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0" r:id="rId1"/>
  </p:sldMasterIdLst>
  <p:notesMasterIdLst>
    <p:notesMasterId r:id="rId33"/>
  </p:notesMasterIdLst>
  <p:sldIdLst>
    <p:sldId id="277"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1" r:id="rId17"/>
    <p:sldId id="302" r:id="rId18"/>
    <p:sldId id="303" r:id="rId19"/>
    <p:sldId id="304" r:id="rId20"/>
    <p:sldId id="305" r:id="rId21"/>
    <p:sldId id="306" r:id="rId22"/>
    <p:sldId id="316" r:id="rId23"/>
    <p:sldId id="307" r:id="rId24"/>
    <p:sldId id="308" r:id="rId25"/>
    <p:sldId id="309" r:id="rId26"/>
    <p:sldId id="310" r:id="rId27"/>
    <p:sldId id="311" r:id="rId28"/>
    <p:sldId id="312" r:id="rId29"/>
    <p:sldId id="313" r:id="rId30"/>
    <p:sldId id="314" r:id="rId31"/>
    <p:sldId id="315"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554B"/>
    <a:srgbClr val="369684"/>
    <a:srgbClr val="428A6F"/>
    <a:srgbClr val="DDDDDD"/>
    <a:srgbClr val="FFFFFF"/>
    <a:srgbClr val="FF3399"/>
    <a:srgbClr val="FF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98"/>
    </p:cViewPr>
  </p:sorterViewPr>
  <p:notesViewPr>
    <p:cSldViewPr>
      <p:cViewPr>
        <p:scale>
          <a:sx n="100" d="100"/>
          <a:sy n="100" d="100"/>
        </p:scale>
        <p:origin x="-768" y="2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chapter along with Chapter 16 develops  a methodology for fitting a theoretical probability distribution to a set of failure or repair data.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the CFR model, the total time on test is given by the above table under a variety of test conditions.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Deriving the Weibull MLEs under Type II testing.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Beta and theta in the above equations cannot be solved for analytically.  Instead, the first equation must be solved numerically for beta-hat.  Once beta-hat is found, then theta-hat can be solved for using the second equation.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Newton-Raphson iterative method for finding the solution to a nonlinear equation is often used to solve for Beta-hat.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MLEs for the normal (and hence lognormal) are well known when complete data is present.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to find the MLEs for the lognormal distribution.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multiply censored data is present, the likelihood function is based upon the above.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the exponential distribution with multiply censored data, the MLE is still total time on test divided into the number of failures.  Total test time includes both time to failure and time to censor (removal).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derivation of the MLEs for the Weibull with multiply censored data.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Again, we end up with a nonlinear equation in Beta to solve for.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While least-squares can be used to estimate distribution parameters, a more preferred method is to use Maximum Likelihood Estimator (MLE).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Use the course software to find the MLE for the exponential and Weibull based upon the above censored data.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Two models.  Which should be used?  Chapter 16 will tell us. We can hardly wait!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Several reason why MLE are preferred.  Note, however, that a couple of the properties of MLE are large sample size (asymptotic) properties.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Understanding the MLE concept is easier with a discrete probability distribution.  A function is constructed that provides the probability of obtaining the sample x</a:t>
            </a:r>
            <a:r>
              <a:rPr lang="en-US" altLang="en-US" baseline="-25000"/>
              <a:t>1</a:t>
            </a:r>
            <a:r>
              <a:rPr lang="en-US" altLang="en-US"/>
              <a:t>, x</a:t>
            </a:r>
            <a:r>
              <a:rPr lang="en-US" altLang="en-US" baseline="-25000"/>
              <a:t>2</a:t>
            </a:r>
            <a:r>
              <a:rPr lang="en-US" altLang="en-US"/>
              <a:t> , … x</a:t>
            </a:r>
            <a:r>
              <a:rPr lang="en-US" altLang="en-US" baseline="-25000"/>
              <a:t>n</a:t>
            </a:r>
            <a:r>
              <a:rPr lang="en-US" altLang="en-US"/>
              <a:t> as a function of the parameter(s).  This function is then maximized with respect to the parameter(s) in order to maximize the probability of obtaining the observed sample. In other words, we assign a value to the parameter that maximizes the probability of generating the sample that was actually observed.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general, a optimization problem must be solved to find the MLE.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to find the MLE for a discrete geometric distribution.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function that is to be maximized is called the likelihood function since it provides the probability (likelihood) of generating the actual sample. For a continuous distribution, the density function evaluated at the i</a:t>
            </a:r>
            <a:r>
              <a:rPr lang="en-US" altLang="en-US" baseline="30000"/>
              <a:t>th</a:t>
            </a:r>
            <a:r>
              <a:rPr lang="en-US" altLang="en-US"/>
              <a:t> failure time, t</a:t>
            </a:r>
            <a:r>
              <a:rPr lang="en-US" altLang="en-US" baseline="-25000"/>
              <a:t>i</a:t>
            </a:r>
            <a:r>
              <a:rPr lang="en-US" altLang="en-US"/>
              <a:t>,  is used in place of the probability mass function.  For censored data, the probability that no failures will occur (i.e. reliability) before the censored time must be included in the likelihood function.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above derives the MLE for the exponential when Type II censored data is present.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Continuing the derivation.  For Type I data, replace t</a:t>
            </a:r>
            <a:r>
              <a:rPr lang="en-US" altLang="en-US" baseline="-25000"/>
              <a:t>r</a:t>
            </a:r>
            <a:r>
              <a:rPr lang="en-US" altLang="en-US"/>
              <a:t> with t</a:t>
            </a:r>
            <a:r>
              <a:rPr lang="en-US" altLang="en-US" baseline="-25000"/>
              <a:t>*</a:t>
            </a:r>
            <a:r>
              <a:rPr lang="en-US" altLang="en-US"/>
              <a:t>. The MLE for the lambda is simply the total time on test divided into the number of failures.  The MLE for the MTTF is the total time on test, T, divided by r, the number of failures.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15</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8FC19582-07B0-4F2C-93B1-A7BC1C88DC0B}" type="slidenum">
              <a:rPr lang="en-US" altLang="en-US"/>
              <a:pPr/>
              <a:t>‹#›</a:t>
            </a:fld>
            <a:endParaRPr lang="en-US" altLang="en-US"/>
          </a:p>
        </p:txBody>
      </p:sp>
    </p:spTree>
    <p:extLst>
      <p:ext uri="{BB962C8B-B14F-4D97-AF65-F5344CB8AC3E}">
        <p14:creationId xmlns:p14="http://schemas.microsoft.com/office/powerpoint/2010/main" val="33522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15</a:t>
            </a:r>
          </a:p>
        </p:txBody>
      </p:sp>
      <p:sp>
        <p:nvSpPr>
          <p:cNvPr id="5" name="Rectangle 13"/>
          <p:cNvSpPr>
            <a:spLocks noGrp="1" noChangeArrowheads="1"/>
          </p:cNvSpPr>
          <p:nvPr>
            <p:ph type="sldNum" sz="quarter" idx="11"/>
          </p:nvPr>
        </p:nvSpPr>
        <p:spPr>
          <a:ln/>
        </p:spPr>
        <p:txBody>
          <a:bodyPr/>
          <a:lstStyle>
            <a:lvl1pPr>
              <a:defRPr/>
            </a:lvl1pPr>
          </a:lstStyle>
          <a:p>
            <a:fld id="{C2C4A210-02CB-43FB-9F69-AC24C2966615}" type="slidenum">
              <a:rPr lang="en-US" altLang="en-US"/>
              <a:pPr/>
              <a:t>‹#›</a:t>
            </a:fld>
            <a:endParaRPr lang="en-US" altLang="en-US"/>
          </a:p>
        </p:txBody>
      </p:sp>
    </p:spTree>
    <p:extLst>
      <p:ext uri="{BB962C8B-B14F-4D97-AF65-F5344CB8AC3E}">
        <p14:creationId xmlns:p14="http://schemas.microsoft.com/office/powerpoint/2010/main" val="281872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15</a:t>
            </a:r>
          </a:p>
        </p:txBody>
      </p:sp>
      <p:sp>
        <p:nvSpPr>
          <p:cNvPr id="5" name="Rectangle 13"/>
          <p:cNvSpPr>
            <a:spLocks noGrp="1" noChangeArrowheads="1"/>
          </p:cNvSpPr>
          <p:nvPr>
            <p:ph type="sldNum" sz="quarter" idx="11"/>
          </p:nvPr>
        </p:nvSpPr>
        <p:spPr>
          <a:ln/>
        </p:spPr>
        <p:txBody>
          <a:bodyPr/>
          <a:lstStyle>
            <a:lvl1pPr>
              <a:defRPr/>
            </a:lvl1pPr>
          </a:lstStyle>
          <a:p>
            <a:fld id="{83C7E715-47F1-453D-9EBB-25D47B70E7E6}" type="slidenum">
              <a:rPr lang="en-US" altLang="en-US"/>
              <a:pPr/>
              <a:t>‹#›</a:t>
            </a:fld>
            <a:endParaRPr lang="en-US" altLang="en-US"/>
          </a:p>
        </p:txBody>
      </p:sp>
    </p:spTree>
    <p:extLst>
      <p:ext uri="{BB962C8B-B14F-4D97-AF65-F5344CB8AC3E}">
        <p14:creationId xmlns:p14="http://schemas.microsoft.com/office/powerpoint/2010/main" val="251937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15</a:t>
            </a:r>
          </a:p>
        </p:txBody>
      </p:sp>
      <p:sp>
        <p:nvSpPr>
          <p:cNvPr id="5" name="Slide Number Placeholder 5"/>
          <p:cNvSpPr>
            <a:spLocks noGrp="1"/>
          </p:cNvSpPr>
          <p:nvPr>
            <p:ph type="sldNum" sz="quarter" idx="11"/>
          </p:nvPr>
        </p:nvSpPr>
        <p:spPr/>
        <p:txBody>
          <a:bodyPr/>
          <a:lstStyle>
            <a:lvl1pPr>
              <a:defRPr/>
            </a:lvl1pPr>
          </a:lstStyle>
          <a:p>
            <a:fld id="{02742314-203B-4459-BCC6-78722B95545B}" type="slidenum">
              <a:rPr lang="en-US" altLang="en-US"/>
              <a:pPr/>
              <a:t>‹#›</a:t>
            </a:fld>
            <a:endParaRPr lang="en-US" altLang="en-US"/>
          </a:p>
        </p:txBody>
      </p:sp>
    </p:spTree>
    <p:extLst>
      <p:ext uri="{BB962C8B-B14F-4D97-AF65-F5344CB8AC3E}">
        <p14:creationId xmlns:p14="http://schemas.microsoft.com/office/powerpoint/2010/main" val="180864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15</a:t>
            </a:r>
          </a:p>
        </p:txBody>
      </p:sp>
      <p:sp>
        <p:nvSpPr>
          <p:cNvPr id="5" name="Slide Number Placeholder 5"/>
          <p:cNvSpPr>
            <a:spLocks noGrp="1"/>
          </p:cNvSpPr>
          <p:nvPr>
            <p:ph type="sldNum" sz="quarter" idx="11"/>
          </p:nvPr>
        </p:nvSpPr>
        <p:spPr/>
        <p:txBody>
          <a:bodyPr/>
          <a:lstStyle>
            <a:lvl1pPr>
              <a:defRPr/>
            </a:lvl1pPr>
          </a:lstStyle>
          <a:p>
            <a:fld id="{2598C8E3-10FF-4930-B6BC-8915F0EA5F79}" type="slidenum">
              <a:rPr lang="en-US" altLang="en-US"/>
              <a:pPr/>
              <a:t>‹#›</a:t>
            </a:fld>
            <a:endParaRPr lang="en-US" altLang="en-US"/>
          </a:p>
        </p:txBody>
      </p:sp>
    </p:spTree>
    <p:extLst>
      <p:ext uri="{BB962C8B-B14F-4D97-AF65-F5344CB8AC3E}">
        <p14:creationId xmlns:p14="http://schemas.microsoft.com/office/powerpoint/2010/main" val="77261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15</a:t>
            </a:r>
          </a:p>
        </p:txBody>
      </p:sp>
      <p:sp>
        <p:nvSpPr>
          <p:cNvPr id="6" name="Slide Number Placeholder 6"/>
          <p:cNvSpPr>
            <a:spLocks noGrp="1"/>
          </p:cNvSpPr>
          <p:nvPr>
            <p:ph type="sldNum" sz="quarter" idx="11"/>
          </p:nvPr>
        </p:nvSpPr>
        <p:spPr/>
        <p:txBody>
          <a:bodyPr/>
          <a:lstStyle>
            <a:lvl1pPr>
              <a:defRPr/>
            </a:lvl1pPr>
          </a:lstStyle>
          <a:p>
            <a:fld id="{257AECA9-0B25-4871-BB74-3871B9B2AE1A}" type="slidenum">
              <a:rPr lang="en-US" altLang="en-US"/>
              <a:pPr/>
              <a:t>‹#›</a:t>
            </a:fld>
            <a:endParaRPr lang="en-US" altLang="en-US"/>
          </a:p>
        </p:txBody>
      </p:sp>
    </p:spTree>
    <p:extLst>
      <p:ext uri="{BB962C8B-B14F-4D97-AF65-F5344CB8AC3E}">
        <p14:creationId xmlns:p14="http://schemas.microsoft.com/office/powerpoint/2010/main" val="262814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15</a:t>
            </a:r>
          </a:p>
        </p:txBody>
      </p:sp>
      <p:sp>
        <p:nvSpPr>
          <p:cNvPr id="8" name="Slide Number Placeholder 8"/>
          <p:cNvSpPr>
            <a:spLocks noGrp="1"/>
          </p:cNvSpPr>
          <p:nvPr>
            <p:ph type="sldNum" sz="quarter" idx="11"/>
          </p:nvPr>
        </p:nvSpPr>
        <p:spPr/>
        <p:txBody>
          <a:bodyPr/>
          <a:lstStyle>
            <a:lvl1pPr>
              <a:defRPr/>
            </a:lvl1pPr>
          </a:lstStyle>
          <a:p>
            <a:fld id="{C91BE3C4-F06C-48C3-ACEC-2DD40192A127}" type="slidenum">
              <a:rPr lang="en-US" altLang="en-US"/>
              <a:pPr/>
              <a:t>‹#›</a:t>
            </a:fld>
            <a:endParaRPr lang="en-US" altLang="en-US"/>
          </a:p>
        </p:txBody>
      </p:sp>
    </p:spTree>
    <p:extLst>
      <p:ext uri="{BB962C8B-B14F-4D97-AF65-F5344CB8AC3E}">
        <p14:creationId xmlns:p14="http://schemas.microsoft.com/office/powerpoint/2010/main" val="423677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15</a:t>
            </a:r>
          </a:p>
        </p:txBody>
      </p:sp>
      <p:sp>
        <p:nvSpPr>
          <p:cNvPr id="4" name="Slide Number Placeholder 4"/>
          <p:cNvSpPr>
            <a:spLocks noGrp="1"/>
          </p:cNvSpPr>
          <p:nvPr>
            <p:ph type="sldNum" sz="quarter" idx="11"/>
          </p:nvPr>
        </p:nvSpPr>
        <p:spPr/>
        <p:txBody>
          <a:bodyPr/>
          <a:lstStyle>
            <a:lvl1pPr>
              <a:defRPr/>
            </a:lvl1pPr>
          </a:lstStyle>
          <a:p>
            <a:fld id="{4CF4DBD6-FB95-43EA-8D08-B070B8742E8A}" type="slidenum">
              <a:rPr lang="en-US" altLang="en-US"/>
              <a:pPr/>
              <a:t>‹#›</a:t>
            </a:fld>
            <a:endParaRPr lang="en-US" altLang="en-US"/>
          </a:p>
        </p:txBody>
      </p:sp>
    </p:spTree>
    <p:extLst>
      <p:ext uri="{BB962C8B-B14F-4D97-AF65-F5344CB8AC3E}">
        <p14:creationId xmlns:p14="http://schemas.microsoft.com/office/powerpoint/2010/main" val="137440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15</a:t>
            </a:r>
          </a:p>
        </p:txBody>
      </p:sp>
      <p:sp>
        <p:nvSpPr>
          <p:cNvPr id="3" name="Slide Number Placeholder 3"/>
          <p:cNvSpPr>
            <a:spLocks noGrp="1"/>
          </p:cNvSpPr>
          <p:nvPr>
            <p:ph type="sldNum" sz="quarter" idx="11"/>
          </p:nvPr>
        </p:nvSpPr>
        <p:spPr/>
        <p:txBody>
          <a:bodyPr/>
          <a:lstStyle>
            <a:lvl1pPr>
              <a:defRPr/>
            </a:lvl1pPr>
          </a:lstStyle>
          <a:p>
            <a:fld id="{DD30B15B-22C8-49E8-8E0B-99473096C708}" type="slidenum">
              <a:rPr lang="en-US" altLang="en-US"/>
              <a:pPr/>
              <a:t>‹#›</a:t>
            </a:fld>
            <a:endParaRPr lang="en-US" altLang="en-US"/>
          </a:p>
        </p:txBody>
      </p:sp>
    </p:spTree>
    <p:extLst>
      <p:ext uri="{BB962C8B-B14F-4D97-AF65-F5344CB8AC3E}">
        <p14:creationId xmlns:p14="http://schemas.microsoft.com/office/powerpoint/2010/main" val="204352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15</a:t>
            </a:r>
          </a:p>
        </p:txBody>
      </p:sp>
      <p:sp>
        <p:nvSpPr>
          <p:cNvPr id="6" name="Rectangle 13"/>
          <p:cNvSpPr>
            <a:spLocks noGrp="1" noChangeArrowheads="1"/>
          </p:cNvSpPr>
          <p:nvPr>
            <p:ph type="sldNum" sz="quarter" idx="11"/>
          </p:nvPr>
        </p:nvSpPr>
        <p:spPr>
          <a:ln/>
        </p:spPr>
        <p:txBody>
          <a:bodyPr/>
          <a:lstStyle>
            <a:lvl1pPr>
              <a:defRPr/>
            </a:lvl1pPr>
          </a:lstStyle>
          <a:p>
            <a:fld id="{D94EABD7-2324-45A3-8E4D-972E0B8821E6}" type="slidenum">
              <a:rPr lang="en-US" altLang="en-US"/>
              <a:pPr/>
              <a:t>‹#›</a:t>
            </a:fld>
            <a:endParaRPr lang="en-US" altLang="en-US"/>
          </a:p>
        </p:txBody>
      </p:sp>
    </p:spTree>
    <p:extLst>
      <p:ext uri="{BB962C8B-B14F-4D97-AF65-F5344CB8AC3E}">
        <p14:creationId xmlns:p14="http://schemas.microsoft.com/office/powerpoint/2010/main" val="307446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15</a:t>
            </a:r>
          </a:p>
        </p:txBody>
      </p:sp>
      <p:sp>
        <p:nvSpPr>
          <p:cNvPr id="6" name="Rectangle 13"/>
          <p:cNvSpPr>
            <a:spLocks noGrp="1" noChangeArrowheads="1"/>
          </p:cNvSpPr>
          <p:nvPr>
            <p:ph type="sldNum" sz="quarter" idx="11"/>
          </p:nvPr>
        </p:nvSpPr>
        <p:spPr>
          <a:ln/>
        </p:spPr>
        <p:txBody>
          <a:bodyPr/>
          <a:lstStyle>
            <a:lvl1pPr>
              <a:defRPr/>
            </a:lvl1pPr>
          </a:lstStyle>
          <a:p>
            <a:fld id="{9C473470-FE99-41D0-9961-D0DAC867D095}" type="slidenum">
              <a:rPr lang="en-US" altLang="en-US"/>
              <a:pPr/>
              <a:t>‹#›</a:t>
            </a:fld>
            <a:endParaRPr lang="en-US" altLang="en-US"/>
          </a:p>
        </p:txBody>
      </p:sp>
    </p:spTree>
    <p:extLst>
      <p:ext uri="{BB962C8B-B14F-4D97-AF65-F5344CB8AC3E}">
        <p14:creationId xmlns:p14="http://schemas.microsoft.com/office/powerpoint/2010/main" val="161651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28683"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8684"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15</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C1117C44-F1D6-4A5B-9492-8416371930D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49" r:id="rId8"/>
    <p:sldLayoutId id="2147483750" r:id="rId9"/>
    <p:sldLayoutId id="2147483751" r:id="rId10"/>
    <p:sldLayoutId id="2147483752"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1.xml"/><Relationship Id="rId7"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6.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7.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2.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29.wmf"/><Relationship Id="rId4" Type="http://schemas.openxmlformats.org/officeDocument/2006/relationships/oleObject" Target="../embeddings/oleObject29.bin"/><Relationship Id="rId9" Type="http://schemas.openxmlformats.org/officeDocument/2006/relationships/image" Target="../media/image31.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3.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33.bin"/><Relationship Id="rId5" Type="http://schemas.openxmlformats.org/officeDocument/2006/relationships/image" Target="../media/image32.wmf"/><Relationship Id="rId4"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8.wmf"/><Relationship Id="rId3" Type="http://schemas.openxmlformats.org/officeDocument/2006/relationships/notesSlide" Target="../notesSlides/notesSlide14.xml"/><Relationship Id="rId7" Type="http://schemas.openxmlformats.org/officeDocument/2006/relationships/image" Target="../media/image35.wmf"/><Relationship Id="rId12"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35.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6.wmf"/><Relationship Id="rId14"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40.wmf"/><Relationship Id="rId4" Type="http://schemas.openxmlformats.org/officeDocument/2006/relationships/oleObject" Target="../embeddings/oleObject4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17.xml"/><Relationship Id="rId7" Type="http://schemas.openxmlformats.org/officeDocument/2006/relationships/image" Target="../media/image42.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42.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18.xml"/><Relationship Id="rId7" Type="http://schemas.openxmlformats.org/officeDocument/2006/relationships/image" Target="../media/image46.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46.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7.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0.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50.bin"/><Relationship Id="rId5" Type="http://schemas.openxmlformats.org/officeDocument/2006/relationships/image" Target="../media/image49.wmf"/><Relationship Id="rId4"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notesSlide" Target="../notesSlides/notesSlide21.xml"/><Relationship Id="rId7" Type="http://schemas.openxmlformats.org/officeDocument/2006/relationships/oleObject" Target="../embeddings/oleObject52.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1.wmf"/><Relationship Id="rId5" Type="http://schemas.openxmlformats.org/officeDocument/2006/relationships/oleObject" Target="../embeddings/oleObject51.bin"/><Relationship Id="rId4" Type="http://schemas.openxmlformats.org/officeDocument/2006/relationships/audio" Target="../media/audio1.wav"/><Relationship Id="rId9" Type="http://schemas.openxmlformats.org/officeDocument/2006/relationships/image" Target="../media/image5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5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55.wmf"/></Relationships>
</file>

<file path=ppt/slides/_rels/slide24.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57.wmf"/><Relationship Id="rId5" Type="http://schemas.openxmlformats.org/officeDocument/2006/relationships/oleObject" Target="../embeddings/oleObject56.bin"/><Relationship Id="rId4" Type="http://schemas.openxmlformats.org/officeDocument/2006/relationships/image" Target="../media/image5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60.wmf"/><Relationship Id="rId5" Type="http://schemas.openxmlformats.org/officeDocument/2006/relationships/oleObject" Target="../embeddings/oleObject59.bin"/><Relationship Id="rId4" Type="http://schemas.openxmlformats.org/officeDocument/2006/relationships/image" Target="../media/image59.wmf"/></Relationships>
</file>

<file path=ppt/slides/_rels/slide2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62.wmf"/><Relationship Id="rId5" Type="http://schemas.openxmlformats.org/officeDocument/2006/relationships/oleObject" Target="../embeddings/oleObject61.bin"/><Relationship Id="rId4" Type="http://schemas.openxmlformats.org/officeDocument/2006/relationships/image" Target="../media/image6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64.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oleObject" Target="../embeddings/oleObject64.bin"/><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5.bin"/><Relationship Id="rId11" Type="http://schemas.openxmlformats.org/officeDocument/2006/relationships/image" Target="../media/image68.wmf"/><Relationship Id="rId5" Type="http://schemas.openxmlformats.org/officeDocument/2006/relationships/image" Target="../media/image69.png"/><Relationship Id="rId10" Type="http://schemas.openxmlformats.org/officeDocument/2006/relationships/oleObject" Target="../embeddings/oleObject67.bin"/><Relationship Id="rId4" Type="http://schemas.openxmlformats.org/officeDocument/2006/relationships/image" Target="../media/image65.wmf"/><Relationship Id="rId9" Type="http://schemas.openxmlformats.org/officeDocument/2006/relationships/image" Target="../media/image6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70.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2.wmf"/><Relationship Id="rId5" Type="http://schemas.openxmlformats.org/officeDocument/2006/relationships/oleObject" Target="../embeddings/oleObject70.bin"/><Relationship Id="rId4" Type="http://schemas.openxmlformats.org/officeDocument/2006/relationships/image" Target="../media/image7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74.wmf"/><Relationship Id="rId5" Type="http://schemas.openxmlformats.org/officeDocument/2006/relationships/oleObject" Target="../embeddings/oleObject72.bin"/><Relationship Id="rId4" Type="http://schemas.openxmlformats.org/officeDocument/2006/relationships/image" Target="../media/image73.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 Id="rId9"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7.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8.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1.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1524000" y="1600200"/>
            <a:ext cx="6248400" cy="1470025"/>
          </a:xfrm>
        </p:spPr>
        <p:txBody>
          <a:bodyPr/>
          <a:lstStyle/>
          <a:p>
            <a:r>
              <a:rPr lang="en-US" altLang="en-US" sz="3600">
                <a:solidFill>
                  <a:srgbClr val="1F554B"/>
                </a:solidFill>
              </a:rPr>
              <a:t>Chapter</a:t>
            </a:r>
            <a:r>
              <a:rPr lang="en-US" altLang="en-US" sz="3600">
                <a:solidFill>
                  <a:srgbClr val="369684"/>
                </a:solidFill>
              </a:rPr>
              <a:t> </a:t>
            </a:r>
            <a:r>
              <a:rPr lang="en-US" altLang="en-US" sz="3600">
                <a:solidFill>
                  <a:srgbClr val="1F554B"/>
                </a:solidFill>
              </a:rPr>
              <a:t>15</a:t>
            </a:r>
            <a:br>
              <a:rPr lang="en-US" altLang="en-US" sz="3600">
                <a:solidFill>
                  <a:srgbClr val="1F554B"/>
                </a:solidFill>
              </a:rPr>
            </a:br>
            <a:r>
              <a:rPr lang="en-US" altLang="en-US" sz="3600">
                <a:solidFill>
                  <a:srgbClr val="1F554B"/>
                </a:solidFill>
              </a:rPr>
              <a:t>Identifying Failure &amp; Repair Distributions</a:t>
            </a:r>
          </a:p>
        </p:txBody>
      </p:sp>
      <p:sp>
        <p:nvSpPr>
          <p:cNvPr id="36867" name="Rectangle 3"/>
          <p:cNvSpPr>
            <a:spLocks noGrp="1" noChangeArrowheads="1"/>
          </p:cNvSpPr>
          <p:nvPr>
            <p:ph type="subTitle" idx="1"/>
          </p:nvPr>
        </p:nvSpPr>
        <p:spPr>
          <a:xfrm>
            <a:off x="838200" y="3505200"/>
            <a:ext cx="6400800" cy="1600200"/>
          </a:xfrm>
          <a:noFill/>
        </p:spPr>
        <p:txBody>
          <a:bodyPr/>
          <a:lstStyle/>
          <a:p>
            <a:pPr algn="l">
              <a:lnSpc>
                <a:spcPct val="80000"/>
              </a:lnSpc>
            </a:pPr>
            <a:r>
              <a:rPr lang="en-US" altLang="en-US" sz="2400">
                <a:solidFill>
                  <a:srgbClr val="1F554B"/>
                </a:solidFill>
              </a:rPr>
              <a:t>Parameter Estimation</a:t>
            </a:r>
          </a:p>
          <a:p>
            <a:pPr lvl="1">
              <a:lnSpc>
                <a:spcPct val="80000"/>
              </a:lnSpc>
            </a:pPr>
            <a:r>
              <a:rPr lang="en-US" altLang="en-US" sz="2000"/>
              <a:t>maximum likelihood estimator</a:t>
            </a:r>
          </a:p>
        </p:txBody>
      </p:sp>
      <p:sp>
        <p:nvSpPr>
          <p:cNvPr id="99" name="Date Placeholder 3"/>
          <p:cNvSpPr>
            <a:spLocks noGrp="1"/>
          </p:cNvSpPr>
          <p:nvPr>
            <p:ph type="dt" sz="quarter" idx="10"/>
          </p:nvPr>
        </p:nvSpPr>
        <p:spPr/>
        <p:txBody>
          <a:bodyPr/>
          <a:lstStyle/>
          <a:p>
            <a:pPr>
              <a:defRPr/>
            </a:pPr>
            <a:r>
              <a:rPr lang="en-US"/>
              <a:t>Chapter 15</a:t>
            </a:r>
          </a:p>
        </p:txBody>
      </p:sp>
      <p:sp>
        <p:nvSpPr>
          <p:cNvPr id="100" name="Slide Number Placeholder 5"/>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53C28B1-2EE1-41AC-9E53-D29D7CDB1BE4}" type="slidenum">
              <a:rPr lang="en-US" altLang="en-US" sz="1400">
                <a:solidFill>
                  <a:schemeClr val="bg2"/>
                </a:solidFill>
                <a:latin typeface="Tahoma" panose="020B0604030504040204" pitchFamily="34" charset="0"/>
              </a:rPr>
              <a:pPr/>
              <a:t>1</a:t>
            </a:fld>
            <a:endParaRPr lang="en-US" altLang="en-US" sz="1400">
              <a:solidFill>
                <a:schemeClr val="bg2"/>
              </a:solidFill>
              <a:latin typeface="Tahoma" panose="020B0604030504040204" pitchFamily="34" charset="0"/>
            </a:endParaRPr>
          </a:p>
        </p:txBody>
      </p:sp>
      <p:grpSp>
        <p:nvGrpSpPr>
          <p:cNvPr id="36870" name="Group 16"/>
          <p:cNvGrpSpPr>
            <a:grpSpLocks noChangeAspect="1"/>
          </p:cNvGrpSpPr>
          <p:nvPr/>
        </p:nvGrpSpPr>
        <p:grpSpPr bwMode="auto">
          <a:xfrm>
            <a:off x="5715000" y="4419600"/>
            <a:ext cx="2667000" cy="1417638"/>
            <a:chOff x="3504" y="2544"/>
            <a:chExt cx="1920" cy="1021"/>
          </a:xfrm>
        </p:grpSpPr>
        <p:sp>
          <p:nvSpPr>
            <p:cNvPr id="36871" name="AutoShape 15"/>
            <p:cNvSpPr>
              <a:spLocks noChangeAspect="1" noChangeArrowheads="1" noTextEdit="1"/>
            </p:cNvSpPr>
            <p:nvPr/>
          </p:nvSpPr>
          <p:spPr bwMode="auto">
            <a:xfrm>
              <a:off x="3504" y="2544"/>
              <a:ext cx="1920"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2" name="Freeform 17"/>
            <p:cNvSpPr>
              <a:spLocks/>
            </p:cNvSpPr>
            <p:nvPr/>
          </p:nvSpPr>
          <p:spPr bwMode="auto">
            <a:xfrm>
              <a:off x="3504" y="2669"/>
              <a:ext cx="1915" cy="896"/>
            </a:xfrm>
            <a:custGeom>
              <a:avLst/>
              <a:gdLst>
                <a:gd name="T0" fmla="*/ 6 w 3831"/>
                <a:gd name="T1" fmla="*/ 6 h 1793"/>
                <a:gd name="T2" fmla="*/ 6 w 3831"/>
                <a:gd name="T3" fmla="*/ 217 h 1793"/>
                <a:gd name="T4" fmla="*/ 472 w 3831"/>
                <a:gd name="T5" fmla="*/ 217 h 1793"/>
                <a:gd name="T6" fmla="*/ 472 w 3831"/>
                <a:gd name="T7" fmla="*/ 6 h 1793"/>
                <a:gd name="T8" fmla="*/ 6 w 3831"/>
                <a:gd name="T9" fmla="*/ 6 h 1793"/>
                <a:gd name="T10" fmla="*/ 0 w 3831"/>
                <a:gd name="T11" fmla="*/ 0 h 1793"/>
                <a:gd name="T12" fmla="*/ 478 w 3831"/>
                <a:gd name="T13" fmla="*/ 0 h 1793"/>
                <a:gd name="T14" fmla="*/ 478 w 3831"/>
                <a:gd name="T15" fmla="*/ 224 h 1793"/>
                <a:gd name="T16" fmla="*/ 0 w 3831"/>
                <a:gd name="T17" fmla="*/ 224 h 1793"/>
                <a:gd name="T18" fmla="*/ 0 w 3831"/>
                <a:gd name="T19" fmla="*/ 0 h 1793"/>
                <a:gd name="T20" fmla="*/ 6 w 3831"/>
                <a:gd name="T21" fmla="*/ 6 h 1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1"/>
                <a:gd name="T34" fmla="*/ 0 h 1793"/>
                <a:gd name="T35" fmla="*/ 3831 w 3831"/>
                <a:gd name="T36" fmla="*/ 1793 h 1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1" h="1793">
                  <a:moveTo>
                    <a:pt x="50" y="48"/>
                  </a:moveTo>
                  <a:lnTo>
                    <a:pt x="50" y="1743"/>
                  </a:lnTo>
                  <a:lnTo>
                    <a:pt x="3781" y="1743"/>
                  </a:lnTo>
                  <a:lnTo>
                    <a:pt x="3781" y="48"/>
                  </a:lnTo>
                  <a:lnTo>
                    <a:pt x="50" y="48"/>
                  </a:lnTo>
                  <a:lnTo>
                    <a:pt x="0" y="0"/>
                  </a:lnTo>
                  <a:lnTo>
                    <a:pt x="3831" y="0"/>
                  </a:lnTo>
                  <a:lnTo>
                    <a:pt x="3831" y="1793"/>
                  </a:lnTo>
                  <a:lnTo>
                    <a:pt x="0" y="1793"/>
                  </a:lnTo>
                  <a:lnTo>
                    <a:pt x="0" y="0"/>
                  </a:lnTo>
                  <a:lnTo>
                    <a:pt x="50" y="48"/>
                  </a:lnTo>
                  <a:close/>
                </a:path>
              </a:pathLst>
            </a:custGeom>
            <a:solidFill>
              <a:srgbClr val="BA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3" name="Rectangle 18"/>
            <p:cNvSpPr>
              <a:spLocks noChangeArrowheads="1"/>
            </p:cNvSpPr>
            <p:nvPr/>
          </p:nvSpPr>
          <p:spPr bwMode="auto">
            <a:xfrm>
              <a:off x="4376" y="2680"/>
              <a:ext cx="25" cy="873"/>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4" name="Rectangle 19"/>
            <p:cNvSpPr>
              <a:spLocks noChangeArrowheads="1"/>
            </p:cNvSpPr>
            <p:nvPr/>
          </p:nvSpPr>
          <p:spPr bwMode="auto">
            <a:xfrm>
              <a:off x="3524" y="3102"/>
              <a:ext cx="1881" cy="25"/>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5" name="Rectangle 20"/>
            <p:cNvSpPr>
              <a:spLocks noChangeArrowheads="1"/>
            </p:cNvSpPr>
            <p:nvPr/>
          </p:nvSpPr>
          <p:spPr bwMode="auto">
            <a:xfrm>
              <a:off x="3524" y="3391"/>
              <a:ext cx="1881" cy="25"/>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6" name="Rectangle 21"/>
            <p:cNvSpPr>
              <a:spLocks noChangeArrowheads="1"/>
            </p:cNvSpPr>
            <p:nvPr/>
          </p:nvSpPr>
          <p:spPr bwMode="auto">
            <a:xfrm>
              <a:off x="3524" y="3247"/>
              <a:ext cx="1881" cy="24"/>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7" name="Rectangle 22"/>
            <p:cNvSpPr>
              <a:spLocks noChangeArrowheads="1"/>
            </p:cNvSpPr>
            <p:nvPr/>
          </p:nvSpPr>
          <p:spPr bwMode="auto">
            <a:xfrm>
              <a:off x="3524" y="2813"/>
              <a:ext cx="1881" cy="25"/>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8" name="Rectangle 23"/>
            <p:cNvSpPr>
              <a:spLocks noChangeArrowheads="1"/>
            </p:cNvSpPr>
            <p:nvPr/>
          </p:nvSpPr>
          <p:spPr bwMode="auto">
            <a:xfrm>
              <a:off x="3524" y="2958"/>
              <a:ext cx="1881" cy="24"/>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9" name="Rectangle 24"/>
            <p:cNvSpPr>
              <a:spLocks noChangeArrowheads="1"/>
            </p:cNvSpPr>
            <p:nvPr/>
          </p:nvSpPr>
          <p:spPr bwMode="auto">
            <a:xfrm>
              <a:off x="3938" y="2684"/>
              <a:ext cx="25"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0" name="Rectangle 25"/>
            <p:cNvSpPr>
              <a:spLocks noChangeArrowheads="1"/>
            </p:cNvSpPr>
            <p:nvPr/>
          </p:nvSpPr>
          <p:spPr bwMode="auto">
            <a:xfrm>
              <a:off x="4227" y="2684"/>
              <a:ext cx="25"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1" name="Rectangle 26"/>
            <p:cNvSpPr>
              <a:spLocks noChangeArrowheads="1"/>
            </p:cNvSpPr>
            <p:nvPr/>
          </p:nvSpPr>
          <p:spPr bwMode="auto">
            <a:xfrm>
              <a:off x="4083"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2" name="Rectangle 27"/>
            <p:cNvSpPr>
              <a:spLocks noChangeArrowheads="1"/>
            </p:cNvSpPr>
            <p:nvPr/>
          </p:nvSpPr>
          <p:spPr bwMode="auto">
            <a:xfrm>
              <a:off x="3649"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3" name="Rectangle 28"/>
            <p:cNvSpPr>
              <a:spLocks noChangeArrowheads="1"/>
            </p:cNvSpPr>
            <p:nvPr/>
          </p:nvSpPr>
          <p:spPr bwMode="auto">
            <a:xfrm>
              <a:off x="3794" y="2684"/>
              <a:ext cx="24" cy="872"/>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4" name="Rectangle 29"/>
            <p:cNvSpPr>
              <a:spLocks noChangeArrowheads="1"/>
            </p:cNvSpPr>
            <p:nvPr/>
          </p:nvSpPr>
          <p:spPr bwMode="auto">
            <a:xfrm>
              <a:off x="5102" y="2680"/>
              <a:ext cx="25" cy="873"/>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5" name="Rectangle 30"/>
            <p:cNvSpPr>
              <a:spLocks noChangeArrowheads="1"/>
            </p:cNvSpPr>
            <p:nvPr/>
          </p:nvSpPr>
          <p:spPr bwMode="auto">
            <a:xfrm>
              <a:off x="4665"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6" name="Rectangle 31"/>
            <p:cNvSpPr>
              <a:spLocks noChangeArrowheads="1"/>
            </p:cNvSpPr>
            <p:nvPr/>
          </p:nvSpPr>
          <p:spPr bwMode="auto">
            <a:xfrm>
              <a:off x="4954" y="2684"/>
              <a:ext cx="25"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7" name="Rectangle 32"/>
            <p:cNvSpPr>
              <a:spLocks noChangeArrowheads="1"/>
            </p:cNvSpPr>
            <p:nvPr/>
          </p:nvSpPr>
          <p:spPr bwMode="auto">
            <a:xfrm>
              <a:off x="4810"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8" name="Rectangle 33"/>
            <p:cNvSpPr>
              <a:spLocks noChangeArrowheads="1"/>
            </p:cNvSpPr>
            <p:nvPr/>
          </p:nvSpPr>
          <p:spPr bwMode="auto">
            <a:xfrm>
              <a:off x="5246" y="2684"/>
              <a:ext cx="25"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9" name="Rectangle 34"/>
            <p:cNvSpPr>
              <a:spLocks noChangeArrowheads="1"/>
            </p:cNvSpPr>
            <p:nvPr/>
          </p:nvSpPr>
          <p:spPr bwMode="auto">
            <a:xfrm>
              <a:off x="4520"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0" name="Freeform 35"/>
            <p:cNvSpPr>
              <a:spLocks/>
            </p:cNvSpPr>
            <p:nvPr/>
          </p:nvSpPr>
          <p:spPr bwMode="auto">
            <a:xfrm>
              <a:off x="4457" y="2704"/>
              <a:ext cx="24" cy="816"/>
            </a:xfrm>
            <a:custGeom>
              <a:avLst/>
              <a:gdLst>
                <a:gd name="T0" fmla="*/ 0 w 48"/>
                <a:gd name="T1" fmla="*/ 4 h 1631"/>
                <a:gd name="T2" fmla="*/ 0 w 48"/>
                <a:gd name="T3" fmla="*/ 201 h 1631"/>
                <a:gd name="T4" fmla="*/ 0 w 48"/>
                <a:gd name="T5" fmla="*/ 201 h 1631"/>
                <a:gd name="T6" fmla="*/ 1 w 48"/>
                <a:gd name="T7" fmla="*/ 203 h 1631"/>
                <a:gd name="T8" fmla="*/ 1 w 48"/>
                <a:gd name="T9" fmla="*/ 203 h 1631"/>
                <a:gd name="T10" fmla="*/ 2 w 48"/>
                <a:gd name="T11" fmla="*/ 204 h 1631"/>
                <a:gd name="T12" fmla="*/ 3 w 48"/>
                <a:gd name="T13" fmla="*/ 204 h 1631"/>
                <a:gd name="T14" fmla="*/ 5 w 48"/>
                <a:gd name="T15" fmla="*/ 204 h 1631"/>
                <a:gd name="T16" fmla="*/ 5 w 48"/>
                <a:gd name="T17" fmla="*/ 203 h 1631"/>
                <a:gd name="T18" fmla="*/ 6 w 48"/>
                <a:gd name="T19" fmla="*/ 203 h 1631"/>
                <a:gd name="T20" fmla="*/ 6 w 48"/>
                <a:gd name="T21" fmla="*/ 201 h 1631"/>
                <a:gd name="T22" fmla="*/ 6 w 48"/>
                <a:gd name="T23" fmla="*/ 201 h 1631"/>
                <a:gd name="T24" fmla="*/ 6 w 48"/>
                <a:gd name="T25" fmla="*/ 4 h 1631"/>
                <a:gd name="T26" fmla="*/ 6 w 48"/>
                <a:gd name="T27" fmla="*/ 4 h 1631"/>
                <a:gd name="T28" fmla="*/ 6 w 48"/>
                <a:gd name="T29" fmla="*/ 2 h 1631"/>
                <a:gd name="T30" fmla="*/ 5 w 48"/>
                <a:gd name="T31" fmla="*/ 1 h 1631"/>
                <a:gd name="T32" fmla="*/ 5 w 48"/>
                <a:gd name="T33" fmla="*/ 1 h 1631"/>
                <a:gd name="T34" fmla="*/ 3 w 48"/>
                <a:gd name="T35" fmla="*/ 0 h 1631"/>
                <a:gd name="T36" fmla="*/ 2 w 48"/>
                <a:gd name="T37" fmla="*/ 1 h 1631"/>
                <a:gd name="T38" fmla="*/ 1 w 48"/>
                <a:gd name="T39" fmla="*/ 1 h 1631"/>
                <a:gd name="T40" fmla="*/ 1 w 48"/>
                <a:gd name="T41" fmla="*/ 2 h 1631"/>
                <a:gd name="T42" fmla="*/ 0 w 48"/>
                <a:gd name="T43" fmla="*/ 4 h 1631"/>
                <a:gd name="T44" fmla="*/ 0 w 48"/>
                <a:gd name="T45" fmla="*/ 4 h 16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
                <a:gd name="T70" fmla="*/ 0 h 1631"/>
                <a:gd name="T71" fmla="*/ 48 w 48"/>
                <a:gd name="T72" fmla="*/ 1631 h 16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 h="1631">
                  <a:moveTo>
                    <a:pt x="0" y="25"/>
                  </a:moveTo>
                  <a:lnTo>
                    <a:pt x="0" y="1607"/>
                  </a:lnTo>
                  <a:lnTo>
                    <a:pt x="2" y="1617"/>
                  </a:lnTo>
                  <a:lnTo>
                    <a:pt x="8" y="1623"/>
                  </a:lnTo>
                  <a:lnTo>
                    <a:pt x="14" y="1629"/>
                  </a:lnTo>
                  <a:lnTo>
                    <a:pt x="23" y="1631"/>
                  </a:lnTo>
                  <a:lnTo>
                    <a:pt x="33" y="1629"/>
                  </a:lnTo>
                  <a:lnTo>
                    <a:pt x="40" y="1623"/>
                  </a:lnTo>
                  <a:lnTo>
                    <a:pt x="47" y="1617"/>
                  </a:lnTo>
                  <a:lnTo>
                    <a:pt x="48" y="1607"/>
                  </a:lnTo>
                  <a:lnTo>
                    <a:pt x="48" y="25"/>
                  </a:lnTo>
                  <a:lnTo>
                    <a:pt x="47" y="15"/>
                  </a:lnTo>
                  <a:lnTo>
                    <a:pt x="40" y="8"/>
                  </a:lnTo>
                  <a:lnTo>
                    <a:pt x="33" y="1"/>
                  </a:lnTo>
                  <a:lnTo>
                    <a:pt x="23" y="0"/>
                  </a:lnTo>
                  <a:lnTo>
                    <a:pt x="14" y="1"/>
                  </a:lnTo>
                  <a:lnTo>
                    <a:pt x="8" y="8"/>
                  </a:lnTo>
                  <a:lnTo>
                    <a:pt x="2" y="15"/>
                  </a:lnTo>
                  <a:lnTo>
                    <a:pt x="0" y="2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1" name="Freeform 36"/>
            <p:cNvSpPr>
              <a:spLocks/>
            </p:cNvSpPr>
            <p:nvPr/>
          </p:nvSpPr>
          <p:spPr bwMode="auto">
            <a:xfrm>
              <a:off x="3707" y="2867"/>
              <a:ext cx="1524" cy="454"/>
            </a:xfrm>
            <a:custGeom>
              <a:avLst/>
              <a:gdLst>
                <a:gd name="T0" fmla="*/ 24 w 3048"/>
                <a:gd name="T1" fmla="*/ 113 h 908"/>
                <a:gd name="T2" fmla="*/ 48 w 3048"/>
                <a:gd name="T3" fmla="*/ 109 h 908"/>
                <a:gd name="T4" fmla="*/ 70 w 3048"/>
                <a:gd name="T5" fmla="*/ 102 h 908"/>
                <a:gd name="T6" fmla="*/ 89 w 3048"/>
                <a:gd name="T7" fmla="*/ 93 h 908"/>
                <a:gd name="T8" fmla="*/ 103 w 3048"/>
                <a:gd name="T9" fmla="*/ 82 h 908"/>
                <a:gd name="T10" fmla="*/ 117 w 3048"/>
                <a:gd name="T11" fmla="*/ 70 h 908"/>
                <a:gd name="T12" fmla="*/ 130 w 3048"/>
                <a:gd name="T13" fmla="*/ 57 h 908"/>
                <a:gd name="T14" fmla="*/ 140 w 3048"/>
                <a:gd name="T15" fmla="*/ 45 h 908"/>
                <a:gd name="T16" fmla="*/ 152 w 3048"/>
                <a:gd name="T17" fmla="*/ 30 h 908"/>
                <a:gd name="T18" fmla="*/ 163 w 3048"/>
                <a:gd name="T19" fmla="*/ 19 h 908"/>
                <a:gd name="T20" fmla="*/ 175 w 3048"/>
                <a:gd name="T21" fmla="*/ 11 h 908"/>
                <a:gd name="T22" fmla="*/ 187 w 3048"/>
                <a:gd name="T23" fmla="*/ 7 h 908"/>
                <a:gd name="T24" fmla="*/ 200 w 3048"/>
                <a:gd name="T25" fmla="*/ 7 h 908"/>
                <a:gd name="T26" fmla="*/ 212 w 3048"/>
                <a:gd name="T27" fmla="*/ 14 h 908"/>
                <a:gd name="T28" fmla="*/ 224 w 3048"/>
                <a:gd name="T29" fmla="*/ 25 h 908"/>
                <a:gd name="T30" fmla="*/ 235 w 3048"/>
                <a:gd name="T31" fmla="*/ 38 h 908"/>
                <a:gd name="T32" fmla="*/ 246 w 3048"/>
                <a:gd name="T33" fmla="*/ 51 h 908"/>
                <a:gd name="T34" fmla="*/ 258 w 3048"/>
                <a:gd name="T35" fmla="*/ 63 h 908"/>
                <a:gd name="T36" fmla="*/ 271 w 3048"/>
                <a:gd name="T37" fmla="*/ 76 h 908"/>
                <a:gd name="T38" fmla="*/ 285 w 3048"/>
                <a:gd name="T39" fmla="*/ 87 h 908"/>
                <a:gd name="T40" fmla="*/ 302 w 3048"/>
                <a:gd name="T41" fmla="*/ 97 h 908"/>
                <a:gd name="T42" fmla="*/ 322 w 3048"/>
                <a:gd name="T43" fmla="*/ 106 h 908"/>
                <a:gd name="T44" fmla="*/ 345 w 3048"/>
                <a:gd name="T45" fmla="*/ 111 h 908"/>
                <a:gd name="T46" fmla="*/ 371 w 3048"/>
                <a:gd name="T47" fmla="*/ 114 h 908"/>
                <a:gd name="T48" fmla="*/ 381 w 3048"/>
                <a:gd name="T49" fmla="*/ 113 h 908"/>
                <a:gd name="T50" fmla="*/ 381 w 3048"/>
                <a:gd name="T51" fmla="*/ 109 h 908"/>
                <a:gd name="T52" fmla="*/ 371 w 3048"/>
                <a:gd name="T53" fmla="*/ 108 h 908"/>
                <a:gd name="T54" fmla="*/ 346 w 3048"/>
                <a:gd name="T55" fmla="*/ 105 h 908"/>
                <a:gd name="T56" fmla="*/ 324 w 3048"/>
                <a:gd name="T57" fmla="*/ 100 h 908"/>
                <a:gd name="T58" fmla="*/ 305 w 3048"/>
                <a:gd name="T59" fmla="*/ 92 h 908"/>
                <a:gd name="T60" fmla="*/ 288 w 3048"/>
                <a:gd name="T61" fmla="*/ 82 h 908"/>
                <a:gd name="T62" fmla="*/ 274 w 3048"/>
                <a:gd name="T63" fmla="*/ 71 h 908"/>
                <a:gd name="T64" fmla="*/ 262 w 3048"/>
                <a:gd name="T65" fmla="*/ 58 h 908"/>
                <a:gd name="T66" fmla="*/ 251 w 3048"/>
                <a:gd name="T67" fmla="*/ 47 h 908"/>
                <a:gd name="T68" fmla="*/ 240 w 3048"/>
                <a:gd name="T69" fmla="*/ 34 h 908"/>
                <a:gd name="T70" fmla="*/ 228 w 3048"/>
                <a:gd name="T71" fmla="*/ 20 h 908"/>
                <a:gd name="T72" fmla="*/ 215 w 3048"/>
                <a:gd name="T73" fmla="*/ 9 h 908"/>
                <a:gd name="T74" fmla="*/ 202 w 3048"/>
                <a:gd name="T75" fmla="*/ 2 h 908"/>
                <a:gd name="T76" fmla="*/ 187 w 3048"/>
                <a:gd name="T77" fmla="*/ 1 h 908"/>
                <a:gd name="T78" fmla="*/ 172 w 3048"/>
                <a:gd name="T79" fmla="*/ 5 h 908"/>
                <a:gd name="T80" fmla="*/ 159 w 3048"/>
                <a:gd name="T81" fmla="*/ 14 h 908"/>
                <a:gd name="T82" fmla="*/ 147 w 3048"/>
                <a:gd name="T83" fmla="*/ 27 h 908"/>
                <a:gd name="T84" fmla="*/ 135 w 3048"/>
                <a:gd name="T85" fmla="*/ 41 h 908"/>
                <a:gd name="T86" fmla="*/ 124 w 3048"/>
                <a:gd name="T87" fmla="*/ 53 h 908"/>
                <a:gd name="T88" fmla="*/ 113 w 3048"/>
                <a:gd name="T89" fmla="*/ 65 h 908"/>
                <a:gd name="T90" fmla="*/ 100 w 3048"/>
                <a:gd name="T91" fmla="*/ 77 h 908"/>
                <a:gd name="T92" fmla="*/ 86 w 3048"/>
                <a:gd name="T93" fmla="*/ 87 h 908"/>
                <a:gd name="T94" fmla="*/ 68 w 3048"/>
                <a:gd name="T95" fmla="*/ 96 h 908"/>
                <a:gd name="T96" fmla="*/ 48 w 3048"/>
                <a:gd name="T97" fmla="*/ 103 h 908"/>
                <a:gd name="T98" fmla="*/ 24 w 3048"/>
                <a:gd name="T99" fmla="*/ 107 h 908"/>
                <a:gd name="T100" fmla="*/ 3 w 3048"/>
                <a:gd name="T101" fmla="*/ 108 h 908"/>
                <a:gd name="T102" fmla="*/ 0 w 3048"/>
                <a:gd name="T103" fmla="*/ 111 h 908"/>
                <a:gd name="T104" fmla="*/ 3 w 3048"/>
                <a:gd name="T105" fmla="*/ 114 h 90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048"/>
                <a:gd name="T160" fmla="*/ 0 h 908"/>
                <a:gd name="T161" fmla="*/ 3048 w 3048"/>
                <a:gd name="T162" fmla="*/ 908 h 90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048" h="908">
                  <a:moveTo>
                    <a:pt x="24" y="908"/>
                  </a:moveTo>
                  <a:lnTo>
                    <a:pt x="81" y="907"/>
                  </a:lnTo>
                  <a:lnTo>
                    <a:pt x="139" y="905"/>
                  </a:lnTo>
                  <a:lnTo>
                    <a:pt x="192" y="901"/>
                  </a:lnTo>
                  <a:lnTo>
                    <a:pt x="245" y="894"/>
                  </a:lnTo>
                  <a:lnTo>
                    <a:pt x="295" y="887"/>
                  </a:lnTo>
                  <a:lnTo>
                    <a:pt x="343" y="877"/>
                  </a:lnTo>
                  <a:lnTo>
                    <a:pt x="390" y="866"/>
                  </a:lnTo>
                  <a:lnTo>
                    <a:pt x="435" y="854"/>
                  </a:lnTo>
                  <a:lnTo>
                    <a:pt x="478" y="841"/>
                  </a:lnTo>
                  <a:lnTo>
                    <a:pt x="521" y="826"/>
                  </a:lnTo>
                  <a:lnTo>
                    <a:pt x="559" y="810"/>
                  </a:lnTo>
                  <a:lnTo>
                    <a:pt x="598" y="793"/>
                  </a:lnTo>
                  <a:lnTo>
                    <a:pt x="636" y="776"/>
                  </a:lnTo>
                  <a:lnTo>
                    <a:pt x="672" y="757"/>
                  </a:lnTo>
                  <a:lnTo>
                    <a:pt x="706" y="737"/>
                  </a:lnTo>
                  <a:lnTo>
                    <a:pt x="739" y="717"/>
                  </a:lnTo>
                  <a:lnTo>
                    <a:pt x="770" y="695"/>
                  </a:lnTo>
                  <a:lnTo>
                    <a:pt x="801" y="673"/>
                  </a:lnTo>
                  <a:lnTo>
                    <a:pt x="830" y="650"/>
                  </a:lnTo>
                  <a:lnTo>
                    <a:pt x="858" y="628"/>
                  </a:lnTo>
                  <a:lnTo>
                    <a:pt x="885" y="603"/>
                  </a:lnTo>
                  <a:lnTo>
                    <a:pt x="911" y="580"/>
                  </a:lnTo>
                  <a:lnTo>
                    <a:pt x="938" y="555"/>
                  </a:lnTo>
                  <a:lnTo>
                    <a:pt x="963" y="530"/>
                  </a:lnTo>
                  <a:lnTo>
                    <a:pt x="986" y="505"/>
                  </a:lnTo>
                  <a:lnTo>
                    <a:pt x="1009" y="480"/>
                  </a:lnTo>
                  <a:lnTo>
                    <a:pt x="1033" y="455"/>
                  </a:lnTo>
                  <a:lnTo>
                    <a:pt x="1055" y="430"/>
                  </a:lnTo>
                  <a:lnTo>
                    <a:pt x="1075" y="405"/>
                  </a:lnTo>
                  <a:lnTo>
                    <a:pt x="1097" y="380"/>
                  </a:lnTo>
                  <a:lnTo>
                    <a:pt x="1117" y="357"/>
                  </a:lnTo>
                  <a:lnTo>
                    <a:pt x="1137" y="332"/>
                  </a:lnTo>
                  <a:lnTo>
                    <a:pt x="1162" y="303"/>
                  </a:lnTo>
                  <a:lnTo>
                    <a:pt x="1185" y="275"/>
                  </a:lnTo>
                  <a:lnTo>
                    <a:pt x="1209" y="246"/>
                  </a:lnTo>
                  <a:lnTo>
                    <a:pt x="1231" y="222"/>
                  </a:lnTo>
                  <a:lnTo>
                    <a:pt x="1254" y="197"/>
                  </a:lnTo>
                  <a:lnTo>
                    <a:pt x="1277" y="173"/>
                  </a:lnTo>
                  <a:lnTo>
                    <a:pt x="1299" y="151"/>
                  </a:lnTo>
                  <a:lnTo>
                    <a:pt x="1322" y="131"/>
                  </a:lnTo>
                  <a:lnTo>
                    <a:pt x="1346" y="113"/>
                  </a:lnTo>
                  <a:lnTo>
                    <a:pt x="1369" y="97"/>
                  </a:lnTo>
                  <a:lnTo>
                    <a:pt x="1393" y="83"/>
                  </a:lnTo>
                  <a:lnTo>
                    <a:pt x="1417" y="70"/>
                  </a:lnTo>
                  <a:lnTo>
                    <a:pt x="1442" y="61"/>
                  </a:lnTo>
                  <a:lnTo>
                    <a:pt x="1469" y="55"/>
                  </a:lnTo>
                  <a:lnTo>
                    <a:pt x="1495" y="50"/>
                  </a:lnTo>
                  <a:lnTo>
                    <a:pt x="1523" y="49"/>
                  </a:lnTo>
                  <a:lnTo>
                    <a:pt x="1551" y="50"/>
                  </a:lnTo>
                  <a:lnTo>
                    <a:pt x="1579" y="55"/>
                  </a:lnTo>
                  <a:lnTo>
                    <a:pt x="1606" y="61"/>
                  </a:lnTo>
                  <a:lnTo>
                    <a:pt x="1631" y="70"/>
                  </a:lnTo>
                  <a:lnTo>
                    <a:pt x="1656" y="83"/>
                  </a:lnTo>
                  <a:lnTo>
                    <a:pt x="1679" y="97"/>
                  </a:lnTo>
                  <a:lnTo>
                    <a:pt x="1702" y="113"/>
                  </a:lnTo>
                  <a:lnTo>
                    <a:pt x="1726" y="131"/>
                  </a:lnTo>
                  <a:lnTo>
                    <a:pt x="1749" y="151"/>
                  </a:lnTo>
                  <a:lnTo>
                    <a:pt x="1771" y="173"/>
                  </a:lnTo>
                  <a:lnTo>
                    <a:pt x="1794" y="197"/>
                  </a:lnTo>
                  <a:lnTo>
                    <a:pt x="1818" y="222"/>
                  </a:lnTo>
                  <a:lnTo>
                    <a:pt x="1839" y="246"/>
                  </a:lnTo>
                  <a:lnTo>
                    <a:pt x="1863" y="275"/>
                  </a:lnTo>
                  <a:lnTo>
                    <a:pt x="1886" y="303"/>
                  </a:lnTo>
                  <a:lnTo>
                    <a:pt x="1911" y="332"/>
                  </a:lnTo>
                  <a:lnTo>
                    <a:pt x="1931" y="357"/>
                  </a:lnTo>
                  <a:lnTo>
                    <a:pt x="1952" y="380"/>
                  </a:lnTo>
                  <a:lnTo>
                    <a:pt x="1973" y="405"/>
                  </a:lnTo>
                  <a:lnTo>
                    <a:pt x="1994" y="430"/>
                  </a:lnTo>
                  <a:lnTo>
                    <a:pt x="2015" y="455"/>
                  </a:lnTo>
                  <a:lnTo>
                    <a:pt x="2039" y="480"/>
                  </a:lnTo>
                  <a:lnTo>
                    <a:pt x="2062" y="505"/>
                  </a:lnTo>
                  <a:lnTo>
                    <a:pt x="2085" y="530"/>
                  </a:lnTo>
                  <a:lnTo>
                    <a:pt x="2110" y="555"/>
                  </a:lnTo>
                  <a:lnTo>
                    <a:pt x="2137" y="580"/>
                  </a:lnTo>
                  <a:lnTo>
                    <a:pt x="2163" y="603"/>
                  </a:lnTo>
                  <a:lnTo>
                    <a:pt x="2190" y="628"/>
                  </a:lnTo>
                  <a:lnTo>
                    <a:pt x="2218" y="650"/>
                  </a:lnTo>
                  <a:lnTo>
                    <a:pt x="2247" y="673"/>
                  </a:lnTo>
                  <a:lnTo>
                    <a:pt x="2279" y="695"/>
                  </a:lnTo>
                  <a:lnTo>
                    <a:pt x="2310" y="717"/>
                  </a:lnTo>
                  <a:lnTo>
                    <a:pt x="2342" y="737"/>
                  </a:lnTo>
                  <a:lnTo>
                    <a:pt x="2377" y="757"/>
                  </a:lnTo>
                  <a:lnTo>
                    <a:pt x="2412" y="776"/>
                  </a:lnTo>
                  <a:lnTo>
                    <a:pt x="2450" y="793"/>
                  </a:lnTo>
                  <a:lnTo>
                    <a:pt x="2489" y="810"/>
                  </a:lnTo>
                  <a:lnTo>
                    <a:pt x="2528" y="826"/>
                  </a:lnTo>
                  <a:lnTo>
                    <a:pt x="2570" y="841"/>
                  </a:lnTo>
                  <a:lnTo>
                    <a:pt x="2613" y="854"/>
                  </a:lnTo>
                  <a:lnTo>
                    <a:pt x="2659" y="866"/>
                  </a:lnTo>
                  <a:lnTo>
                    <a:pt x="2705" y="877"/>
                  </a:lnTo>
                  <a:lnTo>
                    <a:pt x="2754" y="887"/>
                  </a:lnTo>
                  <a:lnTo>
                    <a:pt x="2803" y="894"/>
                  </a:lnTo>
                  <a:lnTo>
                    <a:pt x="2856" y="901"/>
                  </a:lnTo>
                  <a:lnTo>
                    <a:pt x="2909" y="905"/>
                  </a:lnTo>
                  <a:lnTo>
                    <a:pt x="2967" y="907"/>
                  </a:lnTo>
                  <a:lnTo>
                    <a:pt x="3024" y="908"/>
                  </a:lnTo>
                  <a:lnTo>
                    <a:pt x="3034" y="907"/>
                  </a:lnTo>
                  <a:lnTo>
                    <a:pt x="3042" y="901"/>
                  </a:lnTo>
                  <a:lnTo>
                    <a:pt x="3046" y="894"/>
                  </a:lnTo>
                  <a:lnTo>
                    <a:pt x="3048" y="885"/>
                  </a:lnTo>
                  <a:lnTo>
                    <a:pt x="3046" y="876"/>
                  </a:lnTo>
                  <a:lnTo>
                    <a:pt x="3042" y="868"/>
                  </a:lnTo>
                  <a:lnTo>
                    <a:pt x="3034" y="862"/>
                  </a:lnTo>
                  <a:lnTo>
                    <a:pt x="3024" y="860"/>
                  </a:lnTo>
                  <a:lnTo>
                    <a:pt x="2968" y="859"/>
                  </a:lnTo>
                  <a:lnTo>
                    <a:pt x="2914" y="857"/>
                  </a:lnTo>
                  <a:lnTo>
                    <a:pt x="2861" y="852"/>
                  </a:lnTo>
                  <a:lnTo>
                    <a:pt x="2811" y="846"/>
                  </a:lnTo>
                  <a:lnTo>
                    <a:pt x="2763" y="838"/>
                  </a:lnTo>
                  <a:lnTo>
                    <a:pt x="2716" y="831"/>
                  </a:lnTo>
                  <a:lnTo>
                    <a:pt x="2671" y="820"/>
                  </a:lnTo>
                  <a:lnTo>
                    <a:pt x="2627" y="807"/>
                  </a:lnTo>
                  <a:lnTo>
                    <a:pt x="2585" y="795"/>
                  </a:lnTo>
                  <a:lnTo>
                    <a:pt x="2545" y="781"/>
                  </a:lnTo>
                  <a:lnTo>
                    <a:pt x="2507" y="765"/>
                  </a:lnTo>
                  <a:lnTo>
                    <a:pt x="2470" y="750"/>
                  </a:lnTo>
                  <a:lnTo>
                    <a:pt x="2434" y="731"/>
                  </a:lnTo>
                  <a:lnTo>
                    <a:pt x="2400" y="714"/>
                  </a:lnTo>
                  <a:lnTo>
                    <a:pt x="2366" y="694"/>
                  </a:lnTo>
                  <a:lnTo>
                    <a:pt x="2335" y="673"/>
                  </a:lnTo>
                  <a:lnTo>
                    <a:pt x="2303" y="653"/>
                  </a:lnTo>
                  <a:lnTo>
                    <a:pt x="2274" y="631"/>
                  </a:lnTo>
                  <a:lnTo>
                    <a:pt x="2246" y="609"/>
                  </a:lnTo>
                  <a:lnTo>
                    <a:pt x="2218" y="588"/>
                  </a:lnTo>
                  <a:lnTo>
                    <a:pt x="2191" y="564"/>
                  </a:lnTo>
                  <a:lnTo>
                    <a:pt x="2166" y="541"/>
                  </a:lnTo>
                  <a:lnTo>
                    <a:pt x="2142" y="518"/>
                  </a:lnTo>
                  <a:lnTo>
                    <a:pt x="2118" y="494"/>
                  </a:lnTo>
                  <a:lnTo>
                    <a:pt x="2095" y="469"/>
                  </a:lnTo>
                  <a:lnTo>
                    <a:pt x="2071" y="446"/>
                  </a:lnTo>
                  <a:lnTo>
                    <a:pt x="2050" y="421"/>
                  </a:lnTo>
                  <a:lnTo>
                    <a:pt x="2029" y="396"/>
                  </a:lnTo>
                  <a:lnTo>
                    <a:pt x="2008" y="373"/>
                  </a:lnTo>
                  <a:lnTo>
                    <a:pt x="1987" y="348"/>
                  </a:lnTo>
                  <a:lnTo>
                    <a:pt x="1969" y="324"/>
                  </a:lnTo>
                  <a:lnTo>
                    <a:pt x="1948" y="301"/>
                  </a:lnTo>
                  <a:lnTo>
                    <a:pt x="1924" y="271"/>
                  </a:lnTo>
                  <a:lnTo>
                    <a:pt x="1899" y="242"/>
                  </a:lnTo>
                  <a:lnTo>
                    <a:pt x="1875" y="214"/>
                  </a:lnTo>
                  <a:lnTo>
                    <a:pt x="1850" y="186"/>
                  </a:lnTo>
                  <a:lnTo>
                    <a:pt x="1825" y="159"/>
                  </a:lnTo>
                  <a:lnTo>
                    <a:pt x="1802" y="134"/>
                  </a:lnTo>
                  <a:lnTo>
                    <a:pt x="1777" y="111"/>
                  </a:lnTo>
                  <a:lnTo>
                    <a:pt x="1752" y="89"/>
                  </a:lnTo>
                  <a:lnTo>
                    <a:pt x="1726" y="70"/>
                  </a:lnTo>
                  <a:lnTo>
                    <a:pt x="1699" y="53"/>
                  </a:lnTo>
                  <a:lnTo>
                    <a:pt x="1673" y="38"/>
                  </a:lnTo>
                  <a:lnTo>
                    <a:pt x="1645" y="25"/>
                  </a:lnTo>
                  <a:lnTo>
                    <a:pt x="1617" y="14"/>
                  </a:lnTo>
                  <a:lnTo>
                    <a:pt x="1587" y="7"/>
                  </a:lnTo>
                  <a:lnTo>
                    <a:pt x="1556" y="2"/>
                  </a:lnTo>
                  <a:lnTo>
                    <a:pt x="1523" y="0"/>
                  </a:lnTo>
                  <a:lnTo>
                    <a:pt x="1491" y="2"/>
                  </a:lnTo>
                  <a:lnTo>
                    <a:pt x="1461" y="7"/>
                  </a:lnTo>
                  <a:lnTo>
                    <a:pt x="1431" y="14"/>
                  </a:lnTo>
                  <a:lnTo>
                    <a:pt x="1402" y="25"/>
                  </a:lnTo>
                  <a:lnTo>
                    <a:pt x="1375" y="38"/>
                  </a:lnTo>
                  <a:lnTo>
                    <a:pt x="1347" y="53"/>
                  </a:lnTo>
                  <a:lnTo>
                    <a:pt x="1322" y="70"/>
                  </a:lnTo>
                  <a:lnTo>
                    <a:pt x="1296" y="89"/>
                  </a:lnTo>
                  <a:lnTo>
                    <a:pt x="1271" y="111"/>
                  </a:lnTo>
                  <a:lnTo>
                    <a:pt x="1246" y="134"/>
                  </a:lnTo>
                  <a:lnTo>
                    <a:pt x="1223" y="159"/>
                  </a:lnTo>
                  <a:lnTo>
                    <a:pt x="1198" y="186"/>
                  </a:lnTo>
                  <a:lnTo>
                    <a:pt x="1173" y="214"/>
                  </a:lnTo>
                  <a:lnTo>
                    <a:pt x="1150" y="242"/>
                  </a:lnTo>
                  <a:lnTo>
                    <a:pt x="1125" y="271"/>
                  </a:lnTo>
                  <a:lnTo>
                    <a:pt x="1100" y="301"/>
                  </a:lnTo>
                  <a:lnTo>
                    <a:pt x="1080" y="324"/>
                  </a:lnTo>
                  <a:lnTo>
                    <a:pt x="1061" y="348"/>
                  </a:lnTo>
                  <a:lnTo>
                    <a:pt x="1041" y="373"/>
                  </a:lnTo>
                  <a:lnTo>
                    <a:pt x="1019" y="396"/>
                  </a:lnTo>
                  <a:lnTo>
                    <a:pt x="999" y="421"/>
                  </a:lnTo>
                  <a:lnTo>
                    <a:pt x="977" y="446"/>
                  </a:lnTo>
                  <a:lnTo>
                    <a:pt x="953" y="469"/>
                  </a:lnTo>
                  <a:lnTo>
                    <a:pt x="930" y="494"/>
                  </a:lnTo>
                  <a:lnTo>
                    <a:pt x="907" y="518"/>
                  </a:lnTo>
                  <a:lnTo>
                    <a:pt x="882" y="541"/>
                  </a:lnTo>
                  <a:lnTo>
                    <a:pt x="857" y="564"/>
                  </a:lnTo>
                  <a:lnTo>
                    <a:pt x="830" y="588"/>
                  </a:lnTo>
                  <a:lnTo>
                    <a:pt x="802" y="609"/>
                  </a:lnTo>
                  <a:lnTo>
                    <a:pt x="774" y="631"/>
                  </a:lnTo>
                  <a:lnTo>
                    <a:pt x="745" y="653"/>
                  </a:lnTo>
                  <a:lnTo>
                    <a:pt x="714" y="673"/>
                  </a:lnTo>
                  <a:lnTo>
                    <a:pt x="682" y="694"/>
                  </a:lnTo>
                  <a:lnTo>
                    <a:pt x="648" y="714"/>
                  </a:lnTo>
                  <a:lnTo>
                    <a:pt x="614" y="731"/>
                  </a:lnTo>
                  <a:lnTo>
                    <a:pt x="578" y="750"/>
                  </a:lnTo>
                  <a:lnTo>
                    <a:pt x="541" y="765"/>
                  </a:lnTo>
                  <a:lnTo>
                    <a:pt x="503" y="781"/>
                  </a:lnTo>
                  <a:lnTo>
                    <a:pt x="463" y="795"/>
                  </a:lnTo>
                  <a:lnTo>
                    <a:pt x="421" y="807"/>
                  </a:lnTo>
                  <a:lnTo>
                    <a:pt x="377" y="820"/>
                  </a:lnTo>
                  <a:lnTo>
                    <a:pt x="332" y="831"/>
                  </a:lnTo>
                  <a:lnTo>
                    <a:pt x="285" y="838"/>
                  </a:lnTo>
                  <a:lnTo>
                    <a:pt x="237" y="846"/>
                  </a:lnTo>
                  <a:lnTo>
                    <a:pt x="187" y="852"/>
                  </a:lnTo>
                  <a:lnTo>
                    <a:pt x="134" y="857"/>
                  </a:lnTo>
                  <a:lnTo>
                    <a:pt x="80" y="859"/>
                  </a:lnTo>
                  <a:lnTo>
                    <a:pt x="24" y="860"/>
                  </a:lnTo>
                  <a:lnTo>
                    <a:pt x="14" y="862"/>
                  </a:lnTo>
                  <a:lnTo>
                    <a:pt x="8" y="868"/>
                  </a:lnTo>
                  <a:lnTo>
                    <a:pt x="2" y="876"/>
                  </a:lnTo>
                  <a:lnTo>
                    <a:pt x="0" y="885"/>
                  </a:lnTo>
                  <a:lnTo>
                    <a:pt x="2" y="894"/>
                  </a:lnTo>
                  <a:lnTo>
                    <a:pt x="8" y="901"/>
                  </a:lnTo>
                  <a:lnTo>
                    <a:pt x="14" y="907"/>
                  </a:lnTo>
                  <a:lnTo>
                    <a:pt x="24" y="90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2" name="Freeform 37"/>
            <p:cNvSpPr>
              <a:spLocks/>
            </p:cNvSpPr>
            <p:nvPr/>
          </p:nvSpPr>
          <p:spPr bwMode="auto">
            <a:xfrm>
              <a:off x="3547" y="3299"/>
              <a:ext cx="1877" cy="25"/>
            </a:xfrm>
            <a:custGeom>
              <a:avLst/>
              <a:gdLst>
                <a:gd name="T0" fmla="*/ 467 w 3754"/>
                <a:gd name="T1" fmla="*/ 0 h 50"/>
                <a:gd name="T2" fmla="*/ 4 w 3754"/>
                <a:gd name="T3" fmla="*/ 0 h 50"/>
                <a:gd name="T4" fmla="*/ 4 w 3754"/>
                <a:gd name="T5" fmla="*/ 0 h 50"/>
                <a:gd name="T6" fmla="*/ 2 w 3754"/>
                <a:gd name="T7" fmla="*/ 1 h 50"/>
                <a:gd name="T8" fmla="*/ 1 w 3754"/>
                <a:gd name="T9" fmla="*/ 1 h 50"/>
                <a:gd name="T10" fmla="*/ 1 w 3754"/>
                <a:gd name="T11" fmla="*/ 2 h 50"/>
                <a:gd name="T12" fmla="*/ 0 w 3754"/>
                <a:gd name="T13" fmla="*/ 3 h 50"/>
                <a:gd name="T14" fmla="*/ 1 w 3754"/>
                <a:gd name="T15" fmla="*/ 5 h 50"/>
                <a:gd name="T16" fmla="*/ 1 w 3754"/>
                <a:gd name="T17" fmla="*/ 6 h 50"/>
                <a:gd name="T18" fmla="*/ 2 w 3754"/>
                <a:gd name="T19" fmla="*/ 6 h 50"/>
                <a:gd name="T20" fmla="*/ 4 w 3754"/>
                <a:gd name="T21" fmla="*/ 6 h 50"/>
                <a:gd name="T22" fmla="*/ 4 w 3754"/>
                <a:gd name="T23" fmla="*/ 6 h 50"/>
                <a:gd name="T24" fmla="*/ 467 w 3754"/>
                <a:gd name="T25" fmla="*/ 6 h 50"/>
                <a:gd name="T26" fmla="*/ 467 w 3754"/>
                <a:gd name="T27" fmla="*/ 6 h 50"/>
                <a:gd name="T28" fmla="*/ 468 w 3754"/>
                <a:gd name="T29" fmla="*/ 6 h 50"/>
                <a:gd name="T30" fmla="*/ 469 w 3754"/>
                <a:gd name="T31" fmla="*/ 6 h 50"/>
                <a:gd name="T32" fmla="*/ 469 w 3754"/>
                <a:gd name="T33" fmla="*/ 5 h 50"/>
                <a:gd name="T34" fmla="*/ 469 w 3754"/>
                <a:gd name="T35" fmla="*/ 3 h 50"/>
                <a:gd name="T36" fmla="*/ 469 w 3754"/>
                <a:gd name="T37" fmla="*/ 2 h 50"/>
                <a:gd name="T38" fmla="*/ 469 w 3754"/>
                <a:gd name="T39" fmla="*/ 1 h 50"/>
                <a:gd name="T40" fmla="*/ 468 w 3754"/>
                <a:gd name="T41" fmla="*/ 1 h 50"/>
                <a:gd name="T42" fmla="*/ 467 w 3754"/>
                <a:gd name="T43" fmla="*/ 0 h 50"/>
                <a:gd name="T44" fmla="*/ 467 w 3754"/>
                <a:gd name="T45" fmla="*/ 0 h 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54"/>
                <a:gd name="T70" fmla="*/ 0 h 50"/>
                <a:gd name="T71" fmla="*/ 3754 w 3754"/>
                <a:gd name="T72" fmla="*/ 50 h 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54" h="50">
                  <a:moveTo>
                    <a:pt x="3729" y="0"/>
                  </a:moveTo>
                  <a:lnTo>
                    <a:pt x="25" y="0"/>
                  </a:lnTo>
                  <a:lnTo>
                    <a:pt x="15" y="2"/>
                  </a:lnTo>
                  <a:lnTo>
                    <a:pt x="7" y="8"/>
                  </a:lnTo>
                  <a:lnTo>
                    <a:pt x="1" y="16"/>
                  </a:lnTo>
                  <a:lnTo>
                    <a:pt x="0" y="25"/>
                  </a:lnTo>
                  <a:lnTo>
                    <a:pt x="1" y="35"/>
                  </a:lnTo>
                  <a:lnTo>
                    <a:pt x="7" y="42"/>
                  </a:lnTo>
                  <a:lnTo>
                    <a:pt x="15" y="49"/>
                  </a:lnTo>
                  <a:lnTo>
                    <a:pt x="25" y="50"/>
                  </a:lnTo>
                  <a:lnTo>
                    <a:pt x="3729" y="50"/>
                  </a:lnTo>
                  <a:lnTo>
                    <a:pt x="3738" y="49"/>
                  </a:lnTo>
                  <a:lnTo>
                    <a:pt x="3746" y="42"/>
                  </a:lnTo>
                  <a:lnTo>
                    <a:pt x="3752" y="35"/>
                  </a:lnTo>
                  <a:lnTo>
                    <a:pt x="3754" y="25"/>
                  </a:lnTo>
                  <a:lnTo>
                    <a:pt x="3752" y="16"/>
                  </a:lnTo>
                  <a:lnTo>
                    <a:pt x="3746" y="8"/>
                  </a:lnTo>
                  <a:lnTo>
                    <a:pt x="3738" y="2"/>
                  </a:lnTo>
                  <a:lnTo>
                    <a:pt x="3729"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3" name="Freeform 38"/>
            <p:cNvSpPr>
              <a:spLocks/>
            </p:cNvSpPr>
            <p:nvPr/>
          </p:nvSpPr>
          <p:spPr bwMode="auto">
            <a:xfrm>
              <a:off x="3618" y="2574"/>
              <a:ext cx="467" cy="616"/>
            </a:xfrm>
            <a:custGeom>
              <a:avLst/>
              <a:gdLst>
                <a:gd name="T0" fmla="*/ 81 w 935"/>
                <a:gd name="T1" fmla="*/ 0 h 1232"/>
                <a:gd name="T2" fmla="*/ 0 w 935"/>
                <a:gd name="T3" fmla="*/ 20 h 1232"/>
                <a:gd name="T4" fmla="*/ 27 w 935"/>
                <a:gd name="T5" fmla="*/ 154 h 1232"/>
                <a:gd name="T6" fmla="*/ 113 w 935"/>
                <a:gd name="T7" fmla="*/ 133 h 1232"/>
                <a:gd name="T8" fmla="*/ 116 w 935"/>
                <a:gd name="T9" fmla="*/ 126 h 1232"/>
                <a:gd name="T10" fmla="*/ 81 w 935"/>
                <a:gd name="T11" fmla="*/ 0 h 1232"/>
                <a:gd name="T12" fmla="*/ 0 60000 65536"/>
                <a:gd name="T13" fmla="*/ 0 60000 65536"/>
                <a:gd name="T14" fmla="*/ 0 60000 65536"/>
                <a:gd name="T15" fmla="*/ 0 60000 65536"/>
                <a:gd name="T16" fmla="*/ 0 60000 65536"/>
                <a:gd name="T17" fmla="*/ 0 60000 65536"/>
                <a:gd name="T18" fmla="*/ 0 w 935"/>
                <a:gd name="T19" fmla="*/ 0 h 1232"/>
                <a:gd name="T20" fmla="*/ 935 w 935"/>
                <a:gd name="T21" fmla="*/ 1232 h 1232"/>
              </a:gdLst>
              <a:ahLst/>
              <a:cxnLst>
                <a:cxn ang="T12">
                  <a:pos x="T0" y="T1"/>
                </a:cxn>
                <a:cxn ang="T13">
                  <a:pos x="T2" y="T3"/>
                </a:cxn>
                <a:cxn ang="T14">
                  <a:pos x="T4" y="T5"/>
                </a:cxn>
                <a:cxn ang="T15">
                  <a:pos x="T6" y="T7"/>
                </a:cxn>
                <a:cxn ang="T16">
                  <a:pos x="T8" y="T9"/>
                </a:cxn>
                <a:cxn ang="T17">
                  <a:pos x="T10" y="T11"/>
                </a:cxn>
              </a:cxnLst>
              <a:rect l="T18" t="T19" r="T20" b="T21"/>
              <a:pathLst>
                <a:path w="935" h="1232">
                  <a:moveTo>
                    <a:pt x="654" y="0"/>
                  </a:moveTo>
                  <a:lnTo>
                    <a:pt x="0" y="165"/>
                  </a:lnTo>
                  <a:lnTo>
                    <a:pt x="220" y="1232"/>
                  </a:lnTo>
                  <a:lnTo>
                    <a:pt x="905" y="1060"/>
                  </a:lnTo>
                  <a:lnTo>
                    <a:pt x="935" y="1009"/>
                  </a:lnTo>
                  <a:lnTo>
                    <a:pt x="6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4" name="Freeform 39"/>
            <p:cNvSpPr>
              <a:spLocks/>
            </p:cNvSpPr>
            <p:nvPr/>
          </p:nvSpPr>
          <p:spPr bwMode="auto">
            <a:xfrm>
              <a:off x="3707" y="2800"/>
              <a:ext cx="73" cy="71"/>
            </a:xfrm>
            <a:custGeom>
              <a:avLst/>
              <a:gdLst>
                <a:gd name="T0" fmla="*/ 15 w 147"/>
                <a:gd name="T1" fmla="*/ 0 h 142"/>
                <a:gd name="T2" fmla="*/ 0 w 147"/>
                <a:gd name="T3" fmla="*/ 4 h 142"/>
                <a:gd name="T4" fmla="*/ 1 w 147"/>
                <a:gd name="T5" fmla="*/ 18 h 142"/>
                <a:gd name="T6" fmla="*/ 2 w 147"/>
                <a:gd name="T7" fmla="*/ 18 h 142"/>
                <a:gd name="T8" fmla="*/ 4 w 147"/>
                <a:gd name="T9" fmla="*/ 18 h 142"/>
                <a:gd name="T10" fmla="*/ 7 w 147"/>
                <a:gd name="T11" fmla="*/ 17 h 142"/>
                <a:gd name="T12" fmla="*/ 10 w 147"/>
                <a:gd name="T13" fmla="*/ 15 h 142"/>
                <a:gd name="T14" fmla="*/ 13 w 147"/>
                <a:gd name="T15" fmla="*/ 15 h 142"/>
                <a:gd name="T16" fmla="*/ 15 w 147"/>
                <a:gd name="T17" fmla="*/ 14 h 142"/>
                <a:gd name="T18" fmla="*/ 17 w 147"/>
                <a:gd name="T19" fmla="*/ 14 h 142"/>
                <a:gd name="T20" fmla="*/ 18 w 147"/>
                <a:gd name="T21" fmla="*/ 14 h 142"/>
                <a:gd name="T22" fmla="*/ 15 w 147"/>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42"/>
                <a:gd name="T38" fmla="*/ 147 w 147"/>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42">
                  <a:moveTo>
                    <a:pt x="122" y="0"/>
                  </a:moveTo>
                  <a:lnTo>
                    <a:pt x="0" y="35"/>
                  </a:lnTo>
                  <a:lnTo>
                    <a:pt x="10" y="142"/>
                  </a:lnTo>
                  <a:lnTo>
                    <a:pt x="18" y="141"/>
                  </a:lnTo>
                  <a:lnTo>
                    <a:pt x="35" y="138"/>
                  </a:lnTo>
                  <a:lnTo>
                    <a:pt x="56" y="133"/>
                  </a:lnTo>
                  <a:lnTo>
                    <a:pt x="81" y="127"/>
                  </a:lnTo>
                  <a:lnTo>
                    <a:pt x="105" y="122"/>
                  </a:lnTo>
                  <a:lnTo>
                    <a:pt x="127" y="117"/>
                  </a:lnTo>
                  <a:lnTo>
                    <a:pt x="141" y="114"/>
                  </a:lnTo>
                  <a:lnTo>
                    <a:pt x="147" y="113"/>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5" name="Freeform 40"/>
            <p:cNvSpPr>
              <a:spLocks/>
            </p:cNvSpPr>
            <p:nvPr/>
          </p:nvSpPr>
          <p:spPr bwMode="auto">
            <a:xfrm>
              <a:off x="3805" y="2779"/>
              <a:ext cx="74" cy="72"/>
            </a:xfrm>
            <a:custGeom>
              <a:avLst/>
              <a:gdLst>
                <a:gd name="T0" fmla="*/ 15 w 148"/>
                <a:gd name="T1" fmla="*/ 0 h 144"/>
                <a:gd name="T2" fmla="*/ 0 w 148"/>
                <a:gd name="T3" fmla="*/ 5 h 144"/>
                <a:gd name="T4" fmla="*/ 1 w 148"/>
                <a:gd name="T5" fmla="*/ 18 h 144"/>
                <a:gd name="T6" fmla="*/ 2 w 148"/>
                <a:gd name="T7" fmla="*/ 18 h 144"/>
                <a:gd name="T8" fmla="*/ 5 w 148"/>
                <a:gd name="T9" fmla="*/ 18 h 144"/>
                <a:gd name="T10" fmla="*/ 7 w 148"/>
                <a:gd name="T11" fmla="*/ 17 h 144"/>
                <a:gd name="T12" fmla="*/ 10 w 148"/>
                <a:gd name="T13" fmla="*/ 16 h 144"/>
                <a:gd name="T14" fmla="*/ 13 w 148"/>
                <a:gd name="T15" fmla="*/ 15 h 144"/>
                <a:gd name="T16" fmla="*/ 16 w 148"/>
                <a:gd name="T17" fmla="*/ 14 h 144"/>
                <a:gd name="T18" fmla="*/ 18 w 148"/>
                <a:gd name="T19" fmla="*/ 14 h 144"/>
                <a:gd name="T20" fmla="*/ 19 w 148"/>
                <a:gd name="T21" fmla="*/ 14 h 144"/>
                <a:gd name="T22" fmla="*/ 15 w 148"/>
                <a:gd name="T23" fmla="*/ 0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144"/>
                <a:gd name="T38" fmla="*/ 148 w 148"/>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144">
                  <a:moveTo>
                    <a:pt x="123" y="0"/>
                  </a:moveTo>
                  <a:lnTo>
                    <a:pt x="0" y="35"/>
                  </a:lnTo>
                  <a:lnTo>
                    <a:pt x="11" y="144"/>
                  </a:lnTo>
                  <a:lnTo>
                    <a:pt x="19" y="142"/>
                  </a:lnTo>
                  <a:lnTo>
                    <a:pt x="36" y="139"/>
                  </a:lnTo>
                  <a:lnTo>
                    <a:pt x="58" y="134"/>
                  </a:lnTo>
                  <a:lnTo>
                    <a:pt x="83" y="128"/>
                  </a:lnTo>
                  <a:lnTo>
                    <a:pt x="106" y="123"/>
                  </a:lnTo>
                  <a:lnTo>
                    <a:pt x="128" y="119"/>
                  </a:lnTo>
                  <a:lnTo>
                    <a:pt x="142" y="116"/>
                  </a:lnTo>
                  <a:lnTo>
                    <a:pt x="148" y="114"/>
                  </a:lnTo>
                  <a:lnTo>
                    <a:pt x="1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6" name="Freeform 41"/>
            <p:cNvSpPr>
              <a:spLocks/>
            </p:cNvSpPr>
            <p:nvPr/>
          </p:nvSpPr>
          <p:spPr bwMode="auto">
            <a:xfrm>
              <a:off x="3900" y="2753"/>
              <a:ext cx="73" cy="71"/>
            </a:xfrm>
            <a:custGeom>
              <a:avLst/>
              <a:gdLst>
                <a:gd name="T0" fmla="*/ 15 w 146"/>
                <a:gd name="T1" fmla="*/ 0 h 142"/>
                <a:gd name="T2" fmla="*/ 0 w 146"/>
                <a:gd name="T3" fmla="*/ 4 h 142"/>
                <a:gd name="T4" fmla="*/ 1 w 146"/>
                <a:gd name="T5" fmla="*/ 18 h 142"/>
                <a:gd name="T6" fmla="*/ 2 w 146"/>
                <a:gd name="T7" fmla="*/ 18 h 142"/>
                <a:gd name="T8" fmla="*/ 5 w 146"/>
                <a:gd name="T9" fmla="*/ 18 h 142"/>
                <a:gd name="T10" fmla="*/ 7 w 146"/>
                <a:gd name="T11" fmla="*/ 17 h 142"/>
                <a:gd name="T12" fmla="*/ 10 w 146"/>
                <a:gd name="T13" fmla="*/ 15 h 142"/>
                <a:gd name="T14" fmla="*/ 13 w 146"/>
                <a:gd name="T15" fmla="*/ 15 h 142"/>
                <a:gd name="T16" fmla="*/ 15 w 146"/>
                <a:gd name="T17" fmla="*/ 14 h 142"/>
                <a:gd name="T18" fmla="*/ 18 w 146"/>
                <a:gd name="T19" fmla="*/ 14 h 142"/>
                <a:gd name="T20" fmla="*/ 18 w 146"/>
                <a:gd name="T21" fmla="*/ 14 h 142"/>
                <a:gd name="T22" fmla="*/ 15 w 146"/>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
                <a:gd name="T37" fmla="*/ 0 h 142"/>
                <a:gd name="T38" fmla="*/ 146 w 146"/>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 h="142">
                  <a:moveTo>
                    <a:pt x="121" y="0"/>
                  </a:moveTo>
                  <a:lnTo>
                    <a:pt x="0" y="35"/>
                  </a:lnTo>
                  <a:lnTo>
                    <a:pt x="9" y="142"/>
                  </a:lnTo>
                  <a:lnTo>
                    <a:pt x="17" y="141"/>
                  </a:lnTo>
                  <a:lnTo>
                    <a:pt x="34" y="138"/>
                  </a:lnTo>
                  <a:lnTo>
                    <a:pt x="56" y="133"/>
                  </a:lnTo>
                  <a:lnTo>
                    <a:pt x="81" y="127"/>
                  </a:lnTo>
                  <a:lnTo>
                    <a:pt x="104" y="122"/>
                  </a:lnTo>
                  <a:lnTo>
                    <a:pt x="126" y="117"/>
                  </a:lnTo>
                  <a:lnTo>
                    <a:pt x="140" y="114"/>
                  </a:lnTo>
                  <a:lnTo>
                    <a:pt x="146" y="113"/>
                  </a:lnTo>
                  <a:lnTo>
                    <a:pt x="12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7" name="Freeform 42"/>
            <p:cNvSpPr>
              <a:spLocks/>
            </p:cNvSpPr>
            <p:nvPr/>
          </p:nvSpPr>
          <p:spPr bwMode="auto">
            <a:xfrm>
              <a:off x="3924" y="2830"/>
              <a:ext cx="74" cy="71"/>
            </a:xfrm>
            <a:custGeom>
              <a:avLst/>
              <a:gdLst>
                <a:gd name="T0" fmla="*/ 15 w 148"/>
                <a:gd name="T1" fmla="*/ 0 h 141"/>
                <a:gd name="T2" fmla="*/ 0 w 148"/>
                <a:gd name="T3" fmla="*/ 5 h 141"/>
                <a:gd name="T4" fmla="*/ 1 w 148"/>
                <a:gd name="T5" fmla="*/ 18 h 141"/>
                <a:gd name="T6" fmla="*/ 2 w 148"/>
                <a:gd name="T7" fmla="*/ 18 h 141"/>
                <a:gd name="T8" fmla="*/ 5 w 148"/>
                <a:gd name="T9" fmla="*/ 18 h 141"/>
                <a:gd name="T10" fmla="*/ 7 w 148"/>
                <a:gd name="T11" fmla="*/ 17 h 141"/>
                <a:gd name="T12" fmla="*/ 10 w 148"/>
                <a:gd name="T13" fmla="*/ 16 h 141"/>
                <a:gd name="T14" fmla="*/ 13 w 148"/>
                <a:gd name="T15" fmla="*/ 16 h 141"/>
                <a:gd name="T16" fmla="*/ 16 w 148"/>
                <a:gd name="T17" fmla="*/ 15 h 141"/>
                <a:gd name="T18" fmla="*/ 18 w 148"/>
                <a:gd name="T19" fmla="*/ 15 h 141"/>
                <a:gd name="T20" fmla="*/ 19 w 148"/>
                <a:gd name="T21" fmla="*/ 14 h 141"/>
                <a:gd name="T22" fmla="*/ 15 w 148"/>
                <a:gd name="T23" fmla="*/ 0 h 1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141"/>
                <a:gd name="T38" fmla="*/ 148 w 148"/>
                <a:gd name="T39" fmla="*/ 141 h 1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141">
                  <a:moveTo>
                    <a:pt x="123" y="0"/>
                  </a:moveTo>
                  <a:lnTo>
                    <a:pt x="0" y="34"/>
                  </a:lnTo>
                  <a:lnTo>
                    <a:pt x="11" y="141"/>
                  </a:lnTo>
                  <a:lnTo>
                    <a:pt x="19" y="140"/>
                  </a:lnTo>
                  <a:lnTo>
                    <a:pt x="34" y="137"/>
                  </a:lnTo>
                  <a:lnTo>
                    <a:pt x="57" y="132"/>
                  </a:lnTo>
                  <a:lnTo>
                    <a:pt x="82" y="126"/>
                  </a:lnTo>
                  <a:lnTo>
                    <a:pt x="106" y="121"/>
                  </a:lnTo>
                  <a:lnTo>
                    <a:pt x="128" y="116"/>
                  </a:lnTo>
                  <a:lnTo>
                    <a:pt x="142" y="113"/>
                  </a:lnTo>
                  <a:lnTo>
                    <a:pt x="148" y="112"/>
                  </a:lnTo>
                  <a:lnTo>
                    <a:pt x="1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8" name="Freeform 43"/>
            <p:cNvSpPr>
              <a:spLocks/>
            </p:cNvSpPr>
            <p:nvPr/>
          </p:nvSpPr>
          <p:spPr bwMode="auto">
            <a:xfrm>
              <a:off x="3829" y="2858"/>
              <a:ext cx="74" cy="71"/>
            </a:xfrm>
            <a:custGeom>
              <a:avLst/>
              <a:gdLst>
                <a:gd name="T0" fmla="*/ 16 w 146"/>
                <a:gd name="T1" fmla="*/ 0 h 141"/>
                <a:gd name="T2" fmla="*/ 0 w 146"/>
                <a:gd name="T3" fmla="*/ 5 h 141"/>
                <a:gd name="T4" fmla="*/ 2 w 146"/>
                <a:gd name="T5" fmla="*/ 18 h 141"/>
                <a:gd name="T6" fmla="*/ 3 w 146"/>
                <a:gd name="T7" fmla="*/ 18 h 141"/>
                <a:gd name="T8" fmla="*/ 5 w 146"/>
                <a:gd name="T9" fmla="*/ 18 h 141"/>
                <a:gd name="T10" fmla="*/ 7 w 146"/>
                <a:gd name="T11" fmla="*/ 17 h 141"/>
                <a:gd name="T12" fmla="*/ 11 w 146"/>
                <a:gd name="T13" fmla="*/ 16 h 141"/>
                <a:gd name="T14" fmla="*/ 14 w 146"/>
                <a:gd name="T15" fmla="*/ 16 h 141"/>
                <a:gd name="T16" fmla="*/ 16 w 146"/>
                <a:gd name="T17" fmla="*/ 15 h 141"/>
                <a:gd name="T18" fmla="*/ 18 w 146"/>
                <a:gd name="T19" fmla="*/ 15 h 141"/>
                <a:gd name="T20" fmla="*/ 19 w 146"/>
                <a:gd name="T21" fmla="*/ 14 h 141"/>
                <a:gd name="T22" fmla="*/ 16 w 146"/>
                <a:gd name="T23" fmla="*/ 0 h 1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
                <a:gd name="T37" fmla="*/ 0 h 141"/>
                <a:gd name="T38" fmla="*/ 146 w 146"/>
                <a:gd name="T39" fmla="*/ 141 h 1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 h="141">
                  <a:moveTo>
                    <a:pt x="121" y="0"/>
                  </a:moveTo>
                  <a:lnTo>
                    <a:pt x="0" y="34"/>
                  </a:lnTo>
                  <a:lnTo>
                    <a:pt x="9" y="141"/>
                  </a:lnTo>
                  <a:lnTo>
                    <a:pt x="17" y="140"/>
                  </a:lnTo>
                  <a:lnTo>
                    <a:pt x="34" y="137"/>
                  </a:lnTo>
                  <a:lnTo>
                    <a:pt x="56" y="132"/>
                  </a:lnTo>
                  <a:lnTo>
                    <a:pt x="81" y="126"/>
                  </a:lnTo>
                  <a:lnTo>
                    <a:pt x="104" y="121"/>
                  </a:lnTo>
                  <a:lnTo>
                    <a:pt x="126" y="117"/>
                  </a:lnTo>
                  <a:lnTo>
                    <a:pt x="140" y="113"/>
                  </a:lnTo>
                  <a:lnTo>
                    <a:pt x="146" y="112"/>
                  </a:lnTo>
                  <a:lnTo>
                    <a:pt x="12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99" name="Freeform 44"/>
            <p:cNvSpPr>
              <a:spLocks/>
            </p:cNvSpPr>
            <p:nvPr/>
          </p:nvSpPr>
          <p:spPr bwMode="auto">
            <a:xfrm>
              <a:off x="3731" y="2880"/>
              <a:ext cx="74" cy="71"/>
            </a:xfrm>
            <a:custGeom>
              <a:avLst/>
              <a:gdLst>
                <a:gd name="T0" fmla="*/ 16 w 146"/>
                <a:gd name="T1" fmla="*/ 0 h 142"/>
                <a:gd name="T2" fmla="*/ 0 w 146"/>
                <a:gd name="T3" fmla="*/ 4 h 142"/>
                <a:gd name="T4" fmla="*/ 2 w 146"/>
                <a:gd name="T5" fmla="*/ 18 h 142"/>
                <a:gd name="T6" fmla="*/ 3 w 146"/>
                <a:gd name="T7" fmla="*/ 18 h 142"/>
                <a:gd name="T8" fmla="*/ 5 w 146"/>
                <a:gd name="T9" fmla="*/ 18 h 142"/>
                <a:gd name="T10" fmla="*/ 7 w 146"/>
                <a:gd name="T11" fmla="*/ 17 h 142"/>
                <a:gd name="T12" fmla="*/ 11 w 146"/>
                <a:gd name="T13" fmla="*/ 15 h 142"/>
                <a:gd name="T14" fmla="*/ 14 w 146"/>
                <a:gd name="T15" fmla="*/ 15 h 142"/>
                <a:gd name="T16" fmla="*/ 16 w 146"/>
                <a:gd name="T17" fmla="*/ 14 h 142"/>
                <a:gd name="T18" fmla="*/ 18 w 146"/>
                <a:gd name="T19" fmla="*/ 14 h 142"/>
                <a:gd name="T20" fmla="*/ 19 w 146"/>
                <a:gd name="T21" fmla="*/ 14 h 142"/>
                <a:gd name="T22" fmla="*/ 16 w 146"/>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
                <a:gd name="T37" fmla="*/ 0 h 142"/>
                <a:gd name="T38" fmla="*/ 146 w 146"/>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 h="142">
                  <a:moveTo>
                    <a:pt x="121" y="0"/>
                  </a:moveTo>
                  <a:lnTo>
                    <a:pt x="0" y="35"/>
                  </a:lnTo>
                  <a:lnTo>
                    <a:pt x="9" y="142"/>
                  </a:lnTo>
                  <a:lnTo>
                    <a:pt x="17" y="141"/>
                  </a:lnTo>
                  <a:lnTo>
                    <a:pt x="34" y="137"/>
                  </a:lnTo>
                  <a:lnTo>
                    <a:pt x="56" y="133"/>
                  </a:lnTo>
                  <a:lnTo>
                    <a:pt x="81" y="126"/>
                  </a:lnTo>
                  <a:lnTo>
                    <a:pt x="104" y="122"/>
                  </a:lnTo>
                  <a:lnTo>
                    <a:pt x="126" y="117"/>
                  </a:lnTo>
                  <a:lnTo>
                    <a:pt x="140" y="114"/>
                  </a:lnTo>
                  <a:lnTo>
                    <a:pt x="146" y="112"/>
                  </a:lnTo>
                  <a:lnTo>
                    <a:pt x="12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0" name="Freeform 45"/>
            <p:cNvSpPr>
              <a:spLocks/>
            </p:cNvSpPr>
            <p:nvPr/>
          </p:nvSpPr>
          <p:spPr bwMode="auto">
            <a:xfrm>
              <a:off x="3746" y="2958"/>
              <a:ext cx="73" cy="70"/>
            </a:xfrm>
            <a:custGeom>
              <a:avLst/>
              <a:gdLst>
                <a:gd name="T0" fmla="*/ 15 w 147"/>
                <a:gd name="T1" fmla="*/ 0 h 142"/>
                <a:gd name="T2" fmla="*/ 0 w 147"/>
                <a:gd name="T3" fmla="*/ 4 h 142"/>
                <a:gd name="T4" fmla="*/ 1 w 147"/>
                <a:gd name="T5" fmla="*/ 17 h 142"/>
                <a:gd name="T6" fmla="*/ 2 w 147"/>
                <a:gd name="T7" fmla="*/ 17 h 142"/>
                <a:gd name="T8" fmla="*/ 4 w 147"/>
                <a:gd name="T9" fmla="*/ 17 h 142"/>
                <a:gd name="T10" fmla="*/ 7 w 147"/>
                <a:gd name="T11" fmla="*/ 16 h 142"/>
                <a:gd name="T12" fmla="*/ 10 w 147"/>
                <a:gd name="T13" fmla="*/ 15 h 142"/>
                <a:gd name="T14" fmla="*/ 13 w 147"/>
                <a:gd name="T15" fmla="*/ 15 h 142"/>
                <a:gd name="T16" fmla="*/ 15 w 147"/>
                <a:gd name="T17" fmla="*/ 14 h 142"/>
                <a:gd name="T18" fmla="*/ 17 w 147"/>
                <a:gd name="T19" fmla="*/ 14 h 142"/>
                <a:gd name="T20" fmla="*/ 18 w 147"/>
                <a:gd name="T21" fmla="*/ 13 h 142"/>
                <a:gd name="T22" fmla="*/ 15 w 147"/>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42"/>
                <a:gd name="T38" fmla="*/ 147 w 147"/>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42">
                  <a:moveTo>
                    <a:pt x="122" y="0"/>
                  </a:moveTo>
                  <a:lnTo>
                    <a:pt x="0" y="34"/>
                  </a:lnTo>
                  <a:lnTo>
                    <a:pt x="10" y="142"/>
                  </a:lnTo>
                  <a:lnTo>
                    <a:pt x="17" y="140"/>
                  </a:lnTo>
                  <a:lnTo>
                    <a:pt x="35" y="137"/>
                  </a:lnTo>
                  <a:lnTo>
                    <a:pt x="56" y="132"/>
                  </a:lnTo>
                  <a:lnTo>
                    <a:pt x="81" y="126"/>
                  </a:lnTo>
                  <a:lnTo>
                    <a:pt x="105" y="122"/>
                  </a:lnTo>
                  <a:lnTo>
                    <a:pt x="126" y="117"/>
                  </a:lnTo>
                  <a:lnTo>
                    <a:pt x="140" y="114"/>
                  </a:lnTo>
                  <a:lnTo>
                    <a:pt x="147" y="112"/>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1" name="Freeform 46"/>
            <p:cNvSpPr>
              <a:spLocks/>
            </p:cNvSpPr>
            <p:nvPr/>
          </p:nvSpPr>
          <p:spPr bwMode="auto">
            <a:xfrm>
              <a:off x="3845" y="2934"/>
              <a:ext cx="73" cy="71"/>
            </a:xfrm>
            <a:custGeom>
              <a:avLst/>
              <a:gdLst>
                <a:gd name="T0" fmla="*/ 15 w 146"/>
                <a:gd name="T1" fmla="*/ 0 h 142"/>
                <a:gd name="T2" fmla="*/ 0 w 146"/>
                <a:gd name="T3" fmla="*/ 4 h 142"/>
                <a:gd name="T4" fmla="*/ 1 w 146"/>
                <a:gd name="T5" fmla="*/ 18 h 142"/>
                <a:gd name="T6" fmla="*/ 2 w 146"/>
                <a:gd name="T7" fmla="*/ 18 h 142"/>
                <a:gd name="T8" fmla="*/ 5 w 146"/>
                <a:gd name="T9" fmla="*/ 18 h 142"/>
                <a:gd name="T10" fmla="*/ 7 w 146"/>
                <a:gd name="T11" fmla="*/ 17 h 142"/>
                <a:gd name="T12" fmla="*/ 10 w 146"/>
                <a:gd name="T13" fmla="*/ 16 h 142"/>
                <a:gd name="T14" fmla="*/ 13 w 146"/>
                <a:gd name="T15" fmla="*/ 15 h 142"/>
                <a:gd name="T16" fmla="*/ 15 w 146"/>
                <a:gd name="T17" fmla="*/ 14 h 142"/>
                <a:gd name="T18" fmla="*/ 18 w 146"/>
                <a:gd name="T19" fmla="*/ 14 h 142"/>
                <a:gd name="T20" fmla="*/ 18 w 146"/>
                <a:gd name="T21" fmla="*/ 14 h 142"/>
                <a:gd name="T22" fmla="*/ 15 w 146"/>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
                <a:gd name="T37" fmla="*/ 0 h 142"/>
                <a:gd name="T38" fmla="*/ 146 w 146"/>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 h="142">
                  <a:moveTo>
                    <a:pt x="122" y="0"/>
                  </a:moveTo>
                  <a:lnTo>
                    <a:pt x="0" y="35"/>
                  </a:lnTo>
                  <a:lnTo>
                    <a:pt x="9" y="142"/>
                  </a:lnTo>
                  <a:lnTo>
                    <a:pt x="17" y="141"/>
                  </a:lnTo>
                  <a:lnTo>
                    <a:pt x="34" y="137"/>
                  </a:lnTo>
                  <a:lnTo>
                    <a:pt x="56" y="133"/>
                  </a:lnTo>
                  <a:lnTo>
                    <a:pt x="81" y="128"/>
                  </a:lnTo>
                  <a:lnTo>
                    <a:pt x="104" y="123"/>
                  </a:lnTo>
                  <a:lnTo>
                    <a:pt x="126" y="119"/>
                  </a:lnTo>
                  <a:lnTo>
                    <a:pt x="140" y="116"/>
                  </a:lnTo>
                  <a:lnTo>
                    <a:pt x="146" y="114"/>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2" name="Freeform 47"/>
            <p:cNvSpPr>
              <a:spLocks/>
            </p:cNvSpPr>
            <p:nvPr/>
          </p:nvSpPr>
          <p:spPr bwMode="auto">
            <a:xfrm>
              <a:off x="3942" y="2905"/>
              <a:ext cx="73" cy="71"/>
            </a:xfrm>
            <a:custGeom>
              <a:avLst/>
              <a:gdLst>
                <a:gd name="T0" fmla="*/ 15 w 147"/>
                <a:gd name="T1" fmla="*/ 0 h 141"/>
                <a:gd name="T2" fmla="*/ 0 w 147"/>
                <a:gd name="T3" fmla="*/ 5 h 141"/>
                <a:gd name="T4" fmla="*/ 1 w 147"/>
                <a:gd name="T5" fmla="*/ 18 h 141"/>
                <a:gd name="T6" fmla="*/ 2 w 147"/>
                <a:gd name="T7" fmla="*/ 18 h 141"/>
                <a:gd name="T8" fmla="*/ 4 w 147"/>
                <a:gd name="T9" fmla="*/ 18 h 141"/>
                <a:gd name="T10" fmla="*/ 7 w 147"/>
                <a:gd name="T11" fmla="*/ 17 h 141"/>
                <a:gd name="T12" fmla="*/ 10 w 147"/>
                <a:gd name="T13" fmla="*/ 16 h 141"/>
                <a:gd name="T14" fmla="*/ 13 w 147"/>
                <a:gd name="T15" fmla="*/ 16 h 141"/>
                <a:gd name="T16" fmla="*/ 15 w 147"/>
                <a:gd name="T17" fmla="*/ 15 h 141"/>
                <a:gd name="T18" fmla="*/ 17 w 147"/>
                <a:gd name="T19" fmla="*/ 15 h 141"/>
                <a:gd name="T20" fmla="*/ 18 w 147"/>
                <a:gd name="T21" fmla="*/ 14 h 141"/>
                <a:gd name="T22" fmla="*/ 15 w 147"/>
                <a:gd name="T23" fmla="*/ 0 h 1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41"/>
                <a:gd name="T38" fmla="*/ 147 w 147"/>
                <a:gd name="T39" fmla="*/ 141 h 1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41">
                  <a:moveTo>
                    <a:pt x="122" y="0"/>
                  </a:moveTo>
                  <a:lnTo>
                    <a:pt x="0" y="34"/>
                  </a:lnTo>
                  <a:lnTo>
                    <a:pt x="11" y="141"/>
                  </a:lnTo>
                  <a:lnTo>
                    <a:pt x="19" y="140"/>
                  </a:lnTo>
                  <a:lnTo>
                    <a:pt x="34" y="137"/>
                  </a:lnTo>
                  <a:lnTo>
                    <a:pt x="56" y="132"/>
                  </a:lnTo>
                  <a:lnTo>
                    <a:pt x="81" y="126"/>
                  </a:lnTo>
                  <a:lnTo>
                    <a:pt x="106" y="121"/>
                  </a:lnTo>
                  <a:lnTo>
                    <a:pt x="126" y="117"/>
                  </a:lnTo>
                  <a:lnTo>
                    <a:pt x="140" y="113"/>
                  </a:lnTo>
                  <a:lnTo>
                    <a:pt x="147" y="112"/>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3" name="Freeform 48"/>
            <p:cNvSpPr>
              <a:spLocks/>
            </p:cNvSpPr>
            <p:nvPr/>
          </p:nvSpPr>
          <p:spPr bwMode="auto">
            <a:xfrm>
              <a:off x="3963" y="2987"/>
              <a:ext cx="73" cy="71"/>
            </a:xfrm>
            <a:custGeom>
              <a:avLst/>
              <a:gdLst>
                <a:gd name="T0" fmla="*/ 15 w 147"/>
                <a:gd name="T1" fmla="*/ 0 h 142"/>
                <a:gd name="T2" fmla="*/ 0 w 147"/>
                <a:gd name="T3" fmla="*/ 4 h 142"/>
                <a:gd name="T4" fmla="*/ 1 w 147"/>
                <a:gd name="T5" fmla="*/ 18 h 142"/>
                <a:gd name="T6" fmla="*/ 2 w 147"/>
                <a:gd name="T7" fmla="*/ 18 h 142"/>
                <a:gd name="T8" fmla="*/ 4 w 147"/>
                <a:gd name="T9" fmla="*/ 18 h 142"/>
                <a:gd name="T10" fmla="*/ 7 w 147"/>
                <a:gd name="T11" fmla="*/ 17 h 142"/>
                <a:gd name="T12" fmla="*/ 10 w 147"/>
                <a:gd name="T13" fmla="*/ 15 h 142"/>
                <a:gd name="T14" fmla="*/ 13 w 147"/>
                <a:gd name="T15" fmla="*/ 15 h 142"/>
                <a:gd name="T16" fmla="*/ 15 w 147"/>
                <a:gd name="T17" fmla="*/ 14 h 142"/>
                <a:gd name="T18" fmla="*/ 17 w 147"/>
                <a:gd name="T19" fmla="*/ 14 h 142"/>
                <a:gd name="T20" fmla="*/ 18 w 147"/>
                <a:gd name="T21" fmla="*/ 14 h 142"/>
                <a:gd name="T22" fmla="*/ 15 w 147"/>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42"/>
                <a:gd name="T38" fmla="*/ 147 w 147"/>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42">
                  <a:moveTo>
                    <a:pt x="122" y="0"/>
                  </a:moveTo>
                  <a:lnTo>
                    <a:pt x="0" y="35"/>
                  </a:lnTo>
                  <a:lnTo>
                    <a:pt x="10" y="142"/>
                  </a:lnTo>
                  <a:lnTo>
                    <a:pt x="17" y="140"/>
                  </a:lnTo>
                  <a:lnTo>
                    <a:pt x="34" y="137"/>
                  </a:lnTo>
                  <a:lnTo>
                    <a:pt x="56" y="133"/>
                  </a:lnTo>
                  <a:lnTo>
                    <a:pt x="81" y="126"/>
                  </a:lnTo>
                  <a:lnTo>
                    <a:pt x="105" y="122"/>
                  </a:lnTo>
                  <a:lnTo>
                    <a:pt x="126" y="117"/>
                  </a:lnTo>
                  <a:lnTo>
                    <a:pt x="140" y="114"/>
                  </a:lnTo>
                  <a:lnTo>
                    <a:pt x="147" y="112"/>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4" name="Freeform 49"/>
            <p:cNvSpPr>
              <a:spLocks/>
            </p:cNvSpPr>
            <p:nvPr/>
          </p:nvSpPr>
          <p:spPr bwMode="auto">
            <a:xfrm>
              <a:off x="3867" y="3016"/>
              <a:ext cx="74" cy="72"/>
            </a:xfrm>
            <a:custGeom>
              <a:avLst/>
              <a:gdLst>
                <a:gd name="T0" fmla="*/ 15 w 148"/>
                <a:gd name="T1" fmla="*/ 0 h 143"/>
                <a:gd name="T2" fmla="*/ 0 w 148"/>
                <a:gd name="T3" fmla="*/ 5 h 143"/>
                <a:gd name="T4" fmla="*/ 1 w 148"/>
                <a:gd name="T5" fmla="*/ 18 h 143"/>
                <a:gd name="T6" fmla="*/ 2 w 148"/>
                <a:gd name="T7" fmla="*/ 18 h 143"/>
                <a:gd name="T8" fmla="*/ 5 w 148"/>
                <a:gd name="T9" fmla="*/ 18 h 143"/>
                <a:gd name="T10" fmla="*/ 7 w 148"/>
                <a:gd name="T11" fmla="*/ 17 h 143"/>
                <a:gd name="T12" fmla="*/ 10 w 148"/>
                <a:gd name="T13" fmla="*/ 16 h 143"/>
                <a:gd name="T14" fmla="*/ 13 w 148"/>
                <a:gd name="T15" fmla="*/ 16 h 143"/>
                <a:gd name="T16" fmla="*/ 15 w 148"/>
                <a:gd name="T17" fmla="*/ 15 h 143"/>
                <a:gd name="T18" fmla="*/ 18 w 148"/>
                <a:gd name="T19" fmla="*/ 15 h 143"/>
                <a:gd name="T20" fmla="*/ 19 w 148"/>
                <a:gd name="T21" fmla="*/ 15 h 143"/>
                <a:gd name="T22" fmla="*/ 15 w 148"/>
                <a:gd name="T23" fmla="*/ 0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143"/>
                <a:gd name="T38" fmla="*/ 148 w 148"/>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143">
                  <a:moveTo>
                    <a:pt x="123" y="0"/>
                  </a:moveTo>
                  <a:lnTo>
                    <a:pt x="0" y="34"/>
                  </a:lnTo>
                  <a:lnTo>
                    <a:pt x="11" y="143"/>
                  </a:lnTo>
                  <a:lnTo>
                    <a:pt x="18" y="142"/>
                  </a:lnTo>
                  <a:lnTo>
                    <a:pt x="34" y="139"/>
                  </a:lnTo>
                  <a:lnTo>
                    <a:pt x="57" y="134"/>
                  </a:lnTo>
                  <a:lnTo>
                    <a:pt x="82" y="128"/>
                  </a:lnTo>
                  <a:lnTo>
                    <a:pt x="106" y="123"/>
                  </a:lnTo>
                  <a:lnTo>
                    <a:pt x="127" y="118"/>
                  </a:lnTo>
                  <a:lnTo>
                    <a:pt x="141" y="115"/>
                  </a:lnTo>
                  <a:lnTo>
                    <a:pt x="148" y="114"/>
                  </a:lnTo>
                  <a:lnTo>
                    <a:pt x="1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5" name="Freeform 50"/>
            <p:cNvSpPr>
              <a:spLocks/>
            </p:cNvSpPr>
            <p:nvPr/>
          </p:nvSpPr>
          <p:spPr bwMode="auto">
            <a:xfrm>
              <a:off x="3766" y="3039"/>
              <a:ext cx="74" cy="70"/>
            </a:xfrm>
            <a:custGeom>
              <a:avLst/>
              <a:gdLst>
                <a:gd name="T0" fmla="*/ 15 w 148"/>
                <a:gd name="T1" fmla="*/ 0 h 142"/>
                <a:gd name="T2" fmla="*/ 0 w 148"/>
                <a:gd name="T3" fmla="*/ 4 h 142"/>
                <a:gd name="T4" fmla="*/ 1 w 148"/>
                <a:gd name="T5" fmla="*/ 17 h 142"/>
                <a:gd name="T6" fmla="*/ 2 w 148"/>
                <a:gd name="T7" fmla="*/ 17 h 142"/>
                <a:gd name="T8" fmla="*/ 5 w 148"/>
                <a:gd name="T9" fmla="*/ 17 h 142"/>
                <a:gd name="T10" fmla="*/ 7 w 148"/>
                <a:gd name="T11" fmla="*/ 16 h 142"/>
                <a:gd name="T12" fmla="*/ 10 w 148"/>
                <a:gd name="T13" fmla="*/ 15 h 142"/>
                <a:gd name="T14" fmla="*/ 13 w 148"/>
                <a:gd name="T15" fmla="*/ 15 h 142"/>
                <a:gd name="T16" fmla="*/ 15 w 148"/>
                <a:gd name="T17" fmla="*/ 14 h 142"/>
                <a:gd name="T18" fmla="*/ 18 w 148"/>
                <a:gd name="T19" fmla="*/ 14 h 142"/>
                <a:gd name="T20" fmla="*/ 19 w 148"/>
                <a:gd name="T21" fmla="*/ 13 h 142"/>
                <a:gd name="T22" fmla="*/ 15 w 148"/>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142"/>
                <a:gd name="T38" fmla="*/ 148 w 148"/>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142">
                  <a:moveTo>
                    <a:pt x="123" y="0"/>
                  </a:moveTo>
                  <a:lnTo>
                    <a:pt x="0" y="34"/>
                  </a:lnTo>
                  <a:lnTo>
                    <a:pt x="11" y="142"/>
                  </a:lnTo>
                  <a:lnTo>
                    <a:pt x="18" y="140"/>
                  </a:lnTo>
                  <a:lnTo>
                    <a:pt x="36" y="137"/>
                  </a:lnTo>
                  <a:lnTo>
                    <a:pt x="57" y="132"/>
                  </a:lnTo>
                  <a:lnTo>
                    <a:pt x="82" y="126"/>
                  </a:lnTo>
                  <a:lnTo>
                    <a:pt x="106" y="122"/>
                  </a:lnTo>
                  <a:lnTo>
                    <a:pt x="127" y="117"/>
                  </a:lnTo>
                  <a:lnTo>
                    <a:pt x="141" y="114"/>
                  </a:lnTo>
                  <a:lnTo>
                    <a:pt x="148" y="112"/>
                  </a:lnTo>
                  <a:lnTo>
                    <a:pt x="1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6" name="Freeform 51"/>
            <p:cNvSpPr>
              <a:spLocks/>
            </p:cNvSpPr>
            <p:nvPr/>
          </p:nvSpPr>
          <p:spPr bwMode="auto">
            <a:xfrm>
              <a:off x="3600" y="2574"/>
              <a:ext cx="498" cy="651"/>
            </a:xfrm>
            <a:custGeom>
              <a:avLst/>
              <a:gdLst>
                <a:gd name="T0" fmla="*/ 87 w 996"/>
                <a:gd name="T1" fmla="*/ 0 h 1300"/>
                <a:gd name="T2" fmla="*/ 6 w 996"/>
                <a:gd name="T3" fmla="*/ 22 h 1300"/>
                <a:gd name="T4" fmla="*/ 36 w 996"/>
                <a:gd name="T5" fmla="*/ 147 h 1300"/>
                <a:gd name="T6" fmla="*/ 119 w 996"/>
                <a:gd name="T7" fmla="*/ 127 h 1300"/>
                <a:gd name="T8" fmla="*/ 88 w 996"/>
                <a:gd name="T9" fmla="*/ 4 h 1300"/>
                <a:gd name="T10" fmla="*/ 125 w 996"/>
                <a:gd name="T11" fmla="*/ 126 h 1300"/>
                <a:gd name="T12" fmla="*/ 121 w 996"/>
                <a:gd name="T13" fmla="*/ 135 h 1300"/>
                <a:gd name="T14" fmla="*/ 27 w 996"/>
                <a:gd name="T15" fmla="*/ 163 h 1300"/>
                <a:gd name="T16" fmla="*/ 0 w 996"/>
                <a:gd name="T17" fmla="*/ 34 h 1300"/>
                <a:gd name="T18" fmla="*/ 3 w 996"/>
                <a:gd name="T19" fmla="*/ 18 h 1300"/>
                <a:gd name="T20" fmla="*/ 87 w 996"/>
                <a:gd name="T21" fmla="*/ 0 h 13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6"/>
                <a:gd name="T34" fmla="*/ 0 h 1300"/>
                <a:gd name="T35" fmla="*/ 996 w 996"/>
                <a:gd name="T36" fmla="*/ 1300 h 13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6" h="1300">
                  <a:moveTo>
                    <a:pt x="689" y="0"/>
                  </a:moveTo>
                  <a:lnTo>
                    <a:pt x="46" y="176"/>
                  </a:lnTo>
                  <a:lnTo>
                    <a:pt x="283" y="1168"/>
                  </a:lnTo>
                  <a:lnTo>
                    <a:pt x="948" y="1008"/>
                  </a:lnTo>
                  <a:lnTo>
                    <a:pt x="703" y="29"/>
                  </a:lnTo>
                  <a:lnTo>
                    <a:pt x="996" y="1003"/>
                  </a:lnTo>
                  <a:lnTo>
                    <a:pt x="962" y="1076"/>
                  </a:lnTo>
                  <a:lnTo>
                    <a:pt x="210" y="1300"/>
                  </a:lnTo>
                  <a:lnTo>
                    <a:pt x="0" y="268"/>
                  </a:lnTo>
                  <a:lnTo>
                    <a:pt x="23" y="141"/>
                  </a:lnTo>
                  <a:lnTo>
                    <a:pt x="6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7" name="Freeform 52"/>
            <p:cNvSpPr>
              <a:spLocks/>
            </p:cNvSpPr>
            <p:nvPr/>
          </p:nvSpPr>
          <p:spPr bwMode="auto">
            <a:xfrm>
              <a:off x="3683" y="2637"/>
              <a:ext cx="255" cy="130"/>
            </a:xfrm>
            <a:custGeom>
              <a:avLst/>
              <a:gdLst>
                <a:gd name="T0" fmla="*/ 58 w 511"/>
                <a:gd name="T1" fmla="*/ 0 h 258"/>
                <a:gd name="T2" fmla="*/ 0 w 511"/>
                <a:gd name="T3" fmla="*/ 17 h 258"/>
                <a:gd name="T4" fmla="*/ 7 w 511"/>
                <a:gd name="T5" fmla="*/ 33 h 258"/>
                <a:gd name="T6" fmla="*/ 63 w 511"/>
                <a:gd name="T7" fmla="*/ 20 h 258"/>
                <a:gd name="T8" fmla="*/ 58 w 511"/>
                <a:gd name="T9" fmla="*/ 0 h 258"/>
                <a:gd name="T10" fmla="*/ 0 60000 65536"/>
                <a:gd name="T11" fmla="*/ 0 60000 65536"/>
                <a:gd name="T12" fmla="*/ 0 60000 65536"/>
                <a:gd name="T13" fmla="*/ 0 60000 65536"/>
                <a:gd name="T14" fmla="*/ 0 60000 65536"/>
                <a:gd name="T15" fmla="*/ 0 w 511"/>
                <a:gd name="T16" fmla="*/ 0 h 258"/>
                <a:gd name="T17" fmla="*/ 511 w 511"/>
                <a:gd name="T18" fmla="*/ 258 h 258"/>
              </a:gdLst>
              <a:ahLst/>
              <a:cxnLst>
                <a:cxn ang="T10">
                  <a:pos x="T0" y="T1"/>
                </a:cxn>
                <a:cxn ang="T11">
                  <a:pos x="T2" y="T3"/>
                </a:cxn>
                <a:cxn ang="T12">
                  <a:pos x="T4" y="T5"/>
                </a:cxn>
                <a:cxn ang="T13">
                  <a:pos x="T6" y="T7"/>
                </a:cxn>
                <a:cxn ang="T14">
                  <a:pos x="T8" y="T9"/>
                </a:cxn>
              </a:cxnLst>
              <a:rect l="T15" t="T16" r="T17" b="T18"/>
              <a:pathLst>
                <a:path w="511" h="258">
                  <a:moveTo>
                    <a:pt x="464" y="0"/>
                  </a:moveTo>
                  <a:lnTo>
                    <a:pt x="0" y="134"/>
                  </a:lnTo>
                  <a:lnTo>
                    <a:pt x="59" y="258"/>
                  </a:lnTo>
                  <a:lnTo>
                    <a:pt x="511" y="159"/>
                  </a:lnTo>
                  <a:lnTo>
                    <a:pt x="46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8" name="Freeform 53"/>
            <p:cNvSpPr>
              <a:spLocks/>
            </p:cNvSpPr>
            <p:nvPr/>
          </p:nvSpPr>
          <p:spPr bwMode="auto">
            <a:xfrm>
              <a:off x="3673" y="2637"/>
              <a:ext cx="272" cy="140"/>
            </a:xfrm>
            <a:custGeom>
              <a:avLst/>
              <a:gdLst>
                <a:gd name="T0" fmla="*/ 61 w 543"/>
                <a:gd name="T1" fmla="*/ 0 h 279"/>
                <a:gd name="T2" fmla="*/ 0 w 543"/>
                <a:gd name="T3" fmla="*/ 16 h 279"/>
                <a:gd name="T4" fmla="*/ 6 w 543"/>
                <a:gd name="T5" fmla="*/ 35 h 279"/>
                <a:gd name="T6" fmla="*/ 68 w 543"/>
                <a:gd name="T7" fmla="*/ 21 h 279"/>
                <a:gd name="T8" fmla="*/ 62 w 543"/>
                <a:gd name="T9" fmla="*/ 5 h 279"/>
                <a:gd name="T10" fmla="*/ 62 w 543"/>
                <a:gd name="T11" fmla="*/ 16 h 279"/>
                <a:gd name="T12" fmla="*/ 11 w 543"/>
                <a:gd name="T13" fmla="*/ 28 h 279"/>
                <a:gd name="T14" fmla="*/ 6 w 543"/>
                <a:gd name="T15" fmla="*/ 19 h 279"/>
                <a:gd name="T16" fmla="*/ 61 w 543"/>
                <a:gd name="T17" fmla="*/ 0 h 2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3"/>
                <a:gd name="T28" fmla="*/ 0 h 279"/>
                <a:gd name="T29" fmla="*/ 543 w 543"/>
                <a:gd name="T30" fmla="*/ 279 h 2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3" h="279">
                  <a:moveTo>
                    <a:pt x="484" y="0"/>
                  </a:moveTo>
                  <a:lnTo>
                    <a:pt x="0" y="123"/>
                  </a:lnTo>
                  <a:lnTo>
                    <a:pt x="48" y="279"/>
                  </a:lnTo>
                  <a:lnTo>
                    <a:pt x="543" y="167"/>
                  </a:lnTo>
                  <a:lnTo>
                    <a:pt x="489" y="40"/>
                  </a:lnTo>
                  <a:lnTo>
                    <a:pt x="494" y="123"/>
                  </a:lnTo>
                  <a:lnTo>
                    <a:pt x="82" y="221"/>
                  </a:lnTo>
                  <a:lnTo>
                    <a:pt x="48" y="148"/>
                  </a:lnTo>
                  <a:lnTo>
                    <a:pt x="4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09" name="Freeform 54"/>
            <p:cNvSpPr>
              <a:spLocks/>
            </p:cNvSpPr>
            <p:nvPr/>
          </p:nvSpPr>
          <p:spPr bwMode="auto">
            <a:xfrm>
              <a:off x="3699" y="2817"/>
              <a:ext cx="82" cy="65"/>
            </a:xfrm>
            <a:custGeom>
              <a:avLst/>
              <a:gdLst>
                <a:gd name="T0" fmla="*/ 2 w 165"/>
                <a:gd name="T1" fmla="*/ 0 h 129"/>
                <a:gd name="T2" fmla="*/ 5 w 165"/>
                <a:gd name="T3" fmla="*/ 11 h 129"/>
                <a:gd name="T4" fmla="*/ 20 w 165"/>
                <a:gd name="T5" fmla="*/ 8 h 129"/>
                <a:gd name="T6" fmla="*/ 20 w 165"/>
                <a:gd name="T7" fmla="*/ 12 h 129"/>
                <a:gd name="T8" fmla="*/ 2 w 165"/>
                <a:gd name="T9" fmla="*/ 17 h 129"/>
                <a:gd name="T10" fmla="*/ 0 w 165"/>
                <a:gd name="T11" fmla="*/ 4 h 129"/>
                <a:gd name="T12" fmla="*/ 2 w 165"/>
                <a:gd name="T13" fmla="*/ 0 h 129"/>
                <a:gd name="T14" fmla="*/ 0 60000 65536"/>
                <a:gd name="T15" fmla="*/ 0 60000 65536"/>
                <a:gd name="T16" fmla="*/ 0 60000 65536"/>
                <a:gd name="T17" fmla="*/ 0 60000 65536"/>
                <a:gd name="T18" fmla="*/ 0 60000 65536"/>
                <a:gd name="T19" fmla="*/ 0 60000 65536"/>
                <a:gd name="T20" fmla="*/ 0 60000 65536"/>
                <a:gd name="T21" fmla="*/ 0 w 165"/>
                <a:gd name="T22" fmla="*/ 0 h 129"/>
                <a:gd name="T23" fmla="*/ 165 w 165"/>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129">
                  <a:moveTo>
                    <a:pt x="17" y="0"/>
                  </a:moveTo>
                  <a:lnTo>
                    <a:pt x="41" y="88"/>
                  </a:lnTo>
                  <a:lnTo>
                    <a:pt x="165" y="64"/>
                  </a:lnTo>
                  <a:lnTo>
                    <a:pt x="162" y="96"/>
                  </a:lnTo>
                  <a:lnTo>
                    <a:pt x="22" y="129"/>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0" name="Freeform 55"/>
            <p:cNvSpPr>
              <a:spLocks/>
            </p:cNvSpPr>
            <p:nvPr/>
          </p:nvSpPr>
          <p:spPr bwMode="auto">
            <a:xfrm>
              <a:off x="3713" y="2800"/>
              <a:ext cx="65" cy="45"/>
            </a:xfrm>
            <a:custGeom>
              <a:avLst/>
              <a:gdLst>
                <a:gd name="T0" fmla="*/ 0 w 131"/>
                <a:gd name="T1" fmla="*/ 3 h 91"/>
                <a:gd name="T2" fmla="*/ 12 w 131"/>
                <a:gd name="T3" fmla="*/ 3 h 91"/>
                <a:gd name="T4" fmla="*/ 16 w 131"/>
                <a:gd name="T5" fmla="*/ 11 h 91"/>
                <a:gd name="T6" fmla="*/ 13 w 131"/>
                <a:gd name="T7" fmla="*/ 0 h 91"/>
                <a:gd name="T8" fmla="*/ 0 w 131"/>
                <a:gd name="T9" fmla="*/ 3 h 91"/>
                <a:gd name="T10" fmla="*/ 0 60000 65536"/>
                <a:gd name="T11" fmla="*/ 0 60000 65536"/>
                <a:gd name="T12" fmla="*/ 0 60000 65536"/>
                <a:gd name="T13" fmla="*/ 0 60000 65536"/>
                <a:gd name="T14" fmla="*/ 0 60000 65536"/>
                <a:gd name="T15" fmla="*/ 0 w 131"/>
                <a:gd name="T16" fmla="*/ 0 h 91"/>
                <a:gd name="T17" fmla="*/ 131 w 131"/>
                <a:gd name="T18" fmla="*/ 91 h 91"/>
              </a:gdLst>
              <a:ahLst/>
              <a:cxnLst>
                <a:cxn ang="T10">
                  <a:pos x="T0" y="T1"/>
                </a:cxn>
                <a:cxn ang="T11">
                  <a:pos x="T2" y="T3"/>
                </a:cxn>
                <a:cxn ang="T12">
                  <a:pos x="T4" y="T5"/>
                </a:cxn>
                <a:cxn ang="T13">
                  <a:pos x="T6" y="T7"/>
                </a:cxn>
                <a:cxn ang="T14">
                  <a:pos x="T8" y="T9"/>
                </a:cxn>
              </a:cxnLst>
              <a:rect l="T15" t="T16" r="T17" b="T18"/>
              <a:pathLst>
                <a:path w="131" h="91">
                  <a:moveTo>
                    <a:pt x="0" y="27"/>
                  </a:moveTo>
                  <a:lnTo>
                    <a:pt x="98" y="25"/>
                  </a:lnTo>
                  <a:lnTo>
                    <a:pt x="131" y="91"/>
                  </a:lnTo>
                  <a:lnTo>
                    <a:pt x="111"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1" name="Freeform 56"/>
            <p:cNvSpPr>
              <a:spLocks/>
            </p:cNvSpPr>
            <p:nvPr/>
          </p:nvSpPr>
          <p:spPr bwMode="auto">
            <a:xfrm>
              <a:off x="3798" y="2795"/>
              <a:ext cx="82" cy="64"/>
            </a:xfrm>
            <a:custGeom>
              <a:avLst/>
              <a:gdLst>
                <a:gd name="T0" fmla="*/ 2 w 165"/>
                <a:gd name="T1" fmla="*/ 0 h 129"/>
                <a:gd name="T2" fmla="*/ 5 w 165"/>
                <a:gd name="T3" fmla="*/ 10 h 129"/>
                <a:gd name="T4" fmla="*/ 20 w 165"/>
                <a:gd name="T5" fmla="*/ 7 h 129"/>
                <a:gd name="T6" fmla="*/ 20 w 165"/>
                <a:gd name="T7" fmla="*/ 12 h 129"/>
                <a:gd name="T8" fmla="*/ 2 w 165"/>
                <a:gd name="T9" fmla="*/ 16 h 129"/>
                <a:gd name="T10" fmla="*/ 0 w 165"/>
                <a:gd name="T11" fmla="*/ 2 h 129"/>
                <a:gd name="T12" fmla="*/ 2 w 165"/>
                <a:gd name="T13" fmla="*/ 0 h 129"/>
                <a:gd name="T14" fmla="*/ 0 60000 65536"/>
                <a:gd name="T15" fmla="*/ 0 60000 65536"/>
                <a:gd name="T16" fmla="*/ 0 60000 65536"/>
                <a:gd name="T17" fmla="*/ 0 60000 65536"/>
                <a:gd name="T18" fmla="*/ 0 60000 65536"/>
                <a:gd name="T19" fmla="*/ 0 60000 65536"/>
                <a:gd name="T20" fmla="*/ 0 60000 65536"/>
                <a:gd name="T21" fmla="*/ 0 w 165"/>
                <a:gd name="T22" fmla="*/ 0 h 129"/>
                <a:gd name="T23" fmla="*/ 165 w 165"/>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129">
                  <a:moveTo>
                    <a:pt x="17" y="0"/>
                  </a:moveTo>
                  <a:lnTo>
                    <a:pt x="41" y="87"/>
                  </a:lnTo>
                  <a:lnTo>
                    <a:pt x="165" y="63"/>
                  </a:lnTo>
                  <a:lnTo>
                    <a:pt x="162" y="96"/>
                  </a:lnTo>
                  <a:lnTo>
                    <a:pt x="22" y="129"/>
                  </a:lnTo>
                  <a:lnTo>
                    <a:pt x="0" y="2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2" name="Freeform 57"/>
            <p:cNvSpPr>
              <a:spLocks/>
            </p:cNvSpPr>
            <p:nvPr/>
          </p:nvSpPr>
          <p:spPr bwMode="auto">
            <a:xfrm>
              <a:off x="3812" y="2778"/>
              <a:ext cx="65" cy="45"/>
            </a:xfrm>
            <a:custGeom>
              <a:avLst/>
              <a:gdLst>
                <a:gd name="T0" fmla="*/ 0 w 131"/>
                <a:gd name="T1" fmla="*/ 3 h 91"/>
                <a:gd name="T2" fmla="*/ 12 w 131"/>
                <a:gd name="T3" fmla="*/ 3 h 91"/>
                <a:gd name="T4" fmla="*/ 16 w 131"/>
                <a:gd name="T5" fmla="*/ 11 h 91"/>
                <a:gd name="T6" fmla="*/ 13 w 131"/>
                <a:gd name="T7" fmla="*/ 0 h 91"/>
                <a:gd name="T8" fmla="*/ 0 w 131"/>
                <a:gd name="T9" fmla="*/ 3 h 91"/>
                <a:gd name="T10" fmla="*/ 0 60000 65536"/>
                <a:gd name="T11" fmla="*/ 0 60000 65536"/>
                <a:gd name="T12" fmla="*/ 0 60000 65536"/>
                <a:gd name="T13" fmla="*/ 0 60000 65536"/>
                <a:gd name="T14" fmla="*/ 0 60000 65536"/>
                <a:gd name="T15" fmla="*/ 0 w 131"/>
                <a:gd name="T16" fmla="*/ 0 h 91"/>
                <a:gd name="T17" fmla="*/ 131 w 131"/>
                <a:gd name="T18" fmla="*/ 91 h 91"/>
              </a:gdLst>
              <a:ahLst/>
              <a:cxnLst>
                <a:cxn ang="T10">
                  <a:pos x="T0" y="T1"/>
                </a:cxn>
                <a:cxn ang="T11">
                  <a:pos x="T2" y="T3"/>
                </a:cxn>
                <a:cxn ang="T12">
                  <a:pos x="T4" y="T5"/>
                </a:cxn>
                <a:cxn ang="T13">
                  <a:pos x="T6" y="T7"/>
                </a:cxn>
                <a:cxn ang="T14">
                  <a:pos x="T8" y="T9"/>
                </a:cxn>
              </a:cxnLst>
              <a:rect l="T15" t="T16" r="T17" b="T18"/>
              <a:pathLst>
                <a:path w="131" h="91">
                  <a:moveTo>
                    <a:pt x="0" y="27"/>
                  </a:moveTo>
                  <a:lnTo>
                    <a:pt x="98" y="25"/>
                  </a:lnTo>
                  <a:lnTo>
                    <a:pt x="131" y="91"/>
                  </a:lnTo>
                  <a:lnTo>
                    <a:pt x="111"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3" name="Freeform 58"/>
            <p:cNvSpPr>
              <a:spLocks/>
            </p:cNvSpPr>
            <p:nvPr/>
          </p:nvSpPr>
          <p:spPr bwMode="auto">
            <a:xfrm>
              <a:off x="3893" y="2767"/>
              <a:ext cx="83" cy="64"/>
            </a:xfrm>
            <a:custGeom>
              <a:avLst/>
              <a:gdLst>
                <a:gd name="T0" fmla="*/ 2 w 167"/>
                <a:gd name="T1" fmla="*/ 0 h 130"/>
                <a:gd name="T2" fmla="*/ 5 w 167"/>
                <a:gd name="T3" fmla="*/ 10 h 130"/>
                <a:gd name="T4" fmla="*/ 20 w 167"/>
                <a:gd name="T5" fmla="*/ 8 h 130"/>
                <a:gd name="T6" fmla="*/ 20 w 167"/>
                <a:gd name="T7" fmla="*/ 12 h 130"/>
                <a:gd name="T8" fmla="*/ 2 w 167"/>
                <a:gd name="T9" fmla="*/ 16 h 130"/>
                <a:gd name="T10" fmla="*/ 0 w 167"/>
                <a:gd name="T11" fmla="*/ 3 h 130"/>
                <a:gd name="T12" fmla="*/ 2 w 167"/>
                <a:gd name="T13" fmla="*/ 0 h 130"/>
                <a:gd name="T14" fmla="*/ 0 60000 65536"/>
                <a:gd name="T15" fmla="*/ 0 60000 65536"/>
                <a:gd name="T16" fmla="*/ 0 60000 65536"/>
                <a:gd name="T17" fmla="*/ 0 60000 65536"/>
                <a:gd name="T18" fmla="*/ 0 60000 65536"/>
                <a:gd name="T19" fmla="*/ 0 60000 65536"/>
                <a:gd name="T20" fmla="*/ 0 60000 65536"/>
                <a:gd name="T21" fmla="*/ 0 w 167"/>
                <a:gd name="T22" fmla="*/ 0 h 130"/>
                <a:gd name="T23" fmla="*/ 167 w 167"/>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0">
                  <a:moveTo>
                    <a:pt x="17" y="0"/>
                  </a:moveTo>
                  <a:lnTo>
                    <a:pt x="42" y="88"/>
                  </a:lnTo>
                  <a:lnTo>
                    <a:pt x="167" y="64"/>
                  </a:lnTo>
                  <a:lnTo>
                    <a:pt x="162" y="97"/>
                  </a:lnTo>
                  <a:lnTo>
                    <a:pt x="23" y="130"/>
                  </a:lnTo>
                  <a:lnTo>
                    <a:pt x="0" y="24"/>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4" name="Freeform 59"/>
            <p:cNvSpPr>
              <a:spLocks/>
            </p:cNvSpPr>
            <p:nvPr/>
          </p:nvSpPr>
          <p:spPr bwMode="auto">
            <a:xfrm>
              <a:off x="3907" y="2750"/>
              <a:ext cx="65" cy="45"/>
            </a:xfrm>
            <a:custGeom>
              <a:avLst/>
              <a:gdLst>
                <a:gd name="T0" fmla="*/ 0 w 129"/>
                <a:gd name="T1" fmla="*/ 3 h 91"/>
                <a:gd name="T2" fmla="*/ 13 w 129"/>
                <a:gd name="T3" fmla="*/ 3 h 91"/>
                <a:gd name="T4" fmla="*/ 17 w 129"/>
                <a:gd name="T5" fmla="*/ 11 h 91"/>
                <a:gd name="T6" fmla="*/ 14 w 129"/>
                <a:gd name="T7" fmla="*/ 0 h 91"/>
                <a:gd name="T8" fmla="*/ 0 w 129"/>
                <a:gd name="T9" fmla="*/ 3 h 91"/>
                <a:gd name="T10" fmla="*/ 0 60000 65536"/>
                <a:gd name="T11" fmla="*/ 0 60000 65536"/>
                <a:gd name="T12" fmla="*/ 0 60000 65536"/>
                <a:gd name="T13" fmla="*/ 0 60000 65536"/>
                <a:gd name="T14" fmla="*/ 0 60000 65536"/>
                <a:gd name="T15" fmla="*/ 0 w 129"/>
                <a:gd name="T16" fmla="*/ 0 h 91"/>
                <a:gd name="T17" fmla="*/ 129 w 129"/>
                <a:gd name="T18" fmla="*/ 91 h 91"/>
              </a:gdLst>
              <a:ahLst/>
              <a:cxnLst>
                <a:cxn ang="T10">
                  <a:pos x="T0" y="T1"/>
                </a:cxn>
                <a:cxn ang="T11">
                  <a:pos x="T2" y="T3"/>
                </a:cxn>
                <a:cxn ang="T12">
                  <a:pos x="T4" y="T5"/>
                </a:cxn>
                <a:cxn ang="T13">
                  <a:pos x="T6" y="T7"/>
                </a:cxn>
                <a:cxn ang="T14">
                  <a:pos x="T8" y="T9"/>
                </a:cxn>
              </a:cxnLst>
              <a:rect l="T15" t="T16" r="T17" b="T18"/>
              <a:pathLst>
                <a:path w="129" h="91">
                  <a:moveTo>
                    <a:pt x="0" y="27"/>
                  </a:moveTo>
                  <a:lnTo>
                    <a:pt x="98" y="24"/>
                  </a:lnTo>
                  <a:lnTo>
                    <a:pt x="129" y="91"/>
                  </a:lnTo>
                  <a:lnTo>
                    <a:pt x="110"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5" name="Freeform 60"/>
            <p:cNvSpPr>
              <a:spLocks/>
            </p:cNvSpPr>
            <p:nvPr/>
          </p:nvSpPr>
          <p:spPr bwMode="auto">
            <a:xfrm>
              <a:off x="3723" y="2896"/>
              <a:ext cx="83" cy="65"/>
            </a:xfrm>
            <a:custGeom>
              <a:avLst/>
              <a:gdLst>
                <a:gd name="T0" fmla="*/ 3 w 166"/>
                <a:gd name="T1" fmla="*/ 0 h 129"/>
                <a:gd name="T2" fmla="*/ 5 w 166"/>
                <a:gd name="T3" fmla="*/ 11 h 129"/>
                <a:gd name="T4" fmla="*/ 21 w 166"/>
                <a:gd name="T5" fmla="*/ 8 h 129"/>
                <a:gd name="T6" fmla="*/ 21 w 166"/>
                <a:gd name="T7" fmla="*/ 13 h 129"/>
                <a:gd name="T8" fmla="*/ 3 w 166"/>
                <a:gd name="T9" fmla="*/ 17 h 129"/>
                <a:gd name="T10" fmla="*/ 0 w 166"/>
                <a:gd name="T11" fmla="*/ 3 h 129"/>
                <a:gd name="T12" fmla="*/ 3 w 166"/>
                <a:gd name="T13" fmla="*/ 0 h 129"/>
                <a:gd name="T14" fmla="*/ 0 60000 65536"/>
                <a:gd name="T15" fmla="*/ 0 60000 65536"/>
                <a:gd name="T16" fmla="*/ 0 60000 65536"/>
                <a:gd name="T17" fmla="*/ 0 60000 65536"/>
                <a:gd name="T18" fmla="*/ 0 60000 65536"/>
                <a:gd name="T19" fmla="*/ 0 60000 65536"/>
                <a:gd name="T20" fmla="*/ 0 60000 65536"/>
                <a:gd name="T21" fmla="*/ 0 w 166"/>
                <a:gd name="T22" fmla="*/ 0 h 129"/>
                <a:gd name="T23" fmla="*/ 166 w 166"/>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29">
                  <a:moveTo>
                    <a:pt x="17" y="0"/>
                  </a:moveTo>
                  <a:lnTo>
                    <a:pt x="40" y="87"/>
                  </a:lnTo>
                  <a:lnTo>
                    <a:pt x="166" y="64"/>
                  </a:lnTo>
                  <a:lnTo>
                    <a:pt x="162" y="97"/>
                  </a:lnTo>
                  <a:lnTo>
                    <a:pt x="23" y="129"/>
                  </a:lnTo>
                  <a:lnTo>
                    <a:pt x="0" y="2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6" name="Freeform 61"/>
            <p:cNvSpPr>
              <a:spLocks/>
            </p:cNvSpPr>
            <p:nvPr/>
          </p:nvSpPr>
          <p:spPr bwMode="auto">
            <a:xfrm>
              <a:off x="3738" y="2879"/>
              <a:ext cx="64" cy="45"/>
            </a:xfrm>
            <a:custGeom>
              <a:avLst/>
              <a:gdLst>
                <a:gd name="T0" fmla="*/ 0 w 129"/>
                <a:gd name="T1" fmla="*/ 3 h 90"/>
                <a:gd name="T2" fmla="*/ 12 w 129"/>
                <a:gd name="T3" fmla="*/ 3 h 90"/>
                <a:gd name="T4" fmla="*/ 16 w 129"/>
                <a:gd name="T5" fmla="*/ 11 h 90"/>
                <a:gd name="T6" fmla="*/ 13 w 129"/>
                <a:gd name="T7" fmla="*/ 0 h 90"/>
                <a:gd name="T8" fmla="*/ 0 w 129"/>
                <a:gd name="T9" fmla="*/ 3 h 90"/>
                <a:gd name="T10" fmla="*/ 0 60000 65536"/>
                <a:gd name="T11" fmla="*/ 0 60000 65536"/>
                <a:gd name="T12" fmla="*/ 0 60000 65536"/>
                <a:gd name="T13" fmla="*/ 0 60000 65536"/>
                <a:gd name="T14" fmla="*/ 0 60000 65536"/>
                <a:gd name="T15" fmla="*/ 0 w 129"/>
                <a:gd name="T16" fmla="*/ 0 h 90"/>
                <a:gd name="T17" fmla="*/ 129 w 129"/>
                <a:gd name="T18" fmla="*/ 90 h 90"/>
              </a:gdLst>
              <a:ahLst/>
              <a:cxnLst>
                <a:cxn ang="T10">
                  <a:pos x="T0" y="T1"/>
                </a:cxn>
                <a:cxn ang="T11">
                  <a:pos x="T2" y="T3"/>
                </a:cxn>
                <a:cxn ang="T12">
                  <a:pos x="T4" y="T5"/>
                </a:cxn>
                <a:cxn ang="T13">
                  <a:pos x="T6" y="T7"/>
                </a:cxn>
                <a:cxn ang="T14">
                  <a:pos x="T8" y="T9"/>
                </a:cxn>
              </a:cxnLst>
              <a:rect l="T15" t="T16" r="T17" b="T18"/>
              <a:pathLst>
                <a:path w="129" h="90">
                  <a:moveTo>
                    <a:pt x="0" y="26"/>
                  </a:moveTo>
                  <a:lnTo>
                    <a:pt x="97" y="23"/>
                  </a:lnTo>
                  <a:lnTo>
                    <a:pt x="129" y="90"/>
                  </a:lnTo>
                  <a:lnTo>
                    <a:pt x="109" y="0"/>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7" name="Freeform 62"/>
            <p:cNvSpPr>
              <a:spLocks/>
            </p:cNvSpPr>
            <p:nvPr/>
          </p:nvSpPr>
          <p:spPr bwMode="auto">
            <a:xfrm>
              <a:off x="3822" y="2873"/>
              <a:ext cx="83" cy="65"/>
            </a:xfrm>
            <a:custGeom>
              <a:avLst/>
              <a:gdLst>
                <a:gd name="T0" fmla="*/ 2 w 167"/>
                <a:gd name="T1" fmla="*/ 0 h 131"/>
                <a:gd name="T2" fmla="*/ 5 w 167"/>
                <a:gd name="T3" fmla="*/ 11 h 131"/>
                <a:gd name="T4" fmla="*/ 20 w 167"/>
                <a:gd name="T5" fmla="*/ 8 h 131"/>
                <a:gd name="T6" fmla="*/ 20 w 167"/>
                <a:gd name="T7" fmla="*/ 12 h 131"/>
                <a:gd name="T8" fmla="*/ 3 w 167"/>
                <a:gd name="T9" fmla="*/ 16 h 131"/>
                <a:gd name="T10" fmla="*/ 0 w 167"/>
                <a:gd name="T11" fmla="*/ 3 h 131"/>
                <a:gd name="T12" fmla="*/ 2 w 167"/>
                <a:gd name="T13" fmla="*/ 0 h 131"/>
                <a:gd name="T14" fmla="*/ 0 60000 65536"/>
                <a:gd name="T15" fmla="*/ 0 60000 65536"/>
                <a:gd name="T16" fmla="*/ 0 60000 65536"/>
                <a:gd name="T17" fmla="*/ 0 60000 65536"/>
                <a:gd name="T18" fmla="*/ 0 60000 65536"/>
                <a:gd name="T19" fmla="*/ 0 60000 65536"/>
                <a:gd name="T20" fmla="*/ 0 60000 65536"/>
                <a:gd name="T21" fmla="*/ 0 w 167"/>
                <a:gd name="T22" fmla="*/ 0 h 131"/>
                <a:gd name="T23" fmla="*/ 167 w 167"/>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1">
                  <a:moveTo>
                    <a:pt x="17" y="0"/>
                  </a:moveTo>
                  <a:lnTo>
                    <a:pt x="41" y="89"/>
                  </a:lnTo>
                  <a:lnTo>
                    <a:pt x="167" y="64"/>
                  </a:lnTo>
                  <a:lnTo>
                    <a:pt x="162" y="98"/>
                  </a:lnTo>
                  <a:lnTo>
                    <a:pt x="24" y="131"/>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8" name="Freeform 63"/>
            <p:cNvSpPr>
              <a:spLocks/>
            </p:cNvSpPr>
            <p:nvPr/>
          </p:nvSpPr>
          <p:spPr bwMode="auto">
            <a:xfrm>
              <a:off x="3836" y="2856"/>
              <a:ext cx="65" cy="45"/>
            </a:xfrm>
            <a:custGeom>
              <a:avLst/>
              <a:gdLst>
                <a:gd name="T0" fmla="*/ 0 w 129"/>
                <a:gd name="T1" fmla="*/ 3 h 90"/>
                <a:gd name="T2" fmla="*/ 12 w 129"/>
                <a:gd name="T3" fmla="*/ 3 h 90"/>
                <a:gd name="T4" fmla="*/ 17 w 129"/>
                <a:gd name="T5" fmla="*/ 11 h 90"/>
                <a:gd name="T6" fmla="*/ 14 w 129"/>
                <a:gd name="T7" fmla="*/ 0 h 90"/>
                <a:gd name="T8" fmla="*/ 0 w 129"/>
                <a:gd name="T9" fmla="*/ 3 h 90"/>
                <a:gd name="T10" fmla="*/ 0 60000 65536"/>
                <a:gd name="T11" fmla="*/ 0 60000 65536"/>
                <a:gd name="T12" fmla="*/ 0 60000 65536"/>
                <a:gd name="T13" fmla="*/ 0 60000 65536"/>
                <a:gd name="T14" fmla="*/ 0 60000 65536"/>
                <a:gd name="T15" fmla="*/ 0 w 129"/>
                <a:gd name="T16" fmla="*/ 0 h 90"/>
                <a:gd name="T17" fmla="*/ 129 w 129"/>
                <a:gd name="T18" fmla="*/ 90 h 90"/>
              </a:gdLst>
              <a:ahLst/>
              <a:cxnLst>
                <a:cxn ang="T10">
                  <a:pos x="T0" y="T1"/>
                </a:cxn>
                <a:cxn ang="T11">
                  <a:pos x="T2" y="T3"/>
                </a:cxn>
                <a:cxn ang="T12">
                  <a:pos x="T4" y="T5"/>
                </a:cxn>
                <a:cxn ang="T13">
                  <a:pos x="T6" y="T7"/>
                </a:cxn>
                <a:cxn ang="T14">
                  <a:pos x="T8" y="T9"/>
                </a:cxn>
              </a:cxnLst>
              <a:rect l="T15" t="T16" r="T17" b="T18"/>
              <a:pathLst>
                <a:path w="129" h="90">
                  <a:moveTo>
                    <a:pt x="0" y="26"/>
                  </a:moveTo>
                  <a:lnTo>
                    <a:pt x="96" y="23"/>
                  </a:lnTo>
                  <a:lnTo>
                    <a:pt x="129" y="90"/>
                  </a:lnTo>
                  <a:lnTo>
                    <a:pt x="109" y="0"/>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19" name="Freeform 64"/>
            <p:cNvSpPr>
              <a:spLocks/>
            </p:cNvSpPr>
            <p:nvPr/>
          </p:nvSpPr>
          <p:spPr bwMode="auto">
            <a:xfrm>
              <a:off x="3917" y="2845"/>
              <a:ext cx="83" cy="65"/>
            </a:xfrm>
            <a:custGeom>
              <a:avLst/>
              <a:gdLst>
                <a:gd name="T0" fmla="*/ 2 w 167"/>
                <a:gd name="T1" fmla="*/ 0 h 131"/>
                <a:gd name="T2" fmla="*/ 5 w 167"/>
                <a:gd name="T3" fmla="*/ 11 h 131"/>
                <a:gd name="T4" fmla="*/ 20 w 167"/>
                <a:gd name="T5" fmla="*/ 8 h 131"/>
                <a:gd name="T6" fmla="*/ 20 w 167"/>
                <a:gd name="T7" fmla="*/ 12 h 131"/>
                <a:gd name="T8" fmla="*/ 3 w 167"/>
                <a:gd name="T9" fmla="*/ 16 h 131"/>
                <a:gd name="T10" fmla="*/ 0 w 167"/>
                <a:gd name="T11" fmla="*/ 3 h 131"/>
                <a:gd name="T12" fmla="*/ 2 w 167"/>
                <a:gd name="T13" fmla="*/ 0 h 131"/>
                <a:gd name="T14" fmla="*/ 0 60000 65536"/>
                <a:gd name="T15" fmla="*/ 0 60000 65536"/>
                <a:gd name="T16" fmla="*/ 0 60000 65536"/>
                <a:gd name="T17" fmla="*/ 0 60000 65536"/>
                <a:gd name="T18" fmla="*/ 0 60000 65536"/>
                <a:gd name="T19" fmla="*/ 0 60000 65536"/>
                <a:gd name="T20" fmla="*/ 0 60000 65536"/>
                <a:gd name="T21" fmla="*/ 0 w 167"/>
                <a:gd name="T22" fmla="*/ 0 h 131"/>
                <a:gd name="T23" fmla="*/ 167 w 167"/>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1">
                  <a:moveTo>
                    <a:pt x="17" y="0"/>
                  </a:moveTo>
                  <a:lnTo>
                    <a:pt x="42" y="89"/>
                  </a:lnTo>
                  <a:lnTo>
                    <a:pt x="167" y="64"/>
                  </a:lnTo>
                  <a:lnTo>
                    <a:pt x="164" y="97"/>
                  </a:lnTo>
                  <a:lnTo>
                    <a:pt x="24" y="131"/>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0" name="Freeform 65"/>
            <p:cNvSpPr>
              <a:spLocks/>
            </p:cNvSpPr>
            <p:nvPr/>
          </p:nvSpPr>
          <p:spPr bwMode="auto">
            <a:xfrm>
              <a:off x="3931" y="2827"/>
              <a:ext cx="65" cy="46"/>
            </a:xfrm>
            <a:custGeom>
              <a:avLst/>
              <a:gdLst>
                <a:gd name="T0" fmla="*/ 0 w 129"/>
                <a:gd name="T1" fmla="*/ 4 h 90"/>
                <a:gd name="T2" fmla="*/ 13 w 129"/>
                <a:gd name="T3" fmla="*/ 4 h 90"/>
                <a:gd name="T4" fmla="*/ 17 w 129"/>
                <a:gd name="T5" fmla="*/ 12 h 90"/>
                <a:gd name="T6" fmla="*/ 14 w 129"/>
                <a:gd name="T7" fmla="*/ 0 h 90"/>
                <a:gd name="T8" fmla="*/ 0 w 129"/>
                <a:gd name="T9" fmla="*/ 4 h 90"/>
                <a:gd name="T10" fmla="*/ 0 60000 65536"/>
                <a:gd name="T11" fmla="*/ 0 60000 65536"/>
                <a:gd name="T12" fmla="*/ 0 60000 65536"/>
                <a:gd name="T13" fmla="*/ 0 60000 65536"/>
                <a:gd name="T14" fmla="*/ 0 60000 65536"/>
                <a:gd name="T15" fmla="*/ 0 w 129"/>
                <a:gd name="T16" fmla="*/ 0 h 90"/>
                <a:gd name="T17" fmla="*/ 129 w 129"/>
                <a:gd name="T18" fmla="*/ 90 h 90"/>
              </a:gdLst>
              <a:ahLst/>
              <a:cxnLst>
                <a:cxn ang="T10">
                  <a:pos x="T0" y="T1"/>
                </a:cxn>
                <a:cxn ang="T11">
                  <a:pos x="T2" y="T3"/>
                </a:cxn>
                <a:cxn ang="T12">
                  <a:pos x="T4" y="T5"/>
                </a:cxn>
                <a:cxn ang="T13">
                  <a:pos x="T6" y="T7"/>
                </a:cxn>
                <a:cxn ang="T14">
                  <a:pos x="T8" y="T9"/>
                </a:cxn>
              </a:cxnLst>
              <a:rect l="T15" t="T16" r="T17" b="T18"/>
              <a:pathLst>
                <a:path w="129" h="90">
                  <a:moveTo>
                    <a:pt x="0" y="28"/>
                  </a:moveTo>
                  <a:lnTo>
                    <a:pt x="98" y="25"/>
                  </a:lnTo>
                  <a:lnTo>
                    <a:pt x="129" y="90"/>
                  </a:lnTo>
                  <a:lnTo>
                    <a:pt x="110" y="0"/>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1" name="Freeform 66"/>
            <p:cNvSpPr>
              <a:spLocks/>
            </p:cNvSpPr>
            <p:nvPr/>
          </p:nvSpPr>
          <p:spPr bwMode="auto">
            <a:xfrm>
              <a:off x="3738" y="2974"/>
              <a:ext cx="84" cy="65"/>
            </a:xfrm>
            <a:custGeom>
              <a:avLst/>
              <a:gdLst>
                <a:gd name="T0" fmla="*/ 3 w 166"/>
                <a:gd name="T1" fmla="*/ 0 h 129"/>
                <a:gd name="T2" fmla="*/ 6 w 166"/>
                <a:gd name="T3" fmla="*/ 12 h 129"/>
                <a:gd name="T4" fmla="*/ 22 w 166"/>
                <a:gd name="T5" fmla="*/ 8 h 129"/>
                <a:gd name="T6" fmla="*/ 21 w 166"/>
                <a:gd name="T7" fmla="*/ 12 h 129"/>
                <a:gd name="T8" fmla="*/ 3 w 166"/>
                <a:gd name="T9" fmla="*/ 17 h 129"/>
                <a:gd name="T10" fmla="*/ 0 w 166"/>
                <a:gd name="T11" fmla="*/ 4 h 129"/>
                <a:gd name="T12" fmla="*/ 3 w 166"/>
                <a:gd name="T13" fmla="*/ 0 h 129"/>
                <a:gd name="T14" fmla="*/ 0 60000 65536"/>
                <a:gd name="T15" fmla="*/ 0 60000 65536"/>
                <a:gd name="T16" fmla="*/ 0 60000 65536"/>
                <a:gd name="T17" fmla="*/ 0 60000 65536"/>
                <a:gd name="T18" fmla="*/ 0 60000 65536"/>
                <a:gd name="T19" fmla="*/ 0 60000 65536"/>
                <a:gd name="T20" fmla="*/ 0 60000 65536"/>
                <a:gd name="T21" fmla="*/ 0 w 166"/>
                <a:gd name="T22" fmla="*/ 0 h 129"/>
                <a:gd name="T23" fmla="*/ 166 w 166"/>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29">
                  <a:moveTo>
                    <a:pt x="17" y="0"/>
                  </a:moveTo>
                  <a:lnTo>
                    <a:pt x="42" y="89"/>
                  </a:lnTo>
                  <a:lnTo>
                    <a:pt x="166" y="64"/>
                  </a:lnTo>
                  <a:lnTo>
                    <a:pt x="163" y="96"/>
                  </a:lnTo>
                  <a:lnTo>
                    <a:pt x="23" y="129"/>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2" name="Freeform 67"/>
            <p:cNvSpPr>
              <a:spLocks/>
            </p:cNvSpPr>
            <p:nvPr/>
          </p:nvSpPr>
          <p:spPr bwMode="auto">
            <a:xfrm>
              <a:off x="3753" y="2957"/>
              <a:ext cx="65" cy="45"/>
            </a:xfrm>
            <a:custGeom>
              <a:avLst/>
              <a:gdLst>
                <a:gd name="T0" fmla="*/ 0 w 130"/>
                <a:gd name="T1" fmla="*/ 3 h 90"/>
                <a:gd name="T2" fmla="*/ 12 w 130"/>
                <a:gd name="T3" fmla="*/ 3 h 90"/>
                <a:gd name="T4" fmla="*/ 16 w 130"/>
                <a:gd name="T5" fmla="*/ 11 h 90"/>
                <a:gd name="T6" fmla="*/ 13 w 130"/>
                <a:gd name="T7" fmla="*/ 0 h 90"/>
                <a:gd name="T8" fmla="*/ 0 w 130"/>
                <a:gd name="T9" fmla="*/ 3 h 90"/>
                <a:gd name="T10" fmla="*/ 0 60000 65536"/>
                <a:gd name="T11" fmla="*/ 0 60000 65536"/>
                <a:gd name="T12" fmla="*/ 0 60000 65536"/>
                <a:gd name="T13" fmla="*/ 0 60000 65536"/>
                <a:gd name="T14" fmla="*/ 0 60000 65536"/>
                <a:gd name="T15" fmla="*/ 0 w 130"/>
                <a:gd name="T16" fmla="*/ 0 h 90"/>
                <a:gd name="T17" fmla="*/ 130 w 130"/>
                <a:gd name="T18" fmla="*/ 90 h 90"/>
              </a:gdLst>
              <a:ahLst/>
              <a:cxnLst>
                <a:cxn ang="T10">
                  <a:pos x="T0" y="T1"/>
                </a:cxn>
                <a:cxn ang="T11">
                  <a:pos x="T2" y="T3"/>
                </a:cxn>
                <a:cxn ang="T12">
                  <a:pos x="T4" y="T5"/>
                </a:cxn>
                <a:cxn ang="T13">
                  <a:pos x="T6" y="T7"/>
                </a:cxn>
                <a:cxn ang="T14">
                  <a:pos x="T8" y="T9"/>
                </a:cxn>
              </a:cxnLst>
              <a:rect l="T15" t="T16" r="T17" b="T18"/>
              <a:pathLst>
                <a:path w="130" h="90">
                  <a:moveTo>
                    <a:pt x="0" y="28"/>
                  </a:moveTo>
                  <a:lnTo>
                    <a:pt x="98" y="24"/>
                  </a:lnTo>
                  <a:lnTo>
                    <a:pt x="130" y="90"/>
                  </a:lnTo>
                  <a:lnTo>
                    <a:pt x="111" y="0"/>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3" name="Freeform 68"/>
            <p:cNvSpPr>
              <a:spLocks/>
            </p:cNvSpPr>
            <p:nvPr/>
          </p:nvSpPr>
          <p:spPr bwMode="auto">
            <a:xfrm>
              <a:off x="3837" y="2951"/>
              <a:ext cx="84" cy="65"/>
            </a:xfrm>
            <a:custGeom>
              <a:avLst/>
              <a:gdLst>
                <a:gd name="T0" fmla="*/ 3 w 167"/>
                <a:gd name="T1" fmla="*/ 0 h 129"/>
                <a:gd name="T2" fmla="*/ 6 w 167"/>
                <a:gd name="T3" fmla="*/ 11 h 129"/>
                <a:gd name="T4" fmla="*/ 21 w 167"/>
                <a:gd name="T5" fmla="*/ 8 h 129"/>
                <a:gd name="T6" fmla="*/ 21 w 167"/>
                <a:gd name="T7" fmla="*/ 12 h 129"/>
                <a:gd name="T8" fmla="*/ 3 w 167"/>
                <a:gd name="T9" fmla="*/ 17 h 129"/>
                <a:gd name="T10" fmla="*/ 0 w 167"/>
                <a:gd name="T11" fmla="*/ 4 h 129"/>
                <a:gd name="T12" fmla="*/ 3 w 167"/>
                <a:gd name="T13" fmla="*/ 0 h 129"/>
                <a:gd name="T14" fmla="*/ 0 60000 65536"/>
                <a:gd name="T15" fmla="*/ 0 60000 65536"/>
                <a:gd name="T16" fmla="*/ 0 60000 65536"/>
                <a:gd name="T17" fmla="*/ 0 60000 65536"/>
                <a:gd name="T18" fmla="*/ 0 60000 65536"/>
                <a:gd name="T19" fmla="*/ 0 60000 65536"/>
                <a:gd name="T20" fmla="*/ 0 60000 65536"/>
                <a:gd name="T21" fmla="*/ 0 w 167"/>
                <a:gd name="T22" fmla="*/ 0 h 129"/>
                <a:gd name="T23" fmla="*/ 167 w 167"/>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29">
                  <a:moveTo>
                    <a:pt x="18" y="0"/>
                  </a:moveTo>
                  <a:lnTo>
                    <a:pt x="43" y="88"/>
                  </a:lnTo>
                  <a:lnTo>
                    <a:pt x="167" y="63"/>
                  </a:lnTo>
                  <a:lnTo>
                    <a:pt x="164" y="96"/>
                  </a:lnTo>
                  <a:lnTo>
                    <a:pt x="24" y="129"/>
                  </a:lnTo>
                  <a:lnTo>
                    <a:pt x="0" y="25"/>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4" name="Freeform 69"/>
            <p:cNvSpPr>
              <a:spLocks/>
            </p:cNvSpPr>
            <p:nvPr/>
          </p:nvSpPr>
          <p:spPr bwMode="auto">
            <a:xfrm>
              <a:off x="3852" y="2934"/>
              <a:ext cx="65" cy="45"/>
            </a:xfrm>
            <a:custGeom>
              <a:avLst/>
              <a:gdLst>
                <a:gd name="T0" fmla="*/ 0 w 129"/>
                <a:gd name="T1" fmla="*/ 3 h 91"/>
                <a:gd name="T2" fmla="*/ 13 w 129"/>
                <a:gd name="T3" fmla="*/ 3 h 91"/>
                <a:gd name="T4" fmla="*/ 17 w 129"/>
                <a:gd name="T5" fmla="*/ 11 h 91"/>
                <a:gd name="T6" fmla="*/ 14 w 129"/>
                <a:gd name="T7" fmla="*/ 0 h 91"/>
                <a:gd name="T8" fmla="*/ 0 w 129"/>
                <a:gd name="T9" fmla="*/ 3 h 91"/>
                <a:gd name="T10" fmla="*/ 0 60000 65536"/>
                <a:gd name="T11" fmla="*/ 0 60000 65536"/>
                <a:gd name="T12" fmla="*/ 0 60000 65536"/>
                <a:gd name="T13" fmla="*/ 0 60000 65536"/>
                <a:gd name="T14" fmla="*/ 0 60000 65536"/>
                <a:gd name="T15" fmla="*/ 0 w 129"/>
                <a:gd name="T16" fmla="*/ 0 h 91"/>
                <a:gd name="T17" fmla="*/ 129 w 129"/>
                <a:gd name="T18" fmla="*/ 91 h 91"/>
              </a:gdLst>
              <a:ahLst/>
              <a:cxnLst>
                <a:cxn ang="T10">
                  <a:pos x="T0" y="T1"/>
                </a:cxn>
                <a:cxn ang="T11">
                  <a:pos x="T2" y="T3"/>
                </a:cxn>
                <a:cxn ang="T12">
                  <a:pos x="T4" y="T5"/>
                </a:cxn>
                <a:cxn ang="T13">
                  <a:pos x="T6" y="T7"/>
                </a:cxn>
                <a:cxn ang="T14">
                  <a:pos x="T8" y="T9"/>
                </a:cxn>
              </a:cxnLst>
              <a:rect l="T15" t="T16" r="T17" b="T18"/>
              <a:pathLst>
                <a:path w="129" h="91">
                  <a:moveTo>
                    <a:pt x="0" y="27"/>
                  </a:moveTo>
                  <a:lnTo>
                    <a:pt x="98" y="25"/>
                  </a:lnTo>
                  <a:lnTo>
                    <a:pt x="129" y="91"/>
                  </a:lnTo>
                  <a:lnTo>
                    <a:pt x="111"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5" name="Freeform 70"/>
            <p:cNvSpPr>
              <a:spLocks/>
            </p:cNvSpPr>
            <p:nvPr/>
          </p:nvSpPr>
          <p:spPr bwMode="auto">
            <a:xfrm>
              <a:off x="3933" y="2923"/>
              <a:ext cx="83" cy="65"/>
            </a:xfrm>
            <a:custGeom>
              <a:avLst/>
              <a:gdLst>
                <a:gd name="T0" fmla="*/ 3 w 165"/>
                <a:gd name="T1" fmla="*/ 0 h 129"/>
                <a:gd name="T2" fmla="*/ 5 w 165"/>
                <a:gd name="T3" fmla="*/ 11 h 129"/>
                <a:gd name="T4" fmla="*/ 21 w 165"/>
                <a:gd name="T5" fmla="*/ 8 h 129"/>
                <a:gd name="T6" fmla="*/ 21 w 165"/>
                <a:gd name="T7" fmla="*/ 12 h 129"/>
                <a:gd name="T8" fmla="*/ 3 w 165"/>
                <a:gd name="T9" fmla="*/ 17 h 129"/>
                <a:gd name="T10" fmla="*/ 0 w 165"/>
                <a:gd name="T11" fmla="*/ 3 h 129"/>
                <a:gd name="T12" fmla="*/ 3 w 165"/>
                <a:gd name="T13" fmla="*/ 0 h 129"/>
                <a:gd name="T14" fmla="*/ 0 60000 65536"/>
                <a:gd name="T15" fmla="*/ 0 60000 65536"/>
                <a:gd name="T16" fmla="*/ 0 60000 65536"/>
                <a:gd name="T17" fmla="*/ 0 60000 65536"/>
                <a:gd name="T18" fmla="*/ 0 60000 65536"/>
                <a:gd name="T19" fmla="*/ 0 60000 65536"/>
                <a:gd name="T20" fmla="*/ 0 60000 65536"/>
                <a:gd name="T21" fmla="*/ 0 w 165"/>
                <a:gd name="T22" fmla="*/ 0 h 129"/>
                <a:gd name="T23" fmla="*/ 165 w 165"/>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129">
                  <a:moveTo>
                    <a:pt x="17" y="0"/>
                  </a:moveTo>
                  <a:lnTo>
                    <a:pt x="40" y="87"/>
                  </a:lnTo>
                  <a:lnTo>
                    <a:pt x="165" y="63"/>
                  </a:lnTo>
                  <a:lnTo>
                    <a:pt x="162" y="96"/>
                  </a:lnTo>
                  <a:lnTo>
                    <a:pt x="23" y="129"/>
                  </a:lnTo>
                  <a:lnTo>
                    <a:pt x="0" y="24"/>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6" name="Freeform 71"/>
            <p:cNvSpPr>
              <a:spLocks/>
            </p:cNvSpPr>
            <p:nvPr/>
          </p:nvSpPr>
          <p:spPr bwMode="auto">
            <a:xfrm>
              <a:off x="3948" y="2906"/>
              <a:ext cx="64" cy="45"/>
            </a:xfrm>
            <a:custGeom>
              <a:avLst/>
              <a:gdLst>
                <a:gd name="T0" fmla="*/ 0 w 129"/>
                <a:gd name="T1" fmla="*/ 3 h 91"/>
                <a:gd name="T2" fmla="*/ 12 w 129"/>
                <a:gd name="T3" fmla="*/ 3 h 91"/>
                <a:gd name="T4" fmla="*/ 16 w 129"/>
                <a:gd name="T5" fmla="*/ 11 h 91"/>
                <a:gd name="T6" fmla="*/ 13 w 129"/>
                <a:gd name="T7" fmla="*/ 0 h 91"/>
                <a:gd name="T8" fmla="*/ 0 w 129"/>
                <a:gd name="T9" fmla="*/ 3 h 91"/>
                <a:gd name="T10" fmla="*/ 0 60000 65536"/>
                <a:gd name="T11" fmla="*/ 0 60000 65536"/>
                <a:gd name="T12" fmla="*/ 0 60000 65536"/>
                <a:gd name="T13" fmla="*/ 0 60000 65536"/>
                <a:gd name="T14" fmla="*/ 0 60000 65536"/>
                <a:gd name="T15" fmla="*/ 0 w 129"/>
                <a:gd name="T16" fmla="*/ 0 h 91"/>
                <a:gd name="T17" fmla="*/ 129 w 129"/>
                <a:gd name="T18" fmla="*/ 91 h 91"/>
              </a:gdLst>
              <a:ahLst/>
              <a:cxnLst>
                <a:cxn ang="T10">
                  <a:pos x="T0" y="T1"/>
                </a:cxn>
                <a:cxn ang="T11">
                  <a:pos x="T2" y="T3"/>
                </a:cxn>
                <a:cxn ang="T12">
                  <a:pos x="T4" y="T5"/>
                </a:cxn>
                <a:cxn ang="T13">
                  <a:pos x="T6" y="T7"/>
                </a:cxn>
                <a:cxn ang="T14">
                  <a:pos x="T8" y="T9"/>
                </a:cxn>
              </a:cxnLst>
              <a:rect l="T15" t="T16" r="T17" b="T18"/>
              <a:pathLst>
                <a:path w="129" h="91">
                  <a:moveTo>
                    <a:pt x="0" y="27"/>
                  </a:moveTo>
                  <a:lnTo>
                    <a:pt x="96" y="25"/>
                  </a:lnTo>
                  <a:lnTo>
                    <a:pt x="129" y="91"/>
                  </a:lnTo>
                  <a:lnTo>
                    <a:pt x="109"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7" name="Freeform 72"/>
            <p:cNvSpPr>
              <a:spLocks/>
            </p:cNvSpPr>
            <p:nvPr/>
          </p:nvSpPr>
          <p:spPr bwMode="auto">
            <a:xfrm>
              <a:off x="3760" y="3053"/>
              <a:ext cx="83" cy="66"/>
            </a:xfrm>
            <a:custGeom>
              <a:avLst/>
              <a:gdLst>
                <a:gd name="T0" fmla="*/ 2 w 167"/>
                <a:gd name="T1" fmla="*/ 0 h 131"/>
                <a:gd name="T2" fmla="*/ 5 w 167"/>
                <a:gd name="T3" fmla="*/ 11 h 131"/>
                <a:gd name="T4" fmla="*/ 20 w 167"/>
                <a:gd name="T5" fmla="*/ 8 h 131"/>
                <a:gd name="T6" fmla="*/ 20 w 167"/>
                <a:gd name="T7" fmla="*/ 12 h 131"/>
                <a:gd name="T8" fmla="*/ 3 w 167"/>
                <a:gd name="T9" fmla="*/ 17 h 131"/>
                <a:gd name="T10" fmla="*/ 0 w 167"/>
                <a:gd name="T11" fmla="*/ 4 h 131"/>
                <a:gd name="T12" fmla="*/ 2 w 167"/>
                <a:gd name="T13" fmla="*/ 0 h 131"/>
                <a:gd name="T14" fmla="*/ 0 60000 65536"/>
                <a:gd name="T15" fmla="*/ 0 60000 65536"/>
                <a:gd name="T16" fmla="*/ 0 60000 65536"/>
                <a:gd name="T17" fmla="*/ 0 60000 65536"/>
                <a:gd name="T18" fmla="*/ 0 60000 65536"/>
                <a:gd name="T19" fmla="*/ 0 60000 65536"/>
                <a:gd name="T20" fmla="*/ 0 60000 65536"/>
                <a:gd name="T21" fmla="*/ 0 w 167"/>
                <a:gd name="T22" fmla="*/ 0 h 131"/>
                <a:gd name="T23" fmla="*/ 167 w 167"/>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1">
                  <a:moveTo>
                    <a:pt x="17" y="0"/>
                  </a:moveTo>
                  <a:lnTo>
                    <a:pt x="42" y="88"/>
                  </a:lnTo>
                  <a:lnTo>
                    <a:pt x="167" y="64"/>
                  </a:lnTo>
                  <a:lnTo>
                    <a:pt x="164" y="96"/>
                  </a:lnTo>
                  <a:lnTo>
                    <a:pt x="24" y="131"/>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8" name="Freeform 73"/>
            <p:cNvSpPr>
              <a:spLocks/>
            </p:cNvSpPr>
            <p:nvPr/>
          </p:nvSpPr>
          <p:spPr bwMode="auto">
            <a:xfrm>
              <a:off x="3775" y="3036"/>
              <a:ext cx="65" cy="45"/>
            </a:xfrm>
            <a:custGeom>
              <a:avLst/>
              <a:gdLst>
                <a:gd name="T0" fmla="*/ 0 w 131"/>
                <a:gd name="T1" fmla="*/ 3 h 91"/>
                <a:gd name="T2" fmla="*/ 12 w 131"/>
                <a:gd name="T3" fmla="*/ 3 h 91"/>
                <a:gd name="T4" fmla="*/ 16 w 131"/>
                <a:gd name="T5" fmla="*/ 11 h 91"/>
                <a:gd name="T6" fmla="*/ 13 w 131"/>
                <a:gd name="T7" fmla="*/ 0 h 91"/>
                <a:gd name="T8" fmla="*/ 0 w 131"/>
                <a:gd name="T9" fmla="*/ 3 h 91"/>
                <a:gd name="T10" fmla="*/ 0 60000 65536"/>
                <a:gd name="T11" fmla="*/ 0 60000 65536"/>
                <a:gd name="T12" fmla="*/ 0 60000 65536"/>
                <a:gd name="T13" fmla="*/ 0 60000 65536"/>
                <a:gd name="T14" fmla="*/ 0 60000 65536"/>
                <a:gd name="T15" fmla="*/ 0 w 131"/>
                <a:gd name="T16" fmla="*/ 0 h 91"/>
                <a:gd name="T17" fmla="*/ 131 w 131"/>
                <a:gd name="T18" fmla="*/ 91 h 91"/>
              </a:gdLst>
              <a:ahLst/>
              <a:cxnLst>
                <a:cxn ang="T10">
                  <a:pos x="T0" y="T1"/>
                </a:cxn>
                <a:cxn ang="T11">
                  <a:pos x="T2" y="T3"/>
                </a:cxn>
                <a:cxn ang="T12">
                  <a:pos x="T4" y="T5"/>
                </a:cxn>
                <a:cxn ang="T13">
                  <a:pos x="T6" y="T7"/>
                </a:cxn>
                <a:cxn ang="T14">
                  <a:pos x="T8" y="T9"/>
                </a:cxn>
              </a:cxnLst>
              <a:rect l="T15" t="T16" r="T17" b="T18"/>
              <a:pathLst>
                <a:path w="131" h="91">
                  <a:moveTo>
                    <a:pt x="0" y="28"/>
                  </a:moveTo>
                  <a:lnTo>
                    <a:pt x="98" y="25"/>
                  </a:lnTo>
                  <a:lnTo>
                    <a:pt x="131" y="91"/>
                  </a:lnTo>
                  <a:lnTo>
                    <a:pt x="110" y="0"/>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29" name="Freeform 74"/>
            <p:cNvSpPr>
              <a:spLocks/>
            </p:cNvSpPr>
            <p:nvPr/>
          </p:nvSpPr>
          <p:spPr bwMode="auto">
            <a:xfrm>
              <a:off x="3859" y="3031"/>
              <a:ext cx="83" cy="64"/>
            </a:xfrm>
            <a:custGeom>
              <a:avLst/>
              <a:gdLst>
                <a:gd name="T0" fmla="*/ 2 w 167"/>
                <a:gd name="T1" fmla="*/ 0 h 130"/>
                <a:gd name="T2" fmla="*/ 5 w 167"/>
                <a:gd name="T3" fmla="*/ 11 h 130"/>
                <a:gd name="T4" fmla="*/ 20 w 167"/>
                <a:gd name="T5" fmla="*/ 8 h 130"/>
                <a:gd name="T6" fmla="*/ 20 w 167"/>
                <a:gd name="T7" fmla="*/ 12 h 130"/>
                <a:gd name="T8" fmla="*/ 2 w 167"/>
                <a:gd name="T9" fmla="*/ 16 h 130"/>
                <a:gd name="T10" fmla="*/ 0 w 167"/>
                <a:gd name="T11" fmla="*/ 3 h 130"/>
                <a:gd name="T12" fmla="*/ 2 w 167"/>
                <a:gd name="T13" fmla="*/ 0 h 130"/>
                <a:gd name="T14" fmla="*/ 0 60000 65536"/>
                <a:gd name="T15" fmla="*/ 0 60000 65536"/>
                <a:gd name="T16" fmla="*/ 0 60000 65536"/>
                <a:gd name="T17" fmla="*/ 0 60000 65536"/>
                <a:gd name="T18" fmla="*/ 0 60000 65536"/>
                <a:gd name="T19" fmla="*/ 0 60000 65536"/>
                <a:gd name="T20" fmla="*/ 0 60000 65536"/>
                <a:gd name="T21" fmla="*/ 0 w 167"/>
                <a:gd name="T22" fmla="*/ 0 h 130"/>
                <a:gd name="T23" fmla="*/ 167 w 167"/>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0">
                  <a:moveTo>
                    <a:pt x="17" y="0"/>
                  </a:moveTo>
                  <a:lnTo>
                    <a:pt x="42" y="89"/>
                  </a:lnTo>
                  <a:lnTo>
                    <a:pt x="167" y="64"/>
                  </a:lnTo>
                  <a:lnTo>
                    <a:pt x="164" y="97"/>
                  </a:lnTo>
                  <a:lnTo>
                    <a:pt x="23" y="130"/>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0" name="Freeform 75"/>
            <p:cNvSpPr>
              <a:spLocks/>
            </p:cNvSpPr>
            <p:nvPr/>
          </p:nvSpPr>
          <p:spPr bwMode="auto">
            <a:xfrm>
              <a:off x="3874" y="3014"/>
              <a:ext cx="65" cy="45"/>
            </a:xfrm>
            <a:custGeom>
              <a:avLst/>
              <a:gdLst>
                <a:gd name="T0" fmla="*/ 0 w 130"/>
                <a:gd name="T1" fmla="*/ 3 h 91"/>
                <a:gd name="T2" fmla="*/ 12 w 130"/>
                <a:gd name="T3" fmla="*/ 3 h 91"/>
                <a:gd name="T4" fmla="*/ 16 w 130"/>
                <a:gd name="T5" fmla="*/ 11 h 91"/>
                <a:gd name="T6" fmla="*/ 13 w 130"/>
                <a:gd name="T7" fmla="*/ 0 h 91"/>
                <a:gd name="T8" fmla="*/ 0 w 130"/>
                <a:gd name="T9" fmla="*/ 3 h 91"/>
                <a:gd name="T10" fmla="*/ 0 60000 65536"/>
                <a:gd name="T11" fmla="*/ 0 60000 65536"/>
                <a:gd name="T12" fmla="*/ 0 60000 65536"/>
                <a:gd name="T13" fmla="*/ 0 60000 65536"/>
                <a:gd name="T14" fmla="*/ 0 60000 65536"/>
                <a:gd name="T15" fmla="*/ 0 w 130"/>
                <a:gd name="T16" fmla="*/ 0 h 91"/>
                <a:gd name="T17" fmla="*/ 130 w 130"/>
                <a:gd name="T18" fmla="*/ 91 h 91"/>
              </a:gdLst>
              <a:ahLst/>
              <a:cxnLst>
                <a:cxn ang="T10">
                  <a:pos x="T0" y="T1"/>
                </a:cxn>
                <a:cxn ang="T11">
                  <a:pos x="T2" y="T3"/>
                </a:cxn>
                <a:cxn ang="T12">
                  <a:pos x="T4" y="T5"/>
                </a:cxn>
                <a:cxn ang="T13">
                  <a:pos x="T6" y="T7"/>
                </a:cxn>
                <a:cxn ang="T14">
                  <a:pos x="T8" y="T9"/>
                </a:cxn>
              </a:cxnLst>
              <a:rect l="T15" t="T16" r="T17" b="T18"/>
              <a:pathLst>
                <a:path w="130" h="91">
                  <a:moveTo>
                    <a:pt x="0" y="27"/>
                  </a:moveTo>
                  <a:lnTo>
                    <a:pt x="98" y="25"/>
                  </a:lnTo>
                  <a:lnTo>
                    <a:pt x="130" y="91"/>
                  </a:lnTo>
                  <a:lnTo>
                    <a:pt x="110"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1" name="Freeform 76"/>
            <p:cNvSpPr>
              <a:spLocks/>
            </p:cNvSpPr>
            <p:nvPr/>
          </p:nvSpPr>
          <p:spPr bwMode="auto">
            <a:xfrm>
              <a:off x="3955" y="3003"/>
              <a:ext cx="83" cy="64"/>
            </a:xfrm>
            <a:custGeom>
              <a:avLst/>
              <a:gdLst>
                <a:gd name="T0" fmla="*/ 3 w 166"/>
                <a:gd name="T1" fmla="*/ 0 h 130"/>
                <a:gd name="T2" fmla="*/ 5 w 166"/>
                <a:gd name="T3" fmla="*/ 11 h 130"/>
                <a:gd name="T4" fmla="*/ 21 w 166"/>
                <a:gd name="T5" fmla="*/ 8 h 130"/>
                <a:gd name="T6" fmla="*/ 21 w 166"/>
                <a:gd name="T7" fmla="*/ 12 h 130"/>
                <a:gd name="T8" fmla="*/ 3 w 166"/>
                <a:gd name="T9" fmla="*/ 16 h 130"/>
                <a:gd name="T10" fmla="*/ 0 w 166"/>
                <a:gd name="T11" fmla="*/ 3 h 130"/>
                <a:gd name="T12" fmla="*/ 3 w 166"/>
                <a:gd name="T13" fmla="*/ 0 h 130"/>
                <a:gd name="T14" fmla="*/ 0 60000 65536"/>
                <a:gd name="T15" fmla="*/ 0 60000 65536"/>
                <a:gd name="T16" fmla="*/ 0 60000 65536"/>
                <a:gd name="T17" fmla="*/ 0 60000 65536"/>
                <a:gd name="T18" fmla="*/ 0 60000 65536"/>
                <a:gd name="T19" fmla="*/ 0 60000 65536"/>
                <a:gd name="T20" fmla="*/ 0 60000 65536"/>
                <a:gd name="T21" fmla="*/ 0 w 166"/>
                <a:gd name="T22" fmla="*/ 0 h 130"/>
                <a:gd name="T23" fmla="*/ 166 w 166"/>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30">
                  <a:moveTo>
                    <a:pt x="17" y="0"/>
                  </a:moveTo>
                  <a:lnTo>
                    <a:pt x="42" y="89"/>
                  </a:lnTo>
                  <a:lnTo>
                    <a:pt x="166" y="64"/>
                  </a:lnTo>
                  <a:lnTo>
                    <a:pt x="162" y="97"/>
                  </a:lnTo>
                  <a:lnTo>
                    <a:pt x="23" y="130"/>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2" name="Freeform 77"/>
            <p:cNvSpPr>
              <a:spLocks/>
            </p:cNvSpPr>
            <p:nvPr/>
          </p:nvSpPr>
          <p:spPr bwMode="auto">
            <a:xfrm>
              <a:off x="3970" y="2986"/>
              <a:ext cx="64" cy="45"/>
            </a:xfrm>
            <a:custGeom>
              <a:avLst/>
              <a:gdLst>
                <a:gd name="T0" fmla="*/ 0 w 129"/>
                <a:gd name="T1" fmla="*/ 3 h 90"/>
                <a:gd name="T2" fmla="*/ 12 w 129"/>
                <a:gd name="T3" fmla="*/ 3 h 90"/>
                <a:gd name="T4" fmla="*/ 16 w 129"/>
                <a:gd name="T5" fmla="*/ 11 h 90"/>
                <a:gd name="T6" fmla="*/ 13 w 129"/>
                <a:gd name="T7" fmla="*/ 0 h 90"/>
                <a:gd name="T8" fmla="*/ 0 w 129"/>
                <a:gd name="T9" fmla="*/ 3 h 90"/>
                <a:gd name="T10" fmla="*/ 0 60000 65536"/>
                <a:gd name="T11" fmla="*/ 0 60000 65536"/>
                <a:gd name="T12" fmla="*/ 0 60000 65536"/>
                <a:gd name="T13" fmla="*/ 0 60000 65536"/>
                <a:gd name="T14" fmla="*/ 0 60000 65536"/>
                <a:gd name="T15" fmla="*/ 0 w 129"/>
                <a:gd name="T16" fmla="*/ 0 h 90"/>
                <a:gd name="T17" fmla="*/ 129 w 129"/>
                <a:gd name="T18" fmla="*/ 90 h 90"/>
              </a:gdLst>
              <a:ahLst/>
              <a:cxnLst>
                <a:cxn ang="T10">
                  <a:pos x="T0" y="T1"/>
                </a:cxn>
                <a:cxn ang="T11">
                  <a:pos x="T2" y="T3"/>
                </a:cxn>
                <a:cxn ang="T12">
                  <a:pos x="T4" y="T5"/>
                </a:cxn>
                <a:cxn ang="T13">
                  <a:pos x="T6" y="T7"/>
                </a:cxn>
                <a:cxn ang="T14">
                  <a:pos x="T8" y="T9"/>
                </a:cxn>
              </a:cxnLst>
              <a:rect l="T15" t="T16" r="T17" b="T18"/>
              <a:pathLst>
                <a:path w="129" h="90">
                  <a:moveTo>
                    <a:pt x="0" y="27"/>
                  </a:moveTo>
                  <a:lnTo>
                    <a:pt x="98" y="25"/>
                  </a:lnTo>
                  <a:lnTo>
                    <a:pt x="129" y="90"/>
                  </a:lnTo>
                  <a:lnTo>
                    <a:pt x="109"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3" name="Freeform 78"/>
            <p:cNvSpPr>
              <a:spLocks/>
            </p:cNvSpPr>
            <p:nvPr/>
          </p:nvSpPr>
          <p:spPr bwMode="auto">
            <a:xfrm>
              <a:off x="4691" y="2850"/>
              <a:ext cx="682" cy="682"/>
            </a:xfrm>
            <a:custGeom>
              <a:avLst/>
              <a:gdLst>
                <a:gd name="T0" fmla="*/ 69 w 1364"/>
                <a:gd name="T1" fmla="*/ 165 h 1363"/>
                <a:gd name="T2" fmla="*/ 46 w 1364"/>
                <a:gd name="T3" fmla="*/ 157 h 1363"/>
                <a:gd name="T4" fmla="*/ 27 w 1364"/>
                <a:gd name="T5" fmla="*/ 143 h 1363"/>
                <a:gd name="T6" fmla="*/ 13 w 1364"/>
                <a:gd name="T7" fmla="*/ 124 h 1363"/>
                <a:gd name="T8" fmla="*/ 5 w 1364"/>
                <a:gd name="T9" fmla="*/ 102 h 1363"/>
                <a:gd name="T10" fmla="*/ 5 w 1364"/>
                <a:gd name="T11" fmla="*/ 77 h 1363"/>
                <a:gd name="T12" fmla="*/ 11 w 1364"/>
                <a:gd name="T13" fmla="*/ 54 h 1363"/>
                <a:gd name="T14" fmla="*/ 22 w 1364"/>
                <a:gd name="T15" fmla="*/ 34 h 1363"/>
                <a:gd name="T16" fmla="*/ 40 w 1364"/>
                <a:gd name="T17" fmla="*/ 18 h 1363"/>
                <a:gd name="T18" fmla="*/ 61 w 1364"/>
                <a:gd name="T19" fmla="*/ 8 h 1363"/>
                <a:gd name="T20" fmla="*/ 85 w 1364"/>
                <a:gd name="T21" fmla="*/ 5 h 1363"/>
                <a:gd name="T22" fmla="*/ 109 w 1364"/>
                <a:gd name="T23" fmla="*/ 8 h 1363"/>
                <a:gd name="T24" fmla="*/ 131 w 1364"/>
                <a:gd name="T25" fmla="*/ 18 h 1363"/>
                <a:gd name="T26" fmla="*/ 148 w 1364"/>
                <a:gd name="T27" fmla="*/ 34 h 1363"/>
                <a:gd name="T28" fmla="*/ 160 w 1364"/>
                <a:gd name="T29" fmla="*/ 54 h 1363"/>
                <a:gd name="T30" fmla="*/ 166 w 1364"/>
                <a:gd name="T31" fmla="*/ 77 h 1363"/>
                <a:gd name="T32" fmla="*/ 165 w 1364"/>
                <a:gd name="T33" fmla="*/ 102 h 1363"/>
                <a:gd name="T34" fmla="*/ 157 w 1364"/>
                <a:gd name="T35" fmla="*/ 124 h 1363"/>
                <a:gd name="T36" fmla="*/ 143 w 1364"/>
                <a:gd name="T37" fmla="*/ 143 h 1363"/>
                <a:gd name="T38" fmla="*/ 124 w 1364"/>
                <a:gd name="T39" fmla="*/ 157 h 1363"/>
                <a:gd name="T40" fmla="*/ 101 w 1364"/>
                <a:gd name="T41" fmla="*/ 165 h 1363"/>
                <a:gd name="T42" fmla="*/ 85 w 1364"/>
                <a:gd name="T43" fmla="*/ 171 h 1363"/>
                <a:gd name="T44" fmla="*/ 110 w 1364"/>
                <a:gd name="T45" fmla="*/ 167 h 1363"/>
                <a:gd name="T46" fmla="*/ 133 w 1364"/>
                <a:gd name="T47" fmla="*/ 156 h 1363"/>
                <a:gd name="T48" fmla="*/ 152 w 1364"/>
                <a:gd name="T49" fmla="*/ 140 h 1363"/>
                <a:gd name="T50" fmla="*/ 164 w 1364"/>
                <a:gd name="T51" fmla="*/ 119 h 1363"/>
                <a:gd name="T52" fmla="*/ 171 w 1364"/>
                <a:gd name="T53" fmla="*/ 94 h 1363"/>
                <a:gd name="T54" fmla="*/ 169 w 1364"/>
                <a:gd name="T55" fmla="*/ 69 h 1363"/>
                <a:gd name="T56" fmla="*/ 161 w 1364"/>
                <a:gd name="T57" fmla="*/ 45 h 1363"/>
                <a:gd name="T58" fmla="*/ 146 w 1364"/>
                <a:gd name="T59" fmla="*/ 26 h 1363"/>
                <a:gd name="T60" fmla="*/ 125 w 1364"/>
                <a:gd name="T61" fmla="*/ 11 h 1363"/>
                <a:gd name="T62" fmla="*/ 102 w 1364"/>
                <a:gd name="T63" fmla="*/ 2 h 1363"/>
                <a:gd name="T64" fmla="*/ 77 w 1364"/>
                <a:gd name="T65" fmla="*/ 1 h 1363"/>
                <a:gd name="T66" fmla="*/ 52 w 1364"/>
                <a:gd name="T67" fmla="*/ 7 h 1363"/>
                <a:gd name="T68" fmla="*/ 31 w 1364"/>
                <a:gd name="T69" fmla="*/ 20 h 1363"/>
                <a:gd name="T70" fmla="*/ 14 w 1364"/>
                <a:gd name="T71" fmla="*/ 38 h 1363"/>
                <a:gd name="T72" fmla="*/ 3 w 1364"/>
                <a:gd name="T73" fmla="*/ 60 h 1363"/>
                <a:gd name="T74" fmla="*/ 0 w 1364"/>
                <a:gd name="T75" fmla="*/ 86 h 1363"/>
                <a:gd name="T76" fmla="*/ 3 w 1364"/>
                <a:gd name="T77" fmla="*/ 111 h 1363"/>
                <a:gd name="T78" fmla="*/ 14 w 1364"/>
                <a:gd name="T79" fmla="*/ 133 h 1363"/>
                <a:gd name="T80" fmla="*/ 31 w 1364"/>
                <a:gd name="T81" fmla="*/ 151 h 1363"/>
                <a:gd name="T82" fmla="*/ 52 w 1364"/>
                <a:gd name="T83" fmla="*/ 164 h 1363"/>
                <a:gd name="T84" fmla="*/ 77 w 1364"/>
                <a:gd name="T85" fmla="*/ 170 h 136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64"/>
                <a:gd name="T130" fmla="*/ 0 h 1363"/>
                <a:gd name="T131" fmla="*/ 1364 w 1364"/>
                <a:gd name="T132" fmla="*/ 1363 h 136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64" h="1363">
                  <a:moveTo>
                    <a:pt x="682" y="1332"/>
                  </a:moveTo>
                  <a:lnTo>
                    <a:pt x="615" y="1329"/>
                  </a:lnTo>
                  <a:lnTo>
                    <a:pt x="551" y="1319"/>
                  </a:lnTo>
                  <a:lnTo>
                    <a:pt x="489" y="1302"/>
                  </a:lnTo>
                  <a:lnTo>
                    <a:pt x="430" y="1280"/>
                  </a:lnTo>
                  <a:lnTo>
                    <a:pt x="372" y="1254"/>
                  </a:lnTo>
                  <a:lnTo>
                    <a:pt x="319" y="1221"/>
                  </a:lnTo>
                  <a:lnTo>
                    <a:pt x="270" y="1184"/>
                  </a:lnTo>
                  <a:lnTo>
                    <a:pt x="223" y="1142"/>
                  </a:lnTo>
                  <a:lnTo>
                    <a:pt x="181" y="1095"/>
                  </a:lnTo>
                  <a:lnTo>
                    <a:pt x="143" y="1045"/>
                  </a:lnTo>
                  <a:lnTo>
                    <a:pt x="111" y="992"/>
                  </a:lnTo>
                  <a:lnTo>
                    <a:pt x="84" y="935"/>
                  </a:lnTo>
                  <a:lnTo>
                    <a:pt x="62" y="875"/>
                  </a:lnTo>
                  <a:lnTo>
                    <a:pt x="45" y="813"/>
                  </a:lnTo>
                  <a:lnTo>
                    <a:pt x="36" y="749"/>
                  </a:lnTo>
                  <a:lnTo>
                    <a:pt x="33" y="682"/>
                  </a:lnTo>
                  <a:lnTo>
                    <a:pt x="36" y="615"/>
                  </a:lnTo>
                  <a:lnTo>
                    <a:pt x="45" y="552"/>
                  </a:lnTo>
                  <a:lnTo>
                    <a:pt x="62" y="489"/>
                  </a:lnTo>
                  <a:lnTo>
                    <a:pt x="84" y="430"/>
                  </a:lnTo>
                  <a:lnTo>
                    <a:pt x="111" y="372"/>
                  </a:lnTo>
                  <a:lnTo>
                    <a:pt x="143" y="319"/>
                  </a:lnTo>
                  <a:lnTo>
                    <a:pt x="181" y="270"/>
                  </a:lnTo>
                  <a:lnTo>
                    <a:pt x="223" y="223"/>
                  </a:lnTo>
                  <a:lnTo>
                    <a:pt x="270" y="181"/>
                  </a:lnTo>
                  <a:lnTo>
                    <a:pt x="319" y="143"/>
                  </a:lnTo>
                  <a:lnTo>
                    <a:pt x="372" y="111"/>
                  </a:lnTo>
                  <a:lnTo>
                    <a:pt x="430" y="84"/>
                  </a:lnTo>
                  <a:lnTo>
                    <a:pt x="489" y="62"/>
                  </a:lnTo>
                  <a:lnTo>
                    <a:pt x="551" y="45"/>
                  </a:lnTo>
                  <a:lnTo>
                    <a:pt x="615" y="36"/>
                  </a:lnTo>
                  <a:lnTo>
                    <a:pt x="682" y="33"/>
                  </a:lnTo>
                  <a:lnTo>
                    <a:pt x="749" y="36"/>
                  </a:lnTo>
                  <a:lnTo>
                    <a:pt x="813" y="45"/>
                  </a:lnTo>
                  <a:lnTo>
                    <a:pt x="875" y="62"/>
                  </a:lnTo>
                  <a:lnTo>
                    <a:pt x="934" y="84"/>
                  </a:lnTo>
                  <a:lnTo>
                    <a:pt x="992" y="111"/>
                  </a:lnTo>
                  <a:lnTo>
                    <a:pt x="1045" y="143"/>
                  </a:lnTo>
                  <a:lnTo>
                    <a:pt x="1095" y="181"/>
                  </a:lnTo>
                  <a:lnTo>
                    <a:pt x="1142" y="223"/>
                  </a:lnTo>
                  <a:lnTo>
                    <a:pt x="1184" y="270"/>
                  </a:lnTo>
                  <a:lnTo>
                    <a:pt x="1221" y="319"/>
                  </a:lnTo>
                  <a:lnTo>
                    <a:pt x="1254" y="372"/>
                  </a:lnTo>
                  <a:lnTo>
                    <a:pt x="1280" y="430"/>
                  </a:lnTo>
                  <a:lnTo>
                    <a:pt x="1302" y="489"/>
                  </a:lnTo>
                  <a:lnTo>
                    <a:pt x="1319" y="552"/>
                  </a:lnTo>
                  <a:lnTo>
                    <a:pt x="1328" y="615"/>
                  </a:lnTo>
                  <a:lnTo>
                    <a:pt x="1332" y="682"/>
                  </a:lnTo>
                  <a:lnTo>
                    <a:pt x="1328" y="749"/>
                  </a:lnTo>
                  <a:lnTo>
                    <a:pt x="1319" y="813"/>
                  </a:lnTo>
                  <a:lnTo>
                    <a:pt x="1302" y="875"/>
                  </a:lnTo>
                  <a:lnTo>
                    <a:pt x="1280" y="935"/>
                  </a:lnTo>
                  <a:lnTo>
                    <a:pt x="1254" y="992"/>
                  </a:lnTo>
                  <a:lnTo>
                    <a:pt x="1221" y="1045"/>
                  </a:lnTo>
                  <a:lnTo>
                    <a:pt x="1184" y="1095"/>
                  </a:lnTo>
                  <a:lnTo>
                    <a:pt x="1142" y="1142"/>
                  </a:lnTo>
                  <a:lnTo>
                    <a:pt x="1095" y="1184"/>
                  </a:lnTo>
                  <a:lnTo>
                    <a:pt x="1045" y="1221"/>
                  </a:lnTo>
                  <a:lnTo>
                    <a:pt x="992" y="1254"/>
                  </a:lnTo>
                  <a:lnTo>
                    <a:pt x="934" y="1280"/>
                  </a:lnTo>
                  <a:lnTo>
                    <a:pt x="875" y="1302"/>
                  </a:lnTo>
                  <a:lnTo>
                    <a:pt x="813" y="1319"/>
                  </a:lnTo>
                  <a:lnTo>
                    <a:pt x="749" y="1329"/>
                  </a:lnTo>
                  <a:lnTo>
                    <a:pt x="682" y="1332"/>
                  </a:lnTo>
                  <a:lnTo>
                    <a:pt x="682" y="1363"/>
                  </a:lnTo>
                  <a:lnTo>
                    <a:pt x="752" y="1360"/>
                  </a:lnTo>
                  <a:lnTo>
                    <a:pt x="819" y="1349"/>
                  </a:lnTo>
                  <a:lnTo>
                    <a:pt x="885" y="1332"/>
                  </a:lnTo>
                  <a:lnTo>
                    <a:pt x="947" y="1310"/>
                  </a:lnTo>
                  <a:lnTo>
                    <a:pt x="1006" y="1280"/>
                  </a:lnTo>
                  <a:lnTo>
                    <a:pt x="1062" y="1246"/>
                  </a:lnTo>
                  <a:lnTo>
                    <a:pt x="1115" y="1207"/>
                  </a:lnTo>
                  <a:lnTo>
                    <a:pt x="1163" y="1164"/>
                  </a:lnTo>
                  <a:lnTo>
                    <a:pt x="1209" y="1115"/>
                  </a:lnTo>
                  <a:lnTo>
                    <a:pt x="1247" y="1062"/>
                  </a:lnTo>
                  <a:lnTo>
                    <a:pt x="1282" y="1006"/>
                  </a:lnTo>
                  <a:lnTo>
                    <a:pt x="1310" y="947"/>
                  </a:lnTo>
                  <a:lnTo>
                    <a:pt x="1333" y="885"/>
                  </a:lnTo>
                  <a:lnTo>
                    <a:pt x="1350" y="819"/>
                  </a:lnTo>
                  <a:lnTo>
                    <a:pt x="1361" y="752"/>
                  </a:lnTo>
                  <a:lnTo>
                    <a:pt x="1364" y="682"/>
                  </a:lnTo>
                  <a:lnTo>
                    <a:pt x="1361" y="612"/>
                  </a:lnTo>
                  <a:lnTo>
                    <a:pt x="1350" y="545"/>
                  </a:lnTo>
                  <a:lnTo>
                    <a:pt x="1333" y="480"/>
                  </a:lnTo>
                  <a:lnTo>
                    <a:pt x="1310" y="418"/>
                  </a:lnTo>
                  <a:lnTo>
                    <a:pt x="1282" y="358"/>
                  </a:lnTo>
                  <a:lnTo>
                    <a:pt x="1247" y="302"/>
                  </a:lnTo>
                  <a:lnTo>
                    <a:pt x="1209" y="249"/>
                  </a:lnTo>
                  <a:lnTo>
                    <a:pt x="1163" y="201"/>
                  </a:lnTo>
                  <a:lnTo>
                    <a:pt x="1115" y="156"/>
                  </a:lnTo>
                  <a:lnTo>
                    <a:pt x="1062" y="117"/>
                  </a:lnTo>
                  <a:lnTo>
                    <a:pt x="1006" y="83"/>
                  </a:lnTo>
                  <a:lnTo>
                    <a:pt x="947" y="55"/>
                  </a:lnTo>
                  <a:lnTo>
                    <a:pt x="885" y="31"/>
                  </a:lnTo>
                  <a:lnTo>
                    <a:pt x="819" y="14"/>
                  </a:lnTo>
                  <a:lnTo>
                    <a:pt x="752" y="3"/>
                  </a:lnTo>
                  <a:lnTo>
                    <a:pt x="682" y="0"/>
                  </a:lnTo>
                  <a:lnTo>
                    <a:pt x="612" y="3"/>
                  </a:lnTo>
                  <a:lnTo>
                    <a:pt x="545" y="14"/>
                  </a:lnTo>
                  <a:lnTo>
                    <a:pt x="480" y="31"/>
                  </a:lnTo>
                  <a:lnTo>
                    <a:pt x="417" y="55"/>
                  </a:lnTo>
                  <a:lnTo>
                    <a:pt x="358" y="83"/>
                  </a:lnTo>
                  <a:lnTo>
                    <a:pt x="302" y="117"/>
                  </a:lnTo>
                  <a:lnTo>
                    <a:pt x="249" y="156"/>
                  </a:lnTo>
                  <a:lnTo>
                    <a:pt x="201" y="201"/>
                  </a:lnTo>
                  <a:lnTo>
                    <a:pt x="156" y="249"/>
                  </a:lnTo>
                  <a:lnTo>
                    <a:pt x="117" y="302"/>
                  </a:lnTo>
                  <a:lnTo>
                    <a:pt x="83" y="358"/>
                  </a:lnTo>
                  <a:lnTo>
                    <a:pt x="55" y="418"/>
                  </a:lnTo>
                  <a:lnTo>
                    <a:pt x="31" y="480"/>
                  </a:lnTo>
                  <a:lnTo>
                    <a:pt x="14" y="545"/>
                  </a:lnTo>
                  <a:lnTo>
                    <a:pt x="3" y="612"/>
                  </a:lnTo>
                  <a:lnTo>
                    <a:pt x="0" y="682"/>
                  </a:lnTo>
                  <a:lnTo>
                    <a:pt x="3" y="752"/>
                  </a:lnTo>
                  <a:lnTo>
                    <a:pt x="14" y="819"/>
                  </a:lnTo>
                  <a:lnTo>
                    <a:pt x="31" y="885"/>
                  </a:lnTo>
                  <a:lnTo>
                    <a:pt x="55" y="947"/>
                  </a:lnTo>
                  <a:lnTo>
                    <a:pt x="83" y="1006"/>
                  </a:lnTo>
                  <a:lnTo>
                    <a:pt x="117" y="1062"/>
                  </a:lnTo>
                  <a:lnTo>
                    <a:pt x="156" y="1115"/>
                  </a:lnTo>
                  <a:lnTo>
                    <a:pt x="201" y="1164"/>
                  </a:lnTo>
                  <a:lnTo>
                    <a:pt x="249" y="1207"/>
                  </a:lnTo>
                  <a:lnTo>
                    <a:pt x="302" y="1246"/>
                  </a:lnTo>
                  <a:lnTo>
                    <a:pt x="358" y="1280"/>
                  </a:lnTo>
                  <a:lnTo>
                    <a:pt x="417" y="1310"/>
                  </a:lnTo>
                  <a:lnTo>
                    <a:pt x="480" y="1332"/>
                  </a:lnTo>
                  <a:lnTo>
                    <a:pt x="545" y="1349"/>
                  </a:lnTo>
                  <a:lnTo>
                    <a:pt x="612" y="1360"/>
                  </a:lnTo>
                  <a:lnTo>
                    <a:pt x="682" y="1363"/>
                  </a:lnTo>
                  <a:lnTo>
                    <a:pt x="682" y="1332"/>
                  </a:lnTo>
                  <a:close/>
                </a:path>
              </a:pathLst>
            </a:custGeom>
            <a:solidFill>
              <a:srgbClr val="FF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4" name="Freeform 79"/>
            <p:cNvSpPr>
              <a:spLocks/>
            </p:cNvSpPr>
            <p:nvPr/>
          </p:nvSpPr>
          <p:spPr bwMode="auto">
            <a:xfrm>
              <a:off x="5145" y="2544"/>
              <a:ext cx="69" cy="79"/>
            </a:xfrm>
            <a:custGeom>
              <a:avLst/>
              <a:gdLst>
                <a:gd name="T0" fmla="*/ 0 w 137"/>
                <a:gd name="T1" fmla="*/ 17 h 159"/>
                <a:gd name="T2" fmla="*/ 5 w 137"/>
                <a:gd name="T3" fmla="*/ 0 h 159"/>
                <a:gd name="T4" fmla="*/ 18 w 137"/>
                <a:gd name="T5" fmla="*/ 3 h 159"/>
                <a:gd name="T6" fmla="*/ 6 w 137"/>
                <a:gd name="T7" fmla="*/ 19 h 159"/>
                <a:gd name="T8" fmla="*/ 0 w 137"/>
                <a:gd name="T9" fmla="*/ 17 h 159"/>
                <a:gd name="T10" fmla="*/ 0 60000 65536"/>
                <a:gd name="T11" fmla="*/ 0 60000 65536"/>
                <a:gd name="T12" fmla="*/ 0 60000 65536"/>
                <a:gd name="T13" fmla="*/ 0 60000 65536"/>
                <a:gd name="T14" fmla="*/ 0 60000 65536"/>
                <a:gd name="T15" fmla="*/ 0 w 137"/>
                <a:gd name="T16" fmla="*/ 0 h 159"/>
                <a:gd name="T17" fmla="*/ 137 w 137"/>
                <a:gd name="T18" fmla="*/ 159 h 159"/>
              </a:gdLst>
              <a:ahLst/>
              <a:cxnLst>
                <a:cxn ang="T10">
                  <a:pos x="T0" y="T1"/>
                </a:cxn>
                <a:cxn ang="T11">
                  <a:pos x="T2" y="T3"/>
                </a:cxn>
                <a:cxn ang="T12">
                  <a:pos x="T4" y="T5"/>
                </a:cxn>
                <a:cxn ang="T13">
                  <a:pos x="T6" y="T7"/>
                </a:cxn>
                <a:cxn ang="T14">
                  <a:pos x="T8" y="T9"/>
                </a:cxn>
              </a:cxnLst>
              <a:rect l="T15" t="T16" r="T17" b="T18"/>
              <a:pathLst>
                <a:path w="137" h="159">
                  <a:moveTo>
                    <a:pt x="0" y="139"/>
                  </a:moveTo>
                  <a:lnTo>
                    <a:pt x="40" y="0"/>
                  </a:lnTo>
                  <a:lnTo>
                    <a:pt x="137" y="25"/>
                  </a:lnTo>
                  <a:lnTo>
                    <a:pt x="43" y="159"/>
                  </a:lnTo>
                  <a:lnTo>
                    <a:pt x="0" y="1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5" name="Freeform 80"/>
            <p:cNvSpPr>
              <a:spLocks/>
            </p:cNvSpPr>
            <p:nvPr/>
          </p:nvSpPr>
          <p:spPr bwMode="auto">
            <a:xfrm>
              <a:off x="4717" y="2850"/>
              <a:ext cx="209" cy="229"/>
            </a:xfrm>
            <a:custGeom>
              <a:avLst/>
              <a:gdLst>
                <a:gd name="T0" fmla="*/ 36 w 417"/>
                <a:gd name="T1" fmla="*/ 0 h 458"/>
                <a:gd name="T2" fmla="*/ 4 w 417"/>
                <a:gd name="T3" fmla="*/ 43 h 458"/>
                <a:gd name="T4" fmla="*/ 0 w 417"/>
                <a:gd name="T5" fmla="*/ 57 h 458"/>
                <a:gd name="T6" fmla="*/ 17 w 417"/>
                <a:gd name="T7" fmla="*/ 47 h 458"/>
                <a:gd name="T8" fmla="*/ 53 w 417"/>
                <a:gd name="T9" fmla="*/ 6 h 458"/>
                <a:gd name="T10" fmla="*/ 41 w 417"/>
                <a:gd name="T11" fmla="*/ 7 h 458"/>
                <a:gd name="T12" fmla="*/ 36 w 417"/>
                <a:gd name="T13" fmla="*/ 0 h 458"/>
                <a:gd name="T14" fmla="*/ 0 60000 65536"/>
                <a:gd name="T15" fmla="*/ 0 60000 65536"/>
                <a:gd name="T16" fmla="*/ 0 60000 65536"/>
                <a:gd name="T17" fmla="*/ 0 60000 65536"/>
                <a:gd name="T18" fmla="*/ 0 60000 65536"/>
                <a:gd name="T19" fmla="*/ 0 60000 65536"/>
                <a:gd name="T20" fmla="*/ 0 60000 65536"/>
                <a:gd name="T21" fmla="*/ 0 w 417"/>
                <a:gd name="T22" fmla="*/ 0 h 458"/>
                <a:gd name="T23" fmla="*/ 417 w 417"/>
                <a:gd name="T24" fmla="*/ 458 h 4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458">
                  <a:moveTo>
                    <a:pt x="285" y="0"/>
                  </a:moveTo>
                  <a:lnTo>
                    <a:pt x="25" y="338"/>
                  </a:lnTo>
                  <a:lnTo>
                    <a:pt x="0" y="458"/>
                  </a:lnTo>
                  <a:lnTo>
                    <a:pt x="131" y="374"/>
                  </a:lnTo>
                  <a:lnTo>
                    <a:pt x="417" y="44"/>
                  </a:lnTo>
                  <a:lnTo>
                    <a:pt x="322" y="55"/>
                  </a:lnTo>
                  <a:lnTo>
                    <a:pt x="285" y="0"/>
                  </a:lnTo>
                  <a:close/>
                </a:path>
              </a:pathLst>
            </a:custGeom>
            <a:solidFill>
              <a:srgbClr val="FFCC0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6" name="Freeform 81"/>
            <p:cNvSpPr>
              <a:spLocks/>
            </p:cNvSpPr>
            <p:nvPr/>
          </p:nvSpPr>
          <p:spPr bwMode="auto">
            <a:xfrm>
              <a:off x="4918" y="2616"/>
              <a:ext cx="286" cy="489"/>
            </a:xfrm>
            <a:custGeom>
              <a:avLst/>
              <a:gdLst>
                <a:gd name="T0" fmla="*/ 59 w 571"/>
                <a:gd name="T1" fmla="*/ 0 h 976"/>
                <a:gd name="T2" fmla="*/ 46 w 571"/>
                <a:gd name="T3" fmla="*/ 1 h 976"/>
                <a:gd name="T4" fmla="*/ 36 w 571"/>
                <a:gd name="T5" fmla="*/ 9 h 976"/>
                <a:gd name="T6" fmla="*/ 34 w 571"/>
                <a:gd name="T7" fmla="*/ 17 h 976"/>
                <a:gd name="T8" fmla="*/ 0 w 571"/>
                <a:gd name="T9" fmla="*/ 50 h 976"/>
                <a:gd name="T10" fmla="*/ 5 w 571"/>
                <a:gd name="T11" fmla="*/ 63 h 976"/>
                <a:gd name="T12" fmla="*/ 37 w 571"/>
                <a:gd name="T13" fmla="*/ 26 h 976"/>
                <a:gd name="T14" fmla="*/ 40 w 571"/>
                <a:gd name="T15" fmla="*/ 31 h 976"/>
                <a:gd name="T16" fmla="*/ 49 w 571"/>
                <a:gd name="T17" fmla="*/ 32 h 976"/>
                <a:gd name="T18" fmla="*/ 33 w 571"/>
                <a:gd name="T19" fmla="*/ 123 h 976"/>
                <a:gd name="T20" fmla="*/ 46 w 571"/>
                <a:gd name="T21" fmla="*/ 101 h 976"/>
                <a:gd name="T22" fmla="*/ 57 w 571"/>
                <a:gd name="T23" fmla="*/ 34 h 976"/>
                <a:gd name="T24" fmla="*/ 58 w 571"/>
                <a:gd name="T25" fmla="*/ 22 h 976"/>
                <a:gd name="T26" fmla="*/ 50 w 571"/>
                <a:gd name="T27" fmla="*/ 20 h 976"/>
                <a:gd name="T28" fmla="*/ 48 w 571"/>
                <a:gd name="T29" fmla="*/ 16 h 976"/>
                <a:gd name="T30" fmla="*/ 53 w 571"/>
                <a:gd name="T31" fmla="*/ 10 h 976"/>
                <a:gd name="T32" fmla="*/ 61 w 571"/>
                <a:gd name="T33" fmla="*/ 11 h 976"/>
                <a:gd name="T34" fmla="*/ 58 w 571"/>
                <a:gd name="T35" fmla="*/ 22 h 976"/>
                <a:gd name="T36" fmla="*/ 57 w 571"/>
                <a:gd name="T37" fmla="*/ 35 h 976"/>
                <a:gd name="T38" fmla="*/ 72 w 571"/>
                <a:gd name="T39" fmla="*/ 23 h 976"/>
                <a:gd name="T40" fmla="*/ 69 w 571"/>
                <a:gd name="T41" fmla="*/ 7 h 976"/>
                <a:gd name="T42" fmla="*/ 59 w 571"/>
                <a:gd name="T43" fmla="*/ 0 h 9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71"/>
                <a:gd name="T67" fmla="*/ 0 h 976"/>
                <a:gd name="T68" fmla="*/ 571 w 571"/>
                <a:gd name="T69" fmla="*/ 976 h 9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71" h="976">
                  <a:moveTo>
                    <a:pt x="467" y="0"/>
                  </a:moveTo>
                  <a:lnTo>
                    <a:pt x="361" y="3"/>
                  </a:lnTo>
                  <a:lnTo>
                    <a:pt x="282" y="67"/>
                  </a:lnTo>
                  <a:lnTo>
                    <a:pt x="269" y="135"/>
                  </a:lnTo>
                  <a:lnTo>
                    <a:pt x="0" y="399"/>
                  </a:lnTo>
                  <a:lnTo>
                    <a:pt x="34" y="497"/>
                  </a:lnTo>
                  <a:lnTo>
                    <a:pt x="291" y="205"/>
                  </a:lnTo>
                  <a:lnTo>
                    <a:pt x="317" y="246"/>
                  </a:lnTo>
                  <a:lnTo>
                    <a:pt x="388" y="254"/>
                  </a:lnTo>
                  <a:lnTo>
                    <a:pt x="258" y="976"/>
                  </a:lnTo>
                  <a:lnTo>
                    <a:pt x="366" y="805"/>
                  </a:lnTo>
                  <a:lnTo>
                    <a:pt x="453" y="268"/>
                  </a:lnTo>
                  <a:lnTo>
                    <a:pt x="458" y="170"/>
                  </a:lnTo>
                  <a:lnTo>
                    <a:pt x="394" y="157"/>
                  </a:lnTo>
                  <a:lnTo>
                    <a:pt x="377" y="124"/>
                  </a:lnTo>
                  <a:lnTo>
                    <a:pt x="423" y="78"/>
                  </a:lnTo>
                  <a:lnTo>
                    <a:pt x="487" y="87"/>
                  </a:lnTo>
                  <a:lnTo>
                    <a:pt x="458" y="170"/>
                  </a:lnTo>
                  <a:lnTo>
                    <a:pt x="456" y="276"/>
                  </a:lnTo>
                  <a:lnTo>
                    <a:pt x="571" y="179"/>
                  </a:lnTo>
                  <a:lnTo>
                    <a:pt x="545" y="56"/>
                  </a:lnTo>
                  <a:lnTo>
                    <a:pt x="467"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7" name="Freeform 82"/>
            <p:cNvSpPr>
              <a:spLocks/>
            </p:cNvSpPr>
            <p:nvPr/>
          </p:nvSpPr>
          <p:spPr bwMode="auto">
            <a:xfrm>
              <a:off x="5032" y="2749"/>
              <a:ext cx="88" cy="442"/>
            </a:xfrm>
            <a:custGeom>
              <a:avLst/>
              <a:gdLst>
                <a:gd name="T0" fmla="*/ 16 w 178"/>
                <a:gd name="T1" fmla="*/ 0 h 884"/>
                <a:gd name="T2" fmla="*/ 0 w 178"/>
                <a:gd name="T3" fmla="*/ 111 h 884"/>
                <a:gd name="T4" fmla="*/ 18 w 178"/>
                <a:gd name="T5" fmla="*/ 66 h 884"/>
                <a:gd name="T6" fmla="*/ 7 w 178"/>
                <a:gd name="T7" fmla="*/ 83 h 884"/>
                <a:gd name="T8" fmla="*/ 22 w 178"/>
                <a:gd name="T9" fmla="*/ 0 h 884"/>
                <a:gd name="T10" fmla="*/ 16 w 178"/>
                <a:gd name="T11" fmla="*/ 0 h 884"/>
                <a:gd name="T12" fmla="*/ 0 60000 65536"/>
                <a:gd name="T13" fmla="*/ 0 60000 65536"/>
                <a:gd name="T14" fmla="*/ 0 60000 65536"/>
                <a:gd name="T15" fmla="*/ 0 60000 65536"/>
                <a:gd name="T16" fmla="*/ 0 60000 65536"/>
                <a:gd name="T17" fmla="*/ 0 60000 65536"/>
                <a:gd name="T18" fmla="*/ 0 w 178"/>
                <a:gd name="T19" fmla="*/ 0 h 884"/>
                <a:gd name="T20" fmla="*/ 178 w 178"/>
                <a:gd name="T21" fmla="*/ 884 h 884"/>
              </a:gdLst>
              <a:ahLst/>
              <a:cxnLst>
                <a:cxn ang="T12">
                  <a:pos x="T0" y="T1"/>
                </a:cxn>
                <a:cxn ang="T13">
                  <a:pos x="T2" y="T3"/>
                </a:cxn>
                <a:cxn ang="T14">
                  <a:pos x="T4" y="T5"/>
                </a:cxn>
                <a:cxn ang="T15">
                  <a:pos x="T6" y="T7"/>
                </a:cxn>
                <a:cxn ang="T16">
                  <a:pos x="T8" y="T9"/>
                </a:cxn>
                <a:cxn ang="T17">
                  <a:pos x="T10" y="T11"/>
                </a:cxn>
              </a:cxnLst>
              <a:rect l="T18" t="T19" r="T20" b="T21"/>
              <a:pathLst>
                <a:path w="178" h="884">
                  <a:moveTo>
                    <a:pt x="134" y="0"/>
                  </a:moveTo>
                  <a:lnTo>
                    <a:pt x="0" y="884"/>
                  </a:lnTo>
                  <a:lnTo>
                    <a:pt x="150" y="528"/>
                  </a:lnTo>
                  <a:lnTo>
                    <a:pt x="61" y="657"/>
                  </a:lnTo>
                  <a:lnTo>
                    <a:pt x="178" y="0"/>
                  </a:lnTo>
                  <a:lnTo>
                    <a:pt x="1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8" name="Freeform 83"/>
            <p:cNvSpPr>
              <a:spLocks/>
            </p:cNvSpPr>
            <p:nvPr/>
          </p:nvSpPr>
          <p:spPr bwMode="auto">
            <a:xfrm>
              <a:off x="5044" y="2605"/>
              <a:ext cx="143" cy="156"/>
            </a:xfrm>
            <a:custGeom>
              <a:avLst/>
              <a:gdLst>
                <a:gd name="T0" fmla="*/ 35 w 287"/>
                <a:gd name="T1" fmla="*/ 9 h 314"/>
                <a:gd name="T2" fmla="*/ 25 w 287"/>
                <a:gd name="T3" fmla="*/ 0 h 314"/>
                <a:gd name="T4" fmla="*/ 11 w 287"/>
                <a:gd name="T5" fmla="*/ 2 h 314"/>
                <a:gd name="T6" fmla="*/ 2 w 287"/>
                <a:gd name="T7" fmla="*/ 11 h 314"/>
                <a:gd name="T8" fmla="*/ 0 w 287"/>
                <a:gd name="T9" fmla="*/ 27 h 314"/>
                <a:gd name="T10" fmla="*/ 7 w 287"/>
                <a:gd name="T11" fmla="*/ 36 h 314"/>
                <a:gd name="T12" fmla="*/ 24 w 287"/>
                <a:gd name="T13" fmla="*/ 39 h 314"/>
                <a:gd name="T14" fmla="*/ 32 w 287"/>
                <a:gd name="T15" fmla="*/ 34 h 314"/>
                <a:gd name="T16" fmla="*/ 12 w 287"/>
                <a:gd name="T17" fmla="*/ 32 h 314"/>
                <a:gd name="T18" fmla="*/ 5 w 287"/>
                <a:gd name="T19" fmla="*/ 22 h 314"/>
                <a:gd name="T20" fmla="*/ 8 w 287"/>
                <a:gd name="T21" fmla="*/ 7 h 314"/>
                <a:gd name="T22" fmla="*/ 25 w 287"/>
                <a:gd name="T23" fmla="*/ 5 h 314"/>
                <a:gd name="T24" fmla="*/ 35 w 287"/>
                <a:gd name="T25" fmla="*/ 9 h 3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314"/>
                <a:gd name="T41" fmla="*/ 287 w 287"/>
                <a:gd name="T42" fmla="*/ 314 h 3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314">
                  <a:moveTo>
                    <a:pt x="287" y="74"/>
                  </a:moveTo>
                  <a:lnTo>
                    <a:pt x="206" y="0"/>
                  </a:lnTo>
                  <a:lnTo>
                    <a:pt x="92" y="18"/>
                  </a:lnTo>
                  <a:lnTo>
                    <a:pt x="20" y="94"/>
                  </a:lnTo>
                  <a:lnTo>
                    <a:pt x="0" y="220"/>
                  </a:lnTo>
                  <a:lnTo>
                    <a:pt x="61" y="289"/>
                  </a:lnTo>
                  <a:lnTo>
                    <a:pt x="195" y="314"/>
                  </a:lnTo>
                  <a:lnTo>
                    <a:pt x="259" y="273"/>
                  </a:lnTo>
                  <a:lnTo>
                    <a:pt x="97" y="261"/>
                  </a:lnTo>
                  <a:lnTo>
                    <a:pt x="41" y="183"/>
                  </a:lnTo>
                  <a:lnTo>
                    <a:pt x="69" y="61"/>
                  </a:lnTo>
                  <a:lnTo>
                    <a:pt x="203" y="46"/>
                  </a:lnTo>
                  <a:lnTo>
                    <a:pt x="28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39" name="Freeform 84"/>
            <p:cNvSpPr>
              <a:spLocks/>
            </p:cNvSpPr>
            <p:nvPr/>
          </p:nvSpPr>
          <p:spPr bwMode="auto">
            <a:xfrm>
              <a:off x="5095" y="2649"/>
              <a:ext cx="68" cy="55"/>
            </a:xfrm>
            <a:custGeom>
              <a:avLst/>
              <a:gdLst>
                <a:gd name="T0" fmla="*/ 12 w 137"/>
                <a:gd name="T1" fmla="*/ 0 h 111"/>
                <a:gd name="T2" fmla="*/ 4 w 137"/>
                <a:gd name="T3" fmla="*/ 1 h 111"/>
                <a:gd name="T4" fmla="*/ 0 w 137"/>
                <a:gd name="T5" fmla="*/ 7 h 111"/>
                <a:gd name="T6" fmla="*/ 3 w 137"/>
                <a:gd name="T7" fmla="*/ 13 h 111"/>
                <a:gd name="T8" fmla="*/ 14 w 137"/>
                <a:gd name="T9" fmla="*/ 13 h 111"/>
                <a:gd name="T10" fmla="*/ 17 w 137"/>
                <a:gd name="T11" fmla="*/ 8 h 111"/>
                <a:gd name="T12" fmla="*/ 8 w 137"/>
                <a:gd name="T13" fmla="*/ 10 h 111"/>
                <a:gd name="T14" fmla="*/ 5 w 137"/>
                <a:gd name="T15" fmla="*/ 7 h 111"/>
                <a:gd name="T16" fmla="*/ 12 w 137"/>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11"/>
                <a:gd name="T29" fmla="*/ 137 w 137"/>
                <a:gd name="T30" fmla="*/ 111 h 1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11">
                  <a:moveTo>
                    <a:pt x="102" y="0"/>
                  </a:moveTo>
                  <a:lnTo>
                    <a:pt x="36" y="10"/>
                  </a:lnTo>
                  <a:lnTo>
                    <a:pt x="0" y="63"/>
                  </a:lnTo>
                  <a:lnTo>
                    <a:pt x="31" y="111"/>
                  </a:lnTo>
                  <a:lnTo>
                    <a:pt x="117" y="111"/>
                  </a:lnTo>
                  <a:lnTo>
                    <a:pt x="137" y="70"/>
                  </a:lnTo>
                  <a:lnTo>
                    <a:pt x="64" y="86"/>
                  </a:lnTo>
                  <a:lnTo>
                    <a:pt x="44" y="58"/>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0" name="Freeform 85"/>
            <p:cNvSpPr>
              <a:spLocks/>
            </p:cNvSpPr>
            <p:nvPr/>
          </p:nvSpPr>
          <p:spPr bwMode="auto">
            <a:xfrm>
              <a:off x="4782" y="2711"/>
              <a:ext cx="278" cy="326"/>
            </a:xfrm>
            <a:custGeom>
              <a:avLst/>
              <a:gdLst>
                <a:gd name="T0" fmla="*/ 70 w 554"/>
                <a:gd name="T1" fmla="*/ 6 h 653"/>
                <a:gd name="T2" fmla="*/ 0 w 554"/>
                <a:gd name="T3" fmla="*/ 81 h 653"/>
                <a:gd name="T4" fmla="*/ 68 w 554"/>
                <a:gd name="T5" fmla="*/ 0 h 653"/>
                <a:gd name="T6" fmla="*/ 70 w 554"/>
                <a:gd name="T7" fmla="*/ 6 h 653"/>
                <a:gd name="T8" fmla="*/ 0 60000 65536"/>
                <a:gd name="T9" fmla="*/ 0 60000 65536"/>
                <a:gd name="T10" fmla="*/ 0 60000 65536"/>
                <a:gd name="T11" fmla="*/ 0 60000 65536"/>
                <a:gd name="T12" fmla="*/ 0 w 554"/>
                <a:gd name="T13" fmla="*/ 0 h 653"/>
                <a:gd name="T14" fmla="*/ 554 w 554"/>
                <a:gd name="T15" fmla="*/ 653 h 653"/>
              </a:gdLst>
              <a:ahLst/>
              <a:cxnLst>
                <a:cxn ang="T8">
                  <a:pos x="T0" y="T1"/>
                </a:cxn>
                <a:cxn ang="T9">
                  <a:pos x="T2" y="T3"/>
                </a:cxn>
                <a:cxn ang="T10">
                  <a:pos x="T4" y="T5"/>
                </a:cxn>
                <a:cxn ang="T11">
                  <a:pos x="T6" y="T7"/>
                </a:cxn>
              </a:cxnLst>
              <a:rect l="T12" t="T13" r="T14" b="T15"/>
              <a:pathLst>
                <a:path w="554" h="653">
                  <a:moveTo>
                    <a:pt x="554" y="49"/>
                  </a:moveTo>
                  <a:lnTo>
                    <a:pt x="0" y="653"/>
                  </a:lnTo>
                  <a:lnTo>
                    <a:pt x="539" y="0"/>
                  </a:lnTo>
                  <a:lnTo>
                    <a:pt x="554"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1" name="Freeform 86"/>
            <p:cNvSpPr>
              <a:spLocks/>
            </p:cNvSpPr>
            <p:nvPr/>
          </p:nvSpPr>
          <p:spPr bwMode="auto">
            <a:xfrm>
              <a:off x="4860" y="2813"/>
              <a:ext cx="74" cy="64"/>
            </a:xfrm>
            <a:custGeom>
              <a:avLst/>
              <a:gdLst>
                <a:gd name="T0" fmla="*/ 12 w 150"/>
                <a:gd name="T1" fmla="*/ 0 h 128"/>
                <a:gd name="T2" fmla="*/ 2 w 150"/>
                <a:gd name="T3" fmla="*/ 3 h 128"/>
                <a:gd name="T4" fmla="*/ 0 w 150"/>
                <a:gd name="T5" fmla="*/ 9 h 128"/>
                <a:gd name="T6" fmla="*/ 4 w 150"/>
                <a:gd name="T7" fmla="*/ 16 h 128"/>
                <a:gd name="T8" fmla="*/ 16 w 150"/>
                <a:gd name="T9" fmla="*/ 14 h 128"/>
                <a:gd name="T10" fmla="*/ 18 w 150"/>
                <a:gd name="T11" fmla="*/ 10 h 128"/>
                <a:gd name="T12" fmla="*/ 16 w 150"/>
                <a:gd name="T13" fmla="*/ 2 h 128"/>
                <a:gd name="T14" fmla="*/ 12 w 150"/>
                <a:gd name="T15" fmla="*/ 0 h 12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128"/>
                <a:gd name="T26" fmla="*/ 150 w 150"/>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128">
                  <a:moveTo>
                    <a:pt x="97" y="0"/>
                  </a:moveTo>
                  <a:lnTo>
                    <a:pt x="16" y="25"/>
                  </a:lnTo>
                  <a:lnTo>
                    <a:pt x="0" y="73"/>
                  </a:lnTo>
                  <a:lnTo>
                    <a:pt x="37" y="128"/>
                  </a:lnTo>
                  <a:lnTo>
                    <a:pt x="132" y="117"/>
                  </a:lnTo>
                  <a:lnTo>
                    <a:pt x="150" y="86"/>
                  </a:lnTo>
                  <a:lnTo>
                    <a:pt x="129" y="17"/>
                  </a:lnTo>
                  <a:lnTo>
                    <a:pt x="97" y="0"/>
                  </a:lnTo>
                  <a:close/>
                </a:path>
              </a:pathLst>
            </a:custGeom>
            <a:solidFill>
              <a:srgbClr val="EAD6A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2" name="Freeform 87"/>
            <p:cNvSpPr>
              <a:spLocks/>
            </p:cNvSpPr>
            <p:nvPr/>
          </p:nvSpPr>
          <p:spPr bwMode="auto">
            <a:xfrm>
              <a:off x="4703" y="2826"/>
              <a:ext cx="217" cy="276"/>
            </a:xfrm>
            <a:custGeom>
              <a:avLst/>
              <a:gdLst>
                <a:gd name="T0" fmla="*/ 54 w 435"/>
                <a:gd name="T1" fmla="*/ 12 h 551"/>
                <a:gd name="T2" fmla="*/ 45 w 435"/>
                <a:gd name="T3" fmla="*/ 12 h 551"/>
                <a:gd name="T4" fmla="*/ 40 w 435"/>
                <a:gd name="T5" fmla="*/ 6 h 551"/>
                <a:gd name="T6" fmla="*/ 41 w 435"/>
                <a:gd name="T7" fmla="*/ 0 h 551"/>
                <a:gd name="T8" fmla="*/ 5 w 435"/>
                <a:gd name="T9" fmla="*/ 49 h 551"/>
                <a:gd name="T10" fmla="*/ 0 w 435"/>
                <a:gd name="T11" fmla="*/ 69 h 551"/>
                <a:gd name="T12" fmla="*/ 19 w 435"/>
                <a:gd name="T13" fmla="*/ 53 h 551"/>
                <a:gd name="T14" fmla="*/ 4 w 435"/>
                <a:gd name="T15" fmla="*/ 60 h 551"/>
                <a:gd name="T16" fmla="*/ 10 w 435"/>
                <a:gd name="T17" fmla="*/ 47 h 551"/>
                <a:gd name="T18" fmla="*/ 39 w 435"/>
                <a:gd name="T19" fmla="*/ 10 h 551"/>
                <a:gd name="T20" fmla="*/ 43 w 435"/>
                <a:gd name="T21" fmla="*/ 16 h 551"/>
                <a:gd name="T22" fmla="*/ 54 w 435"/>
                <a:gd name="T23" fmla="*/ 12 h 5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5"/>
                <a:gd name="T37" fmla="*/ 0 h 551"/>
                <a:gd name="T38" fmla="*/ 435 w 435"/>
                <a:gd name="T39" fmla="*/ 551 h 5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5" h="551">
                  <a:moveTo>
                    <a:pt x="435" y="89"/>
                  </a:moveTo>
                  <a:lnTo>
                    <a:pt x="364" y="89"/>
                  </a:lnTo>
                  <a:lnTo>
                    <a:pt x="324" y="48"/>
                  </a:lnTo>
                  <a:lnTo>
                    <a:pt x="329" y="0"/>
                  </a:lnTo>
                  <a:lnTo>
                    <a:pt x="45" y="385"/>
                  </a:lnTo>
                  <a:lnTo>
                    <a:pt x="0" y="551"/>
                  </a:lnTo>
                  <a:lnTo>
                    <a:pt x="159" y="422"/>
                  </a:lnTo>
                  <a:lnTo>
                    <a:pt x="36" y="475"/>
                  </a:lnTo>
                  <a:lnTo>
                    <a:pt x="81" y="374"/>
                  </a:lnTo>
                  <a:lnTo>
                    <a:pt x="313" y="73"/>
                  </a:lnTo>
                  <a:lnTo>
                    <a:pt x="344" y="126"/>
                  </a:lnTo>
                  <a:lnTo>
                    <a:pt x="435"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3" name="Freeform 88"/>
            <p:cNvSpPr>
              <a:spLocks/>
            </p:cNvSpPr>
            <p:nvPr/>
          </p:nvSpPr>
          <p:spPr bwMode="auto">
            <a:xfrm>
              <a:off x="4874" y="2806"/>
              <a:ext cx="60" cy="50"/>
            </a:xfrm>
            <a:custGeom>
              <a:avLst/>
              <a:gdLst>
                <a:gd name="T0" fmla="*/ 0 w 122"/>
                <a:gd name="T1" fmla="*/ 4 h 102"/>
                <a:gd name="T2" fmla="*/ 8 w 122"/>
                <a:gd name="T3" fmla="*/ 0 h 102"/>
                <a:gd name="T4" fmla="*/ 14 w 122"/>
                <a:gd name="T5" fmla="*/ 3 h 102"/>
                <a:gd name="T6" fmla="*/ 15 w 122"/>
                <a:gd name="T7" fmla="*/ 12 h 102"/>
                <a:gd name="T8" fmla="*/ 11 w 122"/>
                <a:gd name="T9" fmla="*/ 5 h 102"/>
                <a:gd name="T10" fmla="*/ 0 w 122"/>
                <a:gd name="T11" fmla="*/ 4 h 102"/>
                <a:gd name="T12" fmla="*/ 0 60000 65536"/>
                <a:gd name="T13" fmla="*/ 0 60000 65536"/>
                <a:gd name="T14" fmla="*/ 0 60000 65536"/>
                <a:gd name="T15" fmla="*/ 0 60000 65536"/>
                <a:gd name="T16" fmla="*/ 0 60000 65536"/>
                <a:gd name="T17" fmla="*/ 0 60000 65536"/>
                <a:gd name="T18" fmla="*/ 0 w 122"/>
                <a:gd name="T19" fmla="*/ 0 h 102"/>
                <a:gd name="T20" fmla="*/ 122 w 122"/>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122" h="102">
                  <a:moveTo>
                    <a:pt x="0" y="36"/>
                  </a:moveTo>
                  <a:lnTo>
                    <a:pt x="69" y="0"/>
                  </a:lnTo>
                  <a:lnTo>
                    <a:pt x="117" y="28"/>
                  </a:lnTo>
                  <a:lnTo>
                    <a:pt x="122" y="102"/>
                  </a:lnTo>
                  <a:lnTo>
                    <a:pt x="94" y="4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4" name="Freeform 89"/>
            <p:cNvSpPr>
              <a:spLocks/>
            </p:cNvSpPr>
            <p:nvPr/>
          </p:nvSpPr>
          <p:spPr bwMode="auto">
            <a:xfrm>
              <a:off x="4884" y="2840"/>
              <a:ext cx="28" cy="15"/>
            </a:xfrm>
            <a:custGeom>
              <a:avLst/>
              <a:gdLst>
                <a:gd name="T0" fmla="*/ 5 w 56"/>
                <a:gd name="T1" fmla="*/ 1 h 29"/>
                <a:gd name="T2" fmla="*/ 0 w 56"/>
                <a:gd name="T3" fmla="*/ 0 h 29"/>
                <a:gd name="T4" fmla="*/ 2 w 56"/>
                <a:gd name="T5" fmla="*/ 4 h 29"/>
                <a:gd name="T6" fmla="*/ 7 w 56"/>
                <a:gd name="T7" fmla="*/ 4 h 29"/>
                <a:gd name="T8" fmla="*/ 5 w 56"/>
                <a:gd name="T9" fmla="*/ 1 h 29"/>
                <a:gd name="T10" fmla="*/ 0 60000 65536"/>
                <a:gd name="T11" fmla="*/ 0 60000 65536"/>
                <a:gd name="T12" fmla="*/ 0 60000 65536"/>
                <a:gd name="T13" fmla="*/ 0 60000 65536"/>
                <a:gd name="T14" fmla="*/ 0 60000 65536"/>
                <a:gd name="T15" fmla="*/ 0 w 56"/>
                <a:gd name="T16" fmla="*/ 0 h 29"/>
                <a:gd name="T17" fmla="*/ 56 w 56"/>
                <a:gd name="T18" fmla="*/ 29 h 29"/>
              </a:gdLst>
              <a:ahLst/>
              <a:cxnLst>
                <a:cxn ang="T10">
                  <a:pos x="T0" y="T1"/>
                </a:cxn>
                <a:cxn ang="T11">
                  <a:pos x="T2" y="T3"/>
                </a:cxn>
                <a:cxn ang="T12">
                  <a:pos x="T4" y="T5"/>
                </a:cxn>
                <a:cxn ang="T13">
                  <a:pos x="T6" y="T7"/>
                </a:cxn>
                <a:cxn ang="T14">
                  <a:pos x="T8" y="T9"/>
                </a:cxn>
              </a:cxnLst>
              <a:rect l="T15" t="T16" r="T17" b="T18"/>
              <a:pathLst>
                <a:path w="56" h="29">
                  <a:moveTo>
                    <a:pt x="36" y="5"/>
                  </a:moveTo>
                  <a:lnTo>
                    <a:pt x="0" y="0"/>
                  </a:lnTo>
                  <a:lnTo>
                    <a:pt x="16" y="29"/>
                  </a:lnTo>
                  <a:lnTo>
                    <a:pt x="56" y="29"/>
                  </a:lnTo>
                  <a:lnTo>
                    <a:pt x="3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5" name="Freeform 90"/>
            <p:cNvSpPr>
              <a:spLocks/>
            </p:cNvSpPr>
            <p:nvPr/>
          </p:nvSpPr>
          <p:spPr bwMode="auto">
            <a:xfrm>
              <a:off x="4784" y="2897"/>
              <a:ext cx="96" cy="73"/>
            </a:xfrm>
            <a:custGeom>
              <a:avLst/>
              <a:gdLst>
                <a:gd name="T0" fmla="*/ 24 w 192"/>
                <a:gd name="T1" fmla="*/ 7 h 146"/>
                <a:gd name="T2" fmla="*/ 12 w 192"/>
                <a:gd name="T3" fmla="*/ 7 h 146"/>
                <a:gd name="T4" fmla="*/ 10 w 192"/>
                <a:gd name="T5" fmla="*/ 0 h 146"/>
                <a:gd name="T6" fmla="*/ 0 w 192"/>
                <a:gd name="T7" fmla="*/ 11 h 146"/>
                <a:gd name="T8" fmla="*/ 6 w 192"/>
                <a:gd name="T9" fmla="*/ 18 h 146"/>
                <a:gd name="T10" fmla="*/ 14 w 192"/>
                <a:gd name="T11" fmla="*/ 18 h 146"/>
                <a:gd name="T12" fmla="*/ 24 w 192"/>
                <a:gd name="T13" fmla="*/ 7 h 146"/>
                <a:gd name="T14" fmla="*/ 0 60000 65536"/>
                <a:gd name="T15" fmla="*/ 0 60000 65536"/>
                <a:gd name="T16" fmla="*/ 0 60000 65536"/>
                <a:gd name="T17" fmla="*/ 0 60000 65536"/>
                <a:gd name="T18" fmla="*/ 0 60000 65536"/>
                <a:gd name="T19" fmla="*/ 0 60000 65536"/>
                <a:gd name="T20" fmla="*/ 0 60000 65536"/>
                <a:gd name="T21" fmla="*/ 0 w 192"/>
                <a:gd name="T22" fmla="*/ 0 h 146"/>
                <a:gd name="T23" fmla="*/ 192 w 192"/>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146">
                  <a:moveTo>
                    <a:pt x="192" y="57"/>
                  </a:moveTo>
                  <a:lnTo>
                    <a:pt x="101" y="57"/>
                  </a:lnTo>
                  <a:lnTo>
                    <a:pt x="78" y="0"/>
                  </a:lnTo>
                  <a:lnTo>
                    <a:pt x="0" y="93"/>
                  </a:lnTo>
                  <a:lnTo>
                    <a:pt x="45" y="138"/>
                  </a:lnTo>
                  <a:lnTo>
                    <a:pt x="114" y="146"/>
                  </a:lnTo>
                  <a:lnTo>
                    <a:pt x="192"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6" name="Freeform 91"/>
            <p:cNvSpPr>
              <a:spLocks/>
            </p:cNvSpPr>
            <p:nvPr/>
          </p:nvSpPr>
          <p:spPr bwMode="auto">
            <a:xfrm>
              <a:off x="4918" y="2670"/>
              <a:ext cx="136" cy="150"/>
            </a:xfrm>
            <a:custGeom>
              <a:avLst/>
              <a:gdLst>
                <a:gd name="T0" fmla="*/ 34 w 272"/>
                <a:gd name="T1" fmla="*/ 0 h 299"/>
                <a:gd name="T2" fmla="*/ 0 w 272"/>
                <a:gd name="T3" fmla="*/ 37 h 299"/>
                <a:gd name="T4" fmla="*/ 3 w 272"/>
                <a:gd name="T5" fmla="*/ 38 h 299"/>
                <a:gd name="T6" fmla="*/ 33 w 272"/>
                <a:gd name="T7" fmla="*/ 6 h 299"/>
                <a:gd name="T8" fmla="*/ 34 w 272"/>
                <a:gd name="T9" fmla="*/ 0 h 299"/>
                <a:gd name="T10" fmla="*/ 0 60000 65536"/>
                <a:gd name="T11" fmla="*/ 0 60000 65536"/>
                <a:gd name="T12" fmla="*/ 0 60000 65536"/>
                <a:gd name="T13" fmla="*/ 0 60000 65536"/>
                <a:gd name="T14" fmla="*/ 0 60000 65536"/>
                <a:gd name="T15" fmla="*/ 0 w 272"/>
                <a:gd name="T16" fmla="*/ 0 h 299"/>
                <a:gd name="T17" fmla="*/ 272 w 272"/>
                <a:gd name="T18" fmla="*/ 299 h 299"/>
              </a:gdLst>
              <a:ahLst/>
              <a:cxnLst>
                <a:cxn ang="T10">
                  <a:pos x="T0" y="T1"/>
                </a:cxn>
                <a:cxn ang="T11">
                  <a:pos x="T2" y="T3"/>
                </a:cxn>
                <a:cxn ang="T12">
                  <a:pos x="T4" y="T5"/>
                </a:cxn>
                <a:cxn ang="T13">
                  <a:pos x="T6" y="T7"/>
                </a:cxn>
                <a:cxn ang="T14">
                  <a:pos x="T8" y="T9"/>
                </a:cxn>
              </a:cxnLst>
              <a:rect l="T15" t="T16" r="T17" b="T18"/>
              <a:pathLst>
                <a:path w="272" h="299">
                  <a:moveTo>
                    <a:pt x="272" y="0"/>
                  </a:moveTo>
                  <a:lnTo>
                    <a:pt x="0" y="292"/>
                  </a:lnTo>
                  <a:lnTo>
                    <a:pt x="28" y="299"/>
                  </a:lnTo>
                  <a:lnTo>
                    <a:pt x="263" y="44"/>
                  </a:lnTo>
                  <a:lnTo>
                    <a:pt x="2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7" name="Freeform 92"/>
            <p:cNvSpPr>
              <a:spLocks/>
            </p:cNvSpPr>
            <p:nvPr/>
          </p:nvSpPr>
          <p:spPr bwMode="auto">
            <a:xfrm>
              <a:off x="5178" y="2655"/>
              <a:ext cx="34" cy="79"/>
            </a:xfrm>
            <a:custGeom>
              <a:avLst/>
              <a:gdLst>
                <a:gd name="T0" fmla="*/ 4 w 68"/>
                <a:gd name="T1" fmla="*/ 0 h 157"/>
                <a:gd name="T2" fmla="*/ 4 w 68"/>
                <a:gd name="T3" fmla="*/ 13 h 157"/>
                <a:gd name="T4" fmla="*/ 0 w 68"/>
                <a:gd name="T5" fmla="*/ 20 h 157"/>
                <a:gd name="T6" fmla="*/ 9 w 68"/>
                <a:gd name="T7" fmla="*/ 14 h 157"/>
                <a:gd name="T8" fmla="*/ 4 w 68"/>
                <a:gd name="T9" fmla="*/ 0 h 157"/>
                <a:gd name="T10" fmla="*/ 0 60000 65536"/>
                <a:gd name="T11" fmla="*/ 0 60000 65536"/>
                <a:gd name="T12" fmla="*/ 0 60000 65536"/>
                <a:gd name="T13" fmla="*/ 0 60000 65536"/>
                <a:gd name="T14" fmla="*/ 0 60000 65536"/>
                <a:gd name="T15" fmla="*/ 0 w 68"/>
                <a:gd name="T16" fmla="*/ 0 h 157"/>
                <a:gd name="T17" fmla="*/ 68 w 68"/>
                <a:gd name="T18" fmla="*/ 157 h 157"/>
              </a:gdLst>
              <a:ahLst/>
              <a:cxnLst>
                <a:cxn ang="T10">
                  <a:pos x="T0" y="T1"/>
                </a:cxn>
                <a:cxn ang="T11">
                  <a:pos x="T2" y="T3"/>
                </a:cxn>
                <a:cxn ang="T12">
                  <a:pos x="T4" y="T5"/>
                </a:cxn>
                <a:cxn ang="T13">
                  <a:pos x="T6" y="T7"/>
                </a:cxn>
                <a:cxn ang="T14">
                  <a:pos x="T8" y="T9"/>
                </a:cxn>
              </a:cxnLst>
              <a:rect l="T15" t="T16" r="T17" b="T18"/>
              <a:pathLst>
                <a:path w="68" h="157">
                  <a:moveTo>
                    <a:pt x="33" y="0"/>
                  </a:moveTo>
                  <a:lnTo>
                    <a:pt x="39" y="98"/>
                  </a:lnTo>
                  <a:lnTo>
                    <a:pt x="0" y="157"/>
                  </a:lnTo>
                  <a:lnTo>
                    <a:pt x="68" y="106"/>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8" name="Freeform 93"/>
            <p:cNvSpPr>
              <a:spLocks/>
            </p:cNvSpPr>
            <p:nvPr/>
          </p:nvSpPr>
          <p:spPr bwMode="auto">
            <a:xfrm>
              <a:off x="3592" y="3374"/>
              <a:ext cx="40" cy="124"/>
            </a:xfrm>
            <a:custGeom>
              <a:avLst/>
              <a:gdLst>
                <a:gd name="T0" fmla="*/ 4 w 79"/>
                <a:gd name="T1" fmla="*/ 31 h 248"/>
                <a:gd name="T2" fmla="*/ 2 w 79"/>
                <a:gd name="T3" fmla="*/ 27 h 248"/>
                <a:gd name="T4" fmla="*/ 1 w 79"/>
                <a:gd name="T5" fmla="*/ 23 h 248"/>
                <a:gd name="T6" fmla="*/ 0 w 79"/>
                <a:gd name="T7" fmla="*/ 20 h 248"/>
                <a:gd name="T8" fmla="*/ 0 w 79"/>
                <a:gd name="T9" fmla="*/ 18 h 248"/>
                <a:gd name="T10" fmla="*/ 1 w 79"/>
                <a:gd name="T11" fmla="*/ 15 h 248"/>
                <a:gd name="T12" fmla="*/ 1 w 79"/>
                <a:gd name="T13" fmla="*/ 13 h 248"/>
                <a:gd name="T14" fmla="*/ 2 w 79"/>
                <a:gd name="T15" fmla="*/ 11 h 248"/>
                <a:gd name="T16" fmla="*/ 3 w 79"/>
                <a:gd name="T17" fmla="*/ 9 h 248"/>
                <a:gd name="T18" fmla="*/ 4 w 79"/>
                <a:gd name="T19" fmla="*/ 7 h 248"/>
                <a:gd name="T20" fmla="*/ 6 w 79"/>
                <a:gd name="T21" fmla="*/ 5 h 248"/>
                <a:gd name="T22" fmla="*/ 8 w 79"/>
                <a:gd name="T23" fmla="*/ 3 h 248"/>
                <a:gd name="T24" fmla="*/ 10 w 79"/>
                <a:gd name="T25" fmla="*/ 0 h 248"/>
                <a:gd name="T26" fmla="*/ 10 w 79"/>
                <a:gd name="T27" fmla="*/ 1 h 248"/>
                <a:gd name="T28" fmla="*/ 9 w 79"/>
                <a:gd name="T29" fmla="*/ 2 h 248"/>
                <a:gd name="T30" fmla="*/ 8 w 79"/>
                <a:gd name="T31" fmla="*/ 4 h 248"/>
                <a:gd name="T32" fmla="*/ 6 w 79"/>
                <a:gd name="T33" fmla="*/ 7 h 248"/>
                <a:gd name="T34" fmla="*/ 5 w 79"/>
                <a:gd name="T35" fmla="*/ 10 h 248"/>
                <a:gd name="T36" fmla="*/ 4 w 79"/>
                <a:gd name="T37" fmla="*/ 13 h 248"/>
                <a:gd name="T38" fmla="*/ 3 w 79"/>
                <a:gd name="T39" fmla="*/ 16 h 248"/>
                <a:gd name="T40" fmla="*/ 3 w 79"/>
                <a:gd name="T41" fmla="*/ 19 h 248"/>
                <a:gd name="T42" fmla="*/ 3 w 79"/>
                <a:gd name="T43" fmla="*/ 21 h 248"/>
                <a:gd name="T44" fmla="*/ 3 w 79"/>
                <a:gd name="T45" fmla="*/ 23 h 248"/>
                <a:gd name="T46" fmla="*/ 3 w 79"/>
                <a:gd name="T47" fmla="*/ 25 h 248"/>
                <a:gd name="T48" fmla="*/ 4 w 79"/>
                <a:gd name="T49" fmla="*/ 28 h 248"/>
                <a:gd name="T50" fmla="*/ 5 w 79"/>
                <a:gd name="T51" fmla="*/ 31 h 248"/>
                <a:gd name="T52" fmla="*/ 4 w 79"/>
                <a:gd name="T53" fmla="*/ 31 h 2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9"/>
                <a:gd name="T82" fmla="*/ 0 h 248"/>
                <a:gd name="T83" fmla="*/ 79 w 79"/>
                <a:gd name="T84" fmla="*/ 248 h 2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9" h="248">
                  <a:moveTo>
                    <a:pt x="28" y="248"/>
                  </a:moveTo>
                  <a:lnTo>
                    <a:pt x="12" y="214"/>
                  </a:lnTo>
                  <a:lnTo>
                    <a:pt x="3" y="183"/>
                  </a:lnTo>
                  <a:lnTo>
                    <a:pt x="0" y="158"/>
                  </a:lnTo>
                  <a:lnTo>
                    <a:pt x="0" y="139"/>
                  </a:lnTo>
                  <a:lnTo>
                    <a:pt x="2" y="120"/>
                  </a:lnTo>
                  <a:lnTo>
                    <a:pt x="5" y="103"/>
                  </a:lnTo>
                  <a:lnTo>
                    <a:pt x="9" y="86"/>
                  </a:lnTo>
                  <a:lnTo>
                    <a:pt x="17" y="69"/>
                  </a:lnTo>
                  <a:lnTo>
                    <a:pt x="28" y="52"/>
                  </a:lnTo>
                  <a:lnTo>
                    <a:pt x="42" y="35"/>
                  </a:lnTo>
                  <a:lnTo>
                    <a:pt x="58" y="18"/>
                  </a:lnTo>
                  <a:lnTo>
                    <a:pt x="76" y="0"/>
                  </a:lnTo>
                  <a:lnTo>
                    <a:pt x="79" y="5"/>
                  </a:lnTo>
                  <a:lnTo>
                    <a:pt x="68" y="16"/>
                  </a:lnTo>
                  <a:lnTo>
                    <a:pt x="58" y="30"/>
                  </a:lnTo>
                  <a:lnTo>
                    <a:pt x="47" y="49"/>
                  </a:lnTo>
                  <a:lnTo>
                    <a:pt x="36" y="75"/>
                  </a:lnTo>
                  <a:lnTo>
                    <a:pt x="28" y="100"/>
                  </a:lnTo>
                  <a:lnTo>
                    <a:pt x="23" y="125"/>
                  </a:lnTo>
                  <a:lnTo>
                    <a:pt x="22" y="148"/>
                  </a:lnTo>
                  <a:lnTo>
                    <a:pt x="20" y="165"/>
                  </a:lnTo>
                  <a:lnTo>
                    <a:pt x="20" y="181"/>
                  </a:lnTo>
                  <a:lnTo>
                    <a:pt x="22" y="200"/>
                  </a:lnTo>
                  <a:lnTo>
                    <a:pt x="26" y="222"/>
                  </a:lnTo>
                  <a:lnTo>
                    <a:pt x="34" y="246"/>
                  </a:lnTo>
                  <a:lnTo>
                    <a:pt x="28" y="2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49" name="Freeform 94"/>
            <p:cNvSpPr>
              <a:spLocks/>
            </p:cNvSpPr>
            <p:nvPr/>
          </p:nvSpPr>
          <p:spPr bwMode="auto">
            <a:xfrm>
              <a:off x="3637" y="3408"/>
              <a:ext cx="67" cy="65"/>
            </a:xfrm>
            <a:custGeom>
              <a:avLst/>
              <a:gdLst>
                <a:gd name="T0" fmla="*/ 0 w 134"/>
                <a:gd name="T1" fmla="*/ 13 h 131"/>
                <a:gd name="T2" fmla="*/ 1 w 134"/>
                <a:gd name="T3" fmla="*/ 15 h 131"/>
                <a:gd name="T4" fmla="*/ 4 w 134"/>
                <a:gd name="T5" fmla="*/ 16 h 131"/>
                <a:gd name="T6" fmla="*/ 6 w 134"/>
                <a:gd name="T7" fmla="*/ 15 h 131"/>
                <a:gd name="T8" fmla="*/ 7 w 134"/>
                <a:gd name="T9" fmla="*/ 14 h 131"/>
                <a:gd name="T10" fmla="*/ 9 w 134"/>
                <a:gd name="T11" fmla="*/ 12 h 131"/>
                <a:gd name="T12" fmla="*/ 10 w 134"/>
                <a:gd name="T13" fmla="*/ 11 h 131"/>
                <a:gd name="T14" fmla="*/ 10 w 134"/>
                <a:gd name="T15" fmla="*/ 13 h 131"/>
                <a:gd name="T16" fmla="*/ 10 w 134"/>
                <a:gd name="T17" fmla="*/ 14 h 131"/>
                <a:gd name="T18" fmla="*/ 10 w 134"/>
                <a:gd name="T19" fmla="*/ 15 h 131"/>
                <a:gd name="T20" fmla="*/ 11 w 134"/>
                <a:gd name="T21" fmla="*/ 16 h 131"/>
                <a:gd name="T22" fmla="*/ 14 w 134"/>
                <a:gd name="T23" fmla="*/ 15 h 131"/>
                <a:gd name="T24" fmla="*/ 17 w 134"/>
                <a:gd name="T25" fmla="*/ 12 h 131"/>
                <a:gd name="T26" fmla="*/ 15 w 134"/>
                <a:gd name="T27" fmla="*/ 13 h 131"/>
                <a:gd name="T28" fmla="*/ 13 w 134"/>
                <a:gd name="T29" fmla="*/ 14 h 131"/>
                <a:gd name="T30" fmla="*/ 13 w 134"/>
                <a:gd name="T31" fmla="*/ 14 h 131"/>
                <a:gd name="T32" fmla="*/ 12 w 134"/>
                <a:gd name="T33" fmla="*/ 14 h 131"/>
                <a:gd name="T34" fmla="*/ 13 w 134"/>
                <a:gd name="T35" fmla="*/ 11 h 131"/>
                <a:gd name="T36" fmla="*/ 15 w 134"/>
                <a:gd name="T37" fmla="*/ 2 h 131"/>
                <a:gd name="T38" fmla="*/ 16 w 134"/>
                <a:gd name="T39" fmla="*/ 0 h 131"/>
                <a:gd name="T40" fmla="*/ 13 w 134"/>
                <a:gd name="T41" fmla="*/ 0 h 131"/>
                <a:gd name="T42" fmla="*/ 13 w 134"/>
                <a:gd name="T43" fmla="*/ 2 h 131"/>
                <a:gd name="T44" fmla="*/ 12 w 134"/>
                <a:gd name="T45" fmla="*/ 0 h 131"/>
                <a:gd name="T46" fmla="*/ 10 w 134"/>
                <a:gd name="T47" fmla="*/ 0 h 131"/>
                <a:gd name="T48" fmla="*/ 6 w 134"/>
                <a:gd name="T49" fmla="*/ 1 h 131"/>
                <a:gd name="T50" fmla="*/ 3 w 134"/>
                <a:gd name="T51" fmla="*/ 4 h 131"/>
                <a:gd name="T52" fmla="*/ 1 w 134"/>
                <a:gd name="T53" fmla="*/ 8 h 131"/>
                <a:gd name="T54" fmla="*/ 0 w 134"/>
                <a:gd name="T55" fmla="*/ 12 h 131"/>
                <a:gd name="T56" fmla="*/ 3 w 134"/>
                <a:gd name="T57" fmla="*/ 10 h 131"/>
                <a:gd name="T58" fmla="*/ 4 w 134"/>
                <a:gd name="T59" fmla="*/ 7 h 131"/>
                <a:gd name="T60" fmla="*/ 6 w 134"/>
                <a:gd name="T61" fmla="*/ 3 h 131"/>
                <a:gd name="T62" fmla="*/ 9 w 134"/>
                <a:gd name="T63" fmla="*/ 1 h 131"/>
                <a:gd name="T64" fmla="*/ 11 w 134"/>
                <a:gd name="T65" fmla="*/ 1 h 131"/>
                <a:gd name="T66" fmla="*/ 12 w 134"/>
                <a:gd name="T67" fmla="*/ 2 h 131"/>
                <a:gd name="T68" fmla="*/ 12 w 134"/>
                <a:gd name="T69" fmla="*/ 4 h 131"/>
                <a:gd name="T70" fmla="*/ 11 w 134"/>
                <a:gd name="T71" fmla="*/ 8 h 131"/>
                <a:gd name="T72" fmla="*/ 9 w 134"/>
                <a:gd name="T73" fmla="*/ 11 h 131"/>
                <a:gd name="T74" fmla="*/ 6 w 134"/>
                <a:gd name="T75" fmla="*/ 14 h 131"/>
                <a:gd name="T76" fmla="*/ 4 w 134"/>
                <a:gd name="T77" fmla="*/ 14 h 131"/>
                <a:gd name="T78" fmla="*/ 3 w 134"/>
                <a:gd name="T79" fmla="*/ 13 h 131"/>
                <a:gd name="T80" fmla="*/ 0 w 134"/>
                <a:gd name="T81" fmla="*/ 12 h 1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4"/>
                <a:gd name="T124" fmla="*/ 0 h 131"/>
                <a:gd name="T125" fmla="*/ 134 w 134"/>
                <a:gd name="T126" fmla="*/ 131 h 1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4" h="131">
                  <a:moveTo>
                    <a:pt x="0" y="97"/>
                  </a:moveTo>
                  <a:lnTo>
                    <a:pt x="0" y="106"/>
                  </a:lnTo>
                  <a:lnTo>
                    <a:pt x="3" y="117"/>
                  </a:lnTo>
                  <a:lnTo>
                    <a:pt x="13" y="127"/>
                  </a:lnTo>
                  <a:lnTo>
                    <a:pt x="30" y="131"/>
                  </a:lnTo>
                  <a:lnTo>
                    <a:pt x="36" y="131"/>
                  </a:lnTo>
                  <a:lnTo>
                    <a:pt x="42" y="130"/>
                  </a:lnTo>
                  <a:lnTo>
                    <a:pt x="49" y="127"/>
                  </a:lnTo>
                  <a:lnTo>
                    <a:pt x="56" y="123"/>
                  </a:lnTo>
                  <a:lnTo>
                    <a:pt x="63" y="117"/>
                  </a:lnTo>
                  <a:lnTo>
                    <a:pt x="70" y="109"/>
                  </a:lnTo>
                  <a:lnTo>
                    <a:pt x="78" y="100"/>
                  </a:lnTo>
                  <a:lnTo>
                    <a:pt x="87" y="88"/>
                  </a:lnTo>
                  <a:lnTo>
                    <a:pt x="84" y="100"/>
                  </a:lnTo>
                  <a:lnTo>
                    <a:pt x="83" y="108"/>
                  </a:lnTo>
                  <a:lnTo>
                    <a:pt x="81" y="114"/>
                  </a:lnTo>
                  <a:lnTo>
                    <a:pt x="81" y="119"/>
                  </a:lnTo>
                  <a:lnTo>
                    <a:pt x="81" y="123"/>
                  </a:lnTo>
                  <a:lnTo>
                    <a:pt x="83" y="127"/>
                  </a:lnTo>
                  <a:lnTo>
                    <a:pt x="86" y="130"/>
                  </a:lnTo>
                  <a:lnTo>
                    <a:pt x="94" y="131"/>
                  </a:lnTo>
                  <a:lnTo>
                    <a:pt x="103" y="130"/>
                  </a:lnTo>
                  <a:lnTo>
                    <a:pt x="112" y="123"/>
                  </a:lnTo>
                  <a:lnTo>
                    <a:pt x="122" y="114"/>
                  </a:lnTo>
                  <a:lnTo>
                    <a:pt x="134" y="100"/>
                  </a:lnTo>
                  <a:lnTo>
                    <a:pt x="130" y="97"/>
                  </a:lnTo>
                  <a:lnTo>
                    <a:pt x="122" y="105"/>
                  </a:lnTo>
                  <a:lnTo>
                    <a:pt x="116" y="111"/>
                  </a:lnTo>
                  <a:lnTo>
                    <a:pt x="109" y="116"/>
                  </a:lnTo>
                  <a:lnTo>
                    <a:pt x="106" y="117"/>
                  </a:lnTo>
                  <a:lnTo>
                    <a:pt x="105" y="117"/>
                  </a:lnTo>
                  <a:lnTo>
                    <a:pt x="105" y="116"/>
                  </a:lnTo>
                  <a:lnTo>
                    <a:pt x="103" y="114"/>
                  </a:lnTo>
                  <a:lnTo>
                    <a:pt x="103" y="113"/>
                  </a:lnTo>
                  <a:lnTo>
                    <a:pt x="108" y="91"/>
                  </a:lnTo>
                  <a:lnTo>
                    <a:pt x="117" y="53"/>
                  </a:lnTo>
                  <a:lnTo>
                    <a:pt x="125" y="18"/>
                  </a:lnTo>
                  <a:lnTo>
                    <a:pt x="130" y="0"/>
                  </a:lnTo>
                  <a:lnTo>
                    <a:pt x="128" y="0"/>
                  </a:lnTo>
                  <a:lnTo>
                    <a:pt x="111" y="2"/>
                  </a:lnTo>
                  <a:lnTo>
                    <a:pt x="109" y="2"/>
                  </a:lnTo>
                  <a:lnTo>
                    <a:pt x="106" y="16"/>
                  </a:lnTo>
                  <a:lnTo>
                    <a:pt x="103" y="10"/>
                  </a:lnTo>
                  <a:lnTo>
                    <a:pt x="98" y="5"/>
                  </a:lnTo>
                  <a:lnTo>
                    <a:pt x="92" y="2"/>
                  </a:lnTo>
                  <a:lnTo>
                    <a:pt x="83" y="0"/>
                  </a:lnTo>
                  <a:lnTo>
                    <a:pt x="69" y="3"/>
                  </a:lnTo>
                  <a:lnTo>
                    <a:pt x="53" y="10"/>
                  </a:lnTo>
                  <a:lnTo>
                    <a:pt x="39" y="19"/>
                  </a:lnTo>
                  <a:lnTo>
                    <a:pt x="27" y="33"/>
                  </a:lnTo>
                  <a:lnTo>
                    <a:pt x="16" y="49"/>
                  </a:lnTo>
                  <a:lnTo>
                    <a:pt x="8" y="64"/>
                  </a:lnTo>
                  <a:lnTo>
                    <a:pt x="2" y="81"/>
                  </a:lnTo>
                  <a:lnTo>
                    <a:pt x="0" y="97"/>
                  </a:lnTo>
                  <a:lnTo>
                    <a:pt x="24" y="97"/>
                  </a:lnTo>
                  <a:lnTo>
                    <a:pt x="25" y="86"/>
                  </a:lnTo>
                  <a:lnTo>
                    <a:pt x="28" y="72"/>
                  </a:lnTo>
                  <a:lnTo>
                    <a:pt x="35" y="56"/>
                  </a:lnTo>
                  <a:lnTo>
                    <a:pt x="41" y="42"/>
                  </a:lnTo>
                  <a:lnTo>
                    <a:pt x="50" y="28"/>
                  </a:lnTo>
                  <a:lnTo>
                    <a:pt x="61" y="18"/>
                  </a:lnTo>
                  <a:lnTo>
                    <a:pt x="72" y="10"/>
                  </a:lnTo>
                  <a:lnTo>
                    <a:pt x="84" y="7"/>
                  </a:lnTo>
                  <a:lnTo>
                    <a:pt x="91" y="8"/>
                  </a:lnTo>
                  <a:lnTo>
                    <a:pt x="95" y="11"/>
                  </a:lnTo>
                  <a:lnTo>
                    <a:pt x="100" y="16"/>
                  </a:lnTo>
                  <a:lnTo>
                    <a:pt x="101" y="25"/>
                  </a:lnTo>
                  <a:lnTo>
                    <a:pt x="100" y="38"/>
                  </a:lnTo>
                  <a:lnTo>
                    <a:pt x="97" y="52"/>
                  </a:lnTo>
                  <a:lnTo>
                    <a:pt x="91" y="67"/>
                  </a:lnTo>
                  <a:lnTo>
                    <a:pt x="83" y="83"/>
                  </a:lnTo>
                  <a:lnTo>
                    <a:pt x="73" y="95"/>
                  </a:lnTo>
                  <a:lnTo>
                    <a:pt x="64" y="106"/>
                  </a:lnTo>
                  <a:lnTo>
                    <a:pt x="52" y="114"/>
                  </a:lnTo>
                  <a:lnTo>
                    <a:pt x="41" y="117"/>
                  </a:lnTo>
                  <a:lnTo>
                    <a:pt x="35" y="116"/>
                  </a:lnTo>
                  <a:lnTo>
                    <a:pt x="30" y="113"/>
                  </a:lnTo>
                  <a:lnTo>
                    <a:pt x="25" y="106"/>
                  </a:lnTo>
                  <a:lnTo>
                    <a:pt x="24" y="97"/>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0" name="Freeform 95"/>
            <p:cNvSpPr>
              <a:spLocks/>
            </p:cNvSpPr>
            <p:nvPr/>
          </p:nvSpPr>
          <p:spPr bwMode="auto">
            <a:xfrm>
              <a:off x="3756" y="3398"/>
              <a:ext cx="74" cy="74"/>
            </a:xfrm>
            <a:custGeom>
              <a:avLst/>
              <a:gdLst>
                <a:gd name="T0" fmla="*/ 8 w 147"/>
                <a:gd name="T1" fmla="*/ 0 h 148"/>
                <a:gd name="T2" fmla="*/ 11 w 147"/>
                <a:gd name="T3" fmla="*/ 0 h 148"/>
                <a:gd name="T4" fmla="*/ 11 w 147"/>
                <a:gd name="T5" fmla="*/ 9 h 148"/>
                <a:gd name="T6" fmla="*/ 19 w 147"/>
                <a:gd name="T7" fmla="*/ 9 h 148"/>
                <a:gd name="T8" fmla="*/ 19 w 147"/>
                <a:gd name="T9" fmla="*/ 10 h 148"/>
                <a:gd name="T10" fmla="*/ 11 w 147"/>
                <a:gd name="T11" fmla="*/ 10 h 148"/>
                <a:gd name="T12" fmla="*/ 11 w 147"/>
                <a:gd name="T13" fmla="*/ 19 h 148"/>
                <a:gd name="T14" fmla="*/ 8 w 147"/>
                <a:gd name="T15" fmla="*/ 19 h 148"/>
                <a:gd name="T16" fmla="*/ 8 w 147"/>
                <a:gd name="T17" fmla="*/ 10 h 148"/>
                <a:gd name="T18" fmla="*/ 0 w 147"/>
                <a:gd name="T19" fmla="*/ 10 h 148"/>
                <a:gd name="T20" fmla="*/ 0 w 147"/>
                <a:gd name="T21" fmla="*/ 9 h 148"/>
                <a:gd name="T22" fmla="*/ 8 w 147"/>
                <a:gd name="T23" fmla="*/ 9 h 148"/>
                <a:gd name="T24" fmla="*/ 8 w 147"/>
                <a:gd name="T25" fmla="*/ 0 h 1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148"/>
                <a:gd name="T41" fmla="*/ 147 w 147"/>
                <a:gd name="T42" fmla="*/ 148 h 1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148">
                  <a:moveTo>
                    <a:pt x="63" y="0"/>
                  </a:moveTo>
                  <a:lnTo>
                    <a:pt x="84" y="0"/>
                  </a:lnTo>
                  <a:lnTo>
                    <a:pt x="84" y="66"/>
                  </a:lnTo>
                  <a:lnTo>
                    <a:pt x="147" y="66"/>
                  </a:lnTo>
                  <a:lnTo>
                    <a:pt x="147" y="84"/>
                  </a:lnTo>
                  <a:lnTo>
                    <a:pt x="84" y="84"/>
                  </a:lnTo>
                  <a:lnTo>
                    <a:pt x="84" y="148"/>
                  </a:lnTo>
                  <a:lnTo>
                    <a:pt x="63" y="148"/>
                  </a:lnTo>
                  <a:lnTo>
                    <a:pt x="63" y="84"/>
                  </a:lnTo>
                  <a:lnTo>
                    <a:pt x="0" y="84"/>
                  </a:lnTo>
                  <a:lnTo>
                    <a:pt x="0" y="66"/>
                  </a:lnTo>
                  <a:lnTo>
                    <a:pt x="63" y="6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1" name="Freeform 96"/>
            <p:cNvSpPr>
              <a:spLocks/>
            </p:cNvSpPr>
            <p:nvPr/>
          </p:nvSpPr>
          <p:spPr bwMode="auto">
            <a:xfrm>
              <a:off x="3882" y="3372"/>
              <a:ext cx="66" cy="101"/>
            </a:xfrm>
            <a:custGeom>
              <a:avLst/>
              <a:gdLst>
                <a:gd name="T0" fmla="*/ 16 w 131"/>
                <a:gd name="T1" fmla="*/ 12 h 202"/>
                <a:gd name="T2" fmla="*/ 14 w 131"/>
                <a:gd name="T3" fmla="*/ 10 h 202"/>
                <a:gd name="T4" fmla="*/ 11 w 131"/>
                <a:gd name="T5" fmla="*/ 10 h 202"/>
                <a:gd name="T6" fmla="*/ 9 w 131"/>
                <a:gd name="T7" fmla="*/ 11 h 202"/>
                <a:gd name="T8" fmla="*/ 7 w 131"/>
                <a:gd name="T9" fmla="*/ 12 h 202"/>
                <a:gd name="T10" fmla="*/ 6 w 131"/>
                <a:gd name="T11" fmla="*/ 13 h 202"/>
                <a:gd name="T12" fmla="*/ 6 w 131"/>
                <a:gd name="T13" fmla="*/ 14 h 202"/>
                <a:gd name="T14" fmla="*/ 8 w 131"/>
                <a:gd name="T15" fmla="*/ 6 h 202"/>
                <a:gd name="T16" fmla="*/ 9 w 131"/>
                <a:gd name="T17" fmla="*/ 1 h 202"/>
                <a:gd name="T18" fmla="*/ 8 w 131"/>
                <a:gd name="T19" fmla="*/ 1 h 202"/>
                <a:gd name="T20" fmla="*/ 5 w 131"/>
                <a:gd name="T21" fmla="*/ 1 h 202"/>
                <a:gd name="T22" fmla="*/ 4 w 131"/>
                <a:gd name="T23" fmla="*/ 2 h 202"/>
                <a:gd name="T24" fmla="*/ 5 w 131"/>
                <a:gd name="T25" fmla="*/ 2 h 202"/>
                <a:gd name="T26" fmla="*/ 6 w 131"/>
                <a:gd name="T27" fmla="*/ 3 h 202"/>
                <a:gd name="T28" fmla="*/ 6 w 131"/>
                <a:gd name="T29" fmla="*/ 3 h 202"/>
                <a:gd name="T30" fmla="*/ 5 w 131"/>
                <a:gd name="T31" fmla="*/ 5 h 202"/>
                <a:gd name="T32" fmla="*/ 0 w 131"/>
                <a:gd name="T33" fmla="*/ 24 h 202"/>
                <a:gd name="T34" fmla="*/ 2 w 131"/>
                <a:gd name="T35" fmla="*/ 25 h 202"/>
                <a:gd name="T36" fmla="*/ 5 w 131"/>
                <a:gd name="T37" fmla="*/ 25 h 202"/>
                <a:gd name="T38" fmla="*/ 9 w 131"/>
                <a:gd name="T39" fmla="*/ 25 h 202"/>
                <a:gd name="T40" fmla="*/ 13 w 131"/>
                <a:gd name="T41" fmla="*/ 22 h 202"/>
                <a:gd name="T42" fmla="*/ 16 w 131"/>
                <a:gd name="T43" fmla="*/ 18 h 202"/>
                <a:gd name="T44" fmla="*/ 17 w 131"/>
                <a:gd name="T45" fmla="*/ 13 h 202"/>
                <a:gd name="T46" fmla="*/ 13 w 131"/>
                <a:gd name="T47" fmla="*/ 15 h 202"/>
                <a:gd name="T48" fmla="*/ 12 w 131"/>
                <a:gd name="T49" fmla="*/ 19 h 202"/>
                <a:gd name="T50" fmla="*/ 10 w 131"/>
                <a:gd name="T51" fmla="*/ 22 h 202"/>
                <a:gd name="T52" fmla="*/ 7 w 131"/>
                <a:gd name="T53" fmla="*/ 25 h 202"/>
                <a:gd name="T54" fmla="*/ 4 w 131"/>
                <a:gd name="T55" fmla="*/ 25 h 202"/>
                <a:gd name="T56" fmla="*/ 4 w 131"/>
                <a:gd name="T57" fmla="*/ 24 h 202"/>
                <a:gd name="T58" fmla="*/ 4 w 131"/>
                <a:gd name="T59" fmla="*/ 22 h 202"/>
                <a:gd name="T60" fmla="*/ 5 w 131"/>
                <a:gd name="T61" fmla="*/ 18 h 202"/>
                <a:gd name="T62" fmla="*/ 7 w 131"/>
                <a:gd name="T63" fmla="*/ 13 h 202"/>
                <a:gd name="T64" fmla="*/ 10 w 131"/>
                <a:gd name="T65" fmla="*/ 12 h 202"/>
                <a:gd name="T66" fmla="*/ 12 w 131"/>
                <a:gd name="T67" fmla="*/ 12 h 202"/>
                <a:gd name="T68" fmla="*/ 14 w 131"/>
                <a:gd name="T69" fmla="*/ 13 h 202"/>
                <a:gd name="T70" fmla="*/ 17 w 131"/>
                <a:gd name="T71" fmla="*/ 13 h 2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1"/>
                <a:gd name="T109" fmla="*/ 0 h 202"/>
                <a:gd name="T110" fmla="*/ 131 w 131"/>
                <a:gd name="T111" fmla="*/ 202 h 2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1" h="202">
                  <a:moveTo>
                    <a:pt x="131" y="106"/>
                  </a:moveTo>
                  <a:lnTo>
                    <a:pt x="127" y="92"/>
                  </a:lnTo>
                  <a:lnTo>
                    <a:pt x="121" y="81"/>
                  </a:lnTo>
                  <a:lnTo>
                    <a:pt x="110" y="73"/>
                  </a:lnTo>
                  <a:lnTo>
                    <a:pt x="96" y="71"/>
                  </a:lnTo>
                  <a:lnTo>
                    <a:pt x="87" y="73"/>
                  </a:lnTo>
                  <a:lnTo>
                    <a:pt x="78" y="76"/>
                  </a:lnTo>
                  <a:lnTo>
                    <a:pt x="70" y="81"/>
                  </a:lnTo>
                  <a:lnTo>
                    <a:pt x="62" y="87"/>
                  </a:lnTo>
                  <a:lnTo>
                    <a:pt x="56" y="93"/>
                  </a:lnTo>
                  <a:lnTo>
                    <a:pt x="51" y="101"/>
                  </a:lnTo>
                  <a:lnTo>
                    <a:pt x="47" y="107"/>
                  </a:lnTo>
                  <a:lnTo>
                    <a:pt x="42" y="113"/>
                  </a:lnTo>
                  <a:lnTo>
                    <a:pt x="42" y="112"/>
                  </a:lnTo>
                  <a:lnTo>
                    <a:pt x="50" y="84"/>
                  </a:lnTo>
                  <a:lnTo>
                    <a:pt x="57" y="54"/>
                  </a:lnTo>
                  <a:lnTo>
                    <a:pt x="65" y="25"/>
                  </a:lnTo>
                  <a:lnTo>
                    <a:pt x="71" y="1"/>
                  </a:lnTo>
                  <a:lnTo>
                    <a:pt x="70" y="0"/>
                  </a:lnTo>
                  <a:lnTo>
                    <a:pt x="59" y="1"/>
                  </a:lnTo>
                  <a:lnTo>
                    <a:pt x="47" y="3"/>
                  </a:lnTo>
                  <a:lnTo>
                    <a:pt x="36" y="6"/>
                  </a:lnTo>
                  <a:lnTo>
                    <a:pt x="25" y="8"/>
                  </a:lnTo>
                  <a:lnTo>
                    <a:pt x="25" y="12"/>
                  </a:lnTo>
                  <a:lnTo>
                    <a:pt x="36" y="12"/>
                  </a:lnTo>
                  <a:lnTo>
                    <a:pt x="40" y="14"/>
                  </a:lnTo>
                  <a:lnTo>
                    <a:pt x="43" y="17"/>
                  </a:lnTo>
                  <a:lnTo>
                    <a:pt x="43" y="20"/>
                  </a:lnTo>
                  <a:lnTo>
                    <a:pt x="43" y="23"/>
                  </a:lnTo>
                  <a:lnTo>
                    <a:pt x="42" y="28"/>
                  </a:lnTo>
                  <a:lnTo>
                    <a:pt x="40" y="34"/>
                  </a:lnTo>
                  <a:lnTo>
                    <a:pt x="39" y="40"/>
                  </a:lnTo>
                  <a:lnTo>
                    <a:pt x="0" y="187"/>
                  </a:lnTo>
                  <a:lnTo>
                    <a:pt x="3" y="191"/>
                  </a:lnTo>
                  <a:lnTo>
                    <a:pt x="12" y="196"/>
                  </a:lnTo>
                  <a:lnTo>
                    <a:pt x="25" y="201"/>
                  </a:lnTo>
                  <a:lnTo>
                    <a:pt x="37" y="202"/>
                  </a:lnTo>
                  <a:lnTo>
                    <a:pt x="54" y="201"/>
                  </a:lnTo>
                  <a:lnTo>
                    <a:pt x="71" y="194"/>
                  </a:lnTo>
                  <a:lnTo>
                    <a:pt x="87" y="184"/>
                  </a:lnTo>
                  <a:lnTo>
                    <a:pt x="101" y="171"/>
                  </a:lnTo>
                  <a:lnTo>
                    <a:pt x="113" y="157"/>
                  </a:lnTo>
                  <a:lnTo>
                    <a:pt x="123" y="140"/>
                  </a:lnTo>
                  <a:lnTo>
                    <a:pt x="129" y="123"/>
                  </a:lnTo>
                  <a:lnTo>
                    <a:pt x="131" y="106"/>
                  </a:lnTo>
                  <a:lnTo>
                    <a:pt x="106" y="110"/>
                  </a:lnTo>
                  <a:lnTo>
                    <a:pt x="104" y="121"/>
                  </a:lnTo>
                  <a:lnTo>
                    <a:pt x="101" y="134"/>
                  </a:lnTo>
                  <a:lnTo>
                    <a:pt x="95" y="148"/>
                  </a:lnTo>
                  <a:lnTo>
                    <a:pt x="87" y="162"/>
                  </a:lnTo>
                  <a:lnTo>
                    <a:pt x="78" y="176"/>
                  </a:lnTo>
                  <a:lnTo>
                    <a:pt x="65" y="187"/>
                  </a:lnTo>
                  <a:lnTo>
                    <a:pt x="53" y="193"/>
                  </a:lnTo>
                  <a:lnTo>
                    <a:pt x="39" y="196"/>
                  </a:lnTo>
                  <a:lnTo>
                    <a:pt x="31" y="194"/>
                  </a:lnTo>
                  <a:lnTo>
                    <a:pt x="26" y="191"/>
                  </a:lnTo>
                  <a:lnTo>
                    <a:pt x="25" y="188"/>
                  </a:lnTo>
                  <a:lnTo>
                    <a:pt x="25" y="187"/>
                  </a:lnTo>
                  <a:lnTo>
                    <a:pt x="26" y="173"/>
                  </a:lnTo>
                  <a:lnTo>
                    <a:pt x="29" y="157"/>
                  </a:lnTo>
                  <a:lnTo>
                    <a:pt x="36" y="141"/>
                  </a:lnTo>
                  <a:lnTo>
                    <a:pt x="43" y="124"/>
                  </a:lnTo>
                  <a:lnTo>
                    <a:pt x="51" y="109"/>
                  </a:lnTo>
                  <a:lnTo>
                    <a:pt x="62" y="96"/>
                  </a:lnTo>
                  <a:lnTo>
                    <a:pt x="73" y="89"/>
                  </a:lnTo>
                  <a:lnTo>
                    <a:pt x="84" y="85"/>
                  </a:lnTo>
                  <a:lnTo>
                    <a:pt x="95" y="89"/>
                  </a:lnTo>
                  <a:lnTo>
                    <a:pt x="103" y="95"/>
                  </a:lnTo>
                  <a:lnTo>
                    <a:pt x="106" y="103"/>
                  </a:lnTo>
                  <a:lnTo>
                    <a:pt x="106" y="110"/>
                  </a:lnTo>
                  <a:lnTo>
                    <a:pt x="13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2" name="Freeform 97"/>
            <p:cNvSpPr>
              <a:spLocks/>
            </p:cNvSpPr>
            <p:nvPr/>
          </p:nvSpPr>
          <p:spPr bwMode="auto">
            <a:xfrm>
              <a:off x="3954" y="3374"/>
              <a:ext cx="40" cy="124"/>
            </a:xfrm>
            <a:custGeom>
              <a:avLst/>
              <a:gdLst>
                <a:gd name="T0" fmla="*/ 0 w 79"/>
                <a:gd name="T1" fmla="*/ 31 h 248"/>
                <a:gd name="T2" fmla="*/ 2 w 79"/>
                <a:gd name="T3" fmla="*/ 29 h 248"/>
                <a:gd name="T4" fmla="*/ 3 w 79"/>
                <a:gd name="T5" fmla="*/ 28 h 248"/>
                <a:gd name="T6" fmla="*/ 5 w 79"/>
                <a:gd name="T7" fmla="*/ 25 h 248"/>
                <a:gd name="T8" fmla="*/ 6 w 79"/>
                <a:gd name="T9" fmla="*/ 22 h 248"/>
                <a:gd name="T10" fmla="*/ 7 w 79"/>
                <a:gd name="T11" fmla="*/ 19 h 248"/>
                <a:gd name="T12" fmla="*/ 8 w 79"/>
                <a:gd name="T13" fmla="*/ 16 h 248"/>
                <a:gd name="T14" fmla="*/ 8 w 79"/>
                <a:gd name="T15" fmla="*/ 13 h 248"/>
                <a:gd name="T16" fmla="*/ 8 w 79"/>
                <a:gd name="T17" fmla="*/ 10 h 248"/>
                <a:gd name="T18" fmla="*/ 8 w 79"/>
                <a:gd name="T19" fmla="*/ 7 h 248"/>
                <a:gd name="T20" fmla="*/ 7 w 79"/>
                <a:gd name="T21" fmla="*/ 5 h 248"/>
                <a:gd name="T22" fmla="*/ 7 w 79"/>
                <a:gd name="T23" fmla="*/ 2 h 248"/>
                <a:gd name="T24" fmla="*/ 6 w 79"/>
                <a:gd name="T25" fmla="*/ 1 h 248"/>
                <a:gd name="T26" fmla="*/ 7 w 79"/>
                <a:gd name="T27" fmla="*/ 0 h 248"/>
                <a:gd name="T28" fmla="*/ 8 w 79"/>
                <a:gd name="T29" fmla="*/ 4 h 248"/>
                <a:gd name="T30" fmla="*/ 10 w 79"/>
                <a:gd name="T31" fmla="*/ 7 h 248"/>
                <a:gd name="T32" fmla="*/ 10 w 79"/>
                <a:gd name="T33" fmla="*/ 11 h 248"/>
                <a:gd name="T34" fmla="*/ 10 w 79"/>
                <a:gd name="T35" fmla="*/ 14 h 248"/>
                <a:gd name="T36" fmla="*/ 10 w 79"/>
                <a:gd name="T37" fmla="*/ 17 h 248"/>
                <a:gd name="T38" fmla="*/ 10 w 79"/>
                <a:gd name="T39" fmla="*/ 19 h 248"/>
                <a:gd name="T40" fmla="*/ 9 w 79"/>
                <a:gd name="T41" fmla="*/ 22 h 248"/>
                <a:gd name="T42" fmla="*/ 8 w 79"/>
                <a:gd name="T43" fmla="*/ 24 h 248"/>
                <a:gd name="T44" fmla="*/ 6 w 79"/>
                <a:gd name="T45" fmla="*/ 26 h 248"/>
                <a:gd name="T46" fmla="*/ 5 w 79"/>
                <a:gd name="T47" fmla="*/ 28 h 248"/>
                <a:gd name="T48" fmla="*/ 3 w 79"/>
                <a:gd name="T49" fmla="*/ 30 h 248"/>
                <a:gd name="T50" fmla="*/ 1 w 79"/>
                <a:gd name="T51" fmla="*/ 31 h 248"/>
                <a:gd name="T52" fmla="*/ 0 w 79"/>
                <a:gd name="T53" fmla="*/ 31 h 2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9"/>
                <a:gd name="T82" fmla="*/ 0 h 248"/>
                <a:gd name="T83" fmla="*/ 79 w 79"/>
                <a:gd name="T84" fmla="*/ 248 h 2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9" h="248">
                  <a:moveTo>
                    <a:pt x="0" y="243"/>
                  </a:moveTo>
                  <a:lnTo>
                    <a:pt x="11" y="232"/>
                  </a:lnTo>
                  <a:lnTo>
                    <a:pt x="22" y="218"/>
                  </a:lnTo>
                  <a:lnTo>
                    <a:pt x="33" y="200"/>
                  </a:lnTo>
                  <a:lnTo>
                    <a:pt x="44" y="175"/>
                  </a:lnTo>
                  <a:lnTo>
                    <a:pt x="51" y="148"/>
                  </a:lnTo>
                  <a:lnTo>
                    <a:pt x="58" y="122"/>
                  </a:lnTo>
                  <a:lnTo>
                    <a:pt x="59" y="99"/>
                  </a:lnTo>
                  <a:lnTo>
                    <a:pt x="61" y="78"/>
                  </a:lnTo>
                  <a:lnTo>
                    <a:pt x="59" y="55"/>
                  </a:lnTo>
                  <a:lnTo>
                    <a:pt x="56" y="35"/>
                  </a:lnTo>
                  <a:lnTo>
                    <a:pt x="51" y="16"/>
                  </a:lnTo>
                  <a:lnTo>
                    <a:pt x="45" y="2"/>
                  </a:lnTo>
                  <a:lnTo>
                    <a:pt x="51" y="0"/>
                  </a:lnTo>
                  <a:lnTo>
                    <a:pt x="64" y="27"/>
                  </a:lnTo>
                  <a:lnTo>
                    <a:pt x="73" y="53"/>
                  </a:lnTo>
                  <a:lnTo>
                    <a:pt x="78" y="81"/>
                  </a:lnTo>
                  <a:lnTo>
                    <a:pt x="79" y="109"/>
                  </a:lnTo>
                  <a:lnTo>
                    <a:pt x="78" y="130"/>
                  </a:lnTo>
                  <a:lnTo>
                    <a:pt x="73" y="150"/>
                  </a:lnTo>
                  <a:lnTo>
                    <a:pt x="67" y="169"/>
                  </a:lnTo>
                  <a:lnTo>
                    <a:pt x="58" y="187"/>
                  </a:lnTo>
                  <a:lnTo>
                    <a:pt x="47" y="204"/>
                  </a:lnTo>
                  <a:lnTo>
                    <a:pt x="34" y="220"/>
                  </a:lnTo>
                  <a:lnTo>
                    <a:pt x="20" y="234"/>
                  </a:lnTo>
                  <a:lnTo>
                    <a:pt x="5" y="248"/>
                  </a:lnTo>
                  <a:lnTo>
                    <a:pt x="0" y="2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3" name="Rectangle 98"/>
            <p:cNvSpPr>
              <a:spLocks noChangeArrowheads="1"/>
            </p:cNvSpPr>
            <p:nvPr/>
          </p:nvSpPr>
          <p:spPr bwMode="auto">
            <a:xfrm>
              <a:off x="4050" y="3415"/>
              <a:ext cx="73"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4" name="Rectangle 99"/>
            <p:cNvSpPr>
              <a:spLocks noChangeArrowheads="1"/>
            </p:cNvSpPr>
            <p:nvPr/>
          </p:nvSpPr>
          <p:spPr bwMode="auto">
            <a:xfrm>
              <a:off x="4050" y="3444"/>
              <a:ext cx="73"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5" name="Freeform 100"/>
            <p:cNvSpPr>
              <a:spLocks/>
            </p:cNvSpPr>
            <p:nvPr/>
          </p:nvSpPr>
          <p:spPr bwMode="auto">
            <a:xfrm>
              <a:off x="4174" y="3408"/>
              <a:ext cx="67" cy="65"/>
            </a:xfrm>
            <a:custGeom>
              <a:avLst/>
              <a:gdLst>
                <a:gd name="T0" fmla="*/ 0 w 134"/>
                <a:gd name="T1" fmla="*/ 13 h 131"/>
                <a:gd name="T2" fmla="*/ 1 w 134"/>
                <a:gd name="T3" fmla="*/ 15 h 131"/>
                <a:gd name="T4" fmla="*/ 4 w 134"/>
                <a:gd name="T5" fmla="*/ 16 h 131"/>
                <a:gd name="T6" fmla="*/ 6 w 134"/>
                <a:gd name="T7" fmla="*/ 15 h 131"/>
                <a:gd name="T8" fmla="*/ 8 w 134"/>
                <a:gd name="T9" fmla="*/ 14 h 131"/>
                <a:gd name="T10" fmla="*/ 9 w 134"/>
                <a:gd name="T11" fmla="*/ 12 h 131"/>
                <a:gd name="T12" fmla="*/ 10 w 134"/>
                <a:gd name="T13" fmla="*/ 11 h 131"/>
                <a:gd name="T14" fmla="*/ 10 w 134"/>
                <a:gd name="T15" fmla="*/ 13 h 131"/>
                <a:gd name="T16" fmla="*/ 10 w 134"/>
                <a:gd name="T17" fmla="*/ 14 h 131"/>
                <a:gd name="T18" fmla="*/ 10 w 134"/>
                <a:gd name="T19" fmla="*/ 15 h 131"/>
                <a:gd name="T20" fmla="*/ 11 w 134"/>
                <a:gd name="T21" fmla="*/ 16 h 131"/>
                <a:gd name="T22" fmla="*/ 14 w 134"/>
                <a:gd name="T23" fmla="*/ 15 h 131"/>
                <a:gd name="T24" fmla="*/ 17 w 134"/>
                <a:gd name="T25" fmla="*/ 12 h 131"/>
                <a:gd name="T26" fmla="*/ 15 w 134"/>
                <a:gd name="T27" fmla="*/ 13 h 131"/>
                <a:gd name="T28" fmla="*/ 13 w 134"/>
                <a:gd name="T29" fmla="*/ 14 h 131"/>
                <a:gd name="T30" fmla="*/ 13 w 134"/>
                <a:gd name="T31" fmla="*/ 14 h 131"/>
                <a:gd name="T32" fmla="*/ 12 w 134"/>
                <a:gd name="T33" fmla="*/ 14 h 131"/>
                <a:gd name="T34" fmla="*/ 13 w 134"/>
                <a:gd name="T35" fmla="*/ 11 h 131"/>
                <a:gd name="T36" fmla="*/ 15 w 134"/>
                <a:gd name="T37" fmla="*/ 2 h 131"/>
                <a:gd name="T38" fmla="*/ 17 w 134"/>
                <a:gd name="T39" fmla="*/ 0 h 131"/>
                <a:gd name="T40" fmla="*/ 13 w 134"/>
                <a:gd name="T41" fmla="*/ 0 h 131"/>
                <a:gd name="T42" fmla="*/ 13 w 134"/>
                <a:gd name="T43" fmla="*/ 2 h 131"/>
                <a:gd name="T44" fmla="*/ 12 w 134"/>
                <a:gd name="T45" fmla="*/ 0 h 131"/>
                <a:gd name="T46" fmla="*/ 10 w 134"/>
                <a:gd name="T47" fmla="*/ 0 h 131"/>
                <a:gd name="T48" fmla="*/ 6 w 134"/>
                <a:gd name="T49" fmla="*/ 1 h 131"/>
                <a:gd name="T50" fmla="*/ 3 w 134"/>
                <a:gd name="T51" fmla="*/ 4 h 131"/>
                <a:gd name="T52" fmla="*/ 1 w 134"/>
                <a:gd name="T53" fmla="*/ 8 h 131"/>
                <a:gd name="T54" fmla="*/ 0 w 134"/>
                <a:gd name="T55" fmla="*/ 12 h 131"/>
                <a:gd name="T56" fmla="*/ 3 w 134"/>
                <a:gd name="T57" fmla="*/ 10 h 131"/>
                <a:gd name="T58" fmla="*/ 4 w 134"/>
                <a:gd name="T59" fmla="*/ 7 h 131"/>
                <a:gd name="T60" fmla="*/ 6 w 134"/>
                <a:gd name="T61" fmla="*/ 3 h 131"/>
                <a:gd name="T62" fmla="*/ 9 w 134"/>
                <a:gd name="T63" fmla="*/ 1 h 131"/>
                <a:gd name="T64" fmla="*/ 11 w 134"/>
                <a:gd name="T65" fmla="*/ 1 h 131"/>
                <a:gd name="T66" fmla="*/ 12 w 134"/>
                <a:gd name="T67" fmla="*/ 2 h 131"/>
                <a:gd name="T68" fmla="*/ 12 w 134"/>
                <a:gd name="T69" fmla="*/ 4 h 131"/>
                <a:gd name="T70" fmla="*/ 11 w 134"/>
                <a:gd name="T71" fmla="*/ 8 h 131"/>
                <a:gd name="T72" fmla="*/ 9 w 134"/>
                <a:gd name="T73" fmla="*/ 11 h 131"/>
                <a:gd name="T74" fmla="*/ 6 w 134"/>
                <a:gd name="T75" fmla="*/ 14 h 131"/>
                <a:gd name="T76" fmla="*/ 4 w 134"/>
                <a:gd name="T77" fmla="*/ 14 h 131"/>
                <a:gd name="T78" fmla="*/ 3 w 134"/>
                <a:gd name="T79" fmla="*/ 13 h 131"/>
                <a:gd name="T80" fmla="*/ 0 w 134"/>
                <a:gd name="T81" fmla="*/ 12 h 1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4"/>
                <a:gd name="T124" fmla="*/ 0 h 131"/>
                <a:gd name="T125" fmla="*/ 134 w 134"/>
                <a:gd name="T126" fmla="*/ 131 h 1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4" h="131">
                  <a:moveTo>
                    <a:pt x="0" y="97"/>
                  </a:moveTo>
                  <a:lnTo>
                    <a:pt x="0" y="106"/>
                  </a:lnTo>
                  <a:lnTo>
                    <a:pt x="4" y="117"/>
                  </a:lnTo>
                  <a:lnTo>
                    <a:pt x="12" y="127"/>
                  </a:lnTo>
                  <a:lnTo>
                    <a:pt x="29" y="131"/>
                  </a:lnTo>
                  <a:lnTo>
                    <a:pt x="36" y="131"/>
                  </a:lnTo>
                  <a:lnTo>
                    <a:pt x="43" y="130"/>
                  </a:lnTo>
                  <a:lnTo>
                    <a:pt x="50" y="127"/>
                  </a:lnTo>
                  <a:lnTo>
                    <a:pt x="56" y="123"/>
                  </a:lnTo>
                  <a:lnTo>
                    <a:pt x="64" y="117"/>
                  </a:lnTo>
                  <a:lnTo>
                    <a:pt x="71" y="109"/>
                  </a:lnTo>
                  <a:lnTo>
                    <a:pt x="79" y="100"/>
                  </a:lnTo>
                  <a:lnTo>
                    <a:pt x="87" y="88"/>
                  </a:lnTo>
                  <a:lnTo>
                    <a:pt x="84" y="100"/>
                  </a:lnTo>
                  <a:lnTo>
                    <a:pt x="82" y="108"/>
                  </a:lnTo>
                  <a:lnTo>
                    <a:pt x="82" y="114"/>
                  </a:lnTo>
                  <a:lnTo>
                    <a:pt x="82" y="119"/>
                  </a:lnTo>
                  <a:lnTo>
                    <a:pt x="82" y="123"/>
                  </a:lnTo>
                  <a:lnTo>
                    <a:pt x="84" y="127"/>
                  </a:lnTo>
                  <a:lnTo>
                    <a:pt x="87" y="130"/>
                  </a:lnTo>
                  <a:lnTo>
                    <a:pt x="93" y="131"/>
                  </a:lnTo>
                  <a:lnTo>
                    <a:pt x="103" y="130"/>
                  </a:lnTo>
                  <a:lnTo>
                    <a:pt x="112" y="123"/>
                  </a:lnTo>
                  <a:lnTo>
                    <a:pt x="121" y="114"/>
                  </a:lnTo>
                  <a:lnTo>
                    <a:pt x="134" y="100"/>
                  </a:lnTo>
                  <a:lnTo>
                    <a:pt x="131" y="97"/>
                  </a:lnTo>
                  <a:lnTo>
                    <a:pt x="121" y="105"/>
                  </a:lnTo>
                  <a:lnTo>
                    <a:pt x="115" y="111"/>
                  </a:lnTo>
                  <a:lnTo>
                    <a:pt x="110" y="116"/>
                  </a:lnTo>
                  <a:lnTo>
                    <a:pt x="107" y="117"/>
                  </a:lnTo>
                  <a:lnTo>
                    <a:pt x="106" y="117"/>
                  </a:lnTo>
                  <a:lnTo>
                    <a:pt x="104" y="116"/>
                  </a:lnTo>
                  <a:lnTo>
                    <a:pt x="103" y="114"/>
                  </a:lnTo>
                  <a:lnTo>
                    <a:pt x="103" y="113"/>
                  </a:lnTo>
                  <a:lnTo>
                    <a:pt x="107" y="91"/>
                  </a:lnTo>
                  <a:lnTo>
                    <a:pt x="117" y="53"/>
                  </a:lnTo>
                  <a:lnTo>
                    <a:pt x="126" y="18"/>
                  </a:lnTo>
                  <a:lnTo>
                    <a:pt x="131" y="0"/>
                  </a:lnTo>
                  <a:lnTo>
                    <a:pt x="129" y="0"/>
                  </a:lnTo>
                  <a:lnTo>
                    <a:pt x="110" y="2"/>
                  </a:lnTo>
                  <a:lnTo>
                    <a:pt x="107" y="16"/>
                  </a:lnTo>
                  <a:lnTo>
                    <a:pt x="106" y="16"/>
                  </a:lnTo>
                  <a:lnTo>
                    <a:pt x="104" y="10"/>
                  </a:lnTo>
                  <a:lnTo>
                    <a:pt x="99" y="5"/>
                  </a:lnTo>
                  <a:lnTo>
                    <a:pt x="93" y="2"/>
                  </a:lnTo>
                  <a:lnTo>
                    <a:pt x="84" y="0"/>
                  </a:lnTo>
                  <a:lnTo>
                    <a:pt x="70" y="3"/>
                  </a:lnTo>
                  <a:lnTo>
                    <a:pt x="54" y="10"/>
                  </a:lnTo>
                  <a:lnTo>
                    <a:pt x="40" y="19"/>
                  </a:lnTo>
                  <a:lnTo>
                    <a:pt x="28" y="33"/>
                  </a:lnTo>
                  <a:lnTo>
                    <a:pt x="15" y="49"/>
                  </a:lnTo>
                  <a:lnTo>
                    <a:pt x="8" y="64"/>
                  </a:lnTo>
                  <a:lnTo>
                    <a:pt x="1" y="81"/>
                  </a:lnTo>
                  <a:lnTo>
                    <a:pt x="0" y="97"/>
                  </a:lnTo>
                  <a:lnTo>
                    <a:pt x="25" y="97"/>
                  </a:lnTo>
                  <a:lnTo>
                    <a:pt x="26" y="86"/>
                  </a:lnTo>
                  <a:lnTo>
                    <a:pt x="29" y="72"/>
                  </a:lnTo>
                  <a:lnTo>
                    <a:pt x="36" y="56"/>
                  </a:lnTo>
                  <a:lnTo>
                    <a:pt x="42" y="42"/>
                  </a:lnTo>
                  <a:lnTo>
                    <a:pt x="51" y="28"/>
                  </a:lnTo>
                  <a:lnTo>
                    <a:pt x="62" y="18"/>
                  </a:lnTo>
                  <a:lnTo>
                    <a:pt x="73" y="10"/>
                  </a:lnTo>
                  <a:lnTo>
                    <a:pt x="85" y="7"/>
                  </a:lnTo>
                  <a:lnTo>
                    <a:pt x="92" y="8"/>
                  </a:lnTo>
                  <a:lnTo>
                    <a:pt x="96" y="11"/>
                  </a:lnTo>
                  <a:lnTo>
                    <a:pt x="99" y="16"/>
                  </a:lnTo>
                  <a:lnTo>
                    <a:pt x="101" y="25"/>
                  </a:lnTo>
                  <a:lnTo>
                    <a:pt x="99" y="38"/>
                  </a:lnTo>
                  <a:lnTo>
                    <a:pt x="96" y="52"/>
                  </a:lnTo>
                  <a:lnTo>
                    <a:pt x="90" y="67"/>
                  </a:lnTo>
                  <a:lnTo>
                    <a:pt x="84" y="83"/>
                  </a:lnTo>
                  <a:lnTo>
                    <a:pt x="74" y="95"/>
                  </a:lnTo>
                  <a:lnTo>
                    <a:pt x="64" y="106"/>
                  </a:lnTo>
                  <a:lnTo>
                    <a:pt x="53" y="114"/>
                  </a:lnTo>
                  <a:lnTo>
                    <a:pt x="42" y="117"/>
                  </a:lnTo>
                  <a:lnTo>
                    <a:pt x="36" y="116"/>
                  </a:lnTo>
                  <a:lnTo>
                    <a:pt x="31" y="113"/>
                  </a:lnTo>
                  <a:lnTo>
                    <a:pt x="26" y="106"/>
                  </a:lnTo>
                  <a:lnTo>
                    <a:pt x="25" y="97"/>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6" name="Freeform 101"/>
            <p:cNvSpPr>
              <a:spLocks/>
            </p:cNvSpPr>
            <p:nvPr/>
          </p:nvSpPr>
          <p:spPr bwMode="auto">
            <a:xfrm>
              <a:off x="4294" y="3398"/>
              <a:ext cx="73" cy="74"/>
            </a:xfrm>
            <a:custGeom>
              <a:avLst/>
              <a:gdLst>
                <a:gd name="T0" fmla="*/ 7 w 146"/>
                <a:gd name="T1" fmla="*/ 0 h 148"/>
                <a:gd name="T2" fmla="*/ 10 w 146"/>
                <a:gd name="T3" fmla="*/ 0 h 148"/>
                <a:gd name="T4" fmla="*/ 10 w 146"/>
                <a:gd name="T5" fmla="*/ 9 h 148"/>
                <a:gd name="T6" fmla="*/ 18 w 146"/>
                <a:gd name="T7" fmla="*/ 9 h 148"/>
                <a:gd name="T8" fmla="*/ 18 w 146"/>
                <a:gd name="T9" fmla="*/ 10 h 148"/>
                <a:gd name="T10" fmla="*/ 10 w 146"/>
                <a:gd name="T11" fmla="*/ 10 h 148"/>
                <a:gd name="T12" fmla="*/ 10 w 146"/>
                <a:gd name="T13" fmla="*/ 19 h 148"/>
                <a:gd name="T14" fmla="*/ 7 w 146"/>
                <a:gd name="T15" fmla="*/ 19 h 148"/>
                <a:gd name="T16" fmla="*/ 7 w 146"/>
                <a:gd name="T17" fmla="*/ 10 h 148"/>
                <a:gd name="T18" fmla="*/ 0 w 146"/>
                <a:gd name="T19" fmla="*/ 10 h 148"/>
                <a:gd name="T20" fmla="*/ 0 w 146"/>
                <a:gd name="T21" fmla="*/ 9 h 148"/>
                <a:gd name="T22" fmla="*/ 7 w 146"/>
                <a:gd name="T23" fmla="*/ 9 h 148"/>
                <a:gd name="T24" fmla="*/ 7 w 146"/>
                <a:gd name="T25" fmla="*/ 0 h 1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6"/>
                <a:gd name="T40" fmla="*/ 0 h 148"/>
                <a:gd name="T41" fmla="*/ 146 w 146"/>
                <a:gd name="T42" fmla="*/ 148 h 1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6" h="148">
                  <a:moveTo>
                    <a:pt x="63" y="0"/>
                  </a:moveTo>
                  <a:lnTo>
                    <a:pt x="82" y="0"/>
                  </a:lnTo>
                  <a:lnTo>
                    <a:pt x="82" y="66"/>
                  </a:lnTo>
                  <a:lnTo>
                    <a:pt x="146" y="66"/>
                  </a:lnTo>
                  <a:lnTo>
                    <a:pt x="146" y="84"/>
                  </a:lnTo>
                  <a:lnTo>
                    <a:pt x="82" y="84"/>
                  </a:lnTo>
                  <a:lnTo>
                    <a:pt x="82" y="148"/>
                  </a:lnTo>
                  <a:lnTo>
                    <a:pt x="63" y="148"/>
                  </a:lnTo>
                  <a:lnTo>
                    <a:pt x="63" y="84"/>
                  </a:lnTo>
                  <a:lnTo>
                    <a:pt x="0" y="84"/>
                  </a:lnTo>
                  <a:lnTo>
                    <a:pt x="0" y="66"/>
                  </a:lnTo>
                  <a:lnTo>
                    <a:pt x="63" y="6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7" name="Freeform 102"/>
            <p:cNvSpPr>
              <a:spLocks/>
            </p:cNvSpPr>
            <p:nvPr/>
          </p:nvSpPr>
          <p:spPr bwMode="auto">
            <a:xfrm>
              <a:off x="4418" y="3373"/>
              <a:ext cx="64" cy="99"/>
            </a:xfrm>
            <a:custGeom>
              <a:avLst/>
              <a:gdLst>
                <a:gd name="T0" fmla="*/ 14 w 128"/>
                <a:gd name="T1" fmla="*/ 20 h 196"/>
                <a:gd name="T2" fmla="*/ 12 w 128"/>
                <a:gd name="T3" fmla="*/ 25 h 196"/>
                <a:gd name="T4" fmla="*/ 0 w 128"/>
                <a:gd name="T5" fmla="*/ 25 h 196"/>
                <a:gd name="T6" fmla="*/ 0 w 128"/>
                <a:gd name="T7" fmla="*/ 24 h 196"/>
                <a:gd name="T8" fmla="*/ 7 w 128"/>
                <a:gd name="T9" fmla="*/ 16 h 196"/>
                <a:gd name="T10" fmla="*/ 10 w 128"/>
                <a:gd name="T11" fmla="*/ 13 h 196"/>
                <a:gd name="T12" fmla="*/ 12 w 128"/>
                <a:gd name="T13" fmla="*/ 10 h 196"/>
                <a:gd name="T14" fmla="*/ 12 w 128"/>
                <a:gd name="T15" fmla="*/ 9 h 196"/>
                <a:gd name="T16" fmla="*/ 12 w 128"/>
                <a:gd name="T17" fmla="*/ 7 h 196"/>
                <a:gd name="T18" fmla="*/ 12 w 128"/>
                <a:gd name="T19" fmla="*/ 6 h 196"/>
                <a:gd name="T20" fmla="*/ 11 w 128"/>
                <a:gd name="T21" fmla="*/ 4 h 196"/>
                <a:gd name="T22" fmla="*/ 10 w 128"/>
                <a:gd name="T23" fmla="*/ 3 h 196"/>
                <a:gd name="T24" fmla="*/ 8 w 128"/>
                <a:gd name="T25" fmla="*/ 3 h 196"/>
                <a:gd name="T26" fmla="*/ 6 w 128"/>
                <a:gd name="T27" fmla="*/ 3 h 196"/>
                <a:gd name="T28" fmla="*/ 4 w 128"/>
                <a:gd name="T29" fmla="*/ 4 h 196"/>
                <a:gd name="T30" fmla="*/ 3 w 128"/>
                <a:gd name="T31" fmla="*/ 5 h 196"/>
                <a:gd name="T32" fmla="*/ 3 w 128"/>
                <a:gd name="T33" fmla="*/ 6 h 196"/>
                <a:gd name="T34" fmla="*/ 2 w 128"/>
                <a:gd name="T35" fmla="*/ 6 h 196"/>
                <a:gd name="T36" fmla="*/ 3 w 128"/>
                <a:gd name="T37" fmla="*/ 4 h 196"/>
                <a:gd name="T38" fmla="*/ 4 w 128"/>
                <a:gd name="T39" fmla="*/ 3 h 196"/>
                <a:gd name="T40" fmla="*/ 5 w 128"/>
                <a:gd name="T41" fmla="*/ 2 h 196"/>
                <a:gd name="T42" fmla="*/ 6 w 128"/>
                <a:gd name="T43" fmla="*/ 1 h 196"/>
                <a:gd name="T44" fmla="*/ 8 w 128"/>
                <a:gd name="T45" fmla="*/ 1 h 196"/>
                <a:gd name="T46" fmla="*/ 9 w 128"/>
                <a:gd name="T47" fmla="*/ 0 h 196"/>
                <a:gd name="T48" fmla="*/ 9 w 128"/>
                <a:gd name="T49" fmla="*/ 0 h 196"/>
                <a:gd name="T50" fmla="*/ 10 w 128"/>
                <a:gd name="T51" fmla="*/ 0 h 196"/>
                <a:gd name="T52" fmla="*/ 11 w 128"/>
                <a:gd name="T53" fmla="*/ 1 h 196"/>
                <a:gd name="T54" fmla="*/ 12 w 128"/>
                <a:gd name="T55" fmla="*/ 1 h 196"/>
                <a:gd name="T56" fmla="*/ 13 w 128"/>
                <a:gd name="T57" fmla="*/ 2 h 196"/>
                <a:gd name="T58" fmla="*/ 14 w 128"/>
                <a:gd name="T59" fmla="*/ 2 h 196"/>
                <a:gd name="T60" fmla="*/ 15 w 128"/>
                <a:gd name="T61" fmla="*/ 3 h 196"/>
                <a:gd name="T62" fmla="*/ 15 w 128"/>
                <a:gd name="T63" fmla="*/ 4 h 196"/>
                <a:gd name="T64" fmla="*/ 15 w 128"/>
                <a:gd name="T65" fmla="*/ 5 h 196"/>
                <a:gd name="T66" fmla="*/ 16 w 128"/>
                <a:gd name="T67" fmla="*/ 6 h 196"/>
                <a:gd name="T68" fmla="*/ 15 w 128"/>
                <a:gd name="T69" fmla="*/ 8 h 196"/>
                <a:gd name="T70" fmla="*/ 15 w 128"/>
                <a:gd name="T71" fmla="*/ 10 h 196"/>
                <a:gd name="T72" fmla="*/ 13 w 128"/>
                <a:gd name="T73" fmla="*/ 12 h 196"/>
                <a:gd name="T74" fmla="*/ 10 w 128"/>
                <a:gd name="T75" fmla="*/ 15 h 196"/>
                <a:gd name="T76" fmla="*/ 3 w 128"/>
                <a:gd name="T77" fmla="*/ 22 h 196"/>
                <a:gd name="T78" fmla="*/ 3 w 128"/>
                <a:gd name="T79" fmla="*/ 22 h 196"/>
                <a:gd name="T80" fmla="*/ 10 w 128"/>
                <a:gd name="T81" fmla="*/ 22 h 196"/>
                <a:gd name="T82" fmla="*/ 11 w 128"/>
                <a:gd name="T83" fmla="*/ 22 h 196"/>
                <a:gd name="T84" fmla="*/ 12 w 128"/>
                <a:gd name="T85" fmla="*/ 22 h 196"/>
                <a:gd name="T86" fmla="*/ 13 w 128"/>
                <a:gd name="T87" fmla="*/ 21 h 196"/>
                <a:gd name="T88" fmla="*/ 14 w 128"/>
                <a:gd name="T89" fmla="*/ 20 h 196"/>
                <a:gd name="T90" fmla="*/ 14 w 128"/>
                <a:gd name="T91" fmla="*/ 20 h 19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8"/>
                <a:gd name="T139" fmla="*/ 0 h 196"/>
                <a:gd name="T140" fmla="*/ 128 w 128"/>
                <a:gd name="T141" fmla="*/ 196 h 19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8" h="196">
                  <a:moveTo>
                    <a:pt x="117" y="157"/>
                  </a:moveTo>
                  <a:lnTo>
                    <a:pt x="103" y="196"/>
                  </a:lnTo>
                  <a:lnTo>
                    <a:pt x="0" y="196"/>
                  </a:lnTo>
                  <a:lnTo>
                    <a:pt x="0" y="191"/>
                  </a:lnTo>
                  <a:lnTo>
                    <a:pt x="62" y="126"/>
                  </a:lnTo>
                  <a:lnTo>
                    <a:pt x="86" y="98"/>
                  </a:lnTo>
                  <a:lnTo>
                    <a:pt x="97" y="78"/>
                  </a:lnTo>
                  <a:lnTo>
                    <a:pt x="101" y="65"/>
                  </a:lnTo>
                  <a:lnTo>
                    <a:pt x="103" y="56"/>
                  </a:lnTo>
                  <a:lnTo>
                    <a:pt x="101" y="43"/>
                  </a:lnTo>
                  <a:lnTo>
                    <a:pt x="94" y="31"/>
                  </a:lnTo>
                  <a:lnTo>
                    <a:pt x="83" y="23"/>
                  </a:lnTo>
                  <a:lnTo>
                    <a:pt x="69" y="20"/>
                  </a:lnTo>
                  <a:lnTo>
                    <a:pt x="52" y="23"/>
                  </a:lnTo>
                  <a:lnTo>
                    <a:pt x="39" y="31"/>
                  </a:lnTo>
                  <a:lnTo>
                    <a:pt x="31" y="40"/>
                  </a:lnTo>
                  <a:lnTo>
                    <a:pt x="27" y="48"/>
                  </a:lnTo>
                  <a:lnTo>
                    <a:pt x="20" y="47"/>
                  </a:lnTo>
                  <a:lnTo>
                    <a:pt x="27" y="31"/>
                  </a:lnTo>
                  <a:lnTo>
                    <a:pt x="36" y="20"/>
                  </a:lnTo>
                  <a:lnTo>
                    <a:pt x="45" y="11"/>
                  </a:lnTo>
                  <a:lnTo>
                    <a:pt x="55" y="6"/>
                  </a:lnTo>
                  <a:lnTo>
                    <a:pt x="64" y="3"/>
                  </a:lnTo>
                  <a:lnTo>
                    <a:pt x="72" y="0"/>
                  </a:lnTo>
                  <a:lnTo>
                    <a:pt x="78" y="0"/>
                  </a:lnTo>
                  <a:lnTo>
                    <a:pt x="81" y="0"/>
                  </a:lnTo>
                  <a:lnTo>
                    <a:pt x="92" y="1"/>
                  </a:lnTo>
                  <a:lnTo>
                    <a:pt x="101" y="5"/>
                  </a:lnTo>
                  <a:lnTo>
                    <a:pt x="109" y="9"/>
                  </a:lnTo>
                  <a:lnTo>
                    <a:pt x="115" y="15"/>
                  </a:lnTo>
                  <a:lnTo>
                    <a:pt x="122" y="23"/>
                  </a:lnTo>
                  <a:lnTo>
                    <a:pt x="125" y="31"/>
                  </a:lnTo>
                  <a:lnTo>
                    <a:pt x="126" y="40"/>
                  </a:lnTo>
                  <a:lnTo>
                    <a:pt x="128" y="48"/>
                  </a:lnTo>
                  <a:lnTo>
                    <a:pt x="126" y="62"/>
                  </a:lnTo>
                  <a:lnTo>
                    <a:pt x="120" y="76"/>
                  </a:lnTo>
                  <a:lnTo>
                    <a:pt x="108" y="93"/>
                  </a:lnTo>
                  <a:lnTo>
                    <a:pt x="86" y="117"/>
                  </a:lnTo>
                  <a:lnTo>
                    <a:pt x="30" y="173"/>
                  </a:lnTo>
                  <a:lnTo>
                    <a:pt x="30" y="174"/>
                  </a:lnTo>
                  <a:lnTo>
                    <a:pt x="84" y="174"/>
                  </a:lnTo>
                  <a:lnTo>
                    <a:pt x="95" y="173"/>
                  </a:lnTo>
                  <a:lnTo>
                    <a:pt x="103" y="170"/>
                  </a:lnTo>
                  <a:lnTo>
                    <a:pt x="109" y="163"/>
                  </a:lnTo>
                  <a:lnTo>
                    <a:pt x="112" y="156"/>
                  </a:lnTo>
                  <a:lnTo>
                    <a:pt x="117"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8" name="Freeform 103"/>
            <p:cNvSpPr>
              <a:spLocks/>
            </p:cNvSpPr>
            <p:nvPr/>
          </p:nvSpPr>
          <p:spPr bwMode="auto">
            <a:xfrm>
              <a:off x="4491" y="3408"/>
              <a:ext cx="67" cy="65"/>
            </a:xfrm>
            <a:custGeom>
              <a:avLst/>
              <a:gdLst>
                <a:gd name="T0" fmla="*/ 0 w 133"/>
                <a:gd name="T1" fmla="*/ 13 h 131"/>
                <a:gd name="T2" fmla="*/ 2 w 133"/>
                <a:gd name="T3" fmla="*/ 15 h 131"/>
                <a:gd name="T4" fmla="*/ 5 w 133"/>
                <a:gd name="T5" fmla="*/ 16 h 131"/>
                <a:gd name="T6" fmla="*/ 6 w 133"/>
                <a:gd name="T7" fmla="*/ 15 h 131"/>
                <a:gd name="T8" fmla="*/ 8 w 133"/>
                <a:gd name="T9" fmla="*/ 14 h 131"/>
                <a:gd name="T10" fmla="*/ 10 w 133"/>
                <a:gd name="T11" fmla="*/ 12 h 131"/>
                <a:gd name="T12" fmla="*/ 11 w 133"/>
                <a:gd name="T13" fmla="*/ 11 h 131"/>
                <a:gd name="T14" fmla="*/ 11 w 133"/>
                <a:gd name="T15" fmla="*/ 13 h 131"/>
                <a:gd name="T16" fmla="*/ 10 w 133"/>
                <a:gd name="T17" fmla="*/ 14 h 131"/>
                <a:gd name="T18" fmla="*/ 11 w 133"/>
                <a:gd name="T19" fmla="*/ 15 h 131"/>
                <a:gd name="T20" fmla="*/ 12 w 133"/>
                <a:gd name="T21" fmla="*/ 16 h 131"/>
                <a:gd name="T22" fmla="*/ 14 w 133"/>
                <a:gd name="T23" fmla="*/ 15 h 131"/>
                <a:gd name="T24" fmla="*/ 17 w 133"/>
                <a:gd name="T25" fmla="*/ 12 h 131"/>
                <a:gd name="T26" fmla="*/ 16 w 133"/>
                <a:gd name="T27" fmla="*/ 13 h 131"/>
                <a:gd name="T28" fmla="*/ 14 w 133"/>
                <a:gd name="T29" fmla="*/ 14 h 131"/>
                <a:gd name="T30" fmla="*/ 14 w 133"/>
                <a:gd name="T31" fmla="*/ 14 h 131"/>
                <a:gd name="T32" fmla="*/ 13 w 133"/>
                <a:gd name="T33" fmla="*/ 14 h 131"/>
                <a:gd name="T34" fmla="*/ 14 w 133"/>
                <a:gd name="T35" fmla="*/ 11 h 131"/>
                <a:gd name="T36" fmla="*/ 16 w 133"/>
                <a:gd name="T37" fmla="*/ 2 h 131"/>
                <a:gd name="T38" fmla="*/ 17 w 133"/>
                <a:gd name="T39" fmla="*/ 0 h 131"/>
                <a:gd name="T40" fmla="*/ 14 w 133"/>
                <a:gd name="T41" fmla="*/ 0 h 131"/>
                <a:gd name="T42" fmla="*/ 14 w 133"/>
                <a:gd name="T43" fmla="*/ 2 h 131"/>
                <a:gd name="T44" fmla="*/ 13 w 133"/>
                <a:gd name="T45" fmla="*/ 0 h 131"/>
                <a:gd name="T46" fmla="*/ 11 w 133"/>
                <a:gd name="T47" fmla="*/ 0 h 131"/>
                <a:gd name="T48" fmla="*/ 7 w 133"/>
                <a:gd name="T49" fmla="*/ 1 h 131"/>
                <a:gd name="T50" fmla="*/ 4 w 133"/>
                <a:gd name="T51" fmla="*/ 4 h 131"/>
                <a:gd name="T52" fmla="*/ 1 w 133"/>
                <a:gd name="T53" fmla="*/ 8 h 131"/>
                <a:gd name="T54" fmla="*/ 0 w 133"/>
                <a:gd name="T55" fmla="*/ 12 h 131"/>
                <a:gd name="T56" fmla="*/ 4 w 133"/>
                <a:gd name="T57" fmla="*/ 10 h 131"/>
                <a:gd name="T58" fmla="*/ 5 w 133"/>
                <a:gd name="T59" fmla="*/ 7 h 131"/>
                <a:gd name="T60" fmla="*/ 7 w 133"/>
                <a:gd name="T61" fmla="*/ 3 h 131"/>
                <a:gd name="T62" fmla="*/ 9 w 133"/>
                <a:gd name="T63" fmla="*/ 1 h 131"/>
                <a:gd name="T64" fmla="*/ 12 w 133"/>
                <a:gd name="T65" fmla="*/ 1 h 131"/>
                <a:gd name="T66" fmla="*/ 13 w 133"/>
                <a:gd name="T67" fmla="*/ 2 h 131"/>
                <a:gd name="T68" fmla="*/ 13 w 133"/>
                <a:gd name="T69" fmla="*/ 4 h 131"/>
                <a:gd name="T70" fmla="*/ 12 w 133"/>
                <a:gd name="T71" fmla="*/ 8 h 131"/>
                <a:gd name="T72" fmla="*/ 10 w 133"/>
                <a:gd name="T73" fmla="*/ 11 h 131"/>
                <a:gd name="T74" fmla="*/ 7 w 133"/>
                <a:gd name="T75" fmla="*/ 14 h 131"/>
                <a:gd name="T76" fmla="*/ 5 w 133"/>
                <a:gd name="T77" fmla="*/ 14 h 131"/>
                <a:gd name="T78" fmla="*/ 4 w 133"/>
                <a:gd name="T79" fmla="*/ 13 h 131"/>
                <a:gd name="T80" fmla="*/ 0 w 133"/>
                <a:gd name="T81" fmla="*/ 12 h 1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3"/>
                <a:gd name="T124" fmla="*/ 0 h 131"/>
                <a:gd name="T125" fmla="*/ 133 w 133"/>
                <a:gd name="T126" fmla="*/ 131 h 1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3" h="131">
                  <a:moveTo>
                    <a:pt x="0" y="97"/>
                  </a:moveTo>
                  <a:lnTo>
                    <a:pt x="0" y="106"/>
                  </a:lnTo>
                  <a:lnTo>
                    <a:pt x="4" y="117"/>
                  </a:lnTo>
                  <a:lnTo>
                    <a:pt x="12" y="127"/>
                  </a:lnTo>
                  <a:lnTo>
                    <a:pt x="29" y="131"/>
                  </a:lnTo>
                  <a:lnTo>
                    <a:pt x="35" y="131"/>
                  </a:lnTo>
                  <a:lnTo>
                    <a:pt x="42" y="130"/>
                  </a:lnTo>
                  <a:lnTo>
                    <a:pt x="48" y="127"/>
                  </a:lnTo>
                  <a:lnTo>
                    <a:pt x="56" y="123"/>
                  </a:lnTo>
                  <a:lnTo>
                    <a:pt x="62" y="117"/>
                  </a:lnTo>
                  <a:lnTo>
                    <a:pt x="70" y="109"/>
                  </a:lnTo>
                  <a:lnTo>
                    <a:pt x="77" y="100"/>
                  </a:lnTo>
                  <a:lnTo>
                    <a:pt x="87" y="88"/>
                  </a:lnTo>
                  <a:lnTo>
                    <a:pt x="84" y="100"/>
                  </a:lnTo>
                  <a:lnTo>
                    <a:pt x="82" y="108"/>
                  </a:lnTo>
                  <a:lnTo>
                    <a:pt x="80" y="114"/>
                  </a:lnTo>
                  <a:lnTo>
                    <a:pt x="80" y="119"/>
                  </a:lnTo>
                  <a:lnTo>
                    <a:pt x="80" y="123"/>
                  </a:lnTo>
                  <a:lnTo>
                    <a:pt x="82" y="127"/>
                  </a:lnTo>
                  <a:lnTo>
                    <a:pt x="85" y="130"/>
                  </a:lnTo>
                  <a:lnTo>
                    <a:pt x="93" y="131"/>
                  </a:lnTo>
                  <a:lnTo>
                    <a:pt x="102" y="130"/>
                  </a:lnTo>
                  <a:lnTo>
                    <a:pt x="112" y="123"/>
                  </a:lnTo>
                  <a:lnTo>
                    <a:pt x="121" y="114"/>
                  </a:lnTo>
                  <a:lnTo>
                    <a:pt x="133" y="100"/>
                  </a:lnTo>
                  <a:lnTo>
                    <a:pt x="130" y="97"/>
                  </a:lnTo>
                  <a:lnTo>
                    <a:pt x="121" y="105"/>
                  </a:lnTo>
                  <a:lnTo>
                    <a:pt x="115" y="111"/>
                  </a:lnTo>
                  <a:lnTo>
                    <a:pt x="110" y="116"/>
                  </a:lnTo>
                  <a:lnTo>
                    <a:pt x="107" y="117"/>
                  </a:lnTo>
                  <a:lnTo>
                    <a:pt x="105" y="117"/>
                  </a:lnTo>
                  <a:lnTo>
                    <a:pt x="104" y="116"/>
                  </a:lnTo>
                  <a:lnTo>
                    <a:pt x="102" y="114"/>
                  </a:lnTo>
                  <a:lnTo>
                    <a:pt x="102" y="113"/>
                  </a:lnTo>
                  <a:lnTo>
                    <a:pt x="107" y="91"/>
                  </a:lnTo>
                  <a:lnTo>
                    <a:pt x="116" y="53"/>
                  </a:lnTo>
                  <a:lnTo>
                    <a:pt x="126" y="18"/>
                  </a:lnTo>
                  <a:lnTo>
                    <a:pt x="130" y="0"/>
                  </a:lnTo>
                  <a:lnTo>
                    <a:pt x="129" y="0"/>
                  </a:lnTo>
                  <a:lnTo>
                    <a:pt x="110" y="2"/>
                  </a:lnTo>
                  <a:lnTo>
                    <a:pt x="107" y="16"/>
                  </a:lnTo>
                  <a:lnTo>
                    <a:pt x="105" y="16"/>
                  </a:lnTo>
                  <a:lnTo>
                    <a:pt x="104" y="10"/>
                  </a:lnTo>
                  <a:lnTo>
                    <a:pt x="99" y="5"/>
                  </a:lnTo>
                  <a:lnTo>
                    <a:pt x="91" y="2"/>
                  </a:lnTo>
                  <a:lnTo>
                    <a:pt x="82" y="0"/>
                  </a:lnTo>
                  <a:lnTo>
                    <a:pt x="68" y="3"/>
                  </a:lnTo>
                  <a:lnTo>
                    <a:pt x="54" y="10"/>
                  </a:lnTo>
                  <a:lnTo>
                    <a:pt x="40" y="19"/>
                  </a:lnTo>
                  <a:lnTo>
                    <a:pt x="28" y="33"/>
                  </a:lnTo>
                  <a:lnTo>
                    <a:pt x="15" y="49"/>
                  </a:lnTo>
                  <a:lnTo>
                    <a:pt x="7" y="64"/>
                  </a:lnTo>
                  <a:lnTo>
                    <a:pt x="1" y="81"/>
                  </a:lnTo>
                  <a:lnTo>
                    <a:pt x="0" y="97"/>
                  </a:lnTo>
                  <a:lnTo>
                    <a:pt x="24" y="97"/>
                  </a:lnTo>
                  <a:lnTo>
                    <a:pt x="26" y="86"/>
                  </a:lnTo>
                  <a:lnTo>
                    <a:pt x="29" y="72"/>
                  </a:lnTo>
                  <a:lnTo>
                    <a:pt x="34" y="56"/>
                  </a:lnTo>
                  <a:lnTo>
                    <a:pt x="42" y="42"/>
                  </a:lnTo>
                  <a:lnTo>
                    <a:pt x="49" y="28"/>
                  </a:lnTo>
                  <a:lnTo>
                    <a:pt x="60" y="18"/>
                  </a:lnTo>
                  <a:lnTo>
                    <a:pt x="71" y="10"/>
                  </a:lnTo>
                  <a:lnTo>
                    <a:pt x="84" y="7"/>
                  </a:lnTo>
                  <a:lnTo>
                    <a:pt x="90" y="8"/>
                  </a:lnTo>
                  <a:lnTo>
                    <a:pt x="96" y="11"/>
                  </a:lnTo>
                  <a:lnTo>
                    <a:pt x="99" y="16"/>
                  </a:lnTo>
                  <a:lnTo>
                    <a:pt x="101" y="25"/>
                  </a:lnTo>
                  <a:lnTo>
                    <a:pt x="99" y="38"/>
                  </a:lnTo>
                  <a:lnTo>
                    <a:pt x="96" y="52"/>
                  </a:lnTo>
                  <a:lnTo>
                    <a:pt x="90" y="67"/>
                  </a:lnTo>
                  <a:lnTo>
                    <a:pt x="84" y="83"/>
                  </a:lnTo>
                  <a:lnTo>
                    <a:pt x="74" y="95"/>
                  </a:lnTo>
                  <a:lnTo>
                    <a:pt x="63" y="106"/>
                  </a:lnTo>
                  <a:lnTo>
                    <a:pt x="52" y="114"/>
                  </a:lnTo>
                  <a:lnTo>
                    <a:pt x="42" y="117"/>
                  </a:lnTo>
                  <a:lnTo>
                    <a:pt x="35" y="116"/>
                  </a:lnTo>
                  <a:lnTo>
                    <a:pt x="31" y="113"/>
                  </a:lnTo>
                  <a:lnTo>
                    <a:pt x="26" y="106"/>
                  </a:lnTo>
                  <a:lnTo>
                    <a:pt x="24" y="97"/>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59" name="Freeform 104"/>
            <p:cNvSpPr>
              <a:spLocks/>
            </p:cNvSpPr>
            <p:nvPr/>
          </p:nvSpPr>
          <p:spPr bwMode="auto">
            <a:xfrm>
              <a:off x="4565" y="3372"/>
              <a:ext cx="66" cy="101"/>
            </a:xfrm>
            <a:custGeom>
              <a:avLst/>
              <a:gdLst>
                <a:gd name="T0" fmla="*/ 16 w 131"/>
                <a:gd name="T1" fmla="*/ 12 h 202"/>
                <a:gd name="T2" fmla="*/ 14 w 131"/>
                <a:gd name="T3" fmla="*/ 10 h 202"/>
                <a:gd name="T4" fmla="*/ 11 w 131"/>
                <a:gd name="T5" fmla="*/ 10 h 202"/>
                <a:gd name="T6" fmla="*/ 9 w 131"/>
                <a:gd name="T7" fmla="*/ 11 h 202"/>
                <a:gd name="T8" fmla="*/ 7 w 131"/>
                <a:gd name="T9" fmla="*/ 12 h 202"/>
                <a:gd name="T10" fmla="*/ 6 w 131"/>
                <a:gd name="T11" fmla="*/ 13 h 202"/>
                <a:gd name="T12" fmla="*/ 6 w 131"/>
                <a:gd name="T13" fmla="*/ 14 h 202"/>
                <a:gd name="T14" fmla="*/ 8 w 131"/>
                <a:gd name="T15" fmla="*/ 6 h 202"/>
                <a:gd name="T16" fmla="*/ 9 w 131"/>
                <a:gd name="T17" fmla="*/ 1 h 202"/>
                <a:gd name="T18" fmla="*/ 8 w 131"/>
                <a:gd name="T19" fmla="*/ 1 h 202"/>
                <a:gd name="T20" fmla="*/ 5 w 131"/>
                <a:gd name="T21" fmla="*/ 1 h 202"/>
                <a:gd name="T22" fmla="*/ 4 w 131"/>
                <a:gd name="T23" fmla="*/ 2 h 202"/>
                <a:gd name="T24" fmla="*/ 6 w 131"/>
                <a:gd name="T25" fmla="*/ 2 h 202"/>
                <a:gd name="T26" fmla="*/ 6 w 131"/>
                <a:gd name="T27" fmla="*/ 3 h 202"/>
                <a:gd name="T28" fmla="*/ 6 w 131"/>
                <a:gd name="T29" fmla="*/ 3 h 202"/>
                <a:gd name="T30" fmla="*/ 5 w 131"/>
                <a:gd name="T31" fmla="*/ 5 h 202"/>
                <a:gd name="T32" fmla="*/ 0 w 131"/>
                <a:gd name="T33" fmla="*/ 24 h 202"/>
                <a:gd name="T34" fmla="*/ 2 w 131"/>
                <a:gd name="T35" fmla="*/ 25 h 202"/>
                <a:gd name="T36" fmla="*/ 5 w 131"/>
                <a:gd name="T37" fmla="*/ 25 h 202"/>
                <a:gd name="T38" fmla="*/ 9 w 131"/>
                <a:gd name="T39" fmla="*/ 25 h 202"/>
                <a:gd name="T40" fmla="*/ 13 w 131"/>
                <a:gd name="T41" fmla="*/ 22 h 202"/>
                <a:gd name="T42" fmla="*/ 16 w 131"/>
                <a:gd name="T43" fmla="*/ 18 h 202"/>
                <a:gd name="T44" fmla="*/ 17 w 131"/>
                <a:gd name="T45" fmla="*/ 13 h 202"/>
                <a:gd name="T46" fmla="*/ 14 w 131"/>
                <a:gd name="T47" fmla="*/ 15 h 202"/>
                <a:gd name="T48" fmla="*/ 12 w 131"/>
                <a:gd name="T49" fmla="*/ 19 h 202"/>
                <a:gd name="T50" fmla="*/ 10 w 131"/>
                <a:gd name="T51" fmla="*/ 22 h 202"/>
                <a:gd name="T52" fmla="*/ 7 w 131"/>
                <a:gd name="T53" fmla="*/ 25 h 202"/>
                <a:gd name="T54" fmla="*/ 4 w 131"/>
                <a:gd name="T55" fmla="*/ 25 h 202"/>
                <a:gd name="T56" fmla="*/ 4 w 131"/>
                <a:gd name="T57" fmla="*/ 24 h 202"/>
                <a:gd name="T58" fmla="*/ 4 w 131"/>
                <a:gd name="T59" fmla="*/ 22 h 202"/>
                <a:gd name="T60" fmla="*/ 5 w 131"/>
                <a:gd name="T61" fmla="*/ 18 h 202"/>
                <a:gd name="T62" fmla="*/ 7 w 131"/>
                <a:gd name="T63" fmla="*/ 13 h 202"/>
                <a:gd name="T64" fmla="*/ 10 w 131"/>
                <a:gd name="T65" fmla="*/ 12 h 202"/>
                <a:gd name="T66" fmla="*/ 12 w 131"/>
                <a:gd name="T67" fmla="*/ 12 h 202"/>
                <a:gd name="T68" fmla="*/ 14 w 131"/>
                <a:gd name="T69" fmla="*/ 13 h 202"/>
                <a:gd name="T70" fmla="*/ 17 w 131"/>
                <a:gd name="T71" fmla="*/ 13 h 2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1"/>
                <a:gd name="T109" fmla="*/ 0 h 202"/>
                <a:gd name="T110" fmla="*/ 131 w 131"/>
                <a:gd name="T111" fmla="*/ 202 h 2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1" h="202">
                  <a:moveTo>
                    <a:pt x="131" y="106"/>
                  </a:moveTo>
                  <a:lnTo>
                    <a:pt x="128" y="92"/>
                  </a:lnTo>
                  <a:lnTo>
                    <a:pt x="122" y="81"/>
                  </a:lnTo>
                  <a:lnTo>
                    <a:pt x="111" y="73"/>
                  </a:lnTo>
                  <a:lnTo>
                    <a:pt x="97" y="71"/>
                  </a:lnTo>
                  <a:lnTo>
                    <a:pt x="88" y="73"/>
                  </a:lnTo>
                  <a:lnTo>
                    <a:pt x="78" y="76"/>
                  </a:lnTo>
                  <a:lnTo>
                    <a:pt x="71" y="81"/>
                  </a:lnTo>
                  <a:lnTo>
                    <a:pt x="63" y="87"/>
                  </a:lnTo>
                  <a:lnTo>
                    <a:pt x="56" y="93"/>
                  </a:lnTo>
                  <a:lnTo>
                    <a:pt x="52" y="101"/>
                  </a:lnTo>
                  <a:lnTo>
                    <a:pt x="47" y="107"/>
                  </a:lnTo>
                  <a:lnTo>
                    <a:pt x="42" y="113"/>
                  </a:lnTo>
                  <a:lnTo>
                    <a:pt x="42" y="112"/>
                  </a:lnTo>
                  <a:lnTo>
                    <a:pt x="50" y="84"/>
                  </a:lnTo>
                  <a:lnTo>
                    <a:pt x="58" y="54"/>
                  </a:lnTo>
                  <a:lnTo>
                    <a:pt x="66" y="25"/>
                  </a:lnTo>
                  <a:lnTo>
                    <a:pt x="72" y="1"/>
                  </a:lnTo>
                  <a:lnTo>
                    <a:pt x="71" y="0"/>
                  </a:lnTo>
                  <a:lnTo>
                    <a:pt x="60" y="1"/>
                  </a:lnTo>
                  <a:lnTo>
                    <a:pt x="47" y="3"/>
                  </a:lnTo>
                  <a:lnTo>
                    <a:pt x="36" y="6"/>
                  </a:lnTo>
                  <a:lnTo>
                    <a:pt x="25" y="8"/>
                  </a:lnTo>
                  <a:lnTo>
                    <a:pt x="25" y="12"/>
                  </a:lnTo>
                  <a:lnTo>
                    <a:pt x="36" y="12"/>
                  </a:lnTo>
                  <a:lnTo>
                    <a:pt x="41" y="14"/>
                  </a:lnTo>
                  <a:lnTo>
                    <a:pt x="44" y="17"/>
                  </a:lnTo>
                  <a:lnTo>
                    <a:pt x="44" y="20"/>
                  </a:lnTo>
                  <a:lnTo>
                    <a:pt x="44" y="23"/>
                  </a:lnTo>
                  <a:lnTo>
                    <a:pt x="42" y="28"/>
                  </a:lnTo>
                  <a:lnTo>
                    <a:pt x="41" y="34"/>
                  </a:lnTo>
                  <a:lnTo>
                    <a:pt x="39" y="40"/>
                  </a:lnTo>
                  <a:lnTo>
                    <a:pt x="0" y="187"/>
                  </a:lnTo>
                  <a:lnTo>
                    <a:pt x="4" y="191"/>
                  </a:lnTo>
                  <a:lnTo>
                    <a:pt x="13" y="196"/>
                  </a:lnTo>
                  <a:lnTo>
                    <a:pt x="25" y="201"/>
                  </a:lnTo>
                  <a:lnTo>
                    <a:pt x="38" y="202"/>
                  </a:lnTo>
                  <a:lnTo>
                    <a:pt x="55" y="201"/>
                  </a:lnTo>
                  <a:lnTo>
                    <a:pt x="72" y="194"/>
                  </a:lnTo>
                  <a:lnTo>
                    <a:pt x="88" y="184"/>
                  </a:lnTo>
                  <a:lnTo>
                    <a:pt x="102" y="171"/>
                  </a:lnTo>
                  <a:lnTo>
                    <a:pt x="114" y="157"/>
                  </a:lnTo>
                  <a:lnTo>
                    <a:pt x="123" y="140"/>
                  </a:lnTo>
                  <a:lnTo>
                    <a:pt x="130" y="123"/>
                  </a:lnTo>
                  <a:lnTo>
                    <a:pt x="131" y="106"/>
                  </a:lnTo>
                  <a:lnTo>
                    <a:pt x="106" y="110"/>
                  </a:lnTo>
                  <a:lnTo>
                    <a:pt x="105" y="121"/>
                  </a:lnTo>
                  <a:lnTo>
                    <a:pt x="102" y="134"/>
                  </a:lnTo>
                  <a:lnTo>
                    <a:pt x="95" y="148"/>
                  </a:lnTo>
                  <a:lnTo>
                    <a:pt x="88" y="162"/>
                  </a:lnTo>
                  <a:lnTo>
                    <a:pt x="78" y="176"/>
                  </a:lnTo>
                  <a:lnTo>
                    <a:pt x="66" y="187"/>
                  </a:lnTo>
                  <a:lnTo>
                    <a:pt x="53" y="193"/>
                  </a:lnTo>
                  <a:lnTo>
                    <a:pt x="39" y="196"/>
                  </a:lnTo>
                  <a:lnTo>
                    <a:pt x="32" y="194"/>
                  </a:lnTo>
                  <a:lnTo>
                    <a:pt x="27" y="191"/>
                  </a:lnTo>
                  <a:lnTo>
                    <a:pt x="25" y="188"/>
                  </a:lnTo>
                  <a:lnTo>
                    <a:pt x="25" y="187"/>
                  </a:lnTo>
                  <a:lnTo>
                    <a:pt x="27" y="173"/>
                  </a:lnTo>
                  <a:lnTo>
                    <a:pt x="30" y="157"/>
                  </a:lnTo>
                  <a:lnTo>
                    <a:pt x="36" y="141"/>
                  </a:lnTo>
                  <a:lnTo>
                    <a:pt x="44" y="124"/>
                  </a:lnTo>
                  <a:lnTo>
                    <a:pt x="52" y="109"/>
                  </a:lnTo>
                  <a:lnTo>
                    <a:pt x="63" y="96"/>
                  </a:lnTo>
                  <a:lnTo>
                    <a:pt x="74" y="89"/>
                  </a:lnTo>
                  <a:lnTo>
                    <a:pt x="85" y="85"/>
                  </a:lnTo>
                  <a:lnTo>
                    <a:pt x="95" y="89"/>
                  </a:lnTo>
                  <a:lnTo>
                    <a:pt x="103" y="95"/>
                  </a:lnTo>
                  <a:lnTo>
                    <a:pt x="106" y="103"/>
                  </a:lnTo>
                  <a:lnTo>
                    <a:pt x="106" y="110"/>
                  </a:lnTo>
                  <a:lnTo>
                    <a:pt x="13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60" name="Freeform 105"/>
            <p:cNvSpPr>
              <a:spLocks/>
            </p:cNvSpPr>
            <p:nvPr/>
          </p:nvSpPr>
          <p:spPr bwMode="auto">
            <a:xfrm>
              <a:off x="4684" y="3398"/>
              <a:ext cx="74" cy="74"/>
            </a:xfrm>
            <a:custGeom>
              <a:avLst/>
              <a:gdLst>
                <a:gd name="T0" fmla="*/ 8 w 148"/>
                <a:gd name="T1" fmla="*/ 0 h 148"/>
                <a:gd name="T2" fmla="*/ 10 w 148"/>
                <a:gd name="T3" fmla="*/ 0 h 148"/>
                <a:gd name="T4" fmla="*/ 10 w 148"/>
                <a:gd name="T5" fmla="*/ 9 h 148"/>
                <a:gd name="T6" fmla="*/ 19 w 148"/>
                <a:gd name="T7" fmla="*/ 9 h 148"/>
                <a:gd name="T8" fmla="*/ 19 w 148"/>
                <a:gd name="T9" fmla="*/ 10 h 148"/>
                <a:gd name="T10" fmla="*/ 10 w 148"/>
                <a:gd name="T11" fmla="*/ 10 h 148"/>
                <a:gd name="T12" fmla="*/ 10 w 148"/>
                <a:gd name="T13" fmla="*/ 19 h 148"/>
                <a:gd name="T14" fmla="*/ 8 w 148"/>
                <a:gd name="T15" fmla="*/ 19 h 148"/>
                <a:gd name="T16" fmla="*/ 8 w 148"/>
                <a:gd name="T17" fmla="*/ 10 h 148"/>
                <a:gd name="T18" fmla="*/ 0 w 148"/>
                <a:gd name="T19" fmla="*/ 10 h 148"/>
                <a:gd name="T20" fmla="*/ 0 w 148"/>
                <a:gd name="T21" fmla="*/ 9 h 148"/>
                <a:gd name="T22" fmla="*/ 8 w 148"/>
                <a:gd name="T23" fmla="*/ 9 h 148"/>
                <a:gd name="T24" fmla="*/ 8 w 148"/>
                <a:gd name="T25" fmla="*/ 0 h 1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8"/>
                <a:gd name="T40" fmla="*/ 0 h 148"/>
                <a:gd name="T41" fmla="*/ 148 w 148"/>
                <a:gd name="T42" fmla="*/ 148 h 1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8" h="148">
                  <a:moveTo>
                    <a:pt x="64" y="0"/>
                  </a:moveTo>
                  <a:lnTo>
                    <a:pt x="84" y="0"/>
                  </a:lnTo>
                  <a:lnTo>
                    <a:pt x="84" y="66"/>
                  </a:lnTo>
                  <a:lnTo>
                    <a:pt x="148" y="66"/>
                  </a:lnTo>
                  <a:lnTo>
                    <a:pt x="148" y="84"/>
                  </a:lnTo>
                  <a:lnTo>
                    <a:pt x="84" y="84"/>
                  </a:lnTo>
                  <a:lnTo>
                    <a:pt x="84" y="148"/>
                  </a:lnTo>
                  <a:lnTo>
                    <a:pt x="64" y="148"/>
                  </a:lnTo>
                  <a:lnTo>
                    <a:pt x="64" y="84"/>
                  </a:lnTo>
                  <a:lnTo>
                    <a:pt x="0" y="84"/>
                  </a:lnTo>
                  <a:lnTo>
                    <a:pt x="0" y="66"/>
                  </a:lnTo>
                  <a:lnTo>
                    <a:pt x="64" y="66"/>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61" name="Freeform 106"/>
            <p:cNvSpPr>
              <a:spLocks/>
            </p:cNvSpPr>
            <p:nvPr/>
          </p:nvSpPr>
          <p:spPr bwMode="auto">
            <a:xfrm>
              <a:off x="4810" y="3372"/>
              <a:ext cx="65" cy="101"/>
            </a:xfrm>
            <a:custGeom>
              <a:avLst/>
              <a:gdLst>
                <a:gd name="T0" fmla="*/ 16 w 131"/>
                <a:gd name="T1" fmla="*/ 12 h 202"/>
                <a:gd name="T2" fmla="*/ 13 w 131"/>
                <a:gd name="T3" fmla="*/ 10 h 202"/>
                <a:gd name="T4" fmla="*/ 11 w 131"/>
                <a:gd name="T5" fmla="*/ 10 h 202"/>
                <a:gd name="T6" fmla="*/ 8 w 131"/>
                <a:gd name="T7" fmla="*/ 11 h 202"/>
                <a:gd name="T8" fmla="*/ 7 w 131"/>
                <a:gd name="T9" fmla="*/ 12 h 202"/>
                <a:gd name="T10" fmla="*/ 5 w 131"/>
                <a:gd name="T11" fmla="*/ 13 h 202"/>
                <a:gd name="T12" fmla="*/ 5 w 131"/>
                <a:gd name="T13" fmla="*/ 14 h 202"/>
                <a:gd name="T14" fmla="*/ 7 w 131"/>
                <a:gd name="T15" fmla="*/ 6 h 202"/>
                <a:gd name="T16" fmla="*/ 9 w 131"/>
                <a:gd name="T17" fmla="*/ 1 h 202"/>
                <a:gd name="T18" fmla="*/ 7 w 131"/>
                <a:gd name="T19" fmla="*/ 1 h 202"/>
                <a:gd name="T20" fmla="*/ 4 w 131"/>
                <a:gd name="T21" fmla="*/ 1 h 202"/>
                <a:gd name="T22" fmla="*/ 3 w 131"/>
                <a:gd name="T23" fmla="*/ 2 h 202"/>
                <a:gd name="T24" fmla="*/ 5 w 131"/>
                <a:gd name="T25" fmla="*/ 2 h 202"/>
                <a:gd name="T26" fmla="*/ 5 w 131"/>
                <a:gd name="T27" fmla="*/ 3 h 202"/>
                <a:gd name="T28" fmla="*/ 5 w 131"/>
                <a:gd name="T29" fmla="*/ 3 h 202"/>
                <a:gd name="T30" fmla="*/ 4 w 131"/>
                <a:gd name="T31" fmla="*/ 5 h 202"/>
                <a:gd name="T32" fmla="*/ 0 w 131"/>
                <a:gd name="T33" fmla="*/ 24 h 202"/>
                <a:gd name="T34" fmla="*/ 1 w 131"/>
                <a:gd name="T35" fmla="*/ 25 h 202"/>
                <a:gd name="T36" fmla="*/ 4 w 131"/>
                <a:gd name="T37" fmla="*/ 25 h 202"/>
                <a:gd name="T38" fmla="*/ 9 w 131"/>
                <a:gd name="T39" fmla="*/ 25 h 202"/>
                <a:gd name="T40" fmla="*/ 12 w 131"/>
                <a:gd name="T41" fmla="*/ 22 h 202"/>
                <a:gd name="T42" fmla="*/ 15 w 131"/>
                <a:gd name="T43" fmla="*/ 18 h 202"/>
                <a:gd name="T44" fmla="*/ 16 w 131"/>
                <a:gd name="T45" fmla="*/ 13 h 202"/>
                <a:gd name="T46" fmla="*/ 13 w 131"/>
                <a:gd name="T47" fmla="*/ 15 h 202"/>
                <a:gd name="T48" fmla="*/ 11 w 131"/>
                <a:gd name="T49" fmla="*/ 19 h 202"/>
                <a:gd name="T50" fmla="*/ 9 w 131"/>
                <a:gd name="T51" fmla="*/ 22 h 202"/>
                <a:gd name="T52" fmla="*/ 6 w 131"/>
                <a:gd name="T53" fmla="*/ 25 h 202"/>
                <a:gd name="T54" fmla="*/ 4 w 131"/>
                <a:gd name="T55" fmla="*/ 25 h 202"/>
                <a:gd name="T56" fmla="*/ 3 w 131"/>
                <a:gd name="T57" fmla="*/ 24 h 202"/>
                <a:gd name="T58" fmla="*/ 3 w 131"/>
                <a:gd name="T59" fmla="*/ 22 h 202"/>
                <a:gd name="T60" fmla="*/ 4 w 131"/>
                <a:gd name="T61" fmla="*/ 18 h 202"/>
                <a:gd name="T62" fmla="*/ 6 w 131"/>
                <a:gd name="T63" fmla="*/ 13 h 202"/>
                <a:gd name="T64" fmla="*/ 9 w 131"/>
                <a:gd name="T65" fmla="*/ 12 h 202"/>
                <a:gd name="T66" fmla="*/ 11 w 131"/>
                <a:gd name="T67" fmla="*/ 12 h 202"/>
                <a:gd name="T68" fmla="*/ 13 w 131"/>
                <a:gd name="T69" fmla="*/ 13 h 202"/>
                <a:gd name="T70" fmla="*/ 16 w 131"/>
                <a:gd name="T71" fmla="*/ 13 h 2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1"/>
                <a:gd name="T109" fmla="*/ 0 h 202"/>
                <a:gd name="T110" fmla="*/ 131 w 131"/>
                <a:gd name="T111" fmla="*/ 202 h 2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1" h="202">
                  <a:moveTo>
                    <a:pt x="131" y="106"/>
                  </a:moveTo>
                  <a:lnTo>
                    <a:pt x="128" y="92"/>
                  </a:lnTo>
                  <a:lnTo>
                    <a:pt x="122" y="81"/>
                  </a:lnTo>
                  <a:lnTo>
                    <a:pt x="111" y="73"/>
                  </a:lnTo>
                  <a:lnTo>
                    <a:pt x="97" y="71"/>
                  </a:lnTo>
                  <a:lnTo>
                    <a:pt x="88" y="73"/>
                  </a:lnTo>
                  <a:lnTo>
                    <a:pt x="78" y="76"/>
                  </a:lnTo>
                  <a:lnTo>
                    <a:pt x="70" y="81"/>
                  </a:lnTo>
                  <a:lnTo>
                    <a:pt x="63" y="87"/>
                  </a:lnTo>
                  <a:lnTo>
                    <a:pt x="56" y="93"/>
                  </a:lnTo>
                  <a:lnTo>
                    <a:pt x="52" y="101"/>
                  </a:lnTo>
                  <a:lnTo>
                    <a:pt x="47" y="107"/>
                  </a:lnTo>
                  <a:lnTo>
                    <a:pt x="42" y="113"/>
                  </a:lnTo>
                  <a:lnTo>
                    <a:pt x="42" y="112"/>
                  </a:lnTo>
                  <a:lnTo>
                    <a:pt x="50" y="84"/>
                  </a:lnTo>
                  <a:lnTo>
                    <a:pt x="58" y="54"/>
                  </a:lnTo>
                  <a:lnTo>
                    <a:pt x="66" y="25"/>
                  </a:lnTo>
                  <a:lnTo>
                    <a:pt x="72" y="1"/>
                  </a:lnTo>
                  <a:lnTo>
                    <a:pt x="70" y="0"/>
                  </a:lnTo>
                  <a:lnTo>
                    <a:pt x="60" y="1"/>
                  </a:lnTo>
                  <a:lnTo>
                    <a:pt x="49" y="3"/>
                  </a:lnTo>
                  <a:lnTo>
                    <a:pt x="36" y="6"/>
                  </a:lnTo>
                  <a:lnTo>
                    <a:pt x="25" y="8"/>
                  </a:lnTo>
                  <a:lnTo>
                    <a:pt x="25" y="12"/>
                  </a:lnTo>
                  <a:lnTo>
                    <a:pt x="36" y="12"/>
                  </a:lnTo>
                  <a:lnTo>
                    <a:pt x="41" y="14"/>
                  </a:lnTo>
                  <a:lnTo>
                    <a:pt x="44" y="17"/>
                  </a:lnTo>
                  <a:lnTo>
                    <a:pt x="44" y="20"/>
                  </a:lnTo>
                  <a:lnTo>
                    <a:pt x="44" y="23"/>
                  </a:lnTo>
                  <a:lnTo>
                    <a:pt x="42" y="28"/>
                  </a:lnTo>
                  <a:lnTo>
                    <a:pt x="41" y="34"/>
                  </a:lnTo>
                  <a:lnTo>
                    <a:pt x="39" y="40"/>
                  </a:lnTo>
                  <a:lnTo>
                    <a:pt x="0" y="187"/>
                  </a:lnTo>
                  <a:lnTo>
                    <a:pt x="4" y="191"/>
                  </a:lnTo>
                  <a:lnTo>
                    <a:pt x="13" y="196"/>
                  </a:lnTo>
                  <a:lnTo>
                    <a:pt x="25" y="201"/>
                  </a:lnTo>
                  <a:lnTo>
                    <a:pt x="38" y="202"/>
                  </a:lnTo>
                  <a:lnTo>
                    <a:pt x="55" y="201"/>
                  </a:lnTo>
                  <a:lnTo>
                    <a:pt x="72" y="194"/>
                  </a:lnTo>
                  <a:lnTo>
                    <a:pt x="88" y="184"/>
                  </a:lnTo>
                  <a:lnTo>
                    <a:pt x="102" y="171"/>
                  </a:lnTo>
                  <a:lnTo>
                    <a:pt x="114" y="157"/>
                  </a:lnTo>
                  <a:lnTo>
                    <a:pt x="123" y="140"/>
                  </a:lnTo>
                  <a:lnTo>
                    <a:pt x="130" y="123"/>
                  </a:lnTo>
                  <a:lnTo>
                    <a:pt x="131" y="106"/>
                  </a:lnTo>
                  <a:lnTo>
                    <a:pt x="106" y="110"/>
                  </a:lnTo>
                  <a:lnTo>
                    <a:pt x="105" y="121"/>
                  </a:lnTo>
                  <a:lnTo>
                    <a:pt x="102" y="134"/>
                  </a:lnTo>
                  <a:lnTo>
                    <a:pt x="95" y="148"/>
                  </a:lnTo>
                  <a:lnTo>
                    <a:pt x="88" y="162"/>
                  </a:lnTo>
                  <a:lnTo>
                    <a:pt x="78" y="176"/>
                  </a:lnTo>
                  <a:lnTo>
                    <a:pt x="66" y="187"/>
                  </a:lnTo>
                  <a:lnTo>
                    <a:pt x="53" y="193"/>
                  </a:lnTo>
                  <a:lnTo>
                    <a:pt x="39" y="196"/>
                  </a:lnTo>
                  <a:lnTo>
                    <a:pt x="32" y="194"/>
                  </a:lnTo>
                  <a:lnTo>
                    <a:pt x="27" y="191"/>
                  </a:lnTo>
                  <a:lnTo>
                    <a:pt x="25" y="188"/>
                  </a:lnTo>
                  <a:lnTo>
                    <a:pt x="25" y="187"/>
                  </a:lnTo>
                  <a:lnTo>
                    <a:pt x="27" y="173"/>
                  </a:lnTo>
                  <a:lnTo>
                    <a:pt x="30" y="157"/>
                  </a:lnTo>
                  <a:lnTo>
                    <a:pt x="36" y="141"/>
                  </a:lnTo>
                  <a:lnTo>
                    <a:pt x="44" y="124"/>
                  </a:lnTo>
                  <a:lnTo>
                    <a:pt x="52" y="109"/>
                  </a:lnTo>
                  <a:lnTo>
                    <a:pt x="63" y="96"/>
                  </a:lnTo>
                  <a:lnTo>
                    <a:pt x="74" y="89"/>
                  </a:lnTo>
                  <a:lnTo>
                    <a:pt x="84" y="85"/>
                  </a:lnTo>
                  <a:lnTo>
                    <a:pt x="95" y="89"/>
                  </a:lnTo>
                  <a:lnTo>
                    <a:pt x="103" y="95"/>
                  </a:lnTo>
                  <a:lnTo>
                    <a:pt x="106" y="103"/>
                  </a:lnTo>
                  <a:lnTo>
                    <a:pt x="106" y="110"/>
                  </a:lnTo>
                  <a:lnTo>
                    <a:pt x="13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62" name="Freeform 107"/>
            <p:cNvSpPr>
              <a:spLocks/>
            </p:cNvSpPr>
            <p:nvPr/>
          </p:nvSpPr>
          <p:spPr bwMode="auto">
            <a:xfrm>
              <a:off x="4010" y="3334"/>
              <a:ext cx="36" cy="54"/>
            </a:xfrm>
            <a:custGeom>
              <a:avLst/>
              <a:gdLst>
                <a:gd name="T0" fmla="*/ 9 w 72"/>
                <a:gd name="T1" fmla="*/ 11 h 109"/>
                <a:gd name="T2" fmla="*/ 7 w 72"/>
                <a:gd name="T3" fmla="*/ 13 h 109"/>
                <a:gd name="T4" fmla="*/ 0 w 72"/>
                <a:gd name="T5" fmla="*/ 13 h 109"/>
                <a:gd name="T6" fmla="*/ 0 w 72"/>
                <a:gd name="T7" fmla="*/ 13 h 109"/>
                <a:gd name="T8" fmla="*/ 5 w 72"/>
                <a:gd name="T9" fmla="*/ 8 h 109"/>
                <a:gd name="T10" fmla="*/ 6 w 72"/>
                <a:gd name="T11" fmla="*/ 6 h 109"/>
                <a:gd name="T12" fmla="*/ 6 w 72"/>
                <a:gd name="T13" fmla="*/ 5 h 109"/>
                <a:gd name="T14" fmla="*/ 7 w 72"/>
                <a:gd name="T15" fmla="*/ 4 h 109"/>
                <a:gd name="T16" fmla="*/ 7 w 72"/>
                <a:gd name="T17" fmla="*/ 4 h 109"/>
                <a:gd name="T18" fmla="*/ 7 w 72"/>
                <a:gd name="T19" fmla="*/ 3 h 109"/>
                <a:gd name="T20" fmla="*/ 6 w 72"/>
                <a:gd name="T21" fmla="*/ 2 h 109"/>
                <a:gd name="T22" fmla="*/ 5 w 72"/>
                <a:gd name="T23" fmla="*/ 1 h 109"/>
                <a:gd name="T24" fmla="*/ 5 w 72"/>
                <a:gd name="T25" fmla="*/ 1 h 109"/>
                <a:gd name="T26" fmla="*/ 3 w 72"/>
                <a:gd name="T27" fmla="*/ 1 h 109"/>
                <a:gd name="T28" fmla="*/ 2 w 72"/>
                <a:gd name="T29" fmla="*/ 2 h 109"/>
                <a:gd name="T30" fmla="*/ 2 w 72"/>
                <a:gd name="T31" fmla="*/ 2 h 109"/>
                <a:gd name="T32" fmla="*/ 2 w 72"/>
                <a:gd name="T33" fmla="*/ 3 h 109"/>
                <a:gd name="T34" fmla="*/ 1 w 72"/>
                <a:gd name="T35" fmla="*/ 3 h 109"/>
                <a:gd name="T36" fmla="*/ 2 w 72"/>
                <a:gd name="T37" fmla="*/ 1 h 109"/>
                <a:gd name="T38" fmla="*/ 3 w 72"/>
                <a:gd name="T39" fmla="*/ 0 h 109"/>
                <a:gd name="T40" fmla="*/ 5 w 72"/>
                <a:gd name="T41" fmla="*/ 0 h 109"/>
                <a:gd name="T42" fmla="*/ 5 w 72"/>
                <a:gd name="T43" fmla="*/ 0 h 109"/>
                <a:gd name="T44" fmla="*/ 7 w 72"/>
                <a:gd name="T45" fmla="*/ 0 h 109"/>
                <a:gd name="T46" fmla="*/ 9 w 72"/>
                <a:gd name="T47" fmla="*/ 1 h 109"/>
                <a:gd name="T48" fmla="*/ 9 w 72"/>
                <a:gd name="T49" fmla="*/ 2 h 109"/>
                <a:gd name="T50" fmla="*/ 9 w 72"/>
                <a:gd name="T51" fmla="*/ 3 h 109"/>
                <a:gd name="T52" fmla="*/ 9 w 72"/>
                <a:gd name="T53" fmla="*/ 4 h 109"/>
                <a:gd name="T54" fmla="*/ 9 w 72"/>
                <a:gd name="T55" fmla="*/ 5 h 109"/>
                <a:gd name="T56" fmla="*/ 7 w 72"/>
                <a:gd name="T57" fmla="*/ 6 h 109"/>
                <a:gd name="T58" fmla="*/ 6 w 72"/>
                <a:gd name="T59" fmla="*/ 8 h 109"/>
                <a:gd name="T60" fmla="*/ 2 w 72"/>
                <a:gd name="T61" fmla="*/ 12 h 109"/>
                <a:gd name="T62" fmla="*/ 2 w 72"/>
                <a:gd name="T63" fmla="*/ 12 h 109"/>
                <a:gd name="T64" fmla="*/ 5 w 72"/>
                <a:gd name="T65" fmla="*/ 12 h 109"/>
                <a:gd name="T66" fmla="*/ 6 w 72"/>
                <a:gd name="T67" fmla="*/ 11 h 109"/>
                <a:gd name="T68" fmla="*/ 7 w 72"/>
                <a:gd name="T69" fmla="*/ 11 h 109"/>
                <a:gd name="T70" fmla="*/ 7 w 72"/>
                <a:gd name="T71" fmla="*/ 11 h 109"/>
                <a:gd name="T72" fmla="*/ 8 w 72"/>
                <a:gd name="T73" fmla="*/ 11 h 109"/>
                <a:gd name="T74" fmla="*/ 9 w 72"/>
                <a:gd name="T75" fmla="*/ 11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09"/>
                <a:gd name="T116" fmla="*/ 72 w 72"/>
                <a:gd name="T117" fmla="*/ 109 h 1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09">
                  <a:moveTo>
                    <a:pt x="67" y="88"/>
                  </a:moveTo>
                  <a:lnTo>
                    <a:pt x="58" y="109"/>
                  </a:lnTo>
                  <a:lnTo>
                    <a:pt x="0" y="109"/>
                  </a:lnTo>
                  <a:lnTo>
                    <a:pt x="0" y="106"/>
                  </a:lnTo>
                  <a:lnTo>
                    <a:pt x="34" y="70"/>
                  </a:lnTo>
                  <a:lnTo>
                    <a:pt x="48" y="55"/>
                  </a:lnTo>
                  <a:lnTo>
                    <a:pt x="55" y="44"/>
                  </a:lnTo>
                  <a:lnTo>
                    <a:pt x="58" y="36"/>
                  </a:lnTo>
                  <a:lnTo>
                    <a:pt x="58" y="32"/>
                  </a:lnTo>
                  <a:lnTo>
                    <a:pt x="56" y="24"/>
                  </a:lnTo>
                  <a:lnTo>
                    <a:pt x="53" y="18"/>
                  </a:lnTo>
                  <a:lnTo>
                    <a:pt x="45" y="13"/>
                  </a:lnTo>
                  <a:lnTo>
                    <a:pt x="38" y="11"/>
                  </a:lnTo>
                  <a:lnTo>
                    <a:pt x="28" y="13"/>
                  </a:lnTo>
                  <a:lnTo>
                    <a:pt x="22" y="18"/>
                  </a:lnTo>
                  <a:lnTo>
                    <a:pt x="17" y="22"/>
                  </a:lnTo>
                  <a:lnTo>
                    <a:pt x="16" y="27"/>
                  </a:lnTo>
                  <a:lnTo>
                    <a:pt x="11" y="25"/>
                  </a:lnTo>
                  <a:lnTo>
                    <a:pt x="20" y="11"/>
                  </a:lnTo>
                  <a:lnTo>
                    <a:pt x="31" y="4"/>
                  </a:lnTo>
                  <a:lnTo>
                    <a:pt x="41" y="0"/>
                  </a:lnTo>
                  <a:lnTo>
                    <a:pt x="45" y="0"/>
                  </a:lnTo>
                  <a:lnTo>
                    <a:pt x="56" y="4"/>
                  </a:lnTo>
                  <a:lnTo>
                    <a:pt x="66" y="8"/>
                  </a:lnTo>
                  <a:lnTo>
                    <a:pt x="70" y="18"/>
                  </a:lnTo>
                  <a:lnTo>
                    <a:pt x="72" y="27"/>
                  </a:lnTo>
                  <a:lnTo>
                    <a:pt x="70" y="35"/>
                  </a:lnTo>
                  <a:lnTo>
                    <a:pt x="67" y="42"/>
                  </a:lnTo>
                  <a:lnTo>
                    <a:pt x="61" y="53"/>
                  </a:lnTo>
                  <a:lnTo>
                    <a:pt x="48" y="66"/>
                  </a:lnTo>
                  <a:lnTo>
                    <a:pt x="17" y="97"/>
                  </a:lnTo>
                  <a:lnTo>
                    <a:pt x="47" y="97"/>
                  </a:lnTo>
                  <a:lnTo>
                    <a:pt x="53" y="95"/>
                  </a:lnTo>
                  <a:lnTo>
                    <a:pt x="58" y="94"/>
                  </a:lnTo>
                  <a:lnTo>
                    <a:pt x="61" y="91"/>
                  </a:lnTo>
                  <a:lnTo>
                    <a:pt x="64" y="88"/>
                  </a:lnTo>
                  <a:lnTo>
                    <a:pt x="67"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63" name="Freeform 108"/>
            <p:cNvSpPr>
              <a:spLocks/>
            </p:cNvSpPr>
            <p:nvPr/>
          </p:nvSpPr>
          <p:spPr bwMode="auto">
            <a:xfrm>
              <a:off x="4252" y="3334"/>
              <a:ext cx="36" cy="54"/>
            </a:xfrm>
            <a:custGeom>
              <a:avLst/>
              <a:gdLst>
                <a:gd name="T0" fmla="*/ 9 w 72"/>
                <a:gd name="T1" fmla="*/ 11 h 109"/>
                <a:gd name="T2" fmla="*/ 7 w 72"/>
                <a:gd name="T3" fmla="*/ 13 h 109"/>
                <a:gd name="T4" fmla="*/ 0 w 72"/>
                <a:gd name="T5" fmla="*/ 13 h 109"/>
                <a:gd name="T6" fmla="*/ 0 w 72"/>
                <a:gd name="T7" fmla="*/ 13 h 109"/>
                <a:gd name="T8" fmla="*/ 5 w 72"/>
                <a:gd name="T9" fmla="*/ 8 h 109"/>
                <a:gd name="T10" fmla="*/ 5 w 72"/>
                <a:gd name="T11" fmla="*/ 6 h 109"/>
                <a:gd name="T12" fmla="*/ 6 w 72"/>
                <a:gd name="T13" fmla="*/ 5 h 109"/>
                <a:gd name="T14" fmla="*/ 7 w 72"/>
                <a:gd name="T15" fmla="*/ 4 h 109"/>
                <a:gd name="T16" fmla="*/ 7 w 72"/>
                <a:gd name="T17" fmla="*/ 4 h 109"/>
                <a:gd name="T18" fmla="*/ 7 w 72"/>
                <a:gd name="T19" fmla="*/ 3 h 109"/>
                <a:gd name="T20" fmla="*/ 6 w 72"/>
                <a:gd name="T21" fmla="*/ 2 h 109"/>
                <a:gd name="T22" fmla="*/ 5 w 72"/>
                <a:gd name="T23" fmla="*/ 1 h 109"/>
                <a:gd name="T24" fmla="*/ 5 w 72"/>
                <a:gd name="T25" fmla="*/ 1 h 109"/>
                <a:gd name="T26" fmla="*/ 3 w 72"/>
                <a:gd name="T27" fmla="*/ 1 h 109"/>
                <a:gd name="T28" fmla="*/ 2 w 72"/>
                <a:gd name="T29" fmla="*/ 2 h 109"/>
                <a:gd name="T30" fmla="*/ 2 w 72"/>
                <a:gd name="T31" fmla="*/ 2 h 109"/>
                <a:gd name="T32" fmla="*/ 1 w 72"/>
                <a:gd name="T33" fmla="*/ 3 h 109"/>
                <a:gd name="T34" fmla="*/ 1 w 72"/>
                <a:gd name="T35" fmla="*/ 3 h 109"/>
                <a:gd name="T36" fmla="*/ 2 w 72"/>
                <a:gd name="T37" fmla="*/ 1 h 109"/>
                <a:gd name="T38" fmla="*/ 3 w 72"/>
                <a:gd name="T39" fmla="*/ 0 h 109"/>
                <a:gd name="T40" fmla="*/ 5 w 72"/>
                <a:gd name="T41" fmla="*/ 0 h 109"/>
                <a:gd name="T42" fmla="*/ 5 w 72"/>
                <a:gd name="T43" fmla="*/ 0 h 109"/>
                <a:gd name="T44" fmla="*/ 7 w 72"/>
                <a:gd name="T45" fmla="*/ 0 h 109"/>
                <a:gd name="T46" fmla="*/ 9 w 72"/>
                <a:gd name="T47" fmla="*/ 1 h 109"/>
                <a:gd name="T48" fmla="*/ 9 w 72"/>
                <a:gd name="T49" fmla="*/ 2 h 109"/>
                <a:gd name="T50" fmla="*/ 9 w 72"/>
                <a:gd name="T51" fmla="*/ 3 h 109"/>
                <a:gd name="T52" fmla="*/ 9 w 72"/>
                <a:gd name="T53" fmla="*/ 4 h 109"/>
                <a:gd name="T54" fmla="*/ 9 w 72"/>
                <a:gd name="T55" fmla="*/ 5 h 109"/>
                <a:gd name="T56" fmla="*/ 7 w 72"/>
                <a:gd name="T57" fmla="*/ 6 h 109"/>
                <a:gd name="T58" fmla="*/ 5 w 72"/>
                <a:gd name="T59" fmla="*/ 8 h 109"/>
                <a:gd name="T60" fmla="*/ 2 w 72"/>
                <a:gd name="T61" fmla="*/ 12 h 109"/>
                <a:gd name="T62" fmla="*/ 2 w 72"/>
                <a:gd name="T63" fmla="*/ 12 h 109"/>
                <a:gd name="T64" fmla="*/ 5 w 72"/>
                <a:gd name="T65" fmla="*/ 12 h 109"/>
                <a:gd name="T66" fmla="*/ 6 w 72"/>
                <a:gd name="T67" fmla="*/ 11 h 109"/>
                <a:gd name="T68" fmla="*/ 7 w 72"/>
                <a:gd name="T69" fmla="*/ 11 h 109"/>
                <a:gd name="T70" fmla="*/ 7 w 72"/>
                <a:gd name="T71" fmla="*/ 11 h 109"/>
                <a:gd name="T72" fmla="*/ 7 w 72"/>
                <a:gd name="T73" fmla="*/ 11 h 109"/>
                <a:gd name="T74" fmla="*/ 9 w 72"/>
                <a:gd name="T75" fmla="*/ 11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09"/>
                <a:gd name="T116" fmla="*/ 72 w 72"/>
                <a:gd name="T117" fmla="*/ 109 h 1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09">
                  <a:moveTo>
                    <a:pt x="66" y="88"/>
                  </a:moveTo>
                  <a:lnTo>
                    <a:pt x="58" y="109"/>
                  </a:lnTo>
                  <a:lnTo>
                    <a:pt x="0" y="109"/>
                  </a:lnTo>
                  <a:lnTo>
                    <a:pt x="0" y="106"/>
                  </a:lnTo>
                  <a:lnTo>
                    <a:pt x="35" y="70"/>
                  </a:lnTo>
                  <a:lnTo>
                    <a:pt x="47" y="55"/>
                  </a:lnTo>
                  <a:lnTo>
                    <a:pt x="55" y="44"/>
                  </a:lnTo>
                  <a:lnTo>
                    <a:pt x="58" y="36"/>
                  </a:lnTo>
                  <a:lnTo>
                    <a:pt x="58" y="32"/>
                  </a:lnTo>
                  <a:lnTo>
                    <a:pt x="57" y="24"/>
                  </a:lnTo>
                  <a:lnTo>
                    <a:pt x="53" y="18"/>
                  </a:lnTo>
                  <a:lnTo>
                    <a:pt x="46" y="13"/>
                  </a:lnTo>
                  <a:lnTo>
                    <a:pt x="38" y="11"/>
                  </a:lnTo>
                  <a:lnTo>
                    <a:pt x="28" y="13"/>
                  </a:lnTo>
                  <a:lnTo>
                    <a:pt x="21" y="18"/>
                  </a:lnTo>
                  <a:lnTo>
                    <a:pt x="16" y="22"/>
                  </a:lnTo>
                  <a:lnTo>
                    <a:pt x="14" y="27"/>
                  </a:lnTo>
                  <a:lnTo>
                    <a:pt x="11" y="25"/>
                  </a:lnTo>
                  <a:lnTo>
                    <a:pt x="19" y="11"/>
                  </a:lnTo>
                  <a:lnTo>
                    <a:pt x="30" y="4"/>
                  </a:lnTo>
                  <a:lnTo>
                    <a:pt x="39" y="0"/>
                  </a:lnTo>
                  <a:lnTo>
                    <a:pt x="46" y="0"/>
                  </a:lnTo>
                  <a:lnTo>
                    <a:pt x="57" y="4"/>
                  </a:lnTo>
                  <a:lnTo>
                    <a:pt x="66" y="8"/>
                  </a:lnTo>
                  <a:lnTo>
                    <a:pt x="71" y="18"/>
                  </a:lnTo>
                  <a:lnTo>
                    <a:pt x="72" y="27"/>
                  </a:lnTo>
                  <a:lnTo>
                    <a:pt x="71" y="35"/>
                  </a:lnTo>
                  <a:lnTo>
                    <a:pt x="67" y="42"/>
                  </a:lnTo>
                  <a:lnTo>
                    <a:pt x="60" y="53"/>
                  </a:lnTo>
                  <a:lnTo>
                    <a:pt x="47" y="66"/>
                  </a:lnTo>
                  <a:lnTo>
                    <a:pt x="16" y="97"/>
                  </a:lnTo>
                  <a:lnTo>
                    <a:pt x="47" y="97"/>
                  </a:lnTo>
                  <a:lnTo>
                    <a:pt x="53" y="95"/>
                  </a:lnTo>
                  <a:lnTo>
                    <a:pt x="58" y="94"/>
                  </a:lnTo>
                  <a:lnTo>
                    <a:pt x="61" y="91"/>
                  </a:lnTo>
                  <a:lnTo>
                    <a:pt x="63" y="88"/>
                  </a:lnTo>
                  <a:lnTo>
                    <a:pt x="6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964" name="Freeform 109"/>
            <p:cNvSpPr>
              <a:spLocks/>
            </p:cNvSpPr>
            <p:nvPr/>
          </p:nvSpPr>
          <p:spPr bwMode="auto">
            <a:xfrm>
              <a:off x="4901" y="3334"/>
              <a:ext cx="36" cy="54"/>
            </a:xfrm>
            <a:custGeom>
              <a:avLst/>
              <a:gdLst>
                <a:gd name="T0" fmla="*/ 9 w 71"/>
                <a:gd name="T1" fmla="*/ 11 h 109"/>
                <a:gd name="T2" fmla="*/ 8 w 71"/>
                <a:gd name="T3" fmla="*/ 13 h 109"/>
                <a:gd name="T4" fmla="*/ 0 w 71"/>
                <a:gd name="T5" fmla="*/ 13 h 109"/>
                <a:gd name="T6" fmla="*/ 0 w 71"/>
                <a:gd name="T7" fmla="*/ 13 h 109"/>
                <a:gd name="T8" fmla="*/ 5 w 71"/>
                <a:gd name="T9" fmla="*/ 8 h 109"/>
                <a:gd name="T10" fmla="*/ 6 w 71"/>
                <a:gd name="T11" fmla="*/ 6 h 109"/>
                <a:gd name="T12" fmla="*/ 7 w 71"/>
                <a:gd name="T13" fmla="*/ 5 h 109"/>
                <a:gd name="T14" fmla="*/ 8 w 71"/>
                <a:gd name="T15" fmla="*/ 4 h 109"/>
                <a:gd name="T16" fmla="*/ 8 w 71"/>
                <a:gd name="T17" fmla="*/ 4 h 109"/>
                <a:gd name="T18" fmla="*/ 7 w 71"/>
                <a:gd name="T19" fmla="*/ 3 h 109"/>
                <a:gd name="T20" fmla="*/ 7 w 71"/>
                <a:gd name="T21" fmla="*/ 2 h 109"/>
                <a:gd name="T22" fmla="*/ 6 w 71"/>
                <a:gd name="T23" fmla="*/ 1 h 109"/>
                <a:gd name="T24" fmla="*/ 5 w 71"/>
                <a:gd name="T25" fmla="*/ 1 h 109"/>
                <a:gd name="T26" fmla="*/ 4 w 71"/>
                <a:gd name="T27" fmla="*/ 1 h 109"/>
                <a:gd name="T28" fmla="*/ 3 w 71"/>
                <a:gd name="T29" fmla="*/ 2 h 109"/>
                <a:gd name="T30" fmla="*/ 3 w 71"/>
                <a:gd name="T31" fmla="*/ 2 h 109"/>
                <a:gd name="T32" fmla="*/ 2 w 71"/>
                <a:gd name="T33" fmla="*/ 3 h 109"/>
                <a:gd name="T34" fmla="*/ 2 w 71"/>
                <a:gd name="T35" fmla="*/ 3 h 109"/>
                <a:gd name="T36" fmla="*/ 3 w 71"/>
                <a:gd name="T37" fmla="*/ 1 h 109"/>
                <a:gd name="T38" fmla="*/ 4 w 71"/>
                <a:gd name="T39" fmla="*/ 0 h 109"/>
                <a:gd name="T40" fmla="*/ 5 w 71"/>
                <a:gd name="T41" fmla="*/ 0 h 109"/>
                <a:gd name="T42" fmla="*/ 6 w 71"/>
                <a:gd name="T43" fmla="*/ 0 h 109"/>
                <a:gd name="T44" fmla="*/ 7 w 71"/>
                <a:gd name="T45" fmla="*/ 0 h 109"/>
                <a:gd name="T46" fmla="*/ 9 w 71"/>
                <a:gd name="T47" fmla="*/ 1 h 109"/>
                <a:gd name="T48" fmla="*/ 9 w 71"/>
                <a:gd name="T49" fmla="*/ 2 h 109"/>
                <a:gd name="T50" fmla="*/ 9 w 71"/>
                <a:gd name="T51" fmla="*/ 3 h 109"/>
                <a:gd name="T52" fmla="*/ 9 w 71"/>
                <a:gd name="T53" fmla="*/ 4 h 109"/>
                <a:gd name="T54" fmla="*/ 9 w 71"/>
                <a:gd name="T55" fmla="*/ 5 h 109"/>
                <a:gd name="T56" fmla="*/ 8 w 71"/>
                <a:gd name="T57" fmla="*/ 6 h 109"/>
                <a:gd name="T58" fmla="*/ 6 w 71"/>
                <a:gd name="T59" fmla="*/ 8 h 109"/>
                <a:gd name="T60" fmla="*/ 3 w 71"/>
                <a:gd name="T61" fmla="*/ 12 h 109"/>
                <a:gd name="T62" fmla="*/ 3 w 71"/>
                <a:gd name="T63" fmla="*/ 12 h 109"/>
                <a:gd name="T64" fmla="*/ 6 w 71"/>
                <a:gd name="T65" fmla="*/ 12 h 109"/>
                <a:gd name="T66" fmla="*/ 7 w 71"/>
                <a:gd name="T67" fmla="*/ 11 h 109"/>
                <a:gd name="T68" fmla="*/ 8 w 71"/>
                <a:gd name="T69" fmla="*/ 11 h 109"/>
                <a:gd name="T70" fmla="*/ 8 w 71"/>
                <a:gd name="T71" fmla="*/ 11 h 109"/>
                <a:gd name="T72" fmla="*/ 8 w 71"/>
                <a:gd name="T73" fmla="*/ 11 h 109"/>
                <a:gd name="T74" fmla="*/ 9 w 71"/>
                <a:gd name="T75" fmla="*/ 11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1"/>
                <a:gd name="T115" fmla="*/ 0 h 109"/>
                <a:gd name="T116" fmla="*/ 71 w 71"/>
                <a:gd name="T117" fmla="*/ 109 h 1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1" h="109">
                  <a:moveTo>
                    <a:pt x="67" y="88"/>
                  </a:moveTo>
                  <a:lnTo>
                    <a:pt x="57" y="109"/>
                  </a:lnTo>
                  <a:lnTo>
                    <a:pt x="0" y="109"/>
                  </a:lnTo>
                  <a:lnTo>
                    <a:pt x="0" y="106"/>
                  </a:lnTo>
                  <a:lnTo>
                    <a:pt x="34" y="70"/>
                  </a:lnTo>
                  <a:lnTo>
                    <a:pt x="48" y="55"/>
                  </a:lnTo>
                  <a:lnTo>
                    <a:pt x="54" y="44"/>
                  </a:lnTo>
                  <a:lnTo>
                    <a:pt x="57" y="36"/>
                  </a:lnTo>
                  <a:lnTo>
                    <a:pt x="57" y="32"/>
                  </a:lnTo>
                  <a:lnTo>
                    <a:pt x="56" y="24"/>
                  </a:lnTo>
                  <a:lnTo>
                    <a:pt x="53" y="18"/>
                  </a:lnTo>
                  <a:lnTo>
                    <a:pt x="45" y="13"/>
                  </a:lnTo>
                  <a:lnTo>
                    <a:pt x="37" y="11"/>
                  </a:lnTo>
                  <a:lnTo>
                    <a:pt x="28" y="13"/>
                  </a:lnTo>
                  <a:lnTo>
                    <a:pt x="21" y="18"/>
                  </a:lnTo>
                  <a:lnTo>
                    <a:pt x="17" y="22"/>
                  </a:lnTo>
                  <a:lnTo>
                    <a:pt x="15" y="27"/>
                  </a:lnTo>
                  <a:lnTo>
                    <a:pt x="10" y="25"/>
                  </a:lnTo>
                  <a:lnTo>
                    <a:pt x="20" y="11"/>
                  </a:lnTo>
                  <a:lnTo>
                    <a:pt x="31" y="4"/>
                  </a:lnTo>
                  <a:lnTo>
                    <a:pt x="40" y="0"/>
                  </a:lnTo>
                  <a:lnTo>
                    <a:pt x="45" y="0"/>
                  </a:lnTo>
                  <a:lnTo>
                    <a:pt x="56" y="4"/>
                  </a:lnTo>
                  <a:lnTo>
                    <a:pt x="65" y="8"/>
                  </a:lnTo>
                  <a:lnTo>
                    <a:pt x="70" y="18"/>
                  </a:lnTo>
                  <a:lnTo>
                    <a:pt x="71" y="27"/>
                  </a:lnTo>
                  <a:lnTo>
                    <a:pt x="70" y="35"/>
                  </a:lnTo>
                  <a:lnTo>
                    <a:pt x="67" y="42"/>
                  </a:lnTo>
                  <a:lnTo>
                    <a:pt x="60" y="53"/>
                  </a:lnTo>
                  <a:lnTo>
                    <a:pt x="48" y="66"/>
                  </a:lnTo>
                  <a:lnTo>
                    <a:pt x="17" y="97"/>
                  </a:lnTo>
                  <a:lnTo>
                    <a:pt x="46" y="97"/>
                  </a:lnTo>
                  <a:lnTo>
                    <a:pt x="53" y="95"/>
                  </a:lnTo>
                  <a:lnTo>
                    <a:pt x="57" y="94"/>
                  </a:lnTo>
                  <a:lnTo>
                    <a:pt x="60" y="91"/>
                  </a:lnTo>
                  <a:lnTo>
                    <a:pt x="63" y="88"/>
                  </a:lnTo>
                  <a:lnTo>
                    <a:pt x="67"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295400" y="685800"/>
            <a:ext cx="6400800" cy="533400"/>
          </a:xfrm>
          <a:noFill/>
        </p:spPr>
        <p:txBody>
          <a:bodyPr/>
          <a:lstStyle/>
          <a:p>
            <a:r>
              <a:rPr lang="en-US" altLang="en-US">
                <a:solidFill>
                  <a:srgbClr val="369684"/>
                </a:solidFill>
              </a:rPr>
              <a:t>Total Time on Test - CFR</a:t>
            </a:r>
          </a:p>
        </p:txBody>
      </p:sp>
      <p:sp>
        <p:nvSpPr>
          <p:cNvPr id="7" name="Date Placeholder 2"/>
          <p:cNvSpPr>
            <a:spLocks noGrp="1"/>
          </p:cNvSpPr>
          <p:nvPr>
            <p:ph type="dt" sz="quarter" idx="10"/>
          </p:nvPr>
        </p:nvSpPr>
        <p:spPr/>
        <p:txBody>
          <a:bodyPr/>
          <a:lstStyle/>
          <a:p>
            <a:pPr>
              <a:defRPr/>
            </a:pPr>
            <a:r>
              <a:rPr lang="en-US"/>
              <a:t>Chapter 15</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A5039C3-F0E4-4EDF-AF4E-2400421B51FE}"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sp>
        <p:nvSpPr>
          <p:cNvPr id="8198" name="Rectangle 4"/>
          <p:cNvSpPr>
            <a:spLocks noChangeArrowheads="1"/>
          </p:cNvSpPr>
          <p:nvPr/>
        </p:nvSpPr>
        <p:spPr bwMode="auto">
          <a:xfrm>
            <a:off x="228600" y="1828800"/>
            <a:ext cx="2689225"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latin typeface="Times New Roman" panose="02020603050405020304" pitchFamily="18" charset="0"/>
              </a:rPr>
              <a:t>n = nbr on test</a:t>
            </a:r>
          </a:p>
          <a:p>
            <a:r>
              <a:rPr lang="en-US" altLang="en-US" sz="2000">
                <a:latin typeface="Times New Roman" panose="02020603050405020304" pitchFamily="18" charset="0"/>
              </a:rPr>
              <a:t>r = nbr failures</a:t>
            </a:r>
          </a:p>
          <a:p>
            <a:r>
              <a:rPr lang="en-US" altLang="en-US" sz="2000">
                <a:latin typeface="Times New Roman" panose="02020603050405020304" pitchFamily="18" charset="0"/>
              </a:rPr>
              <a:t>k = nbr multiply censors</a:t>
            </a:r>
          </a:p>
          <a:p>
            <a:r>
              <a:rPr lang="en-US" altLang="en-US" sz="2000">
                <a:latin typeface="Times New Roman" panose="02020603050405020304" pitchFamily="18" charset="0"/>
              </a:rPr>
              <a:t>t</a:t>
            </a:r>
            <a:r>
              <a:rPr lang="en-US" altLang="en-US" sz="2000" baseline="-25000">
                <a:latin typeface="Times New Roman" panose="02020603050405020304" pitchFamily="18" charset="0"/>
              </a:rPr>
              <a:t>i</a:t>
            </a:r>
            <a:r>
              <a:rPr lang="en-US" altLang="en-US" sz="2000">
                <a:latin typeface="Times New Roman" panose="02020603050405020304" pitchFamily="18" charset="0"/>
              </a:rPr>
              <a:t> = failure time</a:t>
            </a:r>
          </a:p>
          <a:p>
            <a:r>
              <a:rPr lang="en-US" altLang="en-US" sz="2000">
                <a:latin typeface="Times New Roman" panose="02020603050405020304" pitchFamily="18" charset="0"/>
              </a:rPr>
              <a:t>t</a:t>
            </a:r>
            <a:r>
              <a:rPr lang="en-US" altLang="en-US" sz="2000" baseline="-25000">
                <a:latin typeface="Times New Roman" panose="02020603050405020304" pitchFamily="18" charset="0"/>
              </a:rPr>
              <a:t>i</a:t>
            </a:r>
            <a:r>
              <a:rPr lang="en-US" altLang="en-US" sz="2000" baseline="30000">
                <a:latin typeface="Times New Roman" panose="02020603050405020304" pitchFamily="18" charset="0"/>
              </a:rPr>
              <a:t>+</a:t>
            </a:r>
            <a:r>
              <a:rPr lang="en-US" altLang="en-US" sz="2000">
                <a:latin typeface="Times New Roman" panose="02020603050405020304" pitchFamily="18" charset="0"/>
              </a:rPr>
              <a:t> = censor time</a:t>
            </a:r>
          </a:p>
          <a:p>
            <a:r>
              <a:rPr lang="en-US" altLang="en-US" sz="2000">
                <a:latin typeface="Times New Roman" panose="02020603050405020304" pitchFamily="18" charset="0"/>
              </a:rPr>
              <a:t>t</a:t>
            </a:r>
            <a:r>
              <a:rPr lang="en-US" altLang="en-US" sz="2000" baseline="-25000">
                <a:latin typeface="Times New Roman" panose="02020603050405020304" pitchFamily="18" charset="0"/>
              </a:rPr>
              <a:t>*</a:t>
            </a:r>
            <a:r>
              <a:rPr lang="en-US" altLang="en-US" sz="2000">
                <a:latin typeface="Times New Roman" panose="02020603050405020304" pitchFamily="18" charset="0"/>
              </a:rPr>
              <a:t> = test time (Type I)</a:t>
            </a:r>
          </a:p>
          <a:p>
            <a:r>
              <a:rPr lang="en-US" altLang="en-US" sz="2000">
                <a:latin typeface="Times New Roman" panose="02020603050405020304" pitchFamily="18" charset="0"/>
              </a:rPr>
              <a:t>t</a:t>
            </a:r>
            <a:r>
              <a:rPr lang="en-US" altLang="en-US" sz="2000" baseline="-25000">
                <a:latin typeface="Times New Roman" panose="02020603050405020304" pitchFamily="18" charset="0"/>
              </a:rPr>
              <a:t>r</a:t>
            </a:r>
            <a:r>
              <a:rPr lang="en-US" altLang="en-US" sz="2000">
                <a:latin typeface="Times New Roman" panose="02020603050405020304" pitchFamily="18" charset="0"/>
              </a:rPr>
              <a:t> = test timr (Type II)</a:t>
            </a:r>
          </a:p>
        </p:txBody>
      </p:sp>
      <p:sp>
        <p:nvSpPr>
          <p:cNvPr id="8199" name="Rectangle 5"/>
          <p:cNvSpPr>
            <a:spLocks noChangeArrowheads="1"/>
          </p:cNvSpPr>
          <p:nvPr/>
        </p:nvSpPr>
        <p:spPr bwMode="auto">
          <a:xfrm>
            <a:off x="228600" y="4724400"/>
            <a:ext cx="24225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200">
                <a:latin typeface="Times New Roman" panose="02020603050405020304" pitchFamily="18" charset="0"/>
              </a:rPr>
              <a:t>MTTF = T / r</a:t>
            </a:r>
          </a:p>
        </p:txBody>
      </p:sp>
      <p:graphicFrame>
        <p:nvGraphicFramePr>
          <p:cNvPr id="8194" name="Object 6"/>
          <p:cNvGraphicFramePr>
            <a:graphicFrameLocks noChangeAspect="1"/>
          </p:cNvGraphicFramePr>
          <p:nvPr/>
        </p:nvGraphicFramePr>
        <p:xfrm>
          <a:off x="3200400" y="1295400"/>
          <a:ext cx="3860800" cy="4648200"/>
        </p:xfrm>
        <a:graphic>
          <a:graphicData uri="http://schemas.openxmlformats.org/presentationml/2006/ole">
            <mc:AlternateContent xmlns:mc="http://schemas.openxmlformats.org/markup-compatibility/2006">
              <mc:Choice xmlns:v="urn:schemas-microsoft-com:vml" Requires="v">
                <p:oleObj spid="_x0000_s8200" name="Equation" r:id="rId4" imgW="2286000" imgH="2666880" progId="Equation.DSMT4">
                  <p:embed/>
                </p:oleObj>
              </mc:Choice>
              <mc:Fallback>
                <p:oleObj name="Equation" r:id="rId4" imgW="2286000" imgH="26668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295400"/>
                        <a:ext cx="38608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1219200" y="304800"/>
            <a:ext cx="7107238" cy="790575"/>
          </a:xfrm>
        </p:spPr>
        <p:txBody>
          <a:bodyPr/>
          <a:lstStyle/>
          <a:p>
            <a:r>
              <a:rPr lang="en-US" altLang="en-US"/>
              <a:t>Weibull MLE - Type II Data</a:t>
            </a:r>
          </a:p>
        </p:txBody>
      </p:sp>
      <p:sp>
        <p:nvSpPr>
          <p:cNvPr id="7" name="Date Placeholder 2"/>
          <p:cNvSpPr>
            <a:spLocks noGrp="1"/>
          </p:cNvSpPr>
          <p:nvPr>
            <p:ph type="dt" sz="quarter" idx="10"/>
          </p:nvPr>
        </p:nvSpPr>
        <p:spPr/>
        <p:txBody>
          <a:bodyPr/>
          <a:lstStyle/>
          <a:p>
            <a:pPr>
              <a:defRPr/>
            </a:pPr>
            <a:r>
              <a:rPr lang="en-US"/>
              <a:t>Chapter 15</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03B8002-D1A7-4101-AC42-20DA881480DF}"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graphicFrame>
        <p:nvGraphicFramePr>
          <p:cNvPr id="9218" name="Object 3"/>
          <p:cNvGraphicFramePr>
            <a:graphicFrameLocks/>
          </p:cNvGraphicFramePr>
          <p:nvPr/>
        </p:nvGraphicFramePr>
        <p:xfrm>
          <a:off x="1295400" y="1295400"/>
          <a:ext cx="6418263" cy="1038225"/>
        </p:xfrm>
        <a:graphic>
          <a:graphicData uri="http://schemas.openxmlformats.org/presentationml/2006/ole">
            <mc:AlternateContent xmlns:mc="http://schemas.openxmlformats.org/markup-compatibility/2006">
              <mc:Choice xmlns:v="urn:schemas-microsoft-com:vml" Requires="v">
                <p:oleObj spid="_x0000_s9225" name="Equation" r:id="rId4" imgW="3720960" imgH="609480" progId="Equation.3">
                  <p:embed/>
                </p:oleObj>
              </mc:Choice>
              <mc:Fallback>
                <p:oleObj name="Equation" r:id="rId4" imgW="3720960" imgH="609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295400"/>
                        <a:ext cx="6418263"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2" name="Object 4"/>
          <p:cNvGraphicFramePr>
            <a:graphicFrameLocks/>
          </p:cNvGraphicFramePr>
          <p:nvPr/>
        </p:nvGraphicFramePr>
        <p:xfrm>
          <a:off x="685800" y="2362200"/>
          <a:ext cx="7772400" cy="941388"/>
        </p:xfrm>
        <a:graphic>
          <a:graphicData uri="http://schemas.openxmlformats.org/presentationml/2006/ole">
            <mc:AlternateContent xmlns:mc="http://schemas.openxmlformats.org/markup-compatibility/2006">
              <mc:Choice xmlns:v="urn:schemas-microsoft-com:vml" Requires="v">
                <p:oleObj spid="_x0000_s9226" name="Equation" r:id="rId6" imgW="3809880" imgH="469800" progId="Equation.3">
                  <p:embed/>
                </p:oleObj>
              </mc:Choice>
              <mc:Fallback>
                <p:oleObj name="Equation" r:id="rId6" imgW="3809880" imgH="4698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362200"/>
                        <a:ext cx="77724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3" name="Object 5"/>
          <p:cNvGraphicFramePr>
            <a:graphicFrameLocks/>
          </p:cNvGraphicFramePr>
          <p:nvPr/>
        </p:nvGraphicFramePr>
        <p:xfrm>
          <a:off x="762000" y="3429000"/>
          <a:ext cx="5554663" cy="906463"/>
        </p:xfrm>
        <a:graphic>
          <a:graphicData uri="http://schemas.openxmlformats.org/presentationml/2006/ole">
            <mc:AlternateContent xmlns:mc="http://schemas.openxmlformats.org/markup-compatibility/2006">
              <mc:Choice xmlns:v="urn:schemas-microsoft-com:vml" Requires="v">
                <p:oleObj spid="_x0000_s9227" name="Equation" r:id="rId8" imgW="2577960" imgH="431640" progId="Equation.3">
                  <p:embed/>
                </p:oleObj>
              </mc:Choice>
              <mc:Fallback>
                <p:oleObj name="Equation" r:id="rId8" imgW="2577960" imgH="4316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429000"/>
                        <a:ext cx="5554663"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4" name="Object 6"/>
          <p:cNvGraphicFramePr>
            <a:graphicFrameLocks/>
          </p:cNvGraphicFramePr>
          <p:nvPr/>
        </p:nvGraphicFramePr>
        <p:xfrm>
          <a:off x="685800" y="4572000"/>
          <a:ext cx="6815138" cy="1466850"/>
        </p:xfrm>
        <a:graphic>
          <a:graphicData uri="http://schemas.openxmlformats.org/presentationml/2006/ole">
            <mc:AlternateContent xmlns:mc="http://schemas.openxmlformats.org/markup-compatibility/2006">
              <mc:Choice xmlns:v="urn:schemas-microsoft-com:vml" Requires="v">
                <p:oleObj spid="_x0000_s9228" name="Equation" r:id="rId10" imgW="3898800" imgH="850680" progId="Equation.3">
                  <p:embed/>
                </p:oleObj>
              </mc:Choice>
              <mc:Fallback>
                <p:oleObj name="Equation" r:id="rId10" imgW="3898800" imgH="85068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4572000"/>
                        <a:ext cx="6815138"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3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32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1219200" y="381000"/>
            <a:ext cx="7620000" cy="790575"/>
          </a:xfrm>
        </p:spPr>
        <p:txBody>
          <a:bodyPr/>
          <a:lstStyle/>
          <a:p>
            <a:r>
              <a:rPr lang="en-US" altLang="en-US"/>
              <a:t>Weibull MLE - singly censored</a:t>
            </a:r>
          </a:p>
        </p:txBody>
      </p:sp>
      <p:sp>
        <p:nvSpPr>
          <p:cNvPr id="6" name="Date Placeholder 2"/>
          <p:cNvSpPr>
            <a:spLocks noGrp="1"/>
          </p:cNvSpPr>
          <p:nvPr>
            <p:ph type="dt" sz="quarter" idx="10"/>
          </p:nvPr>
        </p:nvSpPr>
        <p:spPr/>
        <p:txBody>
          <a:bodyPr/>
          <a:lstStyle/>
          <a:p>
            <a:pPr>
              <a:defRPr/>
            </a:pPr>
            <a:r>
              <a:rPr lang="en-US"/>
              <a:t>Chapter 15</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232F4D5-C8DF-47AC-B346-3E8EFDD24FC2}"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graphicFrame>
        <p:nvGraphicFramePr>
          <p:cNvPr id="10242" name="Object 3"/>
          <p:cNvGraphicFramePr>
            <a:graphicFrameLocks/>
          </p:cNvGraphicFramePr>
          <p:nvPr/>
        </p:nvGraphicFramePr>
        <p:xfrm>
          <a:off x="962025" y="1371600"/>
          <a:ext cx="6810375" cy="1824038"/>
        </p:xfrm>
        <a:graphic>
          <a:graphicData uri="http://schemas.openxmlformats.org/presentationml/2006/ole">
            <mc:AlternateContent xmlns:mc="http://schemas.openxmlformats.org/markup-compatibility/2006">
              <mc:Choice xmlns:v="urn:schemas-microsoft-com:vml" Requires="v">
                <p:oleObj spid="_x0000_s10248" name="Equation" r:id="rId4" imgW="3136680" imgH="850680" progId="Equation.3">
                  <p:embed/>
                </p:oleObj>
              </mc:Choice>
              <mc:Fallback>
                <p:oleObj name="Equation" r:id="rId4" imgW="3136680" imgH="8506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025" y="1371600"/>
                        <a:ext cx="6810375"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4"/>
          <p:cNvGraphicFramePr>
            <a:graphicFrameLocks/>
          </p:cNvGraphicFramePr>
          <p:nvPr/>
        </p:nvGraphicFramePr>
        <p:xfrm>
          <a:off x="914400" y="3048000"/>
          <a:ext cx="4008438" cy="1924050"/>
        </p:xfrm>
        <a:graphic>
          <a:graphicData uri="http://schemas.openxmlformats.org/presentationml/2006/ole">
            <mc:AlternateContent xmlns:mc="http://schemas.openxmlformats.org/markup-compatibility/2006">
              <mc:Choice xmlns:v="urn:schemas-microsoft-com:vml" Requires="v">
                <p:oleObj spid="_x0000_s10249" name="Equation" r:id="rId6" imgW="2006280" imgH="977760" progId="Equation.3">
                  <p:embed/>
                </p:oleObj>
              </mc:Choice>
              <mc:Fallback>
                <p:oleObj name="Equation" r:id="rId6" imgW="2006280" imgH="9777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048000"/>
                        <a:ext cx="4008438"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5"/>
          <p:cNvGraphicFramePr>
            <a:graphicFrameLocks/>
          </p:cNvGraphicFramePr>
          <p:nvPr/>
        </p:nvGraphicFramePr>
        <p:xfrm>
          <a:off x="4572000" y="4953000"/>
          <a:ext cx="3992563" cy="1228725"/>
        </p:xfrm>
        <a:graphic>
          <a:graphicData uri="http://schemas.openxmlformats.org/presentationml/2006/ole">
            <mc:AlternateContent xmlns:mc="http://schemas.openxmlformats.org/markup-compatibility/2006">
              <mc:Choice xmlns:v="urn:schemas-microsoft-com:vml" Requires="v">
                <p:oleObj spid="_x0000_s10250" name="Equation" r:id="rId8" imgW="2234880" imgH="698400" progId="Equation.3">
                  <p:embed/>
                </p:oleObj>
              </mc:Choice>
              <mc:Fallback>
                <p:oleObj name="Equation" r:id="rId8" imgW="2234880" imgH="6984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953000"/>
                        <a:ext cx="3992563"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295400" y="381000"/>
            <a:ext cx="7107238" cy="790575"/>
          </a:xfrm>
        </p:spPr>
        <p:txBody>
          <a:bodyPr/>
          <a:lstStyle/>
          <a:p>
            <a:r>
              <a:rPr lang="en-US" altLang="en-US"/>
              <a:t>Newton-Raphson Method</a:t>
            </a:r>
          </a:p>
        </p:txBody>
      </p:sp>
      <p:sp>
        <p:nvSpPr>
          <p:cNvPr id="6" name="Date Placeholder 2"/>
          <p:cNvSpPr>
            <a:spLocks noGrp="1"/>
          </p:cNvSpPr>
          <p:nvPr>
            <p:ph type="dt" sz="quarter" idx="10"/>
          </p:nvPr>
        </p:nvSpPr>
        <p:spPr/>
        <p:txBody>
          <a:bodyPr/>
          <a:lstStyle/>
          <a:p>
            <a:pPr>
              <a:defRPr/>
            </a:pPr>
            <a:r>
              <a:rPr lang="en-US"/>
              <a:t>Chapter 15</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FF1541F-94A6-4C20-A711-CA0713D3C05F}"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graphicFrame>
        <p:nvGraphicFramePr>
          <p:cNvPr id="11266" name="Object 3"/>
          <p:cNvGraphicFramePr>
            <a:graphicFrameLocks/>
          </p:cNvGraphicFramePr>
          <p:nvPr/>
        </p:nvGraphicFramePr>
        <p:xfrm>
          <a:off x="2716213" y="1528763"/>
          <a:ext cx="3463925" cy="1671637"/>
        </p:xfrm>
        <a:graphic>
          <a:graphicData uri="http://schemas.openxmlformats.org/presentationml/2006/ole">
            <mc:AlternateContent xmlns:mc="http://schemas.openxmlformats.org/markup-compatibility/2006">
              <mc:Choice xmlns:v="urn:schemas-microsoft-com:vml" Requires="v">
                <p:oleObj spid="_x0000_s11272" name="Equation" r:id="rId4" imgW="1307880" imgH="634680" progId="Equation.3">
                  <p:embed/>
                </p:oleObj>
              </mc:Choice>
              <mc:Fallback>
                <p:oleObj name="Equation" r:id="rId4" imgW="1307880" imgH="6346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6213" y="1528763"/>
                        <a:ext cx="3463925" cy="16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4"/>
          <p:cNvGraphicFramePr>
            <a:graphicFrameLocks/>
          </p:cNvGraphicFramePr>
          <p:nvPr/>
        </p:nvGraphicFramePr>
        <p:xfrm>
          <a:off x="3276600" y="3532188"/>
          <a:ext cx="2614613" cy="731837"/>
        </p:xfrm>
        <a:graphic>
          <a:graphicData uri="http://schemas.openxmlformats.org/presentationml/2006/ole">
            <mc:AlternateContent xmlns:mc="http://schemas.openxmlformats.org/markup-compatibility/2006">
              <mc:Choice xmlns:v="urn:schemas-microsoft-com:vml" Requires="v">
                <p:oleObj spid="_x0000_s11273" name="Equation" r:id="rId6" imgW="838080" imgH="241200" progId="Equation.3">
                  <p:embed/>
                </p:oleObj>
              </mc:Choice>
              <mc:Fallback>
                <p:oleObj name="Equation" r:id="rId6" imgW="838080" imgH="2412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532188"/>
                        <a:ext cx="2614613"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Rectangle 5"/>
          <p:cNvSpPr>
            <a:spLocks noChangeArrowheads="1"/>
          </p:cNvSpPr>
          <p:nvPr/>
        </p:nvSpPr>
        <p:spPr bwMode="auto">
          <a:xfrm>
            <a:off x="2193925" y="371792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where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2"/>
          <p:cNvSpPr>
            <a:spLocks noGrp="1" noChangeArrowheads="1"/>
          </p:cNvSpPr>
          <p:nvPr>
            <p:ph type="title"/>
          </p:nvPr>
        </p:nvSpPr>
        <p:spPr>
          <a:xfrm>
            <a:off x="1219200" y="457200"/>
            <a:ext cx="7589838" cy="790575"/>
          </a:xfrm>
        </p:spPr>
        <p:txBody>
          <a:bodyPr/>
          <a:lstStyle/>
          <a:p>
            <a:r>
              <a:rPr lang="en-US" altLang="en-US" sz="3600"/>
              <a:t>Normal &amp; Lognormal MLEs </a:t>
            </a:r>
            <a:br>
              <a:rPr lang="en-US" altLang="en-US" sz="3600"/>
            </a:br>
            <a:r>
              <a:rPr lang="en-US" altLang="en-US" sz="3600"/>
              <a:t>complete data</a:t>
            </a:r>
          </a:p>
        </p:txBody>
      </p:sp>
      <p:sp>
        <p:nvSpPr>
          <p:cNvPr id="14" name="Date Placeholder 2"/>
          <p:cNvSpPr>
            <a:spLocks noGrp="1"/>
          </p:cNvSpPr>
          <p:nvPr>
            <p:ph type="dt" sz="quarter" idx="10"/>
          </p:nvPr>
        </p:nvSpPr>
        <p:spPr/>
        <p:txBody>
          <a:bodyPr/>
          <a:lstStyle/>
          <a:p>
            <a:pPr>
              <a:defRPr/>
            </a:pPr>
            <a:r>
              <a:rPr lang="en-US"/>
              <a:t>Chapter 15</a:t>
            </a:r>
          </a:p>
        </p:txBody>
      </p:sp>
      <p:sp>
        <p:nvSpPr>
          <p:cNvPr id="1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D0A1AA4-405A-48BA-9B04-FB8C2B5DDEF8}"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graphicFrame>
        <p:nvGraphicFramePr>
          <p:cNvPr id="12290" name="Object 3"/>
          <p:cNvGraphicFramePr>
            <a:graphicFrameLocks/>
          </p:cNvGraphicFramePr>
          <p:nvPr/>
        </p:nvGraphicFramePr>
        <p:xfrm>
          <a:off x="1622425" y="1755775"/>
          <a:ext cx="1233488" cy="830263"/>
        </p:xfrm>
        <a:graphic>
          <a:graphicData uri="http://schemas.openxmlformats.org/presentationml/2006/ole">
            <mc:AlternateContent xmlns:mc="http://schemas.openxmlformats.org/markup-compatibility/2006">
              <mc:Choice xmlns:v="urn:schemas-microsoft-com:vml" Requires="v">
                <p:oleObj spid="_x0000_s12304" name="Equation" r:id="rId4" imgW="431640" imgH="291960" progId="Equation.3">
                  <p:embed/>
                </p:oleObj>
              </mc:Choice>
              <mc:Fallback>
                <p:oleObj name="Equation" r:id="rId4" imgW="431640" imgH="2919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425" y="1755775"/>
                        <a:ext cx="12334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4"/>
          <p:cNvGraphicFramePr>
            <a:graphicFrameLocks/>
          </p:cNvGraphicFramePr>
          <p:nvPr/>
        </p:nvGraphicFramePr>
        <p:xfrm>
          <a:off x="1136650" y="2816225"/>
          <a:ext cx="2312988" cy="998538"/>
        </p:xfrm>
        <a:graphic>
          <a:graphicData uri="http://schemas.openxmlformats.org/presentationml/2006/ole">
            <mc:AlternateContent xmlns:mc="http://schemas.openxmlformats.org/markup-compatibility/2006">
              <mc:Choice xmlns:v="urn:schemas-microsoft-com:vml" Requires="v">
                <p:oleObj spid="_x0000_s12305" name="Equation" r:id="rId6" imgW="927000" imgH="406080" progId="Equation.3">
                  <p:embed/>
                </p:oleObj>
              </mc:Choice>
              <mc:Fallback>
                <p:oleObj name="Equation" r:id="rId6" imgW="927000" imgH="4060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50" y="2816225"/>
                        <a:ext cx="2312988"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p:cNvGrpSpPr>
          <p:nvPr/>
        </p:nvGrpSpPr>
        <p:grpSpPr bwMode="auto">
          <a:xfrm>
            <a:off x="457200" y="4114800"/>
            <a:ext cx="3930650" cy="1535113"/>
            <a:chOff x="164" y="2918"/>
            <a:chExt cx="2476" cy="967"/>
          </a:xfrm>
        </p:grpSpPr>
        <p:graphicFrame>
          <p:nvGraphicFramePr>
            <p:cNvPr id="12295" name="Object 6"/>
            <p:cNvGraphicFramePr>
              <a:graphicFrameLocks/>
            </p:cNvGraphicFramePr>
            <p:nvPr/>
          </p:nvGraphicFramePr>
          <p:xfrm>
            <a:off x="164" y="3168"/>
            <a:ext cx="2476" cy="717"/>
          </p:xfrm>
          <a:graphic>
            <a:graphicData uri="http://schemas.openxmlformats.org/presentationml/2006/ole">
              <mc:AlternateContent xmlns:mc="http://schemas.openxmlformats.org/markup-compatibility/2006">
                <mc:Choice xmlns:v="urn:schemas-microsoft-com:vml" Requires="v">
                  <p:oleObj spid="_x0000_s12306" name="Equation" r:id="rId8" imgW="1511280" imgH="444240" progId="Equation.3">
                    <p:embed/>
                  </p:oleObj>
                </mc:Choice>
                <mc:Fallback>
                  <p:oleObj name="Equation" r:id="rId8" imgW="1511280" imgH="44424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 y="3168"/>
                          <a:ext cx="2476" cy="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3" name="Rectangle 7"/>
            <p:cNvSpPr>
              <a:spLocks noChangeArrowheads="1"/>
            </p:cNvSpPr>
            <p:nvPr/>
          </p:nvSpPr>
          <p:spPr bwMode="auto">
            <a:xfrm>
              <a:off x="278" y="2918"/>
              <a:ext cx="5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recall:</a:t>
              </a:r>
            </a:p>
          </p:txBody>
        </p:sp>
      </p:grpSp>
      <p:sp>
        <p:nvSpPr>
          <p:cNvPr id="12300" name="Rectangle 8"/>
          <p:cNvSpPr>
            <a:spLocks noChangeArrowheads="1"/>
          </p:cNvSpPr>
          <p:nvPr/>
        </p:nvSpPr>
        <p:spPr bwMode="auto">
          <a:xfrm>
            <a:off x="1676400" y="1295400"/>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u="sng">
                <a:latin typeface="Times New Roman" panose="02020603050405020304" pitchFamily="18" charset="0"/>
              </a:rPr>
              <a:t>NORMAL</a:t>
            </a:r>
          </a:p>
        </p:txBody>
      </p:sp>
      <p:grpSp>
        <p:nvGrpSpPr>
          <p:cNvPr id="3" name="Group 9"/>
          <p:cNvGrpSpPr>
            <a:grpSpLocks/>
          </p:cNvGrpSpPr>
          <p:nvPr/>
        </p:nvGrpSpPr>
        <p:grpSpPr bwMode="auto">
          <a:xfrm>
            <a:off x="5486400" y="1371600"/>
            <a:ext cx="2709863" cy="4065588"/>
            <a:chOff x="3429" y="1046"/>
            <a:chExt cx="1707" cy="2561"/>
          </a:xfrm>
        </p:grpSpPr>
        <p:graphicFrame>
          <p:nvGraphicFramePr>
            <p:cNvPr id="12292" name="Object 10"/>
            <p:cNvGraphicFramePr>
              <a:graphicFrameLocks/>
            </p:cNvGraphicFramePr>
            <p:nvPr/>
          </p:nvGraphicFramePr>
          <p:xfrm>
            <a:off x="3525" y="1302"/>
            <a:ext cx="1179" cy="601"/>
          </p:xfrm>
          <a:graphic>
            <a:graphicData uri="http://schemas.openxmlformats.org/presentationml/2006/ole">
              <mc:AlternateContent xmlns:mc="http://schemas.openxmlformats.org/markup-compatibility/2006">
                <mc:Choice xmlns:v="urn:schemas-microsoft-com:vml" Requires="v">
                  <p:oleObj spid="_x0000_s12307" name="Equation" r:id="rId10" imgW="838080" imgH="431640" progId="Equation.3">
                    <p:embed/>
                  </p:oleObj>
                </mc:Choice>
                <mc:Fallback>
                  <p:oleObj name="Equation" r:id="rId10" imgW="838080" imgH="431640" progId="Equation.3">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5" y="1302"/>
                          <a:ext cx="1179"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2" name="Rectangle 11"/>
            <p:cNvSpPr>
              <a:spLocks noChangeArrowheads="1"/>
            </p:cNvSpPr>
            <p:nvPr/>
          </p:nvSpPr>
          <p:spPr bwMode="auto">
            <a:xfrm>
              <a:off x="3429" y="1046"/>
              <a:ext cx="1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u="sng">
                  <a:latin typeface="Times New Roman" panose="02020603050405020304" pitchFamily="18" charset="0"/>
                </a:rPr>
                <a:t>LOGNORMAL</a:t>
              </a:r>
            </a:p>
          </p:txBody>
        </p:sp>
        <p:graphicFrame>
          <p:nvGraphicFramePr>
            <p:cNvPr id="12293" name="Object 12"/>
            <p:cNvGraphicFramePr>
              <a:graphicFrameLocks/>
            </p:cNvGraphicFramePr>
            <p:nvPr/>
          </p:nvGraphicFramePr>
          <p:xfrm>
            <a:off x="3475" y="2040"/>
            <a:ext cx="1402" cy="534"/>
          </p:xfrm>
          <a:graphic>
            <a:graphicData uri="http://schemas.openxmlformats.org/presentationml/2006/ole">
              <mc:AlternateContent xmlns:mc="http://schemas.openxmlformats.org/markup-compatibility/2006">
                <mc:Choice xmlns:v="urn:schemas-microsoft-com:vml" Requires="v">
                  <p:oleObj spid="_x0000_s12308" name="Equation" r:id="rId12" imgW="774360" imgH="304560" progId="Equation.3">
                    <p:embed/>
                  </p:oleObj>
                </mc:Choice>
                <mc:Fallback>
                  <p:oleObj name="Equation" r:id="rId12" imgW="774360" imgH="304560" progId="Equation.3">
                    <p:embed/>
                    <p:pic>
                      <p:nvPicPr>
                        <p:cNvPr id="0" name="Object 1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5" y="2040"/>
                          <a:ext cx="1402"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13"/>
            <p:cNvGraphicFramePr>
              <a:graphicFrameLocks/>
            </p:cNvGraphicFramePr>
            <p:nvPr/>
          </p:nvGraphicFramePr>
          <p:xfrm>
            <a:off x="3429" y="2743"/>
            <a:ext cx="1707" cy="864"/>
          </p:xfrm>
          <a:graphic>
            <a:graphicData uri="http://schemas.openxmlformats.org/presentationml/2006/ole">
              <mc:AlternateContent xmlns:mc="http://schemas.openxmlformats.org/markup-compatibility/2006">
                <mc:Choice xmlns:v="urn:schemas-microsoft-com:vml" Requires="v">
                  <p:oleObj spid="_x0000_s12309" name="Equation" r:id="rId14" imgW="1295280" imgH="660240" progId="Equation.3">
                    <p:embed/>
                  </p:oleObj>
                </mc:Choice>
                <mc:Fallback>
                  <p:oleObj name="Equation" r:id="rId14" imgW="1295280" imgH="660240" progId="Equation.3">
                    <p:embed/>
                    <p:pic>
                      <p:nvPicPr>
                        <p:cNvPr id="0" name="Object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9" y="2743"/>
                          <a:ext cx="170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19200" y="381000"/>
            <a:ext cx="7107238" cy="790575"/>
          </a:xfrm>
        </p:spPr>
        <p:txBody>
          <a:bodyPr/>
          <a:lstStyle/>
          <a:p>
            <a:r>
              <a:rPr lang="en-US" altLang="en-US"/>
              <a:t>Example 15.16</a:t>
            </a:r>
          </a:p>
        </p:txBody>
      </p:sp>
      <p:sp>
        <p:nvSpPr>
          <p:cNvPr id="5" name="Date Placeholder 2"/>
          <p:cNvSpPr>
            <a:spLocks noGrp="1"/>
          </p:cNvSpPr>
          <p:nvPr>
            <p:ph type="dt" sz="quarter" idx="10"/>
          </p:nvPr>
        </p:nvSpPr>
        <p:spPr/>
        <p:txBody>
          <a:bodyPr/>
          <a:lstStyle/>
          <a:p>
            <a:pPr>
              <a:defRPr/>
            </a:pPr>
            <a:r>
              <a:rPr lang="en-US"/>
              <a:t>Chapter 15</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EED9372-5857-4918-9E44-00806C273194}"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sp>
        <p:nvSpPr>
          <p:cNvPr id="38917" name="Rectangle 3"/>
          <p:cNvSpPr>
            <a:spLocks noChangeArrowheads="1"/>
          </p:cNvSpPr>
          <p:nvPr/>
        </p:nvSpPr>
        <p:spPr bwMode="auto">
          <a:xfrm>
            <a:off x="609600" y="2971800"/>
            <a:ext cx="7788275" cy="3048000"/>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Symbol" panose="05050102010706020507" pitchFamily="18" charset="2"/>
              </a:rPr>
              <a:t>m</a:t>
            </a:r>
            <a:r>
              <a:rPr lang="en-US" altLang="en-US">
                <a:latin typeface="Book Antiqua" panose="02040602050305030304" pitchFamily="18" charset="0"/>
              </a:rPr>
              <a:t> = (ln 44 + ln 47.1 + ... + ln 498.4)/25 = 118.8/25 = 4.752</a:t>
            </a:r>
          </a:p>
          <a:p>
            <a:endParaRPr lang="en-US" altLang="en-US">
              <a:latin typeface="Book Antiqua" panose="02040602050305030304" pitchFamily="18" charset="0"/>
            </a:endParaRPr>
          </a:p>
          <a:p>
            <a:r>
              <a:rPr lang="en-US" altLang="en-US">
                <a:latin typeface="Book Antiqua" panose="02040602050305030304" pitchFamily="18" charset="0"/>
              </a:rPr>
              <a:t>t</a:t>
            </a:r>
            <a:r>
              <a:rPr lang="en-US" altLang="en-US" baseline="-25000">
                <a:latin typeface="Book Antiqua" panose="02040602050305030304" pitchFamily="18" charset="0"/>
              </a:rPr>
              <a:t>med</a:t>
            </a:r>
            <a:r>
              <a:rPr lang="en-US" altLang="en-US">
                <a:latin typeface="Book Antiqua" panose="02040602050305030304" pitchFamily="18" charset="0"/>
              </a:rPr>
              <a:t> = e</a:t>
            </a:r>
            <a:r>
              <a:rPr lang="en-US" altLang="en-US" baseline="30000">
                <a:latin typeface="Book Antiqua" panose="02040602050305030304" pitchFamily="18" charset="0"/>
              </a:rPr>
              <a:t>4.753</a:t>
            </a:r>
            <a:r>
              <a:rPr lang="en-US" altLang="en-US">
                <a:latin typeface="Book Antiqua" panose="02040602050305030304" pitchFamily="18" charset="0"/>
              </a:rPr>
              <a:t> = 115.932</a:t>
            </a:r>
          </a:p>
          <a:p>
            <a:endParaRPr lang="en-US" altLang="en-US">
              <a:latin typeface="Book Antiqua" panose="02040602050305030304" pitchFamily="18" charset="0"/>
            </a:endParaRPr>
          </a:p>
          <a:p>
            <a:r>
              <a:rPr lang="en-US" altLang="en-US">
                <a:latin typeface="Book Antiqua" panose="02040602050305030304" pitchFamily="18" charset="0"/>
              </a:rPr>
              <a:t>s</a:t>
            </a:r>
            <a:r>
              <a:rPr lang="en-US" altLang="en-US" baseline="30000">
                <a:latin typeface="Book Antiqua" panose="02040602050305030304" pitchFamily="18" charset="0"/>
              </a:rPr>
              <a:t>2</a:t>
            </a:r>
            <a:r>
              <a:rPr lang="en-US" altLang="en-US">
                <a:latin typeface="Book Antiqua" panose="02040602050305030304" pitchFamily="18" charset="0"/>
              </a:rPr>
              <a:t> = [(ln 44 - 4.752)</a:t>
            </a:r>
            <a:r>
              <a:rPr lang="en-US" altLang="en-US" baseline="30000">
                <a:latin typeface="Book Antiqua" panose="02040602050305030304" pitchFamily="18" charset="0"/>
              </a:rPr>
              <a:t>2</a:t>
            </a:r>
            <a:r>
              <a:rPr lang="en-US" altLang="en-US">
                <a:latin typeface="Book Antiqua" panose="02040602050305030304" pitchFamily="18" charset="0"/>
              </a:rPr>
              <a:t> + (ln 47.1 - 4.752)</a:t>
            </a:r>
            <a:r>
              <a:rPr lang="en-US" altLang="en-US" baseline="30000">
                <a:latin typeface="Book Antiqua" panose="02040602050305030304" pitchFamily="18" charset="0"/>
              </a:rPr>
              <a:t>2</a:t>
            </a:r>
            <a:r>
              <a:rPr lang="en-US" altLang="en-US">
                <a:latin typeface="Book Antiqua" panose="02040602050305030304" pitchFamily="18" charset="0"/>
              </a:rPr>
              <a:t> + </a:t>
            </a:r>
          </a:p>
          <a:p>
            <a:endParaRPr lang="en-US" altLang="en-US">
              <a:latin typeface="Book Antiqua" panose="02040602050305030304" pitchFamily="18" charset="0"/>
            </a:endParaRPr>
          </a:p>
          <a:p>
            <a:r>
              <a:rPr lang="en-US" altLang="en-US">
                <a:latin typeface="Book Antiqua" panose="02040602050305030304" pitchFamily="18" charset="0"/>
              </a:rPr>
              <a:t>		... + (ln 498.4 - 4.752)</a:t>
            </a:r>
            <a:r>
              <a:rPr lang="en-US" altLang="en-US" baseline="30000">
                <a:latin typeface="Book Antiqua" panose="02040602050305030304" pitchFamily="18" charset="0"/>
              </a:rPr>
              <a:t>2</a:t>
            </a:r>
            <a:r>
              <a:rPr lang="en-US" altLang="en-US">
                <a:latin typeface="Book Antiqua" panose="02040602050305030304" pitchFamily="18" charset="0"/>
              </a:rPr>
              <a:t>]/25 = .31798 </a:t>
            </a:r>
          </a:p>
          <a:p>
            <a:r>
              <a:rPr lang="en-US" altLang="en-US">
                <a:latin typeface="Book Antiqua" panose="02040602050305030304" pitchFamily="18" charset="0"/>
              </a:rPr>
              <a:t>s = .5639.</a:t>
            </a:r>
          </a:p>
        </p:txBody>
      </p:sp>
      <p:sp>
        <p:nvSpPr>
          <p:cNvPr id="38918" name="Rectangle 4"/>
          <p:cNvSpPr>
            <a:spLocks noChangeArrowheads="1"/>
          </p:cNvSpPr>
          <p:nvPr/>
        </p:nvSpPr>
        <p:spPr bwMode="auto">
          <a:xfrm>
            <a:off x="762000" y="1524000"/>
            <a:ext cx="63150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latin typeface="Times New Roman" panose="02020603050405020304" pitchFamily="18" charset="0"/>
              </a:rPr>
              <a:t>Ex. 15.8:  </a:t>
            </a:r>
            <a:r>
              <a:rPr lang="en-US" altLang="en-US" sz="2000">
                <a:latin typeface="Book Antiqua" panose="02040602050305030304" pitchFamily="18" charset="0"/>
              </a:rPr>
              <a:t>47.1, 84.8, 151.9, 122.5, 218.2, 99.6, 59.8, 138.8, </a:t>
            </a:r>
          </a:p>
          <a:p>
            <a:r>
              <a:rPr lang="en-US" altLang="en-US" sz="2000">
                <a:latin typeface="Book Antiqua" panose="02040602050305030304" pitchFamily="18" charset="0"/>
              </a:rPr>
              <a:t>213.5, 53.4,102.4, 100.8, 230.1, 104.6, 61.5, 122.1, 186.2, </a:t>
            </a:r>
          </a:p>
          <a:p>
            <a:r>
              <a:rPr lang="en-US" altLang="en-US" sz="2000">
                <a:latin typeface="Book Antiqua" panose="02040602050305030304" pitchFamily="18" charset="0"/>
              </a:rPr>
              <a:t>498.4, 77.0, 78.7,112.3, 44.0, 151.3, 151.3, 222.8</a:t>
            </a:r>
          </a:p>
          <a:p>
            <a:r>
              <a:rPr lang="en-US" altLang="en-US" sz="2000">
                <a:latin typeface="Book Antiqua" panose="02040602050305030304" pitchFamily="18" charset="0"/>
              </a:rPr>
              <a:t>	</a:t>
            </a:r>
            <a:r>
              <a:rPr lang="en-US" altLang="en-US" sz="2000" b="1">
                <a:latin typeface="Book Antiqua" panose="02040602050305030304" pitchFamily="18" charset="0"/>
              </a:rPr>
              <a:t>L-S estimates:    t</a:t>
            </a:r>
            <a:r>
              <a:rPr lang="en-US" altLang="en-US" sz="2000" b="1" baseline="-25000">
                <a:latin typeface="Book Antiqua" panose="02040602050305030304" pitchFamily="18" charset="0"/>
              </a:rPr>
              <a:t>med</a:t>
            </a:r>
            <a:r>
              <a:rPr lang="en-US" altLang="en-US" sz="2000" b="1">
                <a:latin typeface="Book Antiqua" panose="02040602050305030304" pitchFamily="18" charset="0"/>
              </a:rPr>
              <a:t> = 116   and    s = .613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143000" y="200025"/>
            <a:ext cx="7666038" cy="790575"/>
          </a:xfrm>
        </p:spPr>
        <p:txBody>
          <a:bodyPr/>
          <a:lstStyle/>
          <a:p>
            <a:r>
              <a:rPr lang="en-US" altLang="en-US"/>
              <a:t>MLE with Multiply Censored Data</a:t>
            </a:r>
          </a:p>
        </p:txBody>
      </p:sp>
      <p:sp>
        <p:nvSpPr>
          <p:cNvPr id="16" name="Date Placeholder 2"/>
          <p:cNvSpPr>
            <a:spLocks noGrp="1"/>
          </p:cNvSpPr>
          <p:nvPr>
            <p:ph type="dt" sz="quarter" idx="10"/>
          </p:nvPr>
        </p:nvSpPr>
        <p:spPr/>
        <p:txBody>
          <a:bodyPr/>
          <a:lstStyle/>
          <a:p>
            <a:pPr>
              <a:defRPr/>
            </a:pPr>
            <a:r>
              <a:rPr lang="en-US"/>
              <a:t>Chapter 15</a:t>
            </a:r>
          </a:p>
        </p:txBody>
      </p:sp>
      <p:sp>
        <p:nvSpPr>
          <p:cNvPr id="1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8F1B16A-1201-4FAE-9602-83575B42EB61}"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graphicFrame>
        <p:nvGraphicFramePr>
          <p:cNvPr id="13314" name="Object 3"/>
          <p:cNvGraphicFramePr>
            <a:graphicFrameLocks/>
          </p:cNvGraphicFramePr>
          <p:nvPr/>
        </p:nvGraphicFramePr>
        <p:xfrm>
          <a:off x="838200" y="2362200"/>
          <a:ext cx="7421563" cy="1276350"/>
        </p:xfrm>
        <a:graphic>
          <a:graphicData uri="http://schemas.openxmlformats.org/presentationml/2006/ole">
            <mc:AlternateContent xmlns:mc="http://schemas.openxmlformats.org/markup-compatibility/2006">
              <mc:Choice xmlns:v="urn:schemas-microsoft-com:vml" Requires="v">
                <p:oleObj spid="_x0000_s13330" name="Equation" r:id="rId4" imgW="2070000" imgH="368280" progId="Equation.3">
                  <p:embed/>
                </p:oleObj>
              </mc:Choice>
              <mc:Fallback>
                <p:oleObj name="Equation" r:id="rId4" imgW="2070000" imgH="3682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362200"/>
                        <a:ext cx="7421563"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762000" y="3505200"/>
            <a:ext cx="4333875" cy="1362075"/>
            <a:chOff x="466" y="2400"/>
            <a:chExt cx="2730" cy="858"/>
          </a:xfrm>
        </p:grpSpPr>
        <p:sp>
          <p:nvSpPr>
            <p:cNvPr id="13328" name="Rectangle 5"/>
            <p:cNvSpPr>
              <a:spLocks noChangeArrowheads="1"/>
            </p:cNvSpPr>
            <p:nvPr/>
          </p:nvSpPr>
          <p:spPr bwMode="auto">
            <a:xfrm>
              <a:off x="466" y="2962"/>
              <a:ext cx="2730" cy="296"/>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F = set of indices for failure times</a:t>
              </a:r>
            </a:p>
          </p:txBody>
        </p:sp>
        <p:sp>
          <p:nvSpPr>
            <p:cNvPr id="13329" name="Line 6"/>
            <p:cNvSpPr>
              <a:spLocks noChangeShapeType="1"/>
            </p:cNvSpPr>
            <p:nvPr/>
          </p:nvSpPr>
          <p:spPr bwMode="auto">
            <a:xfrm flipH="1">
              <a:off x="1728" y="2400"/>
              <a:ext cx="384" cy="57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7"/>
          <p:cNvGrpSpPr>
            <a:grpSpLocks/>
          </p:cNvGrpSpPr>
          <p:nvPr/>
        </p:nvGrpSpPr>
        <p:grpSpPr bwMode="auto">
          <a:xfrm>
            <a:off x="4092575" y="3581400"/>
            <a:ext cx="4656138" cy="2641600"/>
            <a:chOff x="2578" y="2400"/>
            <a:chExt cx="2933" cy="1664"/>
          </a:xfrm>
        </p:grpSpPr>
        <p:sp>
          <p:nvSpPr>
            <p:cNvPr id="13326" name="Rectangle 8"/>
            <p:cNvSpPr>
              <a:spLocks noChangeArrowheads="1"/>
            </p:cNvSpPr>
            <p:nvPr/>
          </p:nvSpPr>
          <p:spPr bwMode="auto">
            <a:xfrm>
              <a:off x="2578" y="3538"/>
              <a:ext cx="2933" cy="526"/>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C = set of indices for censored times</a:t>
              </a:r>
            </a:p>
            <a:p>
              <a:r>
                <a:rPr lang="en-US" altLang="en-US">
                  <a:latin typeface="Times New Roman" panose="02020603050405020304" pitchFamily="18" charset="0"/>
                </a:rPr>
                <a:t>(including singly censored times)</a:t>
              </a:r>
            </a:p>
          </p:txBody>
        </p:sp>
        <p:sp>
          <p:nvSpPr>
            <p:cNvPr id="13327" name="Line 9"/>
            <p:cNvSpPr>
              <a:spLocks noChangeShapeType="1"/>
            </p:cNvSpPr>
            <p:nvPr/>
          </p:nvSpPr>
          <p:spPr bwMode="auto">
            <a:xfrm>
              <a:off x="3744" y="2400"/>
              <a:ext cx="0" cy="115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0"/>
          <p:cNvGrpSpPr>
            <a:grpSpLocks/>
          </p:cNvGrpSpPr>
          <p:nvPr/>
        </p:nvGrpSpPr>
        <p:grpSpPr bwMode="auto">
          <a:xfrm>
            <a:off x="892175" y="1196975"/>
            <a:ext cx="3451225" cy="1166813"/>
            <a:chOff x="562" y="898"/>
            <a:chExt cx="2174" cy="735"/>
          </a:xfrm>
        </p:grpSpPr>
        <p:sp>
          <p:nvSpPr>
            <p:cNvPr id="13324" name="Rectangle 11"/>
            <p:cNvSpPr>
              <a:spLocks noChangeArrowheads="1"/>
            </p:cNvSpPr>
            <p:nvPr/>
          </p:nvSpPr>
          <p:spPr bwMode="auto">
            <a:xfrm>
              <a:off x="562" y="898"/>
              <a:ext cx="1570" cy="526"/>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prob of failure </a:t>
              </a:r>
            </a:p>
            <a:p>
              <a:r>
                <a:rPr lang="en-US" altLang="en-US">
                  <a:latin typeface="Times New Roman" panose="02020603050405020304" pitchFamily="18" charset="0"/>
                </a:rPr>
                <a:t>occurring at time t</a:t>
              </a:r>
              <a:r>
                <a:rPr lang="en-US" altLang="en-US" baseline="-25000">
                  <a:latin typeface="Times New Roman" panose="02020603050405020304" pitchFamily="18" charset="0"/>
                </a:rPr>
                <a:t>i</a:t>
              </a:r>
            </a:p>
          </p:txBody>
        </p:sp>
        <p:sp>
          <p:nvSpPr>
            <p:cNvPr id="13325" name="Arc 12"/>
            <p:cNvSpPr>
              <a:spLocks/>
            </p:cNvSpPr>
            <p:nvPr/>
          </p:nvSpPr>
          <p:spPr bwMode="auto">
            <a:xfrm>
              <a:off x="2159" y="1105"/>
              <a:ext cx="577" cy="528"/>
            </a:xfrm>
            <a:custGeom>
              <a:avLst/>
              <a:gdLst>
                <a:gd name="T0" fmla="*/ 0 w 21638"/>
                <a:gd name="T1" fmla="*/ 0 h 21600"/>
                <a:gd name="T2" fmla="*/ 0 w 21638"/>
                <a:gd name="T3" fmla="*/ 0 h 21600"/>
                <a:gd name="T4" fmla="*/ 0 w 21638"/>
                <a:gd name="T5" fmla="*/ 0 h 21600"/>
                <a:gd name="T6" fmla="*/ 0 60000 65536"/>
                <a:gd name="T7" fmla="*/ 0 60000 65536"/>
                <a:gd name="T8" fmla="*/ 0 60000 65536"/>
                <a:gd name="T9" fmla="*/ 0 w 21638"/>
                <a:gd name="T10" fmla="*/ 0 h 21600"/>
                <a:gd name="T11" fmla="*/ 21638 w 21638"/>
                <a:gd name="T12" fmla="*/ 21600 h 21600"/>
              </a:gdLst>
              <a:ahLst/>
              <a:cxnLst>
                <a:cxn ang="T6">
                  <a:pos x="T0" y="T1"/>
                </a:cxn>
                <a:cxn ang="T7">
                  <a:pos x="T2" y="T3"/>
                </a:cxn>
                <a:cxn ang="T8">
                  <a:pos x="T4" y="T5"/>
                </a:cxn>
              </a:cxnLst>
              <a:rect l="T9" t="T10" r="T11" b="T12"/>
              <a:pathLst>
                <a:path w="21638" h="21600" fill="none" extrusionOk="0">
                  <a:moveTo>
                    <a:pt x="0" y="0"/>
                  </a:moveTo>
                  <a:cubicBezTo>
                    <a:pt x="12" y="0"/>
                    <a:pt x="25" y="-1"/>
                    <a:pt x="38" y="0"/>
                  </a:cubicBezTo>
                  <a:cubicBezTo>
                    <a:pt x="11967" y="0"/>
                    <a:pt x="21638" y="9670"/>
                    <a:pt x="21638" y="21600"/>
                  </a:cubicBezTo>
                </a:path>
                <a:path w="21638" h="21600" stroke="0" extrusionOk="0">
                  <a:moveTo>
                    <a:pt x="0" y="0"/>
                  </a:moveTo>
                  <a:cubicBezTo>
                    <a:pt x="12" y="0"/>
                    <a:pt x="25" y="-1"/>
                    <a:pt x="38" y="0"/>
                  </a:cubicBezTo>
                  <a:cubicBezTo>
                    <a:pt x="11967" y="0"/>
                    <a:pt x="21638" y="9670"/>
                    <a:pt x="21638" y="21600"/>
                  </a:cubicBezTo>
                  <a:lnTo>
                    <a:pt x="38" y="2160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5" name="Group 13"/>
          <p:cNvGrpSpPr>
            <a:grpSpLocks/>
          </p:cNvGrpSpPr>
          <p:nvPr/>
        </p:nvGrpSpPr>
        <p:grpSpPr bwMode="auto">
          <a:xfrm>
            <a:off x="5486400" y="1066800"/>
            <a:ext cx="2944813" cy="1317625"/>
            <a:chOff x="3442" y="802"/>
            <a:chExt cx="1855" cy="830"/>
          </a:xfrm>
        </p:grpSpPr>
        <p:sp>
          <p:nvSpPr>
            <p:cNvPr id="13322" name="Rectangle 14"/>
            <p:cNvSpPr>
              <a:spLocks noChangeArrowheads="1"/>
            </p:cNvSpPr>
            <p:nvPr/>
          </p:nvSpPr>
          <p:spPr bwMode="auto">
            <a:xfrm>
              <a:off x="3442" y="802"/>
              <a:ext cx="1855" cy="526"/>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prob of failure </a:t>
              </a:r>
            </a:p>
            <a:p>
              <a:r>
                <a:rPr lang="en-US" altLang="en-US">
                  <a:latin typeface="Times New Roman" panose="02020603050405020304" pitchFamily="18" charset="0"/>
                </a:rPr>
                <a:t>occurring after time t</a:t>
              </a:r>
              <a:r>
                <a:rPr lang="en-US" altLang="en-US" baseline="-25000">
                  <a:latin typeface="Times New Roman" panose="02020603050405020304" pitchFamily="18" charset="0"/>
                </a:rPr>
                <a:t>i</a:t>
              </a:r>
              <a:r>
                <a:rPr lang="en-US" altLang="en-US" baseline="30000">
                  <a:latin typeface="Times New Roman" panose="02020603050405020304" pitchFamily="18" charset="0"/>
                </a:rPr>
                <a:t>+</a:t>
              </a:r>
            </a:p>
          </p:txBody>
        </p:sp>
        <p:sp>
          <p:nvSpPr>
            <p:cNvPr id="13323" name="Line 15"/>
            <p:cNvSpPr>
              <a:spLocks noChangeShapeType="1"/>
            </p:cNvSpPr>
            <p:nvPr/>
          </p:nvSpPr>
          <p:spPr bwMode="auto">
            <a:xfrm flipH="1">
              <a:off x="4512" y="1344"/>
              <a:ext cx="96" cy="28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p:cNvSpPr>
            <a:spLocks noGrp="1" noChangeArrowheads="1"/>
          </p:cNvSpPr>
          <p:nvPr>
            <p:ph type="title"/>
          </p:nvPr>
        </p:nvSpPr>
        <p:spPr>
          <a:xfrm>
            <a:off x="1295400" y="457200"/>
            <a:ext cx="7107238" cy="790575"/>
          </a:xfrm>
        </p:spPr>
        <p:txBody>
          <a:bodyPr/>
          <a:lstStyle/>
          <a:p>
            <a:r>
              <a:rPr lang="en-US" altLang="en-US"/>
              <a:t>MLE Exponential - multiply censored data</a:t>
            </a:r>
          </a:p>
        </p:txBody>
      </p:sp>
      <p:sp>
        <p:nvSpPr>
          <p:cNvPr id="10" name="Date Placeholder 2"/>
          <p:cNvSpPr>
            <a:spLocks noGrp="1"/>
          </p:cNvSpPr>
          <p:nvPr>
            <p:ph type="dt" sz="quarter" idx="10"/>
          </p:nvPr>
        </p:nvSpPr>
        <p:spPr/>
        <p:txBody>
          <a:bodyPr/>
          <a:lstStyle/>
          <a:p>
            <a:pPr>
              <a:defRPr/>
            </a:pPr>
            <a:r>
              <a:rPr lang="en-US"/>
              <a:t>Chapter 15</a:t>
            </a:r>
          </a:p>
        </p:txBody>
      </p:sp>
      <p:sp>
        <p:nvSpPr>
          <p:cNvPr id="11"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CFC2CCF-3E7E-4EB1-8684-E5984C672274}"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graphicFrame>
        <p:nvGraphicFramePr>
          <p:cNvPr id="14338" name="Object 3"/>
          <p:cNvGraphicFramePr>
            <a:graphicFrameLocks/>
          </p:cNvGraphicFramePr>
          <p:nvPr/>
        </p:nvGraphicFramePr>
        <p:xfrm>
          <a:off x="533400" y="1371600"/>
          <a:ext cx="8251825" cy="1020763"/>
        </p:xfrm>
        <a:graphic>
          <a:graphicData uri="http://schemas.openxmlformats.org/presentationml/2006/ole">
            <mc:AlternateContent xmlns:mc="http://schemas.openxmlformats.org/markup-compatibility/2006">
              <mc:Choice xmlns:v="urn:schemas-microsoft-com:vml" Requires="v">
                <p:oleObj spid="_x0000_s14348" name="Equation" r:id="rId4" imgW="2984400" imgH="380880" progId="Equation.3">
                  <p:embed/>
                </p:oleObj>
              </mc:Choice>
              <mc:Fallback>
                <p:oleObj name="Equation" r:id="rId4" imgW="2984400" imgH="3808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371600"/>
                        <a:ext cx="8251825"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0" name="Object 4"/>
          <p:cNvGraphicFramePr>
            <a:graphicFrameLocks/>
          </p:cNvGraphicFramePr>
          <p:nvPr/>
        </p:nvGraphicFramePr>
        <p:xfrm>
          <a:off x="685800" y="2362200"/>
          <a:ext cx="6410325" cy="1033463"/>
        </p:xfrm>
        <a:graphic>
          <a:graphicData uri="http://schemas.openxmlformats.org/presentationml/2006/ole">
            <mc:AlternateContent xmlns:mc="http://schemas.openxmlformats.org/markup-compatibility/2006">
              <mc:Choice xmlns:v="urn:schemas-microsoft-com:vml" Requires="v">
                <p:oleObj spid="_x0000_s14349" name="Equation" r:id="rId6" imgW="2311200" imgH="380880" progId="Equation.3">
                  <p:embed/>
                </p:oleObj>
              </mc:Choice>
              <mc:Fallback>
                <p:oleObj name="Equation" r:id="rId6" imgW="2311200" imgH="3808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362200"/>
                        <a:ext cx="6410325"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1" name="Object 5"/>
          <p:cNvGraphicFramePr>
            <a:graphicFrameLocks/>
          </p:cNvGraphicFramePr>
          <p:nvPr/>
        </p:nvGraphicFramePr>
        <p:xfrm>
          <a:off x="685800" y="3505200"/>
          <a:ext cx="6118225" cy="963613"/>
        </p:xfrm>
        <a:graphic>
          <a:graphicData uri="http://schemas.openxmlformats.org/presentationml/2006/ole">
            <mc:AlternateContent xmlns:mc="http://schemas.openxmlformats.org/markup-compatibility/2006">
              <mc:Choice xmlns:v="urn:schemas-microsoft-com:vml" Requires="v">
                <p:oleObj spid="_x0000_s14350" name="Equation" r:id="rId8" imgW="2590560" imgH="419040" progId="Equation.3">
                  <p:embed/>
                </p:oleObj>
              </mc:Choice>
              <mc:Fallback>
                <p:oleObj name="Equation" r:id="rId8" imgW="2590560" imgH="4190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505200"/>
                        <a:ext cx="6118225"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2" name="Object 6"/>
          <p:cNvGraphicFramePr>
            <a:graphicFrameLocks/>
          </p:cNvGraphicFramePr>
          <p:nvPr/>
        </p:nvGraphicFramePr>
        <p:xfrm>
          <a:off x="3048000" y="4648200"/>
          <a:ext cx="3478213" cy="1403350"/>
        </p:xfrm>
        <a:graphic>
          <a:graphicData uri="http://schemas.openxmlformats.org/presentationml/2006/ole">
            <mc:AlternateContent xmlns:mc="http://schemas.openxmlformats.org/markup-compatibility/2006">
              <mc:Choice xmlns:v="urn:schemas-microsoft-com:vml" Requires="v">
                <p:oleObj spid="_x0000_s14351" name="Equation" r:id="rId10" imgW="1333440" imgH="545760" progId="Equation.3">
                  <p:embed/>
                </p:oleObj>
              </mc:Choice>
              <mc:Fallback>
                <p:oleObj name="Equation" r:id="rId10" imgW="1333440" imgH="54576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4648200"/>
                        <a:ext cx="3478213" cy="14033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6705600" y="4419600"/>
            <a:ext cx="1901825" cy="1150938"/>
            <a:chOff x="3936" y="3211"/>
            <a:chExt cx="1198" cy="725"/>
          </a:xfrm>
        </p:grpSpPr>
        <p:sp>
          <p:nvSpPr>
            <p:cNvPr id="14346" name="Rectangle 8"/>
            <p:cNvSpPr>
              <a:spLocks noChangeArrowheads="1"/>
            </p:cNvSpPr>
            <p:nvPr/>
          </p:nvSpPr>
          <p:spPr bwMode="auto">
            <a:xfrm>
              <a:off x="4834" y="3211"/>
              <a:ext cx="300" cy="412"/>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600">
                  <a:latin typeface="Times New Roman" panose="02020603050405020304" pitchFamily="18" charset="0"/>
                </a:rPr>
                <a:t>T</a:t>
              </a:r>
            </a:p>
          </p:txBody>
        </p:sp>
        <p:sp>
          <p:nvSpPr>
            <p:cNvPr id="14347" name="Arc 9"/>
            <p:cNvSpPr>
              <a:spLocks/>
            </p:cNvSpPr>
            <p:nvPr/>
          </p:nvSpPr>
          <p:spPr bwMode="auto">
            <a:xfrm>
              <a:off x="3936" y="3648"/>
              <a:ext cx="1056"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4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04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04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2"/>
          <p:cNvSpPr>
            <a:spLocks noGrp="1" noChangeArrowheads="1"/>
          </p:cNvSpPr>
          <p:nvPr>
            <p:ph type="title"/>
          </p:nvPr>
        </p:nvSpPr>
        <p:spPr>
          <a:xfrm>
            <a:off x="1295400" y="457200"/>
            <a:ext cx="7391400" cy="790575"/>
          </a:xfrm>
        </p:spPr>
        <p:txBody>
          <a:bodyPr/>
          <a:lstStyle/>
          <a:p>
            <a:r>
              <a:rPr lang="en-US" altLang="en-US"/>
              <a:t>MLE Weibull</a:t>
            </a:r>
            <a:br>
              <a:rPr lang="en-US" altLang="en-US"/>
            </a:br>
            <a:r>
              <a:rPr lang="en-US" altLang="en-US"/>
              <a:t>multiply censored data</a:t>
            </a:r>
          </a:p>
        </p:txBody>
      </p:sp>
      <p:sp>
        <p:nvSpPr>
          <p:cNvPr id="7" name="Date Placeholder 2"/>
          <p:cNvSpPr>
            <a:spLocks noGrp="1"/>
          </p:cNvSpPr>
          <p:nvPr>
            <p:ph type="dt" sz="quarter" idx="10"/>
          </p:nvPr>
        </p:nvSpPr>
        <p:spPr/>
        <p:txBody>
          <a:bodyPr/>
          <a:lstStyle/>
          <a:p>
            <a:pPr>
              <a:defRPr/>
            </a:pPr>
            <a:r>
              <a:rPr lang="en-US"/>
              <a:t>Chapter 15</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451C85F-3494-4912-ABF9-18A34FE964F6}"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graphicFrame>
        <p:nvGraphicFramePr>
          <p:cNvPr id="15362" name="Object 3"/>
          <p:cNvGraphicFramePr>
            <a:graphicFrameLocks/>
          </p:cNvGraphicFramePr>
          <p:nvPr/>
        </p:nvGraphicFramePr>
        <p:xfrm>
          <a:off x="762000" y="1295400"/>
          <a:ext cx="7173913" cy="1081088"/>
        </p:xfrm>
        <a:graphic>
          <a:graphicData uri="http://schemas.openxmlformats.org/presentationml/2006/ole">
            <mc:AlternateContent xmlns:mc="http://schemas.openxmlformats.org/markup-compatibility/2006">
              <mc:Choice xmlns:v="urn:schemas-microsoft-com:vml" Requires="v">
                <p:oleObj spid="_x0000_s15369" name="Equation" r:id="rId4" imgW="3822480" imgH="583920" progId="Equation.3">
                  <p:embed/>
                </p:oleObj>
              </mc:Choice>
              <mc:Fallback>
                <p:oleObj name="Equation" r:id="rId4" imgW="3822480" imgH="58392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95400"/>
                        <a:ext cx="7173913"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4" name="Object 4"/>
          <p:cNvGraphicFramePr>
            <a:graphicFrameLocks/>
          </p:cNvGraphicFramePr>
          <p:nvPr/>
        </p:nvGraphicFramePr>
        <p:xfrm>
          <a:off x="533400" y="2362200"/>
          <a:ext cx="7848600" cy="1171575"/>
        </p:xfrm>
        <a:graphic>
          <a:graphicData uri="http://schemas.openxmlformats.org/presentationml/2006/ole">
            <mc:AlternateContent xmlns:mc="http://schemas.openxmlformats.org/markup-compatibility/2006">
              <mc:Choice xmlns:v="urn:schemas-microsoft-com:vml" Requires="v">
                <p:oleObj spid="_x0000_s15370" name="Equation" r:id="rId6" imgW="3352680" imgH="507960" progId="Equation.3">
                  <p:embed/>
                </p:oleObj>
              </mc:Choice>
              <mc:Fallback>
                <p:oleObj name="Equation" r:id="rId6" imgW="3352680" imgH="5079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362200"/>
                        <a:ext cx="78486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5" name="Object 5"/>
          <p:cNvGraphicFramePr>
            <a:graphicFrameLocks/>
          </p:cNvGraphicFramePr>
          <p:nvPr/>
        </p:nvGraphicFramePr>
        <p:xfrm>
          <a:off x="609600" y="3657600"/>
          <a:ext cx="5554663" cy="1022350"/>
        </p:xfrm>
        <a:graphic>
          <a:graphicData uri="http://schemas.openxmlformats.org/presentationml/2006/ole">
            <mc:AlternateContent xmlns:mc="http://schemas.openxmlformats.org/markup-compatibility/2006">
              <mc:Choice xmlns:v="urn:schemas-microsoft-com:vml" Requires="v">
                <p:oleObj spid="_x0000_s15371" name="Equation" r:id="rId8" imgW="2717640" imgH="507960" progId="Equation.3">
                  <p:embed/>
                </p:oleObj>
              </mc:Choice>
              <mc:Fallback>
                <p:oleObj name="Equation" r:id="rId8" imgW="2717640" imgH="50796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657600"/>
                        <a:ext cx="5554663"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6" name="Object 6"/>
          <p:cNvGraphicFramePr>
            <a:graphicFrameLocks/>
          </p:cNvGraphicFramePr>
          <p:nvPr/>
        </p:nvGraphicFramePr>
        <p:xfrm>
          <a:off x="685800" y="5029200"/>
          <a:ext cx="6646863" cy="908050"/>
        </p:xfrm>
        <a:graphic>
          <a:graphicData uri="http://schemas.openxmlformats.org/presentationml/2006/ole">
            <mc:AlternateContent xmlns:mc="http://schemas.openxmlformats.org/markup-compatibility/2006">
              <mc:Choice xmlns:v="urn:schemas-microsoft-com:vml" Requires="v">
                <p:oleObj spid="_x0000_s15372" name="Equation" r:id="rId10" imgW="3377880" imgH="469800" progId="Equation.3">
                  <p:embed/>
                </p:oleObj>
              </mc:Choice>
              <mc:Fallback>
                <p:oleObj name="Equation" r:id="rId10" imgW="3377880" imgH="46980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5029200"/>
                        <a:ext cx="6646863"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4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219200" y="457200"/>
            <a:ext cx="7107238" cy="790575"/>
          </a:xfrm>
        </p:spPr>
        <p:txBody>
          <a:bodyPr/>
          <a:lstStyle/>
          <a:p>
            <a:r>
              <a:rPr lang="en-US" altLang="en-US"/>
              <a:t>MLE Weibull - multiply censored data</a:t>
            </a:r>
          </a:p>
        </p:txBody>
      </p:sp>
      <p:sp>
        <p:nvSpPr>
          <p:cNvPr id="11" name="Date Placeholder 2"/>
          <p:cNvSpPr>
            <a:spLocks noGrp="1"/>
          </p:cNvSpPr>
          <p:nvPr>
            <p:ph type="dt" sz="quarter" idx="10"/>
          </p:nvPr>
        </p:nvSpPr>
        <p:spPr/>
        <p:txBody>
          <a:bodyPr/>
          <a:lstStyle/>
          <a:p>
            <a:pPr>
              <a:defRPr/>
            </a:pPr>
            <a:r>
              <a:rPr lang="en-US"/>
              <a:t>Chapter 15</a:t>
            </a:r>
          </a:p>
        </p:txBody>
      </p:sp>
      <p:sp>
        <p:nvSpPr>
          <p:cNvPr id="12"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1501023-38F6-46EE-9B22-0EF04BD1EA71}"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graphicFrame>
        <p:nvGraphicFramePr>
          <p:cNvPr id="16386" name="Object 3"/>
          <p:cNvGraphicFramePr>
            <a:graphicFrameLocks/>
          </p:cNvGraphicFramePr>
          <p:nvPr/>
        </p:nvGraphicFramePr>
        <p:xfrm>
          <a:off x="935038" y="1533525"/>
          <a:ext cx="6694487" cy="1314450"/>
        </p:xfrm>
        <a:graphic>
          <a:graphicData uri="http://schemas.openxmlformats.org/presentationml/2006/ole">
            <mc:AlternateContent xmlns:mc="http://schemas.openxmlformats.org/markup-compatibility/2006">
              <mc:Choice xmlns:v="urn:schemas-microsoft-com:vml" Requires="v">
                <p:oleObj spid="_x0000_s16397" name="Equation" r:id="rId4" imgW="2209680" imgH="444240" progId="Equation.3">
                  <p:embed/>
                </p:oleObj>
              </mc:Choice>
              <mc:Fallback>
                <p:oleObj name="Equation" r:id="rId4" imgW="2209680" imgH="4442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038" y="1533525"/>
                        <a:ext cx="669448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4"/>
          <p:cNvGraphicFramePr>
            <a:graphicFrameLocks/>
          </p:cNvGraphicFramePr>
          <p:nvPr/>
        </p:nvGraphicFramePr>
        <p:xfrm>
          <a:off x="2668588" y="3949700"/>
          <a:ext cx="2935287" cy="1928813"/>
        </p:xfrm>
        <a:graphic>
          <a:graphicData uri="http://schemas.openxmlformats.org/presentationml/2006/ole">
            <mc:AlternateContent xmlns:mc="http://schemas.openxmlformats.org/markup-compatibility/2006">
              <mc:Choice xmlns:v="urn:schemas-microsoft-com:vml" Requires="v">
                <p:oleObj spid="_x0000_s16398" name="Equation" r:id="rId6" imgW="901440" imgH="596880" progId="Equation.3">
                  <p:embed/>
                </p:oleObj>
              </mc:Choice>
              <mc:Fallback>
                <p:oleObj name="Equation" r:id="rId6" imgW="901440" imgH="5968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8588" y="3949700"/>
                        <a:ext cx="2935287"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p:cNvGrpSpPr>
          <p:nvPr/>
        </p:nvGrpSpPr>
        <p:grpSpPr bwMode="auto">
          <a:xfrm>
            <a:off x="358775" y="2590800"/>
            <a:ext cx="1927225" cy="1803400"/>
            <a:chOff x="226" y="1632"/>
            <a:chExt cx="1214" cy="1136"/>
          </a:xfrm>
        </p:grpSpPr>
        <p:sp>
          <p:nvSpPr>
            <p:cNvPr id="16395" name="Rectangle 6"/>
            <p:cNvSpPr>
              <a:spLocks noChangeArrowheads="1"/>
            </p:cNvSpPr>
            <p:nvPr/>
          </p:nvSpPr>
          <p:spPr bwMode="auto">
            <a:xfrm>
              <a:off x="226" y="2242"/>
              <a:ext cx="1041" cy="526"/>
            </a:xfrm>
            <a:prstGeom prst="rect">
              <a:avLst/>
            </a:prstGeom>
            <a:solidFill>
              <a:srgbClr val="FFFFFF"/>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solve</a:t>
              </a:r>
            </a:p>
            <a:p>
              <a:r>
                <a:rPr lang="en-US" altLang="en-US">
                  <a:latin typeface="Times New Roman" panose="02020603050405020304" pitchFamily="18" charset="0"/>
                </a:rPr>
                <a:t>numerically</a:t>
              </a:r>
            </a:p>
          </p:txBody>
        </p:sp>
        <p:sp>
          <p:nvSpPr>
            <p:cNvPr id="16396" name="Line 7"/>
            <p:cNvSpPr>
              <a:spLocks noChangeShapeType="1"/>
            </p:cNvSpPr>
            <p:nvPr/>
          </p:nvSpPr>
          <p:spPr bwMode="auto">
            <a:xfrm flipV="1">
              <a:off x="480" y="1632"/>
              <a:ext cx="960" cy="576"/>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8"/>
          <p:cNvGrpSpPr>
            <a:grpSpLocks/>
          </p:cNvGrpSpPr>
          <p:nvPr/>
        </p:nvGrpSpPr>
        <p:grpSpPr bwMode="auto">
          <a:xfrm>
            <a:off x="6400800" y="2743200"/>
            <a:ext cx="2492375" cy="1728788"/>
            <a:chOff x="4032" y="1728"/>
            <a:chExt cx="1570" cy="1089"/>
          </a:xfrm>
        </p:grpSpPr>
        <p:sp>
          <p:nvSpPr>
            <p:cNvPr id="16393" name="Rectangle 9"/>
            <p:cNvSpPr>
              <a:spLocks noChangeArrowheads="1"/>
            </p:cNvSpPr>
            <p:nvPr/>
          </p:nvSpPr>
          <p:spPr bwMode="auto">
            <a:xfrm>
              <a:off x="4066" y="2213"/>
              <a:ext cx="1536" cy="604"/>
            </a:xfrm>
            <a:prstGeom prst="rect">
              <a:avLst/>
            </a:prstGeom>
            <a:solidFill>
              <a:srgbClr val="FFFFFF"/>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Times New Roman" panose="02020603050405020304" pitchFamily="18" charset="0"/>
                </a:rPr>
                <a:t>monotonically</a:t>
              </a:r>
            </a:p>
            <a:p>
              <a:r>
                <a:rPr lang="en-US" altLang="en-US" sz="2800">
                  <a:latin typeface="Times New Roman" panose="02020603050405020304" pitchFamily="18" charset="0"/>
                </a:rPr>
                <a:t>increasing RHS</a:t>
              </a:r>
            </a:p>
          </p:txBody>
        </p:sp>
        <p:sp>
          <p:nvSpPr>
            <p:cNvPr id="16394" name="Line 10"/>
            <p:cNvSpPr>
              <a:spLocks noChangeShapeType="1"/>
            </p:cNvSpPr>
            <p:nvPr/>
          </p:nvSpPr>
          <p:spPr bwMode="auto">
            <a:xfrm>
              <a:off x="4032" y="1728"/>
              <a:ext cx="480" cy="48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152400"/>
            <a:ext cx="8001000" cy="1143000"/>
          </a:xfrm>
        </p:spPr>
        <p:txBody>
          <a:bodyPr/>
          <a:lstStyle/>
          <a:p>
            <a:r>
              <a:rPr lang="en-US" altLang="en-US" sz="3600"/>
              <a:t>Maximum Likelihood Estimation (MLE)</a:t>
            </a:r>
            <a:endParaRPr lang="en-US" altLang="en-US" sz="5400"/>
          </a:p>
        </p:txBody>
      </p:sp>
      <p:sp>
        <p:nvSpPr>
          <p:cNvPr id="120" name="Date Placeholder 2"/>
          <p:cNvSpPr>
            <a:spLocks noGrp="1"/>
          </p:cNvSpPr>
          <p:nvPr>
            <p:ph type="dt" sz="quarter" idx="10"/>
          </p:nvPr>
        </p:nvSpPr>
        <p:spPr/>
        <p:txBody>
          <a:bodyPr/>
          <a:lstStyle/>
          <a:p>
            <a:pPr>
              <a:defRPr/>
            </a:pPr>
            <a:r>
              <a:rPr lang="en-US"/>
              <a:t>Chapter 15</a:t>
            </a:r>
          </a:p>
        </p:txBody>
      </p:sp>
      <p:sp>
        <p:nvSpPr>
          <p:cNvPr id="121"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8DB2B42-7D64-47B0-9D50-2B945F3EC871}"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
        <p:nvSpPr>
          <p:cNvPr id="37893" name="Text Box 3"/>
          <p:cNvSpPr txBox="1">
            <a:spLocks noChangeArrowheads="1"/>
          </p:cNvSpPr>
          <p:nvPr/>
        </p:nvSpPr>
        <p:spPr bwMode="auto">
          <a:xfrm>
            <a:off x="442913" y="1676400"/>
            <a:ext cx="87010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t>Find estimates for the distribution parameters which</a:t>
            </a:r>
          </a:p>
          <a:p>
            <a:r>
              <a:rPr lang="en-US" altLang="en-US" sz="2800"/>
              <a:t>will maximize the probability of obtaining the observed</a:t>
            </a:r>
          </a:p>
          <a:p>
            <a:r>
              <a:rPr lang="en-US" altLang="en-US" sz="2800"/>
              <a:t>sample times.</a:t>
            </a:r>
          </a:p>
        </p:txBody>
      </p:sp>
      <p:sp>
        <p:nvSpPr>
          <p:cNvPr id="37894" name="Text Box 4"/>
          <p:cNvSpPr txBox="1">
            <a:spLocks noChangeArrowheads="1"/>
          </p:cNvSpPr>
          <p:nvPr/>
        </p:nvSpPr>
        <p:spPr bwMode="auto">
          <a:xfrm>
            <a:off x="2286000" y="3429000"/>
            <a:ext cx="4210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600">
                <a:latin typeface="Times New Roman" panose="02020603050405020304" pitchFamily="18" charset="0"/>
              </a:rPr>
              <a:t>Max f(t</a:t>
            </a:r>
            <a:r>
              <a:rPr lang="en-US" altLang="en-US" sz="3600" baseline="-25000">
                <a:latin typeface="Times New Roman" panose="02020603050405020304" pitchFamily="18" charset="0"/>
              </a:rPr>
              <a:t>1</a:t>
            </a:r>
            <a:r>
              <a:rPr lang="en-US" altLang="en-US" sz="3600">
                <a:latin typeface="Times New Roman" panose="02020603050405020304" pitchFamily="18" charset="0"/>
              </a:rPr>
              <a:t>) f(t</a:t>
            </a:r>
            <a:r>
              <a:rPr lang="en-US" altLang="en-US" sz="3600" baseline="-25000">
                <a:latin typeface="Times New Roman" panose="02020603050405020304" pitchFamily="18" charset="0"/>
              </a:rPr>
              <a:t>2</a:t>
            </a:r>
            <a:r>
              <a:rPr lang="en-US" altLang="en-US" sz="3600">
                <a:latin typeface="Times New Roman" panose="02020603050405020304" pitchFamily="18" charset="0"/>
              </a:rPr>
              <a:t>) . . . f(t</a:t>
            </a:r>
            <a:r>
              <a:rPr lang="en-US" altLang="en-US" sz="3600" baseline="-25000">
                <a:latin typeface="Times New Roman" panose="02020603050405020304" pitchFamily="18" charset="0"/>
              </a:rPr>
              <a:t>r</a:t>
            </a:r>
            <a:r>
              <a:rPr lang="en-US" altLang="en-US" sz="3600">
                <a:latin typeface="Times New Roman" panose="02020603050405020304" pitchFamily="1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95400" y="457200"/>
            <a:ext cx="7107238" cy="790575"/>
          </a:xfrm>
        </p:spPr>
        <p:txBody>
          <a:bodyPr/>
          <a:lstStyle/>
          <a:p>
            <a:r>
              <a:rPr lang="en-US" altLang="en-US"/>
              <a:t>Example 15.17</a:t>
            </a:r>
          </a:p>
        </p:txBody>
      </p:sp>
      <p:sp>
        <p:nvSpPr>
          <p:cNvPr id="6" name="Date Placeholder 2"/>
          <p:cNvSpPr>
            <a:spLocks noGrp="1"/>
          </p:cNvSpPr>
          <p:nvPr>
            <p:ph type="dt" sz="quarter" idx="10"/>
          </p:nvPr>
        </p:nvSpPr>
        <p:spPr/>
        <p:txBody>
          <a:bodyPr/>
          <a:lstStyle/>
          <a:p>
            <a:pPr>
              <a:defRPr/>
            </a:pPr>
            <a:r>
              <a:rPr lang="en-US"/>
              <a:t>Chapter 15</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3B4AEDD-C638-4D69-970A-D0B1DB009A88}"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sp>
        <p:nvSpPr>
          <p:cNvPr id="39941" name="Rectangle 3"/>
          <p:cNvSpPr>
            <a:spLocks noChangeArrowheads="1"/>
          </p:cNvSpPr>
          <p:nvPr/>
        </p:nvSpPr>
        <p:spPr bwMode="auto">
          <a:xfrm>
            <a:off x="381000" y="1371600"/>
            <a:ext cx="84582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300">
                <a:latin typeface="Book Antiqua" panose="02040602050305030304" pitchFamily="18" charset="0"/>
              </a:rPr>
              <a:t>Fifteen units were placed on test for 500 hours.  The </a:t>
            </a:r>
          </a:p>
          <a:p>
            <a:r>
              <a:rPr lang="en-US" altLang="en-US" sz="2300">
                <a:latin typeface="Book Antiqua" panose="02040602050305030304" pitchFamily="18" charset="0"/>
              </a:rPr>
              <a:t>following failure times and censor times were observed </a:t>
            </a:r>
          </a:p>
          <a:p>
            <a:r>
              <a:rPr lang="en-US" altLang="en-US" sz="2300">
                <a:latin typeface="Book Antiqua" panose="02040602050305030304" pitchFamily="18" charset="0"/>
              </a:rPr>
              <a:t>prior to concluding the test:</a:t>
            </a:r>
          </a:p>
          <a:p>
            <a:r>
              <a:rPr lang="en-US" altLang="en-US" sz="2300">
                <a:latin typeface="Book Antiqua" panose="02040602050305030304" pitchFamily="18" charset="0"/>
              </a:rPr>
              <a:t>34   136   145+   154   189   200+   286   287   334   353   380+</a:t>
            </a:r>
          </a:p>
        </p:txBody>
      </p:sp>
      <p:sp>
        <p:nvSpPr>
          <p:cNvPr id="63492" name="Rectangle 4"/>
          <p:cNvSpPr>
            <a:spLocks noChangeArrowheads="1"/>
          </p:cNvSpPr>
          <p:nvPr/>
        </p:nvSpPr>
        <p:spPr bwMode="auto">
          <a:xfrm>
            <a:off x="381000" y="2971800"/>
            <a:ext cx="8512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300">
                <a:latin typeface="Book Antiqua" panose="02040602050305030304" pitchFamily="18" charset="0"/>
              </a:rPr>
              <a:t>For the exponential,</a:t>
            </a:r>
          </a:p>
          <a:p>
            <a:r>
              <a:rPr lang="en-US" altLang="en-US" sz="2300">
                <a:latin typeface="Book Antiqua" panose="02040602050305030304" pitchFamily="18" charset="0"/>
              </a:rPr>
              <a:t>T = 34+136+145+154+189+200+286+287+334+353+380+4(500) </a:t>
            </a:r>
          </a:p>
          <a:p>
            <a:r>
              <a:rPr lang="en-US" altLang="en-US" sz="2300">
                <a:latin typeface="Book Antiqua" panose="02040602050305030304" pitchFamily="18" charset="0"/>
              </a:rPr>
              <a:t>= 4498 and the MLE for the MTTF = T/r = 4498/8 = 562.25.</a:t>
            </a:r>
          </a:p>
        </p:txBody>
      </p:sp>
      <p:sp>
        <p:nvSpPr>
          <p:cNvPr id="63493" name="Rectangle 5"/>
          <p:cNvSpPr>
            <a:spLocks noChangeArrowheads="1"/>
          </p:cNvSpPr>
          <p:nvPr/>
        </p:nvSpPr>
        <p:spPr bwMode="auto">
          <a:xfrm>
            <a:off x="381000" y="4267200"/>
            <a:ext cx="8404225"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300">
                <a:latin typeface="Book Antiqua" panose="02040602050305030304" pitchFamily="18" charset="0"/>
              </a:rPr>
              <a:t>For the Weibull, the 4 units which had not failed by the end </a:t>
            </a:r>
          </a:p>
          <a:p>
            <a:r>
              <a:rPr lang="en-US" altLang="en-US" sz="2300">
                <a:latin typeface="Book Antiqua" panose="02040602050305030304" pitchFamily="18" charset="0"/>
              </a:rPr>
              <a:t>of the test are assigned  censored times of 500 hours.  The left hand side of MLE Eq. equals 5.21385.  Beginning with </a:t>
            </a:r>
          </a:p>
          <a:p>
            <a:r>
              <a:rPr lang="en-US" altLang="en-US" sz="2300">
                <a:latin typeface="Symbol" panose="05050102010706020507" pitchFamily="18" charset="2"/>
              </a:rPr>
              <a:t>b</a:t>
            </a:r>
            <a:r>
              <a:rPr lang="en-US" altLang="en-US" sz="2300">
                <a:latin typeface="Book Antiqua" panose="02040602050305030304" pitchFamily="18" charset="0"/>
              </a:rPr>
              <a:t> = .1 and increasing </a:t>
            </a:r>
            <a:r>
              <a:rPr lang="en-US" altLang="en-US" sz="2300">
                <a:latin typeface="Symbol" panose="05050102010706020507" pitchFamily="18" charset="2"/>
              </a:rPr>
              <a:t>b</a:t>
            </a:r>
            <a:r>
              <a:rPr lang="en-US" altLang="en-US" sz="2300">
                <a:latin typeface="Book Antiqua" panose="02040602050305030304" pitchFamily="18" charset="0"/>
              </a:rPr>
              <a:t> in the right hand side by .01 until it </a:t>
            </a:r>
          </a:p>
          <a:p>
            <a:r>
              <a:rPr lang="en-US" altLang="en-US" sz="2300">
                <a:latin typeface="Book Antiqua" panose="02040602050305030304" pitchFamily="18" charset="0"/>
              </a:rPr>
              <a:t>exceeds 5.21, results in </a:t>
            </a:r>
            <a:r>
              <a:rPr lang="en-US" altLang="en-US" sz="2300">
                <a:latin typeface="Symbol" panose="05050102010706020507" pitchFamily="18" charset="2"/>
              </a:rPr>
              <a:t>b</a:t>
            </a:r>
            <a:r>
              <a:rPr lang="en-US" altLang="en-US" sz="2300">
                <a:latin typeface="Book Antiqua" panose="02040602050305030304" pitchFamily="18" charset="0"/>
              </a:rPr>
              <a:t> = 1.43.  Then </a:t>
            </a:r>
            <a:r>
              <a:rPr lang="en-US" altLang="en-US" sz="2300">
                <a:latin typeface="Symbol" panose="05050102010706020507" pitchFamily="18" charset="2"/>
              </a:rPr>
              <a:t>q</a:t>
            </a:r>
            <a:r>
              <a:rPr lang="en-US" altLang="en-US" sz="2300">
                <a:latin typeface="Book Antiqua" panose="02040602050305030304" pitchFamily="18" charset="0"/>
              </a:rPr>
              <a:t> = 491.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34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219200" y="457200"/>
            <a:ext cx="7107238" cy="790575"/>
          </a:xfrm>
        </p:spPr>
        <p:txBody>
          <a:bodyPr/>
          <a:lstStyle/>
          <a:p>
            <a:r>
              <a:rPr lang="en-US" altLang="en-US"/>
              <a:t>Example 15.17</a:t>
            </a:r>
          </a:p>
        </p:txBody>
      </p:sp>
      <p:sp>
        <p:nvSpPr>
          <p:cNvPr id="15" name="Date Placeholder 2"/>
          <p:cNvSpPr>
            <a:spLocks noGrp="1"/>
          </p:cNvSpPr>
          <p:nvPr>
            <p:ph type="dt" sz="quarter" idx="10"/>
          </p:nvPr>
        </p:nvSpPr>
        <p:spPr/>
        <p:txBody>
          <a:bodyPr/>
          <a:lstStyle/>
          <a:p>
            <a:pPr>
              <a:defRPr/>
            </a:pPr>
            <a:r>
              <a:rPr lang="en-US"/>
              <a:t>Chapter 15</a:t>
            </a:r>
          </a:p>
        </p:txBody>
      </p:sp>
      <p:sp>
        <p:nvSpPr>
          <p:cNvPr id="1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36E41C5-7992-4D99-B546-9FB3886A3D5C}"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graphicFrame>
        <p:nvGraphicFramePr>
          <p:cNvPr id="17410" name="Object 3"/>
          <p:cNvGraphicFramePr>
            <a:graphicFrameLocks/>
          </p:cNvGraphicFramePr>
          <p:nvPr/>
        </p:nvGraphicFramePr>
        <p:xfrm>
          <a:off x="3200400" y="1828800"/>
          <a:ext cx="2976563" cy="720725"/>
        </p:xfrm>
        <a:graphic>
          <a:graphicData uri="http://schemas.openxmlformats.org/presentationml/2006/ole">
            <mc:AlternateContent xmlns:mc="http://schemas.openxmlformats.org/markup-compatibility/2006">
              <mc:Choice xmlns:v="urn:schemas-microsoft-com:vml" Requires="v">
                <p:oleObj spid="_x0000_s17424" name="Equation" r:id="rId5" imgW="914400" imgH="228600" progId="Equation.3">
                  <p:embed/>
                </p:oleObj>
              </mc:Choice>
              <mc:Fallback>
                <p:oleObj name="Equation" r:id="rId5" imgW="914400" imgH="22860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828800"/>
                        <a:ext cx="29765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4"/>
          <p:cNvGraphicFramePr>
            <a:graphicFrameLocks/>
          </p:cNvGraphicFramePr>
          <p:nvPr/>
        </p:nvGraphicFramePr>
        <p:xfrm>
          <a:off x="3200400" y="3733800"/>
          <a:ext cx="3132138" cy="1192213"/>
        </p:xfrm>
        <a:graphic>
          <a:graphicData uri="http://schemas.openxmlformats.org/presentationml/2006/ole">
            <mc:AlternateContent xmlns:mc="http://schemas.openxmlformats.org/markup-compatibility/2006">
              <mc:Choice xmlns:v="urn:schemas-microsoft-com:vml" Requires="v">
                <p:oleObj spid="_x0000_s17425" name="Equation" r:id="rId7" imgW="965160" imgH="380880" progId="Equation.3">
                  <p:embed/>
                </p:oleObj>
              </mc:Choice>
              <mc:Fallback>
                <p:oleObj name="Equation" r:id="rId7" imgW="965160" imgH="380880"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733800"/>
                        <a:ext cx="3132138"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5" name="Rectangle 5"/>
          <p:cNvSpPr>
            <a:spLocks noChangeArrowheads="1"/>
          </p:cNvSpPr>
          <p:nvPr/>
        </p:nvSpPr>
        <p:spPr bwMode="auto">
          <a:xfrm>
            <a:off x="3276600" y="1219200"/>
            <a:ext cx="1938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Times New Roman" panose="02020603050405020304" pitchFamily="18" charset="0"/>
              </a:rPr>
              <a:t>exponential:</a:t>
            </a:r>
          </a:p>
        </p:txBody>
      </p:sp>
      <p:sp>
        <p:nvSpPr>
          <p:cNvPr id="17416" name="Rectangle 6"/>
          <p:cNvSpPr>
            <a:spLocks noChangeArrowheads="1"/>
          </p:cNvSpPr>
          <p:nvPr/>
        </p:nvSpPr>
        <p:spPr bwMode="auto">
          <a:xfrm>
            <a:off x="3336925" y="3214688"/>
            <a:ext cx="1425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Times New Roman" panose="02020603050405020304" pitchFamily="18" charset="0"/>
              </a:rPr>
              <a:t>Weibull:</a:t>
            </a:r>
          </a:p>
        </p:txBody>
      </p:sp>
      <p:sp>
        <p:nvSpPr>
          <p:cNvPr id="17417" name="Rectangle 7"/>
          <p:cNvSpPr>
            <a:spLocks noChangeArrowheads="1"/>
          </p:cNvSpPr>
          <p:nvPr/>
        </p:nvSpPr>
        <p:spPr bwMode="auto">
          <a:xfrm>
            <a:off x="6324600" y="1905000"/>
            <a:ext cx="2192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Times New Roman" panose="02020603050405020304" pitchFamily="18" charset="0"/>
              </a:rPr>
              <a:t>R(100) = .837</a:t>
            </a:r>
          </a:p>
        </p:txBody>
      </p:sp>
      <p:sp>
        <p:nvSpPr>
          <p:cNvPr id="17418" name="Rectangle 8"/>
          <p:cNvSpPr>
            <a:spLocks noChangeArrowheads="1"/>
          </p:cNvSpPr>
          <p:nvPr/>
        </p:nvSpPr>
        <p:spPr bwMode="auto">
          <a:xfrm>
            <a:off x="6248400" y="4419600"/>
            <a:ext cx="2192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Times New Roman" panose="02020603050405020304" pitchFamily="18" charset="0"/>
              </a:rPr>
              <a:t>R(100) = .902</a:t>
            </a:r>
          </a:p>
        </p:txBody>
      </p:sp>
      <p:grpSp>
        <p:nvGrpSpPr>
          <p:cNvPr id="2" name="Group 9"/>
          <p:cNvGrpSpPr>
            <a:grpSpLocks/>
          </p:cNvGrpSpPr>
          <p:nvPr/>
        </p:nvGrpSpPr>
        <p:grpSpPr bwMode="auto">
          <a:xfrm>
            <a:off x="0" y="2362200"/>
            <a:ext cx="2816225" cy="3808413"/>
            <a:chOff x="0" y="1488"/>
            <a:chExt cx="1774" cy="2399"/>
          </a:xfrm>
        </p:grpSpPr>
        <p:pic>
          <p:nvPicPr>
            <p:cNvPr id="17420" name="Picture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488"/>
              <a:ext cx="1774" cy="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Rectangle 11"/>
            <p:cNvSpPr>
              <a:spLocks noChangeArrowheads="1"/>
            </p:cNvSpPr>
            <p:nvPr/>
          </p:nvSpPr>
          <p:spPr bwMode="auto">
            <a:xfrm>
              <a:off x="854" y="1641"/>
              <a:ext cx="6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Times New Roman" panose="02020603050405020304" pitchFamily="18" charset="0"/>
                </a:rPr>
                <a:t>Gosh!</a:t>
              </a:r>
            </a:p>
          </p:txBody>
        </p:sp>
        <p:sp>
          <p:nvSpPr>
            <p:cNvPr id="17422" name="Rectangle 12"/>
            <p:cNvSpPr>
              <a:spLocks noChangeArrowheads="1"/>
            </p:cNvSpPr>
            <p:nvPr/>
          </p:nvSpPr>
          <p:spPr bwMode="auto">
            <a:xfrm>
              <a:off x="518" y="1910"/>
              <a:ext cx="10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Which is the</a:t>
              </a:r>
            </a:p>
          </p:txBody>
        </p:sp>
        <p:sp>
          <p:nvSpPr>
            <p:cNvPr id="17423" name="Rectangle 13"/>
            <p:cNvSpPr>
              <a:spLocks noChangeArrowheads="1"/>
            </p:cNvSpPr>
            <p:nvPr/>
          </p:nvSpPr>
          <p:spPr bwMode="auto">
            <a:xfrm>
              <a:off x="806" y="2102"/>
              <a:ext cx="68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correct</a:t>
              </a:r>
            </a:p>
            <a:p>
              <a:r>
                <a:rPr lang="en-US" altLang="en-US">
                  <a:latin typeface="Times New Roman" panose="02020603050405020304" pitchFamily="18" charset="0"/>
                </a:rPr>
                <a:t>model?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GAMESH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a:xfrm>
            <a:off x="1143000" y="533400"/>
            <a:ext cx="7696200" cy="790575"/>
          </a:xfrm>
        </p:spPr>
        <p:txBody>
          <a:bodyPr/>
          <a:lstStyle/>
          <a:p>
            <a:r>
              <a:rPr lang="en-US" altLang="en-US" sz="3600"/>
              <a:t>Normal Distribution - Censored Data</a:t>
            </a:r>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9988BB0-86D1-4411-85A4-E3E4DFB10886}"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graphicFrame>
        <p:nvGraphicFramePr>
          <p:cNvPr id="18434" name="Object 3"/>
          <p:cNvGraphicFramePr>
            <a:graphicFrameLocks/>
          </p:cNvGraphicFramePr>
          <p:nvPr/>
        </p:nvGraphicFramePr>
        <p:xfrm>
          <a:off x="762000" y="1828800"/>
          <a:ext cx="7615238" cy="3635375"/>
        </p:xfrm>
        <a:graphic>
          <a:graphicData uri="http://schemas.openxmlformats.org/presentationml/2006/ole">
            <mc:AlternateContent xmlns:mc="http://schemas.openxmlformats.org/markup-compatibility/2006">
              <mc:Choice xmlns:v="urn:schemas-microsoft-com:vml" Requires="v">
                <p:oleObj spid="_x0000_s18440" name="Equation" r:id="rId3" imgW="3403440" imgH="1434960" progId="Equation.DSMT4">
                  <p:embed/>
                </p:oleObj>
              </mc:Choice>
              <mc:Fallback>
                <p:oleObj name="Equation" r:id="rId3" imgW="3403440" imgH="1434960" progId="Equation.DSMT4">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7615238" cy="3635375"/>
                      </a:xfrm>
                      <a:prstGeom prst="rect">
                        <a:avLst/>
                      </a:prstGeom>
                      <a:noFill/>
                      <a:ln>
                        <a:noFill/>
                      </a:ln>
                      <a:effectLst/>
                      <a:extLst>
                        <a:ext uri="{909E8E84-426E-40DD-AFC4-6F175D3DCCD1}">
                          <a14:hiddenFill xmlns:a14="http://schemas.microsoft.com/office/drawing/2010/main">
                            <a:solidFill>
                              <a:srgbClr val="C4709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pic>
                </p:oleObj>
              </mc:Fallback>
            </mc:AlternateContent>
          </a:graphicData>
        </a:graphic>
      </p:graphicFrame>
      <p:sp>
        <p:nvSpPr>
          <p:cNvPr id="18438" name="TextBox 7"/>
          <p:cNvSpPr txBox="1">
            <a:spLocks noChangeArrowheads="1"/>
          </p:cNvSpPr>
          <p:nvPr/>
        </p:nvSpPr>
        <p:spPr bwMode="auto">
          <a:xfrm>
            <a:off x="304800" y="4876800"/>
            <a:ext cx="3305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Maximize using a</a:t>
            </a:r>
          </a:p>
          <a:p>
            <a:r>
              <a:rPr lang="en-US" altLang="en-US" sz="2000"/>
              <a:t>Numerical search algorithm</a:t>
            </a:r>
          </a:p>
        </p:txBody>
      </p:sp>
      <p:cxnSp>
        <p:nvCxnSpPr>
          <p:cNvPr id="18439" name="Straight Arrow Connector 9"/>
          <p:cNvCxnSpPr>
            <a:cxnSpLocks noChangeShapeType="1"/>
          </p:cNvCxnSpPr>
          <p:nvPr/>
        </p:nvCxnSpPr>
        <p:spPr bwMode="auto">
          <a:xfrm rot="5400000" flipH="1" flipV="1">
            <a:off x="762000" y="4114800"/>
            <a:ext cx="11430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1143000" y="533400"/>
            <a:ext cx="7772400" cy="790575"/>
          </a:xfrm>
        </p:spPr>
        <p:txBody>
          <a:bodyPr/>
          <a:lstStyle/>
          <a:p>
            <a:r>
              <a:rPr lang="en-US" altLang="en-US" sz="3600"/>
              <a:t>Minimum Extreme Value Distribution</a:t>
            </a:r>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60DDCAC-E1D0-4317-A52F-7FECFFC59515}"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sp>
        <p:nvSpPr>
          <p:cNvPr id="194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19458" name="Object 1"/>
          <p:cNvGraphicFramePr>
            <a:graphicFrameLocks noChangeAspect="1"/>
          </p:cNvGraphicFramePr>
          <p:nvPr/>
        </p:nvGraphicFramePr>
        <p:xfrm>
          <a:off x="1066800" y="2438400"/>
          <a:ext cx="7064375" cy="3429000"/>
        </p:xfrm>
        <a:graphic>
          <a:graphicData uri="http://schemas.openxmlformats.org/presentationml/2006/ole">
            <mc:AlternateContent xmlns:mc="http://schemas.openxmlformats.org/markup-compatibility/2006">
              <mc:Choice xmlns:v="urn:schemas-microsoft-com:vml" Requires="v">
                <p:oleObj spid="_x0000_s19464" name="Equation" r:id="rId3" imgW="3581400" imgH="1739900" progId="Equation.DSMT4">
                  <p:embed/>
                </p:oleObj>
              </mc:Choice>
              <mc:Fallback>
                <p:oleObj name="Equation" r:id="rId3" imgW="3581400" imgH="1739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7064375"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TextBox 6"/>
          <p:cNvSpPr txBox="1">
            <a:spLocks noChangeArrowheads="1"/>
          </p:cNvSpPr>
          <p:nvPr/>
        </p:nvSpPr>
        <p:spPr bwMode="auto">
          <a:xfrm>
            <a:off x="1143000" y="1371600"/>
            <a:ext cx="4584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Complete or right censored data</a:t>
            </a:r>
          </a:p>
          <a:p>
            <a:r>
              <a:rPr lang="en-US" altLang="en-US"/>
              <a:t>Likelihood function: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itle 1"/>
          <p:cNvSpPr>
            <a:spLocks noGrp="1"/>
          </p:cNvSpPr>
          <p:nvPr>
            <p:ph type="title"/>
          </p:nvPr>
        </p:nvSpPr>
        <p:spPr>
          <a:xfrm>
            <a:off x="1219200" y="457200"/>
            <a:ext cx="7620000" cy="790575"/>
          </a:xfrm>
        </p:spPr>
        <p:txBody>
          <a:bodyPr/>
          <a:lstStyle/>
          <a:p>
            <a:r>
              <a:rPr lang="en-US" altLang="en-US" sz="3600"/>
              <a:t>Minimum Extreme Value Distribution</a:t>
            </a:r>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E892597-7634-42B8-A9D5-5B4D8249457C}"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sp>
        <p:nvSpPr>
          <p:cNvPr id="2048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0482" name="Object 1"/>
          <p:cNvGraphicFramePr>
            <a:graphicFrameLocks noChangeAspect="1"/>
          </p:cNvGraphicFramePr>
          <p:nvPr/>
        </p:nvGraphicFramePr>
        <p:xfrm>
          <a:off x="1447800" y="1600200"/>
          <a:ext cx="4243388" cy="952500"/>
        </p:xfrm>
        <a:graphic>
          <a:graphicData uri="http://schemas.openxmlformats.org/presentationml/2006/ole">
            <mc:AlternateContent xmlns:mc="http://schemas.openxmlformats.org/markup-compatibility/2006">
              <mc:Choice xmlns:v="urn:schemas-microsoft-com:vml" Requires="v">
                <p:oleObj spid="_x0000_s20491" name="Equation" r:id="rId3" imgW="1866900" imgH="419100" progId="Equation.DSMT4">
                  <p:embed/>
                </p:oleObj>
              </mc:Choice>
              <mc:Fallback>
                <p:oleObj name="Equation" r:id="rId3" imgW="18669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00200"/>
                        <a:ext cx="4243388"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0483" name="Object 3"/>
          <p:cNvGraphicFramePr>
            <a:graphicFrameLocks noChangeAspect="1"/>
          </p:cNvGraphicFramePr>
          <p:nvPr/>
        </p:nvGraphicFramePr>
        <p:xfrm>
          <a:off x="1371600" y="4572000"/>
          <a:ext cx="5162550" cy="1123950"/>
        </p:xfrm>
        <a:graphic>
          <a:graphicData uri="http://schemas.openxmlformats.org/presentationml/2006/ole">
            <mc:AlternateContent xmlns:mc="http://schemas.openxmlformats.org/markup-compatibility/2006">
              <mc:Choice xmlns:v="urn:schemas-microsoft-com:vml" Requires="v">
                <p:oleObj spid="_x0000_s20492" name="Equation" r:id="rId5" imgW="2108200" imgH="457200" progId="Equation.DSMT4">
                  <p:embed/>
                </p:oleObj>
              </mc:Choice>
              <mc:Fallback>
                <p:oleObj name="Equation" r:id="rId5" imgW="210820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572000"/>
                        <a:ext cx="5162550"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0484" name="Object 5"/>
          <p:cNvGraphicFramePr>
            <a:graphicFrameLocks noChangeAspect="1"/>
          </p:cNvGraphicFramePr>
          <p:nvPr/>
        </p:nvGraphicFramePr>
        <p:xfrm>
          <a:off x="1295400" y="2667000"/>
          <a:ext cx="5237163" cy="1733550"/>
        </p:xfrm>
        <a:graphic>
          <a:graphicData uri="http://schemas.openxmlformats.org/presentationml/2006/ole">
            <mc:AlternateContent xmlns:mc="http://schemas.openxmlformats.org/markup-compatibility/2006">
              <mc:Choice xmlns:v="urn:schemas-microsoft-com:vml" Requires="v">
                <p:oleObj spid="_x0000_s20493" name="Equation" r:id="rId7" imgW="2514600" imgH="838200" progId="Equation.DSMT4">
                  <p:embed/>
                </p:oleObj>
              </mc:Choice>
              <mc:Fallback>
                <p:oleObj name="Equation" r:id="rId7" imgW="2514600" imgH="838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667000"/>
                        <a:ext cx="5237163" cy="173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a:xfrm>
            <a:off x="1143000" y="457200"/>
            <a:ext cx="7696200" cy="790575"/>
          </a:xfrm>
        </p:spPr>
        <p:txBody>
          <a:bodyPr/>
          <a:lstStyle/>
          <a:p>
            <a:r>
              <a:rPr lang="en-US" altLang="en-US" sz="3600"/>
              <a:t>Minimum Extreme Value Distribution</a:t>
            </a:r>
            <a:endParaRPr lang="en-US" altLang="en-US"/>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660B959-807E-4107-8300-3FE968AB25B5}"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1506" name="Object 1"/>
          <p:cNvGraphicFramePr>
            <a:graphicFrameLocks noChangeAspect="1"/>
          </p:cNvGraphicFramePr>
          <p:nvPr/>
        </p:nvGraphicFramePr>
        <p:xfrm>
          <a:off x="1219200" y="2286000"/>
          <a:ext cx="4060825" cy="1038225"/>
        </p:xfrm>
        <a:graphic>
          <a:graphicData uri="http://schemas.openxmlformats.org/presentationml/2006/ole">
            <mc:AlternateContent xmlns:mc="http://schemas.openxmlformats.org/markup-compatibility/2006">
              <mc:Choice xmlns:v="urn:schemas-microsoft-com:vml" Requires="v">
                <p:oleObj spid="_x0000_s21514" name="Equation" r:id="rId3" imgW="1676400" imgH="431800" progId="Equation.DSMT4">
                  <p:embed/>
                </p:oleObj>
              </mc:Choice>
              <mc:Fallback>
                <p:oleObj name="Equation" r:id="rId3" imgW="16764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86000"/>
                        <a:ext cx="406082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2" name="TextBox 6"/>
          <p:cNvSpPr txBox="1">
            <a:spLocks noChangeArrowheads="1"/>
          </p:cNvSpPr>
          <p:nvPr/>
        </p:nvSpPr>
        <p:spPr bwMode="auto">
          <a:xfrm>
            <a:off x="1143000" y="1371600"/>
            <a:ext cx="2989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Complete data</a:t>
            </a:r>
          </a:p>
          <a:p>
            <a:r>
              <a:rPr lang="en-US" altLang="en-US"/>
              <a:t>Method of Moments:</a:t>
            </a:r>
          </a:p>
        </p:txBody>
      </p:sp>
      <p:sp>
        <p:nvSpPr>
          <p:cNvPr id="2151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1507" name="Object 3"/>
          <p:cNvGraphicFramePr>
            <a:graphicFrameLocks noChangeAspect="1"/>
          </p:cNvGraphicFramePr>
          <p:nvPr/>
        </p:nvGraphicFramePr>
        <p:xfrm>
          <a:off x="1143000" y="3429000"/>
          <a:ext cx="6565900" cy="2438400"/>
        </p:xfrm>
        <a:graphic>
          <a:graphicData uri="http://schemas.openxmlformats.org/presentationml/2006/ole">
            <mc:AlternateContent xmlns:mc="http://schemas.openxmlformats.org/markup-compatibility/2006">
              <mc:Choice xmlns:v="urn:schemas-microsoft-com:vml" Requires="v">
                <p:oleObj spid="_x0000_s21515" name="Equation" r:id="rId5" imgW="3111500" imgH="1155700" progId="Equation.DSMT4">
                  <p:embed/>
                </p:oleObj>
              </mc:Choice>
              <mc:Fallback>
                <p:oleObj name="Equation" r:id="rId5" imgW="3111500" imgH="1155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429000"/>
                        <a:ext cx="6565900"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itle 1"/>
          <p:cNvSpPr>
            <a:spLocks noGrp="1"/>
          </p:cNvSpPr>
          <p:nvPr>
            <p:ph type="title"/>
          </p:nvPr>
        </p:nvSpPr>
        <p:spPr>
          <a:xfrm>
            <a:off x="1219200" y="457200"/>
            <a:ext cx="7107238" cy="790575"/>
          </a:xfrm>
        </p:spPr>
        <p:txBody>
          <a:bodyPr/>
          <a:lstStyle/>
          <a:p>
            <a:r>
              <a:rPr lang="en-US" altLang="en-US">
                <a:latin typeface="Times New Roman" panose="02020603050405020304" pitchFamily="18" charset="0"/>
                <a:cs typeface="Times New Roman" panose="02020603050405020304" pitchFamily="18" charset="0"/>
              </a:rPr>
              <a:t>Gamma Distribution</a:t>
            </a:r>
            <a:endParaRPr lang="en-US" altLang="en-US"/>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E525682-D824-409A-9164-FABFA3505D94}" type="slidenum">
              <a:rPr lang="en-US" altLang="en-US" sz="1400">
                <a:latin typeface="Tahoma" panose="020B0604030504040204" pitchFamily="34" charset="0"/>
              </a:rPr>
              <a:pPr/>
              <a:t>26</a:t>
            </a:fld>
            <a:endParaRPr lang="en-US" altLang="en-US" sz="1400">
              <a:latin typeface="Tahoma" panose="020B0604030504040204" pitchFamily="34" charset="0"/>
            </a:endParaRPr>
          </a:p>
        </p:txBody>
      </p:sp>
      <p:sp>
        <p:nvSpPr>
          <p:cNvPr id="2253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2530" name="Object 1"/>
          <p:cNvGraphicFramePr>
            <a:graphicFrameLocks noChangeAspect="1"/>
          </p:cNvGraphicFramePr>
          <p:nvPr/>
        </p:nvGraphicFramePr>
        <p:xfrm>
          <a:off x="838200" y="1828800"/>
          <a:ext cx="5786438" cy="1752600"/>
        </p:xfrm>
        <a:graphic>
          <a:graphicData uri="http://schemas.openxmlformats.org/presentationml/2006/ole">
            <mc:AlternateContent xmlns:mc="http://schemas.openxmlformats.org/markup-compatibility/2006">
              <mc:Choice xmlns:v="urn:schemas-microsoft-com:vml" Requires="v">
                <p:oleObj spid="_x0000_s22545" name="Equation" r:id="rId3" imgW="3022600" imgH="914400" progId="Equation.DSMT4">
                  <p:embed/>
                </p:oleObj>
              </mc:Choice>
              <mc:Fallback>
                <p:oleObj name="Equation" r:id="rId3" imgW="3022600" imgH="914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28800"/>
                        <a:ext cx="5786438"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TextBox 6"/>
          <p:cNvSpPr txBox="1">
            <a:spLocks noChangeArrowheads="1"/>
          </p:cNvSpPr>
          <p:nvPr/>
        </p:nvSpPr>
        <p:spPr bwMode="auto">
          <a:xfrm>
            <a:off x="1143000" y="1371600"/>
            <a:ext cx="4103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Complete data, likelihood function:</a:t>
            </a:r>
          </a:p>
        </p:txBody>
      </p:sp>
      <p:sp>
        <p:nvSpPr>
          <p:cNvPr id="2253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253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82951" name="Object 7"/>
          <p:cNvGraphicFramePr>
            <a:graphicFrameLocks noChangeAspect="1"/>
          </p:cNvGraphicFramePr>
          <p:nvPr/>
        </p:nvGraphicFramePr>
        <p:xfrm>
          <a:off x="685800" y="3733800"/>
          <a:ext cx="5521325" cy="817563"/>
        </p:xfrm>
        <a:graphic>
          <a:graphicData uri="http://schemas.openxmlformats.org/presentationml/2006/ole">
            <mc:AlternateContent xmlns:mc="http://schemas.openxmlformats.org/markup-compatibility/2006">
              <mc:Choice xmlns:v="urn:schemas-microsoft-com:vml" Requires="v">
                <p:oleObj spid="_x0000_s22546" name="Equation" r:id="rId5" imgW="2920680" imgH="431640" progId="Equation.DSMT4">
                  <p:embed/>
                </p:oleObj>
              </mc:Choice>
              <mc:Fallback>
                <p:oleObj name="Equation" r:id="rId5" imgW="292068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733800"/>
                        <a:ext cx="5521325"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2" name="Group 19"/>
          <p:cNvGrpSpPr>
            <a:grpSpLocks/>
          </p:cNvGrpSpPr>
          <p:nvPr/>
        </p:nvGrpSpPr>
        <p:grpSpPr bwMode="auto">
          <a:xfrm>
            <a:off x="228600" y="4648200"/>
            <a:ext cx="8428038" cy="1314450"/>
            <a:chOff x="228600" y="4648200"/>
            <a:chExt cx="8428038" cy="1314510"/>
          </a:xfrm>
        </p:grpSpPr>
        <p:graphicFrame>
          <p:nvGraphicFramePr>
            <p:cNvPr id="22532" name="Object 8"/>
            <p:cNvGraphicFramePr>
              <a:graphicFrameLocks noChangeAspect="1"/>
            </p:cNvGraphicFramePr>
            <p:nvPr/>
          </p:nvGraphicFramePr>
          <p:xfrm>
            <a:off x="2544763" y="4648200"/>
            <a:ext cx="6111875" cy="809625"/>
          </p:xfrm>
          <a:graphic>
            <a:graphicData uri="http://schemas.openxmlformats.org/presentationml/2006/ole">
              <mc:AlternateContent xmlns:mc="http://schemas.openxmlformats.org/markup-compatibility/2006">
                <mc:Choice xmlns:v="urn:schemas-microsoft-com:vml" Requires="v">
                  <p:oleObj spid="_x0000_s22547" name="Equation" r:id="rId7" imgW="3504960" imgH="457200" progId="Equation.DSMT4">
                    <p:embed/>
                  </p:oleObj>
                </mc:Choice>
                <mc:Fallback>
                  <p:oleObj name="Equation" r:id="rId7" imgW="3504960" imgH="457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763" y="4648200"/>
                          <a:ext cx="61118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2" name="TextBox 14"/>
            <p:cNvSpPr txBox="1">
              <a:spLocks noChangeArrowheads="1"/>
            </p:cNvSpPr>
            <p:nvPr/>
          </p:nvSpPr>
          <p:spPr bwMode="auto">
            <a:xfrm>
              <a:off x="228600" y="4800600"/>
              <a:ext cx="21964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Substituting for </a:t>
              </a:r>
              <a:r>
                <a:rPr lang="en-US" altLang="en-US" sz="2000">
                  <a:sym typeface="Symbol" panose="05050102010706020507" pitchFamily="18" charset="2"/>
                </a:rPr>
                <a:t></a:t>
              </a:r>
              <a:r>
                <a:rPr lang="en-US" altLang="en-US" sz="2000"/>
                <a:t>:</a:t>
              </a:r>
            </a:p>
          </p:txBody>
        </p:sp>
        <p:sp>
          <p:nvSpPr>
            <p:cNvPr id="22543" name="TextBox 15"/>
            <p:cNvSpPr txBox="1">
              <a:spLocks noChangeArrowheads="1"/>
            </p:cNvSpPr>
            <p:nvPr/>
          </p:nvSpPr>
          <p:spPr bwMode="auto">
            <a:xfrm>
              <a:off x="228600" y="5562600"/>
              <a:ext cx="21515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Maximize directly</a:t>
              </a:r>
            </a:p>
          </p:txBody>
        </p:sp>
        <p:cxnSp>
          <p:nvCxnSpPr>
            <p:cNvPr id="22544" name="Straight Arrow Connector 17"/>
            <p:cNvCxnSpPr>
              <a:cxnSpLocks noChangeShapeType="1"/>
            </p:cNvCxnSpPr>
            <p:nvPr/>
          </p:nvCxnSpPr>
          <p:spPr bwMode="auto">
            <a:xfrm flipV="1">
              <a:off x="2514600" y="5257800"/>
              <a:ext cx="3810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295400" y="381000"/>
            <a:ext cx="7107238" cy="790575"/>
          </a:xfrm>
        </p:spPr>
        <p:txBody>
          <a:bodyPr/>
          <a:lstStyle/>
          <a:p>
            <a:r>
              <a:rPr lang="en-US" altLang="en-US">
                <a:latin typeface="Times New Roman" panose="02020603050405020304" pitchFamily="18" charset="0"/>
                <a:cs typeface="Times New Roman" panose="02020603050405020304" pitchFamily="18" charset="0"/>
              </a:rPr>
              <a:t>Gamma Distribution</a:t>
            </a:r>
            <a:endParaRPr lang="en-US" altLang="en-US"/>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B981490-E5AD-478F-AF46-04E8CA2C69D2}"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sp>
        <p:nvSpPr>
          <p:cNvPr id="2355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3554" name="Object 1"/>
          <p:cNvGraphicFramePr>
            <a:graphicFrameLocks noChangeAspect="1"/>
          </p:cNvGraphicFramePr>
          <p:nvPr/>
        </p:nvGraphicFramePr>
        <p:xfrm>
          <a:off x="1676400" y="2819400"/>
          <a:ext cx="4629150" cy="2057400"/>
        </p:xfrm>
        <a:graphic>
          <a:graphicData uri="http://schemas.openxmlformats.org/presentationml/2006/ole">
            <mc:AlternateContent xmlns:mc="http://schemas.openxmlformats.org/markup-compatibility/2006">
              <mc:Choice xmlns:v="urn:schemas-microsoft-com:vml" Requires="v">
                <p:oleObj spid="_x0000_s23560" name="Equation" r:id="rId3" imgW="1663700" imgH="736600" progId="Equation.DSMT4">
                  <p:embed/>
                </p:oleObj>
              </mc:Choice>
              <mc:Fallback>
                <p:oleObj name="Equation" r:id="rId3" imgW="1663700" imgH="736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19400"/>
                        <a:ext cx="4629150"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9" name="TextBox 6"/>
          <p:cNvSpPr txBox="1">
            <a:spLocks noChangeArrowheads="1"/>
          </p:cNvSpPr>
          <p:nvPr/>
        </p:nvSpPr>
        <p:spPr bwMode="auto">
          <a:xfrm>
            <a:off x="838200" y="1752600"/>
            <a:ext cx="2989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Complete data</a:t>
            </a:r>
          </a:p>
          <a:p>
            <a:r>
              <a:rPr lang="en-US" altLang="en-US"/>
              <a:t>Method of Moments: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itle 1"/>
          <p:cNvSpPr>
            <a:spLocks noGrp="1"/>
          </p:cNvSpPr>
          <p:nvPr>
            <p:ph type="title"/>
          </p:nvPr>
        </p:nvSpPr>
        <p:spPr>
          <a:xfrm>
            <a:off x="1447800" y="228600"/>
            <a:ext cx="7107238" cy="885825"/>
          </a:xfrm>
        </p:spPr>
        <p:txBody>
          <a:bodyPr/>
          <a:lstStyle/>
          <a:p>
            <a:r>
              <a:rPr lang="en-US" altLang="en-US"/>
              <a:t>EXAMPLE 15.20</a:t>
            </a:r>
          </a:p>
        </p:txBody>
      </p:sp>
      <p:sp>
        <p:nvSpPr>
          <p:cNvPr id="5" name="Content Placeholder 4"/>
          <p:cNvSpPr>
            <a:spLocks noGrp="1"/>
          </p:cNvSpPr>
          <p:nvPr>
            <p:ph idx="1"/>
          </p:nvPr>
        </p:nvSpPr>
        <p:spPr>
          <a:xfrm>
            <a:off x="609600" y="1371600"/>
            <a:ext cx="7772400" cy="1981200"/>
          </a:xfrm>
        </p:spPr>
        <p:txBody>
          <a:bodyPr/>
          <a:lstStyle/>
          <a:p>
            <a:pPr marL="457200" indent="0">
              <a:lnSpc>
                <a:spcPct val="115000"/>
              </a:lnSpc>
              <a:spcBef>
                <a:spcPts val="0"/>
              </a:spcBef>
              <a:spcAft>
                <a:spcPts val="0"/>
              </a:spcAft>
              <a:defRPr/>
            </a:pPr>
            <a:r>
              <a:rPr lang="en-US" sz="2000" dirty="0">
                <a:ea typeface="Times New Roman"/>
              </a:rPr>
              <a:t>Twenty units believed to have a gamma distribution were placed on an accelerated life test with failures in days occurring at the times shown: </a:t>
            </a:r>
            <a:r>
              <a:rPr lang="en-US" sz="2000" dirty="0">
                <a:solidFill>
                  <a:srgbClr val="000000"/>
                </a:solidFill>
                <a:ea typeface="Times New Roman"/>
              </a:rPr>
              <a:t>152 152 115 109 137 88 94 77 160 165 125 40 128 123 136 101 62 153 83 69.  </a:t>
            </a:r>
            <a:r>
              <a:rPr lang="en-US" sz="2000" dirty="0">
                <a:ea typeface="Times New Roman"/>
              </a:rPr>
              <a:t>Using Excel Solver, </a:t>
            </a:r>
          </a:p>
          <a:p>
            <a:pPr>
              <a:defRPr/>
            </a:pPr>
            <a:endParaRPr lang="en-US" dirty="0"/>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7234BAC-B39E-41B6-88D2-F30E8230C3B9}"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sp>
        <p:nvSpPr>
          <p:cNvPr id="245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4578" name="Object 1"/>
          <p:cNvGraphicFramePr>
            <a:graphicFrameLocks noChangeAspect="1"/>
          </p:cNvGraphicFramePr>
          <p:nvPr/>
        </p:nvGraphicFramePr>
        <p:xfrm>
          <a:off x="685800" y="3048000"/>
          <a:ext cx="7485063" cy="809625"/>
        </p:xfrm>
        <a:graphic>
          <a:graphicData uri="http://schemas.openxmlformats.org/presentationml/2006/ole">
            <mc:AlternateContent xmlns:mc="http://schemas.openxmlformats.org/markup-compatibility/2006">
              <mc:Choice xmlns:v="urn:schemas-microsoft-com:vml" Requires="v">
                <p:oleObj spid="_x0000_s24593" name="Equation" r:id="rId3" imgW="4292600" imgH="457200" progId="Equation.DSMT4">
                  <p:embed/>
                </p:oleObj>
              </mc:Choice>
              <mc:Fallback>
                <p:oleObj name="Equation" r:id="rId3" imgW="42926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048000"/>
                        <a:ext cx="7485063"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587" name="Chart 2"/>
          <p:cNvPicPr>
            <a:picLocks noChangeArrowheads="1"/>
          </p:cNvPicPr>
          <p:nvPr/>
        </p:nvPicPr>
        <p:blipFill>
          <a:blip r:embed="rId5">
            <a:extLst>
              <a:ext uri="{28A0092B-C50C-407E-A947-70E740481C1C}">
                <a14:useLocalDpi xmlns:a14="http://schemas.microsoft.com/office/drawing/2010/main" val="0"/>
              </a:ext>
            </a:extLst>
          </a:blip>
          <a:srcRect l="-2817" t="-8794" r="-2817" b="-4266"/>
          <a:stretch>
            <a:fillRect/>
          </a:stretch>
        </p:blipFill>
        <p:spPr bwMode="auto">
          <a:xfrm>
            <a:off x="304800" y="3810000"/>
            <a:ext cx="3657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2" name="Group 15"/>
          <p:cNvGrpSpPr>
            <a:grpSpLocks/>
          </p:cNvGrpSpPr>
          <p:nvPr/>
        </p:nvGrpSpPr>
        <p:grpSpPr bwMode="auto">
          <a:xfrm>
            <a:off x="4343400" y="4724400"/>
            <a:ext cx="4343400" cy="1152525"/>
            <a:chOff x="4343400" y="4724400"/>
            <a:chExt cx="4343400" cy="1152525"/>
          </a:xfrm>
        </p:grpSpPr>
        <p:sp>
          <p:nvSpPr>
            <p:cNvPr id="24592" name="TextBox 8"/>
            <p:cNvSpPr txBox="1">
              <a:spLocks noChangeArrowheads="1"/>
            </p:cNvSpPr>
            <p:nvPr/>
          </p:nvSpPr>
          <p:spPr bwMode="auto">
            <a:xfrm>
              <a:off x="4343400" y="4724400"/>
              <a:ext cx="4343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The corresponding method of moments estimators are  </a:t>
              </a:r>
            </a:p>
            <a:p>
              <a:endParaRPr lang="en-US" altLang="en-US"/>
            </a:p>
          </p:txBody>
        </p:sp>
        <p:graphicFrame>
          <p:nvGraphicFramePr>
            <p:cNvPr id="24581" name="Object 4"/>
            <p:cNvGraphicFramePr>
              <a:graphicFrameLocks noChangeAspect="1"/>
            </p:cNvGraphicFramePr>
            <p:nvPr/>
          </p:nvGraphicFramePr>
          <p:xfrm>
            <a:off x="4495800" y="5410200"/>
            <a:ext cx="3640455" cy="466725"/>
          </p:xfrm>
          <a:graphic>
            <a:graphicData uri="http://schemas.openxmlformats.org/presentationml/2006/ole">
              <mc:AlternateContent xmlns:mc="http://schemas.openxmlformats.org/markup-compatibility/2006">
                <mc:Choice xmlns:v="urn:schemas-microsoft-com:vml" Requires="v">
                  <p:oleObj spid="_x0000_s24594" name="Equation" r:id="rId6" imgW="1854200" imgH="241300" progId="Equation.DSMT4">
                    <p:embed/>
                  </p:oleObj>
                </mc:Choice>
                <mc:Fallback>
                  <p:oleObj name="Equation" r:id="rId6" imgW="1854200" imgH="2413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5410200"/>
                          <a:ext cx="364045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59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4579" name="Object 6"/>
          <p:cNvGraphicFramePr>
            <a:graphicFrameLocks noChangeAspect="1"/>
          </p:cNvGraphicFramePr>
          <p:nvPr/>
        </p:nvGraphicFramePr>
        <p:xfrm>
          <a:off x="6781800" y="3886200"/>
          <a:ext cx="1390650" cy="457200"/>
        </p:xfrm>
        <a:graphic>
          <a:graphicData uri="http://schemas.openxmlformats.org/presentationml/2006/ole">
            <mc:AlternateContent xmlns:mc="http://schemas.openxmlformats.org/markup-compatibility/2006">
              <mc:Choice xmlns:v="urn:schemas-microsoft-com:vml" Requires="v">
                <p:oleObj spid="_x0000_s24595" name="Equation" r:id="rId8" imgW="698500" imgH="228600" progId="Equation.DSMT4">
                  <p:embed/>
                </p:oleObj>
              </mc:Choice>
              <mc:Fallback>
                <p:oleObj name="Equation" r:id="rId8" imgW="698500" imgH="2286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3886200"/>
                        <a:ext cx="13906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4580" name="Object 8"/>
          <p:cNvGraphicFramePr>
            <a:graphicFrameLocks noChangeAspect="1"/>
          </p:cNvGraphicFramePr>
          <p:nvPr/>
        </p:nvGraphicFramePr>
        <p:xfrm>
          <a:off x="4876800" y="3886200"/>
          <a:ext cx="1519238" cy="561975"/>
        </p:xfrm>
        <a:graphic>
          <a:graphicData uri="http://schemas.openxmlformats.org/presentationml/2006/ole">
            <mc:AlternateContent xmlns:mc="http://schemas.openxmlformats.org/markup-compatibility/2006">
              <mc:Choice xmlns:v="urn:schemas-microsoft-com:vml" Requires="v">
                <p:oleObj spid="_x0000_s24596" name="Equation" r:id="rId10" imgW="698197" imgH="253890" progId="Equation.DSMT4">
                  <p:embed/>
                </p:oleObj>
              </mc:Choice>
              <mc:Fallback>
                <p:oleObj name="Equation" r:id="rId10" imgW="698197" imgH="25389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3886200"/>
                        <a:ext cx="151923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1143000" y="381000"/>
            <a:ext cx="8001000" cy="885825"/>
          </a:xfrm>
        </p:spPr>
        <p:txBody>
          <a:bodyPr/>
          <a:lstStyle/>
          <a:p>
            <a:r>
              <a:rPr lang="en-US" altLang="en-US" sz="3600"/>
              <a:t>Parameter Estimation for Interval Data</a:t>
            </a:r>
          </a:p>
        </p:txBody>
      </p:sp>
      <p:sp>
        <p:nvSpPr>
          <p:cNvPr id="6" name="Content Placeholder 5"/>
          <p:cNvSpPr>
            <a:spLocks noGrp="1"/>
          </p:cNvSpPr>
          <p:nvPr>
            <p:ph idx="1"/>
          </p:nvPr>
        </p:nvSpPr>
        <p:spPr>
          <a:xfrm>
            <a:off x="762000" y="1676400"/>
            <a:ext cx="7391400" cy="2133600"/>
          </a:xfrm>
        </p:spPr>
        <p:txBody>
          <a:bodyPr/>
          <a:lstStyle/>
          <a:p>
            <a:pPr marL="0" indent="0">
              <a:lnSpc>
                <a:spcPct val="115000"/>
              </a:lnSpc>
              <a:spcBef>
                <a:spcPts val="0"/>
              </a:spcBef>
              <a:spcAft>
                <a:spcPts val="0"/>
              </a:spcAft>
              <a:defRPr/>
            </a:pPr>
            <a:r>
              <a:rPr lang="en-US" sz="2400" dirty="0" err="1">
                <a:latin typeface="Times New Roman"/>
                <a:ea typeface="Times New Roman"/>
              </a:rPr>
              <a:t>n</a:t>
            </a:r>
            <a:r>
              <a:rPr lang="en-US" sz="2400" baseline="-25000" dirty="0" err="1">
                <a:latin typeface="Times New Roman"/>
                <a:ea typeface="Times New Roman"/>
              </a:rPr>
              <a:t>j</a:t>
            </a:r>
            <a:r>
              <a:rPr lang="en-US" sz="2400" dirty="0">
                <a:latin typeface="Times New Roman"/>
                <a:ea typeface="Times New Roman"/>
              </a:rPr>
              <a:t> , is the number of failures that occur within the interval (a</a:t>
            </a:r>
            <a:r>
              <a:rPr lang="en-US" sz="2400" baseline="-25000" dirty="0">
                <a:latin typeface="Times New Roman"/>
                <a:ea typeface="Times New Roman"/>
              </a:rPr>
              <a:t>j-1</a:t>
            </a:r>
            <a:r>
              <a:rPr lang="en-US" sz="2400" dirty="0">
                <a:latin typeface="Times New Roman"/>
                <a:ea typeface="Times New Roman"/>
              </a:rPr>
              <a:t>, </a:t>
            </a:r>
            <a:r>
              <a:rPr lang="en-US" sz="2400" dirty="0" err="1">
                <a:latin typeface="Times New Roman"/>
                <a:ea typeface="Times New Roman"/>
              </a:rPr>
              <a:t>a</a:t>
            </a:r>
            <a:r>
              <a:rPr lang="en-US" sz="2400" baseline="-25000" dirty="0" err="1">
                <a:latin typeface="Times New Roman"/>
                <a:ea typeface="Times New Roman"/>
              </a:rPr>
              <a:t>j</a:t>
            </a:r>
            <a:r>
              <a:rPr lang="en-US" sz="2400" dirty="0">
                <a:latin typeface="Times New Roman"/>
                <a:ea typeface="Times New Roman"/>
              </a:rPr>
              <a:t>) where j = 1, ,…,k.  Any right censored units are counted in the interval (</a:t>
            </a:r>
            <a:r>
              <a:rPr lang="en-US" sz="2400" dirty="0" err="1">
                <a:latin typeface="Times New Roman"/>
                <a:ea typeface="Times New Roman"/>
              </a:rPr>
              <a:t>a</a:t>
            </a:r>
            <a:r>
              <a:rPr lang="en-US" sz="2400" baseline="-25000" dirty="0" err="1">
                <a:latin typeface="Times New Roman"/>
                <a:ea typeface="Times New Roman"/>
              </a:rPr>
              <a:t>k</a:t>
            </a:r>
            <a:r>
              <a:rPr lang="en-US" sz="2400" dirty="0">
                <a:latin typeface="Times New Roman"/>
                <a:ea typeface="Times New Roman"/>
              </a:rPr>
              <a:t>, </a:t>
            </a:r>
            <a:r>
              <a:rPr lang="en-US" sz="2400" dirty="0">
                <a:latin typeface="Times New Roman"/>
                <a:ea typeface="Times New Roman"/>
                <a:sym typeface="Symbol"/>
              </a:rPr>
              <a:t></a:t>
            </a:r>
            <a:r>
              <a:rPr lang="en-US" sz="2400" dirty="0">
                <a:latin typeface="Times New Roman"/>
                <a:ea typeface="Times New Roman"/>
              </a:rPr>
              <a:t>).  The likelihood function can be stated as</a:t>
            </a:r>
          </a:p>
          <a:p>
            <a:pPr>
              <a:defRPr/>
            </a:pPr>
            <a:endParaRPr lang="en-US" sz="2400" dirty="0"/>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2BCA0A2-43F1-4909-8482-2065F37F2126}" type="slidenum">
              <a:rPr lang="en-US" altLang="en-US" sz="1400">
                <a:latin typeface="Tahoma" panose="020B0604030504040204" pitchFamily="34" charset="0"/>
              </a:rPr>
              <a:pPr/>
              <a:t>29</a:t>
            </a:fld>
            <a:endParaRPr lang="en-US" altLang="en-US" sz="1400">
              <a:latin typeface="Tahoma" panose="020B0604030504040204" pitchFamily="34" charset="0"/>
            </a:endParaRPr>
          </a:p>
        </p:txBody>
      </p:sp>
      <p:sp>
        <p:nvSpPr>
          <p:cNvPr id="256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5602" name="Object 1"/>
          <p:cNvGraphicFramePr>
            <a:graphicFrameLocks noChangeAspect="1"/>
          </p:cNvGraphicFramePr>
          <p:nvPr/>
        </p:nvGraphicFramePr>
        <p:xfrm>
          <a:off x="1447800" y="3733800"/>
          <a:ext cx="5529263" cy="1219200"/>
        </p:xfrm>
        <a:graphic>
          <a:graphicData uri="http://schemas.openxmlformats.org/presentationml/2006/ole">
            <mc:AlternateContent xmlns:mc="http://schemas.openxmlformats.org/markup-compatibility/2006">
              <mc:Choice xmlns:v="urn:schemas-microsoft-com:vml" Requires="v">
                <p:oleObj spid="_x0000_s25608" name="Equation" r:id="rId3" imgW="2184400" imgH="482600" progId="Equation.DSMT4">
                  <p:embed/>
                </p:oleObj>
              </mc:Choice>
              <mc:Fallback>
                <p:oleObj name="Equation" r:id="rId3" imgW="2184400" imgH="482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733800"/>
                        <a:ext cx="552926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295400" y="304800"/>
            <a:ext cx="7086600" cy="838200"/>
          </a:xfrm>
        </p:spPr>
        <p:txBody>
          <a:bodyPr/>
          <a:lstStyle/>
          <a:p>
            <a:r>
              <a:rPr lang="en-US" altLang="en-US"/>
              <a:t>Why MLE’s????</a:t>
            </a:r>
            <a:endParaRPr lang="en-US" altLang="en-US" sz="4800"/>
          </a:p>
        </p:txBody>
      </p:sp>
      <p:sp>
        <p:nvSpPr>
          <p:cNvPr id="13" name="Date Placeholder 2"/>
          <p:cNvSpPr>
            <a:spLocks noGrp="1"/>
          </p:cNvSpPr>
          <p:nvPr>
            <p:ph type="dt" sz="quarter" idx="10"/>
          </p:nvPr>
        </p:nvSpPr>
        <p:spPr/>
        <p:txBody>
          <a:bodyPr/>
          <a:lstStyle/>
          <a:p>
            <a:pPr>
              <a:defRPr/>
            </a:pPr>
            <a:r>
              <a:rPr lang="en-US"/>
              <a:t>Chapter 15</a:t>
            </a:r>
          </a:p>
        </p:txBody>
      </p:sp>
      <p:sp>
        <p:nvSpPr>
          <p:cNvPr id="14"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27AC7A2-3D64-4ADC-8A12-C938A809FE3B}"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sp>
        <p:nvSpPr>
          <p:cNvPr id="1032" name="Text Box 3"/>
          <p:cNvSpPr txBox="1">
            <a:spLocks noChangeArrowheads="1"/>
          </p:cNvSpPr>
          <p:nvPr/>
        </p:nvSpPr>
        <p:spPr bwMode="auto">
          <a:xfrm>
            <a:off x="685800" y="1295400"/>
            <a:ext cx="319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1.  MLE’s are invariant: </a:t>
            </a:r>
          </a:p>
        </p:txBody>
      </p:sp>
      <p:graphicFrame>
        <p:nvGraphicFramePr>
          <p:cNvPr id="1026" name="Object 4"/>
          <p:cNvGraphicFramePr>
            <a:graphicFrameLocks noChangeAspect="1"/>
          </p:cNvGraphicFramePr>
          <p:nvPr/>
        </p:nvGraphicFramePr>
        <p:xfrm>
          <a:off x="3962400" y="1219200"/>
          <a:ext cx="4248150" cy="830263"/>
        </p:xfrm>
        <a:graphic>
          <a:graphicData uri="http://schemas.openxmlformats.org/presentationml/2006/ole">
            <mc:AlternateContent xmlns:mc="http://schemas.openxmlformats.org/markup-compatibility/2006">
              <mc:Choice xmlns:v="urn:schemas-microsoft-com:vml" Requires="v">
                <p:oleObj spid="_x0000_s1039" name="Equation" r:id="rId4" imgW="1485720" imgH="291960" progId="Equation.3">
                  <p:embed/>
                </p:oleObj>
              </mc:Choice>
              <mc:Fallback>
                <p:oleObj name="Equation" r:id="rId4" imgW="1485720" imgH="2919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219200"/>
                        <a:ext cx="424815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685800" y="2057400"/>
            <a:ext cx="5454650" cy="1254125"/>
            <a:chOff x="422" y="1898"/>
            <a:chExt cx="3436" cy="790"/>
          </a:xfrm>
        </p:grpSpPr>
        <p:sp>
          <p:nvSpPr>
            <p:cNvPr id="1038" name="Text Box 6"/>
            <p:cNvSpPr txBox="1">
              <a:spLocks noChangeArrowheads="1"/>
            </p:cNvSpPr>
            <p:nvPr/>
          </p:nvSpPr>
          <p:spPr bwMode="auto">
            <a:xfrm>
              <a:off x="422" y="1898"/>
              <a:ext cx="20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2.  MLE’s are Consistent:</a:t>
              </a:r>
            </a:p>
          </p:txBody>
        </p:sp>
        <p:graphicFrame>
          <p:nvGraphicFramePr>
            <p:cNvPr id="1028" name="Object 7"/>
            <p:cNvGraphicFramePr>
              <a:graphicFrameLocks noChangeAspect="1"/>
            </p:cNvGraphicFramePr>
            <p:nvPr/>
          </p:nvGraphicFramePr>
          <p:xfrm>
            <a:off x="1862" y="2186"/>
            <a:ext cx="1996" cy="502"/>
          </p:xfrm>
          <a:graphic>
            <a:graphicData uri="http://schemas.openxmlformats.org/presentationml/2006/ole">
              <mc:AlternateContent xmlns:mc="http://schemas.openxmlformats.org/markup-compatibility/2006">
                <mc:Choice xmlns:v="urn:schemas-microsoft-com:vml" Requires="v">
                  <p:oleObj spid="_x0000_s1040" name="Equation" r:id="rId6" imgW="1155600" imgH="291960" progId="Equation.3">
                    <p:embed/>
                  </p:oleObj>
                </mc:Choice>
                <mc:Fallback>
                  <p:oleObj name="Equation" r:id="rId6" imgW="1155600" imgH="29196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2" y="2186"/>
                          <a:ext cx="1996" cy="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p:cNvGrpSpPr>
            <a:grpSpLocks/>
          </p:cNvGrpSpPr>
          <p:nvPr/>
        </p:nvGrpSpPr>
        <p:grpSpPr bwMode="auto">
          <a:xfrm>
            <a:off x="609600" y="3505200"/>
            <a:ext cx="4903788" cy="1374775"/>
            <a:chOff x="432" y="2880"/>
            <a:chExt cx="3776" cy="1173"/>
          </a:xfrm>
        </p:grpSpPr>
        <p:sp>
          <p:nvSpPr>
            <p:cNvPr id="1036" name="Text Box 9"/>
            <p:cNvSpPr txBox="1">
              <a:spLocks noChangeArrowheads="1"/>
            </p:cNvSpPr>
            <p:nvPr/>
          </p:nvSpPr>
          <p:spPr bwMode="auto">
            <a:xfrm>
              <a:off x="432" y="2880"/>
              <a:ext cx="34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3.  MLE’s are (best) asymptotically normal:</a:t>
              </a:r>
            </a:p>
          </p:txBody>
        </p:sp>
        <p:graphicFrame>
          <p:nvGraphicFramePr>
            <p:cNvPr id="1027" name="Object 10"/>
            <p:cNvGraphicFramePr>
              <a:graphicFrameLocks noChangeAspect="1"/>
            </p:cNvGraphicFramePr>
            <p:nvPr/>
          </p:nvGraphicFramePr>
          <p:xfrm>
            <a:off x="2720" y="3205"/>
            <a:ext cx="1488" cy="848"/>
          </p:xfrm>
          <a:graphic>
            <a:graphicData uri="http://schemas.openxmlformats.org/presentationml/2006/ole">
              <mc:AlternateContent xmlns:mc="http://schemas.openxmlformats.org/markup-compatibility/2006">
                <mc:Choice xmlns:v="urn:schemas-microsoft-com:vml" Requires="v">
                  <p:oleObj spid="_x0000_s1041" name="Equation" r:id="rId8" imgW="533160" imgH="304560" progId="Equation.3">
                    <p:embed/>
                  </p:oleObj>
                </mc:Choice>
                <mc:Fallback>
                  <p:oleObj name="Equation" r:id="rId8" imgW="533160" imgH="3045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0" y="3205"/>
                          <a:ext cx="1488" cy="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7" name="Line 11"/>
            <p:cNvSpPr>
              <a:spLocks noChangeShapeType="1"/>
            </p:cNvSpPr>
            <p:nvPr/>
          </p:nvSpPr>
          <p:spPr bwMode="auto">
            <a:xfrm>
              <a:off x="1968" y="3216"/>
              <a:ext cx="720"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5068" name="Text Box 12"/>
          <p:cNvSpPr txBox="1">
            <a:spLocks noChangeArrowheads="1"/>
          </p:cNvSpPr>
          <p:nvPr/>
        </p:nvSpPr>
        <p:spPr bwMode="auto">
          <a:xfrm>
            <a:off x="533400" y="4876800"/>
            <a:ext cx="7847013" cy="1200150"/>
          </a:xfrm>
          <a:prstGeom prst="rect">
            <a:avLst/>
          </a:prstGeom>
          <a:noFill/>
          <a:ln w="12700">
            <a:noFill/>
            <a:miter lim="800000"/>
            <a:headEnd type="none" w="sm" len="sm"/>
            <a:tailEnd type="none" w="sm" len="sm"/>
          </a:ln>
          <a:effectLst/>
        </p:spPr>
        <p:txBody>
          <a:bodyPr wrap="none">
            <a:spAutoFit/>
          </a:bodyPr>
          <a:lstStyle/>
          <a:p>
            <a:pPr>
              <a:defRPr/>
            </a:pPr>
            <a:r>
              <a:rPr lang="en-US" dirty="0">
                <a:latin typeface="Times New Roman" pitchFamily="18" charset="0"/>
              </a:rPr>
              <a:t>4.  Required for certain tests such as the Chi-Square GOF test.</a:t>
            </a:r>
          </a:p>
          <a:p>
            <a:pPr marL="457200" indent="-457200">
              <a:buFontTx/>
              <a:buAutoNum type="arabicPeriod" startAt="5"/>
              <a:defRPr/>
            </a:pPr>
            <a:r>
              <a:rPr lang="en-US" dirty="0">
                <a:latin typeface="Times New Roman" pitchFamily="18" charset="0"/>
              </a:rPr>
              <a:t>Has an intuitive appeal.</a:t>
            </a:r>
          </a:p>
          <a:p>
            <a:pPr marL="457200" indent="-457200">
              <a:buFontTx/>
              <a:buAutoNum type="arabicPeriod" startAt="5"/>
              <a:defRPr/>
            </a:pPr>
            <a:r>
              <a:rPr lang="en-US" dirty="0">
                <a:latin typeface="Times New Roman" pitchFamily="18" charset="0"/>
              </a:rPr>
              <a:t>Can accommodate censored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p:cNvSpPr>
          <p:nvPr>
            <p:ph type="title"/>
          </p:nvPr>
        </p:nvSpPr>
        <p:spPr>
          <a:xfrm>
            <a:off x="1295400" y="381000"/>
            <a:ext cx="7107238" cy="885825"/>
          </a:xfrm>
        </p:spPr>
        <p:txBody>
          <a:bodyPr/>
          <a:lstStyle/>
          <a:p>
            <a:r>
              <a:rPr lang="en-US" altLang="en-US"/>
              <a:t>EXAMPLE 15.21 (Weibull)</a:t>
            </a:r>
          </a:p>
        </p:txBody>
      </p:sp>
      <p:sp>
        <p:nvSpPr>
          <p:cNvPr id="26629" name="Content Placeholder 2"/>
          <p:cNvSpPr>
            <a:spLocks noGrp="1"/>
          </p:cNvSpPr>
          <p:nvPr>
            <p:ph idx="1"/>
          </p:nvPr>
        </p:nvSpPr>
        <p:spPr>
          <a:xfrm>
            <a:off x="685800" y="1524000"/>
            <a:ext cx="7772400" cy="762000"/>
          </a:xfrm>
        </p:spPr>
        <p:txBody>
          <a:bodyPr/>
          <a:lstStyle/>
          <a:p>
            <a:r>
              <a:rPr lang="en-US" altLang="en-US" sz="2000"/>
              <a:t>Monthly failures of fifty units in operation were recorded over a six month period with the following results:</a:t>
            </a:r>
          </a:p>
          <a:p>
            <a:endParaRPr lang="en-US" altLang="en-US"/>
          </a:p>
        </p:txBody>
      </p:sp>
      <p:sp>
        <p:nvSpPr>
          <p:cNvPr id="4" name="Date Placeholder 3"/>
          <p:cNvSpPr>
            <a:spLocks noGrp="1"/>
          </p:cNvSpPr>
          <p:nvPr>
            <p:ph type="dt" sz="quarter" idx="10"/>
          </p:nvPr>
        </p:nvSpPr>
        <p:spPr/>
        <p:txBody>
          <a:bodyPr/>
          <a:lstStyle/>
          <a:p>
            <a:pPr>
              <a:defRPr/>
            </a:pPr>
            <a:r>
              <a:rPr lang="en-US"/>
              <a:t>Chapter 15</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DB0447B-3724-409E-ACBF-D0783083D874}" type="slidenum">
              <a:rPr lang="en-US" altLang="en-US" sz="1400">
                <a:latin typeface="Tahoma" panose="020B0604030504040204" pitchFamily="34" charset="0"/>
              </a:rPr>
              <a:pPr/>
              <a:t>30</a:t>
            </a:fld>
            <a:endParaRPr lang="en-US" altLang="en-US" sz="1400">
              <a:latin typeface="Tahoma" panose="020B0604030504040204" pitchFamily="34" charset="0"/>
            </a:endParaRPr>
          </a:p>
        </p:txBody>
      </p:sp>
      <p:graphicFrame>
        <p:nvGraphicFramePr>
          <p:cNvPr id="6" name="Table 5"/>
          <p:cNvGraphicFramePr>
            <a:graphicFrameLocks noGrp="1"/>
          </p:cNvGraphicFramePr>
          <p:nvPr/>
        </p:nvGraphicFramePr>
        <p:xfrm>
          <a:off x="457200" y="2286000"/>
          <a:ext cx="4343400" cy="2193925"/>
        </p:xfrm>
        <a:graphic>
          <a:graphicData uri="http://schemas.openxmlformats.org/drawingml/2006/table">
            <a:tbl>
              <a:tblPr/>
              <a:tblGrid>
                <a:gridCol w="838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548481">
                <a:tc>
                  <a:txBody>
                    <a:bodyPr/>
                    <a:lstStyle/>
                    <a:p>
                      <a:pPr marL="0" marR="0" indent="0" algn="l">
                        <a:lnSpc>
                          <a:spcPct val="150000"/>
                        </a:lnSpc>
                        <a:spcBef>
                          <a:spcPts val="0"/>
                        </a:spcBef>
                        <a:spcAft>
                          <a:spcPts val="0"/>
                        </a:spcAft>
                      </a:pPr>
                      <a:r>
                        <a:rPr lang="en-US" sz="1800" dirty="0">
                          <a:latin typeface="Arial"/>
                          <a:ea typeface="Times New Roman"/>
                          <a:cs typeface="Times New Roman"/>
                        </a:rPr>
                        <a:t>Month</a:t>
                      </a:r>
                      <a:endParaRPr lang="en-US" sz="3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pPr>
                      <a:r>
                        <a:rPr lang="en-US" sz="1800" dirty="0">
                          <a:latin typeface="Arial"/>
                          <a:ea typeface="Times New Roman"/>
                          <a:cs typeface="Times New Roman"/>
                        </a:rPr>
                        <a:t>Upper bound in days</a:t>
                      </a:r>
                      <a:endParaRPr lang="en-US" sz="3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pPr>
                      <a:r>
                        <a:rPr lang="en-US" sz="1800" dirty="0">
                          <a:latin typeface="Arial"/>
                          <a:ea typeface="Times New Roman"/>
                          <a:cs typeface="Times New Roman"/>
                        </a:rPr>
                        <a:t>Number of Failures</a:t>
                      </a:r>
                      <a:endParaRPr lang="en-US" sz="3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41">
                <a:tc>
                  <a:txBody>
                    <a:bodyPr/>
                    <a:lstStyle/>
                    <a:p>
                      <a:pPr marL="0" marR="0" indent="0" algn="ctr">
                        <a:lnSpc>
                          <a:spcPct val="100000"/>
                        </a:lnSpc>
                        <a:spcBef>
                          <a:spcPts val="0"/>
                        </a:spcBef>
                        <a:spcAft>
                          <a:spcPts val="0"/>
                        </a:spcAft>
                      </a:pPr>
                      <a:r>
                        <a:rPr lang="en-US" sz="1800" dirty="0">
                          <a:latin typeface="Arial"/>
                          <a:ea typeface="Times New Roman"/>
                          <a:cs typeface="Times New Roman"/>
                        </a:rPr>
                        <a:t>1</a:t>
                      </a:r>
                      <a:endParaRPr lang="en-US" sz="3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00000"/>
                        </a:lnSpc>
                        <a:spcBef>
                          <a:spcPts val="0"/>
                        </a:spcBef>
                        <a:spcAft>
                          <a:spcPts val="0"/>
                        </a:spcAft>
                      </a:pPr>
                      <a:r>
                        <a:rPr lang="en-US" sz="1800">
                          <a:solidFill>
                            <a:srgbClr val="000000"/>
                          </a:solidFill>
                          <a:latin typeface="Arial"/>
                          <a:ea typeface="Times New Roman"/>
                          <a:cs typeface="Times New Roman"/>
                        </a:rPr>
                        <a:t>30.0</a:t>
                      </a:r>
                      <a:endParaRPr lang="en-US" sz="320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00000"/>
                        </a:lnSpc>
                        <a:spcBef>
                          <a:spcPts val="0"/>
                        </a:spcBef>
                        <a:spcAft>
                          <a:spcPts val="0"/>
                        </a:spcAft>
                      </a:pPr>
                      <a:r>
                        <a:rPr lang="en-US" sz="1800">
                          <a:solidFill>
                            <a:srgbClr val="000000"/>
                          </a:solidFill>
                          <a:latin typeface="Arial"/>
                          <a:ea typeface="Times New Roman"/>
                          <a:cs typeface="Times New Roman"/>
                        </a:rPr>
                        <a:t>10</a:t>
                      </a:r>
                      <a:endParaRPr lang="en-US" sz="320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4241">
                <a:tc>
                  <a:txBody>
                    <a:bodyPr/>
                    <a:lstStyle/>
                    <a:p>
                      <a:pPr marL="0" marR="0" indent="0" algn="ctr">
                        <a:lnSpc>
                          <a:spcPct val="100000"/>
                        </a:lnSpc>
                        <a:spcBef>
                          <a:spcPts val="0"/>
                        </a:spcBef>
                        <a:spcAft>
                          <a:spcPts val="0"/>
                        </a:spcAft>
                      </a:pPr>
                      <a:r>
                        <a:rPr lang="en-US" sz="1800">
                          <a:latin typeface="Arial"/>
                          <a:ea typeface="Times New Roman"/>
                          <a:cs typeface="Times New Roman"/>
                        </a:rPr>
                        <a:t>2</a:t>
                      </a:r>
                      <a:endParaRPr lang="en-US" sz="32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gn="ctr">
                        <a:lnSpc>
                          <a:spcPct val="100000"/>
                        </a:lnSpc>
                        <a:spcBef>
                          <a:spcPts val="0"/>
                        </a:spcBef>
                        <a:spcAft>
                          <a:spcPts val="0"/>
                        </a:spcAft>
                      </a:pPr>
                      <a:r>
                        <a:rPr lang="en-US" sz="1800" dirty="0">
                          <a:solidFill>
                            <a:srgbClr val="000000"/>
                          </a:solidFill>
                          <a:latin typeface="Arial"/>
                          <a:ea typeface="Times New Roman"/>
                          <a:cs typeface="Times New Roman"/>
                        </a:rPr>
                        <a:t>60.0</a:t>
                      </a:r>
                      <a:endParaRPr lang="en-US" sz="3200" dirty="0">
                        <a:latin typeface="Times New Roman"/>
                        <a:ea typeface="Times New Roman"/>
                        <a:cs typeface="Times New Roman"/>
                      </a:endParaRPr>
                    </a:p>
                  </a:txBody>
                  <a:tcPr marL="68580" marR="68580" marT="0" marB="0" anchor="b">
                    <a:lnL>
                      <a:noFill/>
                    </a:lnL>
                    <a:lnR>
                      <a:noFill/>
                    </a:lnR>
                    <a:lnT>
                      <a:noFill/>
                    </a:lnT>
                    <a:lnB>
                      <a:noFill/>
                    </a:lnB>
                  </a:tcPr>
                </a:tc>
                <a:tc>
                  <a:txBody>
                    <a:bodyPr/>
                    <a:lstStyle/>
                    <a:p>
                      <a:pPr marL="0" marR="0" indent="0" algn="ctr">
                        <a:lnSpc>
                          <a:spcPct val="100000"/>
                        </a:lnSpc>
                        <a:spcBef>
                          <a:spcPts val="0"/>
                        </a:spcBef>
                        <a:spcAft>
                          <a:spcPts val="0"/>
                        </a:spcAft>
                      </a:pPr>
                      <a:r>
                        <a:rPr lang="en-US" sz="1800">
                          <a:solidFill>
                            <a:srgbClr val="000000"/>
                          </a:solidFill>
                          <a:latin typeface="Arial"/>
                          <a:ea typeface="Times New Roman"/>
                          <a:cs typeface="Times New Roman"/>
                        </a:rPr>
                        <a:t>11</a:t>
                      </a:r>
                      <a:endParaRPr lang="en-US" sz="3200">
                        <a:latin typeface="Times New Roman"/>
                        <a:ea typeface="Times New Roman"/>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2"/>
                  </a:ext>
                </a:extLst>
              </a:tr>
              <a:tr h="274241">
                <a:tc>
                  <a:txBody>
                    <a:bodyPr/>
                    <a:lstStyle/>
                    <a:p>
                      <a:pPr marL="0" marR="0" indent="0" algn="ctr">
                        <a:lnSpc>
                          <a:spcPct val="100000"/>
                        </a:lnSpc>
                        <a:spcBef>
                          <a:spcPts val="0"/>
                        </a:spcBef>
                        <a:spcAft>
                          <a:spcPts val="0"/>
                        </a:spcAft>
                      </a:pPr>
                      <a:r>
                        <a:rPr lang="en-US" sz="1800">
                          <a:latin typeface="Arial"/>
                          <a:ea typeface="Times New Roman"/>
                          <a:cs typeface="Times New Roman"/>
                        </a:rPr>
                        <a:t>3</a:t>
                      </a:r>
                      <a:endParaRPr lang="en-US" sz="32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gn="ctr">
                        <a:lnSpc>
                          <a:spcPct val="100000"/>
                        </a:lnSpc>
                        <a:spcBef>
                          <a:spcPts val="0"/>
                        </a:spcBef>
                        <a:spcAft>
                          <a:spcPts val="0"/>
                        </a:spcAft>
                      </a:pPr>
                      <a:r>
                        <a:rPr lang="en-US" sz="1800" dirty="0">
                          <a:solidFill>
                            <a:srgbClr val="000000"/>
                          </a:solidFill>
                          <a:latin typeface="Arial"/>
                          <a:ea typeface="Times New Roman"/>
                          <a:cs typeface="Times New Roman"/>
                        </a:rPr>
                        <a:t>90.0</a:t>
                      </a:r>
                      <a:endParaRPr lang="en-US" sz="3200" dirty="0">
                        <a:latin typeface="Times New Roman"/>
                        <a:ea typeface="Times New Roman"/>
                        <a:cs typeface="Times New Roman"/>
                      </a:endParaRPr>
                    </a:p>
                  </a:txBody>
                  <a:tcPr marL="68580" marR="68580" marT="0" marB="0" anchor="b">
                    <a:lnL>
                      <a:noFill/>
                    </a:lnL>
                    <a:lnR>
                      <a:noFill/>
                    </a:lnR>
                    <a:lnT>
                      <a:noFill/>
                    </a:lnT>
                    <a:lnB>
                      <a:noFill/>
                    </a:lnB>
                  </a:tcPr>
                </a:tc>
                <a:tc>
                  <a:txBody>
                    <a:bodyPr/>
                    <a:lstStyle/>
                    <a:p>
                      <a:pPr marL="0" marR="0" indent="0" algn="ctr">
                        <a:lnSpc>
                          <a:spcPct val="100000"/>
                        </a:lnSpc>
                        <a:spcBef>
                          <a:spcPts val="0"/>
                        </a:spcBef>
                        <a:spcAft>
                          <a:spcPts val="0"/>
                        </a:spcAft>
                      </a:pPr>
                      <a:r>
                        <a:rPr lang="en-US" sz="1800">
                          <a:solidFill>
                            <a:srgbClr val="000000"/>
                          </a:solidFill>
                          <a:latin typeface="Arial"/>
                          <a:ea typeface="Times New Roman"/>
                          <a:cs typeface="Times New Roman"/>
                        </a:rPr>
                        <a:t>7</a:t>
                      </a:r>
                      <a:endParaRPr lang="en-US" sz="3200">
                        <a:latin typeface="Times New Roman"/>
                        <a:ea typeface="Times New Roman"/>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3"/>
                  </a:ext>
                </a:extLst>
              </a:tr>
              <a:tr h="274241">
                <a:tc>
                  <a:txBody>
                    <a:bodyPr/>
                    <a:lstStyle/>
                    <a:p>
                      <a:pPr marL="0" marR="0" indent="0" algn="ctr">
                        <a:lnSpc>
                          <a:spcPct val="100000"/>
                        </a:lnSpc>
                        <a:spcBef>
                          <a:spcPts val="0"/>
                        </a:spcBef>
                        <a:spcAft>
                          <a:spcPts val="0"/>
                        </a:spcAft>
                      </a:pPr>
                      <a:r>
                        <a:rPr lang="en-US" sz="1800">
                          <a:latin typeface="Arial"/>
                          <a:ea typeface="Times New Roman"/>
                          <a:cs typeface="Times New Roman"/>
                        </a:rPr>
                        <a:t>4</a:t>
                      </a:r>
                      <a:endParaRPr lang="en-US" sz="32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gn="ctr">
                        <a:lnSpc>
                          <a:spcPct val="100000"/>
                        </a:lnSpc>
                        <a:spcBef>
                          <a:spcPts val="0"/>
                        </a:spcBef>
                        <a:spcAft>
                          <a:spcPts val="0"/>
                        </a:spcAft>
                      </a:pPr>
                      <a:r>
                        <a:rPr lang="en-US" sz="1800" dirty="0">
                          <a:solidFill>
                            <a:srgbClr val="000000"/>
                          </a:solidFill>
                          <a:latin typeface="Arial"/>
                          <a:ea typeface="Times New Roman"/>
                          <a:cs typeface="Times New Roman"/>
                        </a:rPr>
                        <a:t>120.0</a:t>
                      </a:r>
                      <a:endParaRPr lang="en-US" sz="3200" dirty="0">
                        <a:latin typeface="Times New Roman"/>
                        <a:ea typeface="Times New Roman"/>
                        <a:cs typeface="Times New Roman"/>
                      </a:endParaRPr>
                    </a:p>
                  </a:txBody>
                  <a:tcPr marL="68580" marR="68580" marT="0" marB="0" anchor="b">
                    <a:lnL>
                      <a:noFill/>
                    </a:lnL>
                    <a:lnR>
                      <a:noFill/>
                    </a:lnR>
                    <a:lnT>
                      <a:noFill/>
                    </a:lnT>
                    <a:lnB>
                      <a:noFill/>
                    </a:lnB>
                  </a:tcPr>
                </a:tc>
                <a:tc>
                  <a:txBody>
                    <a:bodyPr/>
                    <a:lstStyle/>
                    <a:p>
                      <a:pPr marL="0" marR="0" indent="0" algn="ctr">
                        <a:lnSpc>
                          <a:spcPct val="100000"/>
                        </a:lnSpc>
                        <a:spcBef>
                          <a:spcPts val="0"/>
                        </a:spcBef>
                        <a:spcAft>
                          <a:spcPts val="0"/>
                        </a:spcAft>
                      </a:pPr>
                      <a:r>
                        <a:rPr lang="en-US" sz="1800" dirty="0">
                          <a:solidFill>
                            <a:srgbClr val="000000"/>
                          </a:solidFill>
                          <a:latin typeface="Arial"/>
                          <a:ea typeface="Times New Roman"/>
                          <a:cs typeface="Times New Roman"/>
                        </a:rPr>
                        <a:t>4</a:t>
                      </a:r>
                      <a:endParaRPr lang="en-US" sz="3200" dirty="0">
                        <a:latin typeface="Times New Roman"/>
                        <a:ea typeface="Times New Roman"/>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4"/>
                  </a:ext>
                </a:extLst>
              </a:tr>
              <a:tr h="274241">
                <a:tc>
                  <a:txBody>
                    <a:bodyPr/>
                    <a:lstStyle/>
                    <a:p>
                      <a:pPr marL="0" marR="0" indent="0" algn="ctr">
                        <a:lnSpc>
                          <a:spcPct val="100000"/>
                        </a:lnSpc>
                        <a:spcBef>
                          <a:spcPts val="0"/>
                        </a:spcBef>
                        <a:spcAft>
                          <a:spcPts val="0"/>
                        </a:spcAft>
                      </a:pPr>
                      <a:r>
                        <a:rPr lang="en-US" sz="1800">
                          <a:latin typeface="Arial"/>
                          <a:ea typeface="Times New Roman"/>
                          <a:cs typeface="Times New Roman"/>
                        </a:rPr>
                        <a:t>5</a:t>
                      </a:r>
                      <a:endParaRPr lang="en-US" sz="320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gn="ctr">
                        <a:lnSpc>
                          <a:spcPct val="100000"/>
                        </a:lnSpc>
                        <a:spcBef>
                          <a:spcPts val="0"/>
                        </a:spcBef>
                        <a:spcAft>
                          <a:spcPts val="0"/>
                        </a:spcAft>
                      </a:pPr>
                      <a:r>
                        <a:rPr lang="en-US" sz="1800">
                          <a:solidFill>
                            <a:srgbClr val="000000"/>
                          </a:solidFill>
                          <a:latin typeface="Arial"/>
                          <a:ea typeface="Times New Roman"/>
                          <a:cs typeface="Times New Roman"/>
                        </a:rPr>
                        <a:t>150.0</a:t>
                      </a:r>
                      <a:endParaRPr lang="en-US" sz="3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marL="0" marR="0" indent="0" algn="ctr">
                        <a:lnSpc>
                          <a:spcPct val="100000"/>
                        </a:lnSpc>
                        <a:spcBef>
                          <a:spcPts val="0"/>
                        </a:spcBef>
                        <a:spcAft>
                          <a:spcPts val="0"/>
                        </a:spcAft>
                      </a:pPr>
                      <a:r>
                        <a:rPr lang="en-US" sz="1800" dirty="0">
                          <a:solidFill>
                            <a:srgbClr val="000000"/>
                          </a:solidFill>
                          <a:latin typeface="Arial"/>
                          <a:ea typeface="Times New Roman"/>
                          <a:cs typeface="Times New Roman"/>
                        </a:rPr>
                        <a:t>3</a:t>
                      </a:r>
                      <a:endParaRPr lang="en-US" sz="3200" dirty="0">
                        <a:latin typeface="Times New Roman"/>
                        <a:ea typeface="Times New Roman"/>
                        <a:cs typeface="Times New Roman"/>
                      </a:endParaRPr>
                    </a:p>
                  </a:txBody>
                  <a:tcPr marL="68580" marR="68580" marT="0" marB="0" anchor="b">
                    <a:lnL>
                      <a:noFill/>
                    </a:lnL>
                    <a:lnR>
                      <a:noFill/>
                    </a:lnR>
                    <a:lnT>
                      <a:noFill/>
                    </a:lnT>
                    <a:lnB>
                      <a:noFill/>
                    </a:lnB>
                  </a:tcPr>
                </a:tc>
                <a:extLst>
                  <a:ext uri="{0D108BD9-81ED-4DB2-BD59-A6C34878D82A}">
                    <a16:rowId xmlns:a16="http://schemas.microsoft.com/office/drawing/2014/main" val="10005"/>
                  </a:ext>
                </a:extLst>
              </a:tr>
              <a:tr h="274241">
                <a:tc>
                  <a:txBody>
                    <a:bodyPr/>
                    <a:lstStyle/>
                    <a:p>
                      <a:pPr marL="0" marR="0" indent="0" algn="ctr">
                        <a:lnSpc>
                          <a:spcPct val="100000"/>
                        </a:lnSpc>
                        <a:spcBef>
                          <a:spcPts val="0"/>
                        </a:spcBef>
                        <a:spcAft>
                          <a:spcPts val="0"/>
                        </a:spcAft>
                      </a:pPr>
                      <a:r>
                        <a:rPr lang="en-US" sz="1800">
                          <a:latin typeface="Arial"/>
                          <a:ea typeface="Times New Roman"/>
                          <a:cs typeface="Times New Roman"/>
                        </a:rPr>
                        <a:t>6</a:t>
                      </a:r>
                      <a:endParaRPr lang="en-US" sz="3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800">
                          <a:solidFill>
                            <a:srgbClr val="000000"/>
                          </a:solidFill>
                          <a:latin typeface="Arial"/>
                          <a:ea typeface="Times New Roman"/>
                          <a:cs typeface="Times New Roman"/>
                        </a:rPr>
                        <a:t>180.0</a:t>
                      </a:r>
                      <a:endParaRPr lang="en-US" sz="3200">
                        <a:latin typeface="Times New Roman"/>
                        <a:ea typeface="Times New Roman"/>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1800" dirty="0">
                          <a:solidFill>
                            <a:srgbClr val="000000"/>
                          </a:solidFill>
                          <a:latin typeface="Arial"/>
                          <a:ea typeface="Times New Roman"/>
                          <a:cs typeface="Times New Roman"/>
                        </a:rPr>
                        <a:t>2</a:t>
                      </a:r>
                      <a:endParaRPr lang="en-US" sz="3200" dirty="0">
                        <a:latin typeface="Times New Roman"/>
                        <a:ea typeface="Times New Roman"/>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66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6626" name="Object 1"/>
          <p:cNvGraphicFramePr>
            <a:graphicFrameLocks noChangeAspect="1"/>
          </p:cNvGraphicFramePr>
          <p:nvPr/>
        </p:nvGraphicFramePr>
        <p:xfrm>
          <a:off x="304800" y="4724400"/>
          <a:ext cx="3290888" cy="1057275"/>
        </p:xfrm>
        <a:graphic>
          <a:graphicData uri="http://schemas.openxmlformats.org/presentationml/2006/ole">
            <mc:AlternateContent xmlns:mc="http://schemas.openxmlformats.org/markup-compatibility/2006">
              <mc:Choice xmlns:v="urn:schemas-microsoft-com:vml" Requires="v">
                <p:oleObj spid="_x0000_s26661" name="Equation" r:id="rId3" imgW="2108200" imgH="673100" progId="Equation.DSMT4">
                  <p:embed/>
                </p:oleObj>
              </mc:Choice>
              <mc:Fallback>
                <p:oleObj name="Equation" r:id="rId3" imgW="2108200" imgH="673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724400"/>
                        <a:ext cx="3290888"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6627" name="Object 3"/>
          <p:cNvGraphicFramePr>
            <a:graphicFrameLocks noChangeAspect="1"/>
          </p:cNvGraphicFramePr>
          <p:nvPr/>
        </p:nvGraphicFramePr>
        <p:xfrm>
          <a:off x="4343400" y="4800600"/>
          <a:ext cx="3443288" cy="933450"/>
        </p:xfrm>
        <a:graphic>
          <a:graphicData uri="http://schemas.openxmlformats.org/presentationml/2006/ole">
            <mc:AlternateContent xmlns:mc="http://schemas.openxmlformats.org/markup-compatibility/2006">
              <mc:Choice xmlns:v="urn:schemas-microsoft-com:vml" Requires="v">
                <p:oleObj spid="_x0000_s26662" name="Equation" r:id="rId5" imgW="2362200" imgH="635000" progId="Equation.DSMT4">
                  <p:embed/>
                </p:oleObj>
              </mc:Choice>
              <mc:Fallback>
                <p:oleObj name="Equation" r:id="rId5" imgW="2362200" imgH="635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4800600"/>
                        <a:ext cx="3443288"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6659" name="Straight Arrow Connector 11"/>
          <p:cNvCxnSpPr>
            <a:cxnSpLocks noChangeShapeType="1"/>
          </p:cNvCxnSpPr>
          <p:nvPr/>
        </p:nvCxnSpPr>
        <p:spPr bwMode="auto">
          <a:xfrm>
            <a:off x="3505200" y="5334000"/>
            <a:ext cx="609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60" name="Straight Arrow Connector 12"/>
          <p:cNvCxnSpPr>
            <a:cxnSpLocks noChangeShapeType="1"/>
          </p:cNvCxnSpPr>
          <p:nvPr/>
        </p:nvCxnSpPr>
        <p:spPr bwMode="auto">
          <a:xfrm>
            <a:off x="7848600" y="5257800"/>
            <a:ext cx="609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1"/>
          <p:cNvSpPr>
            <a:spLocks noGrp="1"/>
          </p:cNvSpPr>
          <p:nvPr>
            <p:ph type="title"/>
          </p:nvPr>
        </p:nvSpPr>
        <p:spPr/>
        <p:txBody>
          <a:bodyPr/>
          <a:lstStyle/>
          <a:p>
            <a:r>
              <a:rPr lang="en-US" altLang="en-US"/>
              <a:t>EXAMPLE 15.21 (Weibull)</a:t>
            </a:r>
          </a:p>
        </p:txBody>
      </p:sp>
      <p:sp>
        <p:nvSpPr>
          <p:cNvPr id="4" name="Date Placeholder 3"/>
          <p:cNvSpPr>
            <a:spLocks noGrp="1"/>
          </p:cNvSpPr>
          <p:nvPr>
            <p:ph type="dt" sz="quarter" idx="10"/>
          </p:nvPr>
        </p:nvSpPr>
        <p:spPr/>
        <p:txBody>
          <a:bodyPr/>
          <a:lstStyle/>
          <a:p>
            <a:pPr>
              <a:defRPr/>
            </a:pPr>
            <a:r>
              <a:rPr lang="en-US"/>
              <a:t>Chapter 15</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238ADA2-2031-4EBB-AC63-8475B5768D1C}" type="slidenum">
              <a:rPr lang="en-US" altLang="en-US" sz="1400">
                <a:latin typeface="Tahoma" panose="020B0604030504040204" pitchFamily="34" charset="0"/>
              </a:rPr>
              <a:pPr/>
              <a:t>31</a:t>
            </a:fld>
            <a:endParaRPr lang="en-US" altLang="en-US" sz="1400">
              <a:latin typeface="Tahoma" panose="020B0604030504040204" pitchFamily="34" charset="0"/>
            </a:endParaRPr>
          </a:p>
        </p:txBody>
      </p:sp>
      <p:sp>
        <p:nvSpPr>
          <p:cNvPr id="276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7650" name="Object 1"/>
          <p:cNvGraphicFramePr>
            <a:graphicFrameLocks noChangeAspect="1"/>
          </p:cNvGraphicFramePr>
          <p:nvPr/>
        </p:nvGraphicFramePr>
        <p:xfrm>
          <a:off x="2133600" y="4572000"/>
          <a:ext cx="4159250" cy="638175"/>
        </p:xfrm>
        <a:graphic>
          <a:graphicData uri="http://schemas.openxmlformats.org/presentationml/2006/ole">
            <mc:AlternateContent xmlns:mc="http://schemas.openxmlformats.org/markup-compatibility/2006">
              <mc:Choice xmlns:v="urn:schemas-microsoft-com:vml" Requires="v">
                <p:oleObj spid="_x0000_s27658" name="Equation" r:id="rId3" imgW="1675673" imgH="253890" progId="Equation.DSMT4">
                  <p:embed/>
                </p:oleObj>
              </mc:Choice>
              <mc:Fallback>
                <p:oleObj name="Equation" r:id="rId3" imgW="1675673" imgH="25389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41592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7651" name="Object 3"/>
          <p:cNvGraphicFramePr>
            <a:graphicFrameLocks noChangeAspect="1"/>
          </p:cNvGraphicFramePr>
          <p:nvPr/>
        </p:nvGraphicFramePr>
        <p:xfrm>
          <a:off x="381000" y="2362200"/>
          <a:ext cx="8181975" cy="1781175"/>
        </p:xfrm>
        <a:graphic>
          <a:graphicData uri="http://schemas.openxmlformats.org/presentationml/2006/ole">
            <mc:AlternateContent xmlns:mc="http://schemas.openxmlformats.org/markup-compatibility/2006">
              <mc:Choice xmlns:v="urn:schemas-microsoft-com:vml" Requires="v">
                <p:oleObj spid="_x0000_s27659" name="Equation" r:id="rId5" imgW="5384800" imgH="1168400" progId="Equation.DSMT4">
                  <p:embed/>
                </p:oleObj>
              </mc:Choice>
              <mc:Fallback>
                <p:oleObj name="Equation" r:id="rId5" imgW="5384800" imgH="1168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362200"/>
                        <a:ext cx="8181975" cy="178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TextBox 9"/>
          <p:cNvSpPr txBox="1">
            <a:spLocks noChangeArrowheads="1"/>
          </p:cNvSpPr>
          <p:nvPr/>
        </p:nvSpPr>
        <p:spPr bwMode="auto">
          <a:xfrm>
            <a:off x="1143000" y="1676400"/>
            <a:ext cx="3549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Using Excel Solver, maximize</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1295400" y="457200"/>
            <a:ext cx="7162800" cy="790575"/>
          </a:xfrm>
        </p:spPr>
        <p:txBody>
          <a:bodyPr/>
          <a:lstStyle/>
          <a:p>
            <a:r>
              <a:rPr lang="en-US" altLang="en-US">
                <a:latin typeface="Times New Roman" panose="02020603050405020304" pitchFamily="18" charset="0"/>
              </a:rPr>
              <a:t>MLE - Geometric Distribution</a:t>
            </a:r>
          </a:p>
        </p:txBody>
      </p:sp>
      <p:sp>
        <p:nvSpPr>
          <p:cNvPr id="10" name="Date Placeholder 2"/>
          <p:cNvSpPr>
            <a:spLocks noGrp="1"/>
          </p:cNvSpPr>
          <p:nvPr>
            <p:ph type="dt" sz="quarter" idx="10"/>
          </p:nvPr>
        </p:nvSpPr>
        <p:spPr/>
        <p:txBody>
          <a:bodyPr/>
          <a:lstStyle/>
          <a:p>
            <a:pPr>
              <a:defRPr/>
            </a:pPr>
            <a:r>
              <a:rPr lang="en-US"/>
              <a:t>Chapter 15</a:t>
            </a:r>
          </a:p>
        </p:txBody>
      </p:sp>
      <p:sp>
        <p:nvSpPr>
          <p:cNvPr id="11"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92BF7B3-3D89-420F-B6CC-FC67673B7D9F}"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sp>
        <p:nvSpPr>
          <p:cNvPr id="2056" name="Rectangle 3"/>
          <p:cNvSpPr>
            <a:spLocks noChangeArrowheads="1"/>
          </p:cNvSpPr>
          <p:nvPr/>
        </p:nvSpPr>
        <p:spPr bwMode="auto">
          <a:xfrm>
            <a:off x="457200" y="1524000"/>
            <a:ext cx="7799388"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Book Antiqua" panose="02040602050305030304" pitchFamily="18" charset="0"/>
              </a:rPr>
              <a:t>Let X = a discrete random variable, the number of trials </a:t>
            </a:r>
          </a:p>
          <a:p>
            <a:r>
              <a:rPr lang="en-US" altLang="en-US">
                <a:latin typeface="Book Antiqua" panose="02040602050305030304" pitchFamily="18" charset="0"/>
              </a:rPr>
              <a:t>necessary to obtain the first failure.  Assume the probability </a:t>
            </a:r>
          </a:p>
          <a:p>
            <a:r>
              <a:rPr lang="en-US" altLang="en-US">
                <a:latin typeface="Book Antiqua" panose="02040602050305030304" pitchFamily="18" charset="0"/>
              </a:rPr>
              <a:t>of a failure remains a constant p and each trial is independent, </a:t>
            </a:r>
          </a:p>
          <a:p>
            <a:r>
              <a:rPr lang="en-US" altLang="en-US">
                <a:latin typeface="Book Antiqua" panose="02040602050305030304" pitchFamily="18" charset="0"/>
              </a:rPr>
              <a:t>then:</a:t>
            </a:r>
          </a:p>
          <a:p>
            <a:r>
              <a:rPr lang="en-US" altLang="en-US">
                <a:latin typeface="Book Antiqua" panose="02040602050305030304" pitchFamily="18" charset="0"/>
              </a:rPr>
              <a:t>	</a:t>
            </a:r>
            <a:r>
              <a:rPr lang="en-US" altLang="en-US" sz="2800">
                <a:latin typeface="Book Antiqua" panose="02040602050305030304" pitchFamily="18" charset="0"/>
              </a:rPr>
              <a:t>Prob{X=x} = f(x) = (1-p)</a:t>
            </a:r>
            <a:r>
              <a:rPr lang="en-US" altLang="en-US" sz="2800" baseline="30000">
                <a:latin typeface="Book Antiqua" panose="02040602050305030304" pitchFamily="18" charset="0"/>
              </a:rPr>
              <a:t>x-1</a:t>
            </a:r>
            <a:r>
              <a:rPr lang="en-US" altLang="en-US" sz="2800">
                <a:latin typeface="Book Antiqua" panose="02040602050305030304" pitchFamily="18" charset="0"/>
              </a:rPr>
              <a:t> p,    x = 1, 2, ... , n</a:t>
            </a:r>
          </a:p>
        </p:txBody>
      </p:sp>
      <p:graphicFrame>
        <p:nvGraphicFramePr>
          <p:cNvPr id="46087" name="Object 7"/>
          <p:cNvGraphicFramePr>
            <a:graphicFrameLocks/>
          </p:cNvGraphicFramePr>
          <p:nvPr/>
        </p:nvGraphicFramePr>
        <p:xfrm>
          <a:off x="762000" y="3659188"/>
          <a:ext cx="7315200" cy="611187"/>
        </p:xfrm>
        <a:graphic>
          <a:graphicData uri="http://schemas.openxmlformats.org/presentationml/2006/ole">
            <mc:AlternateContent xmlns:mc="http://schemas.openxmlformats.org/markup-compatibility/2006">
              <mc:Choice xmlns:v="urn:schemas-microsoft-com:vml" Requires="v">
                <p:oleObj spid="_x0000_s2057" name="Equation" r:id="rId4" imgW="2628720" imgH="228600" progId="Equation.3">
                  <p:embed/>
                </p:oleObj>
              </mc:Choice>
              <mc:Fallback>
                <p:oleObj name="Equation" r:id="rId4" imgW="2628720" imgH="228600" progId="Equation.3">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659188"/>
                        <a:ext cx="73152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p:cNvGraphicFramePr>
          <p:nvPr/>
        </p:nvGraphicFramePr>
        <p:xfrm>
          <a:off x="890588" y="4498975"/>
          <a:ext cx="6653212" cy="630238"/>
        </p:xfrm>
        <a:graphic>
          <a:graphicData uri="http://schemas.openxmlformats.org/presentationml/2006/ole">
            <mc:AlternateContent xmlns:mc="http://schemas.openxmlformats.org/markup-compatibility/2006">
              <mc:Choice xmlns:v="urn:schemas-microsoft-com:vml" Requires="v">
                <p:oleObj spid="_x0000_s2058" name="Equation" r:id="rId6" imgW="2323800" imgH="228600" progId="Equation.3">
                  <p:embed/>
                </p:oleObj>
              </mc:Choice>
              <mc:Fallback>
                <p:oleObj name="Equation" r:id="rId6" imgW="2323800" imgH="22860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0588" y="4498975"/>
                        <a:ext cx="6653212"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9" name="Object 9"/>
          <p:cNvGraphicFramePr>
            <a:graphicFrameLocks/>
          </p:cNvGraphicFramePr>
          <p:nvPr/>
        </p:nvGraphicFramePr>
        <p:xfrm>
          <a:off x="762000" y="5105400"/>
          <a:ext cx="3679825" cy="998538"/>
        </p:xfrm>
        <a:graphic>
          <a:graphicData uri="http://schemas.openxmlformats.org/presentationml/2006/ole">
            <mc:AlternateContent xmlns:mc="http://schemas.openxmlformats.org/markup-compatibility/2006">
              <mc:Choice xmlns:v="urn:schemas-microsoft-com:vml" Requires="v">
                <p:oleObj spid="_x0000_s2059" name="Equation" r:id="rId8" imgW="1143000" imgH="317160" progId="Equation.3">
                  <p:embed/>
                </p:oleObj>
              </mc:Choice>
              <mc:Fallback>
                <p:oleObj name="Equation" r:id="rId8" imgW="1143000" imgH="317160" progId="Equation.3">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5105400"/>
                        <a:ext cx="3679825"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0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60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6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a:xfrm>
            <a:off x="1219200" y="381000"/>
            <a:ext cx="7080250" cy="755650"/>
          </a:xfrm>
        </p:spPr>
        <p:txBody>
          <a:bodyPr/>
          <a:lstStyle/>
          <a:p>
            <a:r>
              <a:rPr lang="en-US" altLang="en-US" sz="3600"/>
              <a:t>Geometric Distribution</a:t>
            </a:r>
          </a:p>
        </p:txBody>
      </p:sp>
      <p:sp>
        <p:nvSpPr>
          <p:cNvPr id="7" name="Date Placeholder 2"/>
          <p:cNvSpPr>
            <a:spLocks noGrp="1"/>
          </p:cNvSpPr>
          <p:nvPr>
            <p:ph type="dt" sz="quarter" idx="10"/>
          </p:nvPr>
        </p:nvSpPr>
        <p:spPr/>
        <p:txBody>
          <a:bodyPr/>
          <a:lstStyle/>
          <a:p>
            <a:pPr>
              <a:defRPr/>
            </a:pPr>
            <a:r>
              <a:rPr lang="en-US"/>
              <a:t>Chapter 15</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08F025F-E649-4DFD-B973-76FC95B1A5F2}"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graphicFrame>
        <p:nvGraphicFramePr>
          <p:cNvPr id="3074" name="Object 3"/>
          <p:cNvGraphicFramePr>
            <a:graphicFrameLocks/>
          </p:cNvGraphicFramePr>
          <p:nvPr/>
        </p:nvGraphicFramePr>
        <p:xfrm>
          <a:off x="838200" y="1371600"/>
          <a:ext cx="5603875" cy="1257300"/>
        </p:xfrm>
        <a:graphic>
          <a:graphicData uri="http://schemas.openxmlformats.org/presentationml/2006/ole">
            <mc:AlternateContent xmlns:mc="http://schemas.openxmlformats.org/markup-compatibility/2006">
              <mc:Choice xmlns:v="urn:schemas-microsoft-com:vml" Requires="v">
                <p:oleObj spid="_x0000_s3081" name="Equation" r:id="rId4" imgW="1993680" imgH="457200" progId="Equation.3">
                  <p:embed/>
                </p:oleObj>
              </mc:Choice>
              <mc:Fallback>
                <p:oleObj name="Equation" r:id="rId4" imgW="1993680" imgH="457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371600"/>
                        <a:ext cx="5603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4"/>
          <p:cNvGraphicFramePr>
            <a:graphicFrameLocks/>
          </p:cNvGraphicFramePr>
          <p:nvPr/>
        </p:nvGraphicFramePr>
        <p:xfrm>
          <a:off x="762000" y="2586038"/>
          <a:ext cx="6400800" cy="1066800"/>
        </p:xfrm>
        <a:graphic>
          <a:graphicData uri="http://schemas.openxmlformats.org/presentationml/2006/ole">
            <mc:AlternateContent xmlns:mc="http://schemas.openxmlformats.org/markup-compatibility/2006">
              <mc:Choice xmlns:v="urn:schemas-microsoft-com:vml" Requires="v">
                <p:oleObj spid="_x0000_s3082" name="Equation" r:id="rId6" imgW="2692080" imgH="457200" progId="Equation.3">
                  <p:embed/>
                </p:oleObj>
              </mc:Choice>
              <mc:Fallback>
                <p:oleObj name="Equation" r:id="rId6" imgW="2692080" imgH="4572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586038"/>
                        <a:ext cx="6400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9" name="Object 5"/>
          <p:cNvGraphicFramePr>
            <a:graphicFrameLocks/>
          </p:cNvGraphicFramePr>
          <p:nvPr/>
        </p:nvGraphicFramePr>
        <p:xfrm>
          <a:off x="652463" y="3505200"/>
          <a:ext cx="3517900" cy="1570038"/>
        </p:xfrm>
        <a:graphic>
          <a:graphicData uri="http://schemas.openxmlformats.org/presentationml/2006/ole">
            <mc:AlternateContent xmlns:mc="http://schemas.openxmlformats.org/markup-compatibility/2006">
              <mc:Choice xmlns:v="urn:schemas-microsoft-com:vml" Requires="v">
                <p:oleObj spid="_x0000_s3083" name="Equation" r:id="rId8" imgW="1434960" imgH="647640" progId="Equation.3">
                  <p:embed/>
                </p:oleObj>
              </mc:Choice>
              <mc:Fallback>
                <p:oleObj name="Equation" r:id="rId8" imgW="1434960" imgH="6476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463" y="3505200"/>
                        <a:ext cx="35179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0" name="Object 6"/>
          <p:cNvGraphicFramePr>
            <a:graphicFrameLocks/>
          </p:cNvGraphicFramePr>
          <p:nvPr/>
        </p:nvGraphicFramePr>
        <p:xfrm>
          <a:off x="4191000" y="3886200"/>
          <a:ext cx="4564063" cy="1593850"/>
        </p:xfrm>
        <a:graphic>
          <a:graphicData uri="http://schemas.openxmlformats.org/presentationml/2006/ole">
            <mc:AlternateContent xmlns:mc="http://schemas.openxmlformats.org/markup-compatibility/2006">
              <mc:Choice xmlns:v="urn:schemas-microsoft-com:vml" Requires="v">
                <p:oleObj spid="_x0000_s3084" name="Equation" r:id="rId10" imgW="1828800" imgH="647640" progId="Equation.3">
                  <p:embed/>
                </p:oleObj>
              </mc:Choice>
              <mc:Fallback>
                <p:oleObj name="Equation" r:id="rId10" imgW="1828800" imgH="64764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3886200"/>
                        <a:ext cx="4564063" cy="15938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71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71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7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371600" y="457200"/>
            <a:ext cx="7107238" cy="790575"/>
          </a:xfrm>
        </p:spPr>
        <p:txBody>
          <a:bodyPr/>
          <a:lstStyle/>
          <a:p>
            <a:r>
              <a:rPr lang="en-US" altLang="en-US"/>
              <a:t>Example 15.13</a:t>
            </a:r>
          </a:p>
        </p:txBody>
      </p:sp>
      <p:sp>
        <p:nvSpPr>
          <p:cNvPr id="7" name="Date Placeholder 2"/>
          <p:cNvSpPr>
            <a:spLocks noGrp="1"/>
          </p:cNvSpPr>
          <p:nvPr>
            <p:ph type="dt" sz="quarter" idx="10"/>
          </p:nvPr>
        </p:nvSpPr>
        <p:spPr/>
        <p:txBody>
          <a:bodyPr/>
          <a:lstStyle/>
          <a:p>
            <a:pPr>
              <a:defRPr/>
            </a:pPr>
            <a:r>
              <a:rPr lang="en-US"/>
              <a:t>Chapter 15</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F521A04-7320-49C7-AB9B-B2EE0C2784E6}"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sp>
        <p:nvSpPr>
          <p:cNvPr id="4103" name="Rectangle 3"/>
          <p:cNvSpPr>
            <a:spLocks noChangeArrowheads="1"/>
          </p:cNvSpPr>
          <p:nvPr/>
        </p:nvSpPr>
        <p:spPr bwMode="auto">
          <a:xfrm>
            <a:off x="533400" y="1219200"/>
            <a:ext cx="83820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The following data was collected on the number of </a:t>
            </a:r>
          </a:p>
          <a:p>
            <a:r>
              <a:rPr lang="en-US" altLang="en-US"/>
              <a:t>production runs which resulted in a failure which </a:t>
            </a:r>
          </a:p>
          <a:p>
            <a:r>
              <a:rPr lang="en-US" altLang="en-US"/>
              <a:t>stopped the production line:  5, 8, 2, 10, 7, 1, 2, 5.  </a:t>
            </a:r>
          </a:p>
          <a:p>
            <a:r>
              <a:rPr lang="en-US" altLang="en-US"/>
              <a:t>Therefore,  X = the number of production runs necessary </a:t>
            </a:r>
          </a:p>
          <a:p>
            <a:r>
              <a:rPr lang="en-US" altLang="en-US"/>
              <a:t>to obtain a failure.</a:t>
            </a:r>
          </a:p>
        </p:txBody>
      </p:sp>
      <p:graphicFrame>
        <p:nvGraphicFramePr>
          <p:cNvPr id="4098" name="Object 4"/>
          <p:cNvGraphicFramePr>
            <a:graphicFrameLocks/>
          </p:cNvGraphicFramePr>
          <p:nvPr/>
        </p:nvGraphicFramePr>
        <p:xfrm>
          <a:off x="2819400" y="3048000"/>
          <a:ext cx="3586163" cy="1354138"/>
        </p:xfrm>
        <a:graphic>
          <a:graphicData uri="http://schemas.openxmlformats.org/presentationml/2006/ole">
            <mc:AlternateContent xmlns:mc="http://schemas.openxmlformats.org/markup-compatibility/2006">
              <mc:Choice xmlns:v="urn:schemas-microsoft-com:vml" Requires="v">
                <p:oleObj spid="_x0000_s4105" name="Equation" r:id="rId4" imgW="1866600" imgH="711000" progId="Equation.3">
                  <p:embed/>
                </p:oleObj>
              </mc:Choice>
              <mc:Fallback>
                <p:oleObj name="Equation" r:id="rId4" imgW="1866600" imgH="7110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048000"/>
                        <a:ext cx="3586163"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5"/>
          <p:cNvGraphicFramePr>
            <a:graphicFrameLocks/>
          </p:cNvGraphicFramePr>
          <p:nvPr/>
        </p:nvGraphicFramePr>
        <p:xfrm>
          <a:off x="1219200" y="4343400"/>
          <a:ext cx="6096000" cy="603250"/>
        </p:xfrm>
        <a:graphic>
          <a:graphicData uri="http://schemas.openxmlformats.org/presentationml/2006/ole">
            <mc:AlternateContent xmlns:mc="http://schemas.openxmlformats.org/markup-compatibility/2006">
              <mc:Choice xmlns:v="urn:schemas-microsoft-com:vml" Requires="v">
                <p:oleObj spid="_x0000_s4106" name="Equation" r:id="rId6" imgW="2095200" imgH="215640" progId="Equation.3">
                  <p:embed/>
                </p:oleObj>
              </mc:Choice>
              <mc:Fallback>
                <p:oleObj name="Equation" r:id="rId6" imgW="2095200" imgH="2156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343400"/>
                        <a:ext cx="6096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6"/>
          <p:cNvSpPr>
            <a:spLocks noChangeArrowheads="1"/>
          </p:cNvSpPr>
          <p:nvPr/>
        </p:nvSpPr>
        <p:spPr bwMode="auto">
          <a:xfrm>
            <a:off x="2362200" y="5105400"/>
            <a:ext cx="43291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Book Antiqua" panose="02040602050305030304" pitchFamily="18" charset="0"/>
              </a:rPr>
              <a:t>Mean =  1/p  = 40/8 = 5 </a:t>
            </a:r>
          </a:p>
          <a:p>
            <a:r>
              <a:rPr lang="en-US" altLang="en-US" sz="2800">
                <a:latin typeface="Book Antiqua" panose="02040602050305030304" pitchFamily="18" charset="0"/>
              </a:rPr>
              <a:t>Pr{X = 3} = .8</a:t>
            </a:r>
            <a:r>
              <a:rPr lang="en-US" altLang="en-US" sz="2800" baseline="30000">
                <a:latin typeface="Book Antiqua" panose="02040602050305030304" pitchFamily="18" charset="0"/>
              </a:rPr>
              <a:t>2</a:t>
            </a:r>
            <a:r>
              <a:rPr lang="en-US" altLang="en-US" sz="2800">
                <a:latin typeface="Book Antiqua" panose="02040602050305030304" pitchFamily="18" charset="0"/>
              </a:rPr>
              <a:t> (0.2) = 0.128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1295400" y="457200"/>
            <a:ext cx="7107238" cy="790575"/>
          </a:xfrm>
        </p:spPr>
        <p:txBody>
          <a:bodyPr/>
          <a:lstStyle/>
          <a:p>
            <a:r>
              <a:rPr lang="en-US" altLang="en-US"/>
              <a:t>Likelihood Function</a:t>
            </a:r>
          </a:p>
        </p:txBody>
      </p:sp>
      <p:sp>
        <p:nvSpPr>
          <p:cNvPr id="13" name="Date Placeholder 2"/>
          <p:cNvSpPr>
            <a:spLocks noGrp="1"/>
          </p:cNvSpPr>
          <p:nvPr>
            <p:ph type="dt" sz="quarter" idx="10"/>
          </p:nvPr>
        </p:nvSpPr>
        <p:spPr/>
        <p:txBody>
          <a:bodyPr/>
          <a:lstStyle/>
          <a:p>
            <a:pPr>
              <a:defRPr/>
            </a:pPr>
            <a:r>
              <a:rPr lang="en-US"/>
              <a:t>Chapter 15</a:t>
            </a:r>
          </a:p>
        </p:txBody>
      </p:sp>
      <p:sp>
        <p:nvSpPr>
          <p:cNvPr id="14"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75EF635-7E6D-48E2-826B-F5C5D10674E4}"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aphicFrame>
        <p:nvGraphicFramePr>
          <p:cNvPr id="5122" name="Object 3"/>
          <p:cNvGraphicFramePr>
            <a:graphicFrameLocks/>
          </p:cNvGraphicFramePr>
          <p:nvPr/>
        </p:nvGraphicFramePr>
        <p:xfrm>
          <a:off x="1219200" y="1371600"/>
          <a:ext cx="4722813" cy="887413"/>
        </p:xfrm>
        <a:graphic>
          <a:graphicData uri="http://schemas.openxmlformats.org/presentationml/2006/ole">
            <mc:AlternateContent xmlns:mc="http://schemas.openxmlformats.org/markup-compatibility/2006">
              <mc:Choice xmlns:v="urn:schemas-microsoft-com:vml" Requires="v">
                <p:oleObj spid="_x0000_s5135" name="Equation" r:id="rId4" imgW="2120760" imgH="406080" progId="Equation.3">
                  <p:embed/>
                </p:oleObj>
              </mc:Choice>
              <mc:Fallback>
                <p:oleObj name="Equation" r:id="rId4" imgW="2120760" imgH="4060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71600"/>
                        <a:ext cx="4722813"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685800" y="2133600"/>
            <a:ext cx="6721475" cy="1689100"/>
            <a:chOff x="422" y="1478"/>
            <a:chExt cx="4234" cy="1064"/>
          </a:xfrm>
        </p:grpSpPr>
        <p:graphicFrame>
          <p:nvGraphicFramePr>
            <p:cNvPr id="5124" name="Object 5"/>
            <p:cNvGraphicFramePr>
              <a:graphicFrameLocks/>
            </p:cNvGraphicFramePr>
            <p:nvPr/>
          </p:nvGraphicFramePr>
          <p:xfrm>
            <a:off x="960" y="1881"/>
            <a:ext cx="3696" cy="661"/>
          </p:xfrm>
          <a:graphic>
            <a:graphicData uri="http://schemas.openxmlformats.org/presentationml/2006/ole">
              <mc:AlternateContent xmlns:mc="http://schemas.openxmlformats.org/markup-compatibility/2006">
                <mc:Choice xmlns:v="urn:schemas-microsoft-com:vml" Requires="v">
                  <p:oleObj spid="_x0000_s5136" name="Equation" r:id="rId6" imgW="2298600" imgH="419040" progId="Equation.3">
                    <p:embed/>
                  </p:oleObj>
                </mc:Choice>
                <mc:Fallback>
                  <p:oleObj name="Equation" r:id="rId6" imgW="2298600" imgH="4190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1881"/>
                          <a:ext cx="3696"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4" name="Rectangle 6"/>
            <p:cNvSpPr>
              <a:spLocks noChangeArrowheads="1"/>
            </p:cNvSpPr>
            <p:nvPr/>
          </p:nvSpPr>
          <p:spPr bwMode="auto">
            <a:xfrm>
              <a:off x="422" y="1478"/>
              <a:ext cx="3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maximize the log of the likelihood function:</a:t>
              </a:r>
            </a:p>
          </p:txBody>
        </p:sp>
      </p:grpSp>
      <p:grpSp>
        <p:nvGrpSpPr>
          <p:cNvPr id="3" name="Group 7"/>
          <p:cNvGrpSpPr>
            <a:grpSpLocks/>
          </p:cNvGrpSpPr>
          <p:nvPr/>
        </p:nvGrpSpPr>
        <p:grpSpPr bwMode="auto">
          <a:xfrm>
            <a:off x="762000" y="3962400"/>
            <a:ext cx="6797675" cy="1465263"/>
            <a:chOff x="518" y="2774"/>
            <a:chExt cx="4282" cy="923"/>
          </a:xfrm>
        </p:grpSpPr>
        <p:graphicFrame>
          <p:nvGraphicFramePr>
            <p:cNvPr id="5123" name="Object 8"/>
            <p:cNvGraphicFramePr>
              <a:graphicFrameLocks/>
            </p:cNvGraphicFramePr>
            <p:nvPr/>
          </p:nvGraphicFramePr>
          <p:xfrm>
            <a:off x="591" y="3085"/>
            <a:ext cx="4209" cy="612"/>
          </p:xfrm>
          <a:graphic>
            <a:graphicData uri="http://schemas.openxmlformats.org/presentationml/2006/ole">
              <mc:AlternateContent xmlns:mc="http://schemas.openxmlformats.org/markup-compatibility/2006">
                <mc:Choice xmlns:v="urn:schemas-microsoft-com:vml" Requires="v">
                  <p:oleObj spid="_x0000_s5137" name="Equation" r:id="rId8" imgW="2717640" imgH="406080" progId="Equation.3">
                    <p:embed/>
                  </p:oleObj>
                </mc:Choice>
                <mc:Fallback>
                  <p:oleObj name="Equation" r:id="rId8" imgW="2717640" imgH="40608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1" y="3085"/>
                          <a:ext cx="4209"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Rectangle 9"/>
            <p:cNvSpPr>
              <a:spLocks noChangeArrowheads="1"/>
            </p:cNvSpPr>
            <p:nvPr/>
          </p:nvSpPr>
          <p:spPr bwMode="auto">
            <a:xfrm>
              <a:off x="518" y="2774"/>
              <a:ext cx="25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for Type I (right censored) data:</a:t>
              </a:r>
            </a:p>
          </p:txBody>
        </p:sp>
      </p:grpSp>
      <p:grpSp>
        <p:nvGrpSpPr>
          <p:cNvPr id="4" name="Group 10"/>
          <p:cNvGrpSpPr>
            <a:grpSpLocks/>
          </p:cNvGrpSpPr>
          <p:nvPr/>
        </p:nvGrpSpPr>
        <p:grpSpPr bwMode="auto">
          <a:xfrm>
            <a:off x="4038600" y="5181600"/>
            <a:ext cx="2606675" cy="898525"/>
            <a:chOff x="2630" y="3552"/>
            <a:chExt cx="1642" cy="566"/>
          </a:xfrm>
        </p:grpSpPr>
        <p:sp>
          <p:nvSpPr>
            <p:cNvPr id="5131" name="Rectangle 11"/>
            <p:cNvSpPr>
              <a:spLocks noChangeArrowheads="1"/>
            </p:cNvSpPr>
            <p:nvPr/>
          </p:nvSpPr>
          <p:spPr bwMode="auto">
            <a:xfrm>
              <a:off x="2630" y="3830"/>
              <a:ext cx="11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for Type II, t</a:t>
              </a:r>
              <a:r>
                <a:rPr lang="en-US" altLang="en-US" baseline="-25000">
                  <a:latin typeface="Times New Roman" panose="02020603050405020304" pitchFamily="18" charset="0"/>
                </a:rPr>
                <a:t>r</a:t>
              </a:r>
            </a:p>
          </p:txBody>
        </p:sp>
        <p:sp>
          <p:nvSpPr>
            <p:cNvPr id="5132" name="Arc 12"/>
            <p:cNvSpPr>
              <a:spLocks/>
            </p:cNvSpPr>
            <p:nvPr/>
          </p:nvSpPr>
          <p:spPr bwMode="auto">
            <a:xfrm>
              <a:off x="3792" y="3552"/>
              <a:ext cx="480" cy="4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1219200" y="304800"/>
            <a:ext cx="7620000" cy="942975"/>
          </a:xfrm>
        </p:spPr>
        <p:txBody>
          <a:bodyPr/>
          <a:lstStyle/>
          <a:p>
            <a:r>
              <a:rPr lang="en-US" altLang="en-US"/>
              <a:t>Exponential MLE - Type II data</a:t>
            </a:r>
          </a:p>
        </p:txBody>
      </p:sp>
      <p:sp>
        <p:nvSpPr>
          <p:cNvPr id="7" name="Date Placeholder 2"/>
          <p:cNvSpPr>
            <a:spLocks noGrp="1"/>
          </p:cNvSpPr>
          <p:nvPr>
            <p:ph type="dt" sz="quarter" idx="10"/>
          </p:nvPr>
        </p:nvSpPr>
        <p:spPr/>
        <p:txBody>
          <a:bodyPr/>
          <a:lstStyle/>
          <a:p>
            <a:pPr>
              <a:defRPr/>
            </a:pPr>
            <a:r>
              <a:rPr lang="en-US"/>
              <a:t>Chapter 15</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78EFB13-F6E3-46EF-BC85-5069ECBBF791}"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graphicFrame>
        <p:nvGraphicFramePr>
          <p:cNvPr id="6146" name="Object 3"/>
          <p:cNvGraphicFramePr>
            <a:graphicFrameLocks/>
          </p:cNvGraphicFramePr>
          <p:nvPr/>
        </p:nvGraphicFramePr>
        <p:xfrm>
          <a:off x="1360488" y="1349375"/>
          <a:ext cx="6183312" cy="635000"/>
        </p:xfrm>
        <a:graphic>
          <a:graphicData uri="http://schemas.openxmlformats.org/presentationml/2006/ole">
            <mc:AlternateContent xmlns:mc="http://schemas.openxmlformats.org/markup-compatibility/2006">
              <mc:Choice xmlns:v="urn:schemas-microsoft-com:vml" Requires="v">
                <p:oleObj spid="_x0000_s6153" name="Equation" r:id="rId4" imgW="2145960" imgH="228600" progId="Equation.3">
                  <p:embed/>
                </p:oleObj>
              </mc:Choice>
              <mc:Fallback>
                <p:oleObj name="Equation" r:id="rId4" imgW="2145960" imgH="2286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488" y="1349375"/>
                        <a:ext cx="618331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0" name="Object 4"/>
          <p:cNvGraphicFramePr>
            <a:graphicFrameLocks/>
          </p:cNvGraphicFramePr>
          <p:nvPr/>
        </p:nvGraphicFramePr>
        <p:xfrm>
          <a:off x="1417638" y="2287588"/>
          <a:ext cx="5821362" cy="757237"/>
        </p:xfrm>
        <a:graphic>
          <a:graphicData uri="http://schemas.openxmlformats.org/presentationml/2006/ole">
            <mc:AlternateContent xmlns:mc="http://schemas.openxmlformats.org/markup-compatibility/2006">
              <mc:Choice xmlns:v="urn:schemas-microsoft-com:vml" Requires="v">
                <p:oleObj spid="_x0000_s6154" name="Equation" r:id="rId6" imgW="2184120" imgH="291960" progId="Equation.3">
                  <p:embed/>
                </p:oleObj>
              </mc:Choice>
              <mc:Fallback>
                <p:oleObj name="Equation" r:id="rId6" imgW="2184120" imgH="2919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7638" y="2287588"/>
                        <a:ext cx="5821362"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5"/>
          <p:cNvGraphicFramePr>
            <a:graphicFrameLocks/>
          </p:cNvGraphicFramePr>
          <p:nvPr/>
        </p:nvGraphicFramePr>
        <p:xfrm>
          <a:off x="1614488" y="3284538"/>
          <a:ext cx="5624512" cy="1138237"/>
        </p:xfrm>
        <a:graphic>
          <a:graphicData uri="http://schemas.openxmlformats.org/presentationml/2006/ole">
            <mc:AlternateContent xmlns:mc="http://schemas.openxmlformats.org/markup-compatibility/2006">
              <mc:Choice xmlns:v="urn:schemas-microsoft-com:vml" Requires="v">
                <p:oleObj spid="_x0000_s6155" name="Equation" r:id="rId8" imgW="2095200" imgH="431640" progId="Equation.3">
                  <p:embed/>
                </p:oleObj>
              </mc:Choice>
              <mc:Fallback>
                <p:oleObj name="Equation" r:id="rId8" imgW="2095200" imgH="4316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4488" y="3284538"/>
                        <a:ext cx="5624512"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6"/>
          <p:cNvGraphicFramePr>
            <a:graphicFrameLocks/>
          </p:cNvGraphicFramePr>
          <p:nvPr/>
        </p:nvGraphicFramePr>
        <p:xfrm>
          <a:off x="1447800" y="4495800"/>
          <a:ext cx="5792788" cy="1257300"/>
        </p:xfrm>
        <a:graphic>
          <a:graphicData uri="http://schemas.openxmlformats.org/presentationml/2006/ole">
            <mc:AlternateContent xmlns:mc="http://schemas.openxmlformats.org/markup-compatibility/2006">
              <mc:Choice xmlns:v="urn:schemas-microsoft-com:vml" Requires="v">
                <p:oleObj spid="_x0000_s6156" name="Equation" r:id="rId10" imgW="2171520" imgH="482400" progId="Equation.3">
                  <p:embed/>
                </p:oleObj>
              </mc:Choice>
              <mc:Fallback>
                <p:oleObj name="Equation" r:id="rId10" imgW="2171520" imgH="48240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4495800"/>
                        <a:ext cx="5792788"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0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a:xfrm>
            <a:off x="1219200" y="304800"/>
            <a:ext cx="7666038" cy="790575"/>
          </a:xfrm>
        </p:spPr>
        <p:txBody>
          <a:bodyPr/>
          <a:lstStyle/>
          <a:p>
            <a:r>
              <a:rPr lang="en-US" altLang="en-US"/>
              <a:t>Exponential MLE - Type II data</a:t>
            </a:r>
          </a:p>
        </p:txBody>
      </p:sp>
      <p:sp>
        <p:nvSpPr>
          <p:cNvPr id="10" name="Date Placeholder 2"/>
          <p:cNvSpPr>
            <a:spLocks noGrp="1"/>
          </p:cNvSpPr>
          <p:nvPr>
            <p:ph type="dt" sz="quarter" idx="10"/>
          </p:nvPr>
        </p:nvSpPr>
        <p:spPr/>
        <p:txBody>
          <a:bodyPr/>
          <a:lstStyle/>
          <a:p>
            <a:pPr>
              <a:defRPr/>
            </a:pPr>
            <a:r>
              <a:rPr lang="en-US"/>
              <a:t>Chapter 15</a:t>
            </a:r>
          </a:p>
        </p:txBody>
      </p:sp>
      <p:sp>
        <p:nvSpPr>
          <p:cNvPr id="11"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EC09BB6-A97F-43CD-AEFD-82AE487B3F6C}"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graphicFrame>
        <p:nvGraphicFramePr>
          <p:cNvPr id="7170" name="Object 3"/>
          <p:cNvGraphicFramePr>
            <a:graphicFrameLocks/>
          </p:cNvGraphicFramePr>
          <p:nvPr/>
        </p:nvGraphicFramePr>
        <p:xfrm>
          <a:off x="1176338" y="2447925"/>
          <a:ext cx="5915025" cy="1057275"/>
        </p:xfrm>
        <a:graphic>
          <a:graphicData uri="http://schemas.openxmlformats.org/presentationml/2006/ole">
            <mc:AlternateContent xmlns:mc="http://schemas.openxmlformats.org/markup-compatibility/2006">
              <mc:Choice xmlns:v="urn:schemas-microsoft-com:vml" Requires="v">
                <p:oleObj spid="_x0000_s7180" name="Equation" r:id="rId4" imgW="2514600" imgH="457200" progId="Equation.3">
                  <p:embed/>
                </p:oleObj>
              </mc:Choice>
              <mc:Fallback>
                <p:oleObj name="Equation" r:id="rId4" imgW="2514600" imgH="457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338" y="2447925"/>
                        <a:ext cx="5915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4"/>
          <p:cNvGraphicFramePr>
            <a:graphicFrameLocks/>
          </p:cNvGraphicFramePr>
          <p:nvPr/>
        </p:nvGraphicFramePr>
        <p:xfrm>
          <a:off x="1143000" y="1371600"/>
          <a:ext cx="5514975" cy="1117600"/>
        </p:xfrm>
        <a:graphic>
          <a:graphicData uri="http://schemas.openxmlformats.org/presentationml/2006/ole">
            <mc:AlternateContent xmlns:mc="http://schemas.openxmlformats.org/markup-compatibility/2006">
              <mc:Choice xmlns:v="urn:schemas-microsoft-com:vml" Requires="v">
                <p:oleObj spid="_x0000_s7181" name="Equation" r:id="rId6" imgW="2311200" imgH="482400" progId="Equation.3">
                  <p:embed/>
                </p:oleObj>
              </mc:Choice>
              <mc:Fallback>
                <p:oleObj name="Equation" r:id="rId6" imgW="2311200" imgH="4824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371600"/>
                        <a:ext cx="55149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p:cNvGraphicFramePr>
            <a:graphicFrameLocks/>
          </p:cNvGraphicFramePr>
          <p:nvPr/>
        </p:nvGraphicFramePr>
        <p:xfrm>
          <a:off x="1143000" y="3581400"/>
          <a:ext cx="5935663" cy="981075"/>
        </p:xfrm>
        <a:graphic>
          <a:graphicData uri="http://schemas.openxmlformats.org/presentationml/2006/ole">
            <mc:AlternateContent xmlns:mc="http://schemas.openxmlformats.org/markup-compatibility/2006">
              <mc:Choice xmlns:v="urn:schemas-microsoft-com:vml" Requires="v">
                <p:oleObj spid="_x0000_s7182" name="Equation" r:id="rId8" imgW="2565360" imgH="431640" progId="Equation.3">
                  <p:embed/>
                </p:oleObj>
              </mc:Choice>
              <mc:Fallback>
                <p:oleObj name="Equation" r:id="rId8" imgW="2565360" imgH="4316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581400"/>
                        <a:ext cx="5935663"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p:cNvGraphicFramePr>
            <a:graphicFrameLocks/>
          </p:cNvGraphicFramePr>
          <p:nvPr/>
        </p:nvGraphicFramePr>
        <p:xfrm>
          <a:off x="990600" y="4648200"/>
          <a:ext cx="4373563" cy="1435100"/>
        </p:xfrm>
        <a:graphic>
          <a:graphicData uri="http://schemas.openxmlformats.org/presentationml/2006/ole">
            <mc:AlternateContent xmlns:mc="http://schemas.openxmlformats.org/markup-compatibility/2006">
              <mc:Choice xmlns:v="urn:schemas-microsoft-com:vml" Requires="v">
                <p:oleObj spid="_x0000_s7183" name="Equation" r:id="rId10" imgW="2133360" imgH="711000" progId="Equation.3">
                  <p:embed/>
                </p:oleObj>
              </mc:Choice>
              <mc:Fallback>
                <p:oleObj name="Equation" r:id="rId10" imgW="2133360" imgH="71100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4648200"/>
                        <a:ext cx="4373563" cy="14351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4267200" y="5638800"/>
            <a:ext cx="4625975" cy="519113"/>
            <a:chOff x="2852" y="3753"/>
            <a:chExt cx="2914" cy="327"/>
          </a:xfrm>
        </p:grpSpPr>
        <p:sp>
          <p:nvSpPr>
            <p:cNvPr id="7178" name="Rectangle 8"/>
            <p:cNvSpPr>
              <a:spLocks noChangeArrowheads="1"/>
            </p:cNvSpPr>
            <p:nvPr/>
          </p:nvSpPr>
          <p:spPr bwMode="auto">
            <a:xfrm>
              <a:off x="4406" y="3753"/>
              <a:ext cx="13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Times New Roman" panose="02020603050405020304" pitchFamily="18" charset="0"/>
                </a:rPr>
                <a:t>Type I, use t</a:t>
              </a:r>
              <a:r>
                <a:rPr lang="en-US" altLang="en-US" sz="2800" baseline="-25000">
                  <a:latin typeface="Times New Roman" panose="02020603050405020304" pitchFamily="18" charset="0"/>
                </a:rPr>
                <a:t>*</a:t>
              </a:r>
              <a:r>
                <a:rPr lang="en-US" altLang="en-US">
                  <a:latin typeface="Times New Roman" panose="02020603050405020304" pitchFamily="18" charset="0"/>
                </a:rPr>
                <a:t> </a:t>
              </a:r>
            </a:p>
          </p:txBody>
        </p:sp>
        <p:sp>
          <p:nvSpPr>
            <p:cNvPr id="7179" name="Arc 9"/>
            <p:cNvSpPr>
              <a:spLocks/>
            </p:cNvSpPr>
            <p:nvPr/>
          </p:nvSpPr>
          <p:spPr bwMode="auto">
            <a:xfrm>
              <a:off x="2852" y="3792"/>
              <a:ext cx="1613" cy="144"/>
            </a:xfrm>
            <a:custGeom>
              <a:avLst/>
              <a:gdLst>
                <a:gd name="T0" fmla="*/ 1 w 21346"/>
                <a:gd name="T1" fmla="*/ 0 h 21600"/>
                <a:gd name="T2" fmla="*/ 0 w 21346"/>
                <a:gd name="T3" fmla="*/ 0 h 21600"/>
                <a:gd name="T4" fmla="*/ 1 w 21346"/>
                <a:gd name="T5" fmla="*/ 0 h 21600"/>
                <a:gd name="T6" fmla="*/ 0 60000 65536"/>
                <a:gd name="T7" fmla="*/ 0 60000 65536"/>
                <a:gd name="T8" fmla="*/ 0 60000 65536"/>
                <a:gd name="T9" fmla="*/ 0 w 21346"/>
                <a:gd name="T10" fmla="*/ 0 h 21600"/>
                <a:gd name="T11" fmla="*/ 21346 w 21346"/>
                <a:gd name="T12" fmla="*/ 21600 h 21600"/>
              </a:gdLst>
              <a:ahLst/>
              <a:cxnLst>
                <a:cxn ang="T6">
                  <a:pos x="T0" y="T1"/>
                </a:cxn>
                <a:cxn ang="T7">
                  <a:pos x="T2" y="T3"/>
                </a:cxn>
                <a:cxn ang="T8">
                  <a:pos x="T4" y="T5"/>
                </a:cxn>
              </a:cxnLst>
              <a:rect l="T9" t="T10" r="T11" b="T12"/>
              <a:pathLst>
                <a:path w="21346" h="21600" fill="none" extrusionOk="0">
                  <a:moveTo>
                    <a:pt x="21346" y="21600"/>
                  </a:moveTo>
                  <a:cubicBezTo>
                    <a:pt x="10690" y="21600"/>
                    <a:pt x="1627" y="13830"/>
                    <a:pt x="-1" y="3300"/>
                  </a:cubicBezTo>
                </a:path>
                <a:path w="21346" h="21600" stroke="0" extrusionOk="0">
                  <a:moveTo>
                    <a:pt x="21346" y="21600"/>
                  </a:moveTo>
                  <a:cubicBezTo>
                    <a:pt x="10690" y="21600"/>
                    <a:pt x="1627" y="13830"/>
                    <a:pt x="-1" y="3300"/>
                  </a:cubicBezTo>
                  <a:lnTo>
                    <a:pt x="21346" y="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488</TotalTime>
  <Words>1555</Words>
  <Application>Microsoft Office PowerPoint</Application>
  <PresentationFormat>On-screen Show (4:3)</PresentationFormat>
  <Paragraphs>234</Paragraphs>
  <Slides>31</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0" baseType="lpstr">
      <vt:lpstr>Arial</vt:lpstr>
      <vt:lpstr>Tahoma</vt:lpstr>
      <vt:lpstr>Wingdings</vt:lpstr>
      <vt:lpstr>Times New Roman</vt:lpstr>
      <vt:lpstr>Book Antiqua</vt:lpstr>
      <vt:lpstr>Symbol</vt:lpstr>
      <vt:lpstr>Reliability FinalB</vt:lpstr>
      <vt:lpstr>Microsoft Equation 3.0</vt:lpstr>
      <vt:lpstr>MathType 6.0 Equation</vt:lpstr>
      <vt:lpstr>Chapter 15 Identifying Failure &amp; Repair Distributions</vt:lpstr>
      <vt:lpstr>Maximum Likelihood Estimation (MLE)</vt:lpstr>
      <vt:lpstr>Why MLE’s????</vt:lpstr>
      <vt:lpstr>MLE - Geometric Distribution</vt:lpstr>
      <vt:lpstr>Geometric Distribution</vt:lpstr>
      <vt:lpstr>Example 15.13</vt:lpstr>
      <vt:lpstr>Likelihood Function</vt:lpstr>
      <vt:lpstr>Exponential MLE - Type II data</vt:lpstr>
      <vt:lpstr>Exponential MLE - Type II data</vt:lpstr>
      <vt:lpstr>Total Time on Test - CFR</vt:lpstr>
      <vt:lpstr>Weibull MLE - Type II Data</vt:lpstr>
      <vt:lpstr>Weibull MLE - singly censored</vt:lpstr>
      <vt:lpstr>Newton-Raphson Method</vt:lpstr>
      <vt:lpstr>Normal &amp; Lognormal MLEs  complete data</vt:lpstr>
      <vt:lpstr>Example 15.16</vt:lpstr>
      <vt:lpstr>MLE with Multiply Censored Data</vt:lpstr>
      <vt:lpstr>MLE Exponential - multiply censored data</vt:lpstr>
      <vt:lpstr>MLE Weibull multiply censored data</vt:lpstr>
      <vt:lpstr>MLE Weibull - multiply censored data</vt:lpstr>
      <vt:lpstr>Example 15.17</vt:lpstr>
      <vt:lpstr>Example 15.17</vt:lpstr>
      <vt:lpstr>Normal Distribution - Censored Data</vt:lpstr>
      <vt:lpstr>Minimum Extreme Value Distribution</vt:lpstr>
      <vt:lpstr>Minimum Extreme Value Distribution</vt:lpstr>
      <vt:lpstr>Minimum Extreme Value Distribution</vt:lpstr>
      <vt:lpstr>Gamma Distribution</vt:lpstr>
      <vt:lpstr>Gamma Distribution</vt:lpstr>
      <vt:lpstr>EXAMPLE 15.20</vt:lpstr>
      <vt:lpstr>Parameter Estimation for Interval Data</vt:lpstr>
      <vt:lpstr>EXAMPLE 15.21 (Weibull)</vt:lpstr>
      <vt:lpstr>EXAMPLE 15.21 (Weibull)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Failure &amp; Repair Distributions</dc:title>
  <dc:creator>CHARLES EBELING</dc:creator>
  <cp:lastModifiedBy>Jason Freels</cp:lastModifiedBy>
  <cp:revision>40</cp:revision>
  <dcterms:created xsi:type="dcterms:W3CDTF">1997-12-31T13:56:30Z</dcterms:created>
  <dcterms:modified xsi:type="dcterms:W3CDTF">2017-01-18T02:12:33Z</dcterms:modified>
</cp:coreProperties>
</file>