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44"/>
  </p:notesMasterIdLst>
  <p:sldIdLst>
    <p:sldId id="256" r:id="rId2"/>
    <p:sldId id="257" r:id="rId3"/>
    <p:sldId id="258" r:id="rId4"/>
    <p:sldId id="295"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97" r:id="rId21"/>
    <p:sldId id="298" r:id="rId22"/>
    <p:sldId id="296" r:id="rId23"/>
    <p:sldId id="275" r:id="rId24"/>
    <p:sldId id="276" r:id="rId25"/>
    <p:sldId id="277" r:id="rId26"/>
    <p:sldId id="278" r:id="rId27"/>
    <p:sldId id="279" r:id="rId28"/>
    <p:sldId id="280" r:id="rId29"/>
    <p:sldId id="281" r:id="rId30"/>
    <p:sldId id="301" r:id="rId31"/>
    <p:sldId id="282" r:id="rId32"/>
    <p:sldId id="283" r:id="rId33"/>
    <p:sldId id="284" r:id="rId34"/>
    <p:sldId id="285" r:id="rId35"/>
    <p:sldId id="286" r:id="rId36"/>
    <p:sldId id="287" r:id="rId37"/>
    <p:sldId id="288" r:id="rId38"/>
    <p:sldId id="289" r:id="rId39"/>
    <p:sldId id="290" r:id="rId40"/>
    <p:sldId id="291" r:id="rId41"/>
    <p:sldId id="299" r:id="rId42"/>
    <p:sldId id="300"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54B"/>
    <a:srgbClr val="008080"/>
    <a:srgbClr val="CCFFFF"/>
    <a:srgbClr val="FFFF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1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39.wmf"/><Relationship Id="rId1" Type="http://schemas.openxmlformats.org/officeDocument/2006/relationships/image" Target="../media/image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previous Chapter, procedures for identifying candidate failure or repair distributions were discussed along with methods for estimating their parameters.  The paradigm is completed with the introduction of statistical tests of the hypothesis that these failure (repair) times came from a specified distribution.  Such tests are referred to as goodness-of-fit tests.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right censored data is present, the observed count in the last cell will contained all of the censored units since their actual failure times are unknown but must occur after the last recorded failure time. For that reason, it is good practice to place all of the censored units in a cell containing no failure counts.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Continuing with the Weibull example. Remember that the Chi-square statistic is based upon using MLEs for the hypothesized distribution.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Two cells are combined following the rule of thumb requiring the expected cell counts to be at least 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computed statistic is then compared to a critical table value.</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third example is shown.  This time fitting a normal distribution with complete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Data is group into 7 intervals of approximately the same width.  There is no requirement that each cell have the same width.  In fact, different Chi-square values can be computed depending upon how the intervals are constructed. Do you find this disconcerting?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Again, cells are combined to increase the expected cell counts.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Intuitively, the smaller the Chi-square statistic, the more closely the hypothesized distribution fits the sample data.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lognormal example, it is assumed that repair times have been collected. The approach is no different than it is with failure times.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this example, the lognormal is an acceptable fit to the data.  We would conclude, that there is evidence to reject the lognormal distribution.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Like any statistical hypothesis tests, the decision to accept or not accept the null hypothesis is based upon controlling the probability of making an error.  Specifically, the probability of making a Type I error is often specified and is referred to as the level of significance of the test.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Chi-square GOF is a general test that can be applied to any probability distribution.  Because it is general,the power of the test may be weak.  The power is the probability of correctly rejecting the null hypothesis.  The power can always be increased by increasing the sample size.  However, for small sample sizes, more powerful tests can be used.  These are tests specifically designed for a certain probability distribution.  The Bartlett test is designed for fitting an exponential distribution. This test does not require estimating the parameter of the exponential. The test statistic here also has a Chi-square distribution.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Bartlett’s test is shown.  Rejection of the exponential occurs if the test statistic falls below a lower critical value or above an upper critical value.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Use the course software and this same data set.  Do you get the same result?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normal data from the textbook, Bartlett’s test easily rejects the hypothesis that the sample came from an exponential distribution.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 to be outdone by Bartlett, Mann has developed a specific GOF test for the Weibull.  In this case, the test statistic has an F distribution. Again, it is not necessary to estimate the parameters of the Weibull to use this test.  The computations can be a little tedious if done by hand?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Some very good failure times are tested against the Weibull using the Mann test.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K-S test is a GOF for the normal that can also be applied to the lognormal distribution.  The test statistic is the maximum distance between the hypothesized CDF and an empirical CDF.  This statistic is then compared to a value in a table of critical values.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Presented in this chapter is a general GOF test based upon the Chi-square probability distribution and specific tests designed for fitting the exponential, Weibull, normal, and lognormal. To generate the Chi-square statistic, the number of failures falling into the i</a:t>
            </a:r>
            <a:r>
              <a:rPr lang="en-US" altLang="en-US" baseline="30000"/>
              <a:t>th</a:t>
            </a:r>
            <a:r>
              <a:rPr lang="en-US" altLang="en-US"/>
              <a:t> time interval is determined (O</a:t>
            </a:r>
            <a:r>
              <a:rPr lang="en-US" altLang="en-US" baseline="-25000"/>
              <a:t>i</a:t>
            </a:r>
            <a:r>
              <a:rPr lang="en-US" altLang="en-US"/>
              <a:t>).  This number is compared to the expected number (E</a:t>
            </a:r>
            <a:r>
              <a:rPr lang="en-US" altLang="en-US" baseline="-25000"/>
              <a:t>i</a:t>
            </a:r>
            <a:r>
              <a:rPr lang="en-US" altLang="en-US"/>
              <a:t>) of failures if the null hypothesis is correct.  The degrees of freedom is the parameter of the Chi-square statistic. It is found by adding the number of classes or cells and then subtracting one plus the number of estimated parameters from this total.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excellent example of the K-S test.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example continued.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let’s try to fit a sample of failure times to a lognormal using the K-S test.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null hypothesis for the above trend test is that the data came from a Poisson process having a constant intensity function.  A rejection of the null hypothesis allows either an increasing or decreasing failure trend to be assumed.  The test statistic has a Chi-square distribution.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trend test in action.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the Cramer-von Mises GOF test.  It allows for rejection of a nonhomogeneous Poisson process whenever the test statistic, Cm, exceeds the table critical value.  While the trend test allows us to reject a constant intensity function (i.e. the exponential), the Cramer-von Mises tests then allows us to accept the Nonhomogeneous Poisson process.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Execute the software against the same data set.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second example of the Cramer-von Mises test.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Both the trend test and the GOF test can be applied to analyze failure data under a minimal repair concept.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Presented in this chapter is a general GOF test based upon the Chi-square probability distribution and specific tests designed for fitting the exponential, Weibull, normal, and lognormal. To generate the Chi-square statistic, the number of failures falling into the i</a:t>
            </a:r>
            <a:r>
              <a:rPr lang="en-US" altLang="en-US" baseline="30000"/>
              <a:t>th</a:t>
            </a:r>
            <a:r>
              <a:rPr lang="en-US" altLang="en-US"/>
              <a:t> time interval is determined (O</a:t>
            </a:r>
            <a:r>
              <a:rPr lang="en-US" altLang="en-US" baseline="-25000"/>
              <a:t>i</a:t>
            </a:r>
            <a:r>
              <a:rPr lang="en-US" altLang="en-US"/>
              <a:t>).  This number is compared to the expected number (E</a:t>
            </a:r>
            <a:r>
              <a:rPr lang="en-US" altLang="en-US" baseline="-25000"/>
              <a:t>i</a:t>
            </a:r>
            <a:r>
              <a:rPr lang="en-US" altLang="en-US"/>
              <a:t>) of failures if the null hypothesis is correct.  The degrees of freedom is the parameter of the Chi-square statistic. It is found by adding the number of classes or cells and then subtracting one plus the number of estimated parameters from this total.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completion of the example.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previous Chapter, procedures for identifying candidate failure or repair distributions were discussed along with methods for estimating their parameters.  The paradigm is completed with the introduction of statistical tests of the hypothesis that these failure (repair) times came from a specified distribution.  Such tests are referred to as goodness-of-fit tests.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statistic computed has an approximate Chi-square distribution.  For this to be a good approximation, a rule of thumb is that the expected cell (interval) count be equal to at least 5.  In order to meet this criterion, it is common practice to combine 2 or more cells.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expected cells are computed based upon the hypothesized distribution.  The parameters of the distribution are estimated using the MLE computed from the sample.  In fact, because the sample is being used to estimate the parameters, one degree of freedom is lost for each parameter estimated.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 several cells combined, a Chi-square statistic is computed and compared to a table value based upon the degrees of freedom and the specified level of significance.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Rather than fixing the end points of the intervals in which the observations are grouped, the end points can be found so that each interval has the same specified expected cell count.  First specify k, the number of intervals to be used.  Then the probability of a failure in each interval will be 1/k and the expected number of failures in each interval will be n/k where n is the sample size (number at risk).  The interval end points, a</a:t>
            </a:r>
            <a:r>
              <a:rPr lang="en-US" altLang="en-US" baseline="-25000"/>
              <a:t>i</a:t>
            </a:r>
            <a:r>
              <a:rPr lang="en-US" altLang="en-US"/>
              <a:t>, are found using the CDF of the hypothesized probability distribution where F(a</a:t>
            </a:r>
            <a:r>
              <a:rPr lang="en-US" altLang="en-US" baseline="-25000"/>
              <a:t>i</a:t>
            </a:r>
            <a:r>
              <a:rPr lang="en-US" altLang="en-US"/>
              <a:t>) = i/k.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is the previous example using the alternate approach.  With this approach, k can be determined such that n/k &gt;= 5.  Since k must always be greater than one plus the number of estimated parameters, the sample size n has a lower bound of 5 x (number of parameters + 2).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16</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AD18FDB2-EACB-4F2C-8D83-6B5E2186FDCD}" type="slidenum">
              <a:rPr lang="en-US" altLang="en-US"/>
              <a:pPr/>
              <a:t>‹#›</a:t>
            </a:fld>
            <a:endParaRPr lang="en-US" altLang="en-US"/>
          </a:p>
        </p:txBody>
      </p:sp>
    </p:spTree>
    <p:extLst>
      <p:ext uri="{BB962C8B-B14F-4D97-AF65-F5344CB8AC3E}">
        <p14:creationId xmlns:p14="http://schemas.microsoft.com/office/powerpoint/2010/main" val="180202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16</a:t>
            </a:r>
          </a:p>
        </p:txBody>
      </p:sp>
      <p:sp>
        <p:nvSpPr>
          <p:cNvPr id="5" name="Rectangle 13"/>
          <p:cNvSpPr>
            <a:spLocks noGrp="1" noChangeArrowheads="1"/>
          </p:cNvSpPr>
          <p:nvPr>
            <p:ph type="sldNum" sz="quarter" idx="11"/>
          </p:nvPr>
        </p:nvSpPr>
        <p:spPr>
          <a:ln/>
        </p:spPr>
        <p:txBody>
          <a:bodyPr/>
          <a:lstStyle>
            <a:lvl1pPr>
              <a:defRPr/>
            </a:lvl1pPr>
          </a:lstStyle>
          <a:p>
            <a:fld id="{5EB7E400-4C3F-4B57-BB51-19B46D4668CD}" type="slidenum">
              <a:rPr lang="en-US" altLang="en-US"/>
              <a:pPr/>
              <a:t>‹#›</a:t>
            </a:fld>
            <a:endParaRPr lang="en-US" altLang="en-US"/>
          </a:p>
        </p:txBody>
      </p:sp>
    </p:spTree>
    <p:extLst>
      <p:ext uri="{BB962C8B-B14F-4D97-AF65-F5344CB8AC3E}">
        <p14:creationId xmlns:p14="http://schemas.microsoft.com/office/powerpoint/2010/main" val="249059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16</a:t>
            </a:r>
          </a:p>
        </p:txBody>
      </p:sp>
      <p:sp>
        <p:nvSpPr>
          <p:cNvPr id="5" name="Rectangle 13"/>
          <p:cNvSpPr>
            <a:spLocks noGrp="1" noChangeArrowheads="1"/>
          </p:cNvSpPr>
          <p:nvPr>
            <p:ph type="sldNum" sz="quarter" idx="11"/>
          </p:nvPr>
        </p:nvSpPr>
        <p:spPr>
          <a:ln/>
        </p:spPr>
        <p:txBody>
          <a:bodyPr/>
          <a:lstStyle>
            <a:lvl1pPr>
              <a:defRPr/>
            </a:lvl1pPr>
          </a:lstStyle>
          <a:p>
            <a:fld id="{790D66AA-2E99-4E2E-9430-DD05729F29FF}" type="slidenum">
              <a:rPr lang="en-US" altLang="en-US"/>
              <a:pPr/>
              <a:t>‹#›</a:t>
            </a:fld>
            <a:endParaRPr lang="en-US" altLang="en-US"/>
          </a:p>
        </p:txBody>
      </p:sp>
    </p:spTree>
    <p:extLst>
      <p:ext uri="{BB962C8B-B14F-4D97-AF65-F5344CB8AC3E}">
        <p14:creationId xmlns:p14="http://schemas.microsoft.com/office/powerpoint/2010/main" val="143171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16</a:t>
            </a:r>
          </a:p>
        </p:txBody>
      </p:sp>
      <p:sp>
        <p:nvSpPr>
          <p:cNvPr id="5" name="Slide Number Placeholder 5"/>
          <p:cNvSpPr>
            <a:spLocks noGrp="1"/>
          </p:cNvSpPr>
          <p:nvPr>
            <p:ph type="sldNum" sz="quarter" idx="11"/>
          </p:nvPr>
        </p:nvSpPr>
        <p:spPr/>
        <p:txBody>
          <a:bodyPr/>
          <a:lstStyle>
            <a:lvl1pPr>
              <a:defRPr/>
            </a:lvl1pPr>
          </a:lstStyle>
          <a:p>
            <a:fld id="{A958FB5A-EB49-44BA-A561-7D1643651859}" type="slidenum">
              <a:rPr lang="en-US" altLang="en-US"/>
              <a:pPr/>
              <a:t>‹#›</a:t>
            </a:fld>
            <a:endParaRPr lang="en-US" altLang="en-US"/>
          </a:p>
        </p:txBody>
      </p:sp>
    </p:spTree>
    <p:extLst>
      <p:ext uri="{BB962C8B-B14F-4D97-AF65-F5344CB8AC3E}">
        <p14:creationId xmlns:p14="http://schemas.microsoft.com/office/powerpoint/2010/main" val="397375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16</a:t>
            </a:r>
          </a:p>
        </p:txBody>
      </p:sp>
      <p:sp>
        <p:nvSpPr>
          <p:cNvPr id="5" name="Slide Number Placeholder 5"/>
          <p:cNvSpPr>
            <a:spLocks noGrp="1"/>
          </p:cNvSpPr>
          <p:nvPr>
            <p:ph type="sldNum" sz="quarter" idx="11"/>
          </p:nvPr>
        </p:nvSpPr>
        <p:spPr/>
        <p:txBody>
          <a:bodyPr/>
          <a:lstStyle>
            <a:lvl1pPr>
              <a:defRPr/>
            </a:lvl1pPr>
          </a:lstStyle>
          <a:p>
            <a:fld id="{D31D58C0-7745-4889-85C8-C2157AD28A20}" type="slidenum">
              <a:rPr lang="en-US" altLang="en-US"/>
              <a:pPr/>
              <a:t>‹#›</a:t>
            </a:fld>
            <a:endParaRPr lang="en-US" altLang="en-US"/>
          </a:p>
        </p:txBody>
      </p:sp>
    </p:spTree>
    <p:extLst>
      <p:ext uri="{BB962C8B-B14F-4D97-AF65-F5344CB8AC3E}">
        <p14:creationId xmlns:p14="http://schemas.microsoft.com/office/powerpoint/2010/main" val="341999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16</a:t>
            </a:r>
          </a:p>
        </p:txBody>
      </p:sp>
      <p:sp>
        <p:nvSpPr>
          <p:cNvPr id="6" name="Slide Number Placeholder 6"/>
          <p:cNvSpPr>
            <a:spLocks noGrp="1"/>
          </p:cNvSpPr>
          <p:nvPr>
            <p:ph type="sldNum" sz="quarter" idx="11"/>
          </p:nvPr>
        </p:nvSpPr>
        <p:spPr/>
        <p:txBody>
          <a:bodyPr/>
          <a:lstStyle>
            <a:lvl1pPr>
              <a:defRPr/>
            </a:lvl1pPr>
          </a:lstStyle>
          <a:p>
            <a:fld id="{CBDDCD4C-2D78-4D0F-8ACA-1FFE0649DD75}" type="slidenum">
              <a:rPr lang="en-US" altLang="en-US"/>
              <a:pPr/>
              <a:t>‹#›</a:t>
            </a:fld>
            <a:endParaRPr lang="en-US" altLang="en-US"/>
          </a:p>
        </p:txBody>
      </p:sp>
    </p:spTree>
    <p:extLst>
      <p:ext uri="{BB962C8B-B14F-4D97-AF65-F5344CB8AC3E}">
        <p14:creationId xmlns:p14="http://schemas.microsoft.com/office/powerpoint/2010/main" val="207277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16</a:t>
            </a:r>
          </a:p>
        </p:txBody>
      </p:sp>
      <p:sp>
        <p:nvSpPr>
          <p:cNvPr id="8" name="Slide Number Placeholder 8"/>
          <p:cNvSpPr>
            <a:spLocks noGrp="1"/>
          </p:cNvSpPr>
          <p:nvPr>
            <p:ph type="sldNum" sz="quarter" idx="11"/>
          </p:nvPr>
        </p:nvSpPr>
        <p:spPr/>
        <p:txBody>
          <a:bodyPr/>
          <a:lstStyle>
            <a:lvl1pPr>
              <a:defRPr/>
            </a:lvl1pPr>
          </a:lstStyle>
          <a:p>
            <a:fld id="{6544612C-7E65-450D-8F85-1B669C12F06C}" type="slidenum">
              <a:rPr lang="en-US" altLang="en-US"/>
              <a:pPr/>
              <a:t>‹#›</a:t>
            </a:fld>
            <a:endParaRPr lang="en-US" altLang="en-US"/>
          </a:p>
        </p:txBody>
      </p:sp>
    </p:spTree>
    <p:extLst>
      <p:ext uri="{BB962C8B-B14F-4D97-AF65-F5344CB8AC3E}">
        <p14:creationId xmlns:p14="http://schemas.microsoft.com/office/powerpoint/2010/main" val="73488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16</a:t>
            </a:r>
          </a:p>
        </p:txBody>
      </p:sp>
      <p:sp>
        <p:nvSpPr>
          <p:cNvPr id="4" name="Slide Number Placeholder 4"/>
          <p:cNvSpPr>
            <a:spLocks noGrp="1"/>
          </p:cNvSpPr>
          <p:nvPr>
            <p:ph type="sldNum" sz="quarter" idx="11"/>
          </p:nvPr>
        </p:nvSpPr>
        <p:spPr/>
        <p:txBody>
          <a:bodyPr/>
          <a:lstStyle>
            <a:lvl1pPr>
              <a:defRPr/>
            </a:lvl1pPr>
          </a:lstStyle>
          <a:p>
            <a:fld id="{BC808D91-74C1-43B3-B441-72E355C90569}" type="slidenum">
              <a:rPr lang="en-US" altLang="en-US"/>
              <a:pPr/>
              <a:t>‹#›</a:t>
            </a:fld>
            <a:endParaRPr lang="en-US" altLang="en-US"/>
          </a:p>
        </p:txBody>
      </p:sp>
    </p:spTree>
    <p:extLst>
      <p:ext uri="{BB962C8B-B14F-4D97-AF65-F5344CB8AC3E}">
        <p14:creationId xmlns:p14="http://schemas.microsoft.com/office/powerpoint/2010/main" val="350479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16</a:t>
            </a:r>
          </a:p>
        </p:txBody>
      </p:sp>
      <p:sp>
        <p:nvSpPr>
          <p:cNvPr id="3" name="Slide Number Placeholder 3"/>
          <p:cNvSpPr>
            <a:spLocks noGrp="1"/>
          </p:cNvSpPr>
          <p:nvPr>
            <p:ph type="sldNum" sz="quarter" idx="11"/>
          </p:nvPr>
        </p:nvSpPr>
        <p:spPr/>
        <p:txBody>
          <a:bodyPr/>
          <a:lstStyle>
            <a:lvl1pPr>
              <a:defRPr/>
            </a:lvl1pPr>
          </a:lstStyle>
          <a:p>
            <a:fld id="{A29D22CF-64B6-41D0-B20F-6CBC09EB0BC5}" type="slidenum">
              <a:rPr lang="en-US" altLang="en-US"/>
              <a:pPr/>
              <a:t>‹#›</a:t>
            </a:fld>
            <a:endParaRPr lang="en-US" altLang="en-US"/>
          </a:p>
        </p:txBody>
      </p:sp>
    </p:spTree>
    <p:extLst>
      <p:ext uri="{BB962C8B-B14F-4D97-AF65-F5344CB8AC3E}">
        <p14:creationId xmlns:p14="http://schemas.microsoft.com/office/powerpoint/2010/main" val="231316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16</a:t>
            </a:r>
          </a:p>
        </p:txBody>
      </p:sp>
      <p:sp>
        <p:nvSpPr>
          <p:cNvPr id="6" name="Rectangle 13"/>
          <p:cNvSpPr>
            <a:spLocks noGrp="1" noChangeArrowheads="1"/>
          </p:cNvSpPr>
          <p:nvPr>
            <p:ph type="sldNum" sz="quarter" idx="11"/>
          </p:nvPr>
        </p:nvSpPr>
        <p:spPr>
          <a:ln/>
        </p:spPr>
        <p:txBody>
          <a:bodyPr/>
          <a:lstStyle>
            <a:lvl1pPr>
              <a:defRPr/>
            </a:lvl1pPr>
          </a:lstStyle>
          <a:p>
            <a:fld id="{55CDBD8B-201C-4A1D-B078-BC3B4326379D}" type="slidenum">
              <a:rPr lang="en-US" altLang="en-US"/>
              <a:pPr/>
              <a:t>‹#›</a:t>
            </a:fld>
            <a:endParaRPr lang="en-US" altLang="en-US"/>
          </a:p>
        </p:txBody>
      </p:sp>
    </p:spTree>
    <p:extLst>
      <p:ext uri="{BB962C8B-B14F-4D97-AF65-F5344CB8AC3E}">
        <p14:creationId xmlns:p14="http://schemas.microsoft.com/office/powerpoint/2010/main" val="73105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16</a:t>
            </a:r>
          </a:p>
        </p:txBody>
      </p:sp>
      <p:sp>
        <p:nvSpPr>
          <p:cNvPr id="6" name="Rectangle 13"/>
          <p:cNvSpPr>
            <a:spLocks noGrp="1" noChangeArrowheads="1"/>
          </p:cNvSpPr>
          <p:nvPr>
            <p:ph type="sldNum" sz="quarter" idx="11"/>
          </p:nvPr>
        </p:nvSpPr>
        <p:spPr>
          <a:ln/>
        </p:spPr>
        <p:txBody>
          <a:bodyPr/>
          <a:lstStyle>
            <a:lvl1pPr>
              <a:defRPr/>
            </a:lvl1pPr>
          </a:lstStyle>
          <a:p>
            <a:fld id="{B92D3CCB-00B9-4C01-8DAF-293F6DADBA11}" type="slidenum">
              <a:rPr lang="en-US" altLang="en-US"/>
              <a:pPr/>
              <a:t>‹#›</a:t>
            </a:fld>
            <a:endParaRPr lang="en-US" altLang="en-US"/>
          </a:p>
        </p:txBody>
      </p:sp>
    </p:spTree>
    <p:extLst>
      <p:ext uri="{BB962C8B-B14F-4D97-AF65-F5344CB8AC3E}">
        <p14:creationId xmlns:p14="http://schemas.microsoft.com/office/powerpoint/2010/main" val="174676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3380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380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16</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AC247942-3978-450E-B1DA-F7A42C6F64C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49" r:id="rId8"/>
    <p:sldLayoutId id="2147483750" r:id="rId9"/>
    <p:sldLayoutId id="2147483751" r:id="rId10"/>
    <p:sldLayoutId id="214748375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oleObject" Target="../embeddings/oleObject18.bin"/><Relationship Id="rId5" Type="http://schemas.openxmlformats.org/officeDocument/2006/relationships/image" Target="../media/image1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5.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5.wmf"/><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5.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oleObject" Target="../embeddings/oleObject28.bin"/><Relationship Id="rId5" Type="http://schemas.openxmlformats.org/officeDocument/2006/relationships/image" Target="../media/image16.wmf"/><Relationship Id="rId10" Type="http://schemas.openxmlformats.org/officeDocument/2006/relationships/image" Target="../media/image18.wmf"/><Relationship Id="rId4" Type="http://schemas.openxmlformats.org/officeDocument/2006/relationships/oleObject" Target="../embeddings/oleObject24.bin"/><Relationship Id="rId9"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6.xml"/><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5.wmf"/><Relationship Id="rId4" Type="http://schemas.openxmlformats.org/officeDocument/2006/relationships/oleObject" Target="../embeddings/oleObject29.bin"/><Relationship Id="rId9"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3.bin"/><Relationship Id="rId5" Type="http://schemas.openxmlformats.org/officeDocument/2006/relationships/image" Target="../media/image5.wmf"/><Relationship Id="rId4"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2.wmf"/><Relationship Id="rId4"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9.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5.wmf"/><Relationship Id="rId4" Type="http://schemas.openxmlformats.org/officeDocument/2006/relationships/oleObject" Target="../embeddings/oleObject35.bin"/><Relationship Id="rId9"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6.jpeg"/><Relationship Id="rId5" Type="http://schemas.openxmlformats.org/officeDocument/2006/relationships/image" Target="../media/image25.wmf"/><Relationship Id="rId4"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28.wmf"/><Relationship Id="rId4"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41.bin"/><Relationship Id="rId5" Type="http://schemas.openxmlformats.org/officeDocument/2006/relationships/image" Target="../media/image29.wmf"/><Relationship Id="rId4"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5.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31.wmf"/><Relationship Id="rId4" Type="http://schemas.openxmlformats.org/officeDocument/2006/relationships/oleObject" Target="../embeddings/oleObject42.bin"/><Relationship Id="rId9"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46.bin"/><Relationship Id="rId5" Type="http://schemas.openxmlformats.org/officeDocument/2006/relationships/image" Target="../media/image34.wmf"/><Relationship Id="rId4"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7.xml"/><Relationship Id="rId7" Type="http://schemas.openxmlformats.org/officeDocument/2006/relationships/image" Target="../media/image37.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48.bin"/><Relationship Id="rId5" Type="http://schemas.openxmlformats.org/officeDocument/2006/relationships/image" Target="../media/image36.wmf"/><Relationship Id="rId4" Type="http://schemas.openxmlformats.org/officeDocument/2006/relationships/oleObject" Target="../embeddings/oleObject47.bin"/><Relationship Id="rId9" Type="http://schemas.openxmlformats.org/officeDocument/2006/relationships/image" Target="../media/image38.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9.xml"/><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51.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41.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30.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oleObject" Target="../embeddings/oleObject55.bin"/><Relationship Id="rId5" Type="http://schemas.openxmlformats.org/officeDocument/2006/relationships/image" Target="../media/image40.wmf"/><Relationship Id="rId4" Type="http://schemas.openxmlformats.org/officeDocument/2006/relationships/oleObject" Target="../embeddings/oleObject54.bin"/><Relationship Id="rId9" Type="http://schemas.openxmlformats.org/officeDocument/2006/relationships/image" Target="../media/image43.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34.xml"/><Relationship Id="rId7"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44.wmf"/><Relationship Id="rId4" Type="http://schemas.openxmlformats.org/officeDocument/2006/relationships/oleObject" Target="../embeddings/oleObject57.bin"/><Relationship Id="rId9" Type="http://schemas.openxmlformats.org/officeDocument/2006/relationships/image" Target="../media/image4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35.xml"/><Relationship Id="rId7"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61.bin"/><Relationship Id="rId5" Type="http://schemas.openxmlformats.org/officeDocument/2006/relationships/image" Target="../media/image47.wmf"/><Relationship Id="rId4" Type="http://schemas.openxmlformats.org/officeDocument/2006/relationships/oleObject" Target="../embeddings/oleObject60.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36.xml"/><Relationship Id="rId7" Type="http://schemas.openxmlformats.org/officeDocument/2006/relationships/image" Target="../media/image49.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65.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50.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37.xml"/><Relationship Id="rId7" Type="http://schemas.openxmlformats.org/officeDocument/2006/relationships/image" Target="../media/image53.w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69.bin"/><Relationship Id="rId5" Type="http://schemas.openxmlformats.org/officeDocument/2006/relationships/image" Target="../media/image52.wmf"/><Relationship Id="rId4" Type="http://schemas.openxmlformats.org/officeDocument/2006/relationships/oleObject" Target="../embeddings/oleObject68.bin"/><Relationship Id="rId9" Type="http://schemas.openxmlformats.org/officeDocument/2006/relationships/image" Target="../media/image54.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38.xml"/><Relationship Id="rId7"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72.bin"/><Relationship Id="rId5" Type="http://schemas.openxmlformats.org/officeDocument/2006/relationships/image" Target="../media/image55.wmf"/><Relationship Id="rId4" Type="http://schemas.openxmlformats.org/officeDocument/2006/relationships/oleObject" Target="../embeddings/oleObject71.bin"/><Relationship Id="rId9" Type="http://schemas.openxmlformats.org/officeDocument/2006/relationships/image" Target="../media/image5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9.xml"/><Relationship Id="rId7" Type="http://schemas.openxmlformats.org/officeDocument/2006/relationships/image" Target="../media/image47.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75.bin"/><Relationship Id="rId5" Type="http://schemas.openxmlformats.org/officeDocument/2006/relationships/image" Target="../media/image58.wmf"/><Relationship Id="rId4" Type="http://schemas.openxmlformats.org/officeDocument/2006/relationships/oleObject" Target="../embeddings/oleObject7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31.vml"/><Relationship Id="rId5" Type="http://schemas.openxmlformats.org/officeDocument/2006/relationships/image" Target="../media/image59.wmf"/><Relationship Id="rId4"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79.bin"/><Relationship Id="rId5" Type="http://schemas.openxmlformats.org/officeDocument/2006/relationships/image" Target="../media/image60.wmf"/><Relationship Id="rId4" Type="http://schemas.openxmlformats.org/officeDocument/2006/relationships/oleObject" Target="../embeddings/oleObject7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5.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7.wmf"/><Relationship Id="rId4" Type="http://schemas.openxmlformats.org/officeDocument/2006/relationships/oleObject" Target="../embeddings/oleObject9.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5.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371600" y="1905000"/>
            <a:ext cx="7772400" cy="1143000"/>
          </a:xfrm>
          <a:noFill/>
        </p:spPr>
        <p:txBody>
          <a:bodyPr/>
          <a:lstStyle/>
          <a:p>
            <a:r>
              <a:rPr lang="en-US" altLang="en-US">
                <a:solidFill>
                  <a:srgbClr val="1F554B"/>
                </a:solidFill>
              </a:rPr>
              <a:t>Chapter 16</a:t>
            </a:r>
            <a:br>
              <a:rPr lang="en-US" altLang="en-US">
                <a:solidFill>
                  <a:srgbClr val="1F554B"/>
                </a:solidFill>
              </a:rPr>
            </a:br>
            <a:r>
              <a:rPr lang="en-US" altLang="en-US">
                <a:solidFill>
                  <a:srgbClr val="1F554B"/>
                </a:solidFill>
              </a:rPr>
              <a:t>Statistical Tests</a:t>
            </a:r>
          </a:p>
        </p:txBody>
      </p:sp>
      <p:sp>
        <p:nvSpPr>
          <p:cNvPr id="41987" name="Rectangle 3"/>
          <p:cNvSpPr>
            <a:spLocks noGrp="1" noChangeArrowheads="1"/>
          </p:cNvSpPr>
          <p:nvPr>
            <p:ph type="subTitle" idx="1"/>
          </p:nvPr>
        </p:nvSpPr>
        <p:spPr>
          <a:xfrm>
            <a:off x="1143000" y="3276600"/>
            <a:ext cx="6375400" cy="2260600"/>
          </a:xfrm>
          <a:noFill/>
        </p:spPr>
        <p:txBody>
          <a:bodyPr/>
          <a:lstStyle/>
          <a:p>
            <a:pPr marL="342900" indent="-342900"/>
            <a:r>
              <a:rPr lang="en-US" altLang="en-US" sz="2400">
                <a:solidFill>
                  <a:srgbClr val="1F554B"/>
                </a:solidFill>
              </a:rPr>
              <a:t>Chi-Square Test</a:t>
            </a:r>
          </a:p>
          <a:p>
            <a:pPr marL="342900" indent="-342900"/>
            <a:r>
              <a:rPr lang="en-US" altLang="en-US" sz="2400">
                <a:solidFill>
                  <a:srgbClr val="1F554B"/>
                </a:solidFill>
              </a:rPr>
              <a:t>Bartlett’s Test</a:t>
            </a:r>
          </a:p>
          <a:p>
            <a:pPr marL="342900" indent="-342900"/>
            <a:r>
              <a:rPr lang="en-US" altLang="en-US" sz="2400">
                <a:solidFill>
                  <a:srgbClr val="1F554B"/>
                </a:solidFill>
              </a:rPr>
              <a:t>Mann’s test</a:t>
            </a:r>
          </a:p>
          <a:p>
            <a:pPr marL="342900" indent="-342900"/>
            <a:r>
              <a:rPr lang="en-US" altLang="en-US" sz="2400">
                <a:solidFill>
                  <a:srgbClr val="1F554B"/>
                </a:solidFill>
              </a:rPr>
              <a:t>Kolmogorov-Smirnov Test</a:t>
            </a:r>
          </a:p>
          <a:p>
            <a:pPr marL="342900" indent="-342900"/>
            <a:r>
              <a:rPr lang="en-US" altLang="en-US" sz="2400">
                <a:solidFill>
                  <a:srgbClr val="1F554B"/>
                </a:solidFill>
              </a:rPr>
              <a:t>Tests for the Power-Law Process Model</a:t>
            </a:r>
          </a:p>
        </p:txBody>
      </p:sp>
      <p:sp>
        <p:nvSpPr>
          <p:cNvPr id="18" name="Date Placeholder 3"/>
          <p:cNvSpPr>
            <a:spLocks noGrp="1"/>
          </p:cNvSpPr>
          <p:nvPr>
            <p:ph type="dt" sz="quarter" idx="10"/>
          </p:nvPr>
        </p:nvSpPr>
        <p:spPr/>
        <p:txBody>
          <a:bodyPr/>
          <a:lstStyle/>
          <a:p>
            <a:pPr>
              <a:defRPr/>
            </a:pPr>
            <a:r>
              <a:rPr lang="en-US"/>
              <a:t>Chapter 16</a:t>
            </a:r>
          </a:p>
        </p:txBody>
      </p:sp>
      <p:sp>
        <p:nvSpPr>
          <p:cNvPr id="19" name="Slide Number Placeholder 5"/>
          <p:cNvSpPr>
            <a:spLocks noGrp="1"/>
          </p:cNvSpPr>
          <p:nvPr>
            <p:ph type="sldNum" sz="quarter" idx="11"/>
          </p:nvPr>
        </p:nvSpPr>
        <p:spPr>
          <a:xfrm>
            <a:off x="6858000" y="6400800"/>
            <a:ext cx="1905000" cy="457200"/>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8017E5-AEBD-4A31-98E8-8F8CE7743F1E}"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grpSp>
        <p:nvGrpSpPr>
          <p:cNvPr id="41990" name="Group 6"/>
          <p:cNvGrpSpPr>
            <a:grpSpLocks noChangeAspect="1"/>
          </p:cNvGrpSpPr>
          <p:nvPr/>
        </p:nvGrpSpPr>
        <p:grpSpPr bwMode="auto">
          <a:xfrm>
            <a:off x="6705600" y="457200"/>
            <a:ext cx="1844675" cy="2028825"/>
            <a:chOff x="2160" y="960"/>
            <a:chExt cx="1162" cy="1278"/>
          </a:xfrm>
        </p:grpSpPr>
        <p:sp>
          <p:nvSpPr>
            <p:cNvPr id="41991" name="AutoShape 5"/>
            <p:cNvSpPr>
              <a:spLocks noChangeAspect="1" noChangeArrowheads="1" noTextEdit="1"/>
            </p:cNvSpPr>
            <p:nvPr/>
          </p:nvSpPr>
          <p:spPr bwMode="auto">
            <a:xfrm>
              <a:off x="2160" y="960"/>
              <a:ext cx="1162"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2" name="Freeform 7"/>
            <p:cNvSpPr>
              <a:spLocks/>
            </p:cNvSpPr>
            <p:nvPr/>
          </p:nvSpPr>
          <p:spPr bwMode="auto">
            <a:xfrm>
              <a:off x="2160" y="1523"/>
              <a:ext cx="552" cy="707"/>
            </a:xfrm>
            <a:custGeom>
              <a:avLst/>
              <a:gdLst>
                <a:gd name="T0" fmla="*/ 484 w 552"/>
                <a:gd name="T1" fmla="*/ 414 h 707"/>
                <a:gd name="T2" fmla="*/ 478 w 552"/>
                <a:gd name="T3" fmla="*/ 469 h 707"/>
                <a:gd name="T4" fmla="*/ 471 w 552"/>
                <a:gd name="T5" fmla="*/ 521 h 707"/>
                <a:gd name="T6" fmla="*/ 313 w 552"/>
                <a:gd name="T7" fmla="*/ 479 h 707"/>
                <a:gd name="T8" fmla="*/ 294 w 552"/>
                <a:gd name="T9" fmla="*/ 495 h 707"/>
                <a:gd name="T10" fmla="*/ 284 w 552"/>
                <a:gd name="T11" fmla="*/ 513 h 707"/>
                <a:gd name="T12" fmla="*/ 279 w 552"/>
                <a:gd name="T13" fmla="*/ 534 h 707"/>
                <a:gd name="T14" fmla="*/ 276 w 552"/>
                <a:gd name="T15" fmla="*/ 558 h 707"/>
                <a:gd name="T16" fmla="*/ 279 w 552"/>
                <a:gd name="T17" fmla="*/ 602 h 707"/>
                <a:gd name="T18" fmla="*/ 273 w 552"/>
                <a:gd name="T19" fmla="*/ 647 h 707"/>
                <a:gd name="T20" fmla="*/ 263 w 552"/>
                <a:gd name="T21" fmla="*/ 673 h 707"/>
                <a:gd name="T22" fmla="*/ 242 w 552"/>
                <a:gd name="T23" fmla="*/ 697 h 707"/>
                <a:gd name="T24" fmla="*/ 229 w 552"/>
                <a:gd name="T25" fmla="*/ 702 h 707"/>
                <a:gd name="T26" fmla="*/ 210 w 552"/>
                <a:gd name="T27" fmla="*/ 707 h 707"/>
                <a:gd name="T28" fmla="*/ 189 w 552"/>
                <a:gd name="T29" fmla="*/ 707 h 707"/>
                <a:gd name="T30" fmla="*/ 166 w 552"/>
                <a:gd name="T31" fmla="*/ 705 h 707"/>
                <a:gd name="T32" fmla="*/ 134 w 552"/>
                <a:gd name="T33" fmla="*/ 694 h 707"/>
                <a:gd name="T34" fmla="*/ 110 w 552"/>
                <a:gd name="T35" fmla="*/ 676 h 707"/>
                <a:gd name="T36" fmla="*/ 97 w 552"/>
                <a:gd name="T37" fmla="*/ 650 h 707"/>
                <a:gd name="T38" fmla="*/ 97 w 552"/>
                <a:gd name="T39" fmla="*/ 618 h 707"/>
                <a:gd name="T40" fmla="*/ 103 w 552"/>
                <a:gd name="T41" fmla="*/ 587 h 707"/>
                <a:gd name="T42" fmla="*/ 113 w 552"/>
                <a:gd name="T43" fmla="*/ 560 h 707"/>
                <a:gd name="T44" fmla="*/ 126 w 552"/>
                <a:gd name="T45" fmla="*/ 537 h 707"/>
                <a:gd name="T46" fmla="*/ 142 w 552"/>
                <a:gd name="T47" fmla="*/ 516 h 707"/>
                <a:gd name="T48" fmla="*/ 152 w 552"/>
                <a:gd name="T49" fmla="*/ 498 h 707"/>
                <a:gd name="T50" fmla="*/ 158 w 552"/>
                <a:gd name="T51" fmla="*/ 482 h 707"/>
                <a:gd name="T52" fmla="*/ 155 w 552"/>
                <a:gd name="T53" fmla="*/ 466 h 707"/>
                <a:gd name="T54" fmla="*/ 145 w 552"/>
                <a:gd name="T55" fmla="*/ 450 h 707"/>
                <a:gd name="T56" fmla="*/ 0 w 552"/>
                <a:gd name="T57" fmla="*/ 414 h 707"/>
                <a:gd name="T58" fmla="*/ 97 w 552"/>
                <a:gd name="T59" fmla="*/ 0 h 707"/>
                <a:gd name="T60" fmla="*/ 552 w 552"/>
                <a:gd name="T61" fmla="*/ 110 h 707"/>
                <a:gd name="T62" fmla="*/ 547 w 552"/>
                <a:gd name="T63" fmla="*/ 141 h 707"/>
                <a:gd name="T64" fmla="*/ 542 w 552"/>
                <a:gd name="T65" fmla="*/ 210 h 707"/>
                <a:gd name="T66" fmla="*/ 536 w 552"/>
                <a:gd name="T67" fmla="*/ 241 h 707"/>
                <a:gd name="T68" fmla="*/ 536 w 552"/>
                <a:gd name="T69" fmla="*/ 238 h 707"/>
                <a:gd name="T70" fmla="*/ 518 w 552"/>
                <a:gd name="T71" fmla="*/ 257 h 707"/>
                <a:gd name="T72" fmla="*/ 497 w 552"/>
                <a:gd name="T73" fmla="*/ 265 h 707"/>
                <a:gd name="T74" fmla="*/ 471 w 552"/>
                <a:gd name="T75" fmla="*/ 262 h 707"/>
                <a:gd name="T76" fmla="*/ 447 w 552"/>
                <a:gd name="T77" fmla="*/ 254 h 707"/>
                <a:gd name="T78" fmla="*/ 394 w 552"/>
                <a:gd name="T79" fmla="*/ 228 h 707"/>
                <a:gd name="T80" fmla="*/ 368 w 552"/>
                <a:gd name="T81" fmla="*/ 215 h 707"/>
                <a:gd name="T82" fmla="*/ 347 w 552"/>
                <a:gd name="T83" fmla="*/ 207 h 707"/>
                <a:gd name="T84" fmla="*/ 318 w 552"/>
                <a:gd name="T85" fmla="*/ 204 h 707"/>
                <a:gd name="T86" fmla="*/ 289 w 552"/>
                <a:gd name="T87" fmla="*/ 207 h 707"/>
                <a:gd name="T88" fmla="*/ 276 w 552"/>
                <a:gd name="T89" fmla="*/ 215 h 707"/>
                <a:gd name="T90" fmla="*/ 266 w 552"/>
                <a:gd name="T91" fmla="*/ 225 h 707"/>
                <a:gd name="T92" fmla="*/ 255 w 552"/>
                <a:gd name="T93" fmla="*/ 241 h 707"/>
                <a:gd name="T94" fmla="*/ 250 w 552"/>
                <a:gd name="T95" fmla="*/ 262 h 707"/>
                <a:gd name="T96" fmla="*/ 250 w 552"/>
                <a:gd name="T97" fmla="*/ 288 h 707"/>
                <a:gd name="T98" fmla="*/ 260 w 552"/>
                <a:gd name="T99" fmla="*/ 314 h 707"/>
                <a:gd name="T100" fmla="*/ 281 w 552"/>
                <a:gd name="T101" fmla="*/ 333 h 707"/>
                <a:gd name="T102" fmla="*/ 310 w 552"/>
                <a:gd name="T103" fmla="*/ 346 h 707"/>
                <a:gd name="T104" fmla="*/ 365 w 552"/>
                <a:gd name="T105" fmla="*/ 354 h 707"/>
                <a:gd name="T106" fmla="*/ 394 w 552"/>
                <a:gd name="T107" fmla="*/ 356 h 707"/>
                <a:gd name="T108" fmla="*/ 421 w 552"/>
                <a:gd name="T109" fmla="*/ 359 h 707"/>
                <a:gd name="T110" fmla="*/ 444 w 552"/>
                <a:gd name="T111" fmla="*/ 364 h 707"/>
                <a:gd name="T112" fmla="*/ 465 w 552"/>
                <a:gd name="T113" fmla="*/ 372 h 707"/>
                <a:gd name="T114" fmla="*/ 478 w 552"/>
                <a:gd name="T115" fmla="*/ 385 h 707"/>
                <a:gd name="T116" fmla="*/ 489 w 552"/>
                <a:gd name="T117" fmla="*/ 403 h 707"/>
                <a:gd name="T118" fmla="*/ 484 w 552"/>
                <a:gd name="T119" fmla="*/ 414 h 7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2"/>
                <a:gd name="T181" fmla="*/ 0 h 707"/>
                <a:gd name="T182" fmla="*/ 552 w 552"/>
                <a:gd name="T183" fmla="*/ 707 h 7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2" h="707">
                  <a:moveTo>
                    <a:pt x="484" y="414"/>
                  </a:moveTo>
                  <a:lnTo>
                    <a:pt x="478" y="469"/>
                  </a:lnTo>
                  <a:lnTo>
                    <a:pt x="471" y="521"/>
                  </a:lnTo>
                  <a:lnTo>
                    <a:pt x="313" y="479"/>
                  </a:lnTo>
                  <a:lnTo>
                    <a:pt x="294" y="495"/>
                  </a:lnTo>
                  <a:lnTo>
                    <a:pt x="284" y="513"/>
                  </a:lnTo>
                  <a:lnTo>
                    <a:pt x="279" y="534"/>
                  </a:lnTo>
                  <a:lnTo>
                    <a:pt x="276" y="558"/>
                  </a:lnTo>
                  <a:lnTo>
                    <a:pt x="279" y="602"/>
                  </a:lnTo>
                  <a:lnTo>
                    <a:pt x="273" y="647"/>
                  </a:lnTo>
                  <a:lnTo>
                    <a:pt x="263" y="673"/>
                  </a:lnTo>
                  <a:lnTo>
                    <a:pt x="242" y="697"/>
                  </a:lnTo>
                  <a:lnTo>
                    <a:pt x="229" y="702"/>
                  </a:lnTo>
                  <a:lnTo>
                    <a:pt x="210" y="707"/>
                  </a:lnTo>
                  <a:lnTo>
                    <a:pt x="189" y="707"/>
                  </a:lnTo>
                  <a:lnTo>
                    <a:pt x="166" y="705"/>
                  </a:lnTo>
                  <a:lnTo>
                    <a:pt x="134" y="694"/>
                  </a:lnTo>
                  <a:lnTo>
                    <a:pt x="110" y="676"/>
                  </a:lnTo>
                  <a:lnTo>
                    <a:pt x="97" y="650"/>
                  </a:lnTo>
                  <a:lnTo>
                    <a:pt x="97" y="618"/>
                  </a:lnTo>
                  <a:lnTo>
                    <a:pt x="103" y="587"/>
                  </a:lnTo>
                  <a:lnTo>
                    <a:pt x="113" y="560"/>
                  </a:lnTo>
                  <a:lnTo>
                    <a:pt x="126" y="537"/>
                  </a:lnTo>
                  <a:lnTo>
                    <a:pt x="142" y="516"/>
                  </a:lnTo>
                  <a:lnTo>
                    <a:pt x="152" y="498"/>
                  </a:lnTo>
                  <a:lnTo>
                    <a:pt x="158" y="482"/>
                  </a:lnTo>
                  <a:lnTo>
                    <a:pt x="155" y="466"/>
                  </a:lnTo>
                  <a:lnTo>
                    <a:pt x="145" y="450"/>
                  </a:lnTo>
                  <a:lnTo>
                    <a:pt x="0" y="414"/>
                  </a:lnTo>
                  <a:lnTo>
                    <a:pt x="97" y="0"/>
                  </a:lnTo>
                  <a:lnTo>
                    <a:pt x="552" y="110"/>
                  </a:lnTo>
                  <a:lnTo>
                    <a:pt x="547" y="141"/>
                  </a:lnTo>
                  <a:lnTo>
                    <a:pt x="542" y="210"/>
                  </a:lnTo>
                  <a:lnTo>
                    <a:pt x="536" y="241"/>
                  </a:lnTo>
                  <a:lnTo>
                    <a:pt x="536" y="238"/>
                  </a:lnTo>
                  <a:lnTo>
                    <a:pt x="518" y="257"/>
                  </a:lnTo>
                  <a:lnTo>
                    <a:pt x="497" y="265"/>
                  </a:lnTo>
                  <a:lnTo>
                    <a:pt x="471" y="262"/>
                  </a:lnTo>
                  <a:lnTo>
                    <a:pt x="447" y="254"/>
                  </a:lnTo>
                  <a:lnTo>
                    <a:pt x="394" y="228"/>
                  </a:lnTo>
                  <a:lnTo>
                    <a:pt x="368" y="215"/>
                  </a:lnTo>
                  <a:lnTo>
                    <a:pt x="347" y="207"/>
                  </a:lnTo>
                  <a:lnTo>
                    <a:pt x="318" y="204"/>
                  </a:lnTo>
                  <a:lnTo>
                    <a:pt x="289" y="207"/>
                  </a:lnTo>
                  <a:lnTo>
                    <a:pt x="276" y="215"/>
                  </a:lnTo>
                  <a:lnTo>
                    <a:pt x="266" y="225"/>
                  </a:lnTo>
                  <a:lnTo>
                    <a:pt x="255" y="241"/>
                  </a:lnTo>
                  <a:lnTo>
                    <a:pt x="250" y="262"/>
                  </a:lnTo>
                  <a:lnTo>
                    <a:pt x="250" y="288"/>
                  </a:lnTo>
                  <a:lnTo>
                    <a:pt x="260" y="314"/>
                  </a:lnTo>
                  <a:lnTo>
                    <a:pt x="281" y="333"/>
                  </a:lnTo>
                  <a:lnTo>
                    <a:pt x="310" y="346"/>
                  </a:lnTo>
                  <a:lnTo>
                    <a:pt x="365" y="354"/>
                  </a:lnTo>
                  <a:lnTo>
                    <a:pt x="394" y="356"/>
                  </a:lnTo>
                  <a:lnTo>
                    <a:pt x="421" y="359"/>
                  </a:lnTo>
                  <a:lnTo>
                    <a:pt x="444" y="364"/>
                  </a:lnTo>
                  <a:lnTo>
                    <a:pt x="465" y="372"/>
                  </a:lnTo>
                  <a:lnTo>
                    <a:pt x="478" y="385"/>
                  </a:lnTo>
                  <a:lnTo>
                    <a:pt x="489" y="403"/>
                  </a:lnTo>
                  <a:lnTo>
                    <a:pt x="484" y="4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3" name="Freeform 8"/>
            <p:cNvSpPr>
              <a:spLocks/>
            </p:cNvSpPr>
            <p:nvPr/>
          </p:nvSpPr>
          <p:spPr bwMode="auto">
            <a:xfrm>
              <a:off x="2176" y="1520"/>
              <a:ext cx="549" cy="713"/>
            </a:xfrm>
            <a:custGeom>
              <a:avLst/>
              <a:gdLst>
                <a:gd name="T0" fmla="*/ 481 w 549"/>
                <a:gd name="T1" fmla="*/ 414 h 713"/>
                <a:gd name="T2" fmla="*/ 468 w 549"/>
                <a:gd name="T3" fmla="*/ 469 h 713"/>
                <a:gd name="T4" fmla="*/ 457 w 549"/>
                <a:gd name="T5" fmla="*/ 522 h 713"/>
                <a:gd name="T6" fmla="*/ 439 w 549"/>
                <a:gd name="T7" fmla="*/ 495 h 713"/>
                <a:gd name="T8" fmla="*/ 305 w 549"/>
                <a:gd name="T9" fmla="*/ 474 h 713"/>
                <a:gd name="T10" fmla="*/ 286 w 549"/>
                <a:gd name="T11" fmla="*/ 490 h 713"/>
                <a:gd name="T12" fmla="*/ 276 w 549"/>
                <a:gd name="T13" fmla="*/ 511 h 713"/>
                <a:gd name="T14" fmla="*/ 271 w 549"/>
                <a:gd name="T15" fmla="*/ 535 h 713"/>
                <a:gd name="T16" fmla="*/ 271 w 549"/>
                <a:gd name="T17" fmla="*/ 587 h 713"/>
                <a:gd name="T18" fmla="*/ 273 w 549"/>
                <a:gd name="T19" fmla="*/ 611 h 713"/>
                <a:gd name="T20" fmla="*/ 271 w 549"/>
                <a:gd name="T21" fmla="*/ 637 h 713"/>
                <a:gd name="T22" fmla="*/ 268 w 549"/>
                <a:gd name="T23" fmla="*/ 658 h 713"/>
                <a:gd name="T24" fmla="*/ 255 w 549"/>
                <a:gd name="T25" fmla="*/ 684 h 713"/>
                <a:gd name="T26" fmla="*/ 231 w 549"/>
                <a:gd name="T27" fmla="*/ 702 h 713"/>
                <a:gd name="T28" fmla="*/ 215 w 549"/>
                <a:gd name="T29" fmla="*/ 708 h 713"/>
                <a:gd name="T30" fmla="*/ 197 w 549"/>
                <a:gd name="T31" fmla="*/ 713 h 713"/>
                <a:gd name="T32" fmla="*/ 150 w 549"/>
                <a:gd name="T33" fmla="*/ 708 h 713"/>
                <a:gd name="T34" fmla="*/ 131 w 549"/>
                <a:gd name="T35" fmla="*/ 702 h 713"/>
                <a:gd name="T36" fmla="*/ 118 w 549"/>
                <a:gd name="T37" fmla="*/ 694 h 713"/>
                <a:gd name="T38" fmla="*/ 100 w 549"/>
                <a:gd name="T39" fmla="*/ 676 h 713"/>
                <a:gd name="T40" fmla="*/ 92 w 549"/>
                <a:gd name="T41" fmla="*/ 650 h 713"/>
                <a:gd name="T42" fmla="*/ 92 w 549"/>
                <a:gd name="T43" fmla="*/ 618 h 713"/>
                <a:gd name="T44" fmla="*/ 100 w 549"/>
                <a:gd name="T45" fmla="*/ 592 h 713"/>
                <a:gd name="T46" fmla="*/ 110 w 549"/>
                <a:gd name="T47" fmla="*/ 566 h 713"/>
                <a:gd name="T48" fmla="*/ 126 w 549"/>
                <a:gd name="T49" fmla="*/ 540 h 713"/>
                <a:gd name="T50" fmla="*/ 139 w 549"/>
                <a:gd name="T51" fmla="*/ 516 h 713"/>
                <a:gd name="T52" fmla="*/ 150 w 549"/>
                <a:gd name="T53" fmla="*/ 495 h 713"/>
                <a:gd name="T54" fmla="*/ 155 w 549"/>
                <a:gd name="T55" fmla="*/ 474 h 713"/>
                <a:gd name="T56" fmla="*/ 152 w 549"/>
                <a:gd name="T57" fmla="*/ 456 h 713"/>
                <a:gd name="T58" fmla="*/ 142 w 549"/>
                <a:gd name="T59" fmla="*/ 440 h 713"/>
                <a:gd name="T60" fmla="*/ 0 w 549"/>
                <a:gd name="T61" fmla="*/ 409 h 713"/>
                <a:gd name="T62" fmla="*/ 118 w 549"/>
                <a:gd name="T63" fmla="*/ 53 h 713"/>
                <a:gd name="T64" fmla="*/ 79 w 549"/>
                <a:gd name="T65" fmla="*/ 0 h 713"/>
                <a:gd name="T66" fmla="*/ 549 w 549"/>
                <a:gd name="T67" fmla="*/ 110 h 713"/>
                <a:gd name="T68" fmla="*/ 541 w 549"/>
                <a:gd name="T69" fmla="*/ 139 h 713"/>
                <a:gd name="T70" fmla="*/ 533 w 549"/>
                <a:gd name="T71" fmla="*/ 173 h 713"/>
                <a:gd name="T72" fmla="*/ 520 w 549"/>
                <a:gd name="T73" fmla="*/ 239 h 713"/>
                <a:gd name="T74" fmla="*/ 520 w 549"/>
                <a:gd name="T75" fmla="*/ 236 h 713"/>
                <a:gd name="T76" fmla="*/ 502 w 549"/>
                <a:gd name="T77" fmla="*/ 249 h 713"/>
                <a:gd name="T78" fmla="*/ 481 w 549"/>
                <a:gd name="T79" fmla="*/ 252 h 713"/>
                <a:gd name="T80" fmla="*/ 452 w 549"/>
                <a:gd name="T81" fmla="*/ 247 h 713"/>
                <a:gd name="T82" fmla="*/ 423 w 549"/>
                <a:gd name="T83" fmla="*/ 236 h 713"/>
                <a:gd name="T84" fmla="*/ 391 w 549"/>
                <a:gd name="T85" fmla="*/ 223 h 713"/>
                <a:gd name="T86" fmla="*/ 360 w 549"/>
                <a:gd name="T87" fmla="*/ 207 h 713"/>
                <a:gd name="T88" fmla="*/ 334 w 549"/>
                <a:gd name="T89" fmla="*/ 197 h 713"/>
                <a:gd name="T90" fmla="*/ 310 w 549"/>
                <a:gd name="T91" fmla="*/ 189 h 713"/>
                <a:gd name="T92" fmla="*/ 297 w 549"/>
                <a:gd name="T93" fmla="*/ 186 h 713"/>
                <a:gd name="T94" fmla="*/ 286 w 549"/>
                <a:gd name="T95" fmla="*/ 189 h 713"/>
                <a:gd name="T96" fmla="*/ 278 w 549"/>
                <a:gd name="T97" fmla="*/ 192 h 713"/>
                <a:gd name="T98" fmla="*/ 263 w 549"/>
                <a:gd name="T99" fmla="*/ 213 h 713"/>
                <a:gd name="T100" fmla="*/ 257 w 549"/>
                <a:gd name="T101" fmla="*/ 228 h 713"/>
                <a:gd name="T102" fmla="*/ 247 w 549"/>
                <a:gd name="T103" fmla="*/ 270 h 713"/>
                <a:gd name="T104" fmla="*/ 247 w 549"/>
                <a:gd name="T105" fmla="*/ 294 h 713"/>
                <a:gd name="T106" fmla="*/ 257 w 549"/>
                <a:gd name="T107" fmla="*/ 312 h 713"/>
                <a:gd name="T108" fmla="*/ 276 w 549"/>
                <a:gd name="T109" fmla="*/ 328 h 713"/>
                <a:gd name="T110" fmla="*/ 302 w 549"/>
                <a:gd name="T111" fmla="*/ 338 h 713"/>
                <a:gd name="T112" fmla="*/ 360 w 549"/>
                <a:gd name="T113" fmla="*/ 346 h 713"/>
                <a:gd name="T114" fmla="*/ 415 w 549"/>
                <a:gd name="T115" fmla="*/ 354 h 713"/>
                <a:gd name="T116" fmla="*/ 439 w 549"/>
                <a:gd name="T117" fmla="*/ 359 h 713"/>
                <a:gd name="T118" fmla="*/ 460 w 549"/>
                <a:gd name="T119" fmla="*/ 370 h 713"/>
                <a:gd name="T120" fmla="*/ 473 w 549"/>
                <a:gd name="T121" fmla="*/ 383 h 713"/>
                <a:gd name="T122" fmla="*/ 484 w 549"/>
                <a:gd name="T123" fmla="*/ 401 h 713"/>
                <a:gd name="T124" fmla="*/ 481 w 549"/>
                <a:gd name="T125" fmla="*/ 414 h 7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9"/>
                <a:gd name="T190" fmla="*/ 0 h 713"/>
                <a:gd name="T191" fmla="*/ 549 w 549"/>
                <a:gd name="T192" fmla="*/ 713 h 7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9" h="713">
                  <a:moveTo>
                    <a:pt x="481" y="414"/>
                  </a:moveTo>
                  <a:lnTo>
                    <a:pt x="468" y="469"/>
                  </a:lnTo>
                  <a:lnTo>
                    <a:pt x="457" y="522"/>
                  </a:lnTo>
                  <a:lnTo>
                    <a:pt x="439" y="495"/>
                  </a:lnTo>
                  <a:lnTo>
                    <a:pt x="305" y="474"/>
                  </a:lnTo>
                  <a:lnTo>
                    <a:pt x="286" y="490"/>
                  </a:lnTo>
                  <a:lnTo>
                    <a:pt x="276" y="511"/>
                  </a:lnTo>
                  <a:lnTo>
                    <a:pt x="271" y="535"/>
                  </a:lnTo>
                  <a:lnTo>
                    <a:pt x="271" y="587"/>
                  </a:lnTo>
                  <a:lnTo>
                    <a:pt x="273" y="611"/>
                  </a:lnTo>
                  <a:lnTo>
                    <a:pt x="271" y="637"/>
                  </a:lnTo>
                  <a:lnTo>
                    <a:pt x="268" y="658"/>
                  </a:lnTo>
                  <a:lnTo>
                    <a:pt x="255" y="684"/>
                  </a:lnTo>
                  <a:lnTo>
                    <a:pt x="231" y="702"/>
                  </a:lnTo>
                  <a:lnTo>
                    <a:pt x="215" y="708"/>
                  </a:lnTo>
                  <a:lnTo>
                    <a:pt x="197" y="713"/>
                  </a:lnTo>
                  <a:lnTo>
                    <a:pt x="150" y="708"/>
                  </a:lnTo>
                  <a:lnTo>
                    <a:pt x="131" y="702"/>
                  </a:lnTo>
                  <a:lnTo>
                    <a:pt x="118" y="694"/>
                  </a:lnTo>
                  <a:lnTo>
                    <a:pt x="100" y="676"/>
                  </a:lnTo>
                  <a:lnTo>
                    <a:pt x="92" y="650"/>
                  </a:lnTo>
                  <a:lnTo>
                    <a:pt x="92" y="618"/>
                  </a:lnTo>
                  <a:lnTo>
                    <a:pt x="100" y="592"/>
                  </a:lnTo>
                  <a:lnTo>
                    <a:pt x="110" y="566"/>
                  </a:lnTo>
                  <a:lnTo>
                    <a:pt x="126" y="540"/>
                  </a:lnTo>
                  <a:lnTo>
                    <a:pt x="139" y="516"/>
                  </a:lnTo>
                  <a:lnTo>
                    <a:pt x="150" y="495"/>
                  </a:lnTo>
                  <a:lnTo>
                    <a:pt x="155" y="474"/>
                  </a:lnTo>
                  <a:lnTo>
                    <a:pt x="152" y="456"/>
                  </a:lnTo>
                  <a:lnTo>
                    <a:pt x="142" y="440"/>
                  </a:lnTo>
                  <a:lnTo>
                    <a:pt x="0" y="409"/>
                  </a:lnTo>
                  <a:lnTo>
                    <a:pt x="118" y="53"/>
                  </a:lnTo>
                  <a:lnTo>
                    <a:pt x="79" y="0"/>
                  </a:lnTo>
                  <a:lnTo>
                    <a:pt x="549" y="110"/>
                  </a:lnTo>
                  <a:lnTo>
                    <a:pt x="541" y="139"/>
                  </a:lnTo>
                  <a:lnTo>
                    <a:pt x="533" y="173"/>
                  </a:lnTo>
                  <a:lnTo>
                    <a:pt x="520" y="239"/>
                  </a:lnTo>
                  <a:lnTo>
                    <a:pt x="520" y="236"/>
                  </a:lnTo>
                  <a:lnTo>
                    <a:pt x="502" y="249"/>
                  </a:lnTo>
                  <a:lnTo>
                    <a:pt x="481" y="252"/>
                  </a:lnTo>
                  <a:lnTo>
                    <a:pt x="452" y="247"/>
                  </a:lnTo>
                  <a:lnTo>
                    <a:pt x="423" y="236"/>
                  </a:lnTo>
                  <a:lnTo>
                    <a:pt x="391" y="223"/>
                  </a:lnTo>
                  <a:lnTo>
                    <a:pt x="360" y="207"/>
                  </a:lnTo>
                  <a:lnTo>
                    <a:pt x="334" y="197"/>
                  </a:lnTo>
                  <a:lnTo>
                    <a:pt x="310" y="189"/>
                  </a:lnTo>
                  <a:lnTo>
                    <a:pt x="297" y="186"/>
                  </a:lnTo>
                  <a:lnTo>
                    <a:pt x="286" y="189"/>
                  </a:lnTo>
                  <a:lnTo>
                    <a:pt x="278" y="192"/>
                  </a:lnTo>
                  <a:lnTo>
                    <a:pt x="263" y="213"/>
                  </a:lnTo>
                  <a:lnTo>
                    <a:pt x="257" y="228"/>
                  </a:lnTo>
                  <a:lnTo>
                    <a:pt x="247" y="270"/>
                  </a:lnTo>
                  <a:lnTo>
                    <a:pt x="247" y="294"/>
                  </a:lnTo>
                  <a:lnTo>
                    <a:pt x="257" y="312"/>
                  </a:lnTo>
                  <a:lnTo>
                    <a:pt x="276" y="328"/>
                  </a:lnTo>
                  <a:lnTo>
                    <a:pt x="302" y="338"/>
                  </a:lnTo>
                  <a:lnTo>
                    <a:pt x="360" y="346"/>
                  </a:lnTo>
                  <a:lnTo>
                    <a:pt x="415" y="354"/>
                  </a:lnTo>
                  <a:lnTo>
                    <a:pt x="439" y="359"/>
                  </a:lnTo>
                  <a:lnTo>
                    <a:pt x="460" y="370"/>
                  </a:lnTo>
                  <a:lnTo>
                    <a:pt x="473" y="383"/>
                  </a:lnTo>
                  <a:lnTo>
                    <a:pt x="484" y="401"/>
                  </a:lnTo>
                  <a:lnTo>
                    <a:pt x="481"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4" name="Freeform 9"/>
            <p:cNvSpPr>
              <a:spLocks/>
            </p:cNvSpPr>
            <p:nvPr/>
          </p:nvSpPr>
          <p:spPr bwMode="auto">
            <a:xfrm>
              <a:off x="2176" y="1534"/>
              <a:ext cx="536" cy="696"/>
            </a:xfrm>
            <a:custGeom>
              <a:avLst/>
              <a:gdLst>
                <a:gd name="T0" fmla="*/ 462 w 536"/>
                <a:gd name="T1" fmla="*/ 429 h 696"/>
                <a:gd name="T2" fmla="*/ 447 w 536"/>
                <a:gd name="T3" fmla="*/ 494 h 696"/>
                <a:gd name="T4" fmla="*/ 286 w 536"/>
                <a:gd name="T5" fmla="*/ 476 h 696"/>
                <a:gd name="T6" fmla="*/ 268 w 536"/>
                <a:gd name="T7" fmla="*/ 518 h 696"/>
                <a:gd name="T8" fmla="*/ 263 w 536"/>
                <a:gd name="T9" fmla="*/ 591 h 696"/>
                <a:gd name="T10" fmla="*/ 247 w 536"/>
                <a:gd name="T11" fmla="*/ 662 h 696"/>
                <a:gd name="T12" fmla="*/ 213 w 536"/>
                <a:gd name="T13" fmla="*/ 691 h 696"/>
                <a:gd name="T14" fmla="*/ 173 w 536"/>
                <a:gd name="T15" fmla="*/ 696 h 696"/>
                <a:gd name="T16" fmla="*/ 131 w 536"/>
                <a:gd name="T17" fmla="*/ 688 h 696"/>
                <a:gd name="T18" fmla="*/ 100 w 536"/>
                <a:gd name="T19" fmla="*/ 662 h 696"/>
                <a:gd name="T20" fmla="*/ 92 w 536"/>
                <a:gd name="T21" fmla="*/ 604 h 696"/>
                <a:gd name="T22" fmla="*/ 110 w 536"/>
                <a:gd name="T23" fmla="*/ 552 h 696"/>
                <a:gd name="T24" fmla="*/ 139 w 536"/>
                <a:gd name="T25" fmla="*/ 502 h 696"/>
                <a:gd name="T26" fmla="*/ 155 w 536"/>
                <a:gd name="T27" fmla="*/ 460 h 696"/>
                <a:gd name="T28" fmla="*/ 142 w 536"/>
                <a:gd name="T29" fmla="*/ 426 h 696"/>
                <a:gd name="T30" fmla="*/ 89 w 536"/>
                <a:gd name="T31" fmla="*/ 0 h 696"/>
                <a:gd name="T32" fmla="*/ 528 w 536"/>
                <a:gd name="T33" fmla="*/ 130 h 696"/>
                <a:gd name="T34" fmla="*/ 515 w 536"/>
                <a:gd name="T35" fmla="*/ 199 h 696"/>
                <a:gd name="T36" fmla="*/ 507 w 536"/>
                <a:gd name="T37" fmla="*/ 227 h 696"/>
                <a:gd name="T38" fmla="*/ 473 w 536"/>
                <a:gd name="T39" fmla="*/ 243 h 696"/>
                <a:gd name="T40" fmla="*/ 426 w 536"/>
                <a:gd name="T41" fmla="*/ 230 h 696"/>
                <a:gd name="T42" fmla="*/ 376 w 536"/>
                <a:gd name="T43" fmla="*/ 204 h 696"/>
                <a:gd name="T44" fmla="*/ 331 w 536"/>
                <a:gd name="T45" fmla="*/ 183 h 696"/>
                <a:gd name="T46" fmla="*/ 273 w 536"/>
                <a:gd name="T47" fmla="*/ 191 h 696"/>
                <a:gd name="T48" fmla="*/ 250 w 536"/>
                <a:gd name="T49" fmla="*/ 212 h 696"/>
                <a:gd name="T50" fmla="*/ 234 w 536"/>
                <a:gd name="T51" fmla="*/ 251 h 696"/>
                <a:gd name="T52" fmla="*/ 244 w 536"/>
                <a:gd name="T53" fmla="*/ 303 h 696"/>
                <a:gd name="T54" fmla="*/ 294 w 536"/>
                <a:gd name="T55" fmla="*/ 335 h 696"/>
                <a:gd name="T56" fmla="*/ 378 w 536"/>
                <a:gd name="T57" fmla="*/ 345 h 696"/>
                <a:gd name="T58" fmla="*/ 428 w 536"/>
                <a:gd name="T59" fmla="*/ 353 h 696"/>
                <a:gd name="T60" fmla="*/ 462 w 536"/>
                <a:gd name="T61" fmla="*/ 374 h 696"/>
                <a:gd name="T62" fmla="*/ 468 w 536"/>
                <a:gd name="T63" fmla="*/ 403 h 6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6"/>
                <a:gd name="T97" fmla="*/ 0 h 696"/>
                <a:gd name="T98" fmla="*/ 536 w 536"/>
                <a:gd name="T99" fmla="*/ 696 h 6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6" h="696">
                  <a:moveTo>
                    <a:pt x="468" y="403"/>
                  </a:moveTo>
                  <a:lnTo>
                    <a:pt x="462" y="429"/>
                  </a:lnTo>
                  <a:lnTo>
                    <a:pt x="457" y="450"/>
                  </a:lnTo>
                  <a:lnTo>
                    <a:pt x="447" y="494"/>
                  </a:lnTo>
                  <a:lnTo>
                    <a:pt x="305" y="460"/>
                  </a:lnTo>
                  <a:lnTo>
                    <a:pt x="286" y="476"/>
                  </a:lnTo>
                  <a:lnTo>
                    <a:pt x="276" y="497"/>
                  </a:lnTo>
                  <a:lnTo>
                    <a:pt x="268" y="518"/>
                  </a:lnTo>
                  <a:lnTo>
                    <a:pt x="265" y="542"/>
                  </a:lnTo>
                  <a:lnTo>
                    <a:pt x="263" y="591"/>
                  </a:lnTo>
                  <a:lnTo>
                    <a:pt x="257" y="636"/>
                  </a:lnTo>
                  <a:lnTo>
                    <a:pt x="247" y="662"/>
                  </a:lnTo>
                  <a:lnTo>
                    <a:pt x="226" y="686"/>
                  </a:lnTo>
                  <a:lnTo>
                    <a:pt x="213" y="691"/>
                  </a:lnTo>
                  <a:lnTo>
                    <a:pt x="194" y="696"/>
                  </a:lnTo>
                  <a:lnTo>
                    <a:pt x="173" y="696"/>
                  </a:lnTo>
                  <a:lnTo>
                    <a:pt x="150" y="694"/>
                  </a:lnTo>
                  <a:lnTo>
                    <a:pt x="131" y="688"/>
                  </a:lnTo>
                  <a:lnTo>
                    <a:pt x="118" y="680"/>
                  </a:lnTo>
                  <a:lnTo>
                    <a:pt x="100" y="662"/>
                  </a:lnTo>
                  <a:lnTo>
                    <a:pt x="92" y="636"/>
                  </a:lnTo>
                  <a:lnTo>
                    <a:pt x="92" y="604"/>
                  </a:lnTo>
                  <a:lnTo>
                    <a:pt x="100" y="578"/>
                  </a:lnTo>
                  <a:lnTo>
                    <a:pt x="110" y="552"/>
                  </a:lnTo>
                  <a:lnTo>
                    <a:pt x="126" y="526"/>
                  </a:lnTo>
                  <a:lnTo>
                    <a:pt x="139" y="502"/>
                  </a:lnTo>
                  <a:lnTo>
                    <a:pt x="150" y="481"/>
                  </a:lnTo>
                  <a:lnTo>
                    <a:pt x="155" y="460"/>
                  </a:lnTo>
                  <a:lnTo>
                    <a:pt x="152" y="442"/>
                  </a:lnTo>
                  <a:lnTo>
                    <a:pt x="142" y="426"/>
                  </a:lnTo>
                  <a:lnTo>
                    <a:pt x="0" y="395"/>
                  </a:lnTo>
                  <a:lnTo>
                    <a:pt x="89" y="0"/>
                  </a:lnTo>
                  <a:lnTo>
                    <a:pt x="536" y="99"/>
                  </a:lnTo>
                  <a:lnTo>
                    <a:pt x="528" y="130"/>
                  </a:lnTo>
                  <a:lnTo>
                    <a:pt x="523" y="165"/>
                  </a:lnTo>
                  <a:lnTo>
                    <a:pt x="515" y="199"/>
                  </a:lnTo>
                  <a:lnTo>
                    <a:pt x="507" y="230"/>
                  </a:lnTo>
                  <a:lnTo>
                    <a:pt x="507" y="227"/>
                  </a:lnTo>
                  <a:lnTo>
                    <a:pt x="491" y="240"/>
                  </a:lnTo>
                  <a:lnTo>
                    <a:pt x="473" y="243"/>
                  </a:lnTo>
                  <a:lnTo>
                    <a:pt x="449" y="240"/>
                  </a:lnTo>
                  <a:lnTo>
                    <a:pt x="426" y="230"/>
                  </a:lnTo>
                  <a:lnTo>
                    <a:pt x="402" y="217"/>
                  </a:lnTo>
                  <a:lnTo>
                    <a:pt x="376" y="204"/>
                  </a:lnTo>
                  <a:lnTo>
                    <a:pt x="352" y="191"/>
                  </a:lnTo>
                  <a:lnTo>
                    <a:pt x="331" y="183"/>
                  </a:lnTo>
                  <a:lnTo>
                    <a:pt x="302" y="180"/>
                  </a:lnTo>
                  <a:lnTo>
                    <a:pt x="273" y="191"/>
                  </a:lnTo>
                  <a:lnTo>
                    <a:pt x="260" y="199"/>
                  </a:lnTo>
                  <a:lnTo>
                    <a:pt x="250" y="212"/>
                  </a:lnTo>
                  <a:lnTo>
                    <a:pt x="239" y="230"/>
                  </a:lnTo>
                  <a:lnTo>
                    <a:pt x="234" y="251"/>
                  </a:lnTo>
                  <a:lnTo>
                    <a:pt x="234" y="277"/>
                  </a:lnTo>
                  <a:lnTo>
                    <a:pt x="244" y="303"/>
                  </a:lnTo>
                  <a:lnTo>
                    <a:pt x="265" y="322"/>
                  </a:lnTo>
                  <a:lnTo>
                    <a:pt x="294" y="335"/>
                  </a:lnTo>
                  <a:lnTo>
                    <a:pt x="349" y="343"/>
                  </a:lnTo>
                  <a:lnTo>
                    <a:pt x="378" y="345"/>
                  </a:lnTo>
                  <a:lnTo>
                    <a:pt x="405" y="348"/>
                  </a:lnTo>
                  <a:lnTo>
                    <a:pt x="428" y="353"/>
                  </a:lnTo>
                  <a:lnTo>
                    <a:pt x="449" y="361"/>
                  </a:lnTo>
                  <a:lnTo>
                    <a:pt x="462" y="374"/>
                  </a:lnTo>
                  <a:lnTo>
                    <a:pt x="473" y="392"/>
                  </a:lnTo>
                  <a:lnTo>
                    <a:pt x="468" y="403"/>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5" name="Freeform 10"/>
            <p:cNvSpPr>
              <a:spLocks/>
            </p:cNvSpPr>
            <p:nvPr/>
          </p:nvSpPr>
          <p:spPr bwMode="auto">
            <a:xfrm>
              <a:off x="2213" y="960"/>
              <a:ext cx="730" cy="684"/>
            </a:xfrm>
            <a:custGeom>
              <a:avLst/>
              <a:gdLst>
                <a:gd name="T0" fmla="*/ 0 w 730"/>
                <a:gd name="T1" fmla="*/ 424 h 684"/>
                <a:gd name="T2" fmla="*/ 0 w 730"/>
                <a:gd name="T3" fmla="*/ 0 h 684"/>
                <a:gd name="T4" fmla="*/ 478 w 730"/>
                <a:gd name="T5" fmla="*/ 0 h 684"/>
                <a:gd name="T6" fmla="*/ 478 w 730"/>
                <a:gd name="T7" fmla="*/ 134 h 684"/>
                <a:gd name="T8" fmla="*/ 491 w 730"/>
                <a:gd name="T9" fmla="*/ 149 h 684"/>
                <a:gd name="T10" fmla="*/ 507 w 730"/>
                <a:gd name="T11" fmla="*/ 155 h 684"/>
                <a:gd name="T12" fmla="*/ 525 w 730"/>
                <a:gd name="T13" fmla="*/ 155 h 684"/>
                <a:gd name="T14" fmla="*/ 549 w 730"/>
                <a:gd name="T15" fmla="*/ 149 h 684"/>
                <a:gd name="T16" fmla="*/ 599 w 730"/>
                <a:gd name="T17" fmla="*/ 134 h 684"/>
                <a:gd name="T18" fmla="*/ 625 w 730"/>
                <a:gd name="T19" fmla="*/ 128 h 684"/>
                <a:gd name="T20" fmla="*/ 654 w 730"/>
                <a:gd name="T21" fmla="*/ 126 h 684"/>
                <a:gd name="T22" fmla="*/ 683 w 730"/>
                <a:gd name="T23" fmla="*/ 131 h 684"/>
                <a:gd name="T24" fmla="*/ 709 w 730"/>
                <a:gd name="T25" fmla="*/ 149 h 684"/>
                <a:gd name="T26" fmla="*/ 725 w 730"/>
                <a:gd name="T27" fmla="*/ 173 h 684"/>
                <a:gd name="T28" fmla="*/ 730 w 730"/>
                <a:gd name="T29" fmla="*/ 210 h 684"/>
                <a:gd name="T30" fmla="*/ 728 w 730"/>
                <a:gd name="T31" fmla="*/ 233 h 684"/>
                <a:gd name="T32" fmla="*/ 723 w 730"/>
                <a:gd name="T33" fmla="*/ 251 h 684"/>
                <a:gd name="T34" fmla="*/ 715 w 730"/>
                <a:gd name="T35" fmla="*/ 267 h 684"/>
                <a:gd name="T36" fmla="*/ 704 w 730"/>
                <a:gd name="T37" fmla="*/ 280 h 684"/>
                <a:gd name="T38" fmla="*/ 675 w 730"/>
                <a:gd name="T39" fmla="*/ 299 h 684"/>
                <a:gd name="T40" fmla="*/ 638 w 730"/>
                <a:gd name="T41" fmla="*/ 304 h 684"/>
                <a:gd name="T42" fmla="*/ 612 w 730"/>
                <a:gd name="T43" fmla="*/ 301 h 684"/>
                <a:gd name="T44" fmla="*/ 586 w 730"/>
                <a:gd name="T45" fmla="*/ 296 h 684"/>
                <a:gd name="T46" fmla="*/ 546 w 730"/>
                <a:gd name="T47" fmla="*/ 288 h 684"/>
                <a:gd name="T48" fmla="*/ 512 w 730"/>
                <a:gd name="T49" fmla="*/ 285 h 684"/>
                <a:gd name="T50" fmla="*/ 496 w 730"/>
                <a:gd name="T51" fmla="*/ 293 h 684"/>
                <a:gd name="T52" fmla="*/ 478 w 730"/>
                <a:gd name="T53" fmla="*/ 304 h 684"/>
                <a:gd name="T54" fmla="*/ 478 w 730"/>
                <a:gd name="T55" fmla="*/ 427 h 684"/>
                <a:gd name="T56" fmla="*/ 323 w 730"/>
                <a:gd name="T57" fmla="*/ 427 h 684"/>
                <a:gd name="T58" fmla="*/ 312 w 730"/>
                <a:gd name="T59" fmla="*/ 445 h 684"/>
                <a:gd name="T60" fmla="*/ 307 w 730"/>
                <a:gd name="T61" fmla="*/ 464 h 684"/>
                <a:gd name="T62" fmla="*/ 312 w 730"/>
                <a:gd name="T63" fmla="*/ 505 h 684"/>
                <a:gd name="T64" fmla="*/ 318 w 730"/>
                <a:gd name="T65" fmla="*/ 524 h 684"/>
                <a:gd name="T66" fmla="*/ 323 w 730"/>
                <a:gd name="T67" fmla="*/ 547 h 684"/>
                <a:gd name="T68" fmla="*/ 328 w 730"/>
                <a:gd name="T69" fmla="*/ 589 h 684"/>
                <a:gd name="T70" fmla="*/ 323 w 730"/>
                <a:gd name="T71" fmla="*/ 621 h 684"/>
                <a:gd name="T72" fmla="*/ 305 w 730"/>
                <a:gd name="T73" fmla="*/ 652 h 684"/>
                <a:gd name="T74" fmla="*/ 294 w 730"/>
                <a:gd name="T75" fmla="*/ 665 h 684"/>
                <a:gd name="T76" fmla="*/ 276 w 730"/>
                <a:gd name="T77" fmla="*/ 676 h 684"/>
                <a:gd name="T78" fmla="*/ 257 w 730"/>
                <a:gd name="T79" fmla="*/ 681 h 684"/>
                <a:gd name="T80" fmla="*/ 234 w 730"/>
                <a:gd name="T81" fmla="*/ 684 h 684"/>
                <a:gd name="T82" fmla="*/ 215 w 730"/>
                <a:gd name="T83" fmla="*/ 681 h 684"/>
                <a:gd name="T84" fmla="*/ 199 w 730"/>
                <a:gd name="T85" fmla="*/ 676 h 684"/>
                <a:gd name="T86" fmla="*/ 170 w 730"/>
                <a:gd name="T87" fmla="*/ 657 h 684"/>
                <a:gd name="T88" fmla="*/ 155 w 730"/>
                <a:gd name="T89" fmla="*/ 631 h 684"/>
                <a:gd name="T90" fmla="*/ 147 w 730"/>
                <a:gd name="T91" fmla="*/ 600 h 684"/>
                <a:gd name="T92" fmla="*/ 149 w 730"/>
                <a:gd name="T93" fmla="*/ 574 h 684"/>
                <a:gd name="T94" fmla="*/ 155 w 730"/>
                <a:gd name="T95" fmla="*/ 545 h 684"/>
                <a:gd name="T96" fmla="*/ 170 w 730"/>
                <a:gd name="T97" fmla="*/ 495 h 684"/>
                <a:gd name="T98" fmla="*/ 173 w 730"/>
                <a:gd name="T99" fmla="*/ 474 h 684"/>
                <a:gd name="T100" fmla="*/ 173 w 730"/>
                <a:gd name="T101" fmla="*/ 453 h 684"/>
                <a:gd name="T102" fmla="*/ 168 w 730"/>
                <a:gd name="T103" fmla="*/ 437 h 684"/>
                <a:gd name="T104" fmla="*/ 152 w 730"/>
                <a:gd name="T105" fmla="*/ 424 h 684"/>
                <a:gd name="T106" fmla="*/ 0 w 730"/>
                <a:gd name="T107" fmla="*/ 424 h 6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0"/>
                <a:gd name="T163" fmla="*/ 0 h 684"/>
                <a:gd name="T164" fmla="*/ 730 w 730"/>
                <a:gd name="T165" fmla="*/ 684 h 6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0" h="684">
                  <a:moveTo>
                    <a:pt x="0" y="424"/>
                  </a:moveTo>
                  <a:lnTo>
                    <a:pt x="0" y="0"/>
                  </a:lnTo>
                  <a:lnTo>
                    <a:pt x="478" y="0"/>
                  </a:lnTo>
                  <a:lnTo>
                    <a:pt x="478" y="134"/>
                  </a:lnTo>
                  <a:lnTo>
                    <a:pt x="491" y="149"/>
                  </a:lnTo>
                  <a:lnTo>
                    <a:pt x="507" y="155"/>
                  </a:lnTo>
                  <a:lnTo>
                    <a:pt x="525" y="155"/>
                  </a:lnTo>
                  <a:lnTo>
                    <a:pt x="549" y="149"/>
                  </a:lnTo>
                  <a:lnTo>
                    <a:pt x="599" y="134"/>
                  </a:lnTo>
                  <a:lnTo>
                    <a:pt x="625" y="128"/>
                  </a:lnTo>
                  <a:lnTo>
                    <a:pt x="654" y="126"/>
                  </a:lnTo>
                  <a:lnTo>
                    <a:pt x="683" y="131"/>
                  </a:lnTo>
                  <a:lnTo>
                    <a:pt x="709" y="149"/>
                  </a:lnTo>
                  <a:lnTo>
                    <a:pt x="725" y="173"/>
                  </a:lnTo>
                  <a:lnTo>
                    <a:pt x="730" y="210"/>
                  </a:lnTo>
                  <a:lnTo>
                    <a:pt x="728" y="233"/>
                  </a:lnTo>
                  <a:lnTo>
                    <a:pt x="723" y="251"/>
                  </a:lnTo>
                  <a:lnTo>
                    <a:pt x="715" y="267"/>
                  </a:lnTo>
                  <a:lnTo>
                    <a:pt x="704" y="280"/>
                  </a:lnTo>
                  <a:lnTo>
                    <a:pt x="675" y="299"/>
                  </a:lnTo>
                  <a:lnTo>
                    <a:pt x="638" y="304"/>
                  </a:lnTo>
                  <a:lnTo>
                    <a:pt x="612" y="301"/>
                  </a:lnTo>
                  <a:lnTo>
                    <a:pt x="586" y="296"/>
                  </a:lnTo>
                  <a:lnTo>
                    <a:pt x="546" y="288"/>
                  </a:lnTo>
                  <a:lnTo>
                    <a:pt x="512" y="285"/>
                  </a:lnTo>
                  <a:lnTo>
                    <a:pt x="496" y="293"/>
                  </a:lnTo>
                  <a:lnTo>
                    <a:pt x="478" y="304"/>
                  </a:lnTo>
                  <a:lnTo>
                    <a:pt x="478" y="427"/>
                  </a:lnTo>
                  <a:lnTo>
                    <a:pt x="323" y="427"/>
                  </a:lnTo>
                  <a:lnTo>
                    <a:pt x="312" y="445"/>
                  </a:lnTo>
                  <a:lnTo>
                    <a:pt x="307" y="464"/>
                  </a:lnTo>
                  <a:lnTo>
                    <a:pt x="312" y="505"/>
                  </a:lnTo>
                  <a:lnTo>
                    <a:pt x="318" y="524"/>
                  </a:lnTo>
                  <a:lnTo>
                    <a:pt x="323" y="547"/>
                  </a:lnTo>
                  <a:lnTo>
                    <a:pt x="328" y="589"/>
                  </a:lnTo>
                  <a:lnTo>
                    <a:pt x="323" y="621"/>
                  </a:lnTo>
                  <a:lnTo>
                    <a:pt x="305" y="652"/>
                  </a:lnTo>
                  <a:lnTo>
                    <a:pt x="294" y="665"/>
                  </a:lnTo>
                  <a:lnTo>
                    <a:pt x="276" y="676"/>
                  </a:lnTo>
                  <a:lnTo>
                    <a:pt x="257" y="681"/>
                  </a:lnTo>
                  <a:lnTo>
                    <a:pt x="234" y="684"/>
                  </a:lnTo>
                  <a:lnTo>
                    <a:pt x="215" y="681"/>
                  </a:lnTo>
                  <a:lnTo>
                    <a:pt x="199" y="676"/>
                  </a:lnTo>
                  <a:lnTo>
                    <a:pt x="170" y="657"/>
                  </a:lnTo>
                  <a:lnTo>
                    <a:pt x="155" y="631"/>
                  </a:lnTo>
                  <a:lnTo>
                    <a:pt x="147" y="600"/>
                  </a:lnTo>
                  <a:lnTo>
                    <a:pt x="149" y="574"/>
                  </a:lnTo>
                  <a:lnTo>
                    <a:pt x="155" y="545"/>
                  </a:lnTo>
                  <a:lnTo>
                    <a:pt x="170" y="495"/>
                  </a:lnTo>
                  <a:lnTo>
                    <a:pt x="173" y="474"/>
                  </a:lnTo>
                  <a:lnTo>
                    <a:pt x="173" y="453"/>
                  </a:lnTo>
                  <a:lnTo>
                    <a:pt x="168" y="437"/>
                  </a:lnTo>
                  <a:lnTo>
                    <a:pt x="152" y="424"/>
                  </a:lnTo>
                  <a:lnTo>
                    <a:pt x="0" y="424"/>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6" name="Freeform 11"/>
            <p:cNvSpPr>
              <a:spLocks/>
            </p:cNvSpPr>
            <p:nvPr/>
          </p:nvSpPr>
          <p:spPr bwMode="auto">
            <a:xfrm>
              <a:off x="2213" y="960"/>
              <a:ext cx="725" cy="670"/>
            </a:xfrm>
            <a:custGeom>
              <a:avLst/>
              <a:gdLst>
                <a:gd name="T0" fmla="*/ 160 w 725"/>
                <a:gd name="T1" fmla="*/ 414 h 670"/>
                <a:gd name="T2" fmla="*/ 10 w 725"/>
                <a:gd name="T3" fmla="*/ 414 h 670"/>
                <a:gd name="T4" fmla="*/ 0 w 725"/>
                <a:gd name="T5" fmla="*/ 422 h 670"/>
                <a:gd name="T6" fmla="*/ 0 w 725"/>
                <a:gd name="T7" fmla="*/ 0 h 670"/>
                <a:gd name="T8" fmla="*/ 478 w 725"/>
                <a:gd name="T9" fmla="*/ 0 h 670"/>
                <a:gd name="T10" fmla="*/ 473 w 725"/>
                <a:gd name="T11" fmla="*/ 5 h 670"/>
                <a:gd name="T12" fmla="*/ 447 w 725"/>
                <a:gd name="T13" fmla="*/ 16 h 670"/>
                <a:gd name="T14" fmla="*/ 439 w 725"/>
                <a:gd name="T15" fmla="*/ 26 h 670"/>
                <a:gd name="T16" fmla="*/ 441 w 725"/>
                <a:gd name="T17" fmla="*/ 52 h 670"/>
                <a:gd name="T18" fmla="*/ 452 w 725"/>
                <a:gd name="T19" fmla="*/ 110 h 670"/>
                <a:gd name="T20" fmla="*/ 454 w 725"/>
                <a:gd name="T21" fmla="*/ 134 h 670"/>
                <a:gd name="T22" fmla="*/ 460 w 725"/>
                <a:gd name="T23" fmla="*/ 149 h 670"/>
                <a:gd name="T24" fmla="*/ 470 w 725"/>
                <a:gd name="T25" fmla="*/ 157 h 670"/>
                <a:gd name="T26" fmla="*/ 486 w 725"/>
                <a:gd name="T27" fmla="*/ 157 h 670"/>
                <a:gd name="T28" fmla="*/ 507 w 725"/>
                <a:gd name="T29" fmla="*/ 155 h 670"/>
                <a:gd name="T30" fmla="*/ 554 w 725"/>
                <a:gd name="T31" fmla="*/ 144 h 670"/>
                <a:gd name="T32" fmla="*/ 607 w 725"/>
                <a:gd name="T33" fmla="*/ 131 h 670"/>
                <a:gd name="T34" fmla="*/ 654 w 725"/>
                <a:gd name="T35" fmla="*/ 126 h 670"/>
                <a:gd name="T36" fmla="*/ 683 w 725"/>
                <a:gd name="T37" fmla="*/ 131 h 670"/>
                <a:gd name="T38" fmla="*/ 707 w 725"/>
                <a:gd name="T39" fmla="*/ 147 h 670"/>
                <a:gd name="T40" fmla="*/ 720 w 725"/>
                <a:gd name="T41" fmla="*/ 170 h 670"/>
                <a:gd name="T42" fmla="*/ 725 w 725"/>
                <a:gd name="T43" fmla="*/ 202 h 670"/>
                <a:gd name="T44" fmla="*/ 723 w 725"/>
                <a:gd name="T45" fmla="*/ 225 h 670"/>
                <a:gd name="T46" fmla="*/ 717 w 725"/>
                <a:gd name="T47" fmla="*/ 244 h 670"/>
                <a:gd name="T48" fmla="*/ 709 w 725"/>
                <a:gd name="T49" fmla="*/ 262 h 670"/>
                <a:gd name="T50" fmla="*/ 702 w 725"/>
                <a:gd name="T51" fmla="*/ 272 h 670"/>
                <a:gd name="T52" fmla="*/ 675 w 725"/>
                <a:gd name="T53" fmla="*/ 288 h 670"/>
                <a:gd name="T54" fmla="*/ 646 w 725"/>
                <a:gd name="T55" fmla="*/ 293 h 670"/>
                <a:gd name="T56" fmla="*/ 602 w 725"/>
                <a:gd name="T57" fmla="*/ 288 h 670"/>
                <a:gd name="T58" fmla="*/ 554 w 725"/>
                <a:gd name="T59" fmla="*/ 278 h 670"/>
                <a:gd name="T60" fmla="*/ 531 w 725"/>
                <a:gd name="T61" fmla="*/ 275 h 670"/>
                <a:gd name="T62" fmla="*/ 510 w 725"/>
                <a:gd name="T63" fmla="*/ 278 h 670"/>
                <a:gd name="T64" fmla="*/ 486 w 725"/>
                <a:gd name="T65" fmla="*/ 285 h 670"/>
                <a:gd name="T66" fmla="*/ 468 w 725"/>
                <a:gd name="T67" fmla="*/ 299 h 670"/>
                <a:gd name="T68" fmla="*/ 468 w 725"/>
                <a:gd name="T69" fmla="*/ 414 h 670"/>
                <a:gd name="T70" fmla="*/ 320 w 725"/>
                <a:gd name="T71" fmla="*/ 414 h 670"/>
                <a:gd name="T72" fmla="*/ 323 w 725"/>
                <a:gd name="T73" fmla="*/ 411 h 670"/>
                <a:gd name="T74" fmla="*/ 307 w 725"/>
                <a:gd name="T75" fmla="*/ 432 h 670"/>
                <a:gd name="T76" fmla="*/ 302 w 725"/>
                <a:gd name="T77" fmla="*/ 453 h 670"/>
                <a:gd name="T78" fmla="*/ 299 w 725"/>
                <a:gd name="T79" fmla="*/ 477 h 670"/>
                <a:gd name="T80" fmla="*/ 302 w 725"/>
                <a:gd name="T81" fmla="*/ 500 h 670"/>
                <a:gd name="T82" fmla="*/ 307 w 725"/>
                <a:gd name="T83" fmla="*/ 524 h 670"/>
                <a:gd name="T84" fmla="*/ 312 w 725"/>
                <a:gd name="T85" fmla="*/ 550 h 670"/>
                <a:gd name="T86" fmla="*/ 318 w 725"/>
                <a:gd name="T87" fmla="*/ 594 h 670"/>
                <a:gd name="T88" fmla="*/ 312 w 725"/>
                <a:gd name="T89" fmla="*/ 623 h 670"/>
                <a:gd name="T90" fmla="*/ 297 w 725"/>
                <a:gd name="T91" fmla="*/ 647 h 670"/>
                <a:gd name="T92" fmla="*/ 284 w 725"/>
                <a:gd name="T93" fmla="*/ 657 h 670"/>
                <a:gd name="T94" fmla="*/ 268 w 725"/>
                <a:gd name="T95" fmla="*/ 665 h 670"/>
                <a:gd name="T96" fmla="*/ 249 w 725"/>
                <a:gd name="T97" fmla="*/ 670 h 670"/>
                <a:gd name="T98" fmla="*/ 226 w 725"/>
                <a:gd name="T99" fmla="*/ 670 h 670"/>
                <a:gd name="T100" fmla="*/ 191 w 725"/>
                <a:gd name="T101" fmla="*/ 665 h 670"/>
                <a:gd name="T102" fmla="*/ 168 w 725"/>
                <a:gd name="T103" fmla="*/ 652 h 670"/>
                <a:gd name="T104" fmla="*/ 152 w 725"/>
                <a:gd name="T105" fmla="*/ 629 h 670"/>
                <a:gd name="T106" fmla="*/ 147 w 725"/>
                <a:gd name="T107" fmla="*/ 600 h 670"/>
                <a:gd name="T108" fmla="*/ 149 w 725"/>
                <a:gd name="T109" fmla="*/ 571 h 670"/>
                <a:gd name="T110" fmla="*/ 155 w 725"/>
                <a:gd name="T111" fmla="*/ 545 h 670"/>
                <a:gd name="T112" fmla="*/ 170 w 725"/>
                <a:gd name="T113" fmla="*/ 490 h 670"/>
                <a:gd name="T114" fmla="*/ 176 w 725"/>
                <a:gd name="T115" fmla="*/ 466 h 670"/>
                <a:gd name="T116" fmla="*/ 178 w 725"/>
                <a:gd name="T117" fmla="*/ 445 h 670"/>
                <a:gd name="T118" fmla="*/ 173 w 725"/>
                <a:gd name="T119" fmla="*/ 427 h 670"/>
                <a:gd name="T120" fmla="*/ 157 w 725"/>
                <a:gd name="T121" fmla="*/ 414 h 670"/>
                <a:gd name="T122" fmla="*/ 160 w 725"/>
                <a:gd name="T123" fmla="*/ 414 h 6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5"/>
                <a:gd name="T187" fmla="*/ 0 h 670"/>
                <a:gd name="T188" fmla="*/ 725 w 725"/>
                <a:gd name="T189" fmla="*/ 670 h 6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5" h="670">
                  <a:moveTo>
                    <a:pt x="160" y="414"/>
                  </a:moveTo>
                  <a:lnTo>
                    <a:pt x="10" y="414"/>
                  </a:lnTo>
                  <a:lnTo>
                    <a:pt x="0" y="422"/>
                  </a:lnTo>
                  <a:lnTo>
                    <a:pt x="0" y="0"/>
                  </a:lnTo>
                  <a:lnTo>
                    <a:pt x="478" y="0"/>
                  </a:lnTo>
                  <a:lnTo>
                    <a:pt x="473" y="5"/>
                  </a:lnTo>
                  <a:lnTo>
                    <a:pt x="447" y="16"/>
                  </a:lnTo>
                  <a:lnTo>
                    <a:pt x="439" y="26"/>
                  </a:lnTo>
                  <a:lnTo>
                    <a:pt x="441" y="52"/>
                  </a:lnTo>
                  <a:lnTo>
                    <a:pt x="452" y="110"/>
                  </a:lnTo>
                  <a:lnTo>
                    <a:pt x="454" y="134"/>
                  </a:lnTo>
                  <a:lnTo>
                    <a:pt x="460" y="149"/>
                  </a:lnTo>
                  <a:lnTo>
                    <a:pt x="470" y="157"/>
                  </a:lnTo>
                  <a:lnTo>
                    <a:pt x="486" y="157"/>
                  </a:lnTo>
                  <a:lnTo>
                    <a:pt x="507" y="155"/>
                  </a:lnTo>
                  <a:lnTo>
                    <a:pt x="554" y="144"/>
                  </a:lnTo>
                  <a:lnTo>
                    <a:pt x="607" y="131"/>
                  </a:lnTo>
                  <a:lnTo>
                    <a:pt x="654" y="126"/>
                  </a:lnTo>
                  <a:lnTo>
                    <a:pt x="683" y="131"/>
                  </a:lnTo>
                  <a:lnTo>
                    <a:pt x="707" y="147"/>
                  </a:lnTo>
                  <a:lnTo>
                    <a:pt x="720" y="170"/>
                  </a:lnTo>
                  <a:lnTo>
                    <a:pt x="725" y="202"/>
                  </a:lnTo>
                  <a:lnTo>
                    <a:pt x="723" y="225"/>
                  </a:lnTo>
                  <a:lnTo>
                    <a:pt x="717" y="244"/>
                  </a:lnTo>
                  <a:lnTo>
                    <a:pt x="709" y="262"/>
                  </a:lnTo>
                  <a:lnTo>
                    <a:pt x="702" y="272"/>
                  </a:lnTo>
                  <a:lnTo>
                    <a:pt x="675" y="288"/>
                  </a:lnTo>
                  <a:lnTo>
                    <a:pt x="646" y="293"/>
                  </a:lnTo>
                  <a:lnTo>
                    <a:pt x="602" y="288"/>
                  </a:lnTo>
                  <a:lnTo>
                    <a:pt x="554" y="278"/>
                  </a:lnTo>
                  <a:lnTo>
                    <a:pt x="531" y="275"/>
                  </a:lnTo>
                  <a:lnTo>
                    <a:pt x="510" y="278"/>
                  </a:lnTo>
                  <a:lnTo>
                    <a:pt x="486" y="285"/>
                  </a:lnTo>
                  <a:lnTo>
                    <a:pt x="468" y="299"/>
                  </a:lnTo>
                  <a:lnTo>
                    <a:pt x="468" y="414"/>
                  </a:lnTo>
                  <a:lnTo>
                    <a:pt x="320" y="414"/>
                  </a:lnTo>
                  <a:lnTo>
                    <a:pt x="323" y="411"/>
                  </a:lnTo>
                  <a:lnTo>
                    <a:pt x="307" y="432"/>
                  </a:lnTo>
                  <a:lnTo>
                    <a:pt x="302" y="453"/>
                  </a:lnTo>
                  <a:lnTo>
                    <a:pt x="299" y="477"/>
                  </a:lnTo>
                  <a:lnTo>
                    <a:pt x="302" y="500"/>
                  </a:lnTo>
                  <a:lnTo>
                    <a:pt x="307" y="524"/>
                  </a:lnTo>
                  <a:lnTo>
                    <a:pt x="312" y="550"/>
                  </a:lnTo>
                  <a:lnTo>
                    <a:pt x="318" y="594"/>
                  </a:lnTo>
                  <a:lnTo>
                    <a:pt x="312" y="623"/>
                  </a:lnTo>
                  <a:lnTo>
                    <a:pt x="297" y="647"/>
                  </a:lnTo>
                  <a:lnTo>
                    <a:pt x="284" y="657"/>
                  </a:lnTo>
                  <a:lnTo>
                    <a:pt x="268" y="665"/>
                  </a:lnTo>
                  <a:lnTo>
                    <a:pt x="249" y="670"/>
                  </a:lnTo>
                  <a:lnTo>
                    <a:pt x="226" y="670"/>
                  </a:lnTo>
                  <a:lnTo>
                    <a:pt x="191" y="665"/>
                  </a:lnTo>
                  <a:lnTo>
                    <a:pt x="168" y="652"/>
                  </a:lnTo>
                  <a:lnTo>
                    <a:pt x="152" y="629"/>
                  </a:lnTo>
                  <a:lnTo>
                    <a:pt x="147" y="600"/>
                  </a:lnTo>
                  <a:lnTo>
                    <a:pt x="149" y="571"/>
                  </a:lnTo>
                  <a:lnTo>
                    <a:pt x="155" y="545"/>
                  </a:lnTo>
                  <a:lnTo>
                    <a:pt x="170" y="490"/>
                  </a:lnTo>
                  <a:lnTo>
                    <a:pt x="176" y="466"/>
                  </a:lnTo>
                  <a:lnTo>
                    <a:pt x="178" y="445"/>
                  </a:lnTo>
                  <a:lnTo>
                    <a:pt x="173" y="427"/>
                  </a:lnTo>
                  <a:lnTo>
                    <a:pt x="157" y="414"/>
                  </a:lnTo>
                  <a:lnTo>
                    <a:pt x="160" y="4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7" name="Freeform 12"/>
            <p:cNvSpPr>
              <a:spLocks/>
            </p:cNvSpPr>
            <p:nvPr/>
          </p:nvSpPr>
          <p:spPr bwMode="auto">
            <a:xfrm>
              <a:off x="2223" y="968"/>
              <a:ext cx="718" cy="665"/>
            </a:xfrm>
            <a:custGeom>
              <a:avLst/>
              <a:gdLst>
                <a:gd name="T0" fmla="*/ 0 w 718"/>
                <a:gd name="T1" fmla="*/ 406 h 665"/>
                <a:gd name="T2" fmla="*/ 0 w 718"/>
                <a:gd name="T3" fmla="*/ 0 h 665"/>
                <a:gd name="T4" fmla="*/ 458 w 718"/>
                <a:gd name="T5" fmla="*/ 0 h 665"/>
                <a:gd name="T6" fmla="*/ 458 w 718"/>
                <a:gd name="T7" fmla="*/ 136 h 665"/>
                <a:gd name="T8" fmla="*/ 471 w 718"/>
                <a:gd name="T9" fmla="*/ 152 h 665"/>
                <a:gd name="T10" fmla="*/ 489 w 718"/>
                <a:gd name="T11" fmla="*/ 157 h 665"/>
                <a:gd name="T12" fmla="*/ 510 w 718"/>
                <a:gd name="T13" fmla="*/ 157 h 665"/>
                <a:gd name="T14" fmla="*/ 534 w 718"/>
                <a:gd name="T15" fmla="*/ 152 h 665"/>
                <a:gd name="T16" fmla="*/ 586 w 718"/>
                <a:gd name="T17" fmla="*/ 136 h 665"/>
                <a:gd name="T18" fmla="*/ 613 w 718"/>
                <a:gd name="T19" fmla="*/ 131 h 665"/>
                <a:gd name="T20" fmla="*/ 642 w 718"/>
                <a:gd name="T21" fmla="*/ 128 h 665"/>
                <a:gd name="T22" fmla="*/ 670 w 718"/>
                <a:gd name="T23" fmla="*/ 131 h 665"/>
                <a:gd name="T24" fmla="*/ 697 w 718"/>
                <a:gd name="T25" fmla="*/ 144 h 665"/>
                <a:gd name="T26" fmla="*/ 713 w 718"/>
                <a:gd name="T27" fmla="*/ 165 h 665"/>
                <a:gd name="T28" fmla="*/ 715 w 718"/>
                <a:gd name="T29" fmla="*/ 178 h 665"/>
                <a:gd name="T30" fmla="*/ 718 w 718"/>
                <a:gd name="T31" fmla="*/ 196 h 665"/>
                <a:gd name="T32" fmla="*/ 715 w 718"/>
                <a:gd name="T33" fmla="*/ 220 h 665"/>
                <a:gd name="T34" fmla="*/ 710 w 718"/>
                <a:gd name="T35" fmla="*/ 238 h 665"/>
                <a:gd name="T36" fmla="*/ 702 w 718"/>
                <a:gd name="T37" fmla="*/ 254 h 665"/>
                <a:gd name="T38" fmla="*/ 692 w 718"/>
                <a:gd name="T39" fmla="*/ 267 h 665"/>
                <a:gd name="T40" fmla="*/ 665 w 718"/>
                <a:gd name="T41" fmla="*/ 280 h 665"/>
                <a:gd name="T42" fmla="*/ 636 w 718"/>
                <a:gd name="T43" fmla="*/ 285 h 665"/>
                <a:gd name="T44" fmla="*/ 592 w 718"/>
                <a:gd name="T45" fmla="*/ 280 h 665"/>
                <a:gd name="T46" fmla="*/ 544 w 718"/>
                <a:gd name="T47" fmla="*/ 270 h 665"/>
                <a:gd name="T48" fmla="*/ 521 w 718"/>
                <a:gd name="T49" fmla="*/ 267 h 665"/>
                <a:gd name="T50" fmla="*/ 500 w 718"/>
                <a:gd name="T51" fmla="*/ 270 h 665"/>
                <a:gd name="T52" fmla="*/ 476 w 718"/>
                <a:gd name="T53" fmla="*/ 277 h 665"/>
                <a:gd name="T54" fmla="*/ 458 w 718"/>
                <a:gd name="T55" fmla="*/ 291 h 665"/>
                <a:gd name="T56" fmla="*/ 458 w 718"/>
                <a:gd name="T57" fmla="*/ 406 h 665"/>
                <a:gd name="T58" fmla="*/ 313 w 718"/>
                <a:gd name="T59" fmla="*/ 406 h 665"/>
                <a:gd name="T60" fmla="*/ 297 w 718"/>
                <a:gd name="T61" fmla="*/ 427 h 665"/>
                <a:gd name="T62" fmla="*/ 292 w 718"/>
                <a:gd name="T63" fmla="*/ 448 h 665"/>
                <a:gd name="T64" fmla="*/ 289 w 718"/>
                <a:gd name="T65" fmla="*/ 469 h 665"/>
                <a:gd name="T66" fmla="*/ 292 w 718"/>
                <a:gd name="T67" fmla="*/ 492 h 665"/>
                <a:gd name="T68" fmla="*/ 297 w 718"/>
                <a:gd name="T69" fmla="*/ 518 h 665"/>
                <a:gd name="T70" fmla="*/ 302 w 718"/>
                <a:gd name="T71" fmla="*/ 542 h 665"/>
                <a:gd name="T72" fmla="*/ 308 w 718"/>
                <a:gd name="T73" fmla="*/ 586 h 665"/>
                <a:gd name="T74" fmla="*/ 302 w 718"/>
                <a:gd name="T75" fmla="*/ 615 h 665"/>
                <a:gd name="T76" fmla="*/ 287 w 718"/>
                <a:gd name="T77" fmla="*/ 639 h 665"/>
                <a:gd name="T78" fmla="*/ 276 w 718"/>
                <a:gd name="T79" fmla="*/ 649 h 665"/>
                <a:gd name="T80" fmla="*/ 258 w 718"/>
                <a:gd name="T81" fmla="*/ 657 h 665"/>
                <a:gd name="T82" fmla="*/ 239 w 718"/>
                <a:gd name="T83" fmla="*/ 662 h 665"/>
                <a:gd name="T84" fmla="*/ 216 w 718"/>
                <a:gd name="T85" fmla="*/ 665 h 665"/>
                <a:gd name="T86" fmla="*/ 181 w 718"/>
                <a:gd name="T87" fmla="*/ 660 h 665"/>
                <a:gd name="T88" fmla="*/ 158 w 718"/>
                <a:gd name="T89" fmla="*/ 644 h 665"/>
                <a:gd name="T90" fmla="*/ 142 w 718"/>
                <a:gd name="T91" fmla="*/ 621 h 665"/>
                <a:gd name="T92" fmla="*/ 137 w 718"/>
                <a:gd name="T93" fmla="*/ 592 h 665"/>
                <a:gd name="T94" fmla="*/ 139 w 718"/>
                <a:gd name="T95" fmla="*/ 563 h 665"/>
                <a:gd name="T96" fmla="*/ 145 w 718"/>
                <a:gd name="T97" fmla="*/ 537 h 665"/>
                <a:gd name="T98" fmla="*/ 160 w 718"/>
                <a:gd name="T99" fmla="*/ 482 h 665"/>
                <a:gd name="T100" fmla="*/ 166 w 718"/>
                <a:gd name="T101" fmla="*/ 458 h 665"/>
                <a:gd name="T102" fmla="*/ 168 w 718"/>
                <a:gd name="T103" fmla="*/ 437 h 665"/>
                <a:gd name="T104" fmla="*/ 163 w 718"/>
                <a:gd name="T105" fmla="*/ 419 h 665"/>
                <a:gd name="T106" fmla="*/ 147 w 718"/>
                <a:gd name="T107" fmla="*/ 406 h 665"/>
                <a:gd name="T108" fmla="*/ 0 w 718"/>
                <a:gd name="T109" fmla="*/ 406 h 6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8"/>
                <a:gd name="T166" fmla="*/ 0 h 665"/>
                <a:gd name="T167" fmla="*/ 718 w 718"/>
                <a:gd name="T168" fmla="*/ 665 h 6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8" h="665">
                  <a:moveTo>
                    <a:pt x="0" y="406"/>
                  </a:moveTo>
                  <a:lnTo>
                    <a:pt x="0" y="0"/>
                  </a:lnTo>
                  <a:lnTo>
                    <a:pt x="458" y="0"/>
                  </a:lnTo>
                  <a:lnTo>
                    <a:pt x="458" y="136"/>
                  </a:lnTo>
                  <a:lnTo>
                    <a:pt x="471" y="152"/>
                  </a:lnTo>
                  <a:lnTo>
                    <a:pt x="489" y="157"/>
                  </a:lnTo>
                  <a:lnTo>
                    <a:pt x="510" y="157"/>
                  </a:lnTo>
                  <a:lnTo>
                    <a:pt x="534" y="152"/>
                  </a:lnTo>
                  <a:lnTo>
                    <a:pt x="586" y="136"/>
                  </a:lnTo>
                  <a:lnTo>
                    <a:pt x="613" y="131"/>
                  </a:lnTo>
                  <a:lnTo>
                    <a:pt x="642" y="128"/>
                  </a:lnTo>
                  <a:lnTo>
                    <a:pt x="670" y="131"/>
                  </a:lnTo>
                  <a:lnTo>
                    <a:pt x="697" y="144"/>
                  </a:lnTo>
                  <a:lnTo>
                    <a:pt x="713" y="165"/>
                  </a:lnTo>
                  <a:lnTo>
                    <a:pt x="715" y="178"/>
                  </a:lnTo>
                  <a:lnTo>
                    <a:pt x="718" y="196"/>
                  </a:lnTo>
                  <a:lnTo>
                    <a:pt x="715" y="220"/>
                  </a:lnTo>
                  <a:lnTo>
                    <a:pt x="710" y="238"/>
                  </a:lnTo>
                  <a:lnTo>
                    <a:pt x="702" y="254"/>
                  </a:lnTo>
                  <a:lnTo>
                    <a:pt x="692" y="267"/>
                  </a:lnTo>
                  <a:lnTo>
                    <a:pt x="665" y="280"/>
                  </a:lnTo>
                  <a:lnTo>
                    <a:pt x="636" y="285"/>
                  </a:lnTo>
                  <a:lnTo>
                    <a:pt x="592" y="280"/>
                  </a:lnTo>
                  <a:lnTo>
                    <a:pt x="544" y="270"/>
                  </a:lnTo>
                  <a:lnTo>
                    <a:pt x="521" y="267"/>
                  </a:lnTo>
                  <a:lnTo>
                    <a:pt x="500" y="270"/>
                  </a:lnTo>
                  <a:lnTo>
                    <a:pt x="476" y="277"/>
                  </a:lnTo>
                  <a:lnTo>
                    <a:pt x="458" y="291"/>
                  </a:lnTo>
                  <a:lnTo>
                    <a:pt x="458" y="406"/>
                  </a:lnTo>
                  <a:lnTo>
                    <a:pt x="313" y="406"/>
                  </a:lnTo>
                  <a:lnTo>
                    <a:pt x="297" y="427"/>
                  </a:lnTo>
                  <a:lnTo>
                    <a:pt x="292" y="448"/>
                  </a:lnTo>
                  <a:lnTo>
                    <a:pt x="289" y="469"/>
                  </a:lnTo>
                  <a:lnTo>
                    <a:pt x="292" y="492"/>
                  </a:lnTo>
                  <a:lnTo>
                    <a:pt x="297" y="518"/>
                  </a:lnTo>
                  <a:lnTo>
                    <a:pt x="302" y="542"/>
                  </a:lnTo>
                  <a:lnTo>
                    <a:pt x="308" y="586"/>
                  </a:lnTo>
                  <a:lnTo>
                    <a:pt x="302" y="615"/>
                  </a:lnTo>
                  <a:lnTo>
                    <a:pt x="287" y="639"/>
                  </a:lnTo>
                  <a:lnTo>
                    <a:pt x="276" y="649"/>
                  </a:lnTo>
                  <a:lnTo>
                    <a:pt x="258" y="657"/>
                  </a:lnTo>
                  <a:lnTo>
                    <a:pt x="239" y="662"/>
                  </a:lnTo>
                  <a:lnTo>
                    <a:pt x="216" y="665"/>
                  </a:lnTo>
                  <a:lnTo>
                    <a:pt x="181" y="660"/>
                  </a:lnTo>
                  <a:lnTo>
                    <a:pt x="158" y="644"/>
                  </a:lnTo>
                  <a:lnTo>
                    <a:pt x="142" y="621"/>
                  </a:lnTo>
                  <a:lnTo>
                    <a:pt x="137" y="592"/>
                  </a:lnTo>
                  <a:lnTo>
                    <a:pt x="139" y="563"/>
                  </a:lnTo>
                  <a:lnTo>
                    <a:pt x="145" y="537"/>
                  </a:lnTo>
                  <a:lnTo>
                    <a:pt x="160" y="482"/>
                  </a:lnTo>
                  <a:lnTo>
                    <a:pt x="166" y="458"/>
                  </a:lnTo>
                  <a:lnTo>
                    <a:pt x="168" y="437"/>
                  </a:lnTo>
                  <a:lnTo>
                    <a:pt x="163" y="419"/>
                  </a:lnTo>
                  <a:lnTo>
                    <a:pt x="147" y="406"/>
                  </a:lnTo>
                  <a:lnTo>
                    <a:pt x="0" y="406"/>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8" name="Freeform 13"/>
            <p:cNvSpPr>
              <a:spLocks/>
            </p:cNvSpPr>
            <p:nvPr/>
          </p:nvSpPr>
          <p:spPr bwMode="auto">
            <a:xfrm>
              <a:off x="2686" y="997"/>
              <a:ext cx="631" cy="712"/>
            </a:xfrm>
            <a:custGeom>
              <a:avLst/>
              <a:gdLst>
                <a:gd name="T0" fmla="*/ 63 w 631"/>
                <a:gd name="T1" fmla="*/ 269 h 712"/>
                <a:gd name="T2" fmla="*/ 31 w 631"/>
                <a:gd name="T3" fmla="*/ 314 h 712"/>
                <a:gd name="T4" fmla="*/ 0 w 631"/>
                <a:gd name="T5" fmla="*/ 356 h 712"/>
                <a:gd name="T6" fmla="*/ 144 w 631"/>
                <a:gd name="T7" fmla="*/ 434 h 712"/>
                <a:gd name="T8" fmla="*/ 147 w 631"/>
                <a:gd name="T9" fmla="*/ 458 h 712"/>
                <a:gd name="T10" fmla="*/ 142 w 631"/>
                <a:gd name="T11" fmla="*/ 479 h 712"/>
                <a:gd name="T12" fmla="*/ 131 w 631"/>
                <a:gd name="T13" fmla="*/ 497 h 712"/>
                <a:gd name="T14" fmla="*/ 115 w 631"/>
                <a:gd name="T15" fmla="*/ 516 h 712"/>
                <a:gd name="T16" fmla="*/ 84 w 631"/>
                <a:gd name="T17" fmla="*/ 547 h 712"/>
                <a:gd name="T18" fmla="*/ 55 w 631"/>
                <a:gd name="T19" fmla="*/ 581 h 712"/>
                <a:gd name="T20" fmla="*/ 44 w 631"/>
                <a:gd name="T21" fmla="*/ 610 h 712"/>
                <a:gd name="T22" fmla="*/ 44 w 631"/>
                <a:gd name="T23" fmla="*/ 639 h 712"/>
                <a:gd name="T24" fmla="*/ 52 w 631"/>
                <a:gd name="T25" fmla="*/ 654 h 712"/>
                <a:gd name="T26" fmla="*/ 60 w 631"/>
                <a:gd name="T27" fmla="*/ 667 h 712"/>
                <a:gd name="T28" fmla="*/ 76 w 631"/>
                <a:gd name="T29" fmla="*/ 683 h 712"/>
                <a:gd name="T30" fmla="*/ 97 w 631"/>
                <a:gd name="T31" fmla="*/ 696 h 712"/>
                <a:gd name="T32" fmla="*/ 129 w 631"/>
                <a:gd name="T33" fmla="*/ 709 h 712"/>
                <a:gd name="T34" fmla="*/ 158 w 631"/>
                <a:gd name="T35" fmla="*/ 712 h 712"/>
                <a:gd name="T36" fmla="*/ 184 w 631"/>
                <a:gd name="T37" fmla="*/ 704 h 712"/>
                <a:gd name="T38" fmla="*/ 205 w 631"/>
                <a:gd name="T39" fmla="*/ 681 h 712"/>
                <a:gd name="T40" fmla="*/ 221 w 631"/>
                <a:gd name="T41" fmla="*/ 654 h 712"/>
                <a:gd name="T42" fmla="*/ 231 w 631"/>
                <a:gd name="T43" fmla="*/ 628 h 712"/>
                <a:gd name="T44" fmla="*/ 239 w 631"/>
                <a:gd name="T45" fmla="*/ 602 h 712"/>
                <a:gd name="T46" fmla="*/ 244 w 631"/>
                <a:gd name="T47" fmla="*/ 578 h 712"/>
                <a:gd name="T48" fmla="*/ 250 w 631"/>
                <a:gd name="T49" fmla="*/ 557 h 712"/>
                <a:gd name="T50" fmla="*/ 255 w 631"/>
                <a:gd name="T51" fmla="*/ 542 h 712"/>
                <a:gd name="T52" fmla="*/ 268 w 631"/>
                <a:gd name="T53" fmla="*/ 529 h 712"/>
                <a:gd name="T54" fmla="*/ 286 w 631"/>
                <a:gd name="T55" fmla="*/ 526 h 712"/>
                <a:gd name="T56" fmla="*/ 418 w 631"/>
                <a:gd name="T57" fmla="*/ 599 h 712"/>
                <a:gd name="T58" fmla="*/ 631 w 631"/>
                <a:gd name="T59" fmla="*/ 228 h 712"/>
                <a:gd name="T60" fmla="*/ 221 w 631"/>
                <a:gd name="T61" fmla="*/ 0 h 712"/>
                <a:gd name="T62" fmla="*/ 205 w 631"/>
                <a:gd name="T63" fmla="*/ 26 h 712"/>
                <a:gd name="T64" fmla="*/ 184 w 631"/>
                <a:gd name="T65" fmla="*/ 55 h 712"/>
                <a:gd name="T66" fmla="*/ 163 w 631"/>
                <a:gd name="T67" fmla="*/ 81 h 712"/>
                <a:gd name="T68" fmla="*/ 144 w 631"/>
                <a:gd name="T69" fmla="*/ 107 h 712"/>
                <a:gd name="T70" fmla="*/ 144 w 631"/>
                <a:gd name="T71" fmla="*/ 104 h 712"/>
                <a:gd name="T72" fmla="*/ 144 w 631"/>
                <a:gd name="T73" fmla="*/ 131 h 712"/>
                <a:gd name="T74" fmla="*/ 158 w 631"/>
                <a:gd name="T75" fmla="*/ 149 h 712"/>
                <a:gd name="T76" fmla="*/ 176 w 631"/>
                <a:gd name="T77" fmla="*/ 165 h 712"/>
                <a:gd name="T78" fmla="*/ 229 w 631"/>
                <a:gd name="T79" fmla="*/ 186 h 712"/>
                <a:gd name="T80" fmla="*/ 257 w 631"/>
                <a:gd name="T81" fmla="*/ 193 h 712"/>
                <a:gd name="T82" fmla="*/ 284 w 631"/>
                <a:gd name="T83" fmla="*/ 201 h 712"/>
                <a:gd name="T84" fmla="*/ 305 w 631"/>
                <a:gd name="T85" fmla="*/ 212 h 712"/>
                <a:gd name="T86" fmla="*/ 328 w 631"/>
                <a:gd name="T87" fmla="*/ 228 h 712"/>
                <a:gd name="T88" fmla="*/ 347 w 631"/>
                <a:gd name="T89" fmla="*/ 248 h 712"/>
                <a:gd name="T90" fmla="*/ 352 w 631"/>
                <a:gd name="T91" fmla="*/ 264 h 712"/>
                <a:gd name="T92" fmla="*/ 352 w 631"/>
                <a:gd name="T93" fmla="*/ 277 h 712"/>
                <a:gd name="T94" fmla="*/ 349 w 631"/>
                <a:gd name="T95" fmla="*/ 296 h 712"/>
                <a:gd name="T96" fmla="*/ 339 w 631"/>
                <a:gd name="T97" fmla="*/ 317 h 712"/>
                <a:gd name="T98" fmla="*/ 321 w 631"/>
                <a:gd name="T99" fmla="*/ 335 h 712"/>
                <a:gd name="T100" fmla="*/ 297 w 631"/>
                <a:gd name="T101" fmla="*/ 345 h 712"/>
                <a:gd name="T102" fmla="*/ 265 w 631"/>
                <a:gd name="T103" fmla="*/ 345 h 712"/>
                <a:gd name="T104" fmla="*/ 236 w 631"/>
                <a:gd name="T105" fmla="*/ 337 h 712"/>
                <a:gd name="T106" fmla="*/ 189 w 631"/>
                <a:gd name="T107" fmla="*/ 306 h 712"/>
                <a:gd name="T108" fmla="*/ 168 w 631"/>
                <a:gd name="T109" fmla="*/ 288 h 712"/>
                <a:gd name="T110" fmla="*/ 147 w 631"/>
                <a:gd name="T111" fmla="*/ 272 h 712"/>
                <a:gd name="T112" fmla="*/ 126 w 631"/>
                <a:gd name="T113" fmla="*/ 259 h 712"/>
                <a:gd name="T114" fmla="*/ 108 w 631"/>
                <a:gd name="T115" fmla="*/ 251 h 712"/>
                <a:gd name="T116" fmla="*/ 87 w 631"/>
                <a:gd name="T117" fmla="*/ 248 h 712"/>
                <a:gd name="T118" fmla="*/ 68 w 631"/>
                <a:gd name="T119" fmla="*/ 256 h 712"/>
                <a:gd name="T120" fmla="*/ 63 w 631"/>
                <a:gd name="T121" fmla="*/ 269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1"/>
                <a:gd name="T184" fmla="*/ 0 h 712"/>
                <a:gd name="T185" fmla="*/ 631 w 631"/>
                <a:gd name="T186" fmla="*/ 712 h 71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1" h="712">
                  <a:moveTo>
                    <a:pt x="63" y="269"/>
                  </a:moveTo>
                  <a:lnTo>
                    <a:pt x="31" y="314"/>
                  </a:lnTo>
                  <a:lnTo>
                    <a:pt x="0" y="356"/>
                  </a:lnTo>
                  <a:lnTo>
                    <a:pt x="144" y="434"/>
                  </a:lnTo>
                  <a:lnTo>
                    <a:pt x="147" y="458"/>
                  </a:lnTo>
                  <a:lnTo>
                    <a:pt x="142" y="479"/>
                  </a:lnTo>
                  <a:lnTo>
                    <a:pt x="131" y="497"/>
                  </a:lnTo>
                  <a:lnTo>
                    <a:pt x="115" y="516"/>
                  </a:lnTo>
                  <a:lnTo>
                    <a:pt x="84" y="547"/>
                  </a:lnTo>
                  <a:lnTo>
                    <a:pt x="55" y="581"/>
                  </a:lnTo>
                  <a:lnTo>
                    <a:pt x="44" y="610"/>
                  </a:lnTo>
                  <a:lnTo>
                    <a:pt x="44" y="639"/>
                  </a:lnTo>
                  <a:lnTo>
                    <a:pt x="52" y="654"/>
                  </a:lnTo>
                  <a:lnTo>
                    <a:pt x="60" y="667"/>
                  </a:lnTo>
                  <a:lnTo>
                    <a:pt x="76" y="683"/>
                  </a:lnTo>
                  <a:lnTo>
                    <a:pt x="97" y="696"/>
                  </a:lnTo>
                  <a:lnTo>
                    <a:pt x="129" y="709"/>
                  </a:lnTo>
                  <a:lnTo>
                    <a:pt x="158" y="712"/>
                  </a:lnTo>
                  <a:lnTo>
                    <a:pt x="184" y="704"/>
                  </a:lnTo>
                  <a:lnTo>
                    <a:pt x="205" y="681"/>
                  </a:lnTo>
                  <a:lnTo>
                    <a:pt x="221" y="654"/>
                  </a:lnTo>
                  <a:lnTo>
                    <a:pt x="231" y="628"/>
                  </a:lnTo>
                  <a:lnTo>
                    <a:pt x="239" y="602"/>
                  </a:lnTo>
                  <a:lnTo>
                    <a:pt x="244" y="578"/>
                  </a:lnTo>
                  <a:lnTo>
                    <a:pt x="250" y="557"/>
                  </a:lnTo>
                  <a:lnTo>
                    <a:pt x="255" y="542"/>
                  </a:lnTo>
                  <a:lnTo>
                    <a:pt x="268" y="529"/>
                  </a:lnTo>
                  <a:lnTo>
                    <a:pt x="286" y="526"/>
                  </a:lnTo>
                  <a:lnTo>
                    <a:pt x="418" y="599"/>
                  </a:lnTo>
                  <a:lnTo>
                    <a:pt x="631" y="228"/>
                  </a:lnTo>
                  <a:lnTo>
                    <a:pt x="221" y="0"/>
                  </a:lnTo>
                  <a:lnTo>
                    <a:pt x="205" y="26"/>
                  </a:lnTo>
                  <a:lnTo>
                    <a:pt x="184" y="55"/>
                  </a:lnTo>
                  <a:lnTo>
                    <a:pt x="163" y="81"/>
                  </a:lnTo>
                  <a:lnTo>
                    <a:pt x="144" y="107"/>
                  </a:lnTo>
                  <a:lnTo>
                    <a:pt x="144" y="104"/>
                  </a:lnTo>
                  <a:lnTo>
                    <a:pt x="144" y="131"/>
                  </a:lnTo>
                  <a:lnTo>
                    <a:pt x="158" y="149"/>
                  </a:lnTo>
                  <a:lnTo>
                    <a:pt x="176" y="165"/>
                  </a:lnTo>
                  <a:lnTo>
                    <a:pt x="229" y="186"/>
                  </a:lnTo>
                  <a:lnTo>
                    <a:pt x="257" y="193"/>
                  </a:lnTo>
                  <a:lnTo>
                    <a:pt x="284" y="201"/>
                  </a:lnTo>
                  <a:lnTo>
                    <a:pt x="305" y="212"/>
                  </a:lnTo>
                  <a:lnTo>
                    <a:pt x="328" y="228"/>
                  </a:lnTo>
                  <a:lnTo>
                    <a:pt x="347" y="248"/>
                  </a:lnTo>
                  <a:lnTo>
                    <a:pt x="352" y="264"/>
                  </a:lnTo>
                  <a:lnTo>
                    <a:pt x="352" y="277"/>
                  </a:lnTo>
                  <a:lnTo>
                    <a:pt x="349" y="296"/>
                  </a:lnTo>
                  <a:lnTo>
                    <a:pt x="339" y="317"/>
                  </a:lnTo>
                  <a:lnTo>
                    <a:pt x="321" y="335"/>
                  </a:lnTo>
                  <a:lnTo>
                    <a:pt x="297" y="345"/>
                  </a:lnTo>
                  <a:lnTo>
                    <a:pt x="265" y="345"/>
                  </a:lnTo>
                  <a:lnTo>
                    <a:pt x="236" y="337"/>
                  </a:lnTo>
                  <a:lnTo>
                    <a:pt x="189" y="306"/>
                  </a:lnTo>
                  <a:lnTo>
                    <a:pt x="168" y="288"/>
                  </a:lnTo>
                  <a:lnTo>
                    <a:pt x="147" y="272"/>
                  </a:lnTo>
                  <a:lnTo>
                    <a:pt x="126" y="259"/>
                  </a:lnTo>
                  <a:lnTo>
                    <a:pt x="108" y="251"/>
                  </a:lnTo>
                  <a:lnTo>
                    <a:pt x="87" y="248"/>
                  </a:lnTo>
                  <a:lnTo>
                    <a:pt x="68" y="256"/>
                  </a:lnTo>
                  <a:lnTo>
                    <a:pt x="63"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9" name="Freeform 14"/>
            <p:cNvSpPr>
              <a:spLocks/>
            </p:cNvSpPr>
            <p:nvPr/>
          </p:nvSpPr>
          <p:spPr bwMode="auto">
            <a:xfrm>
              <a:off x="2683" y="986"/>
              <a:ext cx="634" cy="720"/>
            </a:xfrm>
            <a:custGeom>
              <a:avLst/>
              <a:gdLst>
                <a:gd name="T0" fmla="*/ 61 w 634"/>
                <a:gd name="T1" fmla="*/ 267 h 720"/>
                <a:gd name="T2" fmla="*/ 32 w 634"/>
                <a:gd name="T3" fmla="*/ 317 h 720"/>
                <a:gd name="T4" fmla="*/ 0 w 634"/>
                <a:gd name="T5" fmla="*/ 364 h 720"/>
                <a:gd name="T6" fmla="*/ 32 w 634"/>
                <a:gd name="T7" fmla="*/ 356 h 720"/>
                <a:gd name="T8" fmla="*/ 145 w 634"/>
                <a:gd name="T9" fmla="*/ 435 h 720"/>
                <a:gd name="T10" fmla="*/ 147 w 634"/>
                <a:gd name="T11" fmla="*/ 458 h 720"/>
                <a:gd name="T12" fmla="*/ 142 w 634"/>
                <a:gd name="T13" fmla="*/ 479 h 720"/>
                <a:gd name="T14" fmla="*/ 129 w 634"/>
                <a:gd name="T15" fmla="*/ 500 h 720"/>
                <a:gd name="T16" fmla="*/ 113 w 634"/>
                <a:gd name="T17" fmla="*/ 519 h 720"/>
                <a:gd name="T18" fmla="*/ 76 w 634"/>
                <a:gd name="T19" fmla="*/ 553 h 720"/>
                <a:gd name="T20" fmla="*/ 45 w 634"/>
                <a:gd name="T21" fmla="*/ 589 h 720"/>
                <a:gd name="T22" fmla="*/ 37 w 634"/>
                <a:gd name="T23" fmla="*/ 618 h 720"/>
                <a:gd name="T24" fmla="*/ 42 w 634"/>
                <a:gd name="T25" fmla="*/ 650 h 720"/>
                <a:gd name="T26" fmla="*/ 50 w 634"/>
                <a:gd name="T27" fmla="*/ 663 h 720"/>
                <a:gd name="T28" fmla="*/ 63 w 634"/>
                <a:gd name="T29" fmla="*/ 678 h 720"/>
                <a:gd name="T30" fmla="*/ 79 w 634"/>
                <a:gd name="T31" fmla="*/ 694 h 720"/>
                <a:gd name="T32" fmla="*/ 100 w 634"/>
                <a:gd name="T33" fmla="*/ 707 h 720"/>
                <a:gd name="T34" fmla="*/ 132 w 634"/>
                <a:gd name="T35" fmla="*/ 720 h 720"/>
                <a:gd name="T36" fmla="*/ 161 w 634"/>
                <a:gd name="T37" fmla="*/ 720 h 720"/>
                <a:gd name="T38" fmla="*/ 184 w 634"/>
                <a:gd name="T39" fmla="*/ 707 h 720"/>
                <a:gd name="T40" fmla="*/ 203 w 634"/>
                <a:gd name="T41" fmla="*/ 684 h 720"/>
                <a:gd name="T42" fmla="*/ 216 w 634"/>
                <a:gd name="T43" fmla="*/ 658 h 720"/>
                <a:gd name="T44" fmla="*/ 224 w 634"/>
                <a:gd name="T45" fmla="*/ 629 h 720"/>
                <a:gd name="T46" fmla="*/ 232 w 634"/>
                <a:gd name="T47" fmla="*/ 603 h 720"/>
                <a:gd name="T48" fmla="*/ 237 w 634"/>
                <a:gd name="T49" fmla="*/ 576 h 720"/>
                <a:gd name="T50" fmla="*/ 245 w 634"/>
                <a:gd name="T51" fmla="*/ 553 h 720"/>
                <a:gd name="T52" fmla="*/ 255 w 634"/>
                <a:gd name="T53" fmla="*/ 534 h 720"/>
                <a:gd name="T54" fmla="*/ 268 w 634"/>
                <a:gd name="T55" fmla="*/ 521 h 720"/>
                <a:gd name="T56" fmla="*/ 287 w 634"/>
                <a:gd name="T57" fmla="*/ 519 h 720"/>
                <a:gd name="T58" fmla="*/ 416 w 634"/>
                <a:gd name="T59" fmla="*/ 589 h 720"/>
                <a:gd name="T60" fmla="*/ 571 w 634"/>
                <a:gd name="T61" fmla="*/ 249 h 720"/>
                <a:gd name="T62" fmla="*/ 634 w 634"/>
                <a:gd name="T63" fmla="*/ 241 h 720"/>
                <a:gd name="T64" fmla="*/ 218 w 634"/>
                <a:gd name="T65" fmla="*/ 0 h 720"/>
                <a:gd name="T66" fmla="*/ 203 w 634"/>
                <a:gd name="T67" fmla="*/ 26 h 720"/>
                <a:gd name="T68" fmla="*/ 184 w 634"/>
                <a:gd name="T69" fmla="*/ 58 h 720"/>
                <a:gd name="T70" fmla="*/ 166 w 634"/>
                <a:gd name="T71" fmla="*/ 87 h 720"/>
                <a:gd name="T72" fmla="*/ 150 w 634"/>
                <a:gd name="T73" fmla="*/ 113 h 720"/>
                <a:gd name="T74" fmla="*/ 150 w 634"/>
                <a:gd name="T75" fmla="*/ 110 h 720"/>
                <a:gd name="T76" fmla="*/ 153 w 634"/>
                <a:gd name="T77" fmla="*/ 134 h 720"/>
                <a:gd name="T78" fmla="*/ 168 w 634"/>
                <a:gd name="T79" fmla="*/ 152 h 720"/>
                <a:gd name="T80" fmla="*/ 192 w 634"/>
                <a:gd name="T81" fmla="*/ 165 h 720"/>
                <a:gd name="T82" fmla="*/ 224 w 634"/>
                <a:gd name="T83" fmla="*/ 178 h 720"/>
                <a:gd name="T84" fmla="*/ 287 w 634"/>
                <a:gd name="T85" fmla="*/ 199 h 720"/>
                <a:gd name="T86" fmla="*/ 316 w 634"/>
                <a:gd name="T87" fmla="*/ 210 h 720"/>
                <a:gd name="T88" fmla="*/ 339 w 634"/>
                <a:gd name="T89" fmla="*/ 220 h 720"/>
                <a:gd name="T90" fmla="*/ 350 w 634"/>
                <a:gd name="T91" fmla="*/ 228 h 720"/>
                <a:gd name="T92" fmla="*/ 358 w 634"/>
                <a:gd name="T93" fmla="*/ 236 h 720"/>
                <a:gd name="T94" fmla="*/ 360 w 634"/>
                <a:gd name="T95" fmla="*/ 246 h 720"/>
                <a:gd name="T96" fmla="*/ 360 w 634"/>
                <a:gd name="T97" fmla="*/ 257 h 720"/>
                <a:gd name="T98" fmla="*/ 350 w 634"/>
                <a:gd name="T99" fmla="*/ 283 h 720"/>
                <a:gd name="T100" fmla="*/ 329 w 634"/>
                <a:gd name="T101" fmla="*/ 320 h 720"/>
                <a:gd name="T102" fmla="*/ 313 w 634"/>
                <a:gd name="T103" fmla="*/ 338 h 720"/>
                <a:gd name="T104" fmla="*/ 292 w 634"/>
                <a:gd name="T105" fmla="*/ 346 h 720"/>
                <a:gd name="T106" fmla="*/ 268 w 634"/>
                <a:gd name="T107" fmla="*/ 343 h 720"/>
                <a:gd name="T108" fmla="*/ 239 w 634"/>
                <a:gd name="T109" fmla="*/ 333 h 720"/>
                <a:gd name="T110" fmla="*/ 192 w 634"/>
                <a:gd name="T111" fmla="*/ 301 h 720"/>
                <a:gd name="T112" fmla="*/ 147 w 634"/>
                <a:gd name="T113" fmla="*/ 270 h 720"/>
                <a:gd name="T114" fmla="*/ 126 w 634"/>
                <a:gd name="T115" fmla="*/ 257 h 720"/>
                <a:gd name="T116" fmla="*/ 105 w 634"/>
                <a:gd name="T117" fmla="*/ 252 h 720"/>
                <a:gd name="T118" fmla="*/ 84 w 634"/>
                <a:gd name="T119" fmla="*/ 249 h 720"/>
                <a:gd name="T120" fmla="*/ 66 w 634"/>
                <a:gd name="T121" fmla="*/ 257 h 720"/>
                <a:gd name="T122" fmla="*/ 61 w 634"/>
                <a:gd name="T123" fmla="*/ 267 h 7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4"/>
                <a:gd name="T187" fmla="*/ 0 h 720"/>
                <a:gd name="T188" fmla="*/ 634 w 634"/>
                <a:gd name="T189" fmla="*/ 720 h 7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4" h="720">
                  <a:moveTo>
                    <a:pt x="61" y="267"/>
                  </a:moveTo>
                  <a:lnTo>
                    <a:pt x="32" y="317"/>
                  </a:lnTo>
                  <a:lnTo>
                    <a:pt x="0" y="364"/>
                  </a:lnTo>
                  <a:lnTo>
                    <a:pt x="32" y="356"/>
                  </a:lnTo>
                  <a:lnTo>
                    <a:pt x="145" y="435"/>
                  </a:lnTo>
                  <a:lnTo>
                    <a:pt x="147" y="458"/>
                  </a:lnTo>
                  <a:lnTo>
                    <a:pt x="142" y="479"/>
                  </a:lnTo>
                  <a:lnTo>
                    <a:pt x="129" y="500"/>
                  </a:lnTo>
                  <a:lnTo>
                    <a:pt x="113" y="519"/>
                  </a:lnTo>
                  <a:lnTo>
                    <a:pt x="76" y="553"/>
                  </a:lnTo>
                  <a:lnTo>
                    <a:pt x="45" y="589"/>
                  </a:lnTo>
                  <a:lnTo>
                    <a:pt x="37" y="618"/>
                  </a:lnTo>
                  <a:lnTo>
                    <a:pt x="42" y="650"/>
                  </a:lnTo>
                  <a:lnTo>
                    <a:pt x="50" y="663"/>
                  </a:lnTo>
                  <a:lnTo>
                    <a:pt x="63" y="678"/>
                  </a:lnTo>
                  <a:lnTo>
                    <a:pt x="79" y="694"/>
                  </a:lnTo>
                  <a:lnTo>
                    <a:pt x="100" y="707"/>
                  </a:lnTo>
                  <a:lnTo>
                    <a:pt x="132" y="720"/>
                  </a:lnTo>
                  <a:lnTo>
                    <a:pt x="161" y="720"/>
                  </a:lnTo>
                  <a:lnTo>
                    <a:pt x="184" y="707"/>
                  </a:lnTo>
                  <a:lnTo>
                    <a:pt x="203" y="684"/>
                  </a:lnTo>
                  <a:lnTo>
                    <a:pt x="216" y="658"/>
                  </a:lnTo>
                  <a:lnTo>
                    <a:pt x="224" y="629"/>
                  </a:lnTo>
                  <a:lnTo>
                    <a:pt x="232" y="603"/>
                  </a:lnTo>
                  <a:lnTo>
                    <a:pt x="237" y="576"/>
                  </a:lnTo>
                  <a:lnTo>
                    <a:pt x="245" y="553"/>
                  </a:lnTo>
                  <a:lnTo>
                    <a:pt x="255" y="534"/>
                  </a:lnTo>
                  <a:lnTo>
                    <a:pt x="268" y="521"/>
                  </a:lnTo>
                  <a:lnTo>
                    <a:pt x="287" y="519"/>
                  </a:lnTo>
                  <a:lnTo>
                    <a:pt x="416" y="589"/>
                  </a:lnTo>
                  <a:lnTo>
                    <a:pt x="571" y="249"/>
                  </a:lnTo>
                  <a:lnTo>
                    <a:pt x="634" y="241"/>
                  </a:lnTo>
                  <a:lnTo>
                    <a:pt x="218" y="0"/>
                  </a:lnTo>
                  <a:lnTo>
                    <a:pt x="203" y="26"/>
                  </a:lnTo>
                  <a:lnTo>
                    <a:pt x="184" y="58"/>
                  </a:lnTo>
                  <a:lnTo>
                    <a:pt x="166" y="87"/>
                  </a:lnTo>
                  <a:lnTo>
                    <a:pt x="150" y="113"/>
                  </a:lnTo>
                  <a:lnTo>
                    <a:pt x="150" y="110"/>
                  </a:lnTo>
                  <a:lnTo>
                    <a:pt x="153" y="134"/>
                  </a:lnTo>
                  <a:lnTo>
                    <a:pt x="168" y="152"/>
                  </a:lnTo>
                  <a:lnTo>
                    <a:pt x="192" y="165"/>
                  </a:lnTo>
                  <a:lnTo>
                    <a:pt x="224" y="178"/>
                  </a:lnTo>
                  <a:lnTo>
                    <a:pt x="287" y="199"/>
                  </a:lnTo>
                  <a:lnTo>
                    <a:pt x="316" y="210"/>
                  </a:lnTo>
                  <a:lnTo>
                    <a:pt x="339" y="220"/>
                  </a:lnTo>
                  <a:lnTo>
                    <a:pt x="350" y="228"/>
                  </a:lnTo>
                  <a:lnTo>
                    <a:pt x="358" y="236"/>
                  </a:lnTo>
                  <a:lnTo>
                    <a:pt x="360" y="246"/>
                  </a:lnTo>
                  <a:lnTo>
                    <a:pt x="360" y="257"/>
                  </a:lnTo>
                  <a:lnTo>
                    <a:pt x="350" y="283"/>
                  </a:lnTo>
                  <a:lnTo>
                    <a:pt x="329" y="320"/>
                  </a:lnTo>
                  <a:lnTo>
                    <a:pt x="313" y="338"/>
                  </a:lnTo>
                  <a:lnTo>
                    <a:pt x="292" y="346"/>
                  </a:lnTo>
                  <a:lnTo>
                    <a:pt x="268" y="343"/>
                  </a:lnTo>
                  <a:lnTo>
                    <a:pt x="239" y="333"/>
                  </a:lnTo>
                  <a:lnTo>
                    <a:pt x="192" y="301"/>
                  </a:lnTo>
                  <a:lnTo>
                    <a:pt x="147" y="270"/>
                  </a:lnTo>
                  <a:lnTo>
                    <a:pt x="126" y="257"/>
                  </a:lnTo>
                  <a:lnTo>
                    <a:pt x="105" y="252"/>
                  </a:lnTo>
                  <a:lnTo>
                    <a:pt x="84" y="249"/>
                  </a:lnTo>
                  <a:lnTo>
                    <a:pt x="66" y="257"/>
                  </a:lnTo>
                  <a:lnTo>
                    <a:pt x="61" y="2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00" name="Freeform 15"/>
            <p:cNvSpPr>
              <a:spLocks/>
            </p:cNvSpPr>
            <p:nvPr/>
          </p:nvSpPr>
          <p:spPr bwMode="auto">
            <a:xfrm>
              <a:off x="2704" y="997"/>
              <a:ext cx="597" cy="709"/>
            </a:xfrm>
            <a:custGeom>
              <a:avLst/>
              <a:gdLst>
                <a:gd name="T0" fmla="*/ 45 w 597"/>
                <a:gd name="T1" fmla="*/ 269 h 709"/>
                <a:gd name="T2" fmla="*/ 32 w 597"/>
                <a:gd name="T3" fmla="*/ 293 h 709"/>
                <a:gd name="T4" fmla="*/ 11 w 597"/>
                <a:gd name="T5" fmla="*/ 330 h 709"/>
                <a:gd name="T6" fmla="*/ 0 w 597"/>
                <a:gd name="T7" fmla="*/ 351 h 709"/>
                <a:gd name="T8" fmla="*/ 124 w 597"/>
                <a:gd name="T9" fmla="*/ 424 h 709"/>
                <a:gd name="T10" fmla="*/ 126 w 597"/>
                <a:gd name="T11" fmla="*/ 447 h 709"/>
                <a:gd name="T12" fmla="*/ 121 w 597"/>
                <a:gd name="T13" fmla="*/ 468 h 709"/>
                <a:gd name="T14" fmla="*/ 113 w 597"/>
                <a:gd name="T15" fmla="*/ 489 h 709"/>
                <a:gd name="T16" fmla="*/ 97 w 597"/>
                <a:gd name="T17" fmla="*/ 508 h 709"/>
                <a:gd name="T18" fmla="*/ 66 w 597"/>
                <a:gd name="T19" fmla="*/ 544 h 709"/>
                <a:gd name="T20" fmla="*/ 37 w 597"/>
                <a:gd name="T21" fmla="*/ 581 h 709"/>
                <a:gd name="T22" fmla="*/ 26 w 597"/>
                <a:gd name="T23" fmla="*/ 610 h 709"/>
                <a:gd name="T24" fmla="*/ 26 w 597"/>
                <a:gd name="T25" fmla="*/ 639 h 709"/>
                <a:gd name="T26" fmla="*/ 34 w 597"/>
                <a:gd name="T27" fmla="*/ 654 h 709"/>
                <a:gd name="T28" fmla="*/ 42 w 597"/>
                <a:gd name="T29" fmla="*/ 667 h 709"/>
                <a:gd name="T30" fmla="*/ 58 w 597"/>
                <a:gd name="T31" fmla="*/ 683 h 709"/>
                <a:gd name="T32" fmla="*/ 79 w 597"/>
                <a:gd name="T33" fmla="*/ 696 h 709"/>
                <a:gd name="T34" fmla="*/ 111 w 597"/>
                <a:gd name="T35" fmla="*/ 709 h 709"/>
                <a:gd name="T36" fmla="*/ 140 w 597"/>
                <a:gd name="T37" fmla="*/ 709 h 709"/>
                <a:gd name="T38" fmla="*/ 163 w 597"/>
                <a:gd name="T39" fmla="*/ 696 h 709"/>
                <a:gd name="T40" fmla="*/ 182 w 597"/>
                <a:gd name="T41" fmla="*/ 673 h 709"/>
                <a:gd name="T42" fmla="*/ 195 w 597"/>
                <a:gd name="T43" fmla="*/ 647 h 709"/>
                <a:gd name="T44" fmla="*/ 203 w 597"/>
                <a:gd name="T45" fmla="*/ 618 h 709"/>
                <a:gd name="T46" fmla="*/ 211 w 597"/>
                <a:gd name="T47" fmla="*/ 592 h 709"/>
                <a:gd name="T48" fmla="*/ 216 w 597"/>
                <a:gd name="T49" fmla="*/ 565 h 709"/>
                <a:gd name="T50" fmla="*/ 224 w 597"/>
                <a:gd name="T51" fmla="*/ 542 h 709"/>
                <a:gd name="T52" fmla="*/ 234 w 597"/>
                <a:gd name="T53" fmla="*/ 523 h 709"/>
                <a:gd name="T54" fmla="*/ 247 w 597"/>
                <a:gd name="T55" fmla="*/ 510 h 709"/>
                <a:gd name="T56" fmla="*/ 266 w 597"/>
                <a:gd name="T57" fmla="*/ 508 h 709"/>
                <a:gd name="T58" fmla="*/ 395 w 597"/>
                <a:gd name="T59" fmla="*/ 578 h 709"/>
                <a:gd name="T60" fmla="*/ 597 w 597"/>
                <a:gd name="T61" fmla="*/ 230 h 709"/>
                <a:gd name="T62" fmla="*/ 203 w 597"/>
                <a:gd name="T63" fmla="*/ 0 h 709"/>
                <a:gd name="T64" fmla="*/ 168 w 597"/>
                <a:gd name="T65" fmla="*/ 57 h 709"/>
                <a:gd name="T66" fmla="*/ 150 w 597"/>
                <a:gd name="T67" fmla="*/ 89 h 709"/>
                <a:gd name="T68" fmla="*/ 134 w 597"/>
                <a:gd name="T69" fmla="*/ 115 h 709"/>
                <a:gd name="T70" fmla="*/ 134 w 597"/>
                <a:gd name="T71" fmla="*/ 112 h 709"/>
                <a:gd name="T72" fmla="*/ 137 w 597"/>
                <a:gd name="T73" fmla="*/ 133 h 709"/>
                <a:gd name="T74" fmla="*/ 150 w 597"/>
                <a:gd name="T75" fmla="*/ 149 h 709"/>
                <a:gd name="T76" fmla="*/ 168 w 597"/>
                <a:gd name="T77" fmla="*/ 162 h 709"/>
                <a:gd name="T78" fmla="*/ 221 w 597"/>
                <a:gd name="T79" fmla="*/ 178 h 709"/>
                <a:gd name="T80" fmla="*/ 250 w 597"/>
                <a:gd name="T81" fmla="*/ 183 h 709"/>
                <a:gd name="T82" fmla="*/ 276 w 597"/>
                <a:gd name="T83" fmla="*/ 191 h 709"/>
                <a:gd name="T84" fmla="*/ 297 w 597"/>
                <a:gd name="T85" fmla="*/ 199 h 709"/>
                <a:gd name="T86" fmla="*/ 318 w 597"/>
                <a:gd name="T87" fmla="*/ 217 h 709"/>
                <a:gd name="T88" fmla="*/ 334 w 597"/>
                <a:gd name="T89" fmla="*/ 243 h 709"/>
                <a:gd name="T90" fmla="*/ 337 w 597"/>
                <a:gd name="T91" fmla="*/ 259 h 709"/>
                <a:gd name="T92" fmla="*/ 337 w 597"/>
                <a:gd name="T93" fmla="*/ 277 h 709"/>
                <a:gd name="T94" fmla="*/ 331 w 597"/>
                <a:gd name="T95" fmla="*/ 296 h 709"/>
                <a:gd name="T96" fmla="*/ 321 w 597"/>
                <a:gd name="T97" fmla="*/ 317 h 709"/>
                <a:gd name="T98" fmla="*/ 303 w 597"/>
                <a:gd name="T99" fmla="*/ 335 h 709"/>
                <a:gd name="T100" fmla="*/ 279 w 597"/>
                <a:gd name="T101" fmla="*/ 345 h 709"/>
                <a:gd name="T102" fmla="*/ 247 w 597"/>
                <a:gd name="T103" fmla="*/ 345 h 709"/>
                <a:gd name="T104" fmla="*/ 218 w 597"/>
                <a:gd name="T105" fmla="*/ 337 h 709"/>
                <a:gd name="T106" fmla="*/ 171 w 597"/>
                <a:gd name="T107" fmla="*/ 306 h 709"/>
                <a:gd name="T108" fmla="*/ 150 w 597"/>
                <a:gd name="T109" fmla="*/ 288 h 709"/>
                <a:gd name="T110" fmla="*/ 129 w 597"/>
                <a:gd name="T111" fmla="*/ 272 h 709"/>
                <a:gd name="T112" fmla="*/ 108 w 597"/>
                <a:gd name="T113" fmla="*/ 259 h 709"/>
                <a:gd name="T114" fmla="*/ 90 w 597"/>
                <a:gd name="T115" fmla="*/ 251 h 709"/>
                <a:gd name="T116" fmla="*/ 69 w 597"/>
                <a:gd name="T117" fmla="*/ 248 h 709"/>
                <a:gd name="T118" fmla="*/ 50 w 597"/>
                <a:gd name="T119" fmla="*/ 256 h 709"/>
                <a:gd name="T120" fmla="*/ 45 w 597"/>
                <a:gd name="T121" fmla="*/ 269 h 7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97"/>
                <a:gd name="T184" fmla="*/ 0 h 709"/>
                <a:gd name="T185" fmla="*/ 597 w 597"/>
                <a:gd name="T186" fmla="*/ 709 h 7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97" h="709">
                  <a:moveTo>
                    <a:pt x="45" y="269"/>
                  </a:moveTo>
                  <a:lnTo>
                    <a:pt x="32" y="293"/>
                  </a:lnTo>
                  <a:lnTo>
                    <a:pt x="11" y="330"/>
                  </a:lnTo>
                  <a:lnTo>
                    <a:pt x="0" y="351"/>
                  </a:lnTo>
                  <a:lnTo>
                    <a:pt x="124" y="424"/>
                  </a:lnTo>
                  <a:lnTo>
                    <a:pt x="126" y="447"/>
                  </a:lnTo>
                  <a:lnTo>
                    <a:pt x="121" y="468"/>
                  </a:lnTo>
                  <a:lnTo>
                    <a:pt x="113" y="489"/>
                  </a:lnTo>
                  <a:lnTo>
                    <a:pt x="97" y="508"/>
                  </a:lnTo>
                  <a:lnTo>
                    <a:pt x="66" y="544"/>
                  </a:lnTo>
                  <a:lnTo>
                    <a:pt x="37" y="581"/>
                  </a:lnTo>
                  <a:lnTo>
                    <a:pt x="26" y="610"/>
                  </a:lnTo>
                  <a:lnTo>
                    <a:pt x="26" y="639"/>
                  </a:lnTo>
                  <a:lnTo>
                    <a:pt x="34" y="654"/>
                  </a:lnTo>
                  <a:lnTo>
                    <a:pt x="42" y="667"/>
                  </a:lnTo>
                  <a:lnTo>
                    <a:pt x="58" y="683"/>
                  </a:lnTo>
                  <a:lnTo>
                    <a:pt x="79" y="696"/>
                  </a:lnTo>
                  <a:lnTo>
                    <a:pt x="111" y="709"/>
                  </a:lnTo>
                  <a:lnTo>
                    <a:pt x="140" y="709"/>
                  </a:lnTo>
                  <a:lnTo>
                    <a:pt x="163" y="696"/>
                  </a:lnTo>
                  <a:lnTo>
                    <a:pt x="182" y="673"/>
                  </a:lnTo>
                  <a:lnTo>
                    <a:pt x="195" y="647"/>
                  </a:lnTo>
                  <a:lnTo>
                    <a:pt x="203" y="618"/>
                  </a:lnTo>
                  <a:lnTo>
                    <a:pt x="211" y="592"/>
                  </a:lnTo>
                  <a:lnTo>
                    <a:pt x="216" y="565"/>
                  </a:lnTo>
                  <a:lnTo>
                    <a:pt x="224" y="542"/>
                  </a:lnTo>
                  <a:lnTo>
                    <a:pt x="234" y="523"/>
                  </a:lnTo>
                  <a:lnTo>
                    <a:pt x="247" y="510"/>
                  </a:lnTo>
                  <a:lnTo>
                    <a:pt x="266" y="508"/>
                  </a:lnTo>
                  <a:lnTo>
                    <a:pt x="395" y="578"/>
                  </a:lnTo>
                  <a:lnTo>
                    <a:pt x="597" y="230"/>
                  </a:lnTo>
                  <a:lnTo>
                    <a:pt x="203" y="0"/>
                  </a:lnTo>
                  <a:lnTo>
                    <a:pt x="168" y="57"/>
                  </a:lnTo>
                  <a:lnTo>
                    <a:pt x="150" y="89"/>
                  </a:lnTo>
                  <a:lnTo>
                    <a:pt x="134" y="115"/>
                  </a:lnTo>
                  <a:lnTo>
                    <a:pt x="134" y="112"/>
                  </a:lnTo>
                  <a:lnTo>
                    <a:pt x="137" y="133"/>
                  </a:lnTo>
                  <a:lnTo>
                    <a:pt x="150" y="149"/>
                  </a:lnTo>
                  <a:lnTo>
                    <a:pt x="168" y="162"/>
                  </a:lnTo>
                  <a:lnTo>
                    <a:pt x="221" y="178"/>
                  </a:lnTo>
                  <a:lnTo>
                    <a:pt x="250" y="183"/>
                  </a:lnTo>
                  <a:lnTo>
                    <a:pt x="276" y="191"/>
                  </a:lnTo>
                  <a:lnTo>
                    <a:pt x="297" y="199"/>
                  </a:lnTo>
                  <a:lnTo>
                    <a:pt x="318" y="217"/>
                  </a:lnTo>
                  <a:lnTo>
                    <a:pt x="334" y="243"/>
                  </a:lnTo>
                  <a:lnTo>
                    <a:pt x="337" y="259"/>
                  </a:lnTo>
                  <a:lnTo>
                    <a:pt x="337" y="277"/>
                  </a:lnTo>
                  <a:lnTo>
                    <a:pt x="331" y="296"/>
                  </a:lnTo>
                  <a:lnTo>
                    <a:pt x="321" y="317"/>
                  </a:lnTo>
                  <a:lnTo>
                    <a:pt x="303" y="335"/>
                  </a:lnTo>
                  <a:lnTo>
                    <a:pt x="279" y="345"/>
                  </a:lnTo>
                  <a:lnTo>
                    <a:pt x="247" y="345"/>
                  </a:lnTo>
                  <a:lnTo>
                    <a:pt x="218" y="337"/>
                  </a:lnTo>
                  <a:lnTo>
                    <a:pt x="171" y="306"/>
                  </a:lnTo>
                  <a:lnTo>
                    <a:pt x="150" y="288"/>
                  </a:lnTo>
                  <a:lnTo>
                    <a:pt x="129" y="272"/>
                  </a:lnTo>
                  <a:lnTo>
                    <a:pt x="108" y="259"/>
                  </a:lnTo>
                  <a:lnTo>
                    <a:pt x="90" y="251"/>
                  </a:lnTo>
                  <a:lnTo>
                    <a:pt x="69" y="248"/>
                  </a:lnTo>
                  <a:lnTo>
                    <a:pt x="50" y="256"/>
                  </a:lnTo>
                  <a:lnTo>
                    <a:pt x="45" y="269"/>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01" name="Freeform 16"/>
            <p:cNvSpPr>
              <a:spLocks/>
            </p:cNvSpPr>
            <p:nvPr/>
          </p:nvSpPr>
          <p:spPr bwMode="auto">
            <a:xfrm>
              <a:off x="2578" y="1492"/>
              <a:ext cx="728" cy="683"/>
            </a:xfrm>
            <a:custGeom>
              <a:avLst/>
              <a:gdLst>
                <a:gd name="T0" fmla="*/ 728 w 728"/>
                <a:gd name="T1" fmla="*/ 259 h 683"/>
                <a:gd name="T2" fmla="*/ 728 w 728"/>
                <a:gd name="T3" fmla="*/ 683 h 683"/>
                <a:gd name="T4" fmla="*/ 252 w 728"/>
                <a:gd name="T5" fmla="*/ 683 h 683"/>
                <a:gd name="T6" fmla="*/ 252 w 728"/>
                <a:gd name="T7" fmla="*/ 550 h 683"/>
                <a:gd name="T8" fmla="*/ 239 w 728"/>
                <a:gd name="T9" fmla="*/ 534 h 683"/>
                <a:gd name="T10" fmla="*/ 223 w 728"/>
                <a:gd name="T11" fmla="*/ 529 h 683"/>
                <a:gd name="T12" fmla="*/ 202 w 728"/>
                <a:gd name="T13" fmla="*/ 529 h 683"/>
                <a:gd name="T14" fmla="*/ 181 w 728"/>
                <a:gd name="T15" fmla="*/ 534 h 683"/>
                <a:gd name="T16" fmla="*/ 129 w 728"/>
                <a:gd name="T17" fmla="*/ 550 h 683"/>
                <a:gd name="T18" fmla="*/ 103 w 728"/>
                <a:gd name="T19" fmla="*/ 555 h 683"/>
                <a:gd name="T20" fmla="*/ 74 w 728"/>
                <a:gd name="T21" fmla="*/ 557 h 683"/>
                <a:gd name="T22" fmla="*/ 45 w 728"/>
                <a:gd name="T23" fmla="*/ 550 h 683"/>
                <a:gd name="T24" fmla="*/ 21 w 728"/>
                <a:gd name="T25" fmla="*/ 534 h 683"/>
                <a:gd name="T26" fmla="*/ 5 w 728"/>
                <a:gd name="T27" fmla="*/ 508 h 683"/>
                <a:gd name="T28" fmla="*/ 0 w 728"/>
                <a:gd name="T29" fmla="*/ 474 h 683"/>
                <a:gd name="T30" fmla="*/ 0 w 728"/>
                <a:gd name="T31" fmla="*/ 450 h 683"/>
                <a:gd name="T32" fmla="*/ 5 w 728"/>
                <a:gd name="T33" fmla="*/ 432 h 683"/>
                <a:gd name="T34" fmla="*/ 13 w 728"/>
                <a:gd name="T35" fmla="*/ 416 h 683"/>
                <a:gd name="T36" fmla="*/ 24 w 728"/>
                <a:gd name="T37" fmla="*/ 403 h 683"/>
                <a:gd name="T38" fmla="*/ 37 w 728"/>
                <a:gd name="T39" fmla="*/ 392 h 683"/>
                <a:gd name="T40" fmla="*/ 53 w 728"/>
                <a:gd name="T41" fmla="*/ 385 h 683"/>
                <a:gd name="T42" fmla="*/ 89 w 728"/>
                <a:gd name="T43" fmla="*/ 379 h 683"/>
                <a:gd name="T44" fmla="*/ 118 w 728"/>
                <a:gd name="T45" fmla="*/ 382 h 683"/>
                <a:gd name="T46" fmla="*/ 142 w 728"/>
                <a:gd name="T47" fmla="*/ 385 h 683"/>
                <a:gd name="T48" fmla="*/ 184 w 728"/>
                <a:gd name="T49" fmla="*/ 395 h 683"/>
                <a:gd name="T50" fmla="*/ 218 w 728"/>
                <a:gd name="T51" fmla="*/ 395 h 683"/>
                <a:gd name="T52" fmla="*/ 234 w 728"/>
                <a:gd name="T53" fmla="*/ 390 h 683"/>
                <a:gd name="T54" fmla="*/ 252 w 728"/>
                <a:gd name="T55" fmla="*/ 379 h 683"/>
                <a:gd name="T56" fmla="*/ 252 w 728"/>
                <a:gd name="T57" fmla="*/ 256 h 683"/>
                <a:gd name="T58" fmla="*/ 405 w 728"/>
                <a:gd name="T59" fmla="*/ 256 h 683"/>
                <a:gd name="T60" fmla="*/ 415 w 728"/>
                <a:gd name="T61" fmla="*/ 238 h 683"/>
                <a:gd name="T62" fmla="*/ 421 w 728"/>
                <a:gd name="T63" fmla="*/ 220 h 683"/>
                <a:gd name="T64" fmla="*/ 415 w 728"/>
                <a:gd name="T65" fmla="*/ 180 h 683"/>
                <a:gd name="T66" fmla="*/ 407 w 728"/>
                <a:gd name="T67" fmla="*/ 136 h 683"/>
                <a:gd name="T68" fmla="*/ 402 w 728"/>
                <a:gd name="T69" fmla="*/ 94 h 683"/>
                <a:gd name="T70" fmla="*/ 407 w 728"/>
                <a:gd name="T71" fmla="*/ 62 h 683"/>
                <a:gd name="T72" fmla="*/ 423 w 728"/>
                <a:gd name="T73" fmla="*/ 31 h 683"/>
                <a:gd name="T74" fmla="*/ 436 w 728"/>
                <a:gd name="T75" fmla="*/ 18 h 683"/>
                <a:gd name="T76" fmla="*/ 452 w 728"/>
                <a:gd name="T77" fmla="*/ 7 h 683"/>
                <a:gd name="T78" fmla="*/ 471 w 728"/>
                <a:gd name="T79" fmla="*/ 2 h 683"/>
                <a:gd name="T80" fmla="*/ 494 w 728"/>
                <a:gd name="T81" fmla="*/ 0 h 683"/>
                <a:gd name="T82" fmla="*/ 513 w 728"/>
                <a:gd name="T83" fmla="*/ 2 h 683"/>
                <a:gd name="T84" fmla="*/ 531 w 728"/>
                <a:gd name="T85" fmla="*/ 7 h 683"/>
                <a:gd name="T86" fmla="*/ 557 w 728"/>
                <a:gd name="T87" fmla="*/ 26 h 683"/>
                <a:gd name="T88" fmla="*/ 576 w 728"/>
                <a:gd name="T89" fmla="*/ 52 h 683"/>
                <a:gd name="T90" fmla="*/ 581 w 728"/>
                <a:gd name="T91" fmla="*/ 81 h 683"/>
                <a:gd name="T92" fmla="*/ 578 w 728"/>
                <a:gd name="T93" fmla="*/ 110 h 683"/>
                <a:gd name="T94" fmla="*/ 573 w 728"/>
                <a:gd name="T95" fmla="*/ 136 h 683"/>
                <a:gd name="T96" fmla="*/ 560 w 728"/>
                <a:gd name="T97" fmla="*/ 186 h 683"/>
                <a:gd name="T98" fmla="*/ 555 w 728"/>
                <a:gd name="T99" fmla="*/ 209 h 683"/>
                <a:gd name="T100" fmla="*/ 555 w 728"/>
                <a:gd name="T101" fmla="*/ 227 h 683"/>
                <a:gd name="T102" fmla="*/ 560 w 728"/>
                <a:gd name="T103" fmla="*/ 243 h 683"/>
                <a:gd name="T104" fmla="*/ 576 w 728"/>
                <a:gd name="T105" fmla="*/ 256 h 683"/>
                <a:gd name="T106" fmla="*/ 728 w 728"/>
                <a:gd name="T107" fmla="*/ 259 h 6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8"/>
                <a:gd name="T163" fmla="*/ 0 h 683"/>
                <a:gd name="T164" fmla="*/ 728 w 728"/>
                <a:gd name="T165" fmla="*/ 683 h 6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8" h="683">
                  <a:moveTo>
                    <a:pt x="728" y="259"/>
                  </a:moveTo>
                  <a:lnTo>
                    <a:pt x="728" y="683"/>
                  </a:lnTo>
                  <a:lnTo>
                    <a:pt x="252" y="683"/>
                  </a:lnTo>
                  <a:lnTo>
                    <a:pt x="252" y="550"/>
                  </a:lnTo>
                  <a:lnTo>
                    <a:pt x="239" y="534"/>
                  </a:lnTo>
                  <a:lnTo>
                    <a:pt x="223" y="529"/>
                  </a:lnTo>
                  <a:lnTo>
                    <a:pt x="202" y="529"/>
                  </a:lnTo>
                  <a:lnTo>
                    <a:pt x="181" y="534"/>
                  </a:lnTo>
                  <a:lnTo>
                    <a:pt x="129" y="550"/>
                  </a:lnTo>
                  <a:lnTo>
                    <a:pt x="103" y="555"/>
                  </a:lnTo>
                  <a:lnTo>
                    <a:pt x="74" y="557"/>
                  </a:lnTo>
                  <a:lnTo>
                    <a:pt x="45" y="550"/>
                  </a:lnTo>
                  <a:lnTo>
                    <a:pt x="21" y="534"/>
                  </a:lnTo>
                  <a:lnTo>
                    <a:pt x="5" y="508"/>
                  </a:lnTo>
                  <a:lnTo>
                    <a:pt x="0" y="474"/>
                  </a:lnTo>
                  <a:lnTo>
                    <a:pt x="0" y="450"/>
                  </a:lnTo>
                  <a:lnTo>
                    <a:pt x="5" y="432"/>
                  </a:lnTo>
                  <a:lnTo>
                    <a:pt x="13" y="416"/>
                  </a:lnTo>
                  <a:lnTo>
                    <a:pt x="24" y="403"/>
                  </a:lnTo>
                  <a:lnTo>
                    <a:pt x="37" y="392"/>
                  </a:lnTo>
                  <a:lnTo>
                    <a:pt x="53" y="385"/>
                  </a:lnTo>
                  <a:lnTo>
                    <a:pt x="89" y="379"/>
                  </a:lnTo>
                  <a:lnTo>
                    <a:pt x="118" y="382"/>
                  </a:lnTo>
                  <a:lnTo>
                    <a:pt x="142" y="385"/>
                  </a:lnTo>
                  <a:lnTo>
                    <a:pt x="184" y="395"/>
                  </a:lnTo>
                  <a:lnTo>
                    <a:pt x="218" y="395"/>
                  </a:lnTo>
                  <a:lnTo>
                    <a:pt x="234" y="390"/>
                  </a:lnTo>
                  <a:lnTo>
                    <a:pt x="252" y="379"/>
                  </a:lnTo>
                  <a:lnTo>
                    <a:pt x="252" y="256"/>
                  </a:lnTo>
                  <a:lnTo>
                    <a:pt x="405" y="256"/>
                  </a:lnTo>
                  <a:lnTo>
                    <a:pt x="415" y="238"/>
                  </a:lnTo>
                  <a:lnTo>
                    <a:pt x="421" y="220"/>
                  </a:lnTo>
                  <a:lnTo>
                    <a:pt x="415" y="180"/>
                  </a:lnTo>
                  <a:lnTo>
                    <a:pt x="407" y="136"/>
                  </a:lnTo>
                  <a:lnTo>
                    <a:pt x="402" y="94"/>
                  </a:lnTo>
                  <a:lnTo>
                    <a:pt x="407" y="62"/>
                  </a:lnTo>
                  <a:lnTo>
                    <a:pt x="423" y="31"/>
                  </a:lnTo>
                  <a:lnTo>
                    <a:pt x="436" y="18"/>
                  </a:lnTo>
                  <a:lnTo>
                    <a:pt x="452" y="7"/>
                  </a:lnTo>
                  <a:lnTo>
                    <a:pt x="471" y="2"/>
                  </a:lnTo>
                  <a:lnTo>
                    <a:pt x="494" y="0"/>
                  </a:lnTo>
                  <a:lnTo>
                    <a:pt x="513" y="2"/>
                  </a:lnTo>
                  <a:lnTo>
                    <a:pt x="531" y="7"/>
                  </a:lnTo>
                  <a:lnTo>
                    <a:pt x="557" y="26"/>
                  </a:lnTo>
                  <a:lnTo>
                    <a:pt x="576" y="52"/>
                  </a:lnTo>
                  <a:lnTo>
                    <a:pt x="581" y="81"/>
                  </a:lnTo>
                  <a:lnTo>
                    <a:pt x="578" y="110"/>
                  </a:lnTo>
                  <a:lnTo>
                    <a:pt x="573" y="136"/>
                  </a:lnTo>
                  <a:lnTo>
                    <a:pt x="560" y="186"/>
                  </a:lnTo>
                  <a:lnTo>
                    <a:pt x="555" y="209"/>
                  </a:lnTo>
                  <a:lnTo>
                    <a:pt x="555" y="227"/>
                  </a:lnTo>
                  <a:lnTo>
                    <a:pt x="560" y="243"/>
                  </a:lnTo>
                  <a:lnTo>
                    <a:pt x="576" y="256"/>
                  </a:lnTo>
                  <a:lnTo>
                    <a:pt x="728" y="2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02" name="Freeform 17"/>
            <p:cNvSpPr>
              <a:spLocks/>
            </p:cNvSpPr>
            <p:nvPr/>
          </p:nvSpPr>
          <p:spPr bwMode="auto">
            <a:xfrm>
              <a:off x="2583" y="1505"/>
              <a:ext cx="723" cy="670"/>
            </a:xfrm>
            <a:custGeom>
              <a:avLst/>
              <a:gdLst>
                <a:gd name="T0" fmla="*/ 565 w 723"/>
                <a:gd name="T1" fmla="*/ 256 h 670"/>
                <a:gd name="T2" fmla="*/ 713 w 723"/>
                <a:gd name="T3" fmla="*/ 256 h 670"/>
                <a:gd name="T4" fmla="*/ 723 w 723"/>
                <a:gd name="T5" fmla="*/ 246 h 670"/>
                <a:gd name="T6" fmla="*/ 723 w 723"/>
                <a:gd name="T7" fmla="*/ 670 h 670"/>
                <a:gd name="T8" fmla="*/ 247 w 723"/>
                <a:gd name="T9" fmla="*/ 670 h 670"/>
                <a:gd name="T10" fmla="*/ 253 w 723"/>
                <a:gd name="T11" fmla="*/ 662 h 670"/>
                <a:gd name="T12" fmla="*/ 279 w 723"/>
                <a:gd name="T13" fmla="*/ 652 h 670"/>
                <a:gd name="T14" fmla="*/ 284 w 723"/>
                <a:gd name="T15" fmla="*/ 644 h 670"/>
                <a:gd name="T16" fmla="*/ 284 w 723"/>
                <a:gd name="T17" fmla="*/ 618 h 670"/>
                <a:gd name="T18" fmla="*/ 279 w 723"/>
                <a:gd name="T19" fmla="*/ 586 h 670"/>
                <a:gd name="T20" fmla="*/ 274 w 723"/>
                <a:gd name="T21" fmla="*/ 560 h 670"/>
                <a:gd name="T22" fmla="*/ 271 w 723"/>
                <a:gd name="T23" fmla="*/ 537 h 670"/>
                <a:gd name="T24" fmla="*/ 263 w 723"/>
                <a:gd name="T25" fmla="*/ 521 h 670"/>
                <a:gd name="T26" fmla="*/ 258 w 723"/>
                <a:gd name="T27" fmla="*/ 516 h 670"/>
                <a:gd name="T28" fmla="*/ 253 w 723"/>
                <a:gd name="T29" fmla="*/ 513 h 670"/>
                <a:gd name="T30" fmla="*/ 237 w 723"/>
                <a:gd name="T31" fmla="*/ 513 h 670"/>
                <a:gd name="T32" fmla="*/ 216 w 723"/>
                <a:gd name="T33" fmla="*/ 516 h 670"/>
                <a:gd name="T34" fmla="*/ 169 w 723"/>
                <a:gd name="T35" fmla="*/ 526 h 670"/>
                <a:gd name="T36" fmla="*/ 119 w 723"/>
                <a:gd name="T37" fmla="*/ 539 h 670"/>
                <a:gd name="T38" fmla="*/ 69 w 723"/>
                <a:gd name="T39" fmla="*/ 544 h 670"/>
                <a:gd name="T40" fmla="*/ 40 w 723"/>
                <a:gd name="T41" fmla="*/ 539 h 670"/>
                <a:gd name="T42" fmla="*/ 19 w 723"/>
                <a:gd name="T43" fmla="*/ 523 h 670"/>
                <a:gd name="T44" fmla="*/ 6 w 723"/>
                <a:gd name="T45" fmla="*/ 500 h 670"/>
                <a:gd name="T46" fmla="*/ 0 w 723"/>
                <a:gd name="T47" fmla="*/ 466 h 670"/>
                <a:gd name="T48" fmla="*/ 0 w 723"/>
                <a:gd name="T49" fmla="*/ 442 h 670"/>
                <a:gd name="T50" fmla="*/ 6 w 723"/>
                <a:gd name="T51" fmla="*/ 424 h 670"/>
                <a:gd name="T52" fmla="*/ 13 w 723"/>
                <a:gd name="T53" fmla="*/ 408 h 670"/>
                <a:gd name="T54" fmla="*/ 24 w 723"/>
                <a:gd name="T55" fmla="*/ 398 h 670"/>
                <a:gd name="T56" fmla="*/ 48 w 723"/>
                <a:gd name="T57" fmla="*/ 382 h 670"/>
                <a:gd name="T58" fmla="*/ 77 w 723"/>
                <a:gd name="T59" fmla="*/ 377 h 670"/>
                <a:gd name="T60" fmla="*/ 121 w 723"/>
                <a:gd name="T61" fmla="*/ 382 h 670"/>
                <a:gd name="T62" fmla="*/ 169 w 723"/>
                <a:gd name="T63" fmla="*/ 393 h 670"/>
                <a:gd name="T64" fmla="*/ 192 w 723"/>
                <a:gd name="T65" fmla="*/ 393 h 670"/>
                <a:gd name="T66" fmla="*/ 213 w 723"/>
                <a:gd name="T67" fmla="*/ 390 h 670"/>
                <a:gd name="T68" fmla="*/ 237 w 723"/>
                <a:gd name="T69" fmla="*/ 385 h 670"/>
                <a:gd name="T70" fmla="*/ 255 w 723"/>
                <a:gd name="T71" fmla="*/ 369 h 670"/>
                <a:gd name="T72" fmla="*/ 255 w 723"/>
                <a:gd name="T73" fmla="*/ 256 h 670"/>
                <a:gd name="T74" fmla="*/ 402 w 723"/>
                <a:gd name="T75" fmla="*/ 256 h 670"/>
                <a:gd name="T76" fmla="*/ 402 w 723"/>
                <a:gd name="T77" fmla="*/ 259 h 670"/>
                <a:gd name="T78" fmla="*/ 416 w 723"/>
                <a:gd name="T79" fmla="*/ 238 h 670"/>
                <a:gd name="T80" fmla="*/ 424 w 723"/>
                <a:gd name="T81" fmla="*/ 217 h 670"/>
                <a:gd name="T82" fmla="*/ 426 w 723"/>
                <a:gd name="T83" fmla="*/ 194 h 670"/>
                <a:gd name="T84" fmla="*/ 424 w 723"/>
                <a:gd name="T85" fmla="*/ 170 h 670"/>
                <a:gd name="T86" fmla="*/ 413 w 723"/>
                <a:gd name="T87" fmla="*/ 120 h 670"/>
                <a:gd name="T88" fmla="*/ 408 w 723"/>
                <a:gd name="T89" fmla="*/ 76 h 670"/>
                <a:gd name="T90" fmla="*/ 413 w 723"/>
                <a:gd name="T91" fmla="*/ 47 h 670"/>
                <a:gd name="T92" fmla="*/ 429 w 723"/>
                <a:gd name="T93" fmla="*/ 23 h 670"/>
                <a:gd name="T94" fmla="*/ 439 w 723"/>
                <a:gd name="T95" fmla="*/ 13 h 670"/>
                <a:gd name="T96" fmla="*/ 455 w 723"/>
                <a:gd name="T97" fmla="*/ 5 h 670"/>
                <a:gd name="T98" fmla="*/ 473 w 723"/>
                <a:gd name="T99" fmla="*/ 0 h 670"/>
                <a:gd name="T100" fmla="*/ 497 w 723"/>
                <a:gd name="T101" fmla="*/ 0 h 670"/>
                <a:gd name="T102" fmla="*/ 534 w 723"/>
                <a:gd name="T103" fmla="*/ 5 h 670"/>
                <a:gd name="T104" fmla="*/ 558 w 723"/>
                <a:gd name="T105" fmla="*/ 18 h 670"/>
                <a:gd name="T106" fmla="*/ 571 w 723"/>
                <a:gd name="T107" fmla="*/ 42 h 670"/>
                <a:gd name="T108" fmla="*/ 576 w 723"/>
                <a:gd name="T109" fmla="*/ 68 h 670"/>
                <a:gd name="T110" fmla="*/ 573 w 723"/>
                <a:gd name="T111" fmla="*/ 97 h 670"/>
                <a:gd name="T112" fmla="*/ 568 w 723"/>
                <a:gd name="T113" fmla="*/ 125 h 670"/>
                <a:gd name="T114" fmla="*/ 552 w 723"/>
                <a:gd name="T115" fmla="*/ 180 h 670"/>
                <a:gd name="T116" fmla="*/ 547 w 723"/>
                <a:gd name="T117" fmla="*/ 204 h 670"/>
                <a:gd name="T118" fmla="*/ 547 w 723"/>
                <a:gd name="T119" fmla="*/ 225 h 670"/>
                <a:gd name="T120" fmla="*/ 552 w 723"/>
                <a:gd name="T121" fmla="*/ 243 h 670"/>
                <a:gd name="T122" fmla="*/ 568 w 723"/>
                <a:gd name="T123" fmla="*/ 256 h 670"/>
                <a:gd name="T124" fmla="*/ 565 w 723"/>
                <a:gd name="T125" fmla="*/ 256 h 6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23"/>
                <a:gd name="T190" fmla="*/ 0 h 670"/>
                <a:gd name="T191" fmla="*/ 723 w 723"/>
                <a:gd name="T192" fmla="*/ 670 h 6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23" h="670">
                  <a:moveTo>
                    <a:pt x="565" y="256"/>
                  </a:moveTo>
                  <a:lnTo>
                    <a:pt x="713" y="256"/>
                  </a:lnTo>
                  <a:lnTo>
                    <a:pt x="723" y="246"/>
                  </a:lnTo>
                  <a:lnTo>
                    <a:pt x="723" y="670"/>
                  </a:lnTo>
                  <a:lnTo>
                    <a:pt x="247" y="670"/>
                  </a:lnTo>
                  <a:lnTo>
                    <a:pt x="253" y="662"/>
                  </a:lnTo>
                  <a:lnTo>
                    <a:pt x="279" y="652"/>
                  </a:lnTo>
                  <a:lnTo>
                    <a:pt x="284" y="644"/>
                  </a:lnTo>
                  <a:lnTo>
                    <a:pt x="284" y="618"/>
                  </a:lnTo>
                  <a:lnTo>
                    <a:pt x="279" y="586"/>
                  </a:lnTo>
                  <a:lnTo>
                    <a:pt x="274" y="560"/>
                  </a:lnTo>
                  <a:lnTo>
                    <a:pt x="271" y="537"/>
                  </a:lnTo>
                  <a:lnTo>
                    <a:pt x="263" y="521"/>
                  </a:lnTo>
                  <a:lnTo>
                    <a:pt x="258" y="516"/>
                  </a:lnTo>
                  <a:lnTo>
                    <a:pt x="253" y="513"/>
                  </a:lnTo>
                  <a:lnTo>
                    <a:pt x="237" y="513"/>
                  </a:lnTo>
                  <a:lnTo>
                    <a:pt x="216" y="516"/>
                  </a:lnTo>
                  <a:lnTo>
                    <a:pt x="169" y="526"/>
                  </a:lnTo>
                  <a:lnTo>
                    <a:pt x="119" y="539"/>
                  </a:lnTo>
                  <a:lnTo>
                    <a:pt x="69" y="544"/>
                  </a:lnTo>
                  <a:lnTo>
                    <a:pt x="40" y="539"/>
                  </a:lnTo>
                  <a:lnTo>
                    <a:pt x="19" y="523"/>
                  </a:lnTo>
                  <a:lnTo>
                    <a:pt x="6" y="500"/>
                  </a:lnTo>
                  <a:lnTo>
                    <a:pt x="0" y="466"/>
                  </a:lnTo>
                  <a:lnTo>
                    <a:pt x="0" y="442"/>
                  </a:lnTo>
                  <a:lnTo>
                    <a:pt x="6" y="424"/>
                  </a:lnTo>
                  <a:lnTo>
                    <a:pt x="13" y="408"/>
                  </a:lnTo>
                  <a:lnTo>
                    <a:pt x="24" y="398"/>
                  </a:lnTo>
                  <a:lnTo>
                    <a:pt x="48" y="382"/>
                  </a:lnTo>
                  <a:lnTo>
                    <a:pt x="77" y="377"/>
                  </a:lnTo>
                  <a:lnTo>
                    <a:pt x="121" y="382"/>
                  </a:lnTo>
                  <a:lnTo>
                    <a:pt x="169" y="393"/>
                  </a:lnTo>
                  <a:lnTo>
                    <a:pt x="192" y="393"/>
                  </a:lnTo>
                  <a:lnTo>
                    <a:pt x="213" y="390"/>
                  </a:lnTo>
                  <a:lnTo>
                    <a:pt x="237" y="385"/>
                  </a:lnTo>
                  <a:lnTo>
                    <a:pt x="255" y="369"/>
                  </a:lnTo>
                  <a:lnTo>
                    <a:pt x="255" y="256"/>
                  </a:lnTo>
                  <a:lnTo>
                    <a:pt x="402" y="256"/>
                  </a:lnTo>
                  <a:lnTo>
                    <a:pt x="402" y="259"/>
                  </a:lnTo>
                  <a:lnTo>
                    <a:pt x="416" y="238"/>
                  </a:lnTo>
                  <a:lnTo>
                    <a:pt x="424" y="217"/>
                  </a:lnTo>
                  <a:lnTo>
                    <a:pt x="426" y="194"/>
                  </a:lnTo>
                  <a:lnTo>
                    <a:pt x="424" y="170"/>
                  </a:lnTo>
                  <a:lnTo>
                    <a:pt x="413" y="120"/>
                  </a:lnTo>
                  <a:lnTo>
                    <a:pt x="408" y="76"/>
                  </a:lnTo>
                  <a:lnTo>
                    <a:pt x="413" y="47"/>
                  </a:lnTo>
                  <a:lnTo>
                    <a:pt x="429" y="23"/>
                  </a:lnTo>
                  <a:lnTo>
                    <a:pt x="439" y="13"/>
                  </a:lnTo>
                  <a:lnTo>
                    <a:pt x="455" y="5"/>
                  </a:lnTo>
                  <a:lnTo>
                    <a:pt x="473" y="0"/>
                  </a:lnTo>
                  <a:lnTo>
                    <a:pt x="497" y="0"/>
                  </a:lnTo>
                  <a:lnTo>
                    <a:pt x="534" y="5"/>
                  </a:lnTo>
                  <a:lnTo>
                    <a:pt x="558" y="18"/>
                  </a:lnTo>
                  <a:lnTo>
                    <a:pt x="571" y="42"/>
                  </a:lnTo>
                  <a:lnTo>
                    <a:pt x="576" y="68"/>
                  </a:lnTo>
                  <a:lnTo>
                    <a:pt x="573" y="97"/>
                  </a:lnTo>
                  <a:lnTo>
                    <a:pt x="568" y="125"/>
                  </a:lnTo>
                  <a:lnTo>
                    <a:pt x="552" y="180"/>
                  </a:lnTo>
                  <a:lnTo>
                    <a:pt x="547" y="204"/>
                  </a:lnTo>
                  <a:lnTo>
                    <a:pt x="547" y="225"/>
                  </a:lnTo>
                  <a:lnTo>
                    <a:pt x="552" y="243"/>
                  </a:lnTo>
                  <a:lnTo>
                    <a:pt x="568" y="256"/>
                  </a:lnTo>
                  <a:lnTo>
                    <a:pt x="565"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003" name="Freeform 18"/>
            <p:cNvSpPr>
              <a:spLocks/>
            </p:cNvSpPr>
            <p:nvPr/>
          </p:nvSpPr>
          <p:spPr bwMode="auto">
            <a:xfrm>
              <a:off x="2581" y="1502"/>
              <a:ext cx="715" cy="665"/>
            </a:xfrm>
            <a:custGeom>
              <a:avLst/>
              <a:gdLst>
                <a:gd name="T0" fmla="*/ 715 w 715"/>
                <a:gd name="T1" fmla="*/ 259 h 665"/>
                <a:gd name="T2" fmla="*/ 715 w 715"/>
                <a:gd name="T3" fmla="*/ 665 h 665"/>
                <a:gd name="T4" fmla="*/ 257 w 715"/>
                <a:gd name="T5" fmla="*/ 665 h 665"/>
                <a:gd name="T6" fmla="*/ 257 w 715"/>
                <a:gd name="T7" fmla="*/ 529 h 665"/>
                <a:gd name="T8" fmla="*/ 244 w 715"/>
                <a:gd name="T9" fmla="*/ 513 h 665"/>
                <a:gd name="T10" fmla="*/ 228 w 715"/>
                <a:gd name="T11" fmla="*/ 508 h 665"/>
                <a:gd name="T12" fmla="*/ 207 w 715"/>
                <a:gd name="T13" fmla="*/ 508 h 665"/>
                <a:gd name="T14" fmla="*/ 184 w 715"/>
                <a:gd name="T15" fmla="*/ 513 h 665"/>
                <a:gd name="T16" fmla="*/ 131 w 715"/>
                <a:gd name="T17" fmla="*/ 529 h 665"/>
                <a:gd name="T18" fmla="*/ 102 w 715"/>
                <a:gd name="T19" fmla="*/ 534 h 665"/>
                <a:gd name="T20" fmla="*/ 73 w 715"/>
                <a:gd name="T21" fmla="*/ 537 h 665"/>
                <a:gd name="T22" fmla="*/ 44 w 715"/>
                <a:gd name="T23" fmla="*/ 532 h 665"/>
                <a:gd name="T24" fmla="*/ 21 w 715"/>
                <a:gd name="T25" fmla="*/ 521 h 665"/>
                <a:gd name="T26" fmla="*/ 5 w 715"/>
                <a:gd name="T27" fmla="*/ 500 h 665"/>
                <a:gd name="T28" fmla="*/ 2 w 715"/>
                <a:gd name="T29" fmla="*/ 487 h 665"/>
                <a:gd name="T30" fmla="*/ 0 w 715"/>
                <a:gd name="T31" fmla="*/ 469 h 665"/>
                <a:gd name="T32" fmla="*/ 0 w 715"/>
                <a:gd name="T33" fmla="*/ 445 h 665"/>
                <a:gd name="T34" fmla="*/ 5 w 715"/>
                <a:gd name="T35" fmla="*/ 427 h 665"/>
                <a:gd name="T36" fmla="*/ 13 w 715"/>
                <a:gd name="T37" fmla="*/ 411 h 665"/>
                <a:gd name="T38" fmla="*/ 23 w 715"/>
                <a:gd name="T39" fmla="*/ 398 h 665"/>
                <a:gd name="T40" fmla="*/ 50 w 715"/>
                <a:gd name="T41" fmla="*/ 385 h 665"/>
                <a:gd name="T42" fmla="*/ 79 w 715"/>
                <a:gd name="T43" fmla="*/ 380 h 665"/>
                <a:gd name="T44" fmla="*/ 123 w 715"/>
                <a:gd name="T45" fmla="*/ 385 h 665"/>
                <a:gd name="T46" fmla="*/ 171 w 715"/>
                <a:gd name="T47" fmla="*/ 396 h 665"/>
                <a:gd name="T48" fmla="*/ 194 w 715"/>
                <a:gd name="T49" fmla="*/ 396 h 665"/>
                <a:gd name="T50" fmla="*/ 215 w 715"/>
                <a:gd name="T51" fmla="*/ 393 h 665"/>
                <a:gd name="T52" fmla="*/ 239 w 715"/>
                <a:gd name="T53" fmla="*/ 388 h 665"/>
                <a:gd name="T54" fmla="*/ 257 w 715"/>
                <a:gd name="T55" fmla="*/ 372 h 665"/>
                <a:gd name="T56" fmla="*/ 257 w 715"/>
                <a:gd name="T57" fmla="*/ 259 h 665"/>
                <a:gd name="T58" fmla="*/ 402 w 715"/>
                <a:gd name="T59" fmla="*/ 259 h 665"/>
                <a:gd name="T60" fmla="*/ 418 w 715"/>
                <a:gd name="T61" fmla="*/ 238 h 665"/>
                <a:gd name="T62" fmla="*/ 423 w 715"/>
                <a:gd name="T63" fmla="*/ 217 h 665"/>
                <a:gd name="T64" fmla="*/ 426 w 715"/>
                <a:gd name="T65" fmla="*/ 197 h 665"/>
                <a:gd name="T66" fmla="*/ 426 w 715"/>
                <a:gd name="T67" fmla="*/ 173 h 665"/>
                <a:gd name="T68" fmla="*/ 415 w 715"/>
                <a:gd name="T69" fmla="*/ 123 h 665"/>
                <a:gd name="T70" fmla="*/ 410 w 715"/>
                <a:gd name="T71" fmla="*/ 79 h 665"/>
                <a:gd name="T72" fmla="*/ 415 w 715"/>
                <a:gd name="T73" fmla="*/ 50 h 665"/>
                <a:gd name="T74" fmla="*/ 428 w 715"/>
                <a:gd name="T75" fmla="*/ 24 h 665"/>
                <a:gd name="T76" fmla="*/ 441 w 715"/>
                <a:gd name="T77" fmla="*/ 16 h 665"/>
                <a:gd name="T78" fmla="*/ 457 w 715"/>
                <a:gd name="T79" fmla="*/ 8 h 665"/>
                <a:gd name="T80" fmla="*/ 475 w 715"/>
                <a:gd name="T81" fmla="*/ 3 h 665"/>
                <a:gd name="T82" fmla="*/ 499 w 715"/>
                <a:gd name="T83" fmla="*/ 0 h 665"/>
                <a:gd name="T84" fmla="*/ 536 w 715"/>
                <a:gd name="T85" fmla="*/ 5 h 665"/>
                <a:gd name="T86" fmla="*/ 560 w 715"/>
                <a:gd name="T87" fmla="*/ 21 h 665"/>
                <a:gd name="T88" fmla="*/ 573 w 715"/>
                <a:gd name="T89" fmla="*/ 42 h 665"/>
                <a:gd name="T90" fmla="*/ 578 w 715"/>
                <a:gd name="T91" fmla="*/ 71 h 665"/>
                <a:gd name="T92" fmla="*/ 575 w 715"/>
                <a:gd name="T93" fmla="*/ 100 h 665"/>
                <a:gd name="T94" fmla="*/ 570 w 715"/>
                <a:gd name="T95" fmla="*/ 128 h 665"/>
                <a:gd name="T96" fmla="*/ 554 w 715"/>
                <a:gd name="T97" fmla="*/ 183 h 665"/>
                <a:gd name="T98" fmla="*/ 549 w 715"/>
                <a:gd name="T99" fmla="*/ 207 h 665"/>
                <a:gd name="T100" fmla="*/ 549 w 715"/>
                <a:gd name="T101" fmla="*/ 228 h 665"/>
                <a:gd name="T102" fmla="*/ 554 w 715"/>
                <a:gd name="T103" fmla="*/ 246 h 665"/>
                <a:gd name="T104" fmla="*/ 570 w 715"/>
                <a:gd name="T105" fmla="*/ 259 h 665"/>
                <a:gd name="T106" fmla="*/ 715 w 715"/>
                <a:gd name="T107" fmla="*/ 259 h 6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5"/>
                <a:gd name="T163" fmla="*/ 0 h 665"/>
                <a:gd name="T164" fmla="*/ 715 w 715"/>
                <a:gd name="T165" fmla="*/ 665 h 6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5" h="665">
                  <a:moveTo>
                    <a:pt x="715" y="259"/>
                  </a:moveTo>
                  <a:lnTo>
                    <a:pt x="715" y="665"/>
                  </a:lnTo>
                  <a:lnTo>
                    <a:pt x="257" y="665"/>
                  </a:lnTo>
                  <a:lnTo>
                    <a:pt x="257" y="529"/>
                  </a:lnTo>
                  <a:lnTo>
                    <a:pt x="244" y="513"/>
                  </a:lnTo>
                  <a:lnTo>
                    <a:pt x="228" y="508"/>
                  </a:lnTo>
                  <a:lnTo>
                    <a:pt x="207" y="508"/>
                  </a:lnTo>
                  <a:lnTo>
                    <a:pt x="184" y="513"/>
                  </a:lnTo>
                  <a:lnTo>
                    <a:pt x="131" y="529"/>
                  </a:lnTo>
                  <a:lnTo>
                    <a:pt x="102" y="534"/>
                  </a:lnTo>
                  <a:lnTo>
                    <a:pt x="73" y="537"/>
                  </a:lnTo>
                  <a:lnTo>
                    <a:pt x="44" y="532"/>
                  </a:lnTo>
                  <a:lnTo>
                    <a:pt x="21" y="521"/>
                  </a:lnTo>
                  <a:lnTo>
                    <a:pt x="5" y="500"/>
                  </a:lnTo>
                  <a:lnTo>
                    <a:pt x="2" y="487"/>
                  </a:lnTo>
                  <a:lnTo>
                    <a:pt x="0" y="469"/>
                  </a:lnTo>
                  <a:lnTo>
                    <a:pt x="0" y="445"/>
                  </a:lnTo>
                  <a:lnTo>
                    <a:pt x="5" y="427"/>
                  </a:lnTo>
                  <a:lnTo>
                    <a:pt x="13" y="411"/>
                  </a:lnTo>
                  <a:lnTo>
                    <a:pt x="23" y="398"/>
                  </a:lnTo>
                  <a:lnTo>
                    <a:pt x="50" y="385"/>
                  </a:lnTo>
                  <a:lnTo>
                    <a:pt x="79" y="380"/>
                  </a:lnTo>
                  <a:lnTo>
                    <a:pt x="123" y="385"/>
                  </a:lnTo>
                  <a:lnTo>
                    <a:pt x="171" y="396"/>
                  </a:lnTo>
                  <a:lnTo>
                    <a:pt x="194" y="396"/>
                  </a:lnTo>
                  <a:lnTo>
                    <a:pt x="215" y="393"/>
                  </a:lnTo>
                  <a:lnTo>
                    <a:pt x="239" y="388"/>
                  </a:lnTo>
                  <a:lnTo>
                    <a:pt x="257" y="372"/>
                  </a:lnTo>
                  <a:lnTo>
                    <a:pt x="257" y="259"/>
                  </a:lnTo>
                  <a:lnTo>
                    <a:pt x="402" y="259"/>
                  </a:lnTo>
                  <a:lnTo>
                    <a:pt x="418" y="238"/>
                  </a:lnTo>
                  <a:lnTo>
                    <a:pt x="423" y="217"/>
                  </a:lnTo>
                  <a:lnTo>
                    <a:pt x="426" y="197"/>
                  </a:lnTo>
                  <a:lnTo>
                    <a:pt x="426" y="173"/>
                  </a:lnTo>
                  <a:lnTo>
                    <a:pt x="415" y="123"/>
                  </a:lnTo>
                  <a:lnTo>
                    <a:pt x="410" y="79"/>
                  </a:lnTo>
                  <a:lnTo>
                    <a:pt x="415" y="50"/>
                  </a:lnTo>
                  <a:lnTo>
                    <a:pt x="428" y="24"/>
                  </a:lnTo>
                  <a:lnTo>
                    <a:pt x="441" y="16"/>
                  </a:lnTo>
                  <a:lnTo>
                    <a:pt x="457" y="8"/>
                  </a:lnTo>
                  <a:lnTo>
                    <a:pt x="475" y="3"/>
                  </a:lnTo>
                  <a:lnTo>
                    <a:pt x="499" y="0"/>
                  </a:lnTo>
                  <a:lnTo>
                    <a:pt x="536" y="5"/>
                  </a:lnTo>
                  <a:lnTo>
                    <a:pt x="560" y="21"/>
                  </a:lnTo>
                  <a:lnTo>
                    <a:pt x="573" y="42"/>
                  </a:lnTo>
                  <a:lnTo>
                    <a:pt x="578" y="71"/>
                  </a:lnTo>
                  <a:lnTo>
                    <a:pt x="575" y="100"/>
                  </a:lnTo>
                  <a:lnTo>
                    <a:pt x="570" y="128"/>
                  </a:lnTo>
                  <a:lnTo>
                    <a:pt x="554" y="183"/>
                  </a:lnTo>
                  <a:lnTo>
                    <a:pt x="549" y="207"/>
                  </a:lnTo>
                  <a:lnTo>
                    <a:pt x="549" y="228"/>
                  </a:lnTo>
                  <a:lnTo>
                    <a:pt x="554" y="246"/>
                  </a:lnTo>
                  <a:lnTo>
                    <a:pt x="570" y="259"/>
                  </a:lnTo>
                  <a:lnTo>
                    <a:pt x="715" y="259"/>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19200" y="609600"/>
            <a:ext cx="5867400" cy="609600"/>
          </a:xfrm>
          <a:noFill/>
        </p:spPr>
        <p:txBody>
          <a:bodyPr/>
          <a:lstStyle/>
          <a:p>
            <a:r>
              <a:rPr lang="en-US" altLang="en-US" sz="3600">
                <a:solidFill>
                  <a:srgbClr val="1F554B"/>
                </a:solidFill>
              </a:rPr>
              <a:t>Weibull Example</a:t>
            </a:r>
          </a:p>
        </p:txBody>
      </p:sp>
      <p:sp>
        <p:nvSpPr>
          <p:cNvPr id="25" name="Date Placeholder 2"/>
          <p:cNvSpPr>
            <a:spLocks noGrp="1"/>
          </p:cNvSpPr>
          <p:nvPr>
            <p:ph type="dt" sz="quarter" idx="10"/>
          </p:nvPr>
        </p:nvSpPr>
        <p:spPr/>
        <p:txBody>
          <a:bodyPr/>
          <a:lstStyle/>
          <a:p>
            <a:pPr>
              <a:defRPr/>
            </a:pPr>
            <a:r>
              <a:rPr lang="en-US"/>
              <a:t>Chapter 16</a:t>
            </a:r>
          </a:p>
        </p:txBody>
      </p:sp>
      <p:sp>
        <p:nvSpPr>
          <p:cNvPr id="26"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B97057-A1B4-4BEC-8D96-0AE3F6DDFAA7}"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44037" name="Rectangle 3"/>
          <p:cNvSpPr>
            <a:spLocks noChangeArrowheads="1"/>
          </p:cNvSpPr>
          <p:nvPr/>
        </p:nvSpPr>
        <p:spPr bwMode="auto">
          <a:xfrm>
            <a:off x="228600" y="1371600"/>
            <a:ext cx="839787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2000">
                <a:latin typeface="Arial" panose="020B0604020202020204" pitchFamily="34" charset="0"/>
              </a:rPr>
              <a:t>The following 35 failure times in days were observed from</a:t>
            </a:r>
          </a:p>
          <a:p>
            <a:pPr lvl="1"/>
            <a:r>
              <a:rPr lang="en-US" altLang="en-US" sz="2000">
                <a:latin typeface="Arial" panose="020B0604020202020204" pitchFamily="34" charset="0"/>
              </a:rPr>
              <a:t>50 light bulbs placed on test.  The test was terminated at the </a:t>
            </a:r>
          </a:p>
          <a:p>
            <a:pPr lvl="1"/>
            <a:r>
              <a:rPr lang="en-US" altLang="en-US" sz="2000">
                <a:latin typeface="Arial" panose="020B0604020202020204" pitchFamily="34" charset="0"/>
              </a:rPr>
              <a:t>35th failure (Type II Censoring).  The failures are believed to </a:t>
            </a:r>
          </a:p>
          <a:p>
            <a:pPr lvl="1"/>
            <a:r>
              <a:rPr lang="en-US" altLang="en-US" sz="2000">
                <a:latin typeface="Arial" panose="020B0604020202020204" pitchFamily="34" charset="0"/>
              </a:rPr>
              <a:t>follow a Weibull distribution.</a:t>
            </a:r>
            <a:endParaRPr lang="en-US" altLang="en-US" sz="2300">
              <a:latin typeface="Arial" panose="020B0604020202020204" pitchFamily="34" charset="0"/>
            </a:endParaRPr>
          </a:p>
          <a:p>
            <a:r>
              <a:rPr lang="en-US" altLang="en-US" sz="2000">
                <a:latin typeface="Arial" panose="020B0604020202020204" pitchFamily="34" charset="0"/>
              </a:rPr>
              <a:t>1.3	7.3	7.8	13.3	13.9	</a:t>
            </a:r>
          </a:p>
          <a:p>
            <a:r>
              <a:rPr lang="en-US" altLang="en-US" sz="2000">
                <a:latin typeface="Arial" panose="020B0604020202020204" pitchFamily="34" charset="0"/>
              </a:rPr>
              <a:t>19.4	19.7	22.3	22.8	26.7	</a:t>
            </a:r>
          </a:p>
          <a:p>
            <a:r>
              <a:rPr lang="en-US" altLang="en-US" sz="2000">
                <a:latin typeface="Arial" panose="020B0604020202020204" pitchFamily="34" charset="0"/>
              </a:rPr>
              <a:t>29.7	30.2	31.9	32.2	33	</a:t>
            </a:r>
          </a:p>
          <a:p>
            <a:r>
              <a:rPr lang="en-US" altLang="en-US" sz="2000">
                <a:latin typeface="Arial" panose="020B0604020202020204" pitchFamily="34" charset="0"/>
              </a:rPr>
              <a:t>36.8	37	41.7	46.7	50.4	</a:t>
            </a:r>
          </a:p>
          <a:p>
            <a:r>
              <a:rPr lang="en-US" altLang="en-US" sz="2000">
                <a:latin typeface="Arial" panose="020B0604020202020204" pitchFamily="34" charset="0"/>
              </a:rPr>
              <a:t>51.4	60	61.3	61.4	65.6	</a:t>
            </a:r>
          </a:p>
          <a:p>
            <a:r>
              <a:rPr lang="en-US" altLang="en-US" sz="2000">
                <a:latin typeface="Arial" panose="020B0604020202020204" pitchFamily="34" charset="0"/>
              </a:rPr>
              <a:t>65.8	72.6	78.4	100.4	110.6	</a:t>
            </a:r>
          </a:p>
          <a:p>
            <a:r>
              <a:rPr lang="en-US" altLang="en-US" sz="2000">
                <a:latin typeface="Arial" panose="020B0604020202020204" pitchFamily="34" charset="0"/>
              </a:rPr>
              <a:t>111.4	118.2	119.4	132.1	139.7	</a:t>
            </a:r>
            <a:endParaRPr lang="en-US" altLang="en-US" sz="2300">
              <a:latin typeface="Arial" panose="020B0604020202020204" pitchFamily="34" charset="0"/>
            </a:endParaRPr>
          </a:p>
          <a:p>
            <a:endParaRPr lang="en-US" altLang="en-US" sz="2300">
              <a:latin typeface="Arial" panose="020B0604020202020204" pitchFamily="34" charset="0"/>
            </a:endParaRPr>
          </a:p>
          <a:p>
            <a:r>
              <a:rPr lang="en-US" altLang="en-US" sz="2300">
                <a:latin typeface="Arial" panose="020B0604020202020204" pitchFamily="34" charset="0"/>
              </a:rPr>
              <a:t>The MLE's were computed using Equation (15-11) and (15-12) </a:t>
            </a:r>
          </a:p>
          <a:p>
            <a:r>
              <a:rPr lang="en-US" altLang="en-US" sz="2300">
                <a:latin typeface="Arial" panose="020B0604020202020204" pitchFamily="34" charset="0"/>
              </a:rPr>
              <a:t>with estimated beta = 1.032 and theta = 112.9 days.</a:t>
            </a:r>
          </a:p>
        </p:txBody>
      </p:sp>
      <p:grpSp>
        <p:nvGrpSpPr>
          <p:cNvPr id="44038" name="Group 6"/>
          <p:cNvGrpSpPr>
            <a:grpSpLocks noChangeAspect="1"/>
          </p:cNvGrpSpPr>
          <p:nvPr/>
        </p:nvGrpSpPr>
        <p:grpSpPr bwMode="auto">
          <a:xfrm>
            <a:off x="5181600" y="3124200"/>
            <a:ext cx="815975" cy="1393825"/>
            <a:chOff x="4848" y="2112"/>
            <a:chExt cx="514" cy="878"/>
          </a:xfrm>
        </p:grpSpPr>
        <p:sp>
          <p:nvSpPr>
            <p:cNvPr id="44039" name="AutoShape 5"/>
            <p:cNvSpPr>
              <a:spLocks noChangeAspect="1" noChangeArrowheads="1" noTextEdit="1"/>
            </p:cNvSpPr>
            <p:nvPr/>
          </p:nvSpPr>
          <p:spPr bwMode="auto">
            <a:xfrm>
              <a:off x="4848" y="2112"/>
              <a:ext cx="51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0" name="Freeform 7"/>
            <p:cNvSpPr>
              <a:spLocks/>
            </p:cNvSpPr>
            <p:nvPr/>
          </p:nvSpPr>
          <p:spPr bwMode="auto">
            <a:xfrm>
              <a:off x="4854" y="2120"/>
              <a:ext cx="501" cy="684"/>
            </a:xfrm>
            <a:custGeom>
              <a:avLst/>
              <a:gdLst>
                <a:gd name="T0" fmla="*/ 166 w 501"/>
                <a:gd name="T1" fmla="*/ 684 h 684"/>
                <a:gd name="T2" fmla="*/ 161 w 501"/>
                <a:gd name="T3" fmla="*/ 627 h 684"/>
                <a:gd name="T4" fmla="*/ 144 w 501"/>
                <a:gd name="T5" fmla="*/ 567 h 684"/>
                <a:gd name="T6" fmla="*/ 119 w 501"/>
                <a:gd name="T7" fmla="*/ 523 h 684"/>
                <a:gd name="T8" fmla="*/ 90 w 501"/>
                <a:gd name="T9" fmla="*/ 485 h 684"/>
                <a:gd name="T10" fmla="*/ 59 w 501"/>
                <a:gd name="T11" fmla="*/ 449 h 684"/>
                <a:gd name="T12" fmla="*/ 32 w 501"/>
                <a:gd name="T13" fmla="*/ 408 h 684"/>
                <a:gd name="T14" fmla="*/ 11 w 501"/>
                <a:gd name="T15" fmla="*/ 356 h 684"/>
                <a:gd name="T16" fmla="*/ 0 w 501"/>
                <a:gd name="T17" fmla="*/ 267 h 684"/>
                <a:gd name="T18" fmla="*/ 1 w 501"/>
                <a:gd name="T19" fmla="*/ 253 h 684"/>
                <a:gd name="T20" fmla="*/ 8 w 501"/>
                <a:gd name="T21" fmla="*/ 201 h 684"/>
                <a:gd name="T22" fmla="*/ 25 w 501"/>
                <a:gd name="T23" fmla="*/ 151 h 684"/>
                <a:gd name="T24" fmla="*/ 50 w 501"/>
                <a:gd name="T25" fmla="*/ 107 h 684"/>
                <a:gd name="T26" fmla="*/ 83 w 501"/>
                <a:gd name="T27" fmla="*/ 69 h 684"/>
                <a:gd name="T28" fmla="*/ 122 w 501"/>
                <a:gd name="T29" fmla="*/ 38 h 684"/>
                <a:gd name="T30" fmla="*/ 165 w 501"/>
                <a:gd name="T31" fmla="*/ 16 h 684"/>
                <a:gd name="T32" fmla="*/ 213 w 501"/>
                <a:gd name="T33" fmla="*/ 2 h 684"/>
                <a:gd name="T34" fmla="*/ 251 w 501"/>
                <a:gd name="T35" fmla="*/ 0 h 684"/>
                <a:gd name="T36" fmla="*/ 289 w 501"/>
                <a:gd name="T37" fmla="*/ 2 h 684"/>
                <a:gd name="T38" fmla="*/ 336 w 501"/>
                <a:gd name="T39" fmla="*/ 16 h 684"/>
                <a:gd name="T40" fmla="*/ 380 w 501"/>
                <a:gd name="T41" fmla="*/ 38 h 684"/>
                <a:gd name="T42" fmla="*/ 419 w 501"/>
                <a:gd name="T43" fmla="*/ 69 h 684"/>
                <a:gd name="T44" fmla="*/ 451 w 501"/>
                <a:gd name="T45" fmla="*/ 107 h 684"/>
                <a:gd name="T46" fmla="*/ 476 w 501"/>
                <a:gd name="T47" fmla="*/ 151 h 684"/>
                <a:gd name="T48" fmla="*/ 493 w 501"/>
                <a:gd name="T49" fmla="*/ 201 h 684"/>
                <a:gd name="T50" fmla="*/ 501 w 501"/>
                <a:gd name="T51" fmla="*/ 267 h 684"/>
                <a:gd name="T52" fmla="*/ 501 w 501"/>
                <a:gd name="T53" fmla="*/ 288 h 684"/>
                <a:gd name="T54" fmla="*/ 491 w 501"/>
                <a:gd name="T55" fmla="*/ 356 h 684"/>
                <a:gd name="T56" fmla="*/ 470 w 501"/>
                <a:gd name="T57" fmla="*/ 408 h 684"/>
                <a:gd name="T58" fmla="*/ 442 w 501"/>
                <a:gd name="T59" fmla="*/ 449 h 684"/>
                <a:gd name="T60" fmla="*/ 412 w 501"/>
                <a:gd name="T61" fmla="*/ 485 h 684"/>
                <a:gd name="T62" fmla="*/ 382 w 501"/>
                <a:gd name="T63" fmla="*/ 523 h 684"/>
                <a:gd name="T64" fmla="*/ 357 w 501"/>
                <a:gd name="T65" fmla="*/ 567 h 684"/>
                <a:gd name="T66" fmla="*/ 341 w 501"/>
                <a:gd name="T67" fmla="*/ 627 h 684"/>
                <a:gd name="T68" fmla="*/ 166 w 501"/>
                <a:gd name="T69" fmla="*/ 684 h 68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1"/>
                <a:gd name="T106" fmla="*/ 0 h 684"/>
                <a:gd name="T107" fmla="*/ 501 w 501"/>
                <a:gd name="T108" fmla="*/ 684 h 68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1" h="684">
                  <a:moveTo>
                    <a:pt x="166" y="684"/>
                  </a:moveTo>
                  <a:lnTo>
                    <a:pt x="166" y="684"/>
                  </a:lnTo>
                  <a:lnTo>
                    <a:pt x="165" y="664"/>
                  </a:lnTo>
                  <a:lnTo>
                    <a:pt x="161" y="627"/>
                  </a:lnTo>
                  <a:lnTo>
                    <a:pt x="154" y="595"/>
                  </a:lnTo>
                  <a:lnTo>
                    <a:pt x="144" y="567"/>
                  </a:lnTo>
                  <a:lnTo>
                    <a:pt x="133" y="543"/>
                  </a:lnTo>
                  <a:lnTo>
                    <a:pt x="119" y="523"/>
                  </a:lnTo>
                  <a:lnTo>
                    <a:pt x="105" y="503"/>
                  </a:lnTo>
                  <a:lnTo>
                    <a:pt x="90" y="485"/>
                  </a:lnTo>
                  <a:lnTo>
                    <a:pt x="74" y="467"/>
                  </a:lnTo>
                  <a:lnTo>
                    <a:pt x="59" y="449"/>
                  </a:lnTo>
                  <a:lnTo>
                    <a:pt x="45" y="430"/>
                  </a:lnTo>
                  <a:lnTo>
                    <a:pt x="32" y="408"/>
                  </a:lnTo>
                  <a:lnTo>
                    <a:pt x="20" y="384"/>
                  </a:lnTo>
                  <a:lnTo>
                    <a:pt x="11" y="356"/>
                  </a:lnTo>
                  <a:lnTo>
                    <a:pt x="4" y="324"/>
                  </a:lnTo>
                  <a:lnTo>
                    <a:pt x="0" y="267"/>
                  </a:lnTo>
                  <a:lnTo>
                    <a:pt x="1" y="253"/>
                  </a:lnTo>
                  <a:lnTo>
                    <a:pt x="3" y="226"/>
                  </a:lnTo>
                  <a:lnTo>
                    <a:pt x="8" y="201"/>
                  </a:lnTo>
                  <a:lnTo>
                    <a:pt x="16" y="175"/>
                  </a:lnTo>
                  <a:lnTo>
                    <a:pt x="25" y="151"/>
                  </a:lnTo>
                  <a:lnTo>
                    <a:pt x="37" y="128"/>
                  </a:lnTo>
                  <a:lnTo>
                    <a:pt x="50" y="107"/>
                  </a:lnTo>
                  <a:lnTo>
                    <a:pt x="66" y="87"/>
                  </a:lnTo>
                  <a:lnTo>
                    <a:pt x="83" y="69"/>
                  </a:lnTo>
                  <a:lnTo>
                    <a:pt x="102" y="53"/>
                  </a:lnTo>
                  <a:lnTo>
                    <a:pt x="122" y="38"/>
                  </a:lnTo>
                  <a:lnTo>
                    <a:pt x="143" y="26"/>
                  </a:lnTo>
                  <a:lnTo>
                    <a:pt x="165" y="16"/>
                  </a:lnTo>
                  <a:lnTo>
                    <a:pt x="189" y="8"/>
                  </a:lnTo>
                  <a:lnTo>
                    <a:pt x="213" y="2"/>
                  </a:lnTo>
                  <a:lnTo>
                    <a:pt x="251" y="0"/>
                  </a:lnTo>
                  <a:lnTo>
                    <a:pt x="264" y="0"/>
                  </a:lnTo>
                  <a:lnTo>
                    <a:pt x="289" y="2"/>
                  </a:lnTo>
                  <a:lnTo>
                    <a:pt x="313" y="8"/>
                  </a:lnTo>
                  <a:lnTo>
                    <a:pt x="336" y="16"/>
                  </a:lnTo>
                  <a:lnTo>
                    <a:pt x="359" y="26"/>
                  </a:lnTo>
                  <a:lnTo>
                    <a:pt x="380" y="38"/>
                  </a:lnTo>
                  <a:lnTo>
                    <a:pt x="400" y="53"/>
                  </a:lnTo>
                  <a:lnTo>
                    <a:pt x="419" y="69"/>
                  </a:lnTo>
                  <a:lnTo>
                    <a:pt x="436" y="87"/>
                  </a:lnTo>
                  <a:lnTo>
                    <a:pt x="451" y="107"/>
                  </a:lnTo>
                  <a:lnTo>
                    <a:pt x="465" y="128"/>
                  </a:lnTo>
                  <a:lnTo>
                    <a:pt x="476" y="151"/>
                  </a:lnTo>
                  <a:lnTo>
                    <a:pt x="486" y="175"/>
                  </a:lnTo>
                  <a:lnTo>
                    <a:pt x="493" y="201"/>
                  </a:lnTo>
                  <a:lnTo>
                    <a:pt x="498" y="226"/>
                  </a:lnTo>
                  <a:lnTo>
                    <a:pt x="501" y="267"/>
                  </a:lnTo>
                  <a:lnTo>
                    <a:pt x="501" y="288"/>
                  </a:lnTo>
                  <a:lnTo>
                    <a:pt x="497" y="324"/>
                  </a:lnTo>
                  <a:lnTo>
                    <a:pt x="491" y="356"/>
                  </a:lnTo>
                  <a:lnTo>
                    <a:pt x="481" y="384"/>
                  </a:lnTo>
                  <a:lnTo>
                    <a:pt x="470" y="408"/>
                  </a:lnTo>
                  <a:lnTo>
                    <a:pt x="457" y="430"/>
                  </a:lnTo>
                  <a:lnTo>
                    <a:pt x="442" y="449"/>
                  </a:lnTo>
                  <a:lnTo>
                    <a:pt x="427" y="467"/>
                  </a:lnTo>
                  <a:lnTo>
                    <a:pt x="412" y="485"/>
                  </a:lnTo>
                  <a:lnTo>
                    <a:pt x="397" y="503"/>
                  </a:lnTo>
                  <a:lnTo>
                    <a:pt x="382" y="523"/>
                  </a:lnTo>
                  <a:lnTo>
                    <a:pt x="369" y="543"/>
                  </a:lnTo>
                  <a:lnTo>
                    <a:pt x="357" y="567"/>
                  </a:lnTo>
                  <a:lnTo>
                    <a:pt x="348" y="595"/>
                  </a:lnTo>
                  <a:lnTo>
                    <a:pt x="341" y="627"/>
                  </a:lnTo>
                  <a:lnTo>
                    <a:pt x="336" y="684"/>
                  </a:lnTo>
                  <a:lnTo>
                    <a:pt x="166" y="684"/>
                  </a:lnTo>
                  <a:close/>
                </a:path>
              </a:pathLst>
            </a:custGeom>
            <a:solidFill>
              <a:srgbClr val="FFFFFF"/>
            </a:solidFill>
            <a:ln w="1588">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1" name="Freeform 8"/>
            <p:cNvSpPr>
              <a:spLocks/>
            </p:cNvSpPr>
            <p:nvPr/>
          </p:nvSpPr>
          <p:spPr bwMode="auto">
            <a:xfrm>
              <a:off x="4997" y="2778"/>
              <a:ext cx="213" cy="166"/>
            </a:xfrm>
            <a:custGeom>
              <a:avLst/>
              <a:gdLst>
                <a:gd name="T0" fmla="*/ 207 w 213"/>
                <a:gd name="T1" fmla="*/ 163 h 166"/>
                <a:gd name="T2" fmla="*/ 212 w 213"/>
                <a:gd name="T3" fmla="*/ 155 h 166"/>
                <a:gd name="T4" fmla="*/ 210 w 213"/>
                <a:gd name="T5" fmla="*/ 144 h 166"/>
                <a:gd name="T6" fmla="*/ 203 w 213"/>
                <a:gd name="T7" fmla="*/ 139 h 166"/>
                <a:gd name="T8" fmla="*/ 207 w 213"/>
                <a:gd name="T9" fmla="*/ 135 h 166"/>
                <a:gd name="T10" fmla="*/ 212 w 213"/>
                <a:gd name="T11" fmla="*/ 127 h 166"/>
                <a:gd name="T12" fmla="*/ 210 w 213"/>
                <a:gd name="T13" fmla="*/ 117 h 166"/>
                <a:gd name="T14" fmla="*/ 203 w 213"/>
                <a:gd name="T15" fmla="*/ 111 h 166"/>
                <a:gd name="T16" fmla="*/ 207 w 213"/>
                <a:gd name="T17" fmla="*/ 108 h 166"/>
                <a:gd name="T18" fmla="*/ 212 w 213"/>
                <a:gd name="T19" fmla="*/ 100 h 166"/>
                <a:gd name="T20" fmla="*/ 210 w 213"/>
                <a:gd name="T21" fmla="*/ 89 h 166"/>
                <a:gd name="T22" fmla="*/ 203 w 213"/>
                <a:gd name="T23" fmla="*/ 84 h 166"/>
                <a:gd name="T24" fmla="*/ 207 w 213"/>
                <a:gd name="T25" fmla="*/ 80 h 166"/>
                <a:gd name="T26" fmla="*/ 212 w 213"/>
                <a:gd name="T27" fmla="*/ 72 h 166"/>
                <a:gd name="T28" fmla="*/ 210 w 213"/>
                <a:gd name="T29" fmla="*/ 62 h 166"/>
                <a:gd name="T30" fmla="*/ 203 w 213"/>
                <a:gd name="T31" fmla="*/ 56 h 166"/>
                <a:gd name="T32" fmla="*/ 207 w 213"/>
                <a:gd name="T33" fmla="*/ 53 h 166"/>
                <a:gd name="T34" fmla="*/ 212 w 213"/>
                <a:gd name="T35" fmla="*/ 45 h 166"/>
                <a:gd name="T36" fmla="*/ 210 w 213"/>
                <a:gd name="T37" fmla="*/ 34 h 166"/>
                <a:gd name="T38" fmla="*/ 203 w 213"/>
                <a:gd name="T39" fmla="*/ 29 h 166"/>
                <a:gd name="T40" fmla="*/ 207 w 213"/>
                <a:gd name="T41" fmla="*/ 25 h 166"/>
                <a:gd name="T42" fmla="*/ 212 w 213"/>
                <a:gd name="T43" fmla="*/ 17 h 166"/>
                <a:gd name="T44" fmla="*/ 210 w 213"/>
                <a:gd name="T45" fmla="*/ 7 h 166"/>
                <a:gd name="T46" fmla="*/ 203 w 213"/>
                <a:gd name="T47" fmla="*/ 1 h 166"/>
                <a:gd name="T48" fmla="*/ 9 w 213"/>
                <a:gd name="T49" fmla="*/ 2 h 166"/>
                <a:gd name="T50" fmla="*/ 2 w 213"/>
                <a:gd name="T51" fmla="*/ 9 h 166"/>
                <a:gd name="T52" fmla="*/ 2 w 213"/>
                <a:gd name="T53" fmla="*/ 19 h 166"/>
                <a:gd name="T54" fmla="*/ 9 w 213"/>
                <a:gd name="T55" fmla="*/ 26 h 166"/>
                <a:gd name="T56" fmla="*/ 9 w 213"/>
                <a:gd name="T57" fmla="*/ 30 h 166"/>
                <a:gd name="T58" fmla="*/ 2 w 213"/>
                <a:gd name="T59" fmla="*/ 37 h 166"/>
                <a:gd name="T60" fmla="*/ 2 w 213"/>
                <a:gd name="T61" fmla="*/ 47 h 166"/>
                <a:gd name="T62" fmla="*/ 9 w 213"/>
                <a:gd name="T63" fmla="*/ 54 h 166"/>
                <a:gd name="T64" fmla="*/ 9 w 213"/>
                <a:gd name="T65" fmla="*/ 56 h 166"/>
                <a:gd name="T66" fmla="*/ 2 w 213"/>
                <a:gd name="T67" fmla="*/ 64 h 166"/>
                <a:gd name="T68" fmla="*/ 2 w 213"/>
                <a:gd name="T69" fmla="*/ 73 h 166"/>
                <a:gd name="T70" fmla="*/ 9 w 213"/>
                <a:gd name="T71" fmla="*/ 82 h 166"/>
                <a:gd name="T72" fmla="*/ 9 w 213"/>
                <a:gd name="T73" fmla="*/ 85 h 166"/>
                <a:gd name="T74" fmla="*/ 2 w 213"/>
                <a:gd name="T75" fmla="*/ 92 h 166"/>
                <a:gd name="T76" fmla="*/ 2 w 213"/>
                <a:gd name="T77" fmla="*/ 102 h 166"/>
                <a:gd name="T78" fmla="*/ 9 w 213"/>
                <a:gd name="T79" fmla="*/ 110 h 166"/>
                <a:gd name="T80" fmla="*/ 9 w 213"/>
                <a:gd name="T81" fmla="*/ 112 h 166"/>
                <a:gd name="T82" fmla="*/ 2 w 213"/>
                <a:gd name="T83" fmla="*/ 119 h 166"/>
                <a:gd name="T84" fmla="*/ 2 w 213"/>
                <a:gd name="T85" fmla="*/ 129 h 166"/>
                <a:gd name="T86" fmla="*/ 9 w 213"/>
                <a:gd name="T87" fmla="*/ 136 h 166"/>
                <a:gd name="T88" fmla="*/ 9 w 213"/>
                <a:gd name="T89" fmla="*/ 140 h 166"/>
                <a:gd name="T90" fmla="*/ 2 w 213"/>
                <a:gd name="T91" fmla="*/ 147 h 166"/>
                <a:gd name="T92" fmla="*/ 2 w 213"/>
                <a:gd name="T93" fmla="*/ 157 h 166"/>
                <a:gd name="T94" fmla="*/ 9 w 213"/>
                <a:gd name="T95" fmla="*/ 165 h 16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3"/>
                <a:gd name="T145" fmla="*/ 0 h 166"/>
                <a:gd name="T146" fmla="*/ 213 w 213"/>
                <a:gd name="T147" fmla="*/ 166 h 16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3" h="166">
                  <a:moveTo>
                    <a:pt x="198" y="166"/>
                  </a:moveTo>
                  <a:lnTo>
                    <a:pt x="203" y="165"/>
                  </a:lnTo>
                  <a:lnTo>
                    <a:pt x="205" y="165"/>
                  </a:lnTo>
                  <a:lnTo>
                    <a:pt x="207" y="163"/>
                  </a:lnTo>
                  <a:lnTo>
                    <a:pt x="209" y="162"/>
                  </a:lnTo>
                  <a:lnTo>
                    <a:pt x="210" y="159"/>
                  </a:lnTo>
                  <a:lnTo>
                    <a:pt x="212" y="157"/>
                  </a:lnTo>
                  <a:lnTo>
                    <a:pt x="212" y="155"/>
                  </a:lnTo>
                  <a:lnTo>
                    <a:pt x="213" y="151"/>
                  </a:lnTo>
                  <a:lnTo>
                    <a:pt x="213" y="149"/>
                  </a:lnTo>
                  <a:lnTo>
                    <a:pt x="212" y="147"/>
                  </a:lnTo>
                  <a:lnTo>
                    <a:pt x="210" y="144"/>
                  </a:lnTo>
                  <a:lnTo>
                    <a:pt x="209" y="142"/>
                  </a:lnTo>
                  <a:lnTo>
                    <a:pt x="207" y="141"/>
                  </a:lnTo>
                  <a:lnTo>
                    <a:pt x="205" y="140"/>
                  </a:lnTo>
                  <a:lnTo>
                    <a:pt x="203" y="139"/>
                  </a:lnTo>
                  <a:lnTo>
                    <a:pt x="201" y="139"/>
                  </a:lnTo>
                  <a:lnTo>
                    <a:pt x="203" y="137"/>
                  </a:lnTo>
                  <a:lnTo>
                    <a:pt x="205" y="136"/>
                  </a:lnTo>
                  <a:lnTo>
                    <a:pt x="207" y="135"/>
                  </a:lnTo>
                  <a:lnTo>
                    <a:pt x="209" y="134"/>
                  </a:lnTo>
                  <a:lnTo>
                    <a:pt x="210" y="132"/>
                  </a:lnTo>
                  <a:lnTo>
                    <a:pt x="212" y="129"/>
                  </a:lnTo>
                  <a:lnTo>
                    <a:pt x="212" y="127"/>
                  </a:lnTo>
                  <a:lnTo>
                    <a:pt x="213" y="125"/>
                  </a:lnTo>
                  <a:lnTo>
                    <a:pt x="213" y="123"/>
                  </a:lnTo>
                  <a:lnTo>
                    <a:pt x="212" y="119"/>
                  </a:lnTo>
                  <a:lnTo>
                    <a:pt x="210" y="117"/>
                  </a:lnTo>
                  <a:lnTo>
                    <a:pt x="209" y="115"/>
                  </a:lnTo>
                  <a:lnTo>
                    <a:pt x="207" y="113"/>
                  </a:lnTo>
                  <a:lnTo>
                    <a:pt x="205" y="112"/>
                  </a:lnTo>
                  <a:lnTo>
                    <a:pt x="203" y="111"/>
                  </a:lnTo>
                  <a:lnTo>
                    <a:pt x="201" y="111"/>
                  </a:lnTo>
                  <a:lnTo>
                    <a:pt x="203" y="110"/>
                  </a:lnTo>
                  <a:lnTo>
                    <a:pt x="205" y="110"/>
                  </a:lnTo>
                  <a:lnTo>
                    <a:pt x="207" y="108"/>
                  </a:lnTo>
                  <a:lnTo>
                    <a:pt x="209" y="107"/>
                  </a:lnTo>
                  <a:lnTo>
                    <a:pt x="210" y="104"/>
                  </a:lnTo>
                  <a:lnTo>
                    <a:pt x="212" y="102"/>
                  </a:lnTo>
                  <a:lnTo>
                    <a:pt x="212" y="100"/>
                  </a:lnTo>
                  <a:lnTo>
                    <a:pt x="213" y="97"/>
                  </a:lnTo>
                  <a:lnTo>
                    <a:pt x="213" y="95"/>
                  </a:lnTo>
                  <a:lnTo>
                    <a:pt x="212" y="92"/>
                  </a:lnTo>
                  <a:lnTo>
                    <a:pt x="210" y="89"/>
                  </a:lnTo>
                  <a:lnTo>
                    <a:pt x="209" y="88"/>
                  </a:lnTo>
                  <a:lnTo>
                    <a:pt x="207" y="86"/>
                  </a:lnTo>
                  <a:lnTo>
                    <a:pt x="205" y="85"/>
                  </a:lnTo>
                  <a:lnTo>
                    <a:pt x="203" y="84"/>
                  </a:lnTo>
                  <a:lnTo>
                    <a:pt x="201" y="82"/>
                  </a:lnTo>
                  <a:lnTo>
                    <a:pt x="203" y="82"/>
                  </a:lnTo>
                  <a:lnTo>
                    <a:pt x="205" y="82"/>
                  </a:lnTo>
                  <a:lnTo>
                    <a:pt x="207" y="80"/>
                  </a:lnTo>
                  <a:lnTo>
                    <a:pt x="209" y="78"/>
                  </a:lnTo>
                  <a:lnTo>
                    <a:pt x="210" y="77"/>
                  </a:lnTo>
                  <a:lnTo>
                    <a:pt x="212" y="73"/>
                  </a:lnTo>
                  <a:lnTo>
                    <a:pt x="212" y="72"/>
                  </a:lnTo>
                  <a:lnTo>
                    <a:pt x="213" y="69"/>
                  </a:lnTo>
                  <a:lnTo>
                    <a:pt x="213" y="66"/>
                  </a:lnTo>
                  <a:lnTo>
                    <a:pt x="212" y="64"/>
                  </a:lnTo>
                  <a:lnTo>
                    <a:pt x="210" y="62"/>
                  </a:lnTo>
                  <a:lnTo>
                    <a:pt x="209" y="60"/>
                  </a:lnTo>
                  <a:lnTo>
                    <a:pt x="207" y="58"/>
                  </a:lnTo>
                  <a:lnTo>
                    <a:pt x="205" y="56"/>
                  </a:lnTo>
                  <a:lnTo>
                    <a:pt x="203" y="56"/>
                  </a:lnTo>
                  <a:lnTo>
                    <a:pt x="201" y="55"/>
                  </a:lnTo>
                  <a:lnTo>
                    <a:pt x="203" y="55"/>
                  </a:lnTo>
                  <a:lnTo>
                    <a:pt x="205" y="54"/>
                  </a:lnTo>
                  <a:lnTo>
                    <a:pt x="207" y="53"/>
                  </a:lnTo>
                  <a:lnTo>
                    <a:pt x="209" y="50"/>
                  </a:lnTo>
                  <a:lnTo>
                    <a:pt x="210" y="49"/>
                  </a:lnTo>
                  <a:lnTo>
                    <a:pt x="212" y="47"/>
                  </a:lnTo>
                  <a:lnTo>
                    <a:pt x="212" y="45"/>
                  </a:lnTo>
                  <a:lnTo>
                    <a:pt x="213" y="41"/>
                  </a:lnTo>
                  <a:lnTo>
                    <a:pt x="213" y="39"/>
                  </a:lnTo>
                  <a:lnTo>
                    <a:pt x="212" y="37"/>
                  </a:lnTo>
                  <a:lnTo>
                    <a:pt x="210" y="34"/>
                  </a:lnTo>
                  <a:lnTo>
                    <a:pt x="209" y="32"/>
                  </a:lnTo>
                  <a:lnTo>
                    <a:pt x="207" y="31"/>
                  </a:lnTo>
                  <a:lnTo>
                    <a:pt x="205" y="30"/>
                  </a:lnTo>
                  <a:lnTo>
                    <a:pt x="203" y="29"/>
                  </a:lnTo>
                  <a:lnTo>
                    <a:pt x="201" y="27"/>
                  </a:lnTo>
                  <a:lnTo>
                    <a:pt x="203" y="27"/>
                  </a:lnTo>
                  <a:lnTo>
                    <a:pt x="205" y="26"/>
                  </a:lnTo>
                  <a:lnTo>
                    <a:pt x="207" y="25"/>
                  </a:lnTo>
                  <a:lnTo>
                    <a:pt x="209" y="23"/>
                  </a:lnTo>
                  <a:lnTo>
                    <a:pt x="210" y="22"/>
                  </a:lnTo>
                  <a:lnTo>
                    <a:pt x="212" y="19"/>
                  </a:lnTo>
                  <a:lnTo>
                    <a:pt x="212" y="17"/>
                  </a:lnTo>
                  <a:lnTo>
                    <a:pt x="213" y="14"/>
                  </a:lnTo>
                  <a:lnTo>
                    <a:pt x="213" y="11"/>
                  </a:lnTo>
                  <a:lnTo>
                    <a:pt x="212" y="9"/>
                  </a:lnTo>
                  <a:lnTo>
                    <a:pt x="210" y="7"/>
                  </a:lnTo>
                  <a:lnTo>
                    <a:pt x="209" y="5"/>
                  </a:lnTo>
                  <a:lnTo>
                    <a:pt x="207" y="3"/>
                  </a:lnTo>
                  <a:lnTo>
                    <a:pt x="205" y="2"/>
                  </a:lnTo>
                  <a:lnTo>
                    <a:pt x="203" y="1"/>
                  </a:lnTo>
                  <a:lnTo>
                    <a:pt x="201" y="0"/>
                  </a:lnTo>
                  <a:lnTo>
                    <a:pt x="13" y="0"/>
                  </a:lnTo>
                  <a:lnTo>
                    <a:pt x="11" y="1"/>
                  </a:lnTo>
                  <a:lnTo>
                    <a:pt x="9" y="2"/>
                  </a:lnTo>
                  <a:lnTo>
                    <a:pt x="7" y="3"/>
                  </a:lnTo>
                  <a:lnTo>
                    <a:pt x="5" y="5"/>
                  </a:lnTo>
                  <a:lnTo>
                    <a:pt x="3" y="7"/>
                  </a:lnTo>
                  <a:lnTo>
                    <a:pt x="2" y="9"/>
                  </a:lnTo>
                  <a:lnTo>
                    <a:pt x="1" y="11"/>
                  </a:lnTo>
                  <a:lnTo>
                    <a:pt x="0" y="14"/>
                  </a:lnTo>
                  <a:lnTo>
                    <a:pt x="1" y="17"/>
                  </a:lnTo>
                  <a:lnTo>
                    <a:pt x="2" y="19"/>
                  </a:lnTo>
                  <a:lnTo>
                    <a:pt x="3" y="22"/>
                  </a:lnTo>
                  <a:lnTo>
                    <a:pt x="5" y="23"/>
                  </a:lnTo>
                  <a:lnTo>
                    <a:pt x="7" y="25"/>
                  </a:lnTo>
                  <a:lnTo>
                    <a:pt x="9" y="26"/>
                  </a:lnTo>
                  <a:lnTo>
                    <a:pt x="11" y="27"/>
                  </a:lnTo>
                  <a:lnTo>
                    <a:pt x="13" y="27"/>
                  </a:lnTo>
                  <a:lnTo>
                    <a:pt x="11" y="29"/>
                  </a:lnTo>
                  <a:lnTo>
                    <a:pt x="9" y="30"/>
                  </a:lnTo>
                  <a:lnTo>
                    <a:pt x="7" y="31"/>
                  </a:lnTo>
                  <a:lnTo>
                    <a:pt x="5" y="32"/>
                  </a:lnTo>
                  <a:lnTo>
                    <a:pt x="3" y="34"/>
                  </a:lnTo>
                  <a:lnTo>
                    <a:pt x="2" y="37"/>
                  </a:lnTo>
                  <a:lnTo>
                    <a:pt x="1" y="39"/>
                  </a:lnTo>
                  <a:lnTo>
                    <a:pt x="0" y="41"/>
                  </a:lnTo>
                  <a:lnTo>
                    <a:pt x="1" y="45"/>
                  </a:lnTo>
                  <a:lnTo>
                    <a:pt x="2" y="47"/>
                  </a:lnTo>
                  <a:lnTo>
                    <a:pt x="3" y="49"/>
                  </a:lnTo>
                  <a:lnTo>
                    <a:pt x="5" y="50"/>
                  </a:lnTo>
                  <a:lnTo>
                    <a:pt x="7" y="53"/>
                  </a:lnTo>
                  <a:lnTo>
                    <a:pt x="9" y="54"/>
                  </a:lnTo>
                  <a:lnTo>
                    <a:pt x="11" y="55"/>
                  </a:lnTo>
                  <a:lnTo>
                    <a:pt x="13" y="55"/>
                  </a:lnTo>
                  <a:lnTo>
                    <a:pt x="11" y="56"/>
                  </a:lnTo>
                  <a:lnTo>
                    <a:pt x="9" y="56"/>
                  </a:lnTo>
                  <a:lnTo>
                    <a:pt x="7" y="58"/>
                  </a:lnTo>
                  <a:lnTo>
                    <a:pt x="5" y="60"/>
                  </a:lnTo>
                  <a:lnTo>
                    <a:pt x="3" y="62"/>
                  </a:lnTo>
                  <a:lnTo>
                    <a:pt x="2" y="64"/>
                  </a:lnTo>
                  <a:lnTo>
                    <a:pt x="1" y="66"/>
                  </a:lnTo>
                  <a:lnTo>
                    <a:pt x="0" y="69"/>
                  </a:lnTo>
                  <a:lnTo>
                    <a:pt x="1" y="72"/>
                  </a:lnTo>
                  <a:lnTo>
                    <a:pt x="2" y="73"/>
                  </a:lnTo>
                  <a:lnTo>
                    <a:pt x="3" y="77"/>
                  </a:lnTo>
                  <a:lnTo>
                    <a:pt x="5" y="78"/>
                  </a:lnTo>
                  <a:lnTo>
                    <a:pt x="7" y="80"/>
                  </a:lnTo>
                  <a:lnTo>
                    <a:pt x="9" y="82"/>
                  </a:lnTo>
                  <a:lnTo>
                    <a:pt x="11" y="82"/>
                  </a:lnTo>
                  <a:lnTo>
                    <a:pt x="13" y="82"/>
                  </a:lnTo>
                  <a:lnTo>
                    <a:pt x="11" y="84"/>
                  </a:lnTo>
                  <a:lnTo>
                    <a:pt x="9" y="85"/>
                  </a:lnTo>
                  <a:lnTo>
                    <a:pt x="7" y="86"/>
                  </a:lnTo>
                  <a:lnTo>
                    <a:pt x="5" y="88"/>
                  </a:lnTo>
                  <a:lnTo>
                    <a:pt x="3" y="89"/>
                  </a:lnTo>
                  <a:lnTo>
                    <a:pt x="2" y="92"/>
                  </a:lnTo>
                  <a:lnTo>
                    <a:pt x="1" y="95"/>
                  </a:lnTo>
                  <a:lnTo>
                    <a:pt x="0" y="97"/>
                  </a:lnTo>
                  <a:lnTo>
                    <a:pt x="1" y="100"/>
                  </a:lnTo>
                  <a:lnTo>
                    <a:pt x="2" y="102"/>
                  </a:lnTo>
                  <a:lnTo>
                    <a:pt x="3" y="104"/>
                  </a:lnTo>
                  <a:lnTo>
                    <a:pt x="5" y="107"/>
                  </a:lnTo>
                  <a:lnTo>
                    <a:pt x="7" y="108"/>
                  </a:lnTo>
                  <a:lnTo>
                    <a:pt x="9" y="110"/>
                  </a:lnTo>
                  <a:lnTo>
                    <a:pt x="11" y="110"/>
                  </a:lnTo>
                  <a:lnTo>
                    <a:pt x="13" y="111"/>
                  </a:lnTo>
                  <a:lnTo>
                    <a:pt x="11" y="111"/>
                  </a:lnTo>
                  <a:lnTo>
                    <a:pt x="9" y="112"/>
                  </a:lnTo>
                  <a:lnTo>
                    <a:pt x="7" y="113"/>
                  </a:lnTo>
                  <a:lnTo>
                    <a:pt x="5" y="115"/>
                  </a:lnTo>
                  <a:lnTo>
                    <a:pt x="3" y="117"/>
                  </a:lnTo>
                  <a:lnTo>
                    <a:pt x="2" y="119"/>
                  </a:lnTo>
                  <a:lnTo>
                    <a:pt x="1" y="123"/>
                  </a:lnTo>
                  <a:lnTo>
                    <a:pt x="0" y="125"/>
                  </a:lnTo>
                  <a:lnTo>
                    <a:pt x="1" y="127"/>
                  </a:lnTo>
                  <a:lnTo>
                    <a:pt x="2" y="129"/>
                  </a:lnTo>
                  <a:lnTo>
                    <a:pt x="3" y="132"/>
                  </a:lnTo>
                  <a:lnTo>
                    <a:pt x="5" y="134"/>
                  </a:lnTo>
                  <a:lnTo>
                    <a:pt x="7" y="135"/>
                  </a:lnTo>
                  <a:lnTo>
                    <a:pt x="9" y="136"/>
                  </a:lnTo>
                  <a:lnTo>
                    <a:pt x="11" y="137"/>
                  </a:lnTo>
                  <a:lnTo>
                    <a:pt x="13" y="139"/>
                  </a:lnTo>
                  <a:lnTo>
                    <a:pt x="11" y="139"/>
                  </a:lnTo>
                  <a:lnTo>
                    <a:pt x="9" y="140"/>
                  </a:lnTo>
                  <a:lnTo>
                    <a:pt x="7" y="141"/>
                  </a:lnTo>
                  <a:lnTo>
                    <a:pt x="5" y="142"/>
                  </a:lnTo>
                  <a:lnTo>
                    <a:pt x="3" y="144"/>
                  </a:lnTo>
                  <a:lnTo>
                    <a:pt x="2" y="147"/>
                  </a:lnTo>
                  <a:lnTo>
                    <a:pt x="1" y="149"/>
                  </a:lnTo>
                  <a:lnTo>
                    <a:pt x="0" y="151"/>
                  </a:lnTo>
                  <a:lnTo>
                    <a:pt x="1" y="155"/>
                  </a:lnTo>
                  <a:lnTo>
                    <a:pt x="2" y="157"/>
                  </a:lnTo>
                  <a:lnTo>
                    <a:pt x="3" y="159"/>
                  </a:lnTo>
                  <a:lnTo>
                    <a:pt x="5" y="162"/>
                  </a:lnTo>
                  <a:lnTo>
                    <a:pt x="7" y="163"/>
                  </a:lnTo>
                  <a:lnTo>
                    <a:pt x="9" y="165"/>
                  </a:lnTo>
                  <a:lnTo>
                    <a:pt x="11" y="165"/>
                  </a:lnTo>
                  <a:lnTo>
                    <a:pt x="13" y="166"/>
                  </a:lnTo>
                  <a:lnTo>
                    <a:pt x="198" y="16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2" name="Freeform 9"/>
            <p:cNvSpPr>
              <a:spLocks/>
            </p:cNvSpPr>
            <p:nvPr/>
          </p:nvSpPr>
          <p:spPr bwMode="auto">
            <a:xfrm>
              <a:off x="4997" y="2778"/>
              <a:ext cx="213" cy="166"/>
            </a:xfrm>
            <a:custGeom>
              <a:avLst/>
              <a:gdLst>
                <a:gd name="T0" fmla="*/ 207 w 213"/>
                <a:gd name="T1" fmla="*/ 163 h 166"/>
                <a:gd name="T2" fmla="*/ 212 w 213"/>
                <a:gd name="T3" fmla="*/ 155 h 166"/>
                <a:gd name="T4" fmla="*/ 210 w 213"/>
                <a:gd name="T5" fmla="*/ 144 h 166"/>
                <a:gd name="T6" fmla="*/ 203 w 213"/>
                <a:gd name="T7" fmla="*/ 139 h 166"/>
                <a:gd name="T8" fmla="*/ 207 w 213"/>
                <a:gd name="T9" fmla="*/ 135 h 166"/>
                <a:gd name="T10" fmla="*/ 212 w 213"/>
                <a:gd name="T11" fmla="*/ 127 h 166"/>
                <a:gd name="T12" fmla="*/ 210 w 213"/>
                <a:gd name="T13" fmla="*/ 117 h 166"/>
                <a:gd name="T14" fmla="*/ 203 w 213"/>
                <a:gd name="T15" fmla="*/ 111 h 166"/>
                <a:gd name="T16" fmla="*/ 207 w 213"/>
                <a:gd name="T17" fmla="*/ 108 h 166"/>
                <a:gd name="T18" fmla="*/ 212 w 213"/>
                <a:gd name="T19" fmla="*/ 100 h 166"/>
                <a:gd name="T20" fmla="*/ 210 w 213"/>
                <a:gd name="T21" fmla="*/ 89 h 166"/>
                <a:gd name="T22" fmla="*/ 203 w 213"/>
                <a:gd name="T23" fmla="*/ 84 h 166"/>
                <a:gd name="T24" fmla="*/ 207 w 213"/>
                <a:gd name="T25" fmla="*/ 80 h 166"/>
                <a:gd name="T26" fmla="*/ 212 w 213"/>
                <a:gd name="T27" fmla="*/ 72 h 166"/>
                <a:gd name="T28" fmla="*/ 210 w 213"/>
                <a:gd name="T29" fmla="*/ 62 h 166"/>
                <a:gd name="T30" fmla="*/ 203 w 213"/>
                <a:gd name="T31" fmla="*/ 56 h 166"/>
                <a:gd name="T32" fmla="*/ 207 w 213"/>
                <a:gd name="T33" fmla="*/ 53 h 166"/>
                <a:gd name="T34" fmla="*/ 212 w 213"/>
                <a:gd name="T35" fmla="*/ 45 h 166"/>
                <a:gd name="T36" fmla="*/ 210 w 213"/>
                <a:gd name="T37" fmla="*/ 34 h 166"/>
                <a:gd name="T38" fmla="*/ 203 w 213"/>
                <a:gd name="T39" fmla="*/ 29 h 166"/>
                <a:gd name="T40" fmla="*/ 207 w 213"/>
                <a:gd name="T41" fmla="*/ 25 h 166"/>
                <a:gd name="T42" fmla="*/ 212 w 213"/>
                <a:gd name="T43" fmla="*/ 17 h 166"/>
                <a:gd name="T44" fmla="*/ 210 w 213"/>
                <a:gd name="T45" fmla="*/ 7 h 166"/>
                <a:gd name="T46" fmla="*/ 203 w 213"/>
                <a:gd name="T47" fmla="*/ 1 h 166"/>
                <a:gd name="T48" fmla="*/ 9 w 213"/>
                <a:gd name="T49" fmla="*/ 2 h 166"/>
                <a:gd name="T50" fmla="*/ 2 w 213"/>
                <a:gd name="T51" fmla="*/ 9 h 166"/>
                <a:gd name="T52" fmla="*/ 2 w 213"/>
                <a:gd name="T53" fmla="*/ 19 h 166"/>
                <a:gd name="T54" fmla="*/ 9 w 213"/>
                <a:gd name="T55" fmla="*/ 26 h 166"/>
                <a:gd name="T56" fmla="*/ 9 w 213"/>
                <a:gd name="T57" fmla="*/ 30 h 166"/>
                <a:gd name="T58" fmla="*/ 2 w 213"/>
                <a:gd name="T59" fmla="*/ 37 h 166"/>
                <a:gd name="T60" fmla="*/ 2 w 213"/>
                <a:gd name="T61" fmla="*/ 47 h 166"/>
                <a:gd name="T62" fmla="*/ 9 w 213"/>
                <a:gd name="T63" fmla="*/ 54 h 166"/>
                <a:gd name="T64" fmla="*/ 9 w 213"/>
                <a:gd name="T65" fmla="*/ 56 h 166"/>
                <a:gd name="T66" fmla="*/ 2 w 213"/>
                <a:gd name="T67" fmla="*/ 64 h 166"/>
                <a:gd name="T68" fmla="*/ 2 w 213"/>
                <a:gd name="T69" fmla="*/ 73 h 166"/>
                <a:gd name="T70" fmla="*/ 9 w 213"/>
                <a:gd name="T71" fmla="*/ 82 h 166"/>
                <a:gd name="T72" fmla="*/ 9 w 213"/>
                <a:gd name="T73" fmla="*/ 85 h 166"/>
                <a:gd name="T74" fmla="*/ 2 w 213"/>
                <a:gd name="T75" fmla="*/ 92 h 166"/>
                <a:gd name="T76" fmla="*/ 2 w 213"/>
                <a:gd name="T77" fmla="*/ 102 h 166"/>
                <a:gd name="T78" fmla="*/ 9 w 213"/>
                <a:gd name="T79" fmla="*/ 110 h 166"/>
                <a:gd name="T80" fmla="*/ 9 w 213"/>
                <a:gd name="T81" fmla="*/ 112 h 166"/>
                <a:gd name="T82" fmla="*/ 2 w 213"/>
                <a:gd name="T83" fmla="*/ 119 h 166"/>
                <a:gd name="T84" fmla="*/ 2 w 213"/>
                <a:gd name="T85" fmla="*/ 129 h 166"/>
                <a:gd name="T86" fmla="*/ 9 w 213"/>
                <a:gd name="T87" fmla="*/ 136 h 166"/>
                <a:gd name="T88" fmla="*/ 9 w 213"/>
                <a:gd name="T89" fmla="*/ 140 h 166"/>
                <a:gd name="T90" fmla="*/ 2 w 213"/>
                <a:gd name="T91" fmla="*/ 147 h 166"/>
                <a:gd name="T92" fmla="*/ 2 w 213"/>
                <a:gd name="T93" fmla="*/ 157 h 166"/>
                <a:gd name="T94" fmla="*/ 9 w 213"/>
                <a:gd name="T95" fmla="*/ 165 h 166"/>
                <a:gd name="T96" fmla="*/ 198 w 213"/>
                <a:gd name="T97" fmla="*/ 166 h 1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3"/>
                <a:gd name="T148" fmla="*/ 0 h 166"/>
                <a:gd name="T149" fmla="*/ 213 w 213"/>
                <a:gd name="T150" fmla="*/ 166 h 1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3" h="166">
                  <a:moveTo>
                    <a:pt x="198" y="166"/>
                  </a:moveTo>
                  <a:lnTo>
                    <a:pt x="203" y="165"/>
                  </a:lnTo>
                  <a:lnTo>
                    <a:pt x="205" y="165"/>
                  </a:lnTo>
                  <a:lnTo>
                    <a:pt x="207" y="163"/>
                  </a:lnTo>
                  <a:lnTo>
                    <a:pt x="209" y="162"/>
                  </a:lnTo>
                  <a:lnTo>
                    <a:pt x="210" y="159"/>
                  </a:lnTo>
                  <a:lnTo>
                    <a:pt x="212" y="157"/>
                  </a:lnTo>
                  <a:lnTo>
                    <a:pt x="212" y="155"/>
                  </a:lnTo>
                  <a:lnTo>
                    <a:pt x="213" y="151"/>
                  </a:lnTo>
                  <a:lnTo>
                    <a:pt x="213" y="149"/>
                  </a:lnTo>
                  <a:lnTo>
                    <a:pt x="212" y="147"/>
                  </a:lnTo>
                  <a:lnTo>
                    <a:pt x="210" y="144"/>
                  </a:lnTo>
                  <a:lnTo>
                    <a:pt x="209" y="142"/>
                  </a:lnTo>
                  <a:lnTo>
                    <a:pt x="207" y="141"/>
                  </a:lnTo>
                  <a:lnTo>
                    <a:pt x="205" y="140"/>
                  </a:lnTo>
                  <a:lnTo>
                    <a:pt x="203" y="139"/>
                  </a:lnTo>
                  <a:lnTo>
                    <a:pt x="201" y="139"/>
                  </a:lnTo>
                  <a:lnTo>
                    <a:pt x="203" y="137"/>
                  </a:lnTo>
                  <a:lnTo>
                    <a:pt x="205" y="136"/>
                  </a:lnTo>
                  <a:lnTo>
                    <a:pt x="207" y="135"/>
                  </a:lnTo>
                  <a:lnTo>
                    <a:pt x="209" y="134"/>
                  </a:lnTo>
                  <a:lnTo>
                    <a:pt x="210" y="132"/>
                  </a:lnTo>
                  <a:lnTo>
                    <a:pt x="212" y="129"/>
                  </a:lnTo>
                  <a:lnTo>
                    <a:pt x="212" y="127"/>
                  </a:lnTo>
                  <a:lnTo>
                    <a:pt x="213" y="125"/>
                  </a:lnTo>
                  <a:lnTo>
                    <a:pt x="213" y="123"/>
                  </a:lnTo>
                  <a:lnTo>
                    <a:pt x="212" y="119"/>
                  </a:lnTo>
                  <a:lnTo>
                    <a:pt x="210" y="117"/>
                  </a:lnTo>
                  <a:lnTo>
                    <a:pt x="209" y="115"/>
                  </a:lnTo>
                  <a:lnTo>
                    <a:pt x="207" y="113"/>
                  </a:lnTo>
                  <a:lnTo>
                    <a:pt x="205" y="112"/>
                  </a:lnTo>
                  <a:lnTo>
                    <a:pt x="203" y="111"/>
                  </a:lnTo>
                  <a:lnTo>
                    <a:pt x="201" y="111"/>
                  </a:lnTo>
                  <a:lnTo>
                    <a:pt x="203" y="110"/>
                  </a:lnTo>
                  <a:lnTo>
                    <a:pt x="205" y="110"/>
                  </a:lnTo>
                  <a:lnTo>
                    <a:pt x="207" y="108"/>
                  </a:lnTo>
                  <a:lnTo>
                    <a:pt x="209" y="107"/>
                  </a:lnTo>
                  <a:lnTo>
                    <a:pt x="210" y="104"/>
                  </a:lnTo>
                  <a:lnTo>
                    <a:pt x="212" y="102"/>
                  </a:lnTo>
                  <a:lnTo>
                    <a:pt x="212" y="100"/>
                  </a:lnTo>
                  <a:lnTo>
                    <a:pt x="213" y="97"/>
                  </a:lnTo>
                  <a:lnTo>
                    <a:pt x="213" y="95"/>
                  </a:lnTo>
                  <a:lnTo>
                    <a:pt x="212" y="92"/>
                  </a:lnTo>
                  <a:lnTo>
                    <a:pt x="210" y="89"/>
                  </a:lnTo>
                  <a:lnTo>
                    <a:pt x="209" y="88"/>
                  </a:lnTo>
                  <a:lnTo>
                    <a:pt x="207" y="86"/>
                  </a:lnTo>
                  <a:lnTo>
                    <a:pt x="205" y="85"/>
                  </a:lnTo>
                  <a:lnTo>
                    <a:pt x="203" y="84"/>
                  </a:lnTo>
                  <a:lnTo>
                    <a:pt x="201" y="82"/>
                  </a:lnTo>
                  <a:lnTo>
                    <a:pt x="203" y="82"/>
                  </a:lnTo>
                  <a:lnTo>
                    <a:pt x="205" y="82"/>
                  </a:lnTo>
                  <a:lnTo>
                    <a:pt x="207" y="80"/>
                  </a:lnTo>
                  <a:lnTo>
                    <a:pt x="209" y="78"/>
                  </a:lnTo>
                  <a:lnTo>
                    <a:pt x="210" y="77"/>
                  </a:lnTo>
                  <a:lnTo>
                    <a:pt x="212" y="73"/>
                  </a:lnTo>
                  <a:lnTo>
                    <a:pt x="212" y="72"/>
                  </a:lnTo>
                  <a:lnTo>
                    <a:pt x="213" y="69"/>
                  </a:lnTo>
                  <a:lnTo>
                    <a:pt x="213" y="66"/>
                  </a:lnTo>
                  <a:lnTo>
                    <a:pt x="212" y="64"/>
                  </a:lnTo>
                  <a:lnTo>
                    <a:pt x="210" y="62"/>
                  </a:lnTo>
                  <a:lnTo>
                    <a:pt x="209" y="60"/>
                  </a:lnTo>
                  <a:lnTo>
                    <a:pt x="207" y="58"/>
                  </a:lnTo>
                  <a:lnTo>
                    <a:pt x="205" y="56"/>
                  </a:lnTo>
                  <a:lnTo>
                    <a:pt x="203" y="56"/>
                  </a:lnTo>
                  <a:lnTo>
                    <a:pt x="201" y="55"/>
                  </a:lnTo>
                  <a:lnTo>
                    <a:pt x="203" y="55"/>
                  </a:lnTo>
                  <a:lnTo>
                    <a:pt x="205" y="54"/>
                  </a:lnTo>
                  <a:lnTo>
                    <a:pt x="207" y="53"/>
                  </a:lnTo>
                  <a:lnTo>
                    <a:pt x="209" y="50"/>
                  </a:lnTo>
                  <a:lnTo>
                    <a:pt x="210" y="49"/>
                  </a:lnTo>
                  <a:lnTo>
                    <a:pt x="212" y="47"/>
                  </a:lnTo>
                  <a:lnTo>
                    <a:pt x="212" y="45"/>
                  </a:lnTo>
                  <a:lnTo>
                    <a:pt x="213" y="41"/>
                  </a:lnTo>
                  <a:lnTo>
                    <a:pt x="213" y="39"/>
                  </a:lnTo>
                  <a:lnTo>
                    <a:pt x="212" y="37"/>
                  </a:lnTo>
                  <a:lnTo>
                    <a:pt x="210" y="34"/>
                  </a:lnTo>
                  <a:lnTo>
                    <a:pt x="209" y="32"/>
                  </a:lnTo>
                  <a:lnTo>
                    <a:pt x="207" y="31"/>
                  </a:lnTo>
                  <a:lnTo>
                    <a:pt x="205" y="30"/>
                  </a:lnTo>
                  <a:lnTo>
                    <a:pt x="203" y="29"/>
                  </a:lnTo>
                  <a:lnTo>
                    <a:pt x="201" y="27"/>
                  </a:lnTo>
                  <a:lnTo>
                    <a:pt x="203" y="27"/>
                  </a:lnTo>
                  <a:lnTo>
                    <a:pt x="205" y="26"/>
                  </a:lnTo>
                  <a:lnTo>
                    <a:pt x="207" y="25"/>
                  </a:lnTo>
                  <a:lnTo>
                    <a:pt x="209" y="23"/>
                  </a:lnTo>
                  <a:lnTo>
                    <a:pt x="210" y="22"/>
                  </a:lnTo>
                  <a:lnTo>
                    <a:pt x="212" y="19"/>
                  </a:lnTo>
                  <a:lnTo>
                    <a:pt x="212" y="17"/>
                  </a:lnTo>
                  <a:lnTo>
                    <a:pt x="213" y="14"/>
                  </a:lnTo>
                  <a:lnTo>
                    <a:pt x="213" y="11"/>
                  </a:lnTo>
                  <a:lnTo>
                    <a:pt x="212" y="9"/>
                  </a:lnTo>
                  <a:lnTo>
                    <a:pt x="210" y="7"/>
                  </a:lnTo>
                  <a:lnTo>
                    <a:pt x="209" y="5"/>
                  </a:lnTo>
                  <a:lnTo>
                    <a:pt x="207" y="3"/>
                  </a:lnTo>
                  <a:lnTo>
                    <a:pt x="205" y="2"/>
                  </a:lnTo>
                  <a:lnTo>
                    <a:pt x="203" y="1"/>
                  </a:lnTo>
                  <a:lnTo>
                    <a:pt x="201" y="0"/>
                  </a:lnTo>
                  <a:lnTo>
                    <a:pt x="13" y="0"/>
                  </a:lnTo>
                  <a:lnTo>
                    <a:pt x="11" y="1"/>
                  </a:lnTo>
                  <a:lnTo>
                    <a:pt x="9" y="2"/>
                  </a:lnTo>
                  <a:lnTo>
                    <a:pt x="7" y="3"/>
                  </a:lnTo>
                  <a:lnTo>
                    <a:pt x="5" y="5"/>
                  </a:lnTo>
                  <a:lnTo>
                    <a:pt x="3" y="7"/>
                  </a:lnTo>
                  <a:lnTo>
                    <a:pt x="2" y="9"/>
                  </a:lnTo>
                  <a:lnTo>
                    <a:pt x="1" y="11"/>
                  </a:lnTo>
                  <a:lnTo>
                    <a:pt x="0" y="14"/>
                  </a:lnTo>
                  <a:lnTo>
                    <a:pt x="1" y="17"/>
                  </a:lnTo>
                  <a:lnTo>
                    <a:pt x="2" y="19"/>
                  </a:lnTo>
                  <a:lnTo>
                    <a:pt x="3" y="22"/>
                  </a:lnTo>
                  <a:lnTo>
                    <a:pt x="5" y="23"/>
                  </a:lnTo>
                  <a:lnTo>
                    <a:pt x="7" y="25"/>
                  </a:lnTo>
                  <a:lnTo>
                    <a:pt x="9" y="26"/>
                  </a:lnTo>
                  <a:lnTo>
                    <a:pt x="11" y="27"/>
                  </a:lnTo>
                  <a:lnTo>
                    <a:pt x="13" y="27"/>
                  </a:lnTo>
                  <a:lnTo>
                    <a:pt x="11" y="29"/>
                  </a:lnTo>
                  <a:lnTo>
                    <a:pt x="9" y="30"/>
                  </a:lnTo>
                  <a:lnTo>
                    <a:pt x="7" y="31"/>
                  </a:lnTo>
                  <a:lnTo>
                    <a:pt x="5" y="32"/>
                  </a:lnTo>
                  <a:lnTo>
                    <a:pt x="3" y="34"/>
                  </a:lnTo>
                  <a:lnTo>
                    <a:pt x="2" y="37"/>
                  </a:lnTo>
                  <a:lnTo>
                    <a:pt x="1" y="39"/>
                  </a:lnTo>
                  <a:lnTo>
                    <a:pt x="0" y="41"/>
                  </a:lnTo>
                  <a:lnTo>
                    <a:pt x="1" y="45"/>
                  </a:lnTo>
                  <a:lnTo>
                    <a:pt x="2" y="47"/>
                  </a:lnTo>
                  <a:lnTo>
                    <a:pt x="3" y="49"/>
                  </a:lnTo>
                  <a:lnTo>
                    <a:pt x="5" y="50"/>
                  </a:lnTo>
                  <a:lnTo>
                    <a:pt x="7" y="53"/>
                  </a:lnTo>
                  <a:lnTo>
                    <a:pt x="9" y="54"/>
                  </a:lnTo>
                  <a:lnTo>
                    <a:pt x="11" y="55"/>
                  </a:lnTo>
                  <a:lnTo>
                    <a:pt x="13" y="55"/>
                  </a:lnTo>
                  <a:lnTo>
                    <a:pt x="11" y="56"/>
                  </a:lnTo>
                  <a:lnTo>
                    <a:pt x="9" y="56"/>
                  </a:lnTo>
                  <a:lnTo>
                    <a:pt x="7" y="58"/>
                  </a:lnTo>
                  <a:lnTo>
                    <a:pt x="5" y="60"/>
                  </a:lnTo>
                  <a:lnTo>
                    <a:pt x="3" y="62"/>
                  </a:lnTo>
                  <a:lnTo>
                    <a:pt x="2" y="64"/>
                  </a:lnTo>
                  <a:lnTo>
                    <a:pt x="1" y="66"/>
                  </a:lnTo>
                  <a:lnTo>
                    <a:pt x="0" y="69"/>
                  </a:lnTo>
                  <a:lnTo>
                    <a:pt x="1" y="72"/>
                  </a:lnTo>
                  <a:lnTo>
                    <a:pt x="2" y="73"/>
                  </a:lnTo>
                  <a:lnTo>
                    <a:pt x="3" y="77"/>
                  </a:lnTo>
                  <a:lnTo>
                    <a:pt x="5" y="78"/>
                  </a:lnTo>
                  <a:lnTo>
                    <a:pt x="7" y="80"/>
                  </a:lnTo>
                  <a:lnTo>
                    <a:pt x="9" y="82"/>
                  </a:lnTo>
                  <a:lnTo>
                    <a:pt x="11" y="82"/>
                  </a:lnTo>
                  <a:lnTo>
                    <a:pt x="13" y="82"/>
                  </a:lnTo>
                  <a:lnTo>
                    <a:pt x="11" y="84"/>
                  </a:lnTo>
                  <a:lnTo>
                    <a:pt x="9" y="85"/>
                  </a:lnTo>
                  <a:lnTo>
                    <a:pt x="7" y="86"/>
                  </a:lnTo>
                  <a:lnTo>
                    <a:pt x="5" y="88"/>
                  </a:lnTo>
                  <a:lnTo>
                    <a:pt x="3" y="89"/>
                  </a:lnTo>
                  <a:lnTo>
                    <a:pt x="2" y="92"/>
                  </a:lnTo>
                  <a:lnTo>
                    <a:pt x="1" y="95"/>
                  </a:lnTo>
                  <a:lnTo>
                    <a:pt x="0" y="97"/>
                  </a:lnTo>
                  <a:lnTo>
                    <a:pt x="1" y="100"/>
                  </a:lnTo>
                  <a:lnTo>
                    <a:pt x="2" y="102"/>
                  </a:lnTo>
                  <a:lnTo>
                    <a:pt x="3" y="104"/>
                  </a:lnTo>
                  <a:lnTo>
                    <a:pt x="5" y="107"/>
                  </a:lnTo>
                  <a:lnTo>
                    <a:pt x="7" y="108"/>
                  </a:lnTo>
                  <a:lnTo>
                    <a:pt x="9" y="110"/>
                  </a:lnTo>
                  <a:lnTo>
                    <a:pt x="11" y="110"/>
                  </a:lnTo>
                  <a:lnTo>
                    <a:pt x="13" y="111"/>
                  </a:lnTo>
                  <a:lnTo>
                    <a:pt x="11" y="111"/>
                  </a:lnTo>
                  <a:lnTo>
                    <a:pt x="9" y="112"/>
                  </a:lnTo>
                  <a:lnTo>
                    <a:pt x="7" y="113"/>
                  </a:lnTo>
                  <a:lnTo>
                    <a:pt x="5" y="115"/>
                  </a:lnTo>
                  <a:lnTo>
                    <a:pt x="3" y="117"/>
                  </a:lnTo>
                  <a:lnTo>
                    <a:pt x="2" y="119"/>
                  </a:lnTo>
                  <a:lnTo>
                    <a:pt x="1" y="123"/>
                  </a:lnTo>
                  <a:lnTo>
                    <a:pt x="0" y="125"/>
                  </a:lnTo>
                  <a:lnTo>
                    <a:pt x="1" y="127"/>
                  </a:lnTo>
                  <a:lnTo>
                    <a:pt x="2" y="129"/>
                  </a:lnTo>
                  <a:lnTo>
                    <a:pt x="3" y="132"/>
                  </a:lnTo>
                  <a:lnTo>
                    <a:pt x="5" y="134"/>
                  </a:lnTo>
                  <a:lnTo>
                    <a:pt x="7" y="135"/>
                  </a:lnTo>
                  <a:lnTo>
                    <a:pt x="9" y="136"/>
                  </a:lnTo>
                  <a:lnTo>
                    <a:pt x="11" y="137"/>
                  </a:lnTo>
                  <a:lnTo>
                    <a:pt x="13" y="139"/>
                  </a:lnTo>
                  <a:lnTo>
                    <a:pt x="11" y="139"/>
                  </a:lnTo>
                  <a:lnTo>
                    <a:pt x="9" y="140"/>
                  </a:lnTo>
                  <a:lnTo>
                    <a:pt x="7" y="141"/>
                  </a:lnTo>
                  <a:lnTo>
                    <a:pt x="5" y="142"/>
                  </a:lnTo>
                  <a:lnTo>
                    <a:pt x="3" y="144"/>
                  </a:lnTo>
                  <a:lnTo>
                    <a:pt x="2" y="147"/>
                  </a:lnTo>
                  <a:lnTo>
                    <a:pt x="1" y="149"/>
                  </a:lnTo>
                  <a:lnTo>
                    <a:pt x="0" y="151"/>
                  </a:lnTo>
                  <a:lnTo>
                    <a:pt x="1" y="155"/>
                  </a:lnTo>
                  <a:lnTo>
                    <a:pt x="2" y="157"/>
                  </a:lnTo>
                  <a:lnTo>
                    <a:pt x="3" y="159"/>
                  </a:lnTo>
                  <a:lnTo>
                    <a:pt x="5" y="162"/>
                  </a:lnTo>
                  <a:lnTo>
                    <a:pt x="7" y="163"/>
                  </a:lnTo>
                  <a:lnTo>
                    <a:pt x="9" y="165"/>
                  </a:lnTo>
                  <a:lnTo>
                    <a:pt x="11" y="165"/>
                  </a:lnTo>
                  <a:lnTo>
                    <a:pt x="13" y="166"/>
                  </a:lnTo>
                  <a:lnTo>
                    <a:pt x="198" y="166"/>
                  </a:lnTo>
                </a:path>
              </a:pathLst>
            </a:custGeom>
            <a:noFill/>
            <a:ln w="15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3" name="Freeform 10"/>
            <p:cNvSpPr>
              <a:spLocks/>
            </p:cNvSpPr>
            <p:nvPr/>
          </p:nvSpPr>
          <p:spPr bwMode="auto">
            <a:xfrm>
              <a:off x="5024" y="2944"/>
              <a:ext cx="159" cy="38"/>
            </a:xfrm>
            <a:custGeom>
              <a:avLst/>
              <a:gdLst>
                <a:gd name="T0" fmla="*/ 106 w 159"/>
                <a:gd name="T1" fmla="*/ 38 h 38"/>
                <a:gd name="T2" fmla="*/ 114 w 159"/>
                <a:gd name="T3" fmla="*/ 32 h 38"/>
                <a:gd name="T4" fmla="*/ 126 w 159"/>
                <a:gd name="T5" fmla="*/ 14 h 38"/>
                <a:gd name="T6" fmla="*/ 145 w 159"/>
                <a:gd name="T7" fmla="*/ 14 h 38"/>
                <a:gd name="T8" fmla="*/ 159 w 159"/>
                <a:gd name="T9" fmla="*/ 0 h 38"/>
                <a:gd name="T10" fmla="*/ 0 w 159"/>
                <a:gd name="T11" fmla="*/ 0 h 38"/>
                <a:gd name="T12" fmla="*/ 15 w 159"/>
                <a:gd name="T13" fmla="*/ 14 h 38"/>
                <a:gd name="T14" fmla="*/ 34 w 159"/>
                <a:gd name="T15" fmla="*/ 14 h 38"/>
                <a:gd name="T16" fmla="*/ 46 w 159"/>
                <a:gd name="T17" fmla="*/ 32 h 38"/>
                <a:gd name="T18" fmla="*/ 53 w 159"/>
                <a:gd name="T19" fmla="*/ 38 h 38"/>
                <a:gd name="T20" fmla="*/ 106 w 159"/>
                <a:gd name="T21" fmla="*/ 38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38"/>
                <a:gd name="T35" fmla="*/ 159 w 159"/>
                <a:gd name="T36" fmla="*/ 38 h 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38">
                  <a:moveTo>
                    <a:pt x="106" y="38"/>
                  </a:moveTo>
                  <a:lnTo>
                    <a:pt x="114" y="32"/>
                  </a:lnTo>
                  <a:lnTo>
                    <a:pt x="126" y="14"/>
                  </a:lnTo>
                  <a:lnTo>
                    <a:pt x="145" y="14"/>
                  </a:lnTo>
                  <a:lnTo>
                    <a:pt x="159" y="0"/>
                  </a:lnTo>
                  <a:lnTo>
                    <a:pt x="0" y="0"/>
                  </a:lnTo>
                  <a:lnTo>
                    <a:pt x="15" y="14"/>
                  </a:lnTo>
                  <a:lnTo>
                    <a:pt x="34" y="14"/>
                  </a:lnTo>
                  <a:lnTo>
                    <a:pt x="46" y="32"/>
                  </a:lnTo>
                  <a:lnTo>
                    <a:pt x="53" y="38"/>
                  </a:lnTo>
                  <a:lnTo>
                    <a:pt x="106"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4" name="Freeform 11"/>
            <p:cNvSpPr>
              <a:spLocks/>
            </p:cNvSpPr>
            <p:nvPr/>
          </p:nvSpPr>
          <p:spPr bwMode="auto">
            <a:xfrm>
              <a:off x="5024" y="2944"/>
              <a:ext cx="159" cy="38"/>
            </a:xfrm>
            <a:custGeom>
              <a:avLst/>
              <a:gdLst>
                <a:gd name="T0" fmla="*/ 106 w 159"/>
                <a:gd name="T1" fmla="*/ 38 h 38"/>
                <a:gd name="T2" fmla="*/ 114 w 159"/>
                <a:gd name="T3" fmla="*/ 32 h 38"/>
                <a:gd name="T4" fmla="*/ 126 w 159"/>
                <a:gd name="T5" fmla="*/ 14 h 38"/>
                <a:gd name="T6" fmla="*/ 145 w 159"/>
                <a:gd name="T7" fmla="*/ 14 h 38"/>
                <a:gd name="T8" fmla="*/ 159 w 159"/>
                <a:gd name="T9" fmla="*/ 0 h 38"/>
                <a:gd name="T10" fmla="*/ 0 w 159"/>
                <a:gd name="T11" fmla="*/ 0 h 38"/>
                <a:gd name="T12" fmla="*/ 15 w 159"/>
                <a:gd name="T13" fmla="*/ 14 h 38"/>
                <a:gd name="T14" fmla="*/ 34 w 159"/>
                <a:gd name="T15" fmla="*/ 14 h 38"/>
                <a:gd name="T16" fmla="*/ 46 w 159"/>
                <a:gd name="T17" fmla="*/ 32 h 38"/>
                <a:gd name="T18" fmla="*/ 53 w 159"/>
                <a:gd name="T19" fmla="*/ 38 h 38"/>
                <a:gd name="T20" fmla="*/ 106 w 159"/>
                <a:gd name="T21" fmla="*/ 38 h 38"/>
                <a:gd name="T22" fmla="*/ 106 w 159"/>
                <a:gd name="T23" fmla="*/ 38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9"/>
                <a:gd name="T37" fmla="*/ 0 h 38"/>
                <a:gd name="T38" fmla="*/ 159 w 159"/>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9" h="38">
                  <a:moveTo>
                    <a:pt x="106" y="38"/>
                  </a:moveTo>
                  <a:lnTo>
                    <a:pt x="114" y="32"/>
                  </a:lnTo>
                  <a:lnTo>
                    <a:pt x="126" y="14"/>
                  </a:lnTo>
                  <a:lnTo>
                    <a:pt x="145" y="14"/>
                  </a:lnTo>
                  <a:lnTo>
                    <a:pt x="159" y="0"/>
                  </a:lnTo>
                  <a:lnTo>
                    <a:pt x="0" y="0"/>
                  </a:lnTo>
                  <a:lnTo>
                    <a:pt x="15" y="14"/>
                  </a:lnTo>
                  <a:lnTo>
                    <a:pt x="34" y="14"/>
                  </a:lnTo>
                  <a:lnTo>
                    <a:pt x="46" y="32"/>
                  </a:lnTo>
                  <a:lnTo>
                    <a:pt x="53" y="38"/>
                  </a:lnTo>
                  <a:lnTo>
                    <a:pt x="106" y="3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5" name="Freeform 12"/>
            <p:cNvSpPr>
              <a:spLocks/>
            </p:cNvSpPr>
            <p:nvPr/>
          </p:nvSpPr>
          <p:spPr bwMode="auto">
            <a:xfrm>
              <a:off x="5104" y="2958"/>
              <a:ext cx="38" cy="18"/>
            </a:xfrm>
            <a:custGeom>
              <a:avLst/>
              <a:gdLst>
                <a:gd name="T0" fmla="*/ 0 w 38"/>
                <a:gd name="T1" fmla="*/ 0 h 18"/>
                <a:gd name="T2" fmla="*/ 0 w 38"/>
                <a:gd name="T3" fmla="*/ 18 h 18"/>
                <a:gd name="T4" fmla="*/ 24 w 38"/>
                <a:gd name="T5" fmla="*/ 18 h 18"/>
                <a:gd name="T6" fmla="*/ 29 w 38"/>
                <a:gd name="T7" fmla="*/ 16 h 18"/>
                <a:gd name="T8" fmla="*/ 38 w 38"/>
                <a:gd name="T9" fmla="*/ 0 h 18"/>
                <a:gd name="T10" fmla="*/ 0 w 38"/>
                <a:gd name="T11" fmla="*/ 0 h 18"/>
                <a:gd name="T12" fmla="*/ 0 60000 65536"/>
                <a:gd name="T13" fmla="*/ 0 60000 65536"/>
                <a:gd name="T14" fmla="*/ 0 60000 65536"/>
                <a:gd name="T15" fmla="*/ 0 60000 65536"/>
                <a:gd name="T16" fmla="*/ 0 60000 65536"/>
                <a:gd name="T17" fmla="*/ 0 60000 65536"/>
                <a:gd name="T18" fmla="*/ 0 w 38"/>
                <a:gd name="T19" fmla="*/ 0 h 18"/>
                <a:gd name="T20" fmla="*/ 38 w 3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8" h="18">
                  <a:moveTo>
                    <a:pt x="0" y="0"/>
                  </a:moveTo>
                  <a:lnTo>
                    <a:pt x="0" y="18"/>
                  </a:lnTo>
                  <a:lnTo>
                    <a:pt x="24" y="18"/>
                  </a:lnTo>
                  <a:lnTo>
                    <a:pt x="29" y="16"/>
                  </a:lnTo>
                  <a:lnTo>
                    <a:pt x="38" y="0"/>
                  </a:lnTo>
                  <a:lnTo>
                    <a:pt x="0" y="0"/>
                  </a:lnTo>
                  <a:close/>
                </a:path>
              </a:pathLst>
            </a:custGeom>
            <a:solidFill>
              <a:srgbClr val="FFFFFF"/>
            </a:solidFill>
            <a:ln w="1588">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6" name="Freeform 13"/>
            <p:cNvSpPr>
              <a:spLocks/>
            </p:cNvSpPr>
            <p:nvPr/>
          </p:nvSpPr>
          <p:spPr bwMode="auto">
            <a:xfrm>
              <a:off x="5104" y="2946"/>
              <a:ext cx="72" cy="8"/>
            </a:xfrm>
            <a:custGeom>
              <a:avLst/>
              <a:gdLst>
                <a:gd name="T0" fmla="*/ 0 w 72"/>
                <a:gd name="T1" fmla="*/ 8 h 8"/>
                <a:gd name="T2" fmla="*/ 62 w 72"/>
                <a:gd name="T3" fmla="*/ 8 h 8"/>
                <a:gd name="T4" fmla="*/ 72 w 72"/>
                <a:gd name="T5" fmla="*/ 0 h 8"/>
                <a:gd name="T6" fmla="*/ 0 w 72"/>
                <a:gd name="T7" fmla="*/ 0 h 8"/>
                <a:gd name="T8" fmla="*/ 0 w 72"/>
                <a:gd name="T9" fmla="*/ 8 h 8"/>
                <a:gd name="T10" fmla="*/ 0 60000 65536"/>
                <a:gd name="T11" fmla="*/ 0 60000 65536"/>
                <a:gd name="T12" fmla="*/ 0 60000 65536"/>
                <a:gd name="T13" fmla="*/ 0 60000 65536"/>
                <a:gd name="T14" fmla="*/ 0 60000 65536"/>
                <a:gd name="T15" fmla="*/ 0 w 72"/>
                <a:gd name="T16" fmla="*/ 0 h 8"/>
                <a:gd name="T17" fmla="*/ 72 w 72"/>
                <a:gd name="T18" fmla="*/ 8 h 8"/>
              </a:gdLst>
              <a:ahLst/>
              <a:cxnLst>
                <a:cxn ang="T10">
                  <a:pos x="T0" y="T1"/>
                </a:cxn>
                <a:cxn ang="T11">
                  <a:pos x="T2" y="T3"/>
                </a:cxn>
                <a:cxn ang="T12">
                  <a:pos x="T4" y="T5"/>
                </a:cxn>
                <a:cxn ang="T13">
                  <a:pos x="T6" y="T7"/>
                </a:cxn>
                <a:cxn ang="T14">
                  <a:pos x="T8" y="T9"/>
                </a:cxn>
              </a:cxnLst>
              <a:rect l="T15" t="T16" r="T17" b="T18"/>
              <a:pathLst>
                <a:path w="72" h="8">
                  <a:moveTo>
                    <a:pt x="0" y="8"/>
                  </a:moveTo>
                  <a:lnTo>
                    <a:pt x="62" y="8"/>
                  </a:lnTo>
                  <a:lnTo>
                    <a:pt x="72" y="0"/>
                  </a:lnTo>
                  <a:lnTo>
                    <a:pt x="0" y="0"/>
                  </a:lnTo>
                  <a:lnTo>
                    <a:pt x="0" y="8"/>
                  </a:lnTo>
                  <a:close/>
                </a:path>
              </a:pathLst>
            </a:custGeom>
            <a:solidFill>
              <a:srgbClr val="FFFFFF"/>
            </a:solidFill>
            <a:ln w="1588">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7" name="Freeform 14"/>
            <p:cNvSpPr>
              <a:spLocks/>
            </p:cNvSpPr>
            <p:nvPr/>
          </p:nvSpPr>
          <p:spPr bwMode="auto">
            <a:xfrm>
              <a:off x="5104" y="2919"/>
              <a:ext cx="87" cy="11"/>
            </a:xfrm>
            <a:custGeom>
              <a:avLst/>
              <a:gdLst>
                <a:gd name="T0" fmla="*/ 0 w 87"/>
                <a:gd name="T1" fmla="*/ 0 h 11"/>
                <a:gd name="T2" fmla="*/ 1 w 87"/>
                <a:gd name="T3" fmla="*/ 2 h 11"/>
                <a:gd name="T4" fmla="*/ 1 w 87"/>
                <a:gd name="T5" fmla="*/ 6 h 11"/>
                <a:gd name="T6" fmla="*/ 1 w 87"/>
                <a:gd name="T7" fmla="*/ 8 h 11"/>
                <a:gd name="T8" fmla="*/ 0 w 87"/>
                <a:gd name="T9" fmla="*/ 11 h 11"/>
                <a:gd name="T10" fmla="*/ 87 w 87"/>
                <a:gd name="T11" fmla="*/ 11 h 11"/>
                <a:gd name="T12" fmla="*/ 19 w 87"/>
                <a:gd name="T13" fmla="*/ 6 h 11"/>
                <a:gd name="T14" fmla="*/ 36 w 87"/>
                <a:gd name="T15" fmla="*/ 2 h 11"/>
                <a:gd name="T16" fmla="*/ 79 w 87"/>
                <a:gd name="T17" fmla="*/ 0 h 11"/>
                <a:gd name="T18" fmla="*/ 0 w 87"/>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1"/>
                <a:gd name="T32" fmla="*/ 87 w 87"/>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1">
                  <a:moveTo>
                    <a:pt x="0" y="0"/>
                  </a:moveTo>
                  <a:lnTo>
                    <a:pt x="1" y="2"/>
                  </a:lnTo>
                  <a:lnTo>
                    <a:pt x="1" y="6"/>
                  </a:lnTo>
                  <a:lnTo>
                    <a:pt x="1" y="8"/>
                  </a:lnTo>
                  <a:lnTo>
                    <a:pt x="0" y="11"/>
                  </a:lnTo>
                  <a:lnTo>
                    <a:pt x="87" y="11"/>
                  </a:lnTo>
                  <a:lnTo>
                    <a:pt x="19" y="6"/>
                  </a:lnTo>
                  <a:lnTo>
                    <a:pt x="36" y="2"/>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8" name="Freeform 15"/>
            <p:cNvSpPr>
              <a:spLocks/>
            </p:cNvSpPr>
            <p:nvPr/>
          </p:nvSpPr>
          <p:spPr bwMode="auto">
            <a:xfrm>
              <a:off x="5104" y="2891"/>
              <a:ext cx="87" cy="12"/>
            </a:xfrm>
            <a:custGeom>
              <a:avLst/>
              <a:gdLst>
                <a:gd name="T0" fmla="*/ 0 w 87"/>
                <a:gd name="T1" fmla="*/ 0 h 12"/>
                <a:gd name="T2" fmla="*/ 1 w 87"/>
                <a:gd name="T3" fmla="*/ 3 h 12"/>
                <a:gd name="T4" fmla="*/ 1 w 87"/>
                <a:gd name="T5" fmla="*/ 6 h 12"/>
                <a:gd name="T6" fmla="*/ 1 w 87"/>
                <a:gd name="T7" fmla="*/ 8 h 12"/>
                <a:gd name="T8" fmla="*/ 0 w 87"/>
                <a:gd name="T9" fmla="*/ 12 h 12"/>
                <a:gd name="T10" fmla="*/ 87 w 87"/>
                <a:gd name="T11" fmla="*/ 12 h 12"/>
                <a:gd name="T12" fmla="*/ 19 w 87"/>
                <a:gd name="T13" fmla="*/ 6 h 12"/>
                <a:gd name="T14" fmla="*/ 36 w 87"/>
                <a:gd name="T15" fmla="*/ 3 h 12"/>
                <a:gd name="T16" fmla="*/ 79 w 87"/>
                <a:gd name="T17" fmla="*/ 0 h 12"/>
                <a:gd name="T18" fmla="*/ 0 w 8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2"/>
                <a:gd name="T32" fmla="*/ 87 w 87"/>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2">
                  <a:moveTo>
                    <a:pt x="0" y="0"/>
                  </a:moveTo>
                  <a:lnTo>
                    <a:pt x="1" y="3"/>
                  </a:lnTo>
                  <a:lnTo>
                    <a:pt x="1" y="6"/>
                  </a:lnTo>
                  <a:lnTo>
                    <a:pt x="1" y="8"/>
                  </a:lnTo>
                  <a:lnTo>
                    <a:pt x="0" y="12"/>
                  </a:lnTo>
                  <a:lnTo>
                    <a:pt x="87" y="12"/>
                  </a:lnTo>
                  <a:lnTo>
                    <a:pt x="19" y="6"/>
                  </a:lnTo>
                  <a:lnTo>
                    <a:pt x="36" y="3"/>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9" name="Freeform 16"/>
            <p:cNvSpPr>
              <a:spLocks/>
            </p:cNvSpPr>
            <p:nvPr/>
          </p:nvSpPr>
          <p:spPr bwMode="auto">
            <a:xfrm>
              <a:off x="5104" y="2864"/>
              <a:ext cx="87" cy="11"/>
            </a:xfrm>
            <a:custGeom>
              <a:avLst/>
              <a:gdLst>
                <a:gd name="T0" fmla="*/ 0 w 87"/>
                <a:gd name="T1" fmla="*/ 0 h 11"/>
                <a:gd name="T2" fmla="*/ 1 w 87"/>
                <a:gd name="T3" fmla="*/ 2 h 11"/>
                <a:gd name="T4" fmla="*/ 1 w 87"/>
                <a:gd name="T5" fmla="*/ 6 h 11"/>
                <a:gd name="T6" fmla="*/ 1 w 87"/>
                <a:gd name="T7" fmla="*/ 8 h 11"/>
                <a:gd name="T8" fmla="*/ 0 w 87"/>
                <a:gd name="T9" fmla="*/ 11 h 11"/>
                <a:gd name="T10" fmla="*/ 87 w 87"/>
                <a:gd name="T11" fmla="*/ 11 h 11"/>
                <a:gd name="T12" fmla="*/ 19 w 87"/>
                <a:gd name="T13" fmla="*/ 6 h 11"/>
                <a:gd name="T14" fmla="*/ 36 w 87"/>
                <a:gd name="T15" fmla="*/ 2 h 11"/>
                <a:gd name="T16" fmla="*/ 79 w 87"/>
                <a:gd name="T17" fmla="*/ 0 h 11"/>
                <a:gd name="T18" fmla="*/ 0 w 87"/>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1"/>
                <a:gd name="T32" fmla="*/ 87 w 87"/>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1">
                  <a:moveTo>
                    <a:pt x="0" y="0"/>
                  </a:moveTo>
                  <a:lnTo>
                    <a:pt x="1" y="2"/>
                  </a:lnTo>
                  <a:lnTo>
                    <a:pt x="1" y="6"/>
                  </a:lnTo>
                  <a:lnTo>
                    <a:pt x="1" y="8"/>
                  </a:lnTo>
                  <a:lnTo>
                    <a:pt x="0" y="11"/>
                  </a:lnTo>
                  <a:lnTo>
                    <a:pt x="87" y="11"/>
                  </a:lnTo>
                  <a:lnTo>
                    <a:pt x="19" y="6"/>
                  </a:lnTo>
                  <a:lnTo>
                    <a:pt x="36" y="2"/>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50" name="Freeform 17"/>
            <p:cNvSpPr>
              <a:spLocks/>
            </p:cNvSpPr>
            <p:nvPr/>
          </p:nvSpPr>
          <p:spPr bwMode="auto">
            <a:xfrm>
              <a:off x="5104" y="2836"/>
              <a:ext cx="87" cy="11"/>
            </a:xfrm>
            <a:custGeom>
              <a:avLst/>
              <a:gdLst>
                <a:gd name="T0" fmla="*/ 0 w 87"/>
                <a:gd name="T1" fmla="*/ 0 h 11"/>
                <a:gd name="T2" fmla="*/ 1 w 87"/>
                <a:gd name="T3" fmla="*/ 3 h 11"/>
                <a:gd name="T4" fmla="*/ 1 w 87"/>
                <a:gd name="T5" fmla="*/ 6 h 11"/>
                <a:gd name="T6" fmla="*/ 1 w 87"/>
                <a:gd name="T7" fmla="*/ 8 h 11"/>
                <a:gd name="T8" fmla="*/ 0 w 87"/>
                <a:gd name="T9" fmla="*/ 11 h 11"/>
                <a:gd name="T10" fmla="*/ 87 w 87"/>
                <a:gd name="T11" fmla="*/ 11 h 11"/>
                <a:gd name="T12" fmla="*/ 19 w 87"/>
                <a:gd name="T13" fmla="*/ 6 h 11"/>
                <a:gd name="T14" fmla="*/ 36 w 87"/>
                <a:gd name="T15" fmla="*/ 3 h 11"/>
                <a:gd name="T16" fmla="*/ 79 w 87"/>
                <a:gd name="T17" fmla="*/ 0 h 11"/>
                <a:gd name="T18" fmla="*/ 0 w 87"/>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1"/>
                <a:gd name="T32" fmla="*/ 87 w 87"/>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1">
                  <a:moveTo>
                    <a:pt x="0" y="0"/>
                  </a:moveTo>
                  <a:lnTo>
                    <a:pt x="1" y="3"/>
                  </a:lnTo>
                  <a:lnTo>
                    <a:pt x="1" y="6"/>
                  </a:lnTo>
                  <a:lnTo>
                    <a:pt x="1" y="8"/>
                  </a:lnTo>
                  <a:lnTo>
                    <a:pt x="0" y="11"/>
                  </a:lnTo>
                  <a:lnTo>
                    <a:pt x="87" y="11"/>
                  </a:lnTo>
                  <a:lnTo>
                    <a:pt x="19" y="6"/>
                  </a:lnTo>
                  <a:lnTo>
                    <a:pt x="36" y="3"/>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51" name="Freeform 18"/>
            <p:cNvSpPr>
              <a:spLocks/>
            </p:cNvSpPr>
            <p:nvPr/>
          </p:nvSpPr>
          <p:spPr bwMode="auto">
            <a:xfrm>
              <a:off x="5104" y="2809"/>
              <a:ext cx="87" cy="10"/>
            </a:xfrm>
            <a:custGeom>
              <a:avLst/>
              <a:gdLst>
                <a:gd name="T0" fmla="*/ 0 w 87"/>
                <a:gd name="T1" fmla="*/ 0 h 10"/>
                <a:gd name="T2" fmla="*/ 1 w 87"/>
                <a:gd name="T3" fmla="*/ 2 h 10"/>
                <a:gd name="T4" fmla="*/ 1 w 87"/>
                <a:gd name="T5" fmla="*/ 6 h 10"/>
                <a:gd name="T6" fmla="*/ 1 w 87"/>
                <a:gd name="T7" fmla="*/ 8 h 10"/>
                <a:gd name="T8" fmla="*/ 0 w 87"/>
                <a:gd name="T9" fmla="*/ 10 h 10"/>
                <a:gd name="T10" fmla="*/ 87 w 87"/>
                <a:gd name="T11" fmla="*/ 10 h 10"/>
                <a:gd name="T12" fmla="*/ 19 w 87"/>
                <a:gd name="T13" fmla="*/ 6 h 10"/>
                <a:gd name="T14" fmla="*/ 36 w 87"/>
                <a:gd name="T15" fmla="*/ 2 h 10"/>
                <a:gd name="T16" fmla="*/ 79 w 87"/>
                <a:gd name="T17" fmla="*/ 0 h 10"/>
                <a:gd name="T18" fmla="*/ 0 w 87"/>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0"/>
                <a:gd name="T32" fmla="*/ 87 w 87"/>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0">
                  <a:moveTo>
                    <a:pt x="0" y="0"/>
                  </a:moveTo>
                  <a:lnTo>
                    <a:pt x="1" y="2"/>
                  </a:lnTo>
                  <a:lnTo>
                    <a:pt x="1" y="6"/>
                  </a:lnTo>
                  <a:lnTo>
                    <a:pt x="1" y="8"/>
                  </a:lnTo>
                  <a:lnTo>
                    <a:pt x="0" y="10"/>
                  </a:lnTo>
                  <a:lnTo>
                    <a:pt x="87" y="10"/>
                  </a:lnTo>
                  <a:lnTo>
                    <a:pt x="19" y="6"/>
                  </a:lnTo>
                  <a:lnTo>
                    <a:pt x="36" y="2"/>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52" name="Freeform 19"/>
            <p:cNvSpPr>
              <a:spLocks/>
            </p:cNvSpPr>
            <p:nvPr/>
          </p:nvSpPr>
          <p:spPr bwMode="auto">
            <a:xfrm>
              <a:off x="5104" y="2781"/>
              <a:ext cx="87" cy="11"/>
            </a:xfrm>
            <a:custGeom>
              <a:avLst/>
              <a:gdLst>
                <a:gd name="T0" fmla="*/ 0 w 87"/>
                <a:gd name="T1" fmla="*/ 0 h 11"/>
                <a:gd name="T2" fmla="*/ 1 w 87"/>
                <a:gd name="T3" fmla="*/ 3 h 11"/>
                <a:gd name="T4" fmla="*/ 1 w 87"/>
                <a:gd name="T5" fmla="*/ 6 h 11"/>
                <a:gd name="T6" fmla="*/ 1 w 87"/>
                <a:gd name="T7" fmla="*/ 8 h 11"/>
                <a:gd name="T8" fmla="*/ 0 w 87"/>
                <a:gd name="T9" fmla="*/ 11 h 11"/>
                <a:gd name="T10" fmla="*/ 87 w 87"/>
                <a:gd name="T11" fmla="*/ 11 h 11"/>
                <a:gd name="T12" fmla="*/ 19 w 87"/>
                <a:gd name="T13" fmla="*/ 6 h 11"/>
                <a:gd name="T14" fmla="*/ 36 w 87"/>
                <a:gd name="T15" fmla="*/ 3 h 11"/>
                <a:gd name="T16" fmla="*/ 79 w 87"/>
                <a:gd name="T17" fmla="*/ 0 h 11"/>
                <a:gd name="T18" fmla="*/ 0 w 87"/>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1"/>
                <a:gd name="T32" fmla="*/ 87 w 87"/>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1">
                  <a:moveTo>
                    <a:pt x="0" y="0"/>
                  </a:moveTo>
                  <a:lnTo>
                    <a:pt x="1" y="3"/>
                  </a:lnTo>
                  <a:lnTo>
                    <a:pt x="1" y="6"/>
                  </a:lnTo>
                  <a:lnTo>
                    <a:pt x="1" y="8"/>
                  </a:lnTo>
                  <a:lnTo>
                    <a:pt x="0" y="11"/>
                  </a:lnTo>
                  <a:lnTo>
                    <a:pt x="87" y="11"/>
                  </a:lnTo>
                  <a:lnTo>
                    <a:pt x="19" y="6"/>
                  </a:lnTo>
                  <a:lnTo>
                    <a:pt x="36" y="3"/>
                  </a:lnTo>
                  <a:lnTo>
                    <a:pt x="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53" name="Line 20"/>
            <p:cNvSpPr>
              <a:spLocks noChangeShapeType="1"/>
            </p:cNvSpPr>
            <p:nvPr/>
          </p:nvSpPr>
          <p:spPr bwMode="auto">
            <a:xfrm>
              <a:off x="5010" y="2805"/>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21"/>
            <p:cNvSpPr>
              <a:spLocks noChangeShapeType="1"/>
            </p:cNvSpPr>
            <p:nvPr/>
          </p:nvSpPr>
          <p:spPr bwMode="auto">
            <a:xfrm>
              <a:off x="5010" y="2778"/>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22"/>
            <p:cNvSpPr>
              <a:spLocks noChangeShapeType="1"/>
            </p:cNvSpPr>
            <p:nvPr/>
          </p:nvSpPr>
          <p:spPr bwMode="auto">
            <a:xfrm>
              <a:off x="5010" y="2833"/>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23"/>
            <p:cNvSpPr>
              <a:spLocks noChangeShapeType="1"/>
            </p:cNvSpPr>
            <p:nvPr/>
          </p:nvSpPr>
          <p:spPr bwMode="auto">
            <a:xfrm>
              <a:off x="5010" y="2860"/>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24"/>
            <p:cNvSpPr>
              <a:spLocks noChangeShapeType="1"/>
            </p:cNvSpPr>
            <p:nvPr/>
          </p:nvSpPr>
          <p:spPr bwMode="auto">
            <a:xfrm>
              <a:off x="5010" y="2889"/>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25"/>
            <p:cNvSpPr>
              <a:spLocks noChangeShapeType="1"/>
            </p:cNvSpPr>
            <p:nvPr/>
          </p:nvSpPr>
          <p:spPr bwMode="auto">
            <a:xfrm>
              <a:off x="5010" y="2917"/>
              <a:ext cx="188"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1295400" y="609600"/>
            <a:ext cx="5867400" cy="609600"/>
          </a:xfrm>
          <a:noFill/>
        </p:spPr>
        <p:txBody>
          <a:bodyPr/>
          <a:lstStyle/>
          <a:p>
            <a:r>
              <a:rPr lang="en-US" altLang="en-US" sz="3600">
                <a:solidFill>
                  <a:srgbClr val="1F554B"/>
                </a:solidFill>
              </a:rPr>
              <a:t>Weibull Example</a:t>
            </a:r>
          </a:p>
        </p:txBody>
      </p:sp>
      <p:sp>
        <p:nvSpPr>
          <p:cNvPr id="11" name="Date Placeholder 2"/>
          <p:cNvSpPr>
            <a:spLocks noGrp="1"/>
          </p:cNvSpPr>
          <p:nvPr>
            <p:ph type="dt" sz="quarter" idx="10"/>
          </p:nvPr>
        </p:nvSpPr>
        <p:spPr/>
        <p:txBody>
          <a:bodyPr/>
          <a:lstStyle/>
          <a:p>
            <a:pPr>
              <a:defRPr/>
            </a:pPr>
            <a:r>
              <a:rPr lang="en-US"/>
              <a:t>Chapter 16</a:t>
            </a:r>
          </a:p>
        </p:txBody>
      </p:sp>
      <p:sp>
        <p:nvSpPr>
          <p:cNvPr id="12"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AAD935-4309-43AA-A990-1DE46706FF01}"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
        <p:nvSpPr>
          <p:cNvPr id="8202" name="Rectangle 3"/>
          <p:cNvSpPr>
            <a:spLocks noChangeArrowheads="1"/>
          </p:cNvSpPr>
          <p:nvPr/>
        </p:nvSpPr>
        <p:spPr bwMode="auto">
          <a:xfrm>
            <a:off x="609600" y="1447800"/>
            <a:ext cx="79248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The failure times are then grouped into 5 classes of width </a:t>
            </a:r>
          </a:p>
          <a:p>
            <a:r>
              <a:rPr lang="en-US" altLang="en-US" sz="2000">
                <a:latin typeface="Arial" panose="020B0604020202020204" pitchFamily="34" charset="0"/>
              </a:rPr>
              <a:t>28 [(139.7 - 1.3)/5 = 27.68].  Therefore a</a:t>
            </a:r>
            <a:r>
              <a:rPr lang="en-US" altLang="en-US" sz="2000" baseline="-25000">
                <a:latin typeface="Arial" panose="020B0604020202020204" pitchFamily="34" charset="0"/>
              </a:rPr>
              <a:t>1</a:t>
            </a:r>
            <a:r>
              <a:rPr lang="en-US" altLang="en-US" sz="2000">
                <a:latin typeface="Arial" panose="020B0604020202020204" pitchFamily="34" charset="0"/>
              </a:rPr>
              <a:t>=28, a</a:t>
            </a:r>
            <a:r>
              <a:rPr lang="en-US" altLang="en-US" sz="2000" baseline="-25000">
                <a:latin typeface="Arial" panose="020B0604020202020204" pitchFamily="34" charset="0"/>
              </a:rPr>
              <a:t>2</a:t>
            </a:r>
            <a:r>
              <a:rPr lang="en-US" altLang="en-US" sz="2000">
                <a:latin typeface="Arial" panose="020B0604020202020204" pitchFamily="34" charset="0"/>
              </a:rPr>
              <a:t>=56, </a:t>
            </a:r>
          </a:p>
          <a:p>
            <a:r>
              <a:rPr lang="en-US" altLang="en-US" sz="2000">
                <a:latin typeface="Arial" panose="020B0604020202020204" pitchFamily="34" charset="0"/>
              </a:rPr>
              <a:t>a</a:t>
            </a:r>
            <a:r>
              <a:rPr lang="en-US" altLang="en-US" sz="2000" baseline="-25000">
                <a:latin typeface="Arial" panose="020B0604020202020204" pitchFamily="34" charset="0"/>
              </a:rPr>
              <a:t>3</a:t>
            </a:r>
            <a:r>
              <a:rPr lang="en-US" altLang="en-US" sz="2000">
                <a:latin typeface="Arial" panose="020B0604020202020204" pitchFamily="34" charset="0"/>
              </a:rPr>
              <a:t>=84, a</a:t>
            </a:r>
            <a:r>
              <a:rPr lang="en-US" altLang="en-US" sz="2000" baseline="-25000">
                <a:latin typeface="Arial" panose="020B0604020202020204" pitchFamily="34" charset="0"/>
              </a:rPr>
              <a:t>4</a:t>
            </a:r>
            <a:r>
              <a:rPr lang="en-US" altLang="en-US" sz="2000">
                <a:latin typeface="Arial" panose="020B0604020202020204" pitchFamily="34" charset="0"/>
              </a:rPr>
              <a:t>=112, and a</a:t>
            </a:r>
            <a:r>
              <a:rPr lang="en-US" altLang="en-US" sz="2000" baseline="-25000">
                <a:latin typeface="Arial" panose="020B0604020202020204" pitchFamily="34" charset="0"/>
              </a:rPr>
              <a:t>5</a:t>
            </a:r>
            <a:r>
              <a:rPr lang="en-US" altLang="en-US" sz="2000">
                <a:latin typeface="Arial" panose="020B0604020202020204" pitchFamily="34" charset="0"/>
              </a:rPr>
              <a:t>=140.  The remaining failure times, are </a:t>
            </a:r>
          </a:p>
          <a:p>
            <a:r>
              <a:rPr lang="en-US" altLang="en-US" sz="2000">
                <a:latin typeface="Arial" panose="020B0604020202020204" pitchFamily="34" charset="0"/>
              </a:rPr>
              <a:t>placed in the 6th class.  The expected cell counts are </a:t>
            </a:r>
          </a:p>
          <a:p>
            <a:r>
              <a:rPr lang="en-US" altLang="en-US" sz="2000">
                <a:latin typeface="Arial" panose="020B0604020202020204" pitchFamily="34" charset="0"/>
              </a:rPr>
              <a:t>computed in the following manner:</a:t>
            </a:r>
          </a:p>
        </p:txBody>
      </p:sp>
      <p:graphicFrame>
        <p:nvGraphicFramePr>
          <p:cNvPr id="8194" name="Object 4"/>
          <p:cNvGraphicFramePr>
            <a:graphicFrameLocks/>
          </p:cNvGraphicFramePr>
          <p:nvPr/>
        </p:nvGraphicFramePr>
        <p:xfrm>
          <a:off x="381000" y="3276600"/>
          <a:ext cx="8056563" cy="1463675"/>
        </p:xfrm>
        <a:graphic>
          <a:graphicData uri="http://schemas.openxmlformats.org/presentationml/2006/ole">
            <mc:AlternateContent xmlns:mc="http://schemas.openxmlformats.org/markup-compatibility/2006">
              <mc:Choice xmlns:v="urn:schemas-microsoft-com:vml" Requires="v">
                <p:oleObj spid="_x0000_s8205" name="Equation" r:id="rId4" imgW="3454200" imgH="634680" progId="Equation.3">
                  <p:embed/>
                </p:oleObj>
              </mc:Choice>
              <mc:Fallback>
                <p:oleObj name="Equation" r:id="rId4" imgW="3454200" imgH="6346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276600"/>
                        <a:ext cx="80565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03" name="Group 10"/>
          <p:cNvGrpSpPr>
            <a:grpSpLocks/>
          </p:cNvGrpSpPr>
          <p:nvPr/>
        </p:nvGrpSpPr>
        <p:grpSpPr bwMode="auto">
          <a:xfrm>
            <a:off x="457200" y="4800600"/>
            <a:ext cx="8289925" cy="1562100"/>
            <a:chOff x="278" y="3152"/>
            <a:chExt cx="5222" cy="984"/>
          </a:xfrm>
        </p:grpSpPr>
        <p:sp>
          <p:nvSpPr>
            <p:cNvPr id="8204" name="Rectangle 5"/>
            <p:cNvSpPr>
              <a:spLocks noChangeArrowheads="1"/>
            </p:cNvSpPr>
            <p:nvPr/>
          </p:nvSpPr>
          <p:spPr bwMode="auto">
            <a:xfrm>
              <a:off x="278" y="3158"/>
              <a:ext cx="522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Failure times are Weibull with      =1.03,      =112.9 days</a:t>
              </a:r>
            </a:p>
            <a:p>
              <a:endParaRPr lang="en-US" altLang="en-US">
                <a:latin typeface="Arial" panose="020B0604020202020204" pitchFamily="34" charset="0"/>
              </a:endParaRP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Failure times are not Weibull with     =1.03,     =112.9</a:t>
              </a:r>
            </a:p>
            <a:p>
              <a:endParaRPr lang="en-US" altLang="en-US">
                <a:latin typeface="Arial" panose="020B0604020202020204" pitchFamily="34" charset="0"/>
              </a:endParaRPr>
            </a:p>
          </p:txBody>
        </p:sp>
        <p:graphicFrame>
          <p:nvGraphicFramePr>
            <p:cNvPr id="8195" name="Object 6"/>
            <p:cNvGraphicFramePr>
              <a:graphicFrameLocks/>
            </p:cNvGraphicFramePr>
            <p:nvPr/>
          </p:nvGraphicFramePr>
          <p:xfrm>
            <a:off x="4144" y="3152"/>
            <a:ext cx="182" cy="260"/>
          </p:xfrm>
          <a:graphic>
            <a:graphicData uri="http://schemas.openxmlformats.org/presentationml/2006/ole">
              <mc:AlternateContent xmlns:mc="http://schemas.openxmlformats.org/markup-compatibility/2006">
                <mc:Choice xmlns:v="urn:schemas-microsoft-com:vml" Requires="v">
                  <p:oleObj spid="_x0000_s8206" name="Equation" r:id="rId6" imgW="126720" imgH="177480" progId="Equation.3">
                    <p:embed/>
                  </p:oleObj>
                </mc:Choice>
                <mc:Fallback>
                  <p:oleObj name="Equation" r:id="rId6" imgW="126720" imgH="1774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4" y="3152"/>
                          <a:ext cx="1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7"/>
            <p:cNvGraphicFramePr>
              <a:graphicFrameLocks/>
            </p:cNvGraphicFramePr>
            <p:nvPr/>
          </p:nvGraphicFramePr>
          <p:xfrm>
            <a:off x="3549" y="3593"/>
            <a:ext cx="226" cy="247"/>
          </p:xfrm>
          <a:graphic>
            <a:graphicData uri="http://schemas.openxmlformats.org/presentationml/2006/ole">
              <mc:AlternateContent xmlns:mc="http://schemas.openxmlformats.org/markup-compatibility/2006">
                <mc:Choice xmlns:v="urn:schemas-microsoft-com:vml" Requires="v">
                  <p:oleObj spid="_x0000_s8207" name="Equation" r:id="rId8" imgW="152280" imgH="164880" progId="Equation.3">
                    <p:embed/>
                  </p:oleObj>
                </mc:Choice>
                <mc:Fallback>
                  <p:oleObj name="Equation" r:id="rId8" imgW="152280" imgH="16488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 y="3593"/>
                          <a:ext cx="22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8"/>
            <p:cNvGraphicFramePr>
              <a:graphicFrameLocks/>
            </p:cNvGraphicFramePr>
            <p:nvPr/>
          </p:nvGraphicFramePr>
          <p:xfrm>
            <a:off x="4384" y="3584"/>
            <a:ext cx="182" cy="260"/>
          </p:xfrm>
          <a:graphic>
            <a:graphicData uri="http://schemas.openxmlformats.org/presentationml/2006/ole">
              <mc:AlternateContent xmlns:mc="http://schemas.openxmlformats.org/markup-compatibility/2006">
                <mc:Choice xmlns:v="urn:schemas-microsoft-com:vml" Requires="v">
                  <p:oleObj spid="_x0000_s8208" name="Equation" r:id="rId10" imgW="126720" imgH="177480" progId="Equation.3">
                    <p:embed/>
                  </p:oleObj>
                </mc:Choice>
                <mc:Fallback>
                  <p:oleObj name="Equation" r:id="rId10" imgW="126720" imgH="17748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4" y="3584"/>
                          <a:ext cx="1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9"/>
            <p:cNvGraphicFramePr>
              <a:graphicFrameLocks/>
            </p:cNvGraphicFramePr>
            <p:nvPr/>
          </p:nvGraphicFramePr>
          <p:xfrm>
            <a:off x="3261" y="3161"/>
            <a:ext cx="226" cy="247"/>
          </p:xfrm>
          <a:graphic>
            <a:graphicData uri="http://schemas.openxmlformats.org/presentationml/2006/ole">
              <mc:AlternateContent xmlns:mc="http://schemas.openxmlformats.org/markup-compatibility/2006">
                <mc:Choice xmlns:v="urn:schemas-microsoft-com:vml" Requires="v">
                  <p:oleObj spid="_x0000_s8209" name="Equation" r:id="rId11" imgW="152280" imgH="164880" progId="Equation.3">
                    <p:embed/>
                  </p:oleObj>
                </mc:Choice>
                <mc:Fallback>
                  <p:oleObj name="Equation" r:id="rId11" imgW="152280" imgH="164880"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1" y="3161"/>
                          <a:ext cx="22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219200" y="609600"/>
            <a:ext cx="5867400" cy="609600"/>
          </a:xfrm>
          <a:noFill/>
        </p:spPr>
        <p:txBody>
          <a:bodyPr/>
          <a:lstStyle/>
          <a:p>
            <a:r>
              <a:rPr lang="en-US" altLang="en-US" sz="3600">
                <a:solidFill>
                  <a:srgbClr val="1F554B"/>
                </a:solidFill>
              </a:rPr>
              <a:t>Weibull Example</a:t>
            </a:r>
          </a:p>
        </p:txBody>
      </p:sp>
      <p:sp>
        <p:nvSpPr>
          <p:cNvPr id="6" name="Date Placeholder 2"/>
          <p:cNvSpPr>
            <a:spLocks noGrp="1"/>
          </p:cNvSpPr>
          <p:nvPr>
            <p:ph type="dt" sz="quarter" idx="10"/>
          </p:nvPr>
        </p:nvSpPr>
        <p:spPr/>
        <p:txBody>
          <a:bodyPr/>
          <a:lstStyle/>
          <a:p>
            <a:pPr>
              <a:defRPr/>
            </a:pPr>
            <a:r>
              <a:rPr lang="en-US"/>
              <a:t>Chapter 16</a:t>
            </a:r>
          </a:p>
        </p:txBody>
      </p:sp>
      <p:sp>
        <p:nvSpPr>
          <p:cNvPr id="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55F407-D09B-47C9-ACB8-EC63524B2B58}"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9223" name="Rectangle 3"/>
          <p:cNvSpPr>
            <a:spLocks noChangeArrowheads="1"/>
          </p:cNvSpPr>
          <p:nvPr/>
        </p:nvSpPr>
        <p:spPr bwMode="auto">
          <a:xfrm>
            <a:off x="381000" y="1676400"/>
            <a:ext cx="839311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UPPER BND     OBSERVED       PROB           EXPECTED       (O-E)^2/E</a:t>
            </a:r>
            <a:endParaRPr lang="en-US" altLang="en-US" sz="2000">
              <a:latin typeface="Arial" panose="020B0604020202020204" pitchFamily="34" charset="0"/>
            </a:endParaRPr>
          </a:p>
          <a:p>
            <a:endParaRPr lang="en-US" altLang="en-US" sz="2000">
              <a:latin typeface="Arial" panose="020B0604020202020204" pitchFamily="34" charset="0"/>
            </a:endParaRPr>
          </a:p>
          <a:p>
            <a:r>
              <a:rPr lang="en-US" altLang="en-US" sz="2000">
                <a:latin typeface="Arial" panose="020B0604020202020204" pitchFamily="34" charset="0"/>
              </a:rPr>
              <a:t> 28 	           	  10      	 	 .2116768       10.58384       .0322 </a:t>
            </a:r>
          </a:p>
          <a:p>
            <a:r>
              <a:rPr lang="en-US" altLang="en-US" sz="2000">
                <a:latin typeface="Arial" panose="020B0604020202020204" pitchFamily="34" charset="0"/>
              </a:rPr>
              <a:t> 56	         	  11      	  	.1730505       8.652523       .6368834 </a:t>
            </a:r>
          </a:p>
          <a:p>
            <a:r>
              <a:rPr lang="en-US" altLang="en-US" sz="2000">
                <a:latin typeface="Arial" panose="020B0604020202020204" pitchFamily="34" charset="0"/>
              </a:rPr>
              <a:t> 84          	   7       	 	 .1369408       6.847042       .0034 </a:t>
            </a:r>
          </a:p>
          <a:p>
            <a:r>
              <a:rPr lang="en-US" altLang="en-US" sz="2000">
                <a:latin typeface="Arial" panose="020B0604020202020204" pitchFamily="34" charset="0"/>
              </a:rPr>
              <a:t> 112           	   3       		 .1074198       5.370988       1.046657 </a:t>
            </a:r>
          </a:p>
          <a:p>
            <a:r>
              <a:rPr lang="en-US" altLang="en-US" sz="2000">
                <a:latin typeface="Arial" panose="020B0604020202020204" pitchFamily="34" charset="0"/>
              </a:rPr>
              <a:t> 140           	   4       		 .0838523       4.192615       .0088 </a:t>
            </a:r>
          </a:p>
          <a:p>
            <a:r>
              <a:rPr lang="en-US" altLang="en-US" sz="2000">
                <a:latin typeface="Arial" panose="020B0604020202020204" pitchFamily="34" charset="0"/>
              </a:rPr>
              <a:t>INFINITY         	 15       		 .2870598       14.35299       .0292 </a:t>
            </a:r>
          </a:p>
          <a:p>
            <a:endParaRPr lang="en-US" altLang="en-US" sz="2000">
              <a:latin typeface="Arial" panose="020B0604020202020204" pitchFamily="34" charset="0"/>
            </a:endParaRPr>
          </a:p>
          <a:p>
            <a:r>
              <a:rPr lang="en-US" altLang="en-US" sz="2000">
                <a:latin typeface="Arial" panose="020B0604020202020204" pitchFamily="34" charset="0"/>
              </a:rPr>
              <a:t>							 =  1.7572</a:t>
            </a:r>
          </a:p>
          <a:p>
            <a:r>
              <a:rPr lang="en-US" altLang="en-US" sz="2000">
                <a:latin typeface="Arial" panose="020B0604020202020204" pitchFamily="34" charset="0"/>
              </a:rPr>
              <a:t>	degrees of freedom = 6 - 1 - 2 = 3</a:t>
            </a:r>
          </a:p>
        </p:txBody>
      </p:sp>
      <p:graphicFrame>
        <p:nvGraphicFramePr>
          <p:cNvPr id="9218" name="Object 4"/>
          <p:cNvGraphicFramePr>
            <a:graphicFrameLocks/>
          </p:cNvGraphicFramePr>
          <p:nvPr/>
        </p:nvGraphicFramePr>
        <p:xfrm>
          <a:off x="6256338" y="4289425"/>
          <a:ext cx="615950" cy="481013"/>
        </p:xfrm>
        <a:graphic>
          <a:graphicData uri="http://schemas.openxmlformats.org/presentationml/2006/ole">
            <mc:AlternateContent xmlns:mc="http://schemas.openxmlformats.org/markup-compatibility/2006">
              <mc:Choice xmlns:v="urn:schemas-microsoft-com:vml" Requires="v">
                <p:oleObj spid="_x0000_s9224"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6338" y="4289425"/>
                        <a:ext cx="6159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p:cNvGraphicFramePr>
          <p:nvPr/>
        </p:nvGraphicFramePr>
        <p:xfrm>
          <a:off x="2452688" y="3243263"/>
          <a:ext cx="1808162" cy="566737"/>
        </p:xfrm>
        <a:graphic>
          <a:graphicData uri="http://schemas.openxmlformats.org/presentationml/2006/ole">
            <mc:AlternateContent xmlns:mc="http://schemas.openxmlformats.org/markup-compatibility/2006">
              <mc:Choice xmlns:v="urn:schemas-microsoft-com:vml" Requires="v">
                <p:oleObj spid="_x0000_s9225" name="Equation" r:id="rId6" imgW="749160" imgH="241200" progId="Equation.3">
                  <p:embed/>
                </p:oleObj>
              </mc:Choice>
              <mc:Fallback>
                <p:oleObj name="Equation" r:id="rId6" imgW="749160" imgH="241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2688" y="3243263"/>
                        <a:ext cx="1808162"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295400" y="685800"/>
            <a:ext cx="5867400" cy="609600"/>
          </a:xfrm>
          <a:noFill/>
        </p:spPr>
        <p:txBody>
          <a:bodyPr/>
          <a:lstStyle/>
          <a:p>
            <a:r>
              <a:rPr lang="en-US" altLang="en-US" sz="3600">
                <a:solidFill>
                  <a:srgbClr val="1F554B"/>
                </a:solidFill>
              </a:rPr>
              <a:t>Weibull Example</a:t>
            </a:r>
          </a:p>
        </p:txBody>
      </p:sp>
      <p:sp>
        <p:nvSpPr>
          <p:cNvPr id="7" name="Date Placeholder 2"/>
          <p:cNvSpPr>
            <a:spLocks noGrp="1"/>
          </p:cNvSpPr>
          <p:nvPr>
            <p:ph type="dt" sz="quarter" idx="10"/>
          </p:nvPr>
        </p:nvSpPr>
        <p:spPr/>
        <p:txBody>
          <a:bodyPr/>
          <a:lstStyle/>
          <a:p>
            <a:pPr>
              <a:defRPr/>
            </a:pPr>
            <a:r>
              <a:rPr lang="en-US"/>
              <a:t>Chapter 16</a:t>
            </a:r>
          </a:p>
        </p:txBody>
      </p:sp>
      <p:sp>
        <p:nvSpPr>
          <p:cNvPr id="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D7A436-15F2-41D8-A29A-8C1721942C80}"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10247" name="Rectangle 3"/>
          <p:cNvSpPr>
            <a:spLocks noChangeArrowheads="1"/>
          </p:cNvSpPr>
          <p:nvPr/>
        </p:nvSpPr>
        <p:spPr bwMode="auto">
          <a:xfrm>
            <a:off x="0" y="1646238"/>
            <a:ext cx="839311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UPPER BND     OBSERVED       PROB           EXPECTED       (O-E)^2/E</a:t>
            </a:r>
            <a:endParaRPr lang="en-US" altLang="en-US" sz="2000">
              <a:latin typeface="Arial" panose="020B0604020202020204" pitchFamily="34" charset="0"/>
            </a:endParaRPr>
          </a:p>
          <a:p>
            <a:endParaRPr lang="en-US" altLang="en-US" sz="2000">
              <a:latin typeface="Arial" panose="020B0604020202020204" pitchFamily="34" charset="0"/>
            </a:endParaRPr>
          </a:p>
          <a:p>
            <a:r>
              <a:rPr lang="en-US" altLang="en-US" sz="2000">
                <a:latin typeface="Arial" panose="020B0604020202020204" pitchFamily="34" charset="0"/>
              </a:rPr>
              <a:t> 28 		10          	 .2116768       10.58384       .0322 </a:t>
            </a:r>
          </a:p>
          <a:p>
            <a:r>
              <a:rPr lang="en-US" altLang="en-US" sz="2000">
                <a:latin typeface="Arial" panose="020B0604020202020204" pitchFamily="34" charset="0"/>
              </a:rPr>
              <a:t> 56 	     	11            	 .1730505        8.652523      .6368834 </a:t>
            </a:r>
          </a:p>
          <a:p>
            <a:r>
              <a:rPr lang="en-US" altLang="en-US" sz="2000">
                <a:latin typeface="Arial" panose="020B0604020202020204" pitchFamily="34" charset="0"/>
              </a:rPr>
              <a:t> 84         	7            	 .1369408        6.847042      .0034 </a:t>
            </a:r>
          </a:p>
          <a:p>
            <a:r>
              <a:rPr lang="en-US" altLang="en-US" sz="2000">
                <a:latin typeface="Arial" panose="020B0604020202020204" pitchFamily="34" charset="0"/>
              </a:rPr>
              <a:t> 140  		7             	 .1912721        9.563602      .6871948 </a:t>
            </a:r>
          </a:p>
          <a:p>
            <a:r>
              <a:rPr lang="en-US" altLang="en-US" sz="2000">
                <a:latin typeface="Arial" panose="020B0604020202020204" pitchFamily="34" charset="0"/>
              </a:rPr>
              <a:t>INFINITY           15   		 .2870598       14.35299       .0292 </a:t>
            </a:r>
          </a:p>
          <a:p>
            <a:endParaRPr lang="en-US" altLang="en-US" sz="2000">
              <a:latin typeface="Arial" panose="020B0604020202020204" pitchFamily="34" charset="0"/>
            </a:endParaRPr>
          </a:p>
          <a:p>
            <a:r>
              <a:rPr lang="en-US" altLang="en-US" sz="2000">
                <a:latin typeface="Arial" panose="020B0604020202020204" pitchFamily="34" charset="0"/>
              </a:rPr>
              <a:t>						              =  1.388868</a:t>
            </a:r>
          </a:p>
          <a:p>
            <a:r>
              <a:rPr lang="en-US" altLang="en-US" sz="2000">
                <a:latin typeface="Arial" panose="020B0604020202020204" pitchFamily="34" charset="0"/>
              </a:rPr>
              <a:t>	degrees of freedom = 5 - 1 - 2 = 2</a:t>
            </a:r>
          </a:p>
          <a:p>
            <a:endParaRPr lang="en-US" altLang="en-US" sz="2000">
              <a:latin typeface="Arial" panose="020B0604020202020204" pitchFamily="34" charset="0"/>
            </a:endParaRPr>
          </a:p>
        </p:txBody>
      </p:sp>
      <p:graphicFrame>
        <p:nvGraphicFramePr>
          <p:cNvPr id="10242" name="Object 4"/>
          <p:cNvGraphicFramePr>
            <a:graphicFrameLocks/>
          </p:cNvGraphicFramePr>
          <p:nvPr/>
        </p:nvGraphicFramePr>
        <p:xfrm>
          <a:off x="5951538" y="3954463"/>
          <a:ext cx="615950" cy="481012"/>
        </p:xfrm>
        <a:graphic>
          <a:graphicData uri="http://schemas.openxmlformats.org/presentationml/2006/ole">
            <mc:AlternateContent xmlns:mc="http://schemas.openxmlformats.org/markup-compatibility/2006">
              <mc:Choice xmlns:v="urn:schemas-microsoft-com:vml" Requires="v">
                <p:oleObj spid="_x0000_s10249"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38" y="3954463"/>
                        <a:ext cx="6159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5"/>
          <p:cNvGraphicFramePr>
            <a:graphicFrameLocks/>
          </p:cNvGraphicFramePr>
          <p:nvPr/>
        </p:nvGraphicFramePr>
        <p:xfrm>
          <a:off x="1101725" y="4983163"/>
          <a:ext cx="5008563" cy="669925"/>
        </p:xfrm>
        <a:graphic>
          <a:graphicData uri="http://schemas.openxmlformats.org/presentationml/2006/ole">
            <mc:AlternateContent xmlns:mc="http://schemas.openxmlformats.org/markup-compatibility/2006">
              <mc:Choice xmlns:v="urn:schemas-microsoft-com:vml" Requires="v">
                <p:oleObj spid="_x0000_s10250" name="Equation" r:id="rId6" imgW="1930320" imgH="266400" progId="Equation.3">
                  <p:embed/>
                </p:oleObj>
              </mc:Choice>
              <mc:Fallback>
                <p:oleObj name="Equation" r:id="rId6" imgW="1930320" imgH="2664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725" y="4983163"/>
                        <a:ext cx="50085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Rectangle 6"/>
          <p:cNvSpPr>
            <a:spLocks noChangeArrowheads="1"/>
          </p:cNvSpPr>
          <p:nvPr/>
        </p:nvSpPr>
        <p:spPr bwMode="auto">
          <a:xfrm>
            <a:off x="6246813" y="5105400"/>
            <a:ext cx="222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cannot reject H</a:t>
            </a:r>
            <a:r>
              <a:rPr lang="en-US" altLang="en-US" baseline="-25000"/>
              <a:t>0</a:t>
            </a:r>
            <a:r>
              <a:rPr lang="en-US"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447800" y="609600"/>
            <a:ext cx="5867400" cy="609600"/>
          </a:xfrm>
          <a:noFill/>
        </p:spPr>
        <p:txBody>
          <a:bodyPr/>
          <a:lstStyle/>
          <a:p>
            <a:r>
              <a:rPr lang="en-US" altLang="en-US" sz="3600">
                <a:solidFill>
                  <a:srgbClr val="1F554B"/>
                </a:solidFill>
              </a:rPr>
              <a:t>A Normal Example</a:t>
            </a:r>
          </a:p>
        </p:txBody>
      </p:sp>
      <p:sp>
        <p:nvSpPr>
          <p:cNvPr id="17" name="Date Placeholder 2"/>
          <p:cNvSpPr>
            <a:spLocks noGrp="1"/>
          </p:cNvSpPr>
          <p:nvPr>
            <p:ph type="dt" sz="quarter" idx="10"/>
          </p:nvPr>
        </p:nvSpPr>
        <p:spPr/>
        <p:txBody>
          <a:bodyPr/>
          <a:lstStyle/>
          <a:p>
            <a:pPr>
              <a:defRPr/>
            </a:pPr>
            <a:r>
              <a:rPr lang="en-US"/>
              <a:t>Chapter 16</a:t>
            </a:r>
          </a:p>
        </p:txBody>
      </p:sp>
      <p:sp>
        <p:nvSpPr>
          <p:cNvPr id="1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A2F027-A593-49E0-943B-5894B2CB16CF}"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sp>
        <p:nvSpPr>
          <p:cNvPr id="11270" name="Rectangle 3"/>
          <p:cNvSpPr>
            <a:spLocks noChangeArrowheads="1"/>
          </p:cNvSpPr>
          <p:nvPr/>
        </p:nvSpPr>
        <p:spPr bwMode="auto">
          <a:xfrm>
            <a:off x="304800" y="1219200"/>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Fifty bearings were placed on an accelerated stress test until wear </a:t>
            </a:r>
          </a:p>
          <a:p>
            <a:r>
              <a:rPr lang="en-US" altLang="en-US" sz="2000">
                <a:latin typeface="Arial" panose="020B0604020202020204" pitchFamily="34" charset="0"/>
              </a:rPr>
              <a:t>out failure was observed (complete data).  It is believed wear out is</a:t>
            </a:r>
          </a:p>
          <a:p>
            <a:r>
              <a:rPr lang="en-US" altLang="en-US" sz="2000">
                <a:latin typeface="Arial" panose="020B0604020202020204" pitchFamily="34" charset="0"/>
              </a:rPr>
              <a:t>normally distributed.  Failure times are in (accelerated) operating hr.</a:t>
            </a:r>
          </a:p>
        </p:txBody>
      </p:sp>
      <p:graphicFrame>
        <p:nvGraphicFramePr>
          <p:cNvPr id="11266" name="Object 4"/>
          <p:cNvGraphicFramePr>
            <a:graphicFrameLocks/>
          </p:cNvGraphicFramePr>
          <p:nvPr/>
        </p:nvGraphicFramePr>
        <p:xfrm>
          <a:off x="914400" y="2286000"/>
          <a:ext cx="7627938" cy="3700463"/>
        </p:xfrm>
        <a:graphic>
          <a:graphicData uri="http://schemas.openxmlformats.org/presentationml/2006/ole">
            <mc:AlternateContent xmlns:mc="http://schemas.openxmlformats.org/markup-compatibility/2006">
              <mc:Choice xmlns:v="urn:schemas-microsoft-com:vml" Requires="v">
                <p:oleObj spid="_x0000_s11283" name="Document" r:id="rId4" imgW="5486400" imgH="2666880" progId="Word.Document.8">
                  <p:embed/>
                </p:oleObj>
              </mc:Choice>
              <mc:Fallback>
                <p:oleObj name="Document" r:id="rId4" imgW="5486400" imgH="266688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7627938"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5"/>
          <p:cNvSpPr>
            <a:spLocks noChangeArrowheads="1"/>
          </p:cNvSpPr>
          <p:nvPr/>
        </p:nvSpPr>
        <p:spPr bwMode="auto">
          <a:xfrm>
            <a:off x="304800" y="5715000"/>
            <a:ext cx="84582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The sample mean (MLE) is 345.5 and the sample std dev (MLE) is 43.6. </a:t>
            </a:r>
          </a:p>
        </p:txBody>
      </p:sp>
      <p:grpSp>
        <p:nvGrpSpPr>
          <p:cNvPr id="11272" name="Group 8"/>
          <p:cNvGrpSpPr>
            <a:grpSpLocks noChangeAspect="1"/>
          </p:cNvGrpSpPr>
          <p:nvPr/>
        </p:nvGrpSpPr>
        <p:grpSpPr bwMode="auto">
          <a:xfrm>
            <a:off x="381000" y="2743200"/>
            <a:ext cx="1319213" cy="1319213"/>
            <a:chOff x="240" y="1584"/>
            <a:chExt cx="831" cy="831"/>
          </a:xfrm>
        </p:grpSpPr>
        <p:sp>
          <p:nvSpPr>
            <p:cNvPr id="11273" name="AutoShape 7"/>
            <p:cNvSpPr>
              <a:spLocks noChangeAspect="1" noChangeArrowheads="1" noTextEdit="1"/>
            </p:cNvSpPr>
            <p:nvPr/>
          </p:nvSpPr>
          <p:spPr bwMode="auto">
            <a:xfrm>
              <a:off x="240" y="1584"/>
              <a:ext cx="831" cy="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74" name="Freeform 9"/>
            <p:cNvSpPr>
              <a:spLocks/>
            </p:cNvSpPr>
            <p:nvPr/>
          </p:nvSpPr>
          <p:spPr bwMode="auto">
            <a:xfrm>
              <a:off x="240" y="1584"/>
              <a:ext cx="831" cy="831"/>
            </a:xfrm>
            <a:custGeom>
              <a:avLst/>
              <a:gdLst>
                <a:gd name="T0" fmla="*/ 384 w 831"/>
                <a:gd name="T1" fmla="*/ 0 h 831"/>
                <a:gd name="T2" fmla="*/ 322 w 831"/>
                <a:gd name="T3" fmla="*/ 12 h 831"/>
                <a:gd name="T4" fmla="*/ 273 w 831"/>
                <a:gd name="T5" fmla="*/ 25 h 831"/>
                <a:gd name="T6" fmla="*/ 223 w 831"/>
                <a:gd name="T7" fmla="*/ 50 h 831"/>
                <a:gd name="T8" fmla="*/ 174 w 831"/>
                <a:gd name="T9" fmla="*/ 74 h 831"/>
                <a:gd name="T10" fmla="*/ 136 w 831"/>
                <a:gd name="T11" fmla="*/ 112 h 831"/>
                <a:gd name="T12" fmla="*/ 99 w 831"/>
                <a:gd name="T13" fmla="*/ 149 h 831"/>
                <a:gd name="T14" fmla="*/ 62 w 831"/>
                <a:gd name="T15" fmla="*/ 198 h 831"/>
                <a:gd name="T16" fmla="*/ 37 w 831"/>
                <a:gd name="T17" fmla="*/ 236 h 831"/>
                <a:gd name="T18" fmla="*/ 12 w 831"/>
                <a:gd name="T19" fmla="*/ 285 h 831"/>
                <a:gd name="T20" fmla="*/ 0 w 831"/>
                <a:gd name="T21" fmla="*/ 347 h 831"/>
                <a:gd name="T22" fmla="*/ 0 w 831"/>
                <a:gd name="T23" fmla="*/ 397 h 831"/>
                <a:gd name="T24" fmla="*/ 0 w 831"/>
                <a:gd name="T25" fmla="*/ 447 h 831"/>
                <a:gd name="T26" fmla="*/ 12 w 831"/>
                <a:gd name="T27" fmla="*/ 509 h 831"/>
                <a:gd name="T28" fmla="*/ 25 w 831"/>
                <a:gd name="T29" fmla="*/ 558 h 831"/>
                <a:gd name="T30" fmla="*/ 50 w 831"/>
                <a:gd name="T31" fmla="*/ 608 h 831"/>
                <a:gd name="T32" fmla="*/ 74 w 831"/>
                <a:gd name="T33" fmla="*/ 657 h 831"/>
                <a:gd name="T34" fmla="*/ 112 w 831"/>
                <a:gd name="T35" fmla="*/ 695 h 831"/>
                <a:gd name="T36" fmla="*/ 149 w 831"/>
                <a:gd name="T37" fmla="*/ 732 h 831"/>
                <a:gd name="T38" fmla="*/ 186 w 831"/>
                <a:gd name="T39" fmla="*/ 769 h 831"/>
                <a:gd name="T40" fmla="*/ 236 w 831"/>
                <a:gd name="T41" fmla="*/ 794 h 831"/>
                <a:gd name="T42" fmla="*/ 285 w 831"/>
                <a:gd name="T43" fmla="*/ 806 h 831"/>
                <a:gd name="T44" fmla="*/ 347 w 831"/>
                <a:gd name="T45" fmla="*/ 831 h 831"/>
                <a:gd name="T46" fmla="*/ 397 w 831"/>
                <a:gd name="T47" fmla="*/ 831 h 831"/>
                <a:gd name="T48" fmla="*/ 447 w 831"/>
                <a:gd name="T49" fmla="*/ 831 h 831"/>
                <a:gd name="T50" fmla="*/ 509 w 831"/>
                <a:gd name="T51" fmla="*/ 819 h 831"/>
                <a:gd name="T52" fmla="*/ 558 w 831"/>
                <a:gd name="T53" fmla="*/ 806 h 831"/>
                <a:gd name="T54" fmla="*/ 608 w 831"/>
                <a:gd name="T55" fmla="*/ 781 h 831"/>
                <a:gd name="T56" fmla="*/ 657 w 831"/>
                <a:gd name="T57" fmla="*/ 757 h 831"/>
                <a:gd name="T58" fmla="*/ 695 w 831"/>
                <a:gd name="T59" fmla="*/ 719 h 831"/>
                <a:gd name="T60" fmla="*/ 732 w 831"/>
                <a:gd name="T61" fmla="*/ 682 h 831"/>
                <a:gd name="T62" fmla="*/ 769 w 831"/>
                <a:gd name="T63" fmla="*/ 633 h 831"/>
                <a:gd name="T64" fmla="*/ 794 w 831"/>
                <a:gd name="T65" fmla="*/ 595 h 831"/>
                <a:gd name="T66" fmla="*/ 819 w 831"/>
                <a:gd name="T67" fmla="*/ 546 h 831"/>
                <a:gd name="T68" fmla="*/ 831 w 831"/>
                <a:gd name="T69" fmla="*/ 484 h 831"/>
                <a:gd name="T70" fmla="*/ 831 w 831"/>
                <a:gd name="T71" fmla="*/ 434 h 831"/>
                <a:gd name="T72" fmla="*/ 831 w 831"/>
                <a:gd name="T73" fmla="*/ 384 h 831"/>
                <a:gd name="T74" fmla="*/ 819 w 831"/>
                <a:gd name="T75" fmla="*/ 322 h 831"/>
                <a:gd name="T76" fmla="*/ 806 w 831"/>
                <a:gd name="T77" fmla="*/ 273 h 831"/>
                <a:gd name="T78" fmla="*/ 781 w 831"/>
                <a:gd name="T79" fmla="*/ 223 h 831"/>
                <a:gd name="T80" fmla="*/ 757 w 831"/>
                <a:gd name="T81" fmla="*/ 174 h 831"/>
                <a:gd name="T82" fmla="*/ 719 w 831"/>
                <a:gd name="T83" fmla="*/ 136 h 831"/>
                <a:gd name="T84" fmla="*/ 682 w 831"/>
                <a:gd name="T85" fmla="*/ 99 h 831"/>
                <a:gd name="T86" fmla="*/ 645 w 831"/>
                <a:gd name="T87" fmla="*/ 62 h 831"/>
                <a:gd name="T88" fmla="*/ 595 w 831"/>
                <a:gd name="T89" fmla="*/ 37 h 831"/>
                <a:gd name="T90" fmla="*/ 546 w 831"/>
                <a:gd name="T91" fmla="*/ 25 h 831"/>
                <a:gd name="T92" fmla="*/ 484 w 831"/>
                <a:gd name="T93" fmla="*/ 0 h 831"/>
                <a:gd name="T94" fmla="*/ 434 w 831"/>
                <a:gd name="T95" fmla="*/ 0 h 8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1"/>
                <a:gd name="T145" fmla="*/ 0 h 831"/>
                <a:gd name="T146" fmla="*/ 831 w 831"/>
                <a:gd name="T147" fmla="*/ 831 h 8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1" h="831">
                  <a:moveTo>
                    <a:pt x="422" y="0"/>
                  </a:moveTo>
                  <a:lnTo>
                    <a:pt x="397" y="0"/>
                  </a:lnTo>
                  <a:lnTo>
                    <a:pt x="384" y="0"/>
                  </a:lnTo>
                  <a:lnTo>
                    <a:pt x="360" y="0"/>
                  </a:lnTo>
                  <a:lnTo>
                    <a:pt x="347" y="0"/>
                  </a:lnTo>
                  <a:lnTo>
                    <a:pt x="322" y="12"/>
                  </a:lnTo>
                  <a:lnTo>
                    <a:pt x="310" y="12"/>
                  </a:lnTo>
                  <a:lnTo>
                    <a:pt x="285" y="25"/>
                  </a:lnTo>
                  <a:lnTo>
                    <a:pt x="273" y="25"/>
                  </a:lnTo>
                  <a:lnTo>
                    <a:pt x="260" y="37"/>
                  </a:lnTo>
                  <a:lnTo>
                    <a:pt x="236" y="37"/>
                  </a:lnTo>
                  <a:lnTo>
                    <a:pt x="223" y="50"/>
                  </a:lnTo>
                  <a:lnTo>
                    <a:pt x="211" y="50"/>
                  </a:lnTo>
                  <a:lnTo>
                    <a:pt x="186" y="62"/>
                  </a:lnTo>
                  <a:lnTo>
                    <a:pt x="174" y="74"/>
                  </a:lnTo>
                  <a:lnTo>
                    <a:pt x="161" y="87"/>
                  </a:lnTo>
                  <a:lnTo>
                    <a:pt x="149" y="99"/>
                  </a:lnTo>
                  <a:lnTo>
                    <a:pt x="136" y="112"/>
                  </a:lnTo>
                  <a:lnTo>
                    <a:pt x="124" y="124"/>
                  </a:lnTo>
                  <a:lnTo>
                    <a:pt x="112" y="136"/>
                  </a:lnTo>
                  <a:lnTo>
                    <a:pt x="99" y="149"/>
                  </a:lnTo>
                  <a:lnTo>
                    <a:pt x="87" y="161"/>
                  </a:lnTo>
                  <a:lnTo>
                    <a:pt x="74" y="174"/>
                  </a:lnTo>
                  <a:lnTo>
                    <a:pt x="62" y="198"/>
                  </a:lnTo>
                  <a:lnTo>
                    <a:pt x="50" y="211"/>
                  </a:lnTo>
                  <a:lnTo>
                    <a:pt x="50" y="223"/>
                  </a:lnTo>
                  <a:lnTo>
                    <a:pt x="37" y="236"/>
                  </a:lnTo>
                  <a:lnTo>
                    <a:pt x="25" y="260"/>
                  </a:lnTo>
                  <a:lnTo>
                    <a:pt x="25" y="273"/>
                  </a:lnTo>
                  <a:lnTo>
                    <a:pt x="12" y="285"/>
                  </a:lnTo>
                  <a:lnTo>
                    <a:pt x="12" y="310"/>
                  </a:lnTo>
                  <a:lnTo>
                    <a:pt x="12" y="322"/>
                  </a:lnTo>
                  <a:lnTo>
                    <a:pt x="0" y="347"/>
                  </a:lnTo>
                  <a:lnTo>
                    <a:pt x="0" y="360"/>
                  </a:lnTo>
                  <a:lnTo>
                    <a:pt x="0" y="384"/>
                  </a:lnTo>
                  <a:lnTo>
                    <a:pt x="0" y="397"/>
                  </a:lnTo>
                  <a:lnTo>
                    <a:pt x="0" y="422"/>
                  </a:lnTo>
                  <a:lnTo>
                    <a:pt x="0" y="434"/>
                  </a:lnTo>
                  <a:lnTo>
                    <a:pt x="0" y="447"/>
                  </a:lnTo>
                  <a:lnTo>
                    <a:pt x="0" y="471"/>
                  </a:lnTo>
                  <a:lnTo>
                    <a:pt x="0" y="484"/>
                  </a:lnTo>
                  <a:lnTo>
                    <a:pt x="12" y="509"/>
                  </a:lnTo>
                  <a:lnTo>
                    <a:pt x="12" y="521"/>
                  </a:lnTo>
                  <a:lnTo>
                    <a:pt x="12" y="546"/>
                  </a:lnTo>
                  <a:lnTo>
                    <a:pt x="25" y="558"/>
                  </a:lnTo>
                  <a:lnTo>
                    <a:pt x="25" y="571"/>
                  </a:lnTo>
                  <a:lnTo>
                    <a:pt x="37" y="595"/>
                  </a:lnTo>
                  <a:lnTo>
                    <a:pt x="50" y="608"/>
                  </a:lnTo>
                  <a:lnTo>
                    <a:pt x="50" y="620"/>
                  </a:lnTo>
                  <a:lnTo>
                    <a:pt x="62" y="633"/>
                  </a:lnTo>
                  <a:lnTo>
                    <a:pt x="74" y="657"/>
                  </a:lnTo>
                  <a:lnTo>
                    <a:pt x="87" y="670"/>
                  </a:lnTo>
                  <a:lnTo>
                    <a:pt x="99" y="682"/>
                  </a:lnTo>
                  <a:lnTo>
                    <a:pt x="112" y="695"/>
                  </a:lnTo>
                  <a:lnTo>
                    <a:pt x="124" y="707"/>
                  </a:lnTo>
                  <a:lnTo>
                    <a:pt x="136" y="719"/>
                  </a:lnTo>
                  <a:lnTo>
                    <a:pt x="149" y="732"/>
                  </a:lnTo>
                  <a:lnTo>
                    <a:pt x="161" y="744"/>
                  </a:lnTo>
                  <a:lnTo>
                    <a:pt x="174" y="757"/>
                  </a:lnTo>
                  <a:lnTo>
                    <a:pt x="186" y="769"/>
                  </a:lnTo>
                  <a:lnTo>
                    <a:pt x="211" y="769"/>
                  </a:lnTo>
                  <a:lnTo>
                    <a:pt x="223" y="781"/>
                  </a:lnTo>
                  <a:lnTo>
                    <a:pt x="236" y="794"/>
                  </a:lnTo>
                  <a:lnTo>
                    <a:pt x="260" y="794"/>
                  </a:lnTo>
                  <a:lnTo>
                    <a:pt x="273" y="806"/>
                  </a:lnTo>
                  <a:lnTo>
                    <a:pt x="285" y="806"/>
                  </a:lnTo>
                  <a:lnTo>
                    <a:pt x="310" y="819"/>
                  </a:lnTo>
                  <a:lnTo>
                    <a:pt x="322" y="819"/>
                  </a:lnTo>
                  <a:lnTo>
                    <a:pt x="347" y="831"/>
                  </a:lnTo>
                  <a:lnTo>
                    <a:pt x="360" y="831"/>
                  </a:lnTo>
                  <a:lnTo>
                    <a:pt x="384" y="831"/>
                  </a:lnTo>
                  <a:lnTo>
                    <a:pt x="397" y="831"/>
                  </a:lnTo>
                  <a:lnTo>
                    <a:pt x="422" y="831"/>
                  </a:lnTo>
                  <a:lnTo>
                    <a:pt x="434" y="831"/>
                  </a:lnTo>
                  <a:lnTo>
                    <a:pt x="447" y="831"/>
                  </a:lnTo>
                  <a:lnTo>
                    <a:pt x="471" y="831"/>
                  </a:lnTo>
                  <a:lnTo>
                    <a:pt x="484" y="831"/>
                  </a:lnTo>
                  <a:lnTo>
                    <a:pt x="509" y="819"/>
                  </a:lnTo>
                  <a:lnTo>
                    <a:pt x="521" y="819"/>
                  </a:lnTo>
                  <a:lnTo>
                    <a:pt x="546" y="806"/>
                  </a:lnTo>
                  <a:lnTo>
                    <a:pt x="558" y="806"/>
                  </a:lnTo>
                  <a:lnTo>
                    <a:pt x="571" y="794"/>
                  </a:lnTo>
                  <a:lnTo>
                    <a:pt x="595" y="794"/>
                  </a:lnTo>
                  <a:lnTo>
                    <a:pt x="608" y="781"/>
                  </a:lnTo>
                  <a:lnTo>
                    <a:pt x="620" y="769"/>
                  </a:lnTo>
                  <a:lnTo>
                    <a:pt x="645" y="769"/>
                  </a:lnTo>
                  <a:lnTo>
                    <a:pt x="657" y="757"/>
                  </a:lnTo>
                  <a:lnTo>
                    <a:pt x="670" y="744"/>
                  </a:lnTo>
                  <a:lnTo>
                    <a:pt x="682" y="732"/>
                  </a:lnTo>
                  <a:lnTo>
                    <a:pt x="695" y="719"/>
                  </a:lnTo>
                  <a:lnTo>
                    <a:pt x="707" y="707"/>
                  </a:lnTo>
                  <a:lnTo>
                    <a:pt x="719" y="695"/>
                  </a:lnTo>
                  <a:lnTo>
                    <a:pt x="732" y="682"/>
                  </a:lnTo>
                  <a:lnTo>
                    <a:pt x="744" y="670"/>
                  </a:lnTo>
                  <a:lnTo>
                    <a:pt x="757" y="657"/>
                  </a:lnTo>
                  <a:lnTo>
                    <a:pt x="769" y="633"/>
                  </a:lnTo>
                  <a:lnTo>
                    <a:pt x="781" y="620"/>
                  </a:lnTo>
                  <a:lnTo>
                    <a:pt x="781" y="608"/>
                  </a:lnTo>
                  <a:lnTo>
                    <a:pt x="794" y="595"/>
                  </a:lnTo>
                  <a:lnTo>
                    <a:pt x="806" y="571"/>
                  </a:lnTo>
                  <a:lnTo>
                    <a:pt x="806" y="558"/>
                  </a:lnTo>
                  <a:lnTo>
                    <a:pt x="819" y="546"/>
                  </a:lnTo>
                  <a:lnTo>
                    <a:pt x="819" y="521"/>
                  </a:lnTo>
                  <a:lnTo>
                    <a:pt x="819" y="509"/>
                  </a:lnTo>
                  <a:lnTo>
                    <a:pt x="831" y="484"/>
                  </a:lnTo>
                  <a:lnTo>
                    <a:pt x="831" y="471"/>
                  </a:lnTo>
                  <a:lnTo>
                    <a:pt x="831" y="447"/>
                  </a:lnTo>
                  <a:lnTo>
                    <a:pt x="831" y="434"/>
                  </a:lnTo>
                  <a:lnTo>
                    <a:pt x="831" y="422"/>
                  </a:lnTo>
                  <a:lnTo>
                    <a:pt x="831" y="397"/>
                  </a:lnTo>
                  <a:lnTo>
                    <a:pt x="831" y="384"/>
                  </a:lnTo>
                  <a:lnTo>
                    <a:pt x="831" y="360"/>
                  </a:lnTo>
                  <a:lnTo>
                    <a:pt x="831" y="347"/>
                  </a:lnTo>
                  <a:lnTo>
                    <a:pt x="819" y="322"/>
                  </a:lnTo>
                  <a:lnTo>
                    <a:pt x="819" y="310"/>
                  </a:lnTo>
                  <a:lnTo>
                    <a:pt x="819" y="285"/>
                  </a:lnTo>
                  <a:lnTo>
                    <a:pt x="806" y="273"/>
                  </a:lnTo>
                  <a:lnTo>
                    <a:pt x="806" y="260"/>
                  </a:lnTo>
                  <a:lnTo>
                    <a:pt x="794" y="236"/>
                  </a:lnTo>
                  <a:lnTo>
                    <a:pt x="781" y="223"/>
                  </a:lnTo>
                  <a:lnTo>
                    <a:pt x="781" y="211"/>
                  </a:lnTo>
                  <a:lnTo>
                    <a:pt x="769" y="198"/>
                  </a:lnTo>
                  <a:lnTo>
                    <a:pt x="757" y="174"/>
                  </a:lnTo>
                  <a:lnTo>
                    <a:pt x="744" y="161"/>
                  </a:lnTo>
                  <a:lnTo>
                    <a:pt x="732" y="149"/>
                  </a:lnTo>
                  <a:lnTo>
                    <a:pt x="719" y="136"/>
                  </a:lnTo>
                  <a:lnTo>
                    <a:pt x="707" y="124"/>
                  </a:lnTo>
                  <a:lnTo>
                    <a:pt x="695" y="112"/>
                  </a:lnTo>
                  <a:lnTo>
                    <a:pt x="682" y="99"/>
                  </a:lnTo>
                  <a:lnTo>
                    <a:pt x="670" y="87"/>
                  </a:lnTo>
                  <a:lnTo>
                    <a:pt x="657" y="74"/>
                  </a:lnTo>
                  <a:lnTo>
                    <a:pt x="645" y="62"/>
                  </a:lnTo>
                  <a:lnTo>
                    <a:pt x="620" y="50"/>
                  </a:lnTo>
                  <a:lnTo>
                    <a:pt x="608" y="50"/>
                  </a:lnTo>
                  <a:lnTo>
                    <a:pt x="595" y="37"/>
                  </a:lnTo>
                  <a:lnTo>
                    <a:pt x="571" y="37"/>
                  </a:lnTo>
                  <a:lnTo>
                    <a:pt x="558" y="25"/>
                  </a:lnTo>
                  <a:lnTo>
                    <a:pt x="546" y="25"/>
                  </a:lnTo>
                  <a:lnTo>
                    <a:pt x="521" y="12"/>
                  </a:lnTo>
                  <a:lnTo>
                    <a:pt x="509" y="12"/>
                  </a:lnTo>
                  <a:lnTo>
                    <a:pt x="484" y="0"/>
                  </a:lnTo>
                  <a:lnTo>
                    <a:pt x="471" y="0"/>
                  </a:lnTo>
                  <a:lnTo>
                    <a:pt x="447" y="0"/>
                  </a:lnTo>
                  <a:lnTo>
                    <a:pt x="434" y="0"/>
                  </a:lnTo>
                  <a:lnTo>
                    <a:pt x="422"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5" name="Freeform 10"/>
            <p:cNvSpPr>
              <a:spLocks/>
            </p:cNvSpPr>
            <p:nvPr/>
          </p:nvSpPr>
          <p:spPr bwMode="auto">
            <a:xfrm>
              <a:off x="302" y="1646"/>
              <a:ext cx="707" cy="695"/>
            </a:xfrm>
            <a:custGeom>
              <a:avLst/>
              <a:gdLst>
                <a:gd name="T0" fmla="*/ 322 w 707"/>
                <a:gd name="T1" fmla="*/ 0 h 695"/>
                <a:gd name="T2" fmla="*/ 273 w 707"/>
                <a:gd name="T3" fmla="*/ 12 h 695"/>
                <a:gd name="T4" fmla="*/ 236 w 707"/>
                <a:gd name="T5" fmla="*/ 25 h 695"/>
                <a:gd name="T6" fmla="*/ 186 w 707"/>
                <a:gd name="T7" fmla="*/ 37 h 695"/>
                <a:gd name="T8" fmla="*/ 149 w 707"/>
                <a:gd name="T9" fmla="*/ 62 h 695"/>
                <a:gd name="T10" fmla="*/ 112 w 707"/>
                <a:gd name="T11" fmla="*/ 99 h 695"/>
                <a:gd name="T12" fmla="*/ 87 w 707"/>
                <a:gd name="T13" fmla="*/ 124 h 695"/>
                <a:gd name="T14" fmla="*/ 62 w 707"/>
                <a:gd name="T15" fmla="*/ 161 h 695"/>
                <a:gd name="T16" fmla="*/ 37 w 707"/>
                <a:gd name="T17" fmla="*/ 198 h 695"/>
                <a:gd name="T18" fmla="*/ 25 w 707"/>
                <a:gd name="T19" fmla="*/ 248 h 695"/>
                <a:gd name="T20" fmla="*/ 12 w 707"/>
                <a:gd name="T21" fmla="*/ 298 h 695"/>
                <a:gd name="T22" fmla="*/ 0 w 707"/>
                <a:gd name="T23" fmla="*/ 335 h 695"/>
                <a:gd name="T24" fmla="*/ 0 w 707"/>
                <a:gd name="T25" fmla="*/ 385 h 695"/>
                <a:gd name="T26" fmla="*/ 12 w 707"/>
                <a:gd name="T27" fmla="*/ 422 h 695"/>
                <a:gd name="T28" fmla="*/ 25 w 707"/>
                <a:gd name="T29" fmla="*/ 471 h 695"/>
                <a:gd name="T30" fmla="*/ 37 w 707"/>
                <a:gd name="T31" fmla="*/ 509 h 695"/>
                <a:gd name="T32" fmla="*/ 62 w 707"/>
                <a:gd name="T33" fmla="*/ 546 h 695"/>
                <a:gd name="T34" fmla="*/ 99 w 707"/>
                <a:gd name="T35" fmla="*/ 583 h 695"/>
                <a:gd name="T36" fmla="*/ 124 w 707"/>
                <a:gd name="T37" fmla="*/ 620 h 695"/>
                <a:gd name="T38" fmla="*/ 161 w 707"/>
                <a:gd name="T39" fmla="*/ 645 h 695"/>
                <a:gd name="T40" fmla="*/ 198 w 707"/>
                <a:gd name="T41" fmla="*/ 670 h 695"/>
                <a:gd name="T42" fmla="*/ 248 w 707"/>
                <a:gd name="T43" fmla="*/ 682 h 695"/>
                <a:gd name="T44" fmla="*/ 285 w 707"/>
                <a:gd name="T45" fmla="*/ 695 h 695"/>
                <a:gd name="T46" fmla="*/ 335 w 707"/>
                <a:gd name="T47" fmla="*/ 695 h 695"/>
                <a:gd name="T48" fmla="*/ 385 w 707"/>
                <a:gd name="T49" fmla="*/ 695 h 695"/>
                <a:gd name="T50" fmla="*/ 422 w 707"/>
                <a:gd name="T51" fmla="*/ 695 h 695"/>
                <a:gd name="T52" fmla="*/ 471 w 707"/>
                <a:gd name="T53" fmla="*/ 682 h 695"/>
                <a:gd name="T54" fmla="*/ 509 w 707"/>
                <a:gd name="T55" fmla="*/ 657 h 695"/>
                <a:gd name="T56" fmla="*/ 546 w 707"/>
                <a:gd name="T57" fmla="*/ 633 h 695"/>
                <a:gd name="T58" fmla="*/ 583 w 707"/>
                <a:gd name="T59" fmla="*/ 608 h 695"/>
                <a:gd name="T60" fmla="*/ 620 w 707"/>
                <a:gd name="T61" fmla="*/ 571 h 695"/>
                <a:gd name="T62" fmla="*/ 645 w 707"/>
                <a:gd name="T63" fmla="*/ 533 h 695"/>
                <a:gd name="T64" fmla="*/ 670 w 707"/>
                <a:gd name="T65" fmla="*/ 496 h 695"/>
                <a:gd name="T66" fmla="*/ 682 w 707"/>
                <a:gd name="T67" fmla="*/ 459 h 695"/>
                <a:gd name="T68" fmla="*/ 695 w 707"/>
                <a:gd name="T69" fmla="*/ 409 h 695"/>
                <a:gd name="T70" fmla="*/ 695 w 707"/>
                <a:gd name="T71" fmla="*/ 372 h 695"/>
                <a:gd name="T72" fmla="*/ 695 w 707"/>
                <a:gd name="T73" fmla="*/ 322 h 695"/>
                <a:gd name="T74" fmla="*/ 695 w 707"/>
                <a:gd name="T75" fmla="*/ 273 h 695"/>
                <a:gd name="T76" fmla="*/ 682 w 707"/>
                <a:gd name="T77" fmla="*/ 236 h 695"/>
                <a:gd name="T78" fmla="*/ 657 w 707"/>
                <a:gd name="T79" fmla="*/ 186 h 695"/>
                <a:gd name="T80" fmla="*/ 633 w 707"/>
                <a:gd name="T81" fmla="*/ 149 h 695"/>
                <a:gd name="T82" fmla="*/ 608 w 707"/>
                <a:gd name="T83" fmla="*/ 112 h 695"/>
                <a:gd name="T84" fmla="*/ 583 w 707"/>
                <a:gd name="T85" fmla="*/ 87 h 695"/>
                <a:gd name="T86" fmla="*/ 546 w 707"/>
                <a:gd name="T87" fmla="*/ 62 h 695"/>
                <a:gd name="T88" fmla="*/ 496 w 707"/>
                <a:gd name="T89" fmla="*/ 37 h 695"/>
                <a:gd name="T90" fmla="*/ 459 w 707"/>
                <a:gd name="T91" fmla="*/ 25 h 695"/>
                <a:gd name="T92" fmla="*/ 409 w 707"/>
                <a:gd name="T93" fmla="*/ 12 h 695"/>
                <a:gd name="T94" fmla="*/ 372 w 707"/>
                <a:gd name="T95" fmla="*/ 0 h 69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07"/>
                <a:gd name="T145" fmla="*/ 0 h 695"/>
                <a:gd name="T146" fmla="*/ 707 w 707"/>
                <a:gd name="T147" fmla="*/ 695 h 69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07" h="695">
                  <a:moveTo>
                    <a:pt x="347" y="0"/>
                  </a:moveTo>
                  <a:lnTo>
                    <a:pt x="335" y="0"/>
                  </a:lnTo>
                  <a:lnTo>
                    <a:pt x="322" y="0"/>
                  </a:lnTo>
                  <a:lnTo>
                    <a:pt x="310" y="0"/>
                  </a:lnTo>
                  <a:lnTo>
                    <a:pt x="285" y="12"/>
                  </a:lnTo>
                  <a:lnTo>
                    <a:pt x="273" y="12"/>
                  </a:lnTo>
                  <a:lnTo>
                    <a:pt x="260" y="12"/>
                  </a:lnTo>
                  <a:lnTo>
                    <a:pt x="248" y="25"/>
                  </a:lnTo>
                  <a:lnTo>
                    <a:pt x="236" y="25"/>
                  </a:lnTo>
                  <a:lnTo>
                    <a:pt x="223" y="25"/>
                  </a:lnTo>
                  <a:lnTo>
                    <a:pt x="198" y="37"/>
                  </a:lnTo>
                  <a:lnTo>
                    <a:pt x="186" y="37"/>
                  </a:lnTo>
                  <a:lnTo>
                    <a:pt x="174" y="50"/>
                  </a:lnTo>
                  <a:lnTo>
                    <a:pt x="161" y="62"/>
                  </a:lnTo>
                  <a:lnTo>
                    <a:pt x="149" y="62"/>
                  </a:lnTo>
                  <a:lnTo>
                    <a:pt x="136" y="74"/>
                  </a:lnTo>
                  <a:lnTo>
                    <a:pt x="124" y="87"/>
                  </a:lnTo>
                  <a:lnTo>
                    <a:pt x="112" y="99"/>
                  </a:lnTo>
                  <a:lnTo>
                    <a:pt x="99" y="112"/>
                  </a:lnTo>
                  <a:lnTo>
                    <a:pt x="87" y="124"/>
                  </a:lnTo>
                  <a:lnTo>
                    <a:pt x="74" y="136"/>
                  </a:lnTo>
                  <a:lnTo>
                    <a:pt x="62" y="149"/>
                  </a:lnTo>
                  <a:lnTo>
                    <a:pt x="62" y="161"/>
                  </a:lnTo>
                  <a:lnTo>
                    <a:pt x="50" y="174"/>
                  </a:lnTo>
                  <a:lnTo>
                    <a:pt x="37" y="186"/>
                  </a:lnTo>
                  <a:lnTo>
                    <a:pt x="37" y="198"/>
                  </a:lnTo>
                  <a:lnTo>
                    <a:pt x="25" y="223"/>
                  </a:lnTo>
                  <a:lnTo>
                    <a:pt x="25" y="236"/>
                  </a:lnTo>
                  <a:lnTo>
                    <a:pt x="25" y="248"/>
                  </a:lnTo>
                  <a:lnTo>
                    <a:pt x="12" y="260"/>
                  </a:lnTo>
                  <a:lnTo>
                    <a:pt x="12" y="273"/>
                  </a:lnTo>
                  <a:lnTo>
                    <a:pt x="12" y="298"/>
                  </a:lnTo>
                  <a:lnTo>
                    <a:pt x="0" y="310"/>
                  </a:lnTo>
                  <a:lnTo>
                    <a:pt x="0" y="322"/>
                  </a:lnTo>
                  <a:lnTo>
                    <a:pt x="0" y="335"/>
                  </a:lnTo>
                  <a:lnTo>
                    <a:pt x="0" y="347"/>
                  </a:lnTo>
                  <a:lnTo>
                    <a:pt x="0" y="372"/>
                  </a:lnTo>
                  <a:lnTo>
                    <a:pt x="0" y="385"/>
                  </a:lnTo>
                  <a:lnTo>
                    <a:pt x="0" y="397"/>
                  </a:lnTo>
                  <a:lnTo>
                    <a:pt x="12" y="409"/>
                  </a:lnTo>
                  <a:lnTo>
                    <a:pt x="12" y="422"/>
                  </a:lnTo>
                  <a:lnTo>
                    <a:pt x="12" y="447"/>
                  </a:lnTo>
                  <a:lnTo>
                    <a:pt x="25" y="459"/>
                  </a:lnTo>
                  <a:lnTo>
                    <a:pt x="25" y="471"/>
                  </a:lnTo>
                  <a:lnTo>
                    <a:pt x="25" y="484"/>
                  </a:lnTo>
                  <a:lnTo>
                    <a:pt x="37" y="496"/>
                  </a:lnTo>
                  <a:lnTo>
                    <a:pt x="37" y="509"/>
                  </a:lnTo>
                  <a:lnTo>
                    <a:pt x="50" y="521"/>
                  </a:lnTo>
                  <a:lnTo>
                    <a:pt x="62" y="533"/>
                  </a:lnTo>
                  <a:lnTo>
                    <a:pt x="62" y="546"/>
                  </a:lnTo>
                  <a:lnTo>
                    <a:pt x="74" y="558"/>
                  </a:lnTo>
                  <a:lnTo>
                    <a:pt x="87" y="571"/>
                  </a:lnTo>
                  <a:lnTo>
                    <a:pt x="99" y="583"/>
                  </a:lnTo>
                  <a:lnTo>
                    <a:pt x="112" y="595"/>
                  </a:lnTo>
                  <a:lnTo>
                    <a:pt x="112" y="608"/>
                  </a:lnTo>
                  <a:lnTo>
                    <a:pt x="124" y="620"/>
                  </a:lnTo>
                  <a:lnTo>
                    <a:pt x="136" y="633"/>
                  </a:lnTo>
                  <a:lnTo>
                    <a:pt x="149" y="633"/>
                  </a:lnTo>
                  <a:lnTo>
                    <a:pt x="161" y="645"/>
                  </a:lnTo>
                  <a:lnTo>
                    <a:pt x="174" y="657"/>
                  </a:lnTo>
                  <a:lnTo>
                    <a:pt x="186" y="657"/>
                  </a:lnTo>
                  <a:lnTo>
                    <a:pt x="198" y="670"/>
                  </a:lnTo>
                  <a:lnTo>
                    <a:pt x="223" y="670"/>
                  </a:lnTo>
                  <a:lnTo>
                    <a:pt x="236" y="682"/>
                  </a:lnTo>
                  <a:lnTo>
                    <a:pt x="248" y="682"/>
                  </a:lnTo>
                  <a:lnTo>
                    <a:pt x="260" y="695"/>
                  </a:lnTo>
                  <a:lnTo>
                    <a:pt x="273" y="695"/>
                  </a:lnTo>
                  <a:lnTo>
                    <a:pt x="285" y="695"/>
                  </a:lnTo>
                  <a:lnTo>
                    <a:pt x="310" y="695"/>
                  </a:lnTo>
                  <a:lnTo>
                    <a:pt x="322" y="695"/>
                  </a:lnTo>
                  <a:lnTo>
                    <a:pt x="335" y="695"/>
                  </a:lnTo>
                  <a:lnTo>
                    <a:pt x="347" y="695"/>
                  </a:lnTo>
                  <a:lnTo>
                    <a:pt x="372" y="695"/>
                  </a:lnTo>
                  <a:lnTo>
                    <a:pt x="385" y="695"/>
                  </a:lnTo>
                  <a:lnTo>
                    <a:pt x="397" y="695"/>
                  </a:lnTo>
                  <a:lnTo>
                    <a:pt x="409" y="695"/>
                  </a:lnTo>
                  <a:lnTo>
                    <a:pt x="422" y="695"/>
                  </a:lnTo>
                  <a:lnTo>
                    <a:pt x="447" y="695"/>
                  </a:lnTo>
                  <a:lnTo>
                    <a:pt x="459" y="682"/>
                  </a:lnTo>
                  <a:lnTo>
                    <a:pt x="471" y="682"/>
                  </a:lnTo>
                  <a:lnTo>
                    <a:pt x="484" y="670"/>
                  </a:lnTo>
                  <a:lnTo>
                    <a:pt x="496" y="670"/>
                  </a:lnTo>
                  <a:lnTo>
                    <a:pt x="509" y="657"/>
                  </a:lnTo>
                  <a:lnTo>
                    <a:pt x="521" y="657"/>
                  </a:lnTo>
                  <a:lnTo>
                    <a:pt x="546" y="645"/>
                  </a:lnTo>
                  <a:lnTo>
                    <a:pt x="546" y="633"/>
                  </a:lnTo>
                  <a:lnTo>
                    <a:pt x="571" y="633"/>
                  </a:lnTo>
                  <a:lnTo>
                    <a:pt x="583" y="620"/>
                  </a:lnTo>
                  <a:lnTo>
                    <a:pt x="583" y="608"/>
                  </a:lnTo>
                  <a:lnTo>
                    <a:pt x="595" y="595"/>
                  </a:lnTo>
                  <a:lnTo>
                    <a:pt x="608" y="583"/>
                  </a:lnTo>
                  <a:lnTo>
                    <a:pt x="620" y="571"/>
                  </a:lnTo>
                  <a:lnTo>
                    <a:pt x="633" y="558"/>
                  </a:lnTo>
                  <a:lnTo>
                    <a:pt x="633" y="546"/>
                  </a:lnTo>
                  <a:lnTo>
                    <a:pt x="645" y="533"/>
                  </a:lnTo>
                  <a:lnTo>
                    <a:pt x="657" y="521"/>
                  </a:lnTo>
                  <a:lnTo>
                    <a:pt x="657" y="509"/>
                  </a:lnTo>
                  <a:lnTo>
                    <a:pt x="670" y="496"/>
                  </a:lnTo>
                  <a:lnTo>
                    <a:pt x="682" y="484"/>
                  </a:lnTo>
                  <a:lnTo>
                    <a:pt x="682" y="471"/>
                  </a:lnTo>
                  <a:lnTo>
                    <a:pt x="682" y="459"/>
                  </a:lnTo>
                  <a:lnTo>
                    <a:pt x="695" y="447"/>
                  </a:lnTo>
                  <a:lnTo>
                    <a:pt x="695" y="422"/>
                  </a:lnTo>
                  <a:lnTo>
                    <a:pt x="695" y="409"/>
                  </a:lnTo>
                  <a:lnTo>
                    <a:pt x="695" y="397"/>
                  </a:lnTo>
                  <a:lnTo>
                    <a:pt x="695" y="385"/>
                  </a:lnTo>
                  <a:lnTo>
                    <a:pt x="695" y="372"/>
                  </a:lnTo>
                  <a:lnTo>
                    <a:pt x="707" y="347"/>
                  </a:lnTo>
                  <a:lnTo>
                    <a:pt x="695" y="335"/>
                  </a:lnTo>
                  <a:lnTo>
                    <a:pt x="695" y="322"/>
                  </a:lnTo>
                  <a:lnTo>
                    <a:pt x="695" y="310"/>
                  </a:lnTo>
                  <a:lnTo>
                    <a:pt x="695" y="298"/>
                  </a:lnTo>
                  <a:lnTo>
                    <a:pt x="695" y="273"/>
                  </a:lnTo>
                  <a:lnTo>
                    <a:pt x="695" y="260"/>
                  </a:lnTo>
                  <a:lnTo>
                    <a:pt x="682" y="248"/>
                  </a:lnTo>
                  <a:lnTo>
                    <a:pt x="682" y="236"/>
                  </a:lnTo>
                  <a:lnTo>
                    <a:pt x="682" y="223"/>
                  </a:lnTo>
                  <a:lnTo>
                    <a:pt x="670" y="198"/>
                  </a:lnTo>
                  <a:lnTo>
                    <a:pt x="657" y="186"/>
                  </a:lnTo>
                  <a:lnTo>
                    <a:pt x="657" y="174"/>
                  </a:lnTo>
                  <a:lnTo>
                    <a:pt x="645" y="161"/>
                  </a:lnTo>
                  <a:lnTo>
                    <a:pt x="633" y="149"/>
                  </a:lnTo>
                  <a:lnTo>
                    <a:pt x="633" y="136"/>
                  </a:lnTo>
                  <a:lnTo>
                    <a:pt x="620" y="124"/>
                  </a:lnTo>
                  <a:lnTo>
                    <a:pt x="608" y="112"/>
                  </a:lnTo>
                  <a:lnTo>
                    <a:pt x="595" y="99"/>
                  </a:lnTo>
                  <a:lnTo>
                    <a:pt x="583" y="99"/>
                  </a:lnTo>
                  <a:lnTo>
                    <a:pt x="583" y="87"/>
                  </a:lnTo>
                  <a:lnTo>
                    <a:pt x="571" y="74"/>
                  </a:lnTo>
                  <a:lnTo>
                    <a:pt x="546" y="62"/>
                  </a:lnTo>
                  <a:lnTo>
                    <a:pt x="521" y="50"/>
                  </a:lnTo>
                  <a:lnTo>
                    <a:pt x="509" y="37"/>
                  </a:lnTo>
                  <a:lnTo>
                    <a:pt x="496" y="37"/>
                  </a:lnTo>
                  <a:lnTo>
                    <a:pt x="484" y="25"/>
                  </a:lnTo>
                  <a:lnTo>
                    <a:pt x="471" y="25"/>
                  </a:lnTo>
                  <a:lnTo>
                    <a:pt x="459" y="25"/>
                  </a:lnTo>
                  <a:lnTo>
                    <a:pt x="447" y="12"/>
                  </a:lnTo>
                  <a:lnTo>
                    <a:pt x="422" y="12"/>
                  </a:lnTo>
                  <a:lnTo>
                    <a:pt x="409" y="12"/>
                  </a:lnTo>
                  <a:lnTo>
                    <a:pt x="397" y="0"/>
                  </a:lnTo>
                  <a:lnTo>
                    <a:pt x="385" y="0"/>
                  </a:lnTo>
                  <a:lnTo>
                    <a:pt x="372" y="0"/>
                  </a:lnTo>
                  <a:lnTo>
                    <a:pt x="34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6" name="Freeform 11"/>
            <p:cNvSpPr>
              <a:spLocks/>
            </p:cNvSpPr>
            <p:nvPr/>
          </p:nvSpPr>
          <p:spPr bwMode="auto">
            <a:xfrm>
              <a:off x="376" y="1720"/>
              <a:ext cx="546" cy="546"/>
            </a:xfrm>
            <a:custGeom>
              <a:avLst/>
              <a:gdLst>
                <a:gd name="T0" fmla="*/ 248 w 546"/>
                <a:gd name="T1" fmla="*/ 0 h 546"/>
                <a:gd name="T2" fmla="*/ 211 w 546"/>
                <a:gd name="T3" fmla="*/ 13 h 546"/>
                <a:gd name="T4" fmla="*/ 186 w 546"/>
                <a:gd name="T5" fmla="*/ 25 h 546"/>
                <a:gd name="T6" fmla="*/ 149 w 546"/>
                <a:gd name="T7" fmla="*/ 38 h 546"/>
                <a:gd name="T8" fmla="*/ 124 w 546"/>
                <a:gd name="T9" fmla="*/ 50 h 546"/>
                <a:gd name="T10" fmla="*/ 87 w 546"/>
                <a:gd name="T11" fmla="*/ 75 h 546"/>
                <a:gd name="T12" fmla="*/ 62 w 546"/>
                <a:gd name="T13" fmla="*/ 100 h 546"/>
                <a:gd name="T14" fmla="*/ 50 w 546"/>
                <a:gd name="T15" fmla="*/ 124 h 546"/>
                <a:gd name="T16" fmla="*/ 25 w 546"/>
                <a:gd name="T17" fmla="*/ 162 h 546"/>
                <a:gd name="T18" fmla="*/ 13 w 546"/>
                <a:gd name="T19" fmla="*/ 199 h 546"/>
                <a:gd name="T20" fmla="*/ 0 w 546"/>
                <a:gd name="T21" fmla="*/ 224 h 546"/>
                <a:gd name="T22" fmla="*/ 0 w 546"/>
                <a:gd name="T23" fmla="*/ 261 h 546"/>
                <a:gd name="T24" fmla="*/ 0 w 546"/>
                <a:gd name="T25" fmla="*/ 298 h 546"/>
                <a:gd name="T26" fmla="*/ 13 w 546"/>
                <a:gd name="T27" fmla="*/ 335 h 546"/>
                <a:gd name="T28" fmla="*/ 25 w 546"/>
                <a:gd name="T29" fmla="*/ 373 h 546"/>
                <a:gd name="T30" fmla="*/ 38 w 546"/>
                <a:gd name="T31" fmla="*/ 410 h 546"/>
                <a:gd name="T32" fmla="*/ 50 w 546"/>
                <a:gd name="T33" fmla="*/ 435 h 546"/>
                <a:gd name="T34" fmla="*/ 75 w 546"/>
                <a:gd name="T35" fmla="*/ 459 h 546"/>
                <a:gd name="T36" fmla="*/ 100 w 546"/>
                <a:gd name="T37" fmla="*/ 484 h 546"/>
                <a:gd name="T38" fmla="*/ 124 w 546"/>
                <a:gd name="T39" fmla="*/ 509 h 546"/>
                <a:gd name="T40" fmla="*/ 162 w 546"/>
                <a:gd name="T41" fmla="*/ 521 h 546"/>
                <a:gd name="T42" fmla="*/ 199 w 546"/>
                <a:gd name="T43" fmla="*/ 534 h 546"/>
                <a:gd name="T44" fmla="*/ 224 w 546"/>
                <a:gd name="T45" fmla="*/ 546 h 546"/>
                <a:gd name="T46" fmla="*/ 261 w 546"/>
                <a:gd name="T47" fmla="*/ 546 h 546"/>
                <a:gd name="T48" fmla="*/ 298 w 546"/>
                <a:gd name="T49" fmla="*/ 546 h 546"/>
                <a:gd name="T50" fmla="*/ 335 w 546"/>
                <a:gd name="T51" fmla="*/ 546 h 546"/>
                <a:gd name="T52" fmla="*/ 373 w 546"/>
                <a:gd name="T53" fmla="*/ 534 h 546"/>
                <a:gd name="T54" fmla="*/ 410 w 546"/>
                <a:gd name="T55" fmla="*/ 521 h 546"/>
                <a:gd name="T56" fmla="*/ 435 w 546"/>
                <a:gd name="T57" fmla="*/ 497 h 546"/>
                <a:gd name="T58" fmla="*/ 459 w 546"/>
                <a:gd name="T59" fmla="*/ 484 h 546"/>
                <a:gd name="T60" fmla="*/ 484 w 546"/>
                <a:gd name="T61" fmla="*/ 447 h 546"/>
                <a:gd name="T62" fmla="*/ 509 w 546"/>
                <a:gd name="T63" fmla="*/ 422 h 546"/>
                <a:gd name="T64" fmla="*/ 521 w 546"/>
                <a:gd name="T65" fmla="*/ 397 h 546"/>
                <a:gd name="T66" fmla="*/ 534 w 546"/>
                <a:gd name="T67" fmla="*/ 360 h 546"/>
                <a:gd name="T68" fmla="*/ 546 w 546"/>
                <a:gd name="T69" fmla="*/ 323 h 546"/>
                <a:gd name="T70" fmla="*/ 546 w 546"/>
                <a:gd name="T71" fmla="*/ 286 h 546"/>
                <a:gd name="T72" fmla="*/ 546 w 546"/>
                <a:gd name="T73" fmla="*/ 248 h 546"/>
                <a:gd name="T74" fmla="*/ 546 w 546"/>
                <a:gd name="T75" fmla="*/ 224 h 546"/>
                <a:gd name="T76" fmla="*/ 534 w 546"/>
                <a:gd name="T77" fmla="*/ 186 h 546"/>
                <a:gd name="T78" fmla="*/ 521 w 546"/>
                <a:gd name="T79" fmla="*/ 149 h 546"/>
                <a:gd name="T80" fmla="*/ 509 w 546"/>
                <a:gd name="T81" fmla="*/ 124 h 546"/>
                <a:gd name="T82" fmla="*/ 484 w 546"/>
                <a:gd name="T83" fmla="*/ 87 h 546"/>
                <a:gd name="T84" fmla="*/ 447 w 546"/>
                <a:gd name="T85" fmla="*/ 62 h 546"/>
                <a:gd name="T86" fmla="*/ 422 w 546"/>
                <a:gd name="T87" fmla="*/ 50 h 546"/>
                <a:gd name="T88" fmla="*/ 397 w 546"/>
                <a:gd name="T89" fmla="*/ 25 h 546"/>
                <a:gd name="T90" fmla="*/ 360 w 546"/>
                <a:gd name="T91" fmla="*/ 13 h 546"/>
                <a:gd name="T92" fmla="*/ 323 w 546"/>
                <a:gd name="T93" fmla="*/ 0 h 546"/>
                <a:gd name="T94" fmla="*/ 286 w 546"/>
                <a:gd name="T95" fmla="*/ 0 h 5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6"/>
                <a:gd name="T145" fmla="*/ 0 h 546"/>
                <a:gd name="T146" fmla="*/ 546 w 546"/>
                <a:gd name="T147" fmla="*/ 546 h 54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6" h="546">
                  <a:moveTo>
                    <a:pt x="273" y="0"/>
                  </a:moveTo>
                  <a:lnTo>
                    <a:pt x="261" y="0"/>
                  </a:lnTo>
                  <a:lnTo>
                    <a:pt x="248" y="0"/>
                  </a:lnTo>
                  <a:lnTo>
                    <a:pt x="236" y="0"/>
                  </a:lnTo>
                  <a:lnTo>
                    <a:pt x="224" y="0"/>
                  </a:lnTo>
                  <a:lnTo>
                    <a:pt x="211" y="13"/>
                  </a:lnTo>
                  <a:lnTo>
                    <a:pt x="199" y="13"/>
                  </a:lnTo>
                  <a:lnTo>
                    <a:pt x="186" y="25"/>
                  </a:lnTo>
                  <a:lnTo>
                    <a:pt x="174" y="25"/>
                  </a:lnTo>
                  <a:lnTo>
                    <a:pt x="162" y="25"/>
                  </a:lnTo>
                  <a:lnTo>
                    <a:pt x="149" y="38"/>
                  </a:lnTo>
                  <a:lnTo>
                    <a:pt x="137" y="38"/>
                  </a:lnTo>
                  <a:lnTo>
                    <a:pt x="124" y="50"/>
                  </a:lnTo>
                  <a:lnTo>
                    <a:pt x="112" y="62"/>
                  </a:lnTo>
                  <a:lnTo>
                    <a:pt x="100" y="62"/>
                  </a:lnTo>
                  <a:lnTo>
                    <a:pt x="87" y="75"/>
                  </a:lnTo>
                  <a:lnTo>
                    <a:pt x="87" y="87"/>
                  </a:lnTo>
                  <a:lnTo>
                    <a:pt x="75" y="87"/>
                  </a:lnTo>
                  <a:lnTo>
                    <a:pt x="62" y="100"/>
                  </a:lnTo>
                  <a:lnTo>
                    <a:pt x="62" y="112"/>
                  </a:lnTo>
                  <a:lnTo>
                    <a:pt x="50" y="124"/>
                  </a:lnTo>
                  <a:lnTo>
                    <a:pt x="38" y="137"/>
                  </a:lnTo>
                  <a:lnTo>
                    <a:pt x="38" y="149"/>
                  </a:lnTo>
                  <a:lnTo>
                    <a:pt x="25" y="162"/>
                  </a:lnTo>
                  <a:lnTo>
                    <a:pt x="25" y="174"/>
                  </a:lnTo>
                  <a:lnTo>
                    <a:pt x="25" y="186"/>
                  </a:lnTo>
                  <a:lnTo>
                    <a:pt x="13" y="199"/>
                  </a:lnTo>
                  <a:lnTo>
                    <a:pt x="13" y="211"/>
                  </a:lnTo>
                  <a:lnTo>
                    <a:pt x="13" y="224"/>
                  </a:lnTo>
                  <a:lnTo>
                    <a:pt x="0" y="224"/>
                  </a:lnTo>
                  <a:lnTo>
                    <a:pt x="0" y="236"/>
                  </a:lnTo>
                  <a:lnTo>
                    <a:pt x="0" y="248"/>
                  </a:lnTo>
                  <a:lnTo>
                    <a:pt x="0" y="261"/>
                  </a:lnTo>
                  <a:lnTo>
                    <a:pt x="0" y="273"/>
                  </a:lnTo>
                  <a:lnTo>
                    <a:pt x="0" y="286"/>
                  </a:lnTo>
                  <a:lnTo>
                    <a:pt x="0" y="298"/>
                  </a:lnTo>
                  <a:lnTo>
                    <a:pt x="0" y="311"/>
                  </a:lnTo>
                  <a:lnTo>
                    <a:pt x="0" y="323"/>
                  </a:lnTo>
                  <a:lnTo>
                    <a:pt x="13" y="335"/>
                  </a:lnTo>
                  <a:lnTo>
                    <a:pt x="13" y="348"/>
                  </a:lnTo>
                  <a:lnTo>
                    <a:pt x="13" y="360"/>
                  </a:lnTo>
                  <a:lnTo>
                    <a:pt x="25" y="373"/>
                  </a:lnTo>
                  <a:lnTo>
                    <a:pt x="25" y="385"/>
                  </a:lnTo>
                  <a:lnTo>
                    <a:pt x="25" y="397"/>
                  </a:lnTo>
                  <a:lnTo>
                    <a:pt x="38" y="410"/>
                  </a:lnTo>
                  <a:lnTo>
                    <a:pt x="50" y="422"/>
                  </a:lnTo>
                  <a:lnTo>
                    <a:pt x="50" y="435"/>
                  </a:lnTo>
                  <a:lnTo>
                    <a:pt x="62" y="447"/>
                  </a:lnTo>
                  <a:lnTo>
                    <a:pt x="75" y="459"/>
                  </a:lnTo>
                  <a:lnTo>
                    <a:pt x="87" y="472"/>
                  </a:lnTo>
                  <a:lnTo>
                    <a:pt x="87" y="484"/>
                  </a:lnTo>
                  <a:lnTo>
                    <a:pt x="100" y="484"/>
                  </a:lnTo>
                  <a:lnTo>
                    <a:pt x="112" y="497"/>
                  </a:lnTo>
                  <a:lnTo>
                    <a:pt x="124" y="497"/>
                  </a:lnTo>
                  <a:lnTo>
                    <a:pt x="124" y="509"/>
                  </a:lnTo>
                  <a:lnTo>
                    <a:pt x="137" y="509"/>
                  </a:lnTo>
                  <a:lnTo>
                    <a:pt x="149" y="521"/>
                  </a:lnTo>
                  <a:lnTo>
                    <a:pt x="162" y="521"/>
                  </a:lnTo>
                  <a:lnTo>
                    <a:pt x="174" y="534"/>
                  </a:lnTo>
                  <a:lnTo>
                    <a:pt x="186" y="534"/>
                  </a:lnTo>
                  <a:lnTo>
                    <a:pt x="199" y="534"/>
                  </a:lnTo>
                  <a:lnTo>
                    <a:pt x="211" y="546"/>
                  </a:lnTo>
                  <a:lnTo>
                    <a:pt x="224" y="546"/>
                  </a:lnTo>
                  <a:lnTo>
                    <a:pt x="236" y="546"/>
                  </a:lnTo>
                  <a:lnTo>
                    <a:pt x="248" y="546"/>
                  </a:lnTo>
                  <a:lnTo>
                    <a:pt x="261" y="546"/>
                  </a:lnTo>
                  <a:lnTo>
                    <a:pt x="273" y="546"/>
                  </a:lnTo>
                  <a:lnTo>
                    <a:pt x="286" y="546"/>
                  </a:lnTo>
                  <a:lnTo>
                    <a:pt x="298" y="546"/>
                  </a:lnTo>
                  <a:lnTo>
                    <a:pt x="311" y="546"/>
                  </a:lnTo>
                  <a:lnTo>
                    <a:pt x="323" y="546"/>
                  </a:lnTo>
                  <a:lnTo>
                    <a:pt x="335" y="546"/>
                  </a:lnTo>
                  <a:lnTo>
                    <a:pt x="348" y="546"/>
                  </a:lnTo>
                  <a:lnTo>
                    <a:pt x="360" y="534"/>
                  </a:lnTo>
                  <a:lnTo>
                    <a:pt x="373" y="534"/>
                  </a:lnTo>
                  <a:lnTo>
                    <a:pt x="385" y="534"/>
                  </a:lnTo>
                  <a:lnTo>
                    <a:pt x="397" y="521"/>
                  </a:lnTo>
                  <a:lnTo>
                    <a:pt x="410" y="521"/>
                  </a:lnTo>
                  <a:lnTo>
                    <a:pt x="410" y="509"/>
                  </a:lnTo>
                  <a:lnTo>
                    <a:pt x="422" y="509"/>
                  </a:lnTo>
                  <a:lnTo>
                    <a:pt x="435" y="497"/>
                  </a:lnTo>
                  <a:lnTo>
                    <a:pt x="447" y="497"/>
                  </a:lnTo>
                  <a:lnTo>
                    <a:pt x="447" y="484"/>
                  </a:lnTo>
                  <a:lnTo>
                    <a:pt x="459" y="484"/>
                  </a:lnTo>
                  <a:lnTo>
                    <a:pt x="472" y="472"/>
                  </a:lnTo>
                  <a:lnTo>
                    <a:pt x="484" y="459"/>
                  </a:lnTo>
                  <a:lnTo>
                    <a:pt x="484" y="447"/>
                  </a:lnTo>
                  <a:lnTo>
                    <a:pt x="497" y="447"/>
                  </a:lnTo>
                  <a:lnTo>
                    <a:pt x="509" y="435"/>
                  </a:lnTo>
                  <a:lnTo>
                    <a:pt x="509" y="422"/>
                  </a:lnTo>
                  <a:lnTo>
                    <a:pt x="521" y="410"/>
                  </a:lnTo>
                  <a:lnTo>
                    <a:pt x="521" y="397"/>
                  </a:lnTo>
                  <a:lnTo>
                    <a:pt x="534" y="385"/>
                  </a:lnTo>
                  <a:lnTo>
                    <a:pt x="534" y="373"/>
                  </a:lnTo>
                  <a:lnTo>
                    <a:pt x="534" y="360"/>
                  </a:lnTo>
                  <a:lnTo>
                    <a:pt x="546" y="348"/>
                  </a:lnTo>
                  <a:lnTo>
                    <a:pt x="546" y="335"/>
                  </a:lnTo>
                  <a:lnTo>
                    <a:pt x="546" y="323"/>
                  </a:lnTo>
                  <a:lnTo>
                    <a:pt x="546" y="311"/>
                  </a:lnTo>
                  <a:lnTo>
                    <a:pt x="546" y="298"/>
                  </a:lnTo>
                  <a:lnTo>
                    <a:pt x="546" y="286"/>
                  </a:lnTo>
                  <a:lnTo>
                    <a:pt x="546" y="273"/>
                  </a:lnTo>
                  <a:lnTo>
                    <a:pt x="546" y="261"/>
                  </a:lnTo>
                  <a:lnTo>
                    <a:pt x="546" y="248"/>
                  </a:lnTo>
                  <a:lnTo>
                    <a:pt x="546" y="236"/>
                  </a:lnTo>
                  <a:lnTo>
                    <a:pt x="546" y="224"/>
                  </a:lnTo>
                  <a:lnTo>
                    <a:pt x="546" y="211"/>
                  </a:lnTo>
                  <a:lnTo>
                    <a:pt x="534" y="199"/>
                  </a:lnTo>
                  <a:lnTo>
                    <a:pt x="534" y="186"/>
                  </a:lnTo>
                  <a:lnTo>
                    <a:pt x="534" y="174"/>
                  </a:lnTo>
                  <a:lnTo>
                    <a:pt x="521" y="162"/>
                  </a:lnTo>
                  <a:lnTo>
                    <a:pt x="521" y="149"/>
                  </a:lnTo>
                  <a:lnTo>
                    <a:pt x="521" y="137"/>
                  </a:lnTo>
                  <a:lnTo>
                    <a:pt x="509" y="124"/>
                  </a:lnTo>
                  <a:lnTo>
                    <a:pt x="497" y="112"/>
                  </a:lnTo>
                  <a:lnTo>
                    <a:pt x="484" y="100"/>
                  </a:lnTo>
                  <a:lnTo>
                    <a:pt x="484" y="87"/>
                  </a:lnTo>
                  <a:lnTo>
                    <a:pt x="472" y="87"/>
                  </a:lnTo>
                  <a:lnTo>
                    <a:pt x="459" y="75"/>
                  </a:lnTo>
                  <a:lnTo>
                    <a:pt x="447" y="62"/>
                  </a:lnTo>
                  <a:lnTo>
                    <a:pt x="435" y="50"/>
                  </a:lnTo>
                  <a:lnTo>
                    <a:pt x="422" y="50"/>
                  </a:lnTo>
                  <a:lnTo>
                    <a:pt x="410" y="38"/>
                  </a:lnTo>
                  <a:lnTo>
                    <a:pt x="397" y="25"/>
                  </a:lnTo>
                  <a:lnTo>
                    <a:pt x="385" y="25"/>
                  </a:lnTo>
                  <a:lnTo>
                    <a:pt x="373" y="25"/>
                  </a:lnTo>
                  <a:lnTo>
                    <a:pt x="360" y="13"/>
                  </a:lnTo>
                  <a:lnTo>
                    <a:pt x="348" y="13"/>
                  </a:lnTo>
                  <a:lnTo>
                    <a:pt x="335" y="13"/>
                  </a:lnTo>
                  <a:lnTo>
                    <a:pt x="323" y="0"/>
                  </a:lnTo>
                  <a:lnTo>
                    <a:pt x="311" y="0"/>
                  </a:lnTo>
                  <a:lnTo>
                    <a:pt x="298" y="0"/>
                  </a:lnTo>
                  <a:lnTo>
                    <a:pt x="286" y="0"/>
                  </a:lnTo>
                  <a:lnTo>
                    <a:pt x="273"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7" name="Freeform 12"/>
            <p:cNvSpPr>
              <a:spLocks/>
            </p:cNvSpPr>
            <p:nvPr/>
          </p:nvSpPr>
          <p:spPr bwMode="auto">
            <a:xfrm>
              <a:off x="401" y="1758"/>
              <a:ext cx="496" cy="496"/>
            </a:xfrm>
            <a:custGeom>
              <a:avLst/>
              <a:gdLst>
                <a:gd name="T0" fmla="*/ 236 w 496"/>
                <a:gd name="T1" fmla="*/ 0 h 496"/>
                <a:gd name="T2" fmla="*/ 199 w 496"/>
                <a:gd name="T3" fmla="*/ 0 h 496"/>
                <a:gd name="T4" fmla="*/ 174 w 496"/>
                <a:gd name="T5" fmla="*/ 12 h 496"/>
                <a:gd name="T6" fmla="*/ 137 w 496"/>
                <a:gd name="T7" fmla="*/ 24 h 496"/>
                <a:gd name="T8" fmla="*/ 112 w 496"/>
                <a:gd name="T9" fmla="*/ 37 h 496"/>
                <a:gd name="T10" fmla="*/ 87 w 496"/>
                <a:gd name="T11" fmla="*/ 62 h 496"/>
                <a:gd name="T12" fmla="*/ 62 w 496"/>
                <a:gd name="T13" fmla="*/ 86 h 496"/>
                <a:gd name="T14" fmla="*/ 37 w 496"/>
                <a:gd name="T15" fmla="*/ 111 h 496"/>
                <a:gd name="T16" fmla="*/ 25 w 496"/>
                <a:gd name="T17" fmla="*/ 136 h 496"/>
                <a:gd name="T18" fmla="*/ 13 w 496"/>
                <a:gd name="T19" fmla="*/ 173 h 496"/>
                <a:gd name="T20" fmla="*/ 13 w 496"/>
                <a:gd name="T21" fmla="*/ 198 h 496"/>
                <a:gd name="T22" fmla="*/ 0 w 496"/>
                <a:gd name="T23" fmla="*/ 235 h 496"/>
                <a:gd name="T24" fmla="*/ 13 w 496"/>
                <a:gd name="T25" fmla="*/ 260 h 496"/>
                <a:gd name="T26" fmla="*/ 13 w 496"/>
                <a:gd name="T27" fmla="*/ 297 h 496"/>
                <a:gd name="T28" fmla="*/ 25 w 496"/>
                <a:gd name="T29" fmla="*/ 322 h 496"/>
                <a:gd name="T30" fmla="*/ 37 w 496"/>
                <a:gd name="T31" fmla="*/ 359 h 496"/>
                <a:gd name="T32" fmla="*/ 50 w 496"/>
                <a:gd name="T33" fmla="*/ 384 h 496"/>
                <a:gd name="T34" fmla="*/ 75 w 496"/>
                <a:gd name="T35" fmla="*/ 409 h 496"/>
                <a:gd name="T36" fmla="*/ 87 w 496"/>
                <a:gd name="T37" fmla="*/ 434 h 496"/>
                <a:gd name="T38" fmla="*/ 124 w 496"/>
                <a:gd name="T39" fmla="*/ 446 h 496"/>
                <a:gd name="T40" fmla="*/ 149 w 496"/>
                <a:gd name="T41" fmla="*/ 471 h 496"/>
                <a:gd name="T42" fmla="*/ 174 w 496"/>
                <a:gd name="T43" fmla="*/ 483 h 496"/>
                <a:gd name="T44" fmla="*/ 211 w 496"/>
                <a:gd name="T45" fmla="*/ 483 h 496"/>
                <a:gd name="T46" fmla="*/ 236 w 496"/>
                <a:gd name="T47" fmla="*/ 496 h 496"/>
                <a:gd name="T48" fmla="*/ 273 w 496"/>
                <a:gd name="T49" fmla="*/ 483 h 496"/>
                <a:gd name="T50" fmla="*/ 310 w 496"/>
                <a:gd name="T51" fmla="*/ 483 h 496"/>
                <a:gd name="T52" fmla="*/ 335 w 496"/>
                <a:gd name="T53" fmla="*/ 471 h 496"/>
                <a:gd name="T54" fmla="*/ 360 w 496"/>
                <a:gd name="T55" fmla="*/ 459 h 496"/>
                <a:gd name="T56" fmla="*/ 397 w 496"/>
                <a:gd name="T57" fmla="*/ 446 h 496"/>
                <a:gd name="T58" fmla="*/ 422 w 496"/>
                <a:gd name="T59" fmla="*/ 421 h 496"/>
                <a:gd name="T60" fmla="*/ 447 w 496"/>
                <a:gd name="T61" fmla="*/ 397 h 496"/>
                <a:gd name="T62" fmla="*/ 459 w 496"/>
                <a:gd name="T63" fmla="*/ 372 h 496"/>
                <a:gd name="T64" fmla="*/ 472 w 496"/>
                <a:gd name="T65" fmla="*/ 347 h 496"/>
                <a:gd name="T66" fmla="*/ 484 w 496"/>
                <a:gd name="T67" fmla="*/ 322 h 496"/>
                <a:gd name="T68" fmla="*/ 496 w 496"/>
                <a:gd name="T69" fmla="*/ 285 h 496"/>
                <a:gd name="T70" fmla="*/ 496 w 496"/>
                <a:gd name="T71" fmla="*/ 248 h 496"/>
                <a:gd name="T72" fmla="*/ 496 w 496"/>
                <a:gd name="T73" fmla="*/ 223 h 496"/>
                <a:gd name="T74" fmla="*/ 496 w 496"/>
                <a:gd name="T75" fmla="*/ 186 h 496"/>
                <a:gd name="T76" fmla="*/ 484 w 496"/>
                <a:gd name="T77" fmla="*/ 161 h 496"/>
                <a:gd name="T78" fmla="*/ 472 w 496"/>
                <a:gd name="T79" fmla="*/ 124 h 496"/>
                <a:gd name="T80" fmla="*/ 459 w 496"/>
                <a:gd name="T81" fmla="*/ 99 h 496"/>
                <a:gd name="T82" fmla="*/ 434 w 496"/>
                <a:gd name="T83" fmla="*/ 74 h 496"/>
                <a:gd name="T84" fmla="*/ 410 w 496"/>
                <a:gd name="T85" fmla="*/ 49 h 496"/>
                <a:gd name="T86" fmla="*/ 385 w 496"/>
                <a:gd name="T87" fmla="*/ 37 h 496"/>
                <a:gd name="T88" fmla="*/ 360 w 496"/>
                <a:gd name="T89" fmla="*/ 24 h 496"/>
                <a:gd name="T90" fmla="*/ 323 w 496"/>
                <a:gd name="T91" fmla="*/ 12 h 496"/>
                <a:gd name="T92" fmla="*/ 298 w 496"/>
                <a:gd name="T93" fmla="*/ 0 h 496"/>
                <a:gd name="T94" fmla="*/ 261 w 496"/>
                <a:gd name="T95" fmla="*/ 0 h 4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6"/>
                <a:gd name="T145" fmla="*/ 0 h 496"/>
                <a:gd name="T146" fmla="*/ 496 w 496"/>
                <a:gd name="T147" fmla="*/ 496 h 4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6" h="496">
                  <a:moveTo>
                    <a:pt x="248" y="0"/>
                  </a:moveTo>
                  <a:lnTo>
                    <a:pt x="236" y="0"/>
                  </a:lnTo>
                  <a:lnTo>
                    <a:pt x="223" y="0"/>
                  </a:lnTo>
                  <a:lnTo>
                    <a:pt x="211" y="0"/>
                  </a:lnTo>
                  <a:lnTo>
                    <a:pt x="199" y="0"/>
                  </a:lnTo>
                  <a:lnTo>
                    <a:pt x="186" y="0"/>
                  </a:lnTo>
                  <a:lnTo>
                    <a:pt x="174" y="12"/>
                  </a:lnTo>
                  <a:lnTo>
                    <a:pt x="161" y="12"/>
                  </a:lnTo>
                  <a:lnTo>
                    <a:pt x="149" y="24"/>
                  </a:lnTo>
                  <a:lnTo>
                    <a:pt x="137" y="24"/>
                  </a:lnTo>
                  <a:lnTo>
                    <a:pt x="124" y="24"/>
                  </a:lnTo>
                  <a:lnTo>
                    <a:pt x="124" y="37"/>
                  </a:lnTo>
                  <a:lnTo>
                    <a:pt x="112" y="37"/>
                  </a:lnTo>
                  <a:lnTo>
                    <a:pt x="99" y="49"/>
                  </a:lnTo>
                  <a:lnTo>
                    <a:pt x="87" y="49"/>
                  </a:lnTo>
                  <a:lnTo>
                    <a:pt x="87" y="62"/>
                  </a:lnTo>
                  <a:lnTo>
                    <a:pt x="75" y="62"/>
                  </a:lnTo>
                  <a:lnTo>
                    <a:pt x="75" y="74"/>
                  </a:lnTo>
                  <a:lnTo>
                    <a:pt x="62" y="86"/>
                  </a:lnTo>
                  <a:lnTo>
                    <a:pt x="50" y="99"/>
                  </a:lnTo>
                  <a:lnTo>
                    <a:pt x="37" y="111"/>
                  </a:lnTo>
                  <a:lnTo>
                    <a:pt x="37" y="124"/>
                  </a:lnTo>
                  <a:lnTo>
                    <a:pt x="25" y="136"/>
                  </a:lnTo>
                  <a:lnTo>
                    <a:pt x="25" y="148"/>
                  </a:lnTo>
                  <a:lnTo>
                    <a:pt x="25" y="161"/>
                  </a:lnTo>
                  <a:lnTo>
                    <a:pt x="13" y="173"/>
                  </a:lnTo>
                  <a:lnTo>
                    <a:pt x="13" y="186"/>
                  </a:lnTo>
                  <a:lnTo>
                    <a:pt x="13" y="198"/>
                  </a:lnTo>
                  <a:lnTo>
                    <a:pt x="13" y="210"/>
                  </a:lnTo>
                  <a:lnTo>
                    <a:pt x="13" y="223"/>
                  </a:lnTo>
                  <a:lnTo>
                    <a:pt x="0" y="235"/>
                  </a:lnTo>
                  <a:lnTo>
                    <a:pt x="0" y="248"/>
                  </a:lnTo>
                  <a:lnTo>
                    <a:pt x="13" y="260"/>
                  </a:lnTo>
                  <a:lnTo>
                    <a:pt x="13" y="273"/>
                  </a:lnTo>
                  <a:lnTo>
                    <a:pt x="13" y="285"/>
                  </a:lnTo>
                  <a:lnTo>
                    <a:pt x="13" y="297"/>
                  </a:lnTo>
                  <a:lnTo>
                    <a:pt x="13" y="310"/>
                  </a:lnTo>
                  <a:lnTo>
                    <a:pt x="13" y="322"/>
                  </a:lnTo>
                  <a:lnTo>
                    <a:pt x="25" y="322"/>
                  </a:lnTo>
                  <a:lnTo>
                    <a:pt x="25" y="335"/>
                  </a:lnTo>
                  <a:lnTo>
                    <a:pt x="25" y="347"/>
                  </a:lnTo>
                  <a:lnTo>
                    <a:pt x="37" y="359"/>
                  </a:lnTo>
                  <a:lnTo>
                    <a:pt x="37" y="372"/>
                  </a:lnTo>
                  <a:lnTo>
                    <a:pt x="50" y="384"/>
                  </a:lnTo>
                  <a:lnTo>
                    <a:pt x="62" y="397"/>
                  </a:lnTo>
                  <a:lnTo>
                    <a:pt x="75" y="409"/>
                  </a:lnTo>
                  <a:lnTo>
                    <a:pt x="75" y="421"/>
                  </a:lnTo>
                  <a:lnTo>
                    <a:pt x="87" y="421"/>
                  </a:lnTo>
                  <a:lnTo>
                    <a:pt x="87" y="434"/>
                  </a:lnTo>
                  <a:lnTo>
                    <a:pt x="99" y="434"/>
                  </a:lnTo>
                  <a:lnTo>
                    <a:pt x="112" y="446"/>
                  </a:lnTo>
                  <a:lnTo>
                    <a:pt x="124" y="446"/>
                  </a:lnTo>
                  <a:lnTo>
                    <a:pt x="124" y="459"/>
                  </a:lnTo>
                  <a:lnTo>
                    <a:pt x="137" y="459"/>
                  </a:lnTo>
                  <a:lnTo>
                    <a:pt x="149" y="471"/>
                  </a:lnTo>
                  <a:lnTo>
                    <a:pt x="161" y="471"/>
                  </a:lnTo>
                  <a:lnTo>
                    <a:pt x="174" y="471"/>
                  </a:lnTo>
                  <a:lnTo>
                    <a:pt x="174" y="483"/>
                  </a:lnTo>
                  <a:lnTo>
                    <a:pt x="186" y="483"/>
                  </a:lnTo>
                  <a:lnTo>
                    <a:pt x="199" y="483"/>
                  </a:lnTo>
                  <a:lnTo>
                    <a:pt x="211" y="483"/>
                  </a:lnTo>
                  <a:lnTo>
                    <a:pt x="223" y="483"/>
                  </a:lnTo>
                  <a:lnTo>
                    <a:pt x="236" y="483"/>
                  </a:lnTo>
                  <a:lnTo>
                    <a:pt x="236" y="496"/>
                  </a:lnTo>
                  <a:lnTo>
                    <a:pt x="248" y="496"/>
                  </a:lnTo>
                  <a:lnTo>
                    <a:pt x="261" y="496"/>
                  </a:lnTo>
                  <a:lnTo>
                    <a:pt x="273" y="483"/>
                  </a:lnTo>
                  <a:lnTo>
                    <a:pt x="286" y="483"/>
                  </a:lnTo>
                  <a:lnTo>
                    <a:pt x="298" y="483"/>
                  </a:lnTo>
                  <a:lnTo>
                    <a:pt x="310" y="483"/>
                  </a:lnTo>
                  <a:lnTo>
                    <a:pt x="323" y="483"/>
                  </a:lnTo>
                  <a:lnTo>
                    <a:pt x="335" y="471"/>
                  </a:lnTo>
                  <a:lnTo>
                    <a:pt x="348" y="471"/>
                  </a:lnTo>
                  <a:lnTo>
                    <a:pt x="360" y="471"/>
                  </a:lnTo>
                  <a:lnTo>
                    <a:pt x="360" y="459"/>
                  </a:lnTo>
                  <a:lnTo>
                    <a:pt x="372" y="459"/>
                  </a:lnTo>
                  <a:lnTo>
                    <a:pt x="385" y="446"/>
                  </a:lnTo>
                  <a:lnTo>
                    <a:pt x="397" y="446"/>
                  </a:lnTo>
                  <a:lnTo>
                    <a:pt x="410" y="434"/>
                  </a:lnTo>
                  <a:lnTo>
                    <a:pt x="422" y="421"/>
                  </a:lnTo>
                  <a:lnTo>
                    <a:pt x="434" y="409"/>
                  </a:lnTo>
                  <a:lnTo>
                    <a:pt x="447" y="397"/>
                  </a:lnTo>
                  <a:lnTo>
                    <a:pt x="459" y="384"/>
                  </a:lnTo>
                  <a:lnTo>
                    <a:pt x="459" y="372"/>
                  </a:lnTo>
                  <a:lnTo>
                    <a:pt x="472" y="372"/>
                  </a:lnTo>
                  <a:lnTo>
                    <a:pt x="472" y="359"/>
                  </a:lnTo>
                  <a:lnTo>
                    <a:pt x="472" y="347"/>
                  </a:lnTo>
                  <a:lnTo>
                    <a:pt x="484" y="335"/>
                  </a:lnTo>
                  <a:lnTo>
                    <a:pt x="484" y="322"/>
                  </a:lnTo>
                  <a:lnTo>
                    <a:pt x="496" y="310"/>
                  </a:lnTo>
                  <a:lnTo>
                    <a:pt x="496" y="297"/>
                  </a:lnTo>
                  <a:lnTo>
                    <a:pt x="496" y="285"/>
                  </a:lnTo>
                  <a:lnTo>
                    <a:pt x="496" y="273"/>
                  </a:lnTo>
                  <a:lnTo>
                    <a:pt x="496" y="260"/>
                  </a:lnTo>
                  <a:lnTo>
                    <a:pt x="496" y="248"/>
                  </a:lnTo>
                  <a:lnTo>
                    <a:pt x="496" y="235"/>
                  </a:lnTo>
                  <a:lnTo>
                    <a:pt x="496" y="223"/>
                  </a:lnTo>
                  <a:lnTo>
                    <a:pt x="496" y="210"/>
                  </a:lnTo>
                  <a:lnTo>
                    <a:pt x="496" y="198"/>
                  </a:lnTo>
                  <a:lnTo>
                    <a:pt x="496" y="186"/>
                  </a:lnTo>
                  <a:lnTo>
                    <a:pt x="496" y="173"/>
                  </a:lnTo>
                  <a:lnTo>
                    <a:pt x="484" y="173"/>
                  </a:lnTo>
                  <a:lnTo>
                    <a:pt x="484" y="161"/>
                  </a:lnTo>
                  <a:lnTo>
                    <a:pt x="484" y="148"/>
                  </a:lnTo>
                  <a:lnTo>
                    <a:pt x="472" y="136"/>
                  </a:lnTo>
                  <a:lnTo>
                    <a:pt x="472" y="124"/>
                  </a:lnTo>
                  <a:lnTo>
                    <a:pt x="472" y="111"/>
                  </a:lnTo>
                  <a:lnTo>
                    <a:pt x="459" y="111"/>
                  </a:lnTo>
                  <a:lnTo>
                    <a:pt x="459" y="99"/>
                  </a:lnTo>
                  <a:lnTo>
                    <a:pt x="447" y="86"/>
                  </a:lnTo>
                  <a:lnTo>
                    <a:pt x="434" y="74"/>
                  </a:lnTo>
                  <a:lnTo>
                    <a:pt x="422" y="62"/>
                  </a:lnTo>
                  <a:lnTo>
                    <a:pt x="410" y="49"/>
                  </a:lnTo>
                  <a:lnTo>
                    <a:pt x="397" y="37"/>
                  </a:lnTo>
                  <a:lnTo>
                    <a:pt x="385" y="37"/>
                  </a:lnTo>
                  <a:lnTo>
                    <a:pt x="372" y="24"/>
                  </a:lnTo>
                  <a:lnTo>
                    <a:pt x="360" y="24"/>
                  </a:lnTo>
                  <a:lnTo>
                    <a:pt x="348" y="12"/>
                  </a:lnTo>
                  <a:lnTo>
                    <a:pt x="335" y="12"/>
                  </a:lnTo>
                  <a:lnTo>
                    <a:pt x="323" y="12"/>
                  </a:lnTo>
                  <a:lnTo>
                    <a:pt x="323" y="0"/>
                  </a:lnTo>
                  <a:lnTo>
                    <a:pt x="310" y="0"/>
                  </a:lnTo>
                  <a:lnTo>
                    <a:pt x="298" y="0"/>
                  </a:lnTo>
                  <a:lnTo>
                    <a:pt x="286" y="0"/>
                  </a:lnTo>
                  <a:lnTo>
                    <a:pt x="273" y="0"/>
                  </a:lnTo>
                  <a:lnTo>
                    <a:pt x="261" y="0"/>
                  </a:lnTo>
                  <a:lnTo>
                    <a:pt x="2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8" name="Freeform 13"/>
            <p:cNvSpPr>
              <a:spLocks/>
            </p:cNvSpPr>
            <p:nvPr/>
          </p:nvSpPr>
          <p:spPr bwMode="auto">
            <a:xfrm>
              <a:off x="401" y="1758"/>
              <a:ext cx="496" cy="496"/>
            </a:xfrm>
            <a:custGeom>
              <a:avLst/>
              <a:gdLst>
                <a:gd name="T0" fmla="*/ 236 w 496"/>
                <a:gd name="T1" fmla="*/ 0 h 496"/>
                <a:gd name="T2" fmla="*/ 199 w 496"/>
                <a:gd name="T3" fmla="*/ 0 h 496"/>
                <a:gd name="T4" fmla="*/ 174 w 496"/>
                <a:gd name="T5" fmla="*/ 12 h 496"/>
                <a:gd name="T6" fmla="*/ 137 w 496"/>
                <a:gd name="T7" fmla="*/ 24 h 496"/>
                <a:gd name="T8" fmla="*/ 112 w 496"/>
                <a:gd name="T9" fmla="*/ 37 h 496"/>
                <a:gd name="T10" fmla="*/ 87 w 496"/>
                <a:gd name="T11" fmla="*/ 62 h 496"/>
                <a:gd name="T12" fmla="*/ 62 w 496"/>
                <a:gd name="T13" fmla="*/ 86 h 496"/>
                <a:gd name="T14" fmla="*/ 37 w 496"/>
                <a:gd name="T15" fmla="*/ 111 h 496"/>
                <a:gd name="T16" fmla="*/ 25 w 496"/>
                <a:gd name="T17" fmla="*/ 136 h 496"/>
                <a:gd name="T18" fmla="*/ 13 w 496"/>
                <a:gd name="T19" fmla="*/ 173 h 496"/>
                <a:gd name="T20" fmla="*/ 13 w 496"/>
                <a:gd name="T21" fmla="*/ 198 h 496"/>
                <a:gd name="T22" fmla="*/ 0 w 496"/>
                <a:gd name="T23" fmla="*/ 235 h 496"/>
                <a:gd name="T24" fmla="*/ 13 w 496"/>
                <a:gd name="T25" fmla="*/ 260 h 496"/>
                <a:gd name="T26" fmla="*/ 13 w 496"/>
                <a:gd name="T27" fmla="*/ 297 h 496"/>
                <a:gd name="T28" fmla="*/ 25 w 496"/>
                <a:gd name="T29" fmla="*/ 322 h 496"/>
                <a:gd name="T30" fmla="*/ 37 w 496"/>
                <a:gd name="T31" fmla="*/ 359 h 496"/>
                <a:gd name="T32" fmla="*/ 50 w 496"/>
                <a:gd name="T33" fmla="*/ 384 h 496"/>
                <a:gd name="T34" fmla="*/ 75 w 496"/>
                <a:gd name="T35" fmla="*/ 409 h 496"/>
                <a:gd name="T36" fmla="*/ 87 w 496"/>
                <a:gd name="T37" fmla="*/ 434 h 496"/>
                <a:gd name="T38" fmla="*/ 124 w 496"/>
                <a:gd name="T39" fmla="*/ 446 h 496"/>
                <a:gd name="T40" fmla="*/ 149 w 496"/>
                <a:gd name="T41" fmla="*/ 471 h 496"/>
                <a:gd name="T42" fmla="*/ 174 w 496"/>
                <a:gd name="T43" fmla="*/ 483 h 496"/>
                <a:gd name="T44" fmla="*/ 211 w 496"/>
                <a:gd name="T45" fmla="*/ 483 h 496"/>
                <a:gd name="T46" fmla="*/ 236 w 496"/>
                <a:gd name="T47" fmla="*/ 496 h 496"/>
                <a:gd name="T48" fmla="*/ 273 w 496"/>
                <a:gd name="T49" fmla="*/ 483 h 496"/>
                <a:gd name="T50" fmla="*/ 310 w 496"/>
                <a:gd name="T51" fmla="*/ 483 h 496"/>
                <a:gd name="T52" fmla="*/ 335 w 496"/>
                <a:gd name="T53" fmla="*/ 471 h 496"/>
                <a:gd name="T54" fmla="*/ 360 w 496"/>
                <a:gd name="T55" fmla="*/ 459 h 496"/>
                <a:gd name="T56" fmla="*/ 397 w 496"/>
                <a:gd name="T57" fmla="*/ 446 h 496"/>
                <a:gd name="T58" fmla="*/ 422 w 496"/>
                <a:gd name="T59" fmla="*/ 421 h 496"/>
                <a:gd name="T60" fmla="*/ 447 w 496"/>
                <a:gd name="T61" fmla="*/ 397 h 496"/>
                <a:gd name="T62" fmla="*/ 459 w 496"/>
                <a:gd name="T63" fmla="*/ 372 h 496"/>
                <a:gd name="T64" fmla="*/ 472 w 496"/>
                <a:gd name="T65" fmla="*/ 347 h 496"/>
                <a:gd name="T66" fmla="*/ 484 w 496"/>
                <a:gd name="T67" fmla="*/ 322 h 496"/>
                <a:gd name="T68" fmla="*/ 496 w 496"/>
                <a:gd name="T69" fmla="*/ 285 h 496"/>
                <a:gd name="T70" fmla="*/ 496 w 496"/>
                <a:gd name="T71" fmla="*/ 248 h 496"/>
                <a:gd name="T72" fmla="*/ 496 w 496"/>
                <a:gd name="T73" fmla="*/ 223 h 496"/>
                <a:gd name="T74" fmla="*/ 496 w 496"/>
                <a:gd name="T75" fmla="*/ 186 h 496"/>
                <a:gd name="T76" fmla="*/ 484 w 496"/>
                <a:gd name="T77" fmla="*/ 161 h 496"/>
                <a:gd name="T78" fmla="*/ 472 w 496"/>
                <a:gd name="T79" fmla="*/ 124 h 496"/>
                <a:gd name="T80" fmla="*/ 459 w 496"/>
                <a:gd name="T81" fmla="*/ 99 h 496"/>
                <a:gd name="T82" fmla="*/ 434 w 496"/>
                <a:gd name="T83" fmla="*/ 74 h 496"/>
                <a:gd name="T84" fmla="*/ 410 w 496"/>
                <a:gd name="T85" fmla="*/ 49 h 496"/>
                <a:gd name="T86" fmla="*/ 385 w 496"/>
                <a:gd name="T87" fmla="*/ 37 h 496"/>
                <a:gd name="T88" fmla="*/ 360 w 496"/>
                <a:gd name="T89" fmla="*/ 24 h 496"/>
                <a:gd name="T90" fmla="*/ 323 w 496"/>
                <a:gd name="T91" fmla="*/ 12 h 496"/>
                <a:gd name="T92" fmla="*/ 298 w 496"/>
                <a:gd name="T93" fmla="*/ 0 h 496"/>
                <a:gd name="T94" fmla="*/ 261 w 496"/>
                <a:gd name="T95" fmla="*/ 0 h 4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6"/>
                <a:gd name="T145" fmla="*/ 0 h 496"/>
                <a:gd name="T146" fmla="*/ 496 w 496"/>
                <a:gd name="T147" fmla="*/ 496 h 4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6" h="496">
                  <a:moveTo>
                    <a:pt x="248" y="0"/>
                  </a:moveTo>
                  <a:lnTo>
                    <a:pt x="236" y="0"/>
                  </a:lnTo>
                  <a:lnTo>
                    <a:pt x="223" y="0"/>
                  </a:lnTo>
                  <a:lnTo>
                    <a:pt x="211" y="0"/>
                  </a:lnTo>
                  <a:lnTo>
                    <a:pt x="199" y="0"/>
                  </a:lnTo>
                  <a:lnTo>
                    <a:pt x="186" y="0"/>
                  </a:lnTo>
                  <a:lnTo>
                    <a:pt x="174" y="12"/>
                  </a:lnTo>
                  <a:lnTo>
                    <a:pt x="161" y="12"/>
                  </a:lnTo>
                  <a:lnTo>
                    <a:pt x="149" y="24"/>
                  </a:lnTo>
                  <a:lnTo>
                    <a:pt x="137" y="24"/>
                  </a:lnTo>
                  <a:lnTo>
                    <a:pt x="124" y="24"/>
                  </a:lnTo>
                  <a:lnTo>
                    <a:pt x="124" y="37"/>
                  </a:lnTo>
                  <a:lnTo>
                    <a:pt x="112" y="37"/>
                  </a:lnTo>
                  <a:lnTo>
                    <a:pt x="99" y="49"/>
                  </a:lnTo>
                  <a:lnTo>
                    <a:pt x="87" y="49"/>
                  </a:lnTo>
                  <a:lnTo>
                    <a:pt x="87" y="62"/>
                  </a:lnTo>
                  <a:lnTo>
                    <a:pt x="75" y="62"/>
                  </a:lnTo>
                  <a:lnTo>
                    <a:pt x="75" y="74"/>
                  </a:lnTo>
                  <a:lnTo>
                    <a:pt x="62" y="86"/>
                  </a:lnTo>
                  <a:lnTo>
                    <a:pt x="50" y="99"/>
                  </a:lnTo>
                  <a:lnTo>
                    <a:pt x="37" y="111"/>
                  </a:lnTo>
                  <a:lnTo>
                    <a:pt x="37" y="124"/>
                  </a:lnTo>
                  <a:lnTo>
                    <a:pt x="25" y="136"/>
                  </a:lnTo>
                  <a:lnTo>
                    <a:pt x="25" y="148"/>
                  </a:lnTo>
                  <a:lnTo>
                    <a:pt x="25" y="161"/>
                  </a:lnTo>
                  <a:lnTo>
                    <a:pt x="13" y="173"/>
                  </a:lnTo>
                  <a:lnTo>
                    <a:pt x="13" y="186"/>
                  </a:lnTo>
                  <a:lnTo>
                    <a:pt x="13" y="198"/>
                  </a:lnTo>
                  <a:lnTo>
                    <a:pt x="13" y="210"/>
                  </a:lnTo>
                  <a:lnTo>
                    <a:pt x="13" y="223"/>
                  </a:lnTo>
                  <a:lnTo>
                    <a:pt x="0" y="235"/>
                  </a:lnTo>
                  <a:lnTo>
                    <a:pt x="0" y="248"/>
                  </a:lnTo>
                  <a:lnTo>
                    <a:pt x="13" y="260"/>
                  </a:lnTo>
                  <a:lnTo>
                    <a:pt x="13" y="273"/>
                  </a:lnTo>
                  <a:lnTo>
                    <a:pt x="13" y="285"/>
                  </a:lnTo>
                  <a:lnTo>
                    <a:pt x="13" y="297"/>
                  </a:lnTo>
                  <a:lnTo>
                    <a:pt x="13" y="310"/>
                  </a:lnTo>
                  <a:lnTo>
                    <a:pt x="13" y="322"/>
                  </a:lnTo>
                  <a:lnTo>
                    <a:pt x="25" y="322"/>
                  </a:lnTo>
                  <a:lnTo>
                    <a:pt x="25" y="335"/>
                  </a:lnTo>
                  <a:lnTo>
                    <a:pt x="25" y="347"/>
                  </a:lnTo>
                  <a:lnTo>
                    <a:pt x="37" y="359"/>
                  </a:lnTo>
                  <a:lnTo>
                    <a:pt x="37" y="372"/>
                  </a:lnTo>
                  <a:lnTo>
                    <a:pt x="50" y="384"/>
                  </a:lnTo>
                  <a:lnTo>
                    <a:pt x="62" y="397"/>
                  </a:lnTo>
                  <a:lnTo>
                    <a:pt x="75" y="409"/>
                  </a:lnTo>
                  <a:lnTo>
                    <a:pt x="75" y="421"/>
                  </a:lnTo>
                  <a:lnTo>
                    <a:pt x="87" y="421"/>
                  </a:lnTo>
                  <a:lnTo>
                    <a:pt x="87" y="434"/>
                  </a:lnTo>
                  <a:lnTo>
                    <a:pt x="99" y="434"/>
                  </a:lnTo>
                  <a:lnTo>
                    <a:pt x="112" y="446"/>
                  </a:lnTo>
                  <a:lnTo>
                    <a:pt x="124" y="446"/>
                  </a:lnTo>
                  <a:lnTo>
                    <a:pt x="124" y="459"/>
                  </a:lnTo>
                  <a:lnTo>
                    <a:pt x="137" y="459"/>
                  </a:lnTo>
                  <a:lnTo>
                    <a:pt x="149" y="471"/>
                  </a:lnTo>
                  <a:lnTo>
                    <a:pt x="161" y="471"/>
                  </a:lnTo>
                  <a:lnTo>
                    <a:pt x="174" y="471"/>
                  </a:lnTo>
                  <a:lnTo>
                    <a:pt x="174" y="483"/>
                  </a:lnTo>
                  <a:lnTo>
                    <a:pt x="186" y="483"/>
                  </a:lnTo>
                  <a:lnTo>
                    <a:pt x="199" y="483"/>
                  </a:lnTo>
                  <a:lnTo>
                    <a:pt x="211" y="483"/>
                  </a:lnTo>
                  <a:lnTo>
                    <a:pt x="223" y="483"/>
                  </a:lnTo>
                  <a:lnTo>
                    <a:pt x="236" y="483"/>
                  </a:lnTo>
                  <a:lnTo>
                    <a:pt x="236" y="496"/>
                  </a:lnTo>
                  <a:lnTo>
                    <a:pt x="248" y="496"/>
                  </a:lnTo>
                  <a:lnTo>
                    <a:pt x="261" y="496"/>
                  </a:lnTo>
                  <a:lnTo>
                    <a:pt x="273" y="483"/>
                  </a:lnTo>
                  <a:lnTo>
                    <a:pt x="286" y="483"/>
                  </a:lnTo>
                  <a:lnTo>
                    <a:pt x="298" y="483"/>
                  </a:lnTo>
                  <a:lnTo>
                    <a:pt x="310" y="483"/>
                  </a:lnTo>
                  <a:lnTo>
                    <a:pt x="323" y="483"/>
                  </a:lnTo>
                  <a:lnTo>
                    <a:pt x="335" y="471"/>
                  </a:lnTo>
                  <a:lnTo>
                    <a:pt x="348" y="471"/>
                  </a:lnTo>
                  <a:lnTo>
                    <a:pt x="360" y="471"/>
                  </a:lnTo>
                  <a:lnTo>
                    <a:pt x="360" y="459"/>
                  </a:lnTo>
                  <a:lnTo>
                    <a:pt x="372" y="459"/>
                  </a:lnTo>
                  <a:lnTo>
                    <a:pt x="385" y="446"/>
                  </a:lnTo>
                  <a:lnTo>
                    <a:pt x="397" y="446"/>
                  </a:lnTo>
                  <a:lnTo>
                    <a:pt x="410" y="434"/>
                  </a:lnTo>
                  <a:lnTo>
                    <a:pt x="422" y="421"/>
                  </a:lnTo>
                  <a:lnTo>
                    <a:pt x="434" y="409"/>
                  </a:lnTo>
                  <a:lnTo>
                    <a:pt x="447" y="397"/>
                  </a:lnTo>
                  <a:lnTo>
                    <a:pt x="459" y="384"/>
                  </a:lnTo>
                  <a:lnTo>
                    <a:pt x="459" y="372"/>
                  </a:lnTo>
                  <a:lnTo>
                    <a:pt x="472" y="372"/>
                  </a:lnTo>
                  <a:lnTo>
                    <a:pt x="472" y="359"/>
                  </a:lnTo>
                  <a:lnTo>
                    <a:pt x="472" y="347"/>
                  </a:lnTo>
                  <a:lnTo>
                    <a:pt x="484" y="335"/>
                  </a:lnTo>
                  <a:lnTo>
                    <a:pt x="484" y="322"/>
                  </a:lnTo>
                  <a:lnTo>
                    <a:pt x="496" y="310"/>
                  </a:lnTo>
                  <a:lnTo>
                    <a:pt x="496" y="297"/>
                  </a:lnTo>
                  <a:lnTo>
                    <a:pt x="496" y="285"/>
                  </a:lnTo>
                  <a:lnTo>
                    <a:pt x="496" y="273"/>
                  </a:lnTo>
                  <a:lnTo>
                    <a:pt x="496" y="260"/>
                  </a:lnTo>
                  <a:lnTo>
                    <a:pt x="496" y="248"/>
                  </a:lnTo>
                  <a:lnTo>
                    <a:pt x="496" y="235"/>
                  </a:lnTo>
                  <a:lnTo>
                    <a:pt x="496" y="223"/>
                  </a:lnTo>
                  <a:lnTo>
                    <a:pt x="496" y="210"/>
                  </a:lnTo>
                  <a:lnTo>
                    <a:pt x="496" y="198"/>
                  </a:lnTo>
                  <a:lnTo>
                    <a:pt x="496" y="186"/>
                  </a:lnTo>
                  <a:lnTo>
                    <a:pt x="496" y="173"/>
                  </a:lnTo>
                  <a:lnTo>
                    <a:pt x="484" y="173"/>
                  </a:lnTo>
                  <a:lnTo>
                    <a:pt x="484" y="161"/>
                  </a:lnTo>
                  <a:lnTo>
                    <a:pt x="484" y="148"/>
                  </a:lnTo>
                  <a:lnTo>
                    <a:pt x="472" y="136"/>
                  </a:lnTo>
                  <a:lnTo>
                    <a:pt x="472" y="124"/>
                  </a:lnTo>
                  <a:lnTo>
                    <a:pt x="472" y="111"/>
                  </a:lnTo>
                  <a:lnTo>
                    <a:pt x="459" y="111"/>
                  </a:lnTo>
                  <a:lnTo>
                    <a:pt x="459" y="99"/>
                  </a:lnTo>
                  <a:lnTo>
                    <a:pt x="447" y="86"/>
                  </a:lnTo>
                  <a:lnTo>
                    <a:pt x="434" y="74"/>
                  </a:lnTo>
                  <a:lnTo>
                    <a:pt x="422" y="62"/>
                  </a:lnTo>
                  <a:lnTo>
                    <a:pt x="410" y="49"/>
                  </a:lnTo>
                  <a:lnTo>
                    <a:pt x="397" y="37"/>
                  </a:lnTo>
                  <a:lnTo>
                    <a:pt x="385" y="37"/>
                  </a:lnTo>
                  <a:lnTo>
                    <a:pt x="372" y="24"/>
                  </a:lnTo>
                  <a:lnTo>
                    <a:pt x="360" y="24"/>
                  </a:lnTo>
                  <a:lnTo>
                    <a:pt x="348" y="12"/>
                  </a:lnTo>
                  <a:lnTo>
                    <a:pt x="335" y="12"/>
                  </a:lnTo>
                  <a:lnTo>
                    <a:pt x="323" y="12"/>
                  </a:lnTo>
                  <a:lnTo>
                    <a:pt x="323" y="0"/>
                  </a:lnTo>
                  <a:lnTo>
                    <a:pt x="310" y="0"/>
                  </a:lnTo>
                  <a:lnTo>
                    <a:pt x="298" y="0"/>
                  </a:lnTo>
                  <a:lnTo>
                    <a:pt x="286" y="0"/>
                  </a:lnTo>
                  <a:lnTo>
                    <a:pt x="273" y="0"/>
                  </a:lnTo>
                  <a:lnTo>
                    <a:pt x="261" y="0"/>
                  </a:lnTo>
                  <a:lnTo>
                    <a:pt x="24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9" name="Freeform 14"/>
            <p:cNvSpPr>
              <a:spLocks/>
            </p:cNvSpPr>
            <p:nvPr/>
          </p:nvSpPr>
          <p:spPr bwMode="auto">
            <a:xfrm>
              <a:off x="624" y="1646"/>
              <a:ext cx="63" cy="74"/>
            </a:xfrm>
            <a:custGeom>
              <a:avLst/>
              <a:gdLst>
                <a:gd name="T0" fmla="*/ 25 w 63"/>
                <a:gd name="T1" fmla="*/ 0 h 74"/>
                <a:gd name="T2" fmla="*/ 25 w 63"/>
                <a:gd name="T3" fmla="*/ 0 h 74"/>
                <a:gd name="T4" fmla="*/ 13 w 63"/>
                <a:gd name="T5" fmla="*/ 0 h 74"/>
                <a:gd name="T6" fmla="*/ 13 w 63"/>
                <a:gd name="T7" fmla="*/ 12 h 74"/>
                <a:gd name="T8" fmla="*/ 13 w 63"/>
                <a:gd name="T9" fmla="*/ 12 h 74"/>
                <a:gd name="T10" fmla="*/ 13 w 63"/>
                <a:gd name="T11" fmla="*/ 12 h 74"/>
                <a:gd name="T12" fmla="*/ 0 w 63"/>
                <a:gd name="T13" fmla="*/ 12 h 74"/>
                <a:gd name="T14" fmla="*/ 0 w 63"/>
                <a:gd name="T15" fmla="*/ 25 h 74"/>
                <a:gd name="T16" fmla="*/ 0 w 63"/>
                <a:gd name="T17" fmla="*/ 25 h 74"/>
                <a:gd name="T18" fmla="*/ 0 w 63"/>
                <a:gd name="T19" fmla="*/ 25 h 74"/>
                <a:gd name="T20" fmla="*/ 0 w 63"/>
                <a:gd name="T21" fmla="*/ 37 h 74"/>
                <a:gd name="T22" fmla="*/ 0 w 63"/>
                <a:gd name="T23" fmla="*/ 37 h 74"/>
                <a:gd name="T24" fmla="*/ 0 w 63"/>
                <a:gd name="T25" fmla="*/ 37 h 74"/>
                <a:gd name="T26" fmla="*/ 0 w 63"/>
                <a:gd name="T27" fmla="*/ 50 h 74"/>
                <a:gd name="T28" fmla="*/ 0 w 63"/>
                <a:gd name="T29" fmla="*/ 50 h 74"/>
                <a:gd name="T30" fmla="*/ 0 w 63"/>
                <a:gd name="T31" fmla="*/ 62 h 74"/>
                <a:gd name="T32" fmla="*/ 0 w 63"/>
                <a:gd name="T33" fmla="*/ 62 h 74"/>
                <a:gd name="T34" fmla="*/ 0 w 63"/>
                <a:gd name="T35" fmla="*/ 62 h 74"/>
                <a:gd name="T36" fmla="*/ 13 w 63"/>
                <a:gd name="T37" fmla="*/ 62 h 74"/>
                <a:gd name="T38" fmla="*/ 13 w 63"/>
                <a:gd name="T39" fmla="*/ 62 h 74"/>
                <a:gd name="T40" fmla="*/ 13 w 63"/>
                <a:gd name="T41" fmla="*/ 74 h 74"/>
                <a:gd name="T42" fmla="*/ 25 w 63"/>
                <a:gd name="T43" fmla="*/ 74 h 74"/>
                <a:gd name="T44" fmla="*/ 25 w 63"/>
                <a:gd name="T45" fmla="*/ 74 h 74"/>
                <a:gd name="T46" fmla="*/ 25 w 63"/>
                <a:gd name="T47" fmla="*/ 74 h 74"/>
                <a:gd name="T48" fmla="*/ 38 w 63"/>
                <a:gd name="T49" fmla="*/ 74 h 74"/>
                <a:gd name="T50" fmla="*/ 38 w 63"/>
                <a:gd name="T51" fmla="*/ 74 h 74"/>
                <a:gd name="T52" fmla="*/ 38 w 63"/>
                <a:gd name="T53" fmla="*/ 74 h 74"/>
                <a:gd name="T54" fmla="*/ 50 w 63"/>
                <a:gd name="T55" fmla="*/ 74 h 74"/>
                <a:gd name="T56" fmla="*/ 50 w 63"/>
                <a:gd name="T57" fmla="*/ 62 h 74"/>
                <a:gd name="T58" fmla="*/ 50 w 63"/>
                <a:gd name="T59" fmla="*/ 62 h 74"/>
                <a:gd name="T60" fmla="*/ 63 w 63"/>
                <a:gd name="T61" fmla="*/ 62 h 74"/>
                <a:gd name="T62" fmla="*/ 63 w 63"/>
                <a:gd name="T63" fmla="*/ 62 h 74"/>
                <a:gd name="T64" fmla="*/ 63 w 63"/>
                <a:gd name="T65" fmla="*/ 50 h 74"/>
                <a:gd name="T66" fmla="*/ 63 w 63"/>
                <a:gd name="T67" fmla="*/ 50 h 74"/>
                <a:gd name="T68" fmla="*/ 63 w 63"/>
                <a:gd name="T69" fmla="*/ 50 h 74"/>
                <a:gd name="T70" fmla="*/ 63 w 63"/>
                <a:gd name="T71" fmla="*/ 37 h 74"/>
                <a:gd name="T72" fmla="*/ 63 w 63"/>
                <a:gd name="T73" fmla="*/ 37 h 74"/>
                <a:gd name="T74" fmla="*/ 63 w 63"/>
                <a:gd name="T75" fmla="*/ 37 h 74"/>
                <a:gd name="T76" fmla="*/ 63 w 63"/>
                <a:gd name="T77" fmla="*/ 25 h 74"/>
                <a:gd name="T78" fmla="*/ 63 w 63"/>
                <a:gd name="T79" fmla="*/ 25 h 74"/>
                <a:gd name="T80" fmla="*/ 63 w 63"/>
                <a:gd name="T81" fmla="*/ 25 h 74"/>
                <a:gd name="T82" fmla="*/ 50 w 63"/>
                <a:gd name="T83" fmla="*/ 12 h 74"/>
                <a:gd name="T84" fmla="*/ 50 w 63"/>
                <a:gd name="T85" fmla="*/ 12 h 74"/>
                <a:gd name="T86" fmla="*/ 50 w 63"/>
                <a:gd name="T87" fmla="*/ 12 h 74"/>
                <a:gd name="T88" fmla="*/ 50 w 63"/>
                <a:gd name="T89" fmla="*/ 12 h 74"/>
                <a:gd name="T90" fmla="*/ 38 w 63"/>
                <a:gd name="T91" fmla="*/ 0 h 74"/>
                <a:gd name="T92" fmla="*/ 38 w 63"/>
                <a:gd name="T93" fmla="*/ 0 h 74"/>
                <a:gd name="T94" fmla="*/ 38 w 63"/>
                <a:gd name="T95" fmla="*/ 0 h 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
                <a:gd name="T145" fmla="*/ 0 h 74"/>
                <a:gd name="T146" fmla="*/ 63 w 63"/>
                <a:gd name="T147" fmla="*/ 74 h 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 h="74">
                  <a:moveTo>
                    <a:pt x="38" y="0"/>
                  </a:moveTo>
                  <a:lnTo>
                    <a:pt x="25" y="0"/>
                  </a:lnTo>
                  <a:lnTo>
                    <a:pt x="13" y="0"/>
                  </a:lnTo>
                  <a:lnTo>
                    <a:pt x="13" y="12"/>
                  </a:lnTo>
                  <a:lnTo>
                    <a:pt x="0" y="12"/>
                  </a:lnTo>
                  <a:lnTo>
                    <a:pt x="0" y="25"/>
                  </a:lnTo>
                  <a:lnTo>
                    <a:pt x="0" y="37"/>
                  </a:lnTo>
                  <a:lnTo>
                    <a:pt x="0" y="50"/>
                  </a:lnTo>
                  <a:lnTo>
                    <a:pt x="0" y="62"/>
                  </a:lnTo>
                  <a:lnTo>
                    <a:pt x="13" y="62"/>
                  </a:lnTo>
                  <a:lnTo>
                    <a:pt x="13" y="74"/>
                  </a:lnTo>
                  <a:lnTo>
                    <a:pt x="25" y="74"/>
                  </a:lnTo>
                  <a:lnTo>
                    <a:pt x="38" y="74"/>
                  </a:lnTo>
                  <a:lnTo>
                    <a:pt x="50" y="74"/>
                  </a:lnTo>
                  <a:lnTo>
                    <a:pt x="50" y="62"/>
                  </a:lnTo>
                  <a:lnTo>
                    <a:pt x="63" y="62"/>
                  </a:lnTo>
                  <a:lnTo>
                    <a:pt x="63" y="50"/>
                  </a:lnTo>
                  <a:lnTo>
                    <a:pt x="63" y="37"/>
                  </a:lnTo>
                  <a:lnTo>
                    <a:pt x="63" y="25"/>
                  </a:lnTo>
                  <a:lnTo>
                    <a:pt x="63" y="12"/>
                  </a:lnTo>
                  <a:lnTo>
                    <a:pt x="50" y="12"/>
                  </a:lnTo>
                  <a:lnTo>
                    <a:pt x="3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0" name="Freeform 15"/>
            <p:cNvSpPr>
              <a:spLocks/>
            </p:cNvSpPr>
            <p:nvPr/>
          </p:nvSpPr>
          <p:spPr bwMode="auto">
            <a:xfrm>
              <a:off x="624" y="2279"/>
              <a:ext cx="63" cy="62"/>
            </a:xfrm>
            <a:custGeom>
              <a:avLst/>
              <a:gdLst>
                <a:gd name="T0" fmla="*/ 25 w 63"/>
                <a:gd name="T1" fmla="*/ 0 h 62"/>
                <a:gd name="T2" fmla="*/ 25 w 63"/>
                <a:gd name="T3" fmla="*/ 0 h 62"/>
                <a:gd name="T4" fmla="*/ 13 w 63"/>
                <a:gd name="T5" fmla="*/ 0 h 62"/>
                <a:gd name="T6" fmla="*/ 13 w 63"/>
                <a:gd name="T7" fmla="*/ 0 h 62"/>
                <a:gd name="T8" fmla="*/ 13 w 63"/>
                <a:gd name="T9" fmla="*/ 0 h 62"/>
                <a:gd name="T10" fmla="*/ 13 w 63"/>
                <a:gd name="T11" fmla="*/ 0 h 62"/>
                <a:gd name="T12" fmla="*/ 0 w 63"/>
                <a:gd name="T13" fmla="*/ 12 h 62"/>
                <a:gd name="T14" fmla="*/ 0 w 63"/>
                <a:gd name="T15" fmla="*/ 12 h 62"/>
                <a:gd name="T16" fmla="*/ 0 w 63"/>
                <a:gd name="T17" fmla="*/ 12 h 62"/>
                <a:gd name="T18" fmla="*/ 0 w 63"/>
                <a:gd name="T19" fmla="*/ 24 h 62"/>
                <a:gd name="T20" fmla="*/ 0 w 63"/>
                <a:gd name="T21" fmla="*/ 24 h 62"/>
                <a:gd name="T22" fmla="*/ 0 w 63"/>
                <a:gd name="T23" fmla="*/ 24 h 62"/>
                <a:gd name="T24" fmla="*/ 0 w 63"/>
                <a:gd name="T25" fmla="*/ 37 h 62"/>
                <a:gd name="T26" fmla="*/ 0 w 63"/>
                <a:gd name="T27" fmla="*/ 37 h 62"/>
                <a:gd name="T28" fmla="*/ 0 w 63"/>
                <a:gd name="T29" fmla="*/ 49 h 62"/>
                <a:gd name="T30" fmla="*/ 0 w 63"/>
                <a:gd name="T31" fmla="*/ 49 h 62"/>
                <a:gd name="T32" fmla="*/ 0 w 63"/>
                <a:gd name="T33" fmla="*/ 49 h 62"/>
                <a:gd name="T34" fmla="*/ 13 w 63"/>
                <a:gd name="T35" fmla="*/ 62 h 62"/>
                <a:gd name="T36" fmla="*/ 13 w 63"/>
                <a:gd name="T37" fmla="*/ 62 h 62"/>
                <a:gd name="T38" fmla="*/ 13 w 63"/>
                <a:gd name="T39" fmla="*/ 62 h 62"/>
                <a:gd name="T40" fmla="*/ 25 w 63"/>
                <a:gd name="T41" fmla="*/ 62 h 62"/>
                <a:gd name="T42" fmla="*/ 25 w 63"/>
                <a:gd name="T43" fmla="*/ 62 h 62"/>
                <a:gd name="T44" fmla="*/ 25 w 63"/>
                <a:gd name="T45" fmla="*/ 62 h 62"/>
                <a:gd name="T46" fmla="*/ 38 w 63"/>
                <a:gd name="T47" fmla="*/ 62 h 62"/>
                <a:gd name="T48" fmla="*/ 38 w 63"/>
                <a:gd name="T49" fmla="*/ 62 h 62"/>
                <a:gd name="T50" fmla="*/ 38 w 63"/>
                <a:gd name="T51" fmla="*/ 62 h 62"/>
                <a:gd name="T52" fmla="*/ 50 w 63"/>
                <a:gd name="T53" fmla="*/ 62 h 62"/>
                <a:gd name="T54" fmla="*/ 50 w 63"/>
                <a:gd name="T55" fmla="*/ 62 h 62"/>
                <a:gd name="T56" fmla="*/ 50 w 63"/>
                <a:gd name="T57" fmla="*/ 62 h 62"/>
                <a:gd name="T58" fmla="*/ 63 w 63"/>
                <a:gd name="T59" fmla="*/ 49 h 62"/>
                <a:gd name="T60" fmla="*/ 63 w 63"/>
                <a:gd name="T61" fmla="*/ 49 h 62"/>
                <a:gd name="T62" fmla="*/ 63 w 63"/>
                <a:gd name="T63" fmla="*/ 49 h 62"/>
                <a:gd name="T64" fmla="*/ 63 w 63"/>
                <a:gd name="T65" fmla="*/ 37 h 62"/>
                <a:gd name="T66" fmla="*/ 63 w 63"/>
                <a:gd name="T67" fmla="*/ 37 h 62"/>
                <a:gd name="T68" fmla="*/ 63 w 63"/>
                <a:gd name="T69" fmla="*/ 24 h 62"/>
                <a:gd name="T70" fmla="*/ 63 w 63"/>
                <a:gd name="T71" fmla="*/ 24 h 62"/>
                <a:gd name="T72" fmla="*/ 63 w 63"/>
                <a:gd name="T73" fmla="*/ 24 h 62"/>
                <a:gd name="T74" fmla="*/ 63 w 63"/>
                <a:gd name="T75" fmla="*/ 12 h 62"/>
                <a:gd name="T76" fmla="*/ 63 w 63"/>
                <a:gd name="T77" fmla="*/ 12 h 62"/>
                <a:gd name="T78" fmla="*/ 63 w 63"/>
                <a:gd name="T79" fmla="*/ 12 h 62"/>
                <a:gd name="T80" fmla="*/ 50 w 63"/>
                <a:gd name="T81" fmla="*/ 0 h 62"/>
                <a:gd name="T82" fmla="*/ 50 w 63"/>
                <a:gd name="T83" fmla="*/ 0 h 62"/>
                <a:gd name="T84" fmla="*/ 50 w 63"/>
                <a:gd name="T85" fmla="*/ 0 h 62"/>
                <a:gd name="T86" fmla="*/ 38 w 63"/>
                <a:gd name="T87" fmla="*/ 0 h 62"/>
                <a:gd name="T88" fmla="*/ 38 w 63"/>
                <a:gd name="T89" fmla="*/ 0 h 62"/>
                <a:gd name="T90" fmla="*/ 38 w 63"/>
                <a:gd name="T91" fmla="*/ 0 h 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3"/>
                <a:gd name="T139" fmla="*/ 0 h 62"/>
                <a:gd name="T140" fmla="*/ 63 w 63"/>
                <a:gd name="T141" fmla="*/ 62 h 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3" h="62">
                  <a:moveTo>
                    <a:pt x="38" y="0"/>
                  </a:moveTo>
                  <a:lnTo>
                    <a:pt x="25" y="0"/>
                  </a:lnTo>
                  <a:lnTo>
                    <a:pt x="13" y="0"/>
                  </a:lnTo>
                  <a:lnTo>
                    <a:pt x="0" y="12"/>
                  </a:lnTo>
                  <a:lnTo>
                    <a:pt x="0" y="24"/>
                  </a:lnTo>
                  <a:lnTo>
                    <a:pt x="0" y="37"/>
                  </a:lnTo>
                  <a:lnTo>
                    <a:pt x="0" y="49"/>
                  </a:lnTo>
                  <a:lnTo>
                    <a:pt x="13" y="49"/>
                  </a:lnTo>
                  <a:lnTo>
                    <a:pt x="13" y="62"/>
                  </a:lnTo>
                  <a:lnTo>
                    <a:pt x="25" y="62"/>
                  </a:lnTo>
                  <a:lnTo>
                    <a:pt x="38" y="62"/>
                  </a:lnTo>
                  <a:lnTo>
                    <a:pt x="50" y="62"/>
                  </a:lnTo>
                  <a:lnTo>
                    <a:pt x="50" y="49"/>
                  </a:lnTo>
                  <a:lnTo>
                    <a:pt x="63" y="49"/>
                  </a:lnTo>
                  <a:lnTo>
                    <a:pt x="63" y="37"/>
                  </a:lnTo>
                  <a:lnTo>
                    <a:pt x="63" y="24"/>
                  </a:lnTo>
                  <a:lnTo>
                    <a:pt x="63" y="12"/>
                  </a:lnTo>
                  <a:lnTo>
                    <a:pt x="50" y="12"/>
                  </a:lnTo>
                  <a:lnTo>
                    <a:pt x="50" y="0"/>
                  </a:lnTo>
                  <a:lnTo>
                    <a:pt x="3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1" name="Freeform 16"/>
            <p:cNvSpPr>
              <a:spLocks/>
            </p:cNvSpPr>
            <p:nvPr/>
          </p:nvSpPr>
          <p:spPr bwMode="auto">
            <a:xfrm>
              <a:off x="935" y="1956"/>
              <a:ext cx="62" cy="75"/>
            </a:xfrm>
            <a:custGeom>
              <a:avLst/>
              <a:gdLst>
                <a:gd name="T0" fmla="*/ 24 w 62"/>
                <a:gd name="T1" fmla="*/ 0 h 75"/>
                <a:gd name="T2" fmla="*/ 24 w 62"/>
                <a:gd name="T3" fmla="*/ 0 h 75"/>
                <a:gd name="T4" fmla="*/ 24 w 62"/>
                <a:gd name="T5" fmla="*/ 12 h 75"/>
                <a:gd name="T6" fmla="*/ 12 w 62"/>
                <a:gd name="T7" fmla="*/ 12 h 75"/>
                <a:gd name="T8" fmla="*/ 12 w 62"/>
                <a:gd name="T9" fmla="*/ 12 h 75"/>
                <a:gd name="T10" fmla="*/ 12 w 62"/>
                <a:gd name="T11" fmla="*/ 12 h 75"/>
                <a:gd name="T12" fmla="*/ 0 w 62"/>
                <a:gd name="T13" fmla="*/ 25 h 75"/>
                <a:gd name="T14" fmla="*/ 0 w 62"/>
                <a:gd name="T15" fmla="*/ 25 h 75"/>
                <a:gd name="T16" fmla="*/ 0 w 62"/>
                <a:gd name="T17" fmla="*/ 25 h 75"/>
                <a:gd name="T18" fmla="*/ 0 w 62"/>
                <a:gd name="T19" fmla="*/ 37 h 75"/>
                <a:gd name="T20" fmla="*/ 0 w 62"/>
                <a:gd name="T21" fmla="*/ 37 h 75"/>
                <a:gd name="T22" fmla="*/ 0 w 62"/>
                <a:gd name="T23" fmla="*/ 37 h 75"/>
                <a:gd name="T24" fmla="*/ 0 w 62"/>
                <a:gd name="T25" fmla="*/ 50 h 75"/>
                <a:gd name="T26" fmla="*/ 0 w 62"/>
                <a:gd name="T27" fmla="*/ 50 h 75"/>
                <a:gd name="T28" fmla="*/ 0 w 62"/>
                <a:gd name="T29" fmla="*/ 50 h 75"/>
                <a:gd name="T30" fmla="*/ 0 w 62"/>
                <a:gd name="T31" fmla="*/ 62 h 75"/>
                <a:gd name="T32" fmla="*/ 0 w 62"/>
                <a:gd name="T33" fmla="*/ 62 h 75"/>
                <a:gd name="T34" fmla="*/ 12 w 62"/>
                <a:gd name="T35" fmla="*/ 62 h 75"/>
                <a:gd name="T36" fmla="*/ 12 w 62"/>
                <a:gd name="T37" fmla="*/ 75 h 75"/>
                <a:gd name="T38" fmla="*/ 12 w 62"/>
                <a:gd name="T39" fmla="*/ 75 h 75"/>
                <a:gd name="T40" fmla="*/ 24 w 62"/>
                <a:gd name="T41" fmla="*/ 75 h 75"/>
                <a:gd name="T42" fmla="*/ 24 w 62"/>
                <a:gd name="T43" fmla="*/ 75 h 75"/>
                <a:gd name="T44" fmla="*/ 24 w 62"/>
                <a:gd name="T45" fmla="*/ 75 h 75"/>
                <a:gd name="T46" fmla="*/ 37 w 62"/>
                <a:gd name="T47" fmla="*/ 75 h 75"/>
                <a:gd name="T48" fmla="*/ 37 w 62"/>
                <a:gd name="T49" fmla="*/ 75 h 75"/>
                <a:gd name="T50" fmla="*/ 49 w 62"/>
                <a:gd name="T51" fmla="*/ 75 h 75"/>
                <a:gd name="T52" fmla="*/ 49 w 62"/>
                <a:gd name="T53" fmla="*/ 75 h 75"/>
                <a:gd name="T54" fmla="*/ 49 w 62"/>
                <a:gd name="T55" fmla="*/ 75 h 75"/>
                <a:gd name="T56" fmla="*/ 49 w 62"/>
                <a:gd name="T57" fmla="*/ 62 h 75"/>
                <a:gd name="T58" fmla="*/ 62 w 62"/>
                <a:gd name="T59" fmla="*/ 62 h 75"/>
                <a:gd name="T60" fmla="*/ 62 w 62"/>
                <a:gd name="T61" fmla="*/ 62 h 75"/>
                <a:gd name="T62" fmla="*/ 62 w 62"/>
                <a:gd name="T63" fmla="*/ 50 h 75"/>
                <a:gd name="T64" fmla="*/ 62 w 62"/>
                <a:gd name="T65" fmla="*/ 50 h 75"/>
                <a:gd name="T66" fmla="*/ 62 w 62"/>
                <a:gd name="T67" fmla="*/ 50 h 75"/>
                <a:gd name="T68" fmla="*/ 62 w 62"/>
                <a:gd name="T69" fmla="*/ 37 h 75"/>
                <a:gd name="T70" fmla="*/ 62 w 62"/>
                <a:gd name="T71" fmla="*/ 37 h 75"/>
                <a:gd name="T72" fmla="*/ 62 w 62"/>
                <a:gd name="T73" fmla="*/ 37 h 75"/>
                <a:gd name="T74" fmla="*/ 62 w 62"/>
                <a:gd name="T75" fmla="*/ 25 h 75"/>
                <a:gd name="T76" fmla="*/ 62 w 62"/>
                <a:gd name="T77" fmla="*/ 25 h 75"/>
                <a:gd name="T78" fmla="*/ 62 w 62"/>
                <a:gd name="T79" fmla="*/ 12 h 75"/>
                <a:gd name="T80" fmla="*/ 49 w 62"/>
                <a:gd name="T81" fmla="*/ 12 h 75"/>
                <a:gd name="T82" fmla="*/ 49 w 62"/>
                <a:gd name="T83" fmla="*/ 12 h 75"/>
                <a:gd name="T84" fmla="*/ 49 w 62"/>
                <a:gd name="T85" fmla="*/ 12 h 75"/>
                <a:gd name="T86" fmla="*/ 49 w 62"/>
                <a:gd name="T87" fmla="*/ 12 h 75"/>
                <a:gd name="T88" fmla="*/ 37 w 62"/>
                <a:gd name="T89" fmla="*/ 0 h 75"/>
                <a:gd name="T90" fmla="*/ 37 w 62"/>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2"/>
                <a:gd name="T139" fmla="*/ 0 h 75"/>
                <a:gd name="T140" fmla="*/ 62 w 62"/>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2" h="75">
                  <a:moveTo>
                    <a:pt x="37" y="0"/>
                  </a:moveTo>
                  <a:lnTo>
                    <a:pt x="24" y="0"/>
                  </a:lnTo>
                  <a:lnTo>
                    <a:pt x="24" y="12"/>
                  </a:lnTo>
                  <a:lnTo>
                    <a:pt x="12" y="12"/>
                  </a:lnTo>
                  <a:lnTo>
                    <a:pt x="0" y="12"/>
                  </a:lnTo>
                  <a:lnTo>
                    <a:pt x="0" y="25"/>
                  </a:lnTo>
                  <a:lnTo>
                    <a:pt x="0" y="37"/>
                  </a:lnTo>
                  <a:lnTo>
                    <a:pt x="0" y="50"/>
                  </a:lnTo>
                  <a:lnTo>
                    <a:pt x="0" y="62"/>
                  </a:lnTo>
                  <a:lnTo>
                    <a:pt x="12" y="62"/>
                  </a:lnTo>
                  <a:lnTo>
                    <a:pt x="12" y="75"/>
                  </a:lnTo>
                  <a:lnTo>
                    <a:pt x="24" y="75"/>
                  </a:lnTo>
                  <a:lnTo>
                    <a:pt x="37" y="75"/>
                  </a:lnTo>
                  <a:lnTo>
                    <a:pt x="49" y="75"/>
                  </a:lnTo>
                  <a:lnTo>
                    <a:pt x="49" y="62"/>
                  </a:lnTo>
                  <a:lnTo>
                    <a:pt x="62" y="62"/>
                  </a:lnTo>
                  <a:lnTo>
                    <a:pt x="62" y="50"/>
                  </a:lnTo>
                  <a:lnTo>
                    <a:pt x="62" y="37"/>
                  </a:lnTo>
                  <a:lnTo>
                    <a:pt x="62" y="25"/>
                  </a:lnTo>
                  <a:lnTo>
                    <a:pt x="62" y="12"/>
                  </a:lnTo>
                  <a:lnTo>
                    <a:pt x="49" y="12"/>
                  </a:lnTo>
                  <a:lnTo>
                    <a:pt x="37" y="12"/>
                  </a:lnTo>
                  <a:lnTo>
                    <a:pt x="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82" name="Freeform 17"/>
            <p:cNvSpPr>
              <a:spLocks/>
            </p:cNvSpPr>
            <p:nvPr/>
          </p:nvSpPr>
          <p:spPr bwMode="auto">
            <a:xfrm>
              <a:off x="302" y="1956"/>
              <a:ext cx="74" cy="75"/>
            </a:xfrm>
            <a:custGeom>
              <a:avLst/>
              <a:gdLst>
                <a:gd name="T0" fmla="*/ 37 w 74"/>
                <a:gd name="T1" fmla="*/ 0 h 75"/>
                <a:gd name="T2" fmla="*/ 37 w 74"/>
                <a:gd name="T3" fmla="*/ 0 h 75"/>
                <a:gd name="T4" fmla="*/ 25 w 74"/>
                <a:gd name="T5" fmla="*/ 12 h 75"/>
                <a:gd name="T6" fmla="*/ 25 w 74"/>
                <a:gd name="T7" fmla="*/ 12 h 75"/>
                <a:gd name="T8" fmla="*/ 25 w 74"/>
                <a:gd name="T9" fmla="*/ 12 h 75"/>
                <a:gd name="T10" fmla="*/ 12 w 74"/>
                <a:gd name="T11" fmla="*/ 12 h 75"/>
                <a:gd name="T12" fmla="*/ 12 w 74"/>
                <a:gd name="T13" fmla="*/ 25 h 75"/>
                <a:gd name="T14" fmla="*/ 12 w 74"/>
                <a:gd name="T15" fmla="*/ 25 h 75"/>
                <a:gd name="T16" fmla="*/ 12 w 74"/>
                <a:gd name="T17" fmla="*/ 25 h 75"/>
                <a:gd name="T18" fmla="*/ 0 w 74"/>
                <a:gd name="T19" fmla="*/ 37 h 75"/>
                <a:gd name="T20" fmla="*/ 0 w 74"/>
                <a:gd name="T21" fmla="*/ 37 h 75"/>
                <a:gd name="T22" fmla="*/ 0 w 74"/>
                <a:gd name="T23" fmla="*/ 37 h 75"/>
                <a:gd name="T24" fmla="*/ 0 w 74"/>
                <a:gd name="T25" fmla="*/ 50 h 75"/>
                <a:gd name="T26" fmla="*/ 0 w 74"/>
                <a:gd name="T27" fmla="*/ 50 h 75"/>
                <a:gd name="T28" fmla="*/ 12 w 74"/>
                <a:gd name="T29" fmla="*/ 50 h 75"/>
                <a:gd name="T30" fmla="*/ 12 w 74"/>
                <a:gd name="T31" fmla="*/ 62 h 75"/>
                <a:gd name="T32" fmla="*/ 12 w 74"/>
                <a:gd name="T33" fmla="*/ 62 h 75"/>
                <a:gd name="T34" fmla="*/ 12 w 74"/>
                <a:gd name="T35" fmla="*/ 62 h 75"/>
                <a:gd name="T36" fmla="*/ 25 w 74"/>
                <a:gd name="T37" fmla="*/ 75 h 75"/>
                <a:gd name="T38" fmla="*/ 25 w 74"/>
                <a:gd name="T39" fmla="*/ 75 h 75"/>
                <a:gd name="T40" fmla="*/ 25 w 74"/>
                <a:gd name="T41" fmla="*/ 75 h 75"/>
                <a:gd name="T42" fmla="*/ 37 w 74"/>
                <a:gd name="T43" fmla="*/ 75 h 75"/>
                <a:gd name="T44" fmla="*/ 37 w 74"/>
                <a:gd name="T45" fmla="*/ 75 h 75"/>
                <a:gd name="T46" fmla="*/ 37 w 74"/>
                <a:gd name="T47" fmla="*/ 75 h 75"/>
                <a:gd name="T48" fmla="*/ 50 w 74"/>
                <a:gd name="T49" fmla="*/ 75 h 75"/>
                <a:gd name="T50" fmla="*/ 50 w 74"/>
                <a:gd name="T51" fmla="*/ 75 h 75"/>
                <a:gd name="T52" fmla="*/ 50 w 74"/>
                <a:gd name="T53" fmla="*/ 75 h 75"/>
                <a:gd name="T54" fmla="*/ 62 w 74"/>
                <a:gd name="T55" fmla="*/ 75 h 75"/>
                <a:gd name="T56" fmla="*/ 62 w 74"/>
                <a:gd name="T57" fmla="*/ 62 h 75"/>
                <a:gd name="T58" fmla="*/ 62 w 74"/>
                <a:gd name="T59" fmla="*/ 62 h 75"/>
                <a:gd name="T60" fmla="*/ 74 w 74"/>
                <a:gd name="T61" fmla="*/ 62 h 75"/>
                <a:gd name="T62" fmla="*/ 74 w 74"/>
                <a:gd name="T63" fmla="*/ 50 h 75"/>
                <a:gd name="T64" fmla="*/ 74 w 74"/>
                <a:gd name="T65" fmla="*/ 50 h 75"/>
                <a:gd name="T66" fmla="*/ 74 w 74"/>
                <a:gd name="T67" fmla="*/ 50 h 75"/>
                <a:gd name="T68" fmla="*/ 74 w 74"/>
                <a:gd name="T69" fmla="*/ 37 h 75"/>
                <a:gd name="T70" fmla="*/ 74 w 74"/>
                <a:gd name="T71" fmla="*/ 37 h 75"/>
                <a:gd name="T72" fmla="*/ 74 w 74"/>
                <a:gd name="T73" fmla="*/ 37 h 75"/>
                <a:gd name="T74" fmla="*/ 74 w 74"/>
                <a:gd name="T75" fmla="*/ 25 h 75"/>
                <a:gd name="T76" fmla="*/ 74 w 74"/>
                <a:gd name="T77" fmla="*/ 25 h 75"/>
                <a:gd name="T78" fmla="*/ 62 w 74"/>
                <a:gd name="T79" fmla="*/ 12 h 75"/>
                <a:gd name="T80" fmla="*/ 62 w 74"/>
                <a:gd name="T81" fmla="*/ 12 h 75"/>
                <a:gd name="T82" fmla="*/ 62 w 74"/>
                <a:gd name="T83" fmla="*/ 12 h 75"/>
                <a:gd name="T84" fmla="*/ 50 w 74"/>
                <a:gd name="T85" fmla="*/ 12 h 75"/>
                <a:gd name="T86" fmla="*/ 50 w 74"/>
                <a:gd name="T87" fmla="*/ 12 h 75"/>
                <a:gd name="T88" fmla="*/ 50 w 74"/>
                <a:gd name="T89" fmla="*/ 0 h 75"/>
                <a:gd name="T90" fmla="*/ 37 w 74"/>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4"/>
                <a:gd name="T139" fmla="*/ 0 h 75"/>
                <a:gd name="T140" fmla="*/ 74 w 74"/>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4" h="75">
                  <a:moveTo>
                    <a:pt x="37" y="0"/>
                  </a:moveTo>
                  <a:lnTo>
                    <a:pt x="37" y="0"/>
                  </a:lnTo>
                  <a:lnTo>
                    <a:pt x="25" y="12"/>
                  </a:lnTo>
                  <a:lnTo>
                    <a:pt x="12" y="12"/>
                  </a:lnTo>
                  <a:lnTo>
                    <a:pt x="12" y="25"/>
                  </a:lnTo>
                  <a:lnTo>
                    <a:pt x="0" y="25"/>
                  </a:lnTo>
                  <a:lnTo>
                    <a:pt x="0" y="37"/>
                  </a:lnTo>
                  <a:lnTo>
                    <a:pt x="0" y="50"/>
                  </a:lnTo>
                  <a:lnTo>
                    <a:pt x="12" y="50"/>
                  </a:lnTo>
                  <a:lnTo>
                    <a:pt x="12" y="62"/>
                  </a:lnTo>
                  <a:lnTo>
                    <a:pt x="12" y="75"/>
                  </a:lnTo>
                  <a:lnTo>
                    <a:pt x="25" y="75"/>
                  </a:lnTo>
                  <a:lnTo>
                    <a:pt x="37" y="75"/>
                  </a:lnTo>
                  <a:lnTo>
                    <a:pt x="50" y="75"/>
                  </a:lnTo>
                  <a:lnTo>
                    <a:pt x="62" y="75"/>
                  </a:lnTo>
                  <a:lnTo>
                    <a:pt x="62" y="62"/>
                  </a:lnTo>
                  <a:lnTo>
                    <a:pt x="74" y="62"/>
                  </a:lnTo>
                  <a:lnTo>
                    <a:pt x="74" y="50"/>
                  </a:lnTo>
                  <a:lnTo>
                    <a:pt x="74" y="37"/>
                  </a:lnTo>
                  <a:lnTo>
                    <a:pt x="74" y="25"/>
                  </a:lnTo>
                  <a:lnTo>
                    <a:pt x="62" y="25"/>
                  </a:lnTo>
                  <a:lnTo>
                    <a:pt x="62" y="12"/>
                  </a:lnTo>
                  <a:lnTo>
                    <a:pt x="50" y="12"/>
                  </a:lnTo>
                  <a:lnTo>
                    <a:pt x="50" y="0"/>
                  </a:lnTo>
                  <a:lnTo>
                    <a:pt x="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a:xfrm>
            <a:off x="1066800" y="304800"/>
            <a:ext cx="5867400" cy="609600"/>
          </a:xfrm>
          <a:noFill/>
        </p:spPr>
        <p:txBody>
          <a:bodyPr/>
          <a:lstStyle/>
          <a:p>
            <a:r>
              <a:rPr lang="en-US" altLang="en-US" sz="3600">
                <a:solidFill>
                  <a:srgbClr val="1F554B"/>
                </a:solidFill>
              </a:rPr>
              <a:t>A Normal Example</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806816-F5B8-4A92-A5E1-618513AD2524}"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12290" name="Object 3"/>
          <p:cNvGraphicFramePr>
            <a:graphicFrameLocks/>
          </p:cNvGraphicFramePr>
          <p:nvPr/>
        </p:nvGraphicFramePr>
        <p:xfrm>
          <a:off x="914400" y="1066800"/>
          <a:ext cx="7378700" cy="4356100"/>
        </p:xfrm>
        <a:graphic>
          <a:graphicData uri="http://schemas.openxmlformats.org/presentationml/2006/ole">
            <mc:AlternateContent xmlns:mc="http://schemas.openxmlformats.org/markup-compatibility/2006">
              <mc:Choice xmlns:v="urn:schemas-microsoft-com:vml" Requires="v">
                <p:oleObj spid="_x0000_s12299" name="Document" r:id="rId4" imgW="5486400" imgH="3243240" progId="Word.Document.8">
                  <p:embed/>
                </p:oleObj>
              </mc:Choice>
              <mc:Fallback>
                <p:oleObj name="Document" r:id="rId4" imgW="5486400" imgH="32432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066800"/>
                        <a:ext cx="7378700" cy="4356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Rectangle 4"/>
          <p:cNvSpPr>
            <a:spLocks noChangeArrowheads="1"/>
          </p:cNvSpPr>
          <p:nvPr/>
        </p:nvSpPr>
        <p:spPr bwMode="auto">
          <a:xfrm>
            <a:off x="762000" y="5334000"/>
            <a:ext cx="7437438" cy="835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Failures are normal with      = 345.5,       = 43.6</a:t>
            </a: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Failures are not normal with     = 345.5,      = 43.6</a:t>
            </a:r>
          </a:p>
        </p:txBody>
      </p:sp>
      <p:graphicFrame>
        <p:nvGraphicFramePr>
          <p:cNvPr id="12291" name="Object 5"/>
          <p:cNvGraphicFramePr>
            <a:graphicFrameLocks/>
          </p:cNvGraphicFramePr>
          <p:nvPr/>
        </p:nvGraphicFramePr>
        <p:xfrm>
          <a:off x="4800600" y="5410200"/>
          <a:ext cx="385763" cy="419100"/>
        </p:xfrm>
        <a:graphic>
          <a:graphicData uri="http://schemas.openxmlformats.org/presentationml/2006/ole">
            <mc:AlternateContent xmlns:mc="http://schemas.openxmlformats.org/markup-compatibility/2006">
              <mc:Choice xmlns:v="urn:schemas-microsoft-com:vml" Requires="v">
                <p:oleObj spid="_x0000_s12300" name="Equation" r:id="rId6" imgW="152280" imgH="164880" progId="Equation.3">
                  <p:embed/>
                </p:oleObj>
              </mc:Choice>
              <mc:Fallback>
                <p:oleObj name="Equation" r:id="rId6" imgW="152280" imgH="1648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410200"/>
                        <a:ext cx="3857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6"/>
          <p:cNvGraphicFramePr>
            <a:graphicFrameLocks/>
          </p:cNvGraphicFramePr>
          <p:nvPr/>
        </p:nvGraphicFramePr>
        <p:xfrm>
          <a:off x="5181600" y="5791200"/>
          <a:ext cx="385763" cy="419100"/>
        </p:xfrm>
        <a:graphic>
          <a:graphicData uri="http://schemas.openxmlformats.org/presentationml/2006/ole">
            <mc:AlternateContent xmlns:mc="http://schemas.openxmlformats.org/markup-compatibility/2006">
              <mc:Choice xmlns:v="urn:schemas-microsoft-com:vml" Requires="v">
                <p:oleObj spid="_x0000_s12301" name="Equation" r:id="rId8" imgW="152280" imgH="164880" progId="Equation.3">
                  <p:embed/>
                </p:oleObj>
              </mc:Choice>
              <mc:Fallback>
                <p:oleObj name="Equation" r:id="rId8" imgW="152280" imgH="1648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5791200"/>
                        <a:ext cx="3857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7"/>
          <p:cNvGraphicFramePr>
            <a:graphicFrameLocks/>
          </p:cNvGraphicFramePr>
          <p:nvPr/>
        </p:nvGraphicFramePr>
        <p:xfrm>
          <a:off x="6477000" y="5410200"/>
          <a:ext cx="376238" cy="344488"/>
        </p:xfrm>
        <a:graphic>
          <a:graphicData uri="http://schemas.openxmlformats.org/presentationml/2006/ole">
            <mc:AlternateContent xmlns:mc="http://schemas.openxmlformats.org/markup-compatibility/2006">
              <mc:Choice xmlns:v="urn:schemas-microsoft-com:vml" Requires="v">
                <p:oleObj spid="_x0000_s12302" name="Equation" r:id="rId9" imgW="152280" imgH="139680" progId="Equation.3">
                  <p:embed/>
                </p:oleObj>
              </mc:Choice>
              <mc:Fallback>
                <p:oleObj name="Equation" r:id="rId9" imgW="152280" imgH="139680"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5410200"/>
                        <a:ext cx="376238"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8"/>
          <p:cNvGraphicFramePr>
            <a:graphicFrameLocks/>
          </p:cNvGraphicFramePr>
          <p:nvPr/>
        </p:nvGraphicFramePr>
        <p:xfrm>
          <a:off x="6858000" y="5791200"/>
          <a:ext cx="376238" cy="344488"/>
        </p:xfrm>
        <a:graphic>
          <a:graphicData uri="http://schemas.openxmlformats.org/presentationml/2006/ole">
            <mc:AlternateContent xmlns:mc="http://schemas.openxmlformats.org/markup-compatibility/2006">
              <mc:Choice xmlns:v="urn:schemas-microsoft-com:vml" Requires="v">
                <p:oleObj spid="_x0000_s12303" name="Equation" r:id="rId11" imgW="152280" imgH="139680" progId="Equation.3">
                  <p:embed/>
                </p:oleObj>
              </mc:Choice>
              <mc:Fallback>
                <p:oleObj name="Equation" r:id="rId11" imgW="152280" imgH="13968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5791200"/>
                        <a:ext cx="376238"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1219200" y="685800"/>
            <a:ext cx="5867400" cy="609600"/>
          </a:xfrm>
          <a:noFill/>
        </p:spPr>
        <p:txBody>
          <a:bodyPr/>
          <a:lstStyle/>
          <a:p>
            <a:r>
              <a:rPr lang="en-US" altLang="en-US" sz="3600">
                <a:solidFill>
                  <a:srgbClr val="1F554B"/>
                </a:solidFill>
              </a:rPr>
              <a:t>A Normal Example</a:t>
            </a:r>
          </a:p>
        </p:txBody>
      </p:sp>
      <p:sp>
        <p:nvSpPr>
          <p:cNvPr id="7" name="Date Placeholder 2"/>
          <p:cNvSpPr>
            <a:spLocks noGrp="1"/>
          </p:cNvSpPr>
          <p:nvPr>
            <p:ph type="dt" sz="quarter" idx="10"/>
          </p:nvPr>
        </p:nvSpPr>
        <p:spPr/>
        <p:txBody>
          <a:bodyPr/>
          <a:lstStyle/>
          <a:p>
            <a:pPr>
              <a:defRPr/>
            </a:pPr>
            <a:r>
              <a:rPr lang="en-US"/>
              <a:t>Chapter 16</a:t>
            </a:r>
          </a:p>
        </p:txBody>
      </p:sp>
      <p:sp>
        <p:nvSpPr>
          <p:cNvPr id="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3F3BFB-6D1F-4BCD-9E3A-71A7BA7B6544}"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sp>
        <p:nvSpPr>
          <p:cNvPr id="13320" name="Rectangle 3"/>
          <p:cNvSpPr>
            <a:spLocks noChangeArrowheads="1"/>
          </p:cNvSpPr>
          <p:nvPr/>
        </p:nvSpPr>
        <p:spPr bwMode="auto">
          <a:xfrm>
            <a:off x="290513" y="2566988"/>
            <a:ext cx="8586787"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u="sng">
                <a:latin typeface="Arial" panose="020B0604020202020204" pitchFamily="34" charset="0"/>
              </a:rPr>
              <a:t>UPPER BND </a:t>
            </a:r>
            <a:r>
              <a:rPr lang="en-US" altLang="en-US" sz="1800">
                <a:latin typeface="Arial" panose="020B0604020202020204" pitchFamily="34" charset="0"/>
              </a:rPr>
              <a:t>	</a:t>
            </a:r>
            <a:r>
              <a:rPr lang="en-US" altLang="en-US" sz="1800" u="sng">
                <a:latin typeface="Arial" panose="020B0604020202020204" pitchFamily="34" charset="0"/>
              </a:rPr>
              <a:t>    OBSERVED      PROB           </a:t>
            </a:r>
            <a:r>
              <a:rPr lang="en-US" altLang="en-US" sz="1800">
                <a:latin typeface="Arial" panose="020B0604020202020204" pitchFamily="34" charset="0"/>
              </a:rPr>
              <a:t>	</a:t>
            </a:r>
            <a:r>
              <a:rPr lang="en-US" altLang="en-US" sz="1800" u="sng">
                <a:latin typeface="Arial" panose="020B0604020202020204" pitchFamily="34" charset="0"/>
              </a:rPr>
              <a:t>EXPECTED       (O-E)^2/E</a:t>
            </a:r>
            <a:endParaRPr lang="en-US" altLang="en-US" sz="1800">
              <a:latin typeface="Arial" panose="020B0604020202020204" pitchFamily="34" charset="0"/>
            </a:endParaRPr>
          </a:p>
          <a:p>
            <a:endParaRPr lang="en-US" altLang="en-US" sz="1800">
              <a:latin typeface="Arial" panose="020B0604020202020204" pitchFamily="34" charset="0"/>
            </a:endParaRPr>
          </a:p>
          <a:p>
            <a:r>
              <a:rPr lang="en-US" altLang="en-US" sz="1800">
                <a:latin typeface="Arial" panose="020B0604020202020204" pitchFamily="34" charset="0"/>
              </a:rPr>
              <a:t> 298  	         	   9           	   .1378   	6.8915	  	.6451 </a:t>
            </a:r>
          </a:p>
          <a:p>
            <a:r>
              <a:rPr lang="en-US" altLang="en-US" sz="1800">
                <a:latin typeface="Arial" panose="020B0604020202020204" pitchFamily="34" charset="0"/>
              </a:rPr>
              <a:t> 322    	       	   7         		     .1567         	7.8370     	.0894 </a:t>
            </a:r>
          </a:p>
          <a:p>
            <a:r>
              <a:rPr lang="en-US" altLang="en-US" sz="1800">
                <a:latin typeface="Arial" panose="020B0604020202020204" pitchFamily="34" charset="0"/>
              </a:rPr>
              <a:t> 347           	  12        		     .2174       	10.8685     	.11878</a:t>
            </a:r>
          </a:p>
          <a:p>
            <a:r>
              <a:rPr lang="en-US" altLang="en-US" sz="1800">
                <a:latin typeface="Arial" panose="020B0604020202020204" pitchFamily="34" charset="0"/>
              </a:rPr>
              <a:t> 372           	  10          	   .2171       	10.855    	.0673 </a:t>
            </a:r>
          </a:p>
          <a:p>
            <a:r>
              <a:rPr lang="en-US" altLang="en-US" sz="1800">
                <a:latin typeface="Arial" panose="020B0604020202020204" pitchFamily="34" charset="0"/>
              </a:rPr>
              <a:t> 397           	   8           	   .1519       	7.5965         	.0214 </a:t>
            </a:r>
          </a:p>
          <a:p>
            <a:r>
              <a:rPr lang="en-US" altLang="en-US" sz="1800">
                <a:latin typeface="Arial" panose="020B0604020202020204" pitchFamily="34" charset="0"/>
              </a:rPr>
              <a:t> 422 	          	   1           	   .0789	 	3.947	     	2.2004 </a:t>
            </a:r>
          </a:p>
          <a:p>
            <a:r>
              <a:rPr lang="en-US" altLang="en-US" sz="1800">
                <a:latin typeface="Arial" panose="020B0604020202020204" pitchFamily="34" charset="0"/>
              </a:rPr>
              <a:t> 448    	       	   3           	   .0307    	1.50335       	1.4024</a:t>
            </a:r>
          </a:p>
          <a:p>
            <a:r>
              <a:rPr lang="en-US" altLang="en-US" sz="1800">
                <a:latin typeface="Arial" panose="020B0604020202020204" pitchFamily="34" charset="0"/>
              </a:rPr>
              <a:t>INFINITY                 0 	        	    .0094 	.	.4700	    	.4700 </a:t>
            </a:r>
          </a:p>
          <a:p>
            <a:endParaRPr lang="en-US" altLang="en-US" sz="1800">
              <a:latin typeface="Arial" panose="020B0604020202020204" pitchFamily="34" charset="0"/>
            </a:endParaRPr>
          </a:p>
          <a:p>
            <a:r>
              <a:rPr lang="en-US" altLang="en-US" sz="1800">
                <a:latin typeface="Arial" panose="020B0604020202020204" pitchFamily="34" charset="0"/>
              </a:rPr>
              <a:t>						 	    	 = 5.33509</a:t>
            </a:r>
          </a:p>
        </p:txBody>
      </p:sp>
      <p:graphicFrame>
        <p:nvGraphicFramePr>
          <p:cNvPr id="13314" name="Object 1024"/>
          <p:cNvGraphicFramePr>
            <a:graphicFrameLocks/>
          </p:cNvGraphicFramePr>
          <p:nvPr/>
        </p:nvGraphicFramePr>
        <p:xfrm>
          <a:off x="7004050" y="5538788"/>
          <a:ext cx="615950" cy="481012"/>
        </p:xfrm>
        <a:graphic>
          <a:graphicData uri="http://schemas.openxmlformats.org/presentationml/2006/ole">
            <mc:AlternateContent xmlns:mc="http://schemas.openxmlformats.org/markup-compatibility/2006">
              <mc:Choice xmlns:v="urn:schemas-microsoft-com:vml" Requires="v">
                <p:oleObj spid="_x0000_s13321" name="Equation" r:id="rId4" imgW="241200" imgH="190440" progId="Equation.3">
                  <p:embed/>
                </p:oleObj>
              </mc:Choice>
              <mc:Fallback>
                <p:oleObj name="Equation" r:id="rId4" imgW="241200" imgH="1904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4050" y="5538788"/>
                        <a:ext cx="6159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1025"/>
          <p:cNvGraphicFramePr>
            <a:graphicFrameLocks/>
          </p:cNvGraphicFramePr>
          <p:nvPr/>
        </p:nvGraphicFramePr>
        <p:xfrm>
          <a:off x="2362200" y="4645025"/>
          <a:ext cx="1808163" cy="566738"/>
        </p:xfrm>
        <a:graphic>
          <a:graphicData uri="http://schemas.openxmlformats.org/presentationml/2006/ole">
            <mc:AlternateContent xmlns:mc="http://schemas.openxmlformats.org/markup-compatibility/2006">
              <mc:Choice xmlns:v="urn:schemas-microsoft-com:vml" Requires="v">
                <p:oleObj spid="_x0000_s13322" name="Equation" r:id="rId6" imgW="749160" imgH="241200" progId="Equation.3">
                  <p:embed/>
                </p:oleObj>
              </mc:Choice>
              <mc:Fallback>
                <p:oleObj name="Equation" r:id="rId6" imgW="749160" imgH="2412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645025"/>
                        <a:ext cx="180816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1026"/>
          <p:cNvGraphicFramePr>
            <a:graphicFrameLocks/>
          </p:cNvGraphicFramePr>
          <p:nvPr/>
        </p:nvGraphicFramePr>
        <p:xfrm>
          <a:off x="457200" y="1524000"/>
          <a:ext cx="7770813" cy="915988"/>
        </p:xfrm>
        <a:graphic>
          <a:graphicData uri="http://schemas.openxmlformats.org/presentationml/2006/ole">
            <mc:AlternateContent xmlns:mc="http://schemas.openxmlformats.org/markup-compatibility/2006">
              <mc:Choice xmlns:v="urn:schemas-microsoft-com:vml" Requires="v">
                <p:oleObj spid="_x0000_s13323" name="Equation" r:id="rId8" imgW="2514600" imgH="304560" progId="Equation.3">
                  <p:embed/>
                </p:oleObj>
              </mc:Choice>
              <mc:Fallback>
                <p:oleObj name="Equation" r:id="rId8" imgW="2514600" imgH="30456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524000"/>
                        <a:ext cx="77708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219200" y="685800"/>
            <a:ext cx="5867400" cy="609600"/>
          </a:xfrm>
          <a:noFill/>
        </p:spPr>
        <p:txBody>
          <a:bodyPr/>
          <a:lstStyle/>
          <a:p>
            <a:r>
              <a:rPr lang="en-US" altLang="en-US" sz="3600">
                <a:solidFill>
                  <a:srgbClr val="1F554B"/>
                </a:solidFill>
              </a:rPr>
              <a:t>A Normal Example</a:t>
            </a:r>
          </a:p>
        </p:txBody>
      </p:sp>
      <p:sp>
        <p:nvSpPr>
          <p:cNvPr id="7" name="Date Placeholder 2"/>
          <p:cNvSpPr>
            <a:spLocks noGrp="1"/>
          </p:cNvSpPr>
          <p:nvPr>
            <p:ph type="dt" sz="quarter" idx="10"/>
          </p:nvPr>
        </p:nvSpPr>
        <p:spPr/>
        <p:txBody>
          <a:bodyPr/>
          <a:lstStyle/>
          <a:p>
            <a:pPr>
              <a:defRPr/>
            </a:pPr>
            <a:r>
              <a:rPr lang="en-US"/>
              <a:t>Chapter 16</a:t>
            </a:r>
          </a:p>
        </p:txBody>
      </p:sp>
      <p:sp>
        <p:nvSpPr>
          <p:cNvPr id="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8F6602-E9B3-4DA6-BDDD-79A79DF9D86E}"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14343" name="Rectangle 3"/>
          <p:cNvSpPr>
            <a:spLocks noChangeArrowheads="1"/>
          </p:cNvSpPr>
          <p:nvPr/>
        </p:nvSpPr>
        <p:spPr bwMode="auto">
          <a:xfrm>
            <a:off x="228600" y="1676400"/>
            <a:ext cx="8356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u="sng">
                <a:latin typeface="Arial" panose="020B0604020202020204" pitchFamily="34" charset="0"/>
              </a:rPr>
              <a:t>UPPER BND </a:t>
            </a:r>
            <a:r>
              <a:rPr lang="en-US" altLang="en-US" sz="1800">
                <a:latin typeface="Arial" panose="020B0604020202020204" pitchFamily="34" charset="0"/>
              </a:rPr>
              <a:t>	</a:t>
            </a:r>
            <a:r>
              <a:rPr lang="en-US" altLang="en-US" sz="1800" u="sng">
                <a:latin typeface="Arial" panose="020B0604020202020204" pitchFamily="34" charset="0"/>
              </a:rPr>
              <a:t>    OBSERVED      PROB           </a:t>
            </a:r>
            <a:r>
              <a:rPr lang="en-US" altLang="en-US" sz="1800">
                <a:latin typeface="Arial" panose="020B0604020202020204" pitchFamily="34" charset="0"/>
              </a:rPr>
              <a:t>	</a:t>
            </a:r>
            <a:r>
              <a:rPr lang="en-US" altLang="en-US" sz="1800" u="sng">
                <a:latin typeface="Arial" panose="020B0604020202020204" pitchFamily="34" charset="0"/>
              </a:rPr>
              <a:t>EXPECTED       (O-E)^2/E</a:t>
            </a:r>
            <a:endParaRPr lang="en-US" altLang="en-US" sz="1800">
              <a:latin typeface="Arial" panose="020B0604020202020204" pitchFamily="34" charset="0"/>
            </a:endParaRPr>
          </a:p>
          <a:p>
            <a:endParaRPr lang="en-US" altLang="en-US" sz="1800">
              <a:latin typeface="Arial" panose="020B0604020202020204" pitchFamily="34" charset="0"/>
            </a:endParaRPr>
          </a:p>
          <a:p>
            <a:r>
              <a:rPr lang="en-US" altLang="en-US" sz="1800">
                <a:latin typeface="Arial" panose="020B0604020202020204" pitchFamily="34" charset="0"/>
              </a:rPr>
              <a:t> 298  	         	   9           	   .1378   	6.8915	  	.6451 </a:t>
            </a:r>
          </a:p>
          <a:p>
            <a:r>
              <a:rPr lang="en-US" altLang="en-US" sz="1800">
                <a:latin typeface="Arial" panose="020B0604020202020204" pitchFamily="34" charset="0"/>
              </a:rPr>
              <a:t> 322    	       	   7         		     .1567         	7.8370     	.0894 </a:t>
            </a:r>
          </a:p>
          <a:p>
            <a:r>
              <a:rPr lang="en-US" altLang="en-US" sz="1800">
                <a:latin typeface="Arial" panose="020B0604020202020204" pitchFamily="34" charset="0"/>
              </a:rPr>
              <a:t> 347           	  12        		     .2174       	10.8685     	.11878</a:t>
            </a:r>
          </a:p>
          <a:p>
            <a:r>
              <a:rPr lang="en-US" altLang="en-US" sz="1800">
                <a:latin typeface="Arial" panose="020B0604020202020204" pitchFamily="34" charset="0"/>
              </a:rPr>
              <a:t> 372           	  10          	   .2171       	10.855    	.0673 </a:t>
            </a:r>
          </a:p>
          <a:p>
            <a:r>
              <a:rPr lang="en-US" altLang="en-US" sz="1800">
                <a:latin typeface="Arial" panose="020B0604020202020204" pitchFamily="34" charset="0"/>
              </a:rPr>
              <a:t> 397           	   8           	   .1519       	7.5965         	.0214 </a:t>
            </a:r>
          </a:p>
          <a:p>
            <a:r>
              <a:rPr lang="en-US" altLang="en-US" sz="1800">
                <a:latin typeface="Arial" panose="020B0604020202020204" pitchFamily="34" charset="0"/>
              </a:rPr>
              <a:t>INFINITY                4		   .1190		5.9500		.6391</a:t>
            </a:r>
          </a:p>
          <a:p>
            <a:endParaRPr lang="en-US" altLang="en-US" sz="1800">
              <a:latin typeface="Arial" panose="020B0604020202020204" pitchFamily="34" charset="0"/>
            </a:endParaRPr>
          </a:p>
          <a:p>
            <a:r>
              <a:rPr lang="en-US" altLang="en-US" sz="1800">
                <a:latin typeface="Arial" panose="020B0604020202020204" pitchFamily="34" charset="0"/>
              </a:rPr>
              <a:t>						 	    	 = 1.58</a:t>
            </a:r>
          </a:p>
        </p:txBody>
      </p:sp>
      <p:graphicFrame>
        <p:nvGraphicFramePr>
          <p:cNvPr id="14338" name="Object 4"/>
          <p:cNvGraphicFramePr>
            <a:graphicFrameLocks/>
          </p:cNvGraphicFramePr>
          <p:nvPr/>
        </p:nvGraphicFramePr>
        <p:xfrm>
          <a:off x="7010400" y="4114800"/>
          <a:ext cx="615950" cy="481013"/>
        </p:xfrm>
        <a:graphic>
          <a:graphicData uri="http://schemas.openxmlformats.org/presentationml/2006/ole">
            <mc:AlternateContent xmlns:mc="http://schemas.openxmlformats.org/markup-compatibility/2006">
              <mc:Choice xmlns:v="urn:schemas-microsoft-com:vml" Requires="v">
                <p:oleObj spid="_x0000_s14345"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114800"/>
                        <a:ext cx="6159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Rectangle 5"/>
          <p:cNvSpPr>
            <a:spLocks noChangeArrowheads="1"/>
          </p:cNvSpPr>
          <p:nvPr/>
        </p:nvSpPr>
        <p:spPr bwMode="auto">
          <a:xfrm>
            <a:off x="3489325" y="3794125"/>
            <a:ext cx="220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df = 6 - 1 - 2 = 3</a:t>
            </a:r>
          </a:p>
        </p:txBody>
      </p:sp>
      <p:graphicFrame>
        <p:nvGraphicFramePr>
          <p:cNvPr id="14339" name="Object 6"/>
          <p:cNvGraphicFramePr>
            <a:graphicFrameLocks/>
          </p:cNvGraphicFramePr>
          <p:nvPr/>
        </p:nvGraphicFramePr>
        <p:xfrm>
          <a:off x="962025" y="4800600"/>
          <a:ext cx="4772025" cy="725488"/>
        </p:xfrm>
        <a:graphic>
          <a:graphicData uri="http://schemas.openxmlformats.org/presentationml/2006/ole">
            <mc:AlternateContent xmlns:mc="http://schemas.openxmlformats.org/markup-compatibility/2006">
              <mc:Choice xmlns:v="urn:schemas-microsoft-com:vml" Requires="v">
                <p:oleObj spid="_x0000_s14346" name="Equation" r:id="rId6" imgW="1765080" imgH="279360" progId="Equation.3">
                  <p:embed/>
                </p:oleObj>
              </mc:Choice>
              <mc:Fallback>
                <p:oleObj name="Equation" r:id="rId6" imgW="1765080" imgH="27936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025" y="4800600"/>
                        <a:ext cx="477202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228600"/>
            <a:ext cx="5867400" cy="609600"/>
          </a:xfrm>
          <a:noFill/>
        </p:spPr>
        <p:txBody>
          <a:bodyPr/>
          <a:lstStyle/>
          <a:p>
            <a:r>
              <a:rPr lang="en-US" altLang="en-US" sz="3600">
                <a:solidFill>
                  <a:srgbClr val="1F554B"/>
                </a:solidFill>
              </a:rPr>
              <a:t>Lognormal</a:t>
            </a:r>
          </a:p>
        </p:txBody>
      </p:sp>
      <p:sp>
        <p:nvSpPr>
          <p:cNvPr id="356" name="Date Placeholder 2"/>
          <p:cNvSpPr>
            <a:spLocks noGrp="1"/>
          </p:cNvSpPr>
          <p:nvPr>
            <p:ph type="dt" sz="quarter" idx="10"/>
          </p:nvPr>
        </p:nvSpPr>
        <p:spPr/>
        <p:txBody>
          <a:bodyPr/>
          <a:lstStyle/>
          <a:p>
            <a:pPr>
              <a:defRPr/>
            </a:pPr>
            <a:r>
              <a:rPr lang="en-US"/>
              <a:t>Chapter 16</a:t>
            </a:r>
          </a:p>
        </p:txBody>
      </p:sp>
      <p:sp>
        <p:nvSpPr>
          <p:cNvPr id="35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313477-DBDE-4F31-B32C-F39881B73075}"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sp>
        <p:nvSpPr>
          <p:cNvPr id="15366" name="Rectangle 3"/>
          <p:cNvSpPr>
            <a:spLocks noChangeArrowheads="1"/>
          </p:cNvSpPr>
          <p:nvPr/>
        </p:nvSpPr>
        <p:spPr bwMode="auto">
          <a:xfrm>
            <a:off x="457200" y="762000"/>
            <a:ext cx="8245475"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Seventy-five repair times (in minutes) were observed for removing and </a:t>
            </a:r>
          </a:p>
          <a:p>
            <a:r>
              <a:rPr lang="en-US" altLang="en-US" sz="2000">
                <a:latin typeface="Arial" panose="020B0604020202020204" pitchFamily="34" charset="0"/>
              </a:rPr>
              <a:t>replacing a failed component.  Repair times are believed to have a lognormal distribution.</a:t>
            </a:r>
          </a:p>
        </p:txBody>
      </p:sp>
      <p:graphicFrame>
        <p:nvGraphicFramePr>
          <p:cNvPr id="15362" name="Object 4"/>
          <p:cNvGraphicFramePr>
            <a:graphicFrameLocks/>
          </p:cNvGraphicFramePr>
          <p:nvPr/>
        </p:nvGraphicFramePr>
        <p:xfrm>
          <a:off x="3424238" y="1524000"/>
          <a:ext cx="5719762" cy="4598988"/>
        </p:xfrm>
        <a:graphic>
          <a:graphicData uri="http://schemas.openxmlformats.org/presentationml/2006/ole">
            <mc:AlternateContent xmlns:mc="http://schemas.openxmlformats.org/markup-compatibility/2006">
              <mc:Choice xmlns:v="urn:schemas-microsoft-com:vml" Requires="v">
                <p:oleObj spid="_x0000_s15718" name="Document" r:id="rId4" imgW="5486400" imgH="4413240" progId="Word.Document.8">
                  <p:embed/>
                </p:oleObj>
              </mc:Choice>
              <mc:Fallback>
                <p:oleObj name="Document" r:id="rId4" imgW="5486400" imgH="441324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238" y="1524000"/>
                        <a:ext cx="5719762" cy="459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7" name="Rectangle 5"/>
          <p:cNvSpPr>
            <a:spLocks noChangeArrowheads="1"/>
          </p:cNvSpPr>
          <p:nvPr/>
        </p:nvSpPr>
        <p:spPr bwMode="auto">
          <a:xfrm>
            <a:off x="152400" y="2514600"/>
            <a:ext cx="3773488" cy="17653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H</a:t>
            </a:r>
            <a:r>
              <a:rPr lang="en-US" altLang="en-US" sz="1800" baseline="-25000">
                <a:latin typeface="Arial" panose="020B0604020202020204" pitchFamily="34" charset="0"/>
              </a:rPr>
              <a:t>0</a:t>
            </a:r>
            <a:r>
              <a:rPr lang="en-US" altLang="en-US" sz="1800">
                <a:latin typeface="Arial" panose="020B0604020202020204" pitchFamily="34" charset="0"/>
              </a:rPr>
              <a:t>: Repair times are lognormal </a:t>
            </a:r>
          </a:p>
          <a:p>
            <a:r>
              <a:rPr lang="en-US" altLang="en-US" sz="1800">
                <a:latin typeface="Arial" panose="020B0604020202020204" pitchFamily="34" charset="0"/>
              </a:rPr>
              <a:t>with t</a:t>
            </a:r>
            <a:r>
              <a:rPr lang="en-US" altLang="en-US" sz="1800" baseline="-25000">
                <a:latin typeface="Arial" panose="020B0604020202020204" pitchFamily="34" charset="0"/>
              </a:rPr>
              <a:t>med</a:t>
            </a:r>
            <a:r>
              <a:rPr lang="en-US" altLang="en-US" sz="1800">
                <a:latin typeface="Arial" panose="020B0604020202020204" pitchFamily="34" charset="0"/>
              </a:rPr>
              <a:t>=199.36 and </a:t>
            </a:r>
            <a:r>
              <a:rPr lang="en-US" altLang="en-US" sz="1800" i="1">
                <a:latin typeface="Arial" panose="020B0604020202020204" pitchFamily="34" charset="0"/>
              </a:rPr>
              <a:t>s</a:t>
            </a:r>
            <a:r>
              <a:rPr lang="en-US" altLang="en-US" sz="1800">
                <a:latin typeface="Arial" panose="020B0604020202020204" pitchFamily="34" charset="0"/>
              </a:rPr>
              <a:t>=0.654</a:t>
            </a:r>
          </a:p>
          <a:p>
            <a:endParaRPr lang="en-US" altLang="en-US" sz="1800">
              <a:latin typeface="Arial" panose="020B0604020202020204" pitchFamily="34" charset="0"/>
            </a:endParaRPr>
          </a:p>
          <a:p>
            <a:r>
              <a:rPr lang="en-US" altLang="en-US" sz="1800">
                <a:latin typeface="Arial" panose="020B0604020202020204" pitchFamily="34" charset="0"/>
              </a:rPr>
              <a:t>H</a:t>
            </a:r>
            <a:r>
              <a:rPr lang="en-US" altLang="en-US" sz="1800" baseline="-25000">
                <a:latin typeface="Arial" panose="020B0604020202020204" pitchFamily="34" charset="0"/>
              </a:rPr>
              <a:t>1</a:t>
            </a:r>
            <a:r>
              <a:rPr lang="en-US" altLang="en-US" sz="1800">
                <a:latin typeface="Arial" panose="020B0604020202020204" pitchFamily="34" charset="0"/>
              </a:rPr>
              <a:t>: Repair times are </a:t>
            </a:r>
            <a:r>
              <a:rPr lang="en-US" altLang="en-US" sz="1800" i="1">
                <a:latin typeface="Arial" panose="020B0604020202020204" pitchFamily="34" charset="0"/>
              </a:rPr>
              <a:t>not</a:t>
            </a:r>
            <a:r>
              <a:rPr lang="en-US" altLang="en-US" sz="1800">
                <a:latin typeface="Arial" panose="020B0604020202020204" pitchFamily="34" charset="0"/>
              </a:rPr>
              <a:t> lognormal </a:t>
            </a:r>
          </a:p>
          <a:p>
            <a:r>
              <a:rPr lang="en-US" altLang="en-US" sz="1800">
                <a:latin typeface="Arial" panose="020B0604020202020204" pitchFamily="34" charset="0"/>
              </a:rPr>
              <a:t>with t</a:t>
            </a:r>
            <a:r>
              <a:rPr lang="en-US" altLang="en-US" sz="1800" baseline="-25000">
                <a:latin typeface="Arial" panose="020B0604020202020204" pitchFamily="34" charset="0"/>
              </a:rPr>
              <a:t>med</a:t>
            </a:r>
            <a:r>
              <a:rPr lang="en-US" altLang="en-US" sz="1800">
                <a:latin typeface="Arial" panose="020B0604020202020204" pitchFamily="34" charset="0"/>
              </a:rPr>
              <a:t>=199.36 and </a:t>
            </a:r>
            <a:r>
              <a:rPr lang="en-US" altLang="en-US" sz="1800" i="1">
                <a:latin typeface="Arial" panose="020B0604020202020204" pitchFamily="34" charset="0"/>
              </a:rPr>
              <a:t>s</a:t>
            </a:r>
            <a:r>
              <a:rPr lang="en-US" altLang="en-US" sz="1800">
                <a:latin typeface="Arial" panose="020B0604020202020204" pitchFamily="34" charset="0"/>
              </a:rPr>
              <a:t>=0.654</a:t>
            </a:r>
          </a:p>
          <a:p>
            <a:endParaRPr lang="en-US" altLang="en-US" sz="1800">
              <a:latin typeface="Arial" panose="020B0604020202020204" pitchFamily="34" charset="0"/>
            </a:endParaRPr>
          </a:p>
        </p:txBody>
      </p:sp>
      <p:grpSp>
        <p:nvGrpSpPr>
          <p:cNvPr id="15368" name="Group 8"/>
          <p:cNvGrpSpPr>
            <a:grpSpLocks noChangeAspect="1"/>
          </p:cNvGrpSpPr>
          <p:nvPr/>
        </p:nvGrpSpPr>
        <p:grpSpPr bwMode="auto">
          <a:xfrm>
            <a:off x="457200" y="4724400"/>
            <a:ext cx="1366838" cy="1219200"/>
            <a:chOff x="720" y="2496"/>
            <a:chExt cx="1224" cy="1092"/>
          </a:xfrm>
        </p:grpSpPr>
        <p:sp>
          <p:nvSpPr>
            <p:cNvPr id="15369" name="AutoShape 7"/>
            <p:cNvSpPr>
              <a:spLocks noChangeAspect="1" noChangeArrowheads="1" noTextEdit="1"/>
            </p:cNvSpPr>
            <p:nvPr/>
          </p:nvSpPr>
          <p:spPr bwMode="auto">
            <a:xfrm>
              <a:off x="720" y="2496"/>
              <a:ext cx="1224"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5370" name="Group 209"/>
            <p:cNvGrpSpPr>
              <a:grpSpLocks/>
            </p:cNvGrpSpPr>
            <p:nvPr/>
          </p:nvGrpSpPr>
          <p:grpSpPr bwMode="auto">
            <a:xfrm>
              <a:off x="780" y="2496"/>
              <a:ext cx="1157" cy="1088"/>
              <a:chOff x="780" y="2496"/>
              <a:chExt cx="1157" cy="1088"/>
            </a:xfrm>
          </p:grpSpPr>
          <p:sp>
            <p:nvSpPr>
              <p:cNvPr id="15518" name="Freeform 9"/>
              <p:cNvSpPr>
                <a:spLocks/>
              </p:cNvSpPr>
              <p:nvPr/>
            </p:nvSpPr>
            <p:spPr bwMode="auto">
              <a:xfrm>
                <a:off x="804" y="2911"/>
                <a:ext cx="553" cy="370"/>
              </a:xfrm>
              <a:custGeom>
                <a:avLst/>
                <a:gdLst>
                  <a:gd name="T0" fmla="*/ 18 w 553"/>
                  <a:gd name="T1" fmla="*/ 0 h 370"/>
                  <a:gd name="T2" fmla="*/ 16 w 553"/>
                  <a:gd name="T3" fmla="*/ 2 h 370"/>
                  <a:gd name="T4" fmla="*/ 9 w 553"/>
                  <a:gd name="T5" fmla="*/ 11 h 370"/>
                  <a:gd name="T6" fmla="*/ 0 w 553"/>
                  <a:gd name="T7" fmla="*/ 26 h 370"/>
                  <a:gd name="T8" fmla="*/ 2 w 553"/>
                  <a:gd name="T9" fmla="*/ 35 h 370"/>
                  <a:gd name="T10" fmla="*/ 7 w 553"/>
                  <a:gd name="T11" fmla="*/ 53 h 370"/>
                  <a:gd name="T12" fmla="*/ 18 w 553"/>
                  <a:gd name="T13" fmla="*/ 77 h 370"/>
                  <a:gd name="T14" fmla="*/ 33 w 553"/>
                  <a:gd name="T15" fmla="*/ 106 h 370"/>
                  <a:gd name="T16" fmla="*/ 71 w 553"/>
                  <a:gd name="T17" fmla="*/ 159 h 370"/>
                  <a:gd name="T18" fmla="*/ 91 w 553"/>
                  <a:gd name="T19" fmla="*/ 181 h 370"/>
                  <a:gd name="T20" fmla="*/ 113 w 553"/>
                  <a:gd name="T21" fmla="*/ 196 h 370"/>
                  <a:gd name="T22" fmla="*/ 155 w 553"/>
                  <a:gd name="T23" fmla="*/ 216 h 370"/>
                  <a:gd name="T24" fmla="*/ 199 w 553"/>
                  <a:gd name="T25" fmla="*/ 236 h 370"/>
                  <a:gd name="T26" fmla="*/ 241 w 553"/>
                  <a:gd name="T27" fmla="*/ 258 h 370"/>
                  <a:gd name="T28" fmla="*/ 279 w 553"/>
                  <a:gd name="T29" fmla="*/ 284 h 370"/>
                  <a:gd name="T30" fmla="*/ 310 w 553"/>
                  <a:gd name="T31" fmla="*/ 313 h 370"/>
                  <a:gd name="T32" fmla="*/ 332 w 553"/>
                  <a:gd name="T33" fmla="*/ 335 h 370"/>
                  <a:gd name="T34" fmla="*/ 356 w 553"/>
                  <a:gd name="T35" fmla="*/ 351 h 370"/>
                  <a:gd name="T36" fmla="*/ 372 w 553"/>
                  <a:gd name="T37" fmla="*/ 357 h 370"/>
                  <a:gd name="T38" fmla="*/ 392 w 553"/>
                  <a:gd name="T39" fmla="*/ 359 h 370"/>
                  <a:gd name="T40" fmla="*/ 430 w 553"/>
                  <a:gd name="T41" fmla="*/ 364 h 370"/>
                  <a:gd name="T42" fmla="*/ 458 w 553"/>
                  <a:gd name="T43" fmla="*/ 368 h 370"/>
                  <a:gd name="T44" fmla="*/ 483 w 553"/>
                  <a:gd name="T45" fmla="*/ 370 h 370"/>
                  <a:gd name="T46" fmla="*/ 507 w 553"/>
                  <a:gd name="T47" fmla="*/ 364 h 370"/>
                  <a:gd name="T48" fmla="*/ 531 w 553"/>
                  <a:gd name="T49" fmla="*/ 357 h 370"/>
                  <a:gd name="T50" fmla="*/ 549 w 553"/>
                  <a:gd name="T51" fmla="*/ 353 h 370"/>
                  <a:gd name="T52" fmla="*/ 553 w 553"/>
                  <a:gd name="T53" fmla="*/ 351 h 370"/>
                  <a:gd name="T54" fmla="*/ 553 w 553"/>
                  <a:gd name="T55" fmla="*/ 346 h 370"/>
                  <a:gd name="T56" fmla="*/ 549 w 553"/>
                  <a:gd name="T57" fmla="*/ 342 h 370"/>
                  <a:gd name="T58" fmla="*/ 538 w 553"/>
                  <a:gd name="T59" fmla="*/ 333 h 370"/>
                  <a:gd name="T60" fmla="*/ 522 w 553"/>
                  <a:gd name="T61" fmla="*/ 322 h 370"/>
                  <a:gd name="T62" fmla="*/ 503 w 553"/>
                  <a:gd name="T63" fmla="*/ 311 h 370"/>
                  <a:gd name="T64" fmla="*/ 454 w 553"/>
                  <a:gd name="T65" fmla="*/ 287 h 370"/>
                  <a:gd name="T66" fmla="*/ 401 w 553"/>
                  <a:gd name="T67" fmla="*/ 264 h 370"/>
                  <a:gd name="T68" fmla="*/ 350 w 553"/>
                  <a:gd name="T69" fmla="*/ 245 h 370"/>
                  <a:gd name="T70" fmla="*/ 308 w 553"/>
                  <a:gd name="T71" fmla="*/ 231 h 370"/>
                  <a:gd name="T72" fmla="*/ 279 w 553"/>
                  <a:gd name="T73" fmla="*/ 218 h 370"/>
                  <a:gd name="T74" fmla="*/ 257 w 553"/>
                  <a:gd name="T75" fmla="*/ 203 h 370"/>
                  <a:gd name="T76" fmla="*/ 246 w 553"/>
                  <a:gd name="T77" fmla="*/ 185 h 370"/>
                  <a:gd name="T78" fmla="*/ 241 w 553"/>
                  <a:gd name="T79" fmla="*/ 172 h 370"/>
                  <a:gd name="T80" fmla="*/ 235 w 553"/>
                  <a:gd name="T81" fmla="*/ 156 h 370"/>
                  <a:gd name="T82" fmla="*/ 199 w 553"/>
                  <a:gd name="T83" fmla="*/ 86 h 370"/>
                  <a:gd name="T84" fmla="*/ 190 w 553"/>
                  <a:gd name="T85" fmla="*/ 73 h 370"/>
                  <a:gd name="T86" fmla="*/ 182 w 553"/>
                  <a:gd name="T87" fmla="*/ 62 h 370"/>
                  <a:gd name="T88" fmla="*/ 18 w 553"/>
                  <a:gd name="T89" fmla="*/ 0 h 3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3"/>
                  <a:gd name="T136" fmla="*/ 0 h 370"/>
                  <a:gd name="T137" fmla="*/ 553 w 553"/>
                  <a:gd name="T138" fmla="*/ 370 h 3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3" h="370">
                    <a:moveTo>
                      <a:pt x="18" y="0"/>
                    </a:moveTo>
                    <a:lnTo>
                      <a:pt x="16" y="2"/>
                    </a:lnTo>
                    <a:lnTo>
                      <a:pt x="9" y="11"/>
                    </a:lnTo>
                    <a:lnTo>
                      <a:pt x="0" y="26"/>
                    </a:lnTo>
                    <a:lnTo>
                      <a:pt x="2" y="35"/>
                    </a:lnTo>
                    <a:lnTo>
                      <a:pt x="7" y="53"/>
                    </a:lnTo>
                    <a:lnTo>
                      <a:pt x="18" y="77"/>
                    </a:lnTo>
                    <a:lnTo>
                      <a:pt x="33" y="106"/>
                    </a:lnTo>
                    <a:lnTo>
                      <a:pt x="71" y="159"/>
                    </a:lnTo>
                    <a:lnTo>
                      <a:pt x="91" y="181"/>
                    </a:lnTo>
                    <a:lnTo>
                      <a:pt x="113" y="196"/>
                    </a:lnTo>
                    <a:lnTo>
                      <a:pt x="155" y="216"/>
                    </a:lnTo>
                    <a:lnTo>
                      <a:pt x="199" y="236"/>
                    </a:lnTo>
                    <a:lnTo>
                      <a:pt x="241" y="258"/>
                    </a:lnTo>
                    <a:lnTo>
                      <a:pt x="279" y="284"/>
                    </a:lnTo>
                    <a:lnTo>
                      <a:pt x="310" y="313"/>
                    </a:lnTo>
                    <a:lnTo>
                      <a:pt x="332" y="335"/>
                    </a:lnTo>
                    <a:lnTo>
                      <a:pt x="356" y="351"/>
                    </a:lnTo>
                    <a:lnTo>
                      <a:pt x="372" y="357"/>
                    </a:lnTo>
                    <a:lnTo>
                      <a:pt x="392" y="359"/>
                    </a:lnTo>
                    <a:lnTo>
                      <a:pt x="430" y="364"/>
                    </a:lnTo>
                    <a:lnTo>
                      <a:pt x="458" y="368"/>
                    </a:lnTo>
                    <a:lnTo>
                      <a:pt x="483" y="370"/>
                    </a:lnTo>
                    <a:lnTo>
                      <a:pt x="507" y="364"/>
                    </a:lnTo>
                    <a:lnTo>
                      <a:pt x="531" y="357"/>
                    </a:lnTo>
                    <a:lnTo>
                      <a:pt x="549" y="353"/>
                    </a:lnTo>
                    <a:lnTo>
                      <a:pt x="553" y="351"/>
                    </a:lnTo>
                    <a:lnTo>
                      <a:pt x="553" y="346"/>
                    </a:lnTo>
                    <a:lnTo>
                      <a:pt x="549" y="342"/>
                    </a:lnTo>
                    <a:lnTo>
                      <a:pt x="538" y="333"/>
                    </a:lnTo>
                    <a:lnTo>
                      <a:pt x="522" y="322"/>
                    </a:lnTo>
                    <a:lnTo>
                      <a:pt x="503" y="311"/>
                    </a:lnTo>
                    <a:lnTo>
                      <a:pt x="454" y="287"/>
                    </a:lnTo>
                    <a:lnTo>
                      <a:pt x="401" y="264"/>
                    </a:lnTo>
                    <a:lnTo>
                      <a:pt x="350" y="245"/>
                    </a:lnTo>
                    <a:lnTo>
                      <a:pt x="308" y="231"/>
                    </a:lnTo>
                    <a:lnTo>
                      <a:pt x="279" y="218"/>
                    </a:lnTo>
                    <a:lnTo>
                      <a:pt x="257" y="203"/>
                    </a:lnTo>
                    <a:lnTo>
                      <a:pt x="246" y="185"/>
                    </a:lnTo>
                    <a:lnTo>
                      <a:pt x="241" y="172"/>
                    </a:lnTo>
                    <a:lnTo>
                      <a:pt x="235" y="156"/>
                    </a:lnTo>
                    <a:lnTo>
                      <a:pt x="199" y="86"/>
                    </a:lnTo>
                    <a:lnTo>
                      <a:pt x="190" y="73"/>
                    </a:lnTo>
                    <a:lnTo>
                      <a:pt x="182" y="62"/>
                    </a:lnTo>
                    <a:lnTo>
                      <a:pt x="18" y="0"/>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9" name="Freeform 10"/>
              <p:cNvSpPr>
                <a:spLocks/>
              </p:cNvSpPr>
              <p:nvPr/>
            </p:nvSpPr>
            <p:spPr bwMode="auto">
              <a:xfrm>
                <a:off x="1074" y="2496"/>
                <a:ext cx="319" cy="203"/>
              </a:xfrm>
              <a:custGeom>
                <a:avLst/>
                <a:gdLst>
                  <a:gd name="T0" fmla="*/ 22 w 319"/>
                  <a:gd name="T1" fmla="*/ 75 h 203"/>
                  <a:gd name="T2" fmla="*/ 18 w 319"/>
                  <a:gd name="T3" fmla="*/ 77 h 203"/>
                  <a:gd name="T4" fmla="*/ 11 w 319"/>
                  <a:gd name="T5" fmla="*/ 82 h 203"/>
                  <a:gd name="T6" fmla="*/ 5 w 319"/>
                  <a:gd name="T7" fmla="*/ 90 h 203"/>
                  <a:gd name="T8" fmla="*/ 0 w 319"/>
                  <a:gd name="T9" fmla="*/ 101 h 203"/>
                  <a:gd name="T10" fmla="*/ 2 w 319"/>
                  <a:gd name="T11" fmla="*/ 117 h 203"/>
                  <a:gd name="T12" fmla="*/ 9 w 319"/>
                  <a:gd name="T13" fmla="*/ 137 h 203"/>
                  <a:gd name="T14" fmla="*/ 22 w 319"/>
                  <a:gd name="T15" fmla="*/ 157 h 203"/>
                  <a:gd name="T16" fmla="*/ 33 w 319"/>
                  <a:gd name="T17" fmla="*/ 165 h 203"/>
                  <a:gd name="T18" fmla="*/ 47 w 319"/>
                  <a:gd name="T19" fmla="*/ 172 h 203"/>
                  <a:gd name="T20" fmla="*/ 69 w 319"/>
                  <a:gd name="T21" fmla="*/ 181 h 203"/>
                  <a:gd name="T22" fmla="*/ 84 w 319"/>
                  <a:gd name="T23" fmla="*/ 188 h 203"/>
                  <a:gd name="T24" fmla="*/ 98 w 319"/>
                  <a:gd name="T25" fmla="*/ 190 h 203"/>
                  <a:gd name="T26" fmla="*/ 106 w 319"/>
                  <a:gd name="T27" fmla="*/ 188 h 203"/>
                  <a:gd name="T28" fmla="*/ 135 w 319"/>
                  <a:gd name="T29" fmla="*/ 185 h 203"/>
                  <a:gd name="T30" fmla="*/ 148 w 319"/>
                  <a:gd name="T31" fmla="*/ 185 h 203"/>
                  <a:gd name="T32" fmla="*/ 160 w 319"/>
                  <a:gd name="T33" fmla="*/ 188 h 203"/>
                  <a:gd name="T34" fmla="*/ 173 w 319"/>
                  <a:gd name="T35" fmla="*/ 194 h 203"/>
                  <a:gd name="T36" fmla="*/ 188 w 319"/>
                  <a:gd name="T37" fmla="*/ 199 h 203"/>
                  <a:gd name="T38" fmla="*/ 204 w 319"/>
                  <a:gd name="T39" fmla="*/ 203 h 203"/>
                  <a:gd name="T40" fmla="*/ 239 w 319"/>
                  <a:gd name="T41" fmla="*/ 203 h 203"/>
                  <a:gd name="T42" fmla="*/ 250 w 319"/>
                  <a:gd name="T43" fmla="*/ 199 h 203"/>
                  <a:gd name="T44" fmla="*/ 266 w 319"/>
                  <a:gd name="T45" fmla="*/ 188 h 203"/>
                  <a:gd name="T46" fmla="*/ 277 w 319"/>
                  <a:gd name="T47" fmla="*/ 181 h 203"/>
                  <a:gd name="T48" fmla="*/ 290 w 319"/>
                  <a:gd name="T49" fmla="*/ 168 h 203"/>
                  <a:gd name="T50" fmla="*/ 299 w 319"/>
                  <a:gd name="T51" fmla="*/ 154 h 203"/>
                  <a:gd name="T52" fmla="*/ 306 w 319"/>
                  <a:gd name="T53" fmla="*/ 135 h 203"/>
                  <a:gd name="T54" fmla="*/ 314 w 319"/>
                  <a:gd name="T55" fmla="*/ 79 h 203"/>
                  <a:gd name="T56" fmla="*/ 317 w 319"/>
                  <a:gd name="T57" fmla="*/ 51 h 203"/>
                  <a:gd name="T58" fmla="*/ 319 w 319"/>
                  <a:gd name="T59" fmla="*/ 26 h 203"/>
                  <a:gd name="T60" fmla="*/ 319 w 319"/>
                  <a:gd name="T61" fmla="*/ 4 h 203"/>
                  <a:gd name="T62" fmla="*/ 317 w 319"/>
                  <a:gd name="T63" fmla="*/ 4 h 203"/>
                  <a:gd name="T64" fmla="*/ 310 w 319"/>
                  <a:gd name="T65" fmla="*/ 2 h 203"/>
                  <a:gd name="T66" fmla="*/ 292 w 319"/>
                  <a:gd name="T67" fmla="*/ 0 h 203"/>
                  <a:gd name="T68" fmla="*/ 268 w 319"/>
                  <a:gd name="T69" fmla="*/ 0 h 203"/>
                  <a:gd name="T70" fmla="*/ 250 w 319"/>
                  <a:gd name="T71" fmla="*/ 7 h 203"/>
                  <a:gd name="T72" fmla="*/ 241 w 319"/>
                  <a:gd name="T73" fmla="*/ 13 h 203"/>
                  <a:gd name="T74" fmla="*/ 230 w 319"/>
                  <a:gd name="T75" fmla="*/ 22 h 203"/>
                  <a:gd name="T76" fmla="*/ 204 w 319"/>
                  <a:gd name="T77" fmla="*/ 44 h 203"/>
                  <a:gd name="T78" fmla="*/ 173 w 319"/>
                  <a:gd name="T79" fmla="*/ 62 h 203"/>
                  <a:gd name="T80" fmla="*/ 160 w 319"/>
                  <a:gd name="T81" fmla="*/ 66 h 203"/>
                  <a:gd name="T82" fmla="*/ 148 w 319"/>
                  <a:gd name="T83" fmla="*/ 66 h 203"/>
                  <a:gd name="T84" fmla="*/ 144 w 319"/>
                  <a:gd name="T85" fmla="*/ 66 h 203"/>
                  <a:gd name="T86" fmla="*/ 131 w 319"/>
                  <a:gd name="T87" fmla="*/ 68 h 203"/>
                  <a:gd name="T88" fmla="*/ 95 w 319"/>
                  <a:gd name="T89" fmla="*/ 73 h 203"/>
                  <a:gd name="T90" fmla="*/ 58 w 319"/>
                  <a:gd name="T91" fmla="*/ 77 h 203"/>
                  <a:gd name="T92" fmla="*/ 47 w 319"/>
                  <a:gd name="T93" fmla="*/ 77 h 203"/>
                  <a:gd name="T94" fmla="*/ 42 w 319"/>
                  <a:gd name="T95" fmla="*/ 75 h 203"/>
                  <a:gd name="T96" fmla="*/ 22 w 319"/>
                  <a:gd name="T97" fmla="*/ 75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9"/>
                  <a:gd name="T148" fmla="*/ 0 h 203"/>
                  <a:gd name="T149" fmla="*/ 319 w 319"/>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9" h="203">
                    <a:moveTo>
                      <a:pt x="22" y="75"/>
                    </a:moveTo>
                    <a:lnTo>
                      <a:pt x="18" y="77"/>
                    </a:lnTo>
                    <a:lnTo>
                      <a:pt x="11" y="82"/>
                    </a:lnTo>
                    <a:lnTo>
                      <a:pt x="5" y="90"/>
                    </a:lnTo>
                    <a:lnTo>
                      <a:pt x="0" y="101"/>
                    </a:lnTo>
                    <a:lnTo>
                      <a:pt x="2" y="117"/>
                    </a:lnTo>
                    <a:lnTo>
                      <a:pt x="9" y="137"/>
                    </a:lnTo>
                    <a:lnTo>
                      <a:pt x="22" y="157"/>
                    </a:lnTo>
                    <a:lnTo>
                      <a:pt x="33" y="165"/>
                    </a:lnTo>
                    <a:lnTo>
                      <a:pt x="47" y="172"/>
                    </a:lnTo>
                    <a:lnTo>
                      <a:pt x="69" y="181"/>
                    </a:lnTo>
                    <a:lnTo>
                      <a:pt x="84" y="188"/>
                    </a:lnTo>
                    <a:lnTo>
                      <a:pt x="98" y="190"/>
                    </a:lnTo>
                    <a:lnTo>
                      <a:pt x="106" y="188"/>
                    </a:lnTo>
                    <a:lnTo>
                      <a:pt x="135" y="185"/>
                    </a:lnTo>
                    <a:lnTo>
                      <a:pt x="148" y="185"/>
                    </a:lnTo>
                    <a:lnTo>
                      <a:pt x="160" y="188"/>
                    </a:lnTo>
                    <a:lnTo>
                      <a:pt x="173" y="194"/>
                    </a:lnTo>
                    <a:lnTo>
                      <a:pt x="188" y="199"/>
                    </a:lnTo>
                    <a:lnTo>
                      <a:pt x="204" y="203"/>
                    </a:lnTo>
                    <a:lnTo>
                      <a:pt x="239" y="203"/>
                    </a:lnTo>
                    <a:lnTo>
                      <a:pt x="250" y="199"/>
                    </a:lnTo>
                    <a:lnTo>
                      <a:pt x="266" y="188"/>
                    </a:lnTo>
                    <a:lnTo>
                      <a:pt x="277" y="181"/>
                    </a:lnTo>
                    <a:lnTo>
                      <a:pt x="290" y="168"/>
                    </a:lnTo>
                    <a:lnTo>
                      <a:pt x="299" y="154"/>
                    </a:lnTo>
                    <a:lnTo>
                      <a:pt x="306" y="135"/>
                    </a:lnTo>
                    <a:lnTo>
                      <a:pt x="314" y="79"/>
                    </a:lnTo>
                    <a:lnTo>
                      <a:pt x="317" y="51"/>
                    </a:lnTo>
                    <a:lnTo>
                      <a:pt x="319" y="26"/>
                    </a:lnTo>
                    <a:lnTo>
                      <a:pt x="319" y="4"/>
                    </a:lnTo>
                    <a:lnTo>
                      <a:pt x="317" y="4"/>
                    </a:lnTo>
                    <a:lnTo>
                      <a:pt x="310" y="2"/>
                    </a:lnTo>
                    <a:lnTo>
                      <a:pt x="292" y="0"/>
                    </a:lnTo>
                    <a:lnTo>
                      <a:pt x="268" y="0"/>
                    </a:lnTo>
                    <a:lnTo>
                      <a:pt x="250" y="7"/>
                    </a:lnTo>
                    <a:lnTo>
                      <a:pt x="241" y="13"/>
                    </a:lnTo>
                    <a:lnTo>
                      <a:pt x="230" y="22"/>
                    </a:lnTo>
                    <a:lnTo>
                      <a:pt x="204" y="44"/>
                    </a:lnTo>
                    <a:lnTo>
                      <a:pt x="173" y="62"/>
                    </a:lnTo>
                    <a:lnTo>
                      <a:pt x="160" y="66"/>
                    </a:lnTo>
                    <a:lnTo>
                      <a:pt x="148" y="66"/>
                    </a:lnTo>
                    <a:lnTo>
                      <a:pt x="144" y="66"/>
                    </a:lnTo>
                    <a:lnTo>
                      <a:pt x="131" y="68"/>
                    </a:lnTo>
                    <a:lnTo>
                      <a:pt x="95" y="73"/>
                    </a:lnTo>
                    <a:lnTo>
                      <a:pt x="58" y="77"/>
                    </a:lnTo>
                    <a:lnTo>
                      <a:pt x="47" y="77"/>
                    </a:lnTo>
                    <a:lnTo>
                      <a:pt x="42" y="75"/>
                    </a:lnTo>
                    <a:lnTo>
                      <a:pt x="22" y="75"/>
                    </a:lnTo>
                    <a:close/>
                  </a:path>
                </a:pathLst>
              </a:custGeom>
              <a:solidFill>
                <a:srgbClr val="AF6B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0" name="Freeform 11"/>
              <p:cNvSpPr>
                <a:spLocks/>
              </p:cNvSpPr>
              <p:nvPr/>
            </p:nvSpPr>
            <p:spPr bwMode="auto">
              <a:xfrm>
                <a:off x="1074" y="2571"/>
                <a:ext cx="314" cy="128"/>
              </a:xfrm>
              <a:custGeom>
                <a:avLst/>
                <a:gdLst>
                  <a:gd name="T0" fmla="*/ 22 w 314"/>
                  <a:gd name="T1" fmla="*/ 0 h 128"/>
                  <a:gd name="T2" fmla="*/ 18 w 314"/>
                  <a:gd name="T3" fmla="*/ 2 h 128"/>
                  <a:gd name="T4" fmla="*/ 11 w 314"/>
                  <a:gd name="T5" fmla="*/ 7 h 128"/>
                  <a:gd name="T6" fmla="*/ 5 w 314"/>
                  <a:gd name="T7" fmla="*/ 15 h 128"/>
                  <a:gd name="T8" fmla="*/ 0 w 314"/>
                  <a:gd name="T9" fmla="*/ 26 h 128"/>
                  <a:gd name="T10" fmla="*/ 2 w 314"/>
                  <a:gd name="T11" fmla="*/ 42 h 128"/>
                  <a:gd name="T12" fmla="*/ 9 w 314"/>
                  <a:gd name="T13" fmla="*/ 62 h 128"/>
                  <a:gd name="T14" fmla="*/ 22 w 314"/>
                  <a:gd name="T15" fmla="*/ 82 h 128"/>
                  <a:gd name="T16" fmla="*/ 33 w 314"/>
                  <a:gd name="T17" fmla="*/ 90 h 128"/>
                  <a:gd name="T18" fmla="*/ 47 w 314"/>
                  <a:gd name="T19" fmla="*/ 97 h 128"/>
                  <a:gd name="T20" fmla="*/ 69 w 314"/>
                  <a:gd name="T21" fmla="*/ 106 h 128"/>
                  <a:gd name="T22" fmla="*/ 84 w 314"/>
                  <a:gd name="T23" fmla="*/ 113 h 128"/>
                  <a:gd name="T24" fmla="*/ 98 w 314"/>
                  <a:gd name="T25" fmla="*/ 115 h 128"/>
                  <a:gd name="T26" fmla="*/ 106 w 314"/>
                  <a:gd name="T27" fmla="*/ 113 h 128"/>
                  <a:gd name="T28" fmla="*/ 135 w 314"/>
                  <a:gd name="T29" fmla="*/ 110 h 128"/>
                  <a:gd name="T30" fmla="*/ 148 w 314"/>
                  <a:gd name="T31" fmla="*/ 110 h 128"/>
                  <a:gd name="T32" fmla="*/ 160 w 314"/>
                  <a:gd name="T33" fmla="*/ 113 h 128"/>
                  <a:gd name="T34" fmla="*/ 173 w 314"/>
                  <a:gd name="T35" fmla="*/ 119 h 128"/>
                  <a:gd name="T36" fmla="*/ 188 w 314"/>
                  <a:gd name="T37" fmla="*/ 124 h 128"/>
                  <a:gd name="T38" fmla="*/ 204 w 314"/>
                  <a:gd name="T39" fmla="*/ 128 h 128"/>
                  <a:gd name="T40" fmla="*/ 239 w 314"/>
                  <a:gd name="T41" fmla="*/ 128 h 128"/>
                  <a:gd name="T42" fmla="*/ 250 w 314"/>
                  <a:gd name="T43" fmla="*/ 124 h 128"/>
                  <a:gd name="T44" fmla="*/ 266 w 314"/>
                  <a:gd name="T45" fmla="*/ 113 h 128"/>
                  <a:gd name="T46" fmla="*/ 277 w 314"/>
                  <a:gd name="T47" fmla="*/ 104 h 128"/>
                  <a:gd name="T48" fmla="*/ 292 w 314"/>
                  <a:gd name="T49" fmla="*/ 90 h 128"/>
                  <a:gd name="T50" fmla="*/ 306 w 314"/>
                  <a:gd name="T51" fmla="*/ 73 h 128"/>
                  <a:gd name="T52" fmla="*/ 312 w 314"/>
                  <a:gd name="T53" fmla="*/ 55 h 128"/>
                  <a:gd name="T54" fmla="*/ 314 w 314"/>
                  <a:gd name="T55" fmla="*/ 42 h 128"/>
                  <a:gd name="T56" fmla="*/ 314 w 314"/>
                  <a:gd name="T57" fmla="*/ 35 h 128"/>
                  <a:gd name="T58" fmla="*/ 308 w 314"/>
                  <a:gd name="T59" fmla="*/ 33 h 128"/>
                  <a:gd name="T60" fmla="*/ 295 w 314"/>
                  <a:gd name="T61" fmla="*/ 31 h 128"/>
                  <a:gd name="T62" fmla="*/ 275 w 314"/>
                  <a:gd name="T63" fmla="*/ 29 h 128"/>
                  <a:gd name="T64" fmla="*/ 259 w 314"/>
                  <a:gd name="T65" fmla="*/ 35 h 128"/>
                  <a:gd name="T66" fmla="*/ 239 w 314"/>
                  <a:gd name="T67" fmla="*/ 44 h 128"/>
                  <a:gd name="T68" fmla="*/ 210 w 314"/>
                  <a:gd name="T69" fmla="*/ 51 h 128"/>
                  <a:gd name="T70" fmla="*/ 179 w 314"/>
                  <a:gd name="T71" fmla="*/ 55 h 128"/>
                  <a:gd name="T72" fmla="*/ 155 w 314"/>
                  <a:gd name="T73" fmla="*/ 53 h 128"/>
                  <a:gd name="T74" fmla="*/ 137 w 314"/>
                  <a:gd name="T75" fmla="*/ 49 h 128"/>
                  <a:gd name="T76" fmla="*/ 122 w 314"/>
                  <a:gd name="T77" fmla="*/ 46 h 128"/>
                  <a:gd name="T78" fmla="*/ 98 w 314"/>
                  <a:gd name="T79" fmla="*/ 44 h 128"/>
                  <a:gd name="T80" fmla="*/ 75 w 314"/>
                  <a:gd name="T81" fmla="*/ 42 h 128"/>
                  <a:gd name="T82" fmla="*/ 67 w 314"/>
                  <a:gd name="T83" fmla="*/ 38 h 128"/>
                  <a:gd name="T84" fmla="*/ 58 w 314"/>
                  <a:gd name="T85" fmla="*/ 29 h 128"/>
                  <a:gd name="T86" fmla="*/ 49 w 314"/>
                  <a:gd name="T87" fmla="*/ 22 h 128"/>
                  <a:gd name="T88" fmla="*/ 40 w 314"/>
                  <a:gd name="T89" fmla="*/ 18 h 128"/>
                  <a:gd name="T90" fmla="*/ 36 w 314"/>
                  <a:gd name="T91" fmla="*/ 15 h 128"/>
                  <a:gd name="T92" fmla="*/ 36 w 314"/>
                  <a:gd name="T93" fmla="*/ 11 h 128"/>
                  <a:gd name="T94" fmla="*/ 22 w 314"/>
                  <a:gd name="T95" fmla="*/ 0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4"/>
                  <a:gd name="T145" fmla="*/ 0 h 128"/>
                  <a:gd name="T146" fmla="*/ 314 w 314"/>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4"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6" y="113"/>
                    </a:lnTo>
                    <a:lnTo>
                      <a:pt x="277" y="104"/>
                    </a:lnTo>
                    <a:lnTo>
                      <a:pt x="292" y="90"/>
                    </a:lnTo>
                    <a:lnTo>
                      <a:pt x="306" y="73"/>
                    </a:lnTo>
                    <a:lnTo>
                      <a:pt x="312" y="55"/>
                    </a:lnTo>
                    <a:lnTo>
                      <a:pt x="314" y="42"/>
                    </a:lnTo>
                    <a:lnTo>
                      <a:pt x="314" y="35"/>
                    </a:lnTo>
                    <a:lnTo>
                      <a:pt x="308" y="33"/>
                    </a:lnTo>
                    <a:lnTo>
                      <a:pt x="295" y="31"/>
                    </a:lnTo>
                    <a:lnTo>
                      <a:pt x="275" y="29"/>
                    </a:lnTo>
                    <a:lnTo>
                      <a:pt x="259" y="35"/>
                    </a:lnTo>
                    <a:lnTo>
                      <a:pt x="239" y="44"/>
                    </a:lnTo>
                    <a:lnTo>
                      <a:pt x="210" y="51"/>
                    </a:lnTo>
                    <a:lnTo>
                      <a:pt x="179" y="55"/>
                    </a:lnTo>
                    <a:lnTo>
                      <a:pt x="155" y="53"/>
                    </a:lnTo>
                    <a:lnTo>
                      <a:pt x="137" y="49"/>
                    </a:lnTo>
                    <a:lnTo>
                      <a:pt x="122" y="46"/>
                    </a:lnTo>
                    <a:lnTo>
                      <a:pt x="98" y="44"/>
                    </a:lnTo>
                    <a:lnTo>
                      <a:pt x="75" y="42"/>
                    </a:lnTo>
                    <a:lnTo>
                      <a:pt x="67" y="38"/>
                    </a:lnTo>
                    <a:lnTo>
                      <a:pt x="58" y="29"/>
                    </a:lnTo>
                    <a:lnTo>
                      <a:pt x="49" y="22"/>
                    </a:lnTo>
                    <a:lnTo>
                      <a:pt x="40" y="18"/>
                    </a:lnTo>
                    <a:lnTo>
                      <a:pt x="36" y="15"/>
                    </a:lnTo>
                    <a:lnTo>
                      <a:pt x="36" y="11"/>
                    </a:lnTo>
                    <a:lnTo>
                      <a:pt x="22" y="0"/>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1" name="Freeform 12"/>
              <p:cNvSpPr>
                <a:spLocks/>
              </p:cNvSpPr>
              <p:nvPr/>
            </p:nvSpPr>
            <p:spPr bwMode="auto">
              <a:xfrm>
                <a:off x="1041" y="3367"/>
                <a:ext cx="297" cy="179"/>
              </a:xfrm>
              <a:custGeom>
                <a:avLst/>
                <a:gdLst>
                  <a:gd name="T0" fmla="*/ 4 w 297"/>
                  <a:gd name="T1" fmla="*/ 91 h 179"/>
                  <a:gd name="T2" fmla="*/ 18 w 297"/>
                  <a:gd name="T3" fmla="*/ 97 h 179"/>
                  <a:gd name="T4" fmla="*/ 7 w 297"/>
                  <a:gd name="T5" fmla="*/ 102 h 179"/>
                  <a:gd name="T6" fmla="*/ 4 w 297"/>
                  <a:gd name="T7" fmla="*/ 104 h 179"/>
                  <a:gd name="T8" fmla="*/ 51 w 297"/>
                  <a:gd name="T9" fmla="*/ 113 h 179"/>
                  <a:gd name="T10" fmla="*/ 66 w 297"/>
                  <a:gd name="T11" fmla="*/ 115 h 179"/>
                  <a:gd name="T12" fmla="*/ 75 w 297"/>
                  <a:gd name="T13" fmla="*/ 113 h 179"/>
                  <a:gd name="T14" fmla="*/ 104 w 297"/>
                  <a:gd name="T15" fmla="*/ 111 h 179"/>
                  <a:gd name="T16" fmla="*/ 104 w 297"/>
                  <a:gd name="T17" fmla="*/ 124 h 179"/>
                  <a:gd name="T18" fmla="*/ 115 w 297"/>
                  <a:gd name="T19" fmla="*/ 133 h 179"/>
                  <a:gd name="T20" fmla="*/ 119 w 297"/>
                  <a:gd name="T21" fmla="*/ 144 h 179"/>
                  <a:gd name="T22" fmla="*/ 122 w 297"/>
                  <a:gd name="T23" fmla="*/ 146 h 179"/>
                  <a:gd name="T24" fmla="*/ 139 w 297"/>
                  <a:gd name="T25" fmla="*/ 115 h 179"/>
                  <a:gd name="T26" fmla="*/ 162 w 297"/>
                  <a:gd name="T27" fmla="*/ 89 h 179"/>
                  <a:gd name="T28" fmla="*/ 177 w 297"/>
                  <a:gd name="T29" fmla="*/ 75 h 179"/>
                  <a:gd name="T30" fmla="*/ 197 w 297"/>
                  <a:gd name="T31" fmla="*/ 67 h 179"/>
                  <a:gd name="T32" fmla="*/ 219 w 297"/>
                  <a:gd name="T33" fmla="*/ 69 h 179"/>
                  <a:gd name="T34" fmla="*/ 232 w 297"/>
                  <a:gd name="T35" fmla="*/ 86 h 179"/>
                  <a:gd name="T36" fmla="*/ 241 w 297"/>
                  <a:gd name="T37" fmla="*/ 137 h 179"/>
                  <a:gd name="T38" fmla="*/ 246 w 297"/>
                  <a:gd name="T39" fmla="*/ 179 h 179"/>
                  <a:gd name="T40" fmla="*/ 261 w 297"/>
                  <a:gd name="T41" fmla="*/ 159 h 179"/>
                  <a:gd name="T42" fmla="*/ 270 w 297"/>
                  <a:gd name="T43" fmla="*/ 124 h 179"/>
                  <a:gd name="T44" fmla="*/ 272 w 297"/>
                  <a:gd name="T45" fmla="*/ 62 h 179"/>
                  <a:gd name="T46" fmla="*/ 279 w 297"/>
                  <a:gd name="T47" fmla="*/ 45 h 179"/>
                  <a:gd name="T48" fmla="*/ 294 w 297"/>
                  <a:gd name="T49" fmla="*/ 11 h 179"/>
                  <a:gd name="T50" fmla="*/ 279 w 297"/>
                  <a:gd name="T51" fmla="*/ 5 h 179"/>
                  <a:gd name="T52" fmla="*/ 263 w 297"/>
                  <a:gd name="T53" fmla="*/ 7 h 179"/>
                  <a:gd name="T54" fmla="*/ 228 w 297"/>
                  <a:gd name="T55" fmla="*/ 16 h 179"/>
                  <a:gd name="T56" fmla="*/ 173 w 297"/>
                  <a:gd name="T57" fmla="*/ 29 h 179"/>
                  <a:gd name="T58" fmla="*/ 148 w 297"/>
                  <a:gd name="T59" fmla="*/ 38 h 179"/>
                  <a:gd name="T60" fmla="*/ 73 w 297"/>
                  <a:gd name="T61" fmla="*/ 64 h 179"/>
                  <a:gd name="T62" fmla="*/ 22 w 297"/>
                  <a:gd name="T63" fmla="*/ 82 h 179"/>
                  <a:gd name="T64" fmla="*/ 2 w 297"/>
                  <a:gd name="T65" fmla="*/ 91 h 1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7"/>
                  <a:gd name="T100" fmla="*/ 0 h 179"/>
                  <a:gd name="T101" fmla="*/ 297 w 297"/>
                  <a:gd name="T102" fmla="*/ 179 h 1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7" h="179">
                    <a:moveTo>
                      <a:pt x="0" y="91"/>
                    </a:moveTo>
                    <a:lnTo>
                      <a:pt x="4" y="91"/>
                    </a:lnTo>
                    <a:lnTo>
                      <a:pt x="13" y="95"/>
                    </a:lnTo>
                    <a:lnTo>
                      <a:pt x="18" y="97"/>
                    </a:lnTo>
                    <a:lnTo>
                      <a:pt x="18" y="100"/>
                    </a:lnTo>
                    <a:lnTo>
                      <a:pt x="7" y="102"/>
                    </a:lnTo>
                    <a:lnTo>
                      <a:pt x="0" y="104"/>
                    </a:lnTo>
                    <a:lnTo>
                      <a:pt x="4" y="104"/>
                    </a:lnTo>
                    <a:lnTo>
                      <a:pt x="18" y="106"/>
                    </a:lnTo>
                    <a:lnTo>
                      <a:pt x="51" y="113"/>
                    </a:lnTo>
                    <a:lnTo>
                      <a:pt x="60" y="115"/>
                    </a:lnTo>
                    <a:lnTo>
                      <a:pt x="66" y="115"/>
                    </a:lnTo>
                    <a:lnTo>
                      <a:pt x="69" y="113"/>
                    </a:lnTo>
                    <a:lnTo>
                      <a:pt x="75" y="113"/>
                    </a:lnTo>
                    <a:lnTo>
                      <a:pt x="95" y="113"/>
                    </a:lnTo>
                    <a:lnTo>
                      <a:pt x="104" y="111"/>
                    </a:lnTo>
                    <a:lnTo>
                      <a:pt x="104" y="117"/>
                    </a:lnTo>
                    <a:lnTo>
                      <a:pt x="104" y="124"/>
                    </a:lnTo>
                    <a:lnTo>
                      <a:pt x="108" y="128"/>
                    </a:lnTo>
                    <a:lnTo>
                      <a:pt x="115" y="133"/>
                    </a:lnTo>
                    <a:lnTo>
                      <a:pt x="117" y="137"/>
                    </a:lnTo>
                    <a:lnTo>
                      <a:pt x="119" y="144"/>
                    </a:lnTo>
                    <a:lnTo>
                      <a:pt x="119" y="148"/>
                    </a:lnTo>
                    <a:lnTo>
                      <a:pt x="122" y="146"/>
                    </a:lnTo>
                    <a:lnTo>
                      <a:pt x="128" y="133"/>
                    </a:lnTo>
                    <a:lnTo>
                      <a:pt x="139" y="115"/>
                    </a:lnTo>
                    <a:lnTo>
                      <a:pt x="150" y="100"/>
                    </a:lnTo>
                    <a:lnTo>
                      <a:pt x="162" y="89"/>
                    </a:lnTo>
                    <a:lnTo>
                      <a:pt x="168" y="82"/>
                    </a:lnTo>
                    <a:lnTo>
                      <a:pt x="177" y="75"/>
                    </a:lnTo>
                    <a:lnTo>
                      <a:pt x="184" y="69"/>
                    </a:lnTo>
                    <a:lnTo>
                      <a:pt x="197" y="67"/>
                    </a:lnTo>
                    <a:lnTo>
                      <a:pt x="210" y="67"/>
                    </a:lnTo>
                    <a:lnTo>
                      <a:pt x="219" y="69"/>
                    </a:lnTo>
                    <a:lnTo>
                      <a:pt x="226" y="75"/>
                    </a:lnTo>
                    <a:lnTo>
                      <a:pt x="232" y="86"/>
                    </a:lnTo>
                    <a:lnTo>
                      <a:pt x="239" y="108"/>
                    </a:lnTo>
                    <a:lnTo>
                      <a:pt x="241" y="137"/>
                    </a:lnTo>
                    <a:lnTo>
                      <a:pt x="241" y="177"/>
                    </a:lnTo>
                    <a:lnTo>
                      <a:pt x="246" y="179"/>
                    </a:lnTo>
                    <a:lnTo>
                      <a:pt x="252" y="170"/>
                    </a:lnTo>
                    <a:lnTo>
                      <a:pt x="261" y="159"/>
                    </a:lnTo>
                    <a:lnTo>
                      <a:pt x="268" y="144"/>
                    </a:lnTo>
                    <a:lnTo>
                      <a:pt x="270" y="124"/>
                    </a:lnTo>
                    <a:lnTo>
                      <a:pt x="272" y="97"/>
                    </a:lnTo>
                    <a:lnTo>
                      <a:pt x="272" y="62"/>
                    </a:lnTo>
                    <a:lnTo>
                      <a:pt x="274" y="56"/>
                    </a:lnTo>
                    <a:lnTo>
                      <a:pt x="279" y="45"/>
                    </a:lnTo>
                    <a:lnTo>
                      <a:pt x="288" y="27"/>
                    </a:lnTo>
                    <a:lnTo>
                      <a:pt x="294" y="11"/>
                    </a:lnTo>
                    <a:lnTo>
                      <a:pt x="297" y="0"/>
                    </a:lnTo>
                    <a:lnTo>
                      <a:pt x="279" y="5"/>
                    </a:lnTo>
                    <a:lnTo>
                      <a:pt x="274" y="5"/>
                    </a:lnTo>
                    <a:lnTo>
                      <a:pt x="263" y="7"/>
                    </a:lnTo>
                    <a:lnTo>
                      <a:pt x="248" y="11"/>
                    </a:lnTo>
                    <a:lnTo>
                      <a:pt x="228" y="16"/>
                    </a:lnTo>
                    <a:lnTo>
                      <a:pt x="190" y="25"/>
                    </a:lnTo>
                    <a:lnTo>
                      <a:pt x="173" y="29"/>
                    </a:lnTo>
                    <a:lnTo>
                      <a:pt x="162" y="33"/>
                    </a:lnTo>
                    <a:lnTo>
                      <a:pt x="148" y="38"/>
                    </a:lnTo>
                    <a:lnTo>
                      <a:pt x="126" y="45"/>
                    </a:lnTo>
                    <a:lnTo>
                      <a:pt x="73" y="64"/>
                    </a:lnTo>
                    <a:lnTo>
                      <a:pt x="44" y="75"/>
                    </a:lnTo>
                    <a:lnTo>
                      <a:pt x="22" y="82"/>
                    </a:lnTo>
                    <a:lnTo>
                      <a:pt x="7" y="89"/>
                    </a:lnTo>
                    <a:lnTo>
                      <a:pt x="2" y="91"/>
                    </a:lnTo>
                    <a:lnTo>
                      <a:pt x="0" y="91"/>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2" name="Freeform 13"/>
              <p:cNvSpPr>
                <a:spLocks/>
              </p:cNvSpPr>
              <p:nvPr/>
            </p:nvSpPr>
            <p:spPr bwMode="auto">
              <a:xfrm>
                <a:off x="1269" y="2500"/>
                <a:ext cx="668" cy="1084"/>
              </a:xfrm>
              <a:custGeom>
                <a:avLst/>
                <a:gdLst>
                  <a:gd name="T0" fmla="*/ 4 w 668"/>
                  <a:gd name="T1" fmla="*/ 748 h 1084"/>
                  <a:gd name="T2" fmla="*/ 33 w 668"/>
                  <a:gd name="T3" fmla="*/ 755 h 1084"/>
                  <a:gd name="T4" fmla="*/ 66 w 668"/>
                  <a:gd name="T5" fmla="*/ 764 h 1084"/>
                  <a:gd name="T6" fmla="*/ 71 w 668"/>
                  <a:gd name="T7" fmla="*/ 781 h 1084"/>
                  <a:gd name="T8" fmla="*/ 66 w 668"/>
                  <a:gd name="T9" fmla="*/ 812 h 1084"/>
                  <a:gd name="T10" fmla="*/ 51 w 668"/>
                  <a:gd name="T11" fmla="*/ 907 h 1084"/>
                  <a:gd name="T12" fmla="*/ 35 w 668"/>
                  <a:gd name="T13" fmla="*/ 1004 h 1084"/>
                  <a:gd name="T14" fmla="*/ 33 w 668"/>
                  <a:gd name="T15" fmla="*/ 1048 h 1084"/>
                  <a:gd name="T16" fmla="*/ 46 w 668"/>
                  <a:gd name="T17" fmla="*/ 1062 h 1084"/>
                  <a:gd name="T18" fmla="*/ 97 w 668"/>
                  <a:gd name="T19" fmla="*/ 1070 h 1084"/>
                  <a:gd name="T20" fmla="*/ 201 w 668"/>
                  <a:gd name="T21" fmla="*/ 1077 h 1084"/>
                  <a:gd name="T22" fmla="*/ 261 w 668"/>
                  <a:gd name="T23" fmla="*/ 1081 h 1084"/>
                  <a:gd name="T24" fmla="*/ 345 w 668"/>
                  <a:gd name="T25" fmla="*/ 1081 h 1084"/>
                  <a:gd name="T26" fmla="*/ 398 w 668"/>
                  <a:gd name="T27" fmla="*/ 1073 h 1084"/>
                  <a:gd name="T28" fmla="*/ 487 w 668"/>
                  <a:gd name="T29" fmla="*/ 1055 h 1084"/>
                  <a:gd name="T30" fmla="*/ 578 w 668"/>
                  <a:gd name="T31" fmla="*/ 1042 h 1084"/>
                  <a:gd name="T32" fmla="*/ 635 w 668"/>
                  <a:gd name="T33" fmla="*/ 1044 h 1084"/>
                  <a:gd name="T34" fmla="*/ 664 w 668"/>
                  <a:gd name="T35" fmla="*/ 1037 h 1084"/>
                  <a:gd name="T36" fmla="*/ 668 w 668"/>
                  <a:gd name="T37" fmla="*/ 1011 h 1084"/>
                  <a:gd name="T38" fmla="*/ 666 w 668"/>
                  <a:gd name="T39" fmla="*/ 958 h 1084"/>
                  <a:gd name="T40" fmla="*/ 664 w 668"/>
                  <a:gd name="T41" fmla="*/ 775 h 1084"/>
                  <a:gd name="T42" fmla="*/ 668 w 668"/>
                  <a:gd name="T43" fmla="*/ 514 h 1084"/>
                  <a:gd name="T44" fmla="*/ 664 w 668"/>
                  <a:gd name="T45" fmla="*/ 464 h 1084"/>
                  <a:gd name="T46" fmla="*/ 642 w 668"/>
                  <a:gd name="T47" fmla="*/ 446 h 1084"/>
                  <a:gd name="T48" fmla="*/ 602 w 668"/>
                  <a:gd name="T49" fmla="*/ 422 h 1084"/>
                  <a:gd name="T50" fmla="*/ 502 w 668"/>
                  <a:gd name="T51" fmla="*/ 236 h 1084"/>
                  <a:gd name="T52" fmla="*/ 489 w 668"/>
                  <a:gd name="T53" fmla="*/ 217 h 1084"/>
                  <a:gd name="T54" fmla="*/ 460 w 668"/>
                  <a:gd name="T55" fmla="*/ 172 h 1084"/>
                  <a:gd name="T56" fmla="*/ 418 w 668"/>
                  <a:gd name="T57" fmla="*/ 111 h 1084"/>
                  <a:gd name="T58" fmla="*/ 403 w 668"/>
                  <a:gd name="T59" fmla="*/ 97 h 1084"/>
                  <a:gd name="T60" fmla="*/ 336 w 668"/>
                  <a:gd name="T61" fmla="*/ 71 h 1084"/>
                  <a:gd name="T62" fmla="*/ 290 w 668"/>
                  <a:gd name="T63" fmla="*/ 56 h 1084"/>
                  <a:gd name="T64" fmla="*/ 268 w 668"/>
                  <a:gd name="T65" fmla="*/ 49 h 1084"/>
                  <a:gd name="T66" fmla="*/ 248 w 668"/>
                  <a:gd name="T67" fmla="*/ 42 h 1084"/>
                  <a:gd name="T68" fmla="*/ 201 w 668"/>
                  <a:gd name="T69" fmla="*/ 27 h 1084"/>
                  <a:gd name="T70" fmla="*/ 135 w 668"/>
                  <a:gd name="T71" fmla="*/ 5 h 1084"/>
                  <a:gd name="T72" fmla="*/ 122 w 668"/>
                  <a:gd name="T73" fmla="*/ 3 h 1084"/>
                  <a:gd name="T74" fmla="*/ 119 w 668"/>
                  <a:gd name="T75" fmla="*/ 102 h 1084"/>
                  <a:gd name="T76" fmla="*/ 115 w 668"/>
                  <a:gd name="T77" fmla="*/ 131 h 1084"/>
                  <a:gd name="T78" fmla="*/ 93 w 668"/>
                  <a:gd name="T79" fmla="*/ 161 h 1084"/>
                  <a:gd name="T80" fmla="*/ 75 w 668"/>
                  <a:gd name="T81" fmla="*/ 179 h 1084"/>
                  <a:gd name="T82" fmla="*/ 75 w 668"/>
                  <a:gd name="T83" fmla="*/ 192 h 1084"/>
                  <a:gd name="T84" fmla="*/ 82 w 668"/>
                  <a:gd name="T85" fmla="*/ 214 h 10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68"/>
                  <a:gd name="T130" fmla="*/ 0 h 1084"/>
                  <a:gd name="T131" fmla="*/ 668 w 668"/>
                  <a:gd name="T132" fmla="*/ 1084 h 108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68" h="1084">
                    <a:moveTo>
                      <a:pt x="0" y="748"/>
                    </a:moveTo>
                    <a:lnTo>
                      <a:pt x="4" y="748"/>
                    </a:lnTo>
                    <a:lnTo>
                      <a:pt x="11" y="750"/>
                    </a:lnTo>
                    <a:lnTo>
                      <a:pt x="33" y="755"/>
                    </a:lnTo>
                    <a:lnTo>
                      <a:pt x="57" y="759"/>
                    </a:lnTo>
                    <a:lnTo>
                      <a:pt x="66" y="764"/>
                    </a:lnTo>
                    <a:lnTo>
                      <a:pt x="71" y="766"/>
                    </a:lnTo>
                    <a:lnTo>
                      <a:pt x="71" y="781"/>
                    </a:lnTo>
                    <a:lnTo>
                      <a:pt x="69" y="795"/>
                    </a:lnTo>
                    <a:lnTo>
                      <a:pt x="66" y="812"/>
                    </a:lnTo>
                    <a:lnTo>
                      <a:pt x="60" y="859"/>
                    </a:lnTo>
                    <a:lnTo>
                      <a:pt x="51" y="907"/>
                    </a:lnTo>
                    <a:lnTo>
                      <a:pt x="42" y="958"/>
                    </a:lnTo>
                    <a:lnTo>
                      <a:pt x="35" y="1004"/>
                    </a:lnTo>
                    <a:lnTo>
                      <a:pt x="33" y="1022"/>
                    </a:lnTo>
                    <a:lnTo>
                      <a:pt x="33" y="1048"/>
                    </a:lnTo>
                    <a:lnTo>
                      <a:pt x="35" y="1055"/>
                    </a:lnTo>
                    <a:lnTo>
                      <a:pt x="46" y="1062"/>
                    </a:lnTo>
                    <a:lnTo>
                      <a:pt x="69" y="1066"/>
                    </a:lnTo>
                    <a:lnTo>
                      <a:pt x="97" y="1070"/>
                    </a:lnTo>
                    <a:lnTo>
                      <a:pt x="131" y="1073"/>
                    </a:lnTo>
                    <a:lnTo>
                      <a:pt x="201" y="1077"/>
                    </a:lnTo>
                    <a:lnTo>
                      <a:pt x="232" y="1079"/>
                    </a:lnTo>
                    <a:lnTo>
                      <a:pt x="261" y="1081"/>
                    </a:lnTo>
                    <a:lnTo>
                      <a:pt x="303" y="1084"/>
                    </a:lnTo>
                    <a:lnTo>
                      <a:pt x="345" y="1081"/>
                    </a:lnTo>
                    <a:lnTo>
                      <a:pt x="370" y="1077"/>
                    </a:lnTo>
                    <a:lnTo>
                      <a:pt x="398" y="1073"/>
                    </a:lnTo>
                    <a:lnTo>
                      <a:pt x="438" y="1066"/>
                    </a:lnTo>
                    <a:lnTo>
                      <a:pt x="487" y="1055"/>
                    </a:lnTo>
                    <a:lnTo>
                      <a:pt x="536" y="1046"/>
                    </a:lnTo>
                    <a:lnTo>
                      <a:pt x="578" y="1042"/>
                    </a:lnTo>
                    <a:lnTo>
                      <a:pt x="609" y="1042"/>
                    </a:lnTo>
                    <a:lnTo>
                      <a:pt x="635" y="1044"/>
                    </a:lnTo>
                    <a:lnTo>
                      <a:pt x="653" y="1042"/>
                    </a:lnTo>
                    <a:lnTo>
                      <a:pt x="664" y="1037"/>
                    </a:lnTo>
                    <a:lnTo>
                      <a:pt x="668" y="1028"/>
                    </a:lnTo>
                    <a:lnTo>
                      <a:pt x="668" y="1011"/>
                    </a:lnTo>
                    <a:lnTo>
                      <a:pt x="666" y="987"/>
                    </a:lnTo>
                    <a:lnTo>
                      <a:pt x="666" y="958"/>
                    </a:lnTo>
                    <a:lnTo>
                      <a:pt x="664" y="889"/>
                    </a:lnTo>
                    <a:lnTo>
                      <a:pt x="664" y="775"/>
                    </a:lnTo>
                    <a:lnTo>
                      <a:pt x="664" y="589"/>
                    </a:lnTo>
                    <a:lnTo>
                      <a:pt x="668" y="514"/>
                    </a:lnTo>
                    <a:lnTo>
                      <a:pt x="668" y="484"/>
                    </a:lnTo>
                    <a:lnTo>
                      <a:pt x="664" y="464"/>
                    </a:lnTo>
                    <a:lnTo>
                      <a:pt x="653" y="453"/>
                    </a:lnTo>
                    <a:lnTo>
                      <a:pt x="642" y="446"/>
                    </a:lnTo>
                    <a:lnTo>
                      <a:pt x="615" y="433"/>
                    </a:lnTo>
                    <a:lnTo>
                      <a:pt x="602" y="422"/>
                    </a:lnTo>
                    <a:lnTo>
                      <a:pt x="593" y="402"/>
                    </a:lnTo>
                    <a:lnTo>
                      <a:pt x="502" y="236"/>
                    </a:lnTo>
                    <a:lnTo>
                      <a:pt x="498" y="232"/>
                    </a:lnTo>
                    <a:lnTo>
                      <a:pt x="489" y="217"/>
                    </a:lnTo>
                    <a:lnTo>
                      <a:pt x="476" y="197"/>
                    </a:lnTo>
                    <a:lnTo>
                      <a:pt x="460" y="172"/>
                    </a:lnTo>
                    <a:lnTo>
                      <a:pt x="429" y="128"/>
                    </a:lnTo>
                    <a:lnTo>
                      <a:pt x="418" y="111"/>
                    </a:lnTo>
                    <a:lnTo>
                      <a:pt x="412" y="102"/>
                    </a:lnTo>
                    <a:lnTo>
                      <a:pt x="403" y="97"/>
                    </a:lnTo>
                    <a:lnTo>
                      <a:pt x="387" y="89"/>
                    </a:lnTo>
                    <a:lnTo>
                      <a:pt x="336" y="71"/>
                    </a:lnTo>
                    <a:lnTo>
                      <a:pt x="312" y="62"/>
                    </a:lnTo>
                    <a:lnTo>
                      <a:pt x="290" y="56"/>
                    </a:lnTo>
                    <a:lnTo>
                      <a:pt x="274" y="51"/>
                    </a:lnTo>
                    <a:lnTo>
                      <a:pt x="268" y="49"/>
                    </a:lnTo>
                    <a:lnTo>
                      <a:pt x="261" y="47"/>
                    </a:lnTo>
                    <a:lnTo>
                      <a:pt x="248" y="42"/>
                    </a:lnTo>
                    <a:lnTo>
                      <a:pt x="226" y="36"/>
                    </a:lnTo>
                    <a:lnTo>
                      <a:pt x="201" y="27"/>
                    </a:lnTo>
                    <a:lnTo>
                      <a:pt x="155" y="9"/>
                    </a:lnTo>
                    <a:lnTo>
                      <a:pt x="135" y="5"/>
                    </a:lnTo>
                    <a:lnTo>
                      <a:pt x="126" y="0"/>
                    </a:lnTo>
                    <a:lnTo>
                      <a:pt x="122" y="3"/>
                    </a:lnTo>
                    <a:lnTo>
                      <a:pt x="119" y="16"/>
                    </a:lnTo>
                    <a:lnTo>
                      <a:pt x="119" y="102"/>
                    </a:lnTo>
                    <a:lnTo>
                      <a:pt x="117" y="120"/>
                    </a:lnTo>
                    <a:lnTo>
                      <a:pt x="115" y="131"/>
                    </a:lnTo>
                    <a:lnTo>
                      <a:pt x="106" y="146"/>
                    </a:lnTo>
                    <a:lnTo>
                      <a:pt x="93" y="161"/>
                    </a:lnTo>
                    <a:lnTo>
                      <a:pt x="80" y="175"/>
                    </a:lnTo>
                    <a:lnTo>
                      <a:pt x="75" y="179"/>
                    </a:lnTo>
                    <a:lnTo>
                      <a:pt x="73" y="184"/>
                    </a:lnTo>
                    <a:lnTo>
                      <a:pt x="75" y="192"/>
                    </a:lnTo>
                    <a:lnTo>
                      <a:pt x="82" y="203"/>
                    </a:lnTo>
                    <a:lnTo>
                      <a:pt x="82" y="214"/>
                    </a:lnTo>
                    <a:lnTo>
                      <a:pt x="0" y="748"/>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3" name="Freeform 14"/>
              <p:cNvSpPr>
                <a:spLocks/>
              </p:cNvSpPr>
              <p:nvPr/>
            </p:nvSpPr>
            <p:spPr bwMode="auto">
              <a:xfrm>
                <a:off x="1269" y="2503"/>
                <a:ext cx="591" cy="1074"/>
              </a:xfrm>
              <a:custGeom>
                <a:avLst/>
                <a:gdLst>
                  <a:gd name="T0" fmla="*/ 4 w 591"/>
                  <a:gd name="T1" fmla="*/ 745 h 1074"/>
                  <a:gd name="T2" fmla="*/ 33 w 591"/>
                  <a:gd name="T3" fmla="*/ 752 h 1074"/>
                  <a:gd name="T4" fmla="*/ 66 w 591"/>
                  <a:gd name="T5" fmla="*/ 761 h 1074"/>
                  <a:gd name="T6" fmla="*/ 71 w 591"/>
                  <a:gd name="T7" fmla="*/ 778 h 1074"/>
                  <a:gd name="T8" fmla="*/ 66 w 591"/>
                  <a:gd name="T9" fmla="*/ 809 h 1074"/>
                  <a:gd name="T10" fmla="*/ 42 w 591"/>
                  <a:gd name="T11" fmla="*/ 955 h 1074"/>
                  <a:gd name="T12" fmla="*/ 33 w 591"/>
                  <a:gd name="T13" fmla="*/ 1017 h 1074"/>
                  <a:gd name="T14" fmla="*/ 35 w 591"/>
                  <a:gd name="T15" fmla="*/ 1050 h 1074"/>
                  <a:gd name="T16" fmla="*/ 69 w 591"/>
                  <a:gd name="T17" fmla="*/ 1061 h 1074"/>
                  <a:gd name="T18" fmla="*/ 131 w 591"/>
                  <a:gd name="T19" fmla="*/ 1067 h 1074"/>
                  <a:gd name="T20" fmla="*/ 232 w 591"/>
                  <a:gd name="T21" fmla="*/ 1074 h 1074"/>
                  <a:gd name="T22" fmla="*/ 285 w 591"/>
                  <a:gd name="T23" fmla="*/ 1074 h 1074"/>
                  <a:gd name="T24" fmla="*/ 387 w 591"/>
                  <a:gd name="T25" fmla="*/ 1063 h 1074"/>
                  <a:gd name="T26" fmla="*/ 447 w 591"/>
                  <a:gd name="T27" fmla="*/ 1052 h 1074"/>
                  <a:gd name="T28" fmla="*/ 478 w 591"/>
                  <a:gd name="T29" fmla="*/ 1043 h 1074"/>
                  <a:gd name="T30" fmla="*/ 500 w 591"/>
                  <a:gd name="T31" fmla="*/ 1017 h 1074"/>
                  <a:gd name="T32" fmla="*/ 538 w 591"/>
                  <a:gd name="T33" fmla="*/ 968 h 1074"/>
                  <a:gd name="T34" fmla="*/ 582 w 591"/>
                  <a:gd name="T35" fmla="*/ 882 h 1074"/>
                  <a:gd name="T36" fmla="*/ 580 w 591"/>
                  <a:gd name="T37" fmla="*/ 838 h 1074"/>
                  <a:gd name="T38" fmla="*/ 540 w 591"/>
                  <a:gd name="T39" fmla="*/ 807 h 1074"/>
                  <a:gd name="T40" fmla="*/ 500 w 591"/>
                  <a:gd name="T41" fmla="*/ 781 h 1074"/>
                  <a:gd name="T42" fmla="*/ 494 w 591"/>
                  <a:gd name="T43" fmla="*/ 754 h 1074"/>
                  <a:gd name="T44" fmla="*/ 511 w 591"/>
                  <a:gd name="T45" fmla="*/ 739 h 1074"/>
                  <a:gd name="T46" fmla="*/ 538 w 591"/>
                  <a:gd name="T47" fmla="*/ 719 h 1074"/>
                  <a:gd name="T48" fmla="*/ 562 w 591"/>
                  <a:gd name="T49" fmla="*/ 681 h 1074"/>
                  <a:gd name="T50" fmla="*/ 578 w 591"/>
                  <a:gd name="T51" fmla="*/ 578 h 1074"/>
                  <a:gd name="T52" fmla="*/ 591 w 591"/>
                  <a:gd name="T53" fmla="*/ 454 h 1074"/>
                  <a:gd name="T54" fmla="*/ 584 w 591"/>
                  <a:gd name="T55" fmla="*/ 401 h 1074"/>
                  <a:gd name="T56" fmla="*/ 491 w 591"/>
                  <a:gd name="T57" fmla="*/ 229 h 1074"/>
                  <a:gd name="T58" fmla="*/ 469 w 591"/>
                  <a:gd name="T59" fmla="*/ 194 h 1074"/>
                  <a:gd name="T60" fmla="*/ 425 w 591"/>
                  <a:gd name="T61" fmla="*/ 125 h 1074"/>
                  <a:gd name="T62" fmla="*/ 407 w 591"/>
                  <a:gd name="T63" fmla="*/ 101 h 1074"/>
                  <a:gd name="T64" fmla="*/ 383 w 591"/>
                  <a:gd name="T65" fmla="*/ 88 h 1074"/>
                  <a:gd name="T66" fmla="*/ 310 w 591"/>
                  <a:gd name="T67" fmla="*/ 61 h 1074"/>
                  <a:gd name="T68" fmla="*/ 274 w 591"/>
                  <a:gd name="T69" fmla="*/ 50 h 1074"/>
                  <a:gd name="T70" fmla="*/ 261 w 591"/>
                  <a:gd name="T71" fmla="*/ 46 h 1074"/>
                  <a:gd name="T72" fmla="*/ 226 w 591"/>
                  <a:gd name="T73" fmla="*/ 35 h 1074"/>
                  <a:gd name="T74" fmla="*/ 155 w 591"/>
                  <a:gd name="T75" fmla="*/ 11 h 1074"/>
                  <a:gd name="T76" fmla="*/ 126 w 591"/>
                  <a:gd name="T77" fmla="*/ 0 h 1074"/>
                  <a:gd name="T78" fmla="*/ 119 w 591"/>
                  <a:gd name="T79" fmla="*/ 15 h 1074"/>
                  <a:gd name="T80" fmla="*/ 117 w 591"/>
                  <a:gd name="T81" fmla="*/ 117 h 1074"/>
                  <a:gd name="T82" fmla="*/ 106 w 591"/>
                  <a:gd name="T83" fmla="*/ 143 h 1074"/>
                  <a:gd name="T84" fmla="*/ 80 w 591"/>
                  <a:gd name="T85" fmla="*/ 172 h 1074"/>
                  <a:gd name="T86" fmla="*/ 73 w 591"/>
                  <a:gd name="T87" fmla="*/ 181 h 1074"/>
                  <a:gd name="T88" fmla="*/ 82 w 591"/>
                  <a:gd name="T89" fmla="*/ 200 h 1074"/>
                  <a:gd name="T90" fmla="*/ 0 w 591"/>
                  <a:gd name="T91" fmla="*/ 745 h 10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91"/>
                  <a:gd name="T139" fmla="*/ 0 h 1074"/>
                  <a:gd name="T140" fmla="*/ 591 w 591"/>
                  <a:gd name="T141" fmla="*/ 1074 h 10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91" h="1074">
                    <a:moveTo>
                      <a:pt x="0" y="745"/>
                    </a:moveTo>
                    <a:lnTo>
                      <a:pt x="4" y="745"/>
                    </a:lnTo>
                    <a:lnTo>
                      <a:pt x="11" y="747"/>
                    </a:lnTo>
                    <a:lnTo>
                      <a:pt x="33" y="752"/>
                    </a:lnTo>
                    <a:lnTo>
                      <a:pt x="57" y="756"/>
                    </a:lnTo>
                    <a:lnTo>
                      <a:pt x="66" y="761"/>
                    </a:lnTo>
                    <a:lnTo>
                      <a:pt x="71" y="763"/>
                    </a:lnTo>
                    <a:lnTo>
                      <a:pt x="71" y="778"/>
                    </a:lnTo>
                    <a:lnTo>
                      <a:pt x="69" y="792"/>
                    </a:lnTo>
                    <a:lnTo>
                      <a:pt x="66" y="809"/>
                    </a:lnTo>
                    <a:lnTo>
                      <a:pt x="60" y="853"/>
                    </a:lnTo>
                    <a:lnTo>
                      <a:pt x="42" y="955"/>
                    </a:lnTo>
                    <a:lnTo>
                      <a:pt x="35" y="999"/>
                    </a:lnTo>
                    <a:lnTo>
                      <a:pt x="33" y="1017"/>
                    </a:lnTo>
                    <a:lnTo>
                      <a:pt x="33" y="1043"/>
                    </a:lnTo>
                    <a:lnTo>
                      <a:pt x="35" y="1050"/>
                    </a:lnTo>
                    <a:lnTo>
                      <a:pt x="46" y="1056"/>
                    </a:lnTo>
                    <a:lnTo>
                      <a:pt x="69" y="1061"/>
                    </a:lnTo>
                    <a:lnTo>
                      <a:pt x="97" y="1065"/>
                    </a:lnTo>
                    <a:lnTo>
                      <a:pt x="131" y="1067"/>
                    </a:lnTo>
                    <a:lnTo>
                      <a:pt x="201" y="1072"/>
                    </a:lnTo>
                    <a:lnTo>
                      <a:pt x="232" y="1074"/>
                    </a:lnTo>
                    <a:lnTo>
                      <a:pt x="259" y="1074"/>
                    </a:lnTo>
                    <a:lnTo>
                      <a:pt x="285" y="1074"/>
                    </a:lnTo>
                    <a:lnTo>
                      <a:pt x="319" y="1072"/>
                    </a:lnTo>
                    <a:lnTo>
                      <a:pt x="387" y="1063"/>
                    </a:lnTo>
                    <a:lnTo>
                      <a:pt x="420" y="1059"/>
                    </a:lnTo>
                    <a:lnTo>
                      <a:pt x="447" y="1052"/>
                    </a:lnTo>
                    <a:lnTo>
                      <a:pt x="467" y="1047"/>
                    </a:lnTo>
                    <a:lnTo>
                      <a:pt x="478" y="1043"/>
                    </a:lnTo>
                    <a:lnTo>
                      <a:pt x="487" y="1034"/>
                    </a:lnTo>
                    <a:lnTo>
                      <a:pt x="500" y="1017"/>
                    </a:lnTo>
                    <a:lnTo>
                      <a:pt x="520" y="995"/>
                    </a:lnTo>
                    <a:lnTo>
                      <a:pt x="538" y="968"/>
                    </a:lnTo>
                    <a:lnTo>
                      <a:pt x="573" y="909"/>
                    </a:lnTo>
                    <a:lnTo>
                      <a:pt x="582" y="882"/>
                    </a:lnTo>
                    <a:lnTo>
                      <a:pt x="584" y="858"/>
                    </a:lnTo>
                    <a:lnTo>
                      <a:pt x="580" y="838"/>
                    </a:lnTo>
                    <a:lnTo>
                      <a:pt x="569" y="825"/>
                    </a:lnTo>
                    <a:lnTo>
                      <a:pt x="540" y="807"/>
                    </a:lnTo>
                    <a:lnTo>
                      <a:pt x="511" y="792"/>
                    </a:lnTo>
                    <a:lnTo>
                      <a:pt x="500" y="781"/>
                    </a:lnTo>
                    <a:lnTo>
                      <a:pt x="494" y="767"/>
                    </a:lnTo>
                    <a:lnTo>
                      <a:pt x="494" y="754"/>
                    </a:lnTo>
                    <a:lnTo>
                      <a:pt x="500" y="745"/>
                    </a:lnTo>
                    <a:lnTo>
                      <a:pt x="511" y="739"/>
                    </a:lnTo>
                    <a:lnTo>
                      <a:pt x="524" y="730"/>
                    </a:lnTo>
                    <a:lnTo>
                      <a:pt x="538" y="719"/>
                    </a:lnTo>
                    <a:lnTo>
                      <a:pt x="551" y="703"/>
                    </a:lnTo>
                    <a:lnTo>
                      <a:pt x="562" y="681"/>
                    </a:lnTo>
                    <a:lnTo>
                      <a:pt x="569" y="648"/>
                    </a:lnTo>
                    <a:lnTo>
                      <a:pt x="578" y="578"/>
                    </a:lnTo>
                    <a:lnTo>
                      <a:pt x="586" y="511"/>
                    </a:lnTo>
                    <a:lnTo>
                      <a:pt x="591" y="454"/>
                    </a:lnTo>
                    <a:lnTo>
                      <a:pt x="589" y="428"/>
                    </a:lnTo>
                    <a:lnTo>
                      <a:pt x="584" y="401"/>
                    </a:lnTo>
                    <a:lnTo>
                      <a:pt x="496" y="233"/>
                    </a:lnTo>
                    <a:lnTo>
                      <a:pt x="491" y="229"/>
                    </a:lnTo>
                    <a:lnTo>
                      <a:pt x="482" y="214"/>
                    </a:lnTo>
                    <a:lnTo>
                      <a:pt x="469" y="194"/>
                    </a:lnTo>
                    <a:lnTo>
                      <a:pt x="456" y="172"/>
                    </a:lnTo>
                    <a:lnTo>
                      <a:pt x="425" y="125"/>
                    </a:lnTo>
                    <a:lnTo>
                      <a:pt x="414" y="110"/>
                    </a:lnTo>
                    <a:lnTo>
                      <a:pt x="407" y="101"/>
                    </a:lnTo>
                    <a:lnTo>
                      <a:pt x="398" y="97"/>
                    </a:lnTo>
                    <a:lnTo>
                      <a:pt x="383" y="88"/>
                    </a:lnTo>
                    <a:lnTo>
                      <a:pt x="334" y="70"/>
                    </a:lnTo>
                    <a:lnTo>
                      <a:pt x="310" y="61"/>
                    </a:lnTo>
                    <a:lnTo>
                      <a:pt x="288" y="55"/>
                    </a:lnTo>
                    <a:lnTo>
                      <a:pt x="274" y="50"/>
                    </a:lnTo>
                    <a:lnTo>
                      <a:pt x="268" y="48"/>
                    </a:lnTo>
                    <a:lnTo>
                      <a:pt x="261" y="46"/>
                    </a:lnTo>
                    <a:lnTo>
                      <a:pt x="248" y="42"/>
                    </a:lnTo>
                    <a:lnTo>
                      <a:pt x="226" y="35"/>
                    </a:lnTo>
                    <a:lnTo>
                      <a:pt x="201" y="26"/>
                    </a:lnTo>
                    <a:lnTo>
                      <a:pt x="155" y="11"/>
                    </a:lnTo>
                    <a:lnTo>
                      <a:pt x="135" y="4"/>
                    </a:lnTo>
                    <a:lnTo>
                      <a:pt x="126" y="0"/>
                    </a:lnTo>
                    <a:lnTo>
                      <a:pt x="122" y="4"/>
                    </a:lnTo>
                    <a:lnTo>
                      <a:pt x="119" y="15"/>
                    </a:lnTo>
                    <a:lnTo>
                      <a:pt x="119" y="99"/>
                    </a:lnTo>
                    <a:lnTo>
                      <a:pt x="117" y="117"/>
                    </a:lnTo>
                    <a:lnTo>
                      <a:pt x="115" y="128"/>
                    </a:lnTo>
                    <a:lnTo>
                      <a:pt x="106" y="143"/>
                    </a:lnTo>
                    <a:lnTo>
                      <a:pt x="93" y="158"/>
                    </a:lnTo>
                    <a:lnTo>
                      <a:pt x="80" y="172"/>
                    </a:lnTo>
                    <a:lnTo>
                      <a:pt x="75" y="176"/>
                    </a:lnTo>
                    <a:lnTo>
                      <a:pt x="73" y="181"/>
                    </a:lnTo>
                    <a:lnTo>
                      <a:pt x="75" y="189"/>
                    </a:lnTo>
                    <a:lnTo>
                      <a:pt x="82" y="200"/>
                    </a:lnTo>
                    <a:lnTo>
                      <a:pt x="82" y="211"/>
                    </a:lnTo>
                    <a:lnTo>
                      <a:pt x="0" y="745"/>
                    </a:lnTo>
                    <a:close/>
                  </a:path>
                </a:pathLst>
              </a:custGeom>
              <a:solidFill>
                <a:srgbClr val="84402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4" name="Freeform 15"/>
              <p:cNvSpPr>
                <a:spLocks/>
              </p:cNvSpPr>
              <p:nvPr/>
            </p:nvSpPr>
            <p:spPr bwMode="auto">
              <a:xfrm>
                <a:off x="1269" y="2507"/>
                <a:ext cx="582" cy="1066"/>
              </a:xfrm>
              <a:custGeom>
                <a:avLst/>
                <a:gdLst>
                  <a:gd name="T0" fmla="*/ 4 w 582"/>
                  <a:gd name="T1" fmla="*/ 741 h 1066"/>
                  <a:gd name="T2" fmla="*/ 33 w 582"/>
                  <a:gd name="T3" fmla="*/ 748 h 1066"/>
                  <a:gd name="T4" fmla="*/ 66 w 582"/>
                  <a:gd name="T5" fmla="*/ 757 h 1066"/>
                  <a:gd name="T6" fmla="*/ 71 w 582"/>
                  <a:gd name="T7" fmla="*/ 774 h 1066"/>
                  <a:gd name="T8" fmla="*/ 66 w 582"/>
                  <a:gd name="T9" fmla="*/ 805 h 1066"/>
                  <a:gd name="T10" fmla="*/ 51 w 582"/>
                  <a:gd name="T11" fmla="*/ 898 h 1066"/>
                  <a:gd name="T12" fmla="*/ 38 w 582"/>
                  <a:gd name="T13" fmla="*/ 993 h 1066"/>
                  <a:gd name="T14" fmla="*/ 35 w 582"/>
                  <a:gd name="T15" fmla="*/ 1037 h 1066"/>
                  <a:gd name="T16" fmla="*/ 49 w 582"/>
                  <a:gd name="T17" fmla="*/ 1050 h 1066"/>
                  <a:gd name="T18" fmla="*/ 100 w 582"/>
                  <a:gd name="T19" fmla="*/ 1057 h 1066"/>
                  <a:gd name="T20" fmla="*/ 201 w 582"/>
                  <a:gd name="T21" fmla="*/ 1063 h 1066"/>
                  <a:gd name="T22" fmla="*/ 259 w 582"/>
                  <a:gd name="T23" fmla="*/ 1066 h 1066"/>
                  <a:gd name="T24" fmla="*/ 316 w 582"/>
                  <a:gd name="T25" fmla="*/ 1063 h 1066"/>
                  <a:gd name="T26" fmla="*/ 414 w 582"/>
                  <a:gd name="T27" fmla="*/ 1048 h 1066"/>
                  <a:gd name="T28" fmla="*/ 460 w 582"/>
                  <a:gd name="T29" fmla="*/ 1035 h 1066"/>
                  <a:gd name="T30" fmla="*/ 480 w 582"/>
                  <a:gd name="T31" fmla="*/ 1021 h 1066"/>
                  <a:gd name="T32" fmla="*/ 511 w 582"/>
                  <a:gd name="T33" fmla="*/ 984 h 1066"/>
                  <a:gd name="T34" fmla="*/ 564 w 582"/>
                  <a:gd name="T35" fmla="*/ 902 h 1066"/>
                  <a:gd name="T36" fmla="*/ 578 w 582"/>
                  <a:gd name="T37" fmla="*/ 852 h 1066"/>
                  <a:gd name="T38" fmla="*/ 562 w 582"/>
                  <a:gd name="T39" fmla="*/ 818 h 1066"/>
                  <a:gd name="T40" fmla="*/ 520 w 582"/>
                  <a:gd name="T41" fmla="*/ 794 h 1066"/>
                  <a:gd name="T42" fmla="*/ 496 w 582"/>
                  <a:gd name="T43" fmla="*/ 777 h 1066"/>
                  <a:gd name="T44" fmla="*/ 489 w 582"/>
                  <a:gd name="T45" fmla="*/ 750 h 1066"/>
                  <a:gd name="T46" fmla="*/ 505 w 582"/>
                  <a:gd name="T47" fmla="*/ 732 h 1066"/>
                  <a:gd name="T48" fmla="*/ 531 w 582"/>
                  <a:gd name="T49" fmla="*/ 715 h 1066"/>
                  <a:gd name="T50" fmla="*/ 555 w 582"/>
                  <a:gd name="T51" fmla="*/ 675 h 1066"/>
                  <a:gd name="T52" fmla="*/ 571 w 582"/>
                  <a:gd name="T53" fmla="*/ 571 h 1066"/>
                  <a:gd name="T54" fmla="*/ 582 w 582"/>
                  <a:gd name="T55" fmla="*/ 450 h 1066"/>
                  <a:gd name="T56" fmla="*/ 575 w 582"/>
                  <a:gd name="T57" fmla="*/ 397 h 1066"/>
                  <a:gd name="T58" fmla="*/ 485 w 582"/>
                  <a:gd name="T59" fmla="*/ 225 h 1066"/>
                  <a:gd name="T60" fmla="*/ 465 w 582"/>
                  <a:gd name="T61" fmla="*/ 192 h 1066"/>
                  <a:gd name="T62" fmla="*/ 420 w 582"/>
                  <a:gd name="T63" fmla="*/ 126 h 1066"/>
                  <a:gd name="T64" fmla="*/ 405 w 582"/>
                  <a:gd name="T65" fmla="*/ 99 h 1066"/>
                  <a:gd name="T66" fmla="*/ 381 w 582"/>
                  <a:gd name="T67" fmla="*/ 86 h 1066"/>
                  <a:gd name="T68" fmla="*/ 308 w 582"/>
                  <a:gd name="T69" fmla="*/ 60 h 1066"/>
                  <a:gd name="T70" fmla="*/ 272 w 582"/>
                  <a:gd name="T71" fmla="*/ 49 h 1066"/>
                  <a:gd name="T72" fmla="*/ 261 w 582"/>
                  <a:gd name="T73" fmla="*/ 44 h 1066"/>
                  <a:gd name="T74" fmla="*/ 226 w 582"/>
                  <a:gd name="T75" fmla="*/ 33 h 1066"/>
                  <a:gd name="T76" fmla="*/ 153 w 582"/>
                  <a:gd name="T77" fmla="*/ 11 h 1066"/>
                  <a:gd name="T78" fmla="*/ 126 w 582"/>
                  <a:gd name="T79" fmla="*/ 0 h 1066"/>
                  <a:gd name="T80" fmla="*/ 119 w 582"/>
                  <a:gd name="T81" fmla="*/ 13 h 1066"/>
                  <a:gd name="T82" fmla="*/ 117 w 582"/>
                  <a:gd name="T83" fmla="*/ 113 h 1066"/>
                  <a:gd name="T84" fmla="*/ 106 w 582"/>
                  <a:gd name="T85" fmla="*/ 139 h 1066"/>
                  <a:gd name="T86" fmla="*/ 80 w 582"/>
                  <a:gd name="T87" fmla="*/ 168 h 1066"/>
                  <a:gd name="T88" fmla="*/ 73 w 582"/>
                  <a:gd name="T89" fmla="*/ 177 h 1066"/>
                  <a:gd name="T90" fmla="*/ 82 w 582"/>
                  <a:gd name="T91" fmla="*/ 196 h 1066"/>
                  <a:gd name="T92" fmla="*/ 0 w 582"/>
                  <a:gd name="T93" fmla="*/ 741 h 10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82"/>
                  <a:gd name="T142" fmla="*/ 0 h 1066"/>
                  <a:gd name="T143" fmla="*/ 582 w 582"/>
                  <a:gd name="T144" fmla="*/ 1066 h 106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82" h="1066">
                    <a:moveTo>
                      <a:pt x="0" y="741"/>
                    </a:moveTo>
                    <a:lnTo>
                      <a:pt x="4" y="741"/>
                    </a:lnTo>
                    <a:lnTo>
                      <a:pt x="11" y="743"/>
                    </a:lnTo>
                    <a:lnTo>
                      <a:pt x="33" y="748"/>
                    </a:lnTo>
                    <a:lnTo>
                      <a:pt x="57" y="752"/>
                    </a:lnTo>
                    <a:lnTo>
                      <a:pt x="66" y="757"/>
                    </a:lnTo>
                    <a:lnTo>
                      <a:pt x="71" y="759"/>
                    </a:lnTo>
                    <a:lnTo>
                      <a:pt x="71" y="774"/>
                    </a:lnTo>
                    <a:lnTo>
                      <a:pt x="69" y="788"/>
                    </a:lnTo>
                    <a:lnTo>
                      <a:pt x="66" y="805"/>
                    </a:lnTo>
                    <a:lnTo>
                      <a:pt x="60" y="849"/>
                    </a:lnTo>
                    <a:lnTo>
                      <a:pt x="51" y="898"/>
                    </a:lnTo>
                    <a:lnTo>
                      <a:pt x="42" y="949"/>
                    </a:lnTo>
                    <a:lnTo>
                      <a:pt x="38" y="993"/>
                    </a:lnTo>
                    <a:lnTo>
                      <a:pt x="35" y="1013"/>
                    </a:lnTo>
                    <a:lnTo>
                      <a:pt x="35" y="1037"/>
                    </a:lnTo>
                    <a:lnTo>
                      <a:pt x="38" y="1043"/>
                    </a:lnTo>
                    <a:lnTo>
                      <a:pt x="49" y="1050"/>
                    </a:lnTo>
                    <a:lnTo>
                      <a:pt x="71" y="1055"/>
                    </a:lnTo>
                    <a:lnTo>
                      <a:pt x="100" y="1057"/>
                    </a:lnTo>
                    <a:lnTo>
                      <a:pt x="133" y="1061"/>
                    </a:lnTo>
                    <a:lnTo>
                      <a:pt x="201" y="1063"/>
                    </a:lnTo>
                    <a:lnTo>
                      <a:pt x="232" y="1066"/>
                    </a:lnTo>
                    <a:lnTo>
                      <a:pt x="259" y="1066"/>
                    </a:lnTo>
                    <a:lnTo>
                      <a:pt x="285" y="1066"/>
                    </a:lnTo>
                    <a:lnTo>
                      <a:pt x="316" y="1063"/>
                    </a:lnTo>
                    <a:lnTo>
                      <a:pt x="383" y="1052"/>
                    </a:lnTo>
                    <a:lnTo>
                      <a:pt x="414" y="1048"/>
                    </a:lnTo>
                    <a:lnTo>
                      <a:pt x="440" y="1041"/>
                    </a:lnTo>
                    <a:lnTo>
                      <a:pt x="460" y="1035"/>
                    </a:lnTo>
                    <a:lnTo>
                      <a:pt x="471" y="1030"/>
                    </a:lnTo>
                    <a:lnTo>
                      <a:pt x="480" y="1021"/>
                    </a:lnTo>
                    <a:lnTo>
                      <a:pt x="494" y="1006"/>
                    </a:lnTo>
                    <a:lnTo>
                      <a:pt x="511" y="984"/>
                    </a:lnTo>
                    <a:lnTo>
                      <a:pt x="531" y="960"/>
                    </a:lnTo>
                    <a:lnTo>
                      <a:pt x="564" y="902"/>
                    </a:lnTo>
                    <a:lnTo>
                      <a:pt x="575" y="876"/>
                    </a:lnTo>
                    <a:lnTo>
                      <a:pt x="578" y="852"/>
                    </a:lnTo>
                    <a:lnTo>
                      <a:pt x="573" y="832"/>
                    </a:lnTo>
                    <a:lnTo>
                      <a:pt x="562" y="818"/>
                    </a:lnTo>
                    <a:lnTo>
                      <a:pt x="536" y="801"/>
                    </a:lnTo>
                    <a:lnTo>
                      <a:pt x="520" y="794"/>
                    </a:lnTo>
                    <a:lnTo>
                      <a:pt x="507" y="785"/>
                    </a:lnTo>
                    <a:lnTo>
                      <a:pt x="496" y="777"/>
                    </a:lnTo>
                    <a:lnTo>
                      <a:pt x="489" y="763"/>
                    </a:lnTo>
                    <a:lnTo>
                      <a:pt x="489" y="750"/>
                    </a:lnTo>
                    <a:lnTo>
                      <a:pt x="494" y="741"/>
                    </a:lnTo>
                    <a:lnTo>
                      <a:pt x="505" y="732"/>
                    </a:lnTo>
                    <a:lnTo>
                      <a:pt x="518" y="726"/>
                    </a:lnTo>
                    <a:lnTo>
                      <a:pt x="531" y="715"/>
                    </a:lnTo>
                    <a:lnTo>
                      <a:pt x="544" y="699"/>
                    </a:lnTo>
                    <a:lnTo>
                      <a:pt x="555" y="675"/>
                    </a:lnTo>
                    <a:lnTo>
                      <a:pt x="562" y="644"/>
                    </a:lnTo>
                    <a:lnTo>
                      <a:pt x="571" y="571"/>
                    </a:lnTo>
                    <a:lnTo>
                      <a:pt x="580" y="507"/>
                    </a:lnTo>
                    <a:lnTo>
                      <a:pt x="582" y="450"/>
                    </a:lnTo>
                    <a:lnTo>
                      <a:pt x="580" y="424"/>
                    </a:lnTo>
                    <a:lnTo>
                      <a:pt x="575" y="397"/>
                    </a:lnTo>
                    <a:lnTo>
                      <a:pt x="489" y="229"/>
                    </a:lnTo>
                    <a:lnTo>
                      <a:pt x="485" y="225"/>
                    </a:lnTo>
                    <a:lnTo>
                      <a:pt x="476" y="212"/>
                    </a:lnTo>
                    <a:lnTo>
                      <a:pt x="465" y="192"/>
                    </a:lnTo>
                    <a:lnTo>
                      <a:pt x="449" y="170"/>
                    </a:lnTo>
                    <a:lnTo>
                      <a:pt x="420" y="126"/>
                    </a:lnTo>
                    <a:lnTo>
                      <a:pt x="409" y="108"/>
                    </a:lnTo>
                    <a:lnTo>
                      <a:pt x="405" y="99"/>
                    </a:lnTo>
                    <a:lnTo>
                      <a:pt x="396" y="95"/>
                    </a:lnTo>
                    <a:lnTo>
                      <a:pt x="381" y="86"/>
                    </a:lnTo>
                    <a:lnTo>
                      <a:pt x="332" y="68"/>
                    </a:lnTo>
                    <a:lnTo>
                      <a:pt x="308" y="60"/>
                    </a:lnTo>
                    <a:lnTo>
                      <a:pt x="285" y="53"/>
                    </a:lnTo>
                    <a:lnTo>
                      <a:pt x="272" y="49"/>
                    </a:lnTo>
                    <a:lnTo>
                      <a:pt x="266" y="46"/>
                    </a:lnTo>
                    <a:lnTo>
                      <a:pt x="261" y="44"/>
                    </a:lnTo>
                    <a:lnTo>
                      <a:pt x="246" y="40"/>
                    </a:lnTo>
                    <a:lnTo>
                      <a:pt x="226" y="33"/>
                    </a:lnTo>
                    <a:lnTo>
                      <a:pt x="201" y="27"/>
                    </a:lnTo>
                    <a:lnTo>
                      <a:pt x="153" y="11"/>
                    </a:lnTo>
                    <a:lnTo>
                      <a:pt x="135" y="4"/>
                    </a:lnTo>
                    <a:lnTo>
                      <a:pt x="126" y="0"/>
                    </a:lnTo>
                    <a:lnTo>
                      <a:pt x="122" y="2"/>
                    </a:lnTo>
                    <a:lnTo>
                      <a:pt x="119" y="13"/>
                    </a:lnTo>
                    <a:lnTo>
                      <a:pt x="119" y="95"/>
                    </a:lnTo>
                    <a:lnTo>
                      <a:pt x="117" y="113"/>
                    </a:lnTo>
                    <a:lnTo>
                      <a:pt x="115" y="124"/>
                    </a:lnTo>
                    <a:lnTo>
                      <a:pt x="106" y="139"/>
                    </a:lnTo>
                    <a:lnTo>
                      <a:pt x="93" y="154"/>
                    </a:lnTo>
                    <a:lnTo>
                      <a:pt x="80" y="168"/>
                    </a:lnTo>
                    <a:lnTo>
                      <a:pt x="75" y="172"/>
                    </a:lnTo>
                    <a:lnTo>
                      <a:pt x="73" y="177"/>
                    </a:lnTo>
                    <a:lnTo>
                      <a:pt x="75" y="185"/>
                    </a:lnTo>
                    <a:lnTo>
                      <a:pt x="82" y="196"/>
                    </a:lnTo>
                    <a:lnTo>
                      <a:pt x="82" y="207"/>
                    </a:lnTo>
                    <a:lnTo>
                      <a:pt x="0" y="741"/>
                    </a:lnTo>
                    <a:close/>
                  </a:path>
                </a:pathLst>
              </a:custGeom>
              <a:solidFill>
                <a:srgbClr val="8B47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5" name="Freeform 16"/>
              <p:cNvSpPr>
                <a:spLocks/>
              </p:cNvSpPr>
              <p:nvPr/>
            </p:nvSpPr>
            <p:spPr bwMode="auto">
              <a:xfrm>
                <a:off x="1269" y="2511"/>
                <a:ext cx="575" cy="1057"/>
              </a:xfrm>
              <a:custGeom>
                <a:avLst/>
                <a:gdLst>
                  <a:gd name="T0" fmla="*/ 4 w 575"/>
                  <a:gd name="T1" fmla="*/ 737 h 1057"/>
                  <a:gd name="T2" fmla="*/ 33 w 575"/>
                  <a:gd name="T3" fmla="*/ 744 h 1057"/>
                  <a:gd name="T4" fmla="*/ 66 w 575"/>
                  <a:gd name="T5" fmla="*/ 753 h 1057"/>
                  <a:gd name="T6" fmla="*/ 71 w 575"/>
                  <a:gd name="T7" fmla="*/ 770 h 1057"/>
                  <a:gd name="T8" fmla="*/ 66 w 575"/>
                  <a:gd name="T9" fmla="*/ 801 h 1057"/>
                  <a:gd name="T10" fmla="*/ 51 w 575"/>
                  <a:gd name="T11" fmla="*/ 892 h 1057"/>
                  <a:gd name="T12" fmla="*/ 38 w 575"/>
                  <a:gd name="T13" fmla="*/ 984 h 1057"/>
                  <a:gd name="T14" fmla="*/ 35 w 575"/>
                  <a:gd name="T15" fmla="*/ 1028 h 1057"/>
                  <a:gd name="T16" fmla="*/ 51 w 575"/>
                  <a:gd name="T17" fmla="*/ 1042 h 1057"/>
                  <a:gd name="T18" fmla="*/ 100 w 575"/>
                  <a:gd name="T19" fmla="*/ 1051 h 1057"/>
                  <a:gd name="T20" fmla="*/ 204 w 575"/>
                  <a:gd name="T21" fmla="*/ 1055 h 1057"/>
                  <a:gd name="T22" fmla="*/ 259 w 575"/>
                  <a:gd name="T23" fmla="*/ 1057 h 1057"/>
                  <a:gd name="T24" fmla="*/ 314 w 575"/>
                  <a:gd name="T25" fmla="*/ 1053 h 1057"/>
                  <a:gd name="T26" fmla="*/ 409 w 575"/>
                  <a:gd name="T27" fmla="*/ 1035 h 1057"/>
                  <a:gd name="T28" fmla="*/ 454 w 575"/>
                  <a:gd name="T29" fmla="*/ 1024 h 1057"/>
                  <a:gd name="T30" fmla="*/ 471 w 575"/>
                  <a:gd name="T31" fmla="*/ 1011 h 1057"/>
                  <a:gd name="T32" fmla="*/ 505 w 575"/>
                  <a:gd name="T33" fmla="*/ 976 h 1057"/>
                  <a:gd name="T34" fmla="*/ 542 w 575"/>
                  <a:gd name="T35" fmla="*/ 923 h 1057"/>
                  <a:gd name="T36" fmla="*/ 567 w 575"/>
                  <a:gd name="T37" fmla="*/ 870 h 1057"/>
                  <a:gd name="T38" fmla="*/ 564 w 575"/>
                  <a:gd name="T39" fmla="*/ 828 h 1057"/>
                  <a:gd name="T40" fmla="*/ 529 w 575"/>
                  <a:gd name="T41" fmla="*/ 797 h 1057"/>
                  <a:gd name="T42" fmla="*/ 491 w 575"/>
                  <a:gd name="T43" fmla="*/ 773 h 1057"/>
                  <a:gd name="T44" fmla="*/ 485 w 575"/>
                  <a:gd name="T45" fmla="*/ 746 h 1057"/>
                  <a:gd name="T46" fmla="*/ 500 w 575"/>
                  <a:gd name="T47" fmla="*/ 728 h 1057"/>
                  <a:gd name="T48" fmla="*/ 527 w 575"/>
                  <a:gd name="T49" fmla="*/ 709 h 1057"/>
                  <a:gd name="T50" fmla="*/ 551 w 575"/>
                  <a:gd name="T51" fmla="*/ 671 h 1057"/>
                  <a:gd name="T52" fmla="*/ 567 w 575"/>
                  <a:gd name="T53" fmla="*/ 567 h 1057"/>
                  <a:gd name="T54" fmla="*/ 575 w 575"/>
                  <a:gd name="T55" fmla="*/ 448 h 1057"/>
                  <a:gd name="T56" fmla="*/ 567 w 575"/>
                  <a:gd name="T57" fmla="*/ 395 h 1057"/>
                  <a:gd name="T58" fmla="*/ 480 w 575"/>
                  <a:gd name="T59" fmla="*/ 221 h 1057"/>
                  <a:gd name="T60" fmla="*/ 458 w 575"/>
                  <a:gd name="T61" fmla="*/ 188 h 1057"/>
                  <a:gd name="T62" fmla="*/ 416 w 575"/>
                  <a:gd name="T63" fmla="*/ 124 h 1057"/>
                  <a:gd name="T64" fmla="*/ 401 w 575"/>
                  <a:gd name="T65" fmla="*/ 98 h 1057"/>
                  <a:gd name="T66" fmla="*/ 376 w 575"/>
                  <a:gd name="T67" fmla="*/ 84 h 1057"/>
                  <a:gd name="T68" fmla="*/ 305 w 575"/>
                  <a:gd name="T69" fmla="*/ 60 h 1057"/>
                  <a:gd name="T70" fmla="*/ 270 w 575"/>
                  <a:gd name="T71" fmla="*/ 49 h 1057"/>
                  <a:gd name="T72" fmla="*/ 259 w 575"/>
                  <a:gd name="T73" fmla="*/ 45 h 1057"/>
                  <a:gd name="T74" fmla="*/ 223 w 575"/>
                  <a:gd name="T75" fmla="*/ 34 h 1057"/>
                  <a:gd name="T76" fmla="*/ 155 w 575"/>
                  <a:gd name="T77" fmla="*/ 11 h 1057"/>
                  <a:gd name="T78" fmla="*/ 128 w 575"/>
                  <a:gd name="T79" fmla="*/ 0 h 1057"/>
                  <a:gd name="T80" fmla="*/ 122 w 575"/>
                  <a:gd name="T81" fmla="*/ 14 h 1057"/>
                  <a:gd name="T82" fmla="*/ 119 w 575"/>
                  <a:gd name="T83" fmla="*/ 51 h 1057"/>
                  <a:gd name="T84" fmla="*/ 117 w 575"/>
                  <a:gd name="T85" fmla="*/ 109 h 1057"/>
                  <a:gd name="T86" fmla="*/ 106 w 575"/>
                  <a:gd name="T87" fmla="*/ 135 h 1057"/>
                  <a:gd name="T88" fmla="*/ 80 w 575"/>
                  <a:gd name="T89" fmla="*/ 164 h 1057"/>
                  <a:gd name="T90" fmla="*/ 73 w 575"/>
                  <a:gd name="T91" fmla="*/ 173 h 1057"/>
                  <a:gd name="T92" fmla="*/ 82 w 575"/>
                  <a:gd name="T93" fmla="*/ 192 h 1057"/>
                  <a:gd name="T94" fmla="*/ 0 w 575"/>
                  <a:gd name="T95" fmla="*/ 737 h 10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5"/>
                  <a:gd name="T145" fmla="*/ 0 h 1057"/>
                  <a:gd name="T146" fmla="*/ 575 w 575"/>
                  <a:gd name="T147" fmla="*/ 1057 h 10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5" h="1057">
                    <a:moveTo>
                      <a:pt x="0" y="737"/>
                    </a:moveTo>
                    <a:lnTo>
                      <a:pt x="4" y="737"/>
                    </a:lnTo>
                    <a:lnTo>
                      <a:pt x="11" y="739"/>
                    </a:lnTo>
                    <a:lnTo>
                      <a:pt x="33" y="744"/>
                    </a:lnTo>
                    <a:lnTo>
                      <a:pt x="57" y="748"/>
                    </a:lnTo>
                    <a:lnTo>
                      <a:pt x="66" y="753"/>
                    </a:lnTo>
                    <a:lnTo>
                      <a:pt x="71" y="755"/>
                    </a:lnTo>
                    <a:lnTo>
                      <a:pt x="71" y="770"/>
                    </a:lnTo>
                    <a:lnTo>
                      <a:pt x="69" y="784"/>
                    </a:lnTo>
                    <a:lnTo>
                      <a:pt x="66" y="801"/>
                    </a:lnTo>
                    <a:lnTo>
                      <a:pt x="60" y="843"/>
                    </a:lnTo>
                    <a:lnTo>
                      <a:pt x="51" y="892"/>
                    </a:lnTo>
                    <a:lnTo>
                      <a:pt x="42" y="942"/>
                    </a:lnTo>
                    <a:lnTo>
                      <a:pt x="38" y="984"/>
                    </a:lnTo>
                    <a:lnTo>
                      <a:pt x="35" y="1004"/>
                    </a:lnTo>
                    <a:lnTo>
                      <a:pt x="35" y="1028"/>
                    </a:lnTo>
                    <a:lnTo>
                      <a:pt x="38" y="1035"/>
                    </a:lnTo>
                    <a:lnTo>
                      <a:pt x="51" y="1042"/>
                    </a:lnTo>
                    <a:lnTo>
                      <a:pt x="71" y="1046"/>
                    </a:lnTo>
                    <a:lnTo>
                      <a:pt x="100" y="1051"/>
                    </a:lnTo>
                    <a:lnTo>
                      <a:pt x="133" y="1053"/>
                    </a:lnTo>
                    <a:lnTo>
                      <a:pt x="204" y="1055"/>
                    </a:lnTo>
                    <a:lnTo>
                      <a:pt x="235" y="1057"/>
                    </a:lnTo>
                    <a:lnTo>
                      <a:pt x="259" y="1057"/>
                    </a:lnTo>
                    <a:lnTo>
                      <a:pt x="283" y="1055"/>
                    </a:lnTo>
                    <a:lnTo>
                      <a:pt x="314" y="1053"/>
                    </a:lnTo>
                    <a:lnTo>
                      <a:pt x="378" y="1042"/>
                    </a:lnTo>
                    <a:lnTo>
                      <a:pt x="409" y="1035"/>
                    </a:lnTo>
                    <a:lnTo>
                      <a:pt x="434" y="1028"/>
                    </a:lnTo>
                    <a:lnTo>
                      <a:pt x="454" y="1024"/>
                    </a:lnTo>
                    <a:lnTo>
                      <a:pt x="463" y="1020"/>
                    </a:lnTo>
                    <a:lnTo>
                      <a:pt x="471" y="1011"/>
                    </a:lnTo>
                    <a:lnTo>
                      <a:pt x="485" y="995"/>
                    </a:lnTo>
                    <a:lnTo>
                      <a:pt x="505" y="976"/>
                    </a:lnTo>
                    <a:lnTo>
                      <a:pt x="522" y="949"/>
                    </a:lnTo>
                    <a:lnTo>
                      <a:pt x="542" y="923"/>
                    </a:lnTo>
                    <a:lnTo>
                      <a:pt x="558" y="896"/>
                    </a:lnTo>
                    <a:lnTo>
                      <a:pt x="567" y="870"/>
                    </a:lnTo>
                    <a:lnTo>
                      <a:pt x="569" y="845"/>
                    </a:lnTo>
                    <a:lnTo>
                      <a:pt x="564" y="828"/>
                    </a:lnTo>
                    <a:lnTo>
                      <a:pt x="555" y="814"/>
                    </a:lnTo>
                    <a:lnTo>
                      <a:pt x="529" y="797"/>
                    </a:lnTo>
                    <a:lnTo>
                      <a:pt x="500" y="781"/>
                    </a:lnTo>
                    <a:lnTo>
                      <a:pt x="491" y="773"/>
                    </a:lnTo>
                    <a:lnTo>
                      <a:pt x="485" y="759"/>
                    </a:lnTo>
                    <a:lnTo>
                      <a:pt x="485" y="746"/>
                    </a:lnTo>
                    <a:lnTo>
                      <a:pt x="489" y="737"/>
                    </a:lnTo>
                    <a:lnTo>
                      <a:pt x="500" y="728"/>
                    </a:lnTo>
                    <a:lnTo>
                      <a:pt x="513" y="720"/>
                    </a:lnTo>
                    <a:lnTo>
                      <a:pt x="527" y="709"/>
                    </a:lnTo>
                    <a:lnTo>
                      <a:pt x="540" y="693"/>
                    </a:lnTo>
                    <a:lnTo>
                      <a:pt x="551" y="671"/>
                    </a:lnTo>
                    <a:lnTo>
                      <a:pt x="558" y="638"/>
                    </a:lnTo>
                    <a:lnTo>
                      <a:pt x="567" y="567"/>
                    </a:lnTo>
                    <a:lnTo>
                      <a:pt x="573" y="503"/>
                    </a:lnTo>
                    <a:lnTo>
                      <a:pt x="575" y="448"/>
                    </a:lnTo>
                    <a:lnTo>
                      <a:pt x="573" y="420"/>
                    </a:lnTo>
                    <a:lnTo>
                      <a:pt x="567" y="395"/>
                    </a:lnTo>
                    <a:lnTo>
                      <a:pt x="482" y="225"/>
                    </a:lnTo>
                    <a:lnTo>
                      <a:pt x="480" y="221"/>
                    </a:lnTo>
                    <a:lnTo>
                      <a:pt x="471" y="208"/>
                    </a:lnTo>
                    <a:lnTo>
                      <a:pt x="458" y="188"/>
                    </a:lnTo>
                    <a:lnTo>
                      <a:pt x="445" y="166"/>
                    </a:lnTo>
                    <a:lnTo>
                      <a:pt x="416" y="124"/>
                    </a:lnTo>
                    <a:lnTo>
                      <a:pt x="407" y="106"/>
                    </a:lnTo>
                    <a:lnTo>
                      <a:pt x="401" y="98"/>
                    </a:lnTo>
                    <a:lnTo>
                      <a:pt x="392" y="93"/>
                    </a:lnTo>
                    <a:lnTo>
                      <a:pt x="376" y="84"/>
                    </a:lnTo>
                    <a:lnTo>
                      <a:pt x="330" y="69"/>
                    </a:lnTo>
                    <a:lnTo>
                      <a:pt x="305" y="60"/>
                    </a:lnTo>
                    <a:lnTo>
                      <a:pt x="283" y="53"/>
                    </a:lnTo>
                    <a:lnTo>
                      <a:pt x="270" y="49"/>
                    </a:lnTo>
                    <a:lnTo>
                      <a:pt x="263" y="47"/>
                    </a:lnTo>
                    <a:lnTo>
                      <a:pt x="259" y="45"/>
                    </a:lnTo>
                    <a:lnTo>
                      <a:pt x="243" y="40"/>
                    </a:lnTo>
                    <a:lnTo>
                      <a:pt x="223" y="34"/>
                    </a:lnTo>
                    <a:lnTo>
                      <a:pt x="201" y="27"/>
                    </a:lnTo>
                    <a:lnTo>
                      <a:pt x="155" y="11"/>
                    </a:lnTo>
                    <a:lnTo>
                      <a:pt x="137" y="5"/>
                    </a:lnTo>
                    <a:lnTo>
                      <a:pt x="128" y="0"/>
                    </a:lnTo>
                    <a:lnTo>
                      <a:pt x="124" y="3"/>
                    </a:lnTo>
                    <a:lnTo>
                      <a:pt x="122" y="14"/>
                    </a:lnTo>
                    <a:lnTo>
                      <a:pt x="122" y="29"/>
                    </a:lnTo>
                    <a:lnTo>
                      <a:pt x="119" y="51"/>
                    </a:lnTo>
                    <a:lnTo>
                      <a:pt x="119" y="91"/>
                    </a:lnTo>
                    <a:lnTo>
                      <a:pt x="117" y="109"/>
                    </a:lnTo>
                    <a:lnTo>
                      <a:pt x="115" y="120"/>
                    </a:lnTo>
                    <a:lnTo>
                      <a:pt x="106" y="135"/>
                    </a:lnTo>
                    <a:lnTo>
                      <a:pt x="93" y="150"/>
                    </a:lnTo>
                    <a:lnTo>
                      <a:pt x="80" y="164"/>
                    </a:lnTo>
                    <a:lnTo>
                      <a:pt x="75" y="168"/>
                    </a:lnTo>
                    <a:lnTo>
                      <a:pt x="73" y="173"/>
                    </a:lnTo>
                    <a:lnTo>
                      <a:pt x="75" y="181"/>
                    </a:lnTo>
                    <a:lnTo>
                      <a:pt x="82" y="192"/>
                    </a:lnTo>
                    <a:lnTo>
                      <a:pt x="82" y="203"/>
                    </a:lnTo>
                    <a:lnTo>
                      <a:pt x="0" y="737"/>
                    </a:lnTo>
                    <a:close/>
                  </a:path>
                </a:pathLst>
              </a:custGeom>
              <a:solidFill>
                <a:srgbClr val="934F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6" name="Freeform 17"/>
              <p:cNvSpPr>
                <a:spLocks/>
              </p:cNvSpPr>
              <p:nvPr/>
            </p:nvSpPr>
            <p:spPr bwMode="auto">
              <a:xfrm>
                <a:off x="1269" y="2516"/>
                <a:ext cx="567" cy="1046"/>
              </a:xfrm>
              <a:custGeom>
                <a:avLst/>
                <a:gdLst>
                  <a:gd name="T0" fmla="*/ 4 w 567"/>
                  <a:gd name="T1" fmla="*/ 732 h 1046"/>
                  <a:gd name="T2" fmla="*/ 33 w 567"/>
                  <a:gd name="T3" fmla="*/ 739 h 1046"/>
                  <a:gd name="T4" fmla="*/ 66 w 567"/>
                  <a:gd name="T5" fmla="*/ 748 h 1046"/>
                  <a:gd name="T6" fmla="*/ 71 w 567"/>
                  <a:gd name="T7" fmla="*/ 765 h 1046"/>
                  <a:gd name="T8" fmla="*/ 66 w 567"/>
                  <a:gd name="T9" fmla="*/ 796 h 1046"/>
                  <a:gd name="T10" fmla="*/ 42 w 567"/>
                  <a:gd name="T11" fmla="*/ 935 h 1046"/>
                  <a:gd name="T12" fmla="*/ 35 w 567"/>
                  <a:gd name="T13" fmla="*/ 997 h 1046"/>
                  <a:gd name="T14" fmla="*/ 38 w 567"/>
                  <a:gd name="T15" fmla="*/ 1028 h 1046"/>
                  <a:gd name="T16" fmla="*/ 71 w 567"/>
                  <a:gd name="T17" fmla="*/ 1039 h 1046"/>
                  <a:gd name="T18" fmla="*/ 135 w 567"/>
                  <a:gd name="T19" fmla="*/ 1043 h 1046"/>
                  <a:gd name="T20" fmla="*/ 259 w 567"/>
                  <a:gd name="T21" fmla="*/ 1046 h 1046"/>
                  <a:gd name="T22" fmla="*/ 310 w 567"/>
                  <a:gd name="T23" fmla="*/ 1041 h 1046"/>
                  <a:gd name="T24" fmla="*/ 403 w 567"/>
                  <a:gd name="T25" fmla="*/ 1023 h 1046"/>
                  <a:gd name="T26" fmla="*/ 445 w 567"/>
                  <a:gd name="T27" fmla="*/ 1010 h 1046"/>
                  <a:gd name="T28" fmla="*/ 465 w 567"/>
                  <a:gd name="T29" fmla="*/ 997 h 1046"/>
                  <a:gd name="T30" fmla="*/ 498 w 567"/>
                  <a:gd name="T31" fmla="*/ 964 h 1046"/>
                  <a:gd name="T32" fmla="*/ 536 w 567"/>
                  <a:gd name="T33" fmla="*/ 913 h 1046"/>
                  <a:gd name="T34" fmla="*/ 560 w 567"/>
                  <a:gd name="T35" fmla="*/ 862 h 1046"/>
                  <a:gd name="T36" fmla="*/ 558 w 567"/>
                  <a:gd name="T37" fmla="*/ 821 h 1046"/>
                  <a:gd name="T38" fmla="*/ 522 w 567"/>
                  <a:gd name="T39" fmla="*/ 790 h 1046"/>
                  <a:gd name="T40" fmla="*/ 487 w 567"/>
                  <a:gd name="T41" fmla="*/ 768 h 1046"/>
                  <a:gd name="T42" fmla="*/ 480 w 567"/>
                  <a:gd name="T43" fmla="*/ 741 h 1046"/>
                  <a:gd name="T44" fmla="*/ 496 w 567"/>
                  <a:gd name="T45" fmla="*/ 723 h 1046"/>
                  <a:gd name="T46" fmla="*/ 522 w 567"/>
                  <a:gd name="T47" fmla="*/ 704 h 1046"/>
                  <a:gd name="T48" fmla="*/ 547 w 567"/>
                  <a:gd name="T49" fmla="*/ 664 h 1046"/>
                  <a:gd name="T50" fmla="*/ 560 w 567"/>
                  <a:gd name="T51" fmla="*/ 562 h 1046"/>
                  <a:gd name="T52" fmla="*/ 567 w 567"/>
                  <a:gd name="T53" fmla="*/ 441 h 1046"/>
                  <a:gd name="T54" fmla="*/ 476 w 567"/>
                  <a:gd name="T55" fmla="*/ 223 h 1046"/>
                  <a:gd name="T56" fmla="*/ 465 w 567"/>
                  <a:gd name="T57" fmla="*/ 205 h 1046"/>
                  <a:gd name="T58" fmla="*/ 440 w 567"/>
                  <a:gd name="T59" fmla="*/ 163 h 1046"/>
                  <a:gd name="T60" fmla="*/ 403 w 567"/>
                  <a:gd name="T61" fmla="*/ 104 h 1046"/>
                  <a:gd name="T62" fmla="*/ 389 w 567"/>
                  <a:gd name="T63" fmla="*/ 90 h 1046"/>
                  <a:gd name="T64" fmla="*/ 327 w 567"/>
                  <a:gd name="T65" fmla="*/ 66 h 1046"/>
                  <a:gd name="T66" fmla="*/ 281 w 567"/>
                  <a:gd name="T67" fmla="*/ 51 h 1046"/>
                  <a:gd name="T68" fmla="*/ 261 w 567"/>
                  <a:gd name="T69" fmla="*/ 44 h 1046"/>
                  <a:gd name="T70" fmla="*/ 241 w 567"/>
                  <a:gd name="T71" fmla="*/ 37 h 1046"/>
                  <a:gd name="T72" fmla="*/ 199 w 567"/>
                  <a:gd name="T73" fmla="*/ 24 h 1046"/>
                  <a:gd name="T74" fmla="*/ 137 w 567"/>
                  <a:gd name="T75" fmla="*/ 2 h 1046"/>
                  <a:gd name="T76" fmla="*/ 124 w 567"/>
                  <a:gd name="T77" fmla="*/ 2 h 1046"/>
                  <a:gd name="T78" fmla="*/ 122 w 567"/>
                  <a:gd name="T79" fmla="*/ 29 h 1046"/>
                  <a:gd name="T80" fmla="*/ 119 w 567"/>
                  <a:gd name="T81" fmla="*/ 88 h 1046"/>
                  <a:gd name="T82" fmla="*/ 115 w 567"/>
                  <a:gd name="T83" fmla="*/ 115 h 1046"/>
                  <a:gd name="T84" fmla="*/ 93 w 567"/>
                  <a:gd name="T85" fmla="*/ 145 h 1046"/>
                  <a:gd name="T86" fmla="*/ 75 w 567"/>
                  <a:gd name="T87" fmla="*/ 163 h 1046"/>
                  <a:gd name="T88" fmla="*/ 75 w 567"/>
                  <a:gd name="T89" fmla="*/ 176 h 1046"/>
                  <a:gd name="T90" fmla="*/ 82 w 567"/>
                  <a:gd name="T91" fmla="*/ 198 h 10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67"/>
                  <a:gd name="T139" fmla="*/ 0 h 1046"/>
                  <a:gd name="T140" fmla="*/ 567 w 567"/>
                  <a:gd name="T141" fmla="*/ 1046 h 10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67" h="1046">
                    <a:moveTo>
                      <a:pt x="0" y="732"/>
                    </a:moveTo>
                    <a:lnTo>
                      <a:pt x="4" y="732"/>
                    </a:lnTo>
                    <a:lnTo>
                      <a:pt x="11" y="734"/>
                    </a:lnTo>
                    <a:lnTo>
                      <a:pt x="33" y="739"/>
                    </a:lnTo>
                    <a:lnTo>
                      <a:pt x="57" y="743"/>
                    </a:lnTo>
                    <a:lnTo>
                      <a:pt x="66" y="748"/>
                    </a:lnTo>
                    <a:lnTo>
                      <a:pt x="71" y="750"/>
                    </a:lnTo>
                    <a:lnTo>
                      <a:pt x="71" y="765"/>
                    </a:lnTo>
                    <a:lnTo>
                      <a:pt x="69" y="779"/>
                    </a:lnTo>
                    <a:lnTo>
                      <a:pt x="66" y="796"/>
                    </a:lnTo>
                    <a:lnTo>
                      <a:pt x="60" y="838"/>
                    </a:lnTo>
                    <a:lnTo>
                      <a:pt x="42" y="935"/>
                    </a:lnTo>
                    <a:lnTo>
                      <a:pt x="38" y="979"/>
                    </a:lnTo>
                    <a:lnTo>
                      <a:pt x="35" y="997"/>
                    </a:lnTo>
                    <a:lnTo>
                      <a:pt x="35" y="1021"/>
                    </a:lnTo>
                    <a:lnTo>
                      <a:pt x="38" y="1028"/>
                    </a:lnTo>
                    <a:lnTo>
                      <a:pt x="51" y="1034"/>
                    </a:lnTo>
                    <a:lnTo>
                      <a:pt x="71" y="1039"/>
                    </a:lnTo>
                    <a:lnTo>
                      <a:pt x="102" y="1041"/>
                    </a:lnTo>
                    <a:lnTo>
                      <a:pt x="135" y="1043"/>
                    </a:lnTo>
                    <a:lnTo>
                      <a:pt x="204" y="1046"/>
                    </a:lnTo>
                    <a:lnTo>
                      <a:pt x="259" y="1046"/>
                    </a:lnTo>
                    <a:lnTo>
                      <a:pt x="281" y="1046"/>
                    </a:lnTo>
                    <a:lnTo>
                      <a:pt x="310" y="1041"/>
                    </a:lnTo>
                    <a:lnTo>
                      <a:pt x="372" y="1030"/>
                    </a:lnTo>
                    <a:lnTo>
                      <a:pt x="403" y="1023"/>
                    </a:lnTo>
                    <a:lnTo>
                      <a:pt x="427" y="1017"/>
                    </a:lnTo>
                    <a:lnTo>
                      <a:pt x="445" y="1010"/>
                    </a:lnTo>
                    <a:lnTo>
                      <a:pt x="456" y="1006"/>
                    </a:lnTo>
                    <a:lnTo>
                      <a:pt x="465" y="997"/>
                    </a:lnTo>
                    <a:lnTo>
                      <a:pt x="478" y="984"/>
                    </a:lnTo>
                    <a:lnTo>
                      <a:pt x="498" y="964"/>
                    </a:lnTo>
                    <a:lnTo>
                      <a:pt x="516" y="940"/>
                    </a:lnTo>
                    <a:lnTo>
                      <a:pt x="536" y="913"/>
                    </a:lnTo>
                    <a:lnTo>
                      <a:pt x="551" y="887"/>
                    </a:lnTo>
                    <a:lnTo>
                      <a:pt x="560" y="862"/>
                    </a:lnTo>
                    <a:lnTo>
                      <a:pt x="562" y="838"/>
                    </a:lnTo>
                    <a:lnTo>
                      <a:pt x="558" y="821"/>
                    </a:lnTo>
                    <a:lnTo>
                      <a:pt x="549" y="807"/>
                    </a:lnTo>
                    <a:lnTo>
                      <a:pt x="522" y="790"/>
                    </a:lnTo>
                    <a:lnTo>
                      <a:pt x="496" y="776"/>
                    </a:lnTo>
                    <a:lnTo>
                      <a:pt x="487" y="768"/>
                    </a:lnTo>
                    <a:lnTo>
                      <a:pt x="480" y="754"/>
                    </a:lnTo>
                    <a:lnTo>
                      <a:pt x="480" y="741"/>
                    </a:lnTo>
                    <a:lnTo>
                      <a:pt x="485" y="730"/>
                    </a:lnTo>
                    <a:lnTo>
                      <a:pt x="496" y="723"/>
                    </a:lnTo>
                    <a:lnTo>
                      <a:pt x="509" y="715"/>
                    </a:lnTo>
                    <a:lnTo>
                      <a:pt x="522" y="704"/>
                    </a:lnTo>
                    <a:lnTo>
                      <a:pt x="536" y="688"/>
                    </a:lnTo>
                    <a:lnTo>
                      <a:pt x="547" y="664"/>
                    </a:lnTo>
                    <a:lnTo>
                      <a:pt x="553" y="633"/>
                    </a:lnTo>
                    <a:lnTo>
                      <a:pt x="560" y="562"/>
                    </a:lnTo>
                    <a:lnTo>
                      <a:pt x="567" y="498"/>
                    </a:lnTo>
                    <a:lnTo>
                      <a:pt x="567" y="441"/>
                    </a:lnTo>
                    <a:lnTo>
                      <a:pt x="558" y="390"/>
                    </a:lnTo>
                    <a:lnTo>
                      <a:pt x="476" y="223"/>
                    </a:lnTo>
                    <a:lnTo>
                      <a:pt x="474" y="218"/>
                    </a:lnTo>
                    <a:lnTo>
                      <a:pt x="465" y="205"/>
                    </a:lnTo>
                    <a:lnTo>
                      <a:pt x="454" y="185"/>
                    </a:lnTo>
                    <a:lnTo>
                      <a:pt x="440" y="163"/>
                    </a:lnTo>
                    <a:lnTo>
                      <a:pt x="414" y="121"/>
                    </a:lnTo>
                    <a:lnTo>
                      <a:pt x="403" y="104"/>
                    </a:lnTo>
                    <a:lnTo>
                      <a:pt x="398" y="95"/>
                    </a:lnTo>
                    <a:lnTo>
                      <a:pt x="389" y="90"/>
                    </a:lnTo>
                    <a:lnTo>
                      <a:pt x="374" y="81"/>
                    </a:lnTo>
                    <a:lnTo>
                      <a:pt x="327" y="66"/>
                    </a:lnTo>
                    <a:lnTo>
                      <a:pt x="303" y="57"/>
                    </a:lnTo>
                    <a:lnTo>
                      <a:pt x="281" y="51"/>
                    </a:lnTo>
                    <a:lnTo>
                      <a:pt x="268" y="46"/>
                    </a:lnTo>
                    <a:lnTo>
                      <a:pt x="261" y="44"/>
                    </a:lnTo>
                    <a:lnTo>
                      <a:pt x="257" y="42"/>
                    </a:lnTo>
                    <a:lnTo>
                      <a:pt x="241" y="37"/>
                    </a:lnTo>
                    <a:lnTo>
                      <a:pt x="223" y="31"/>
                    </a:lnTo>
                    <a:lnTo>
                      <a:pt x="199" y="24"/>
                    </a:lnTo>
                    <a:lnTo>
                      <a:pt x="155" y="9"/>
                    </a:lnTo>
                    <a:lnTo>
                      <a:pt x="137" y="2"/>
                    </a:lnTo>
                    <a:lnTo>
                      <a:pt x="128" y="0"/>
                    </a:lnTo>
                    <a:lnTo>
                      <a:pt x="124" y="2"/>
                    </a:lnTo>
                    <a:lnTo>
                      <a:pt x="122" y="13"/>
                    </a:lnTo>
                    <a:lnTo>
                      <a:pt x="122" y="29"/>
                    </a:lnTo>
                    <a:lnTo>
                      <a:pt x="119" y="48"/>
                    </a:lnTo>
                    <a:lnTo>
                      <a:pt x="119" y="88"/>
                    </a:lnTo>
                    <a:lnTo>
                      <a:pt x="117" y="104"/>
                    </a:lnTo>
                    <a:lnTo>
                      <a:pt x="115" y="115"/>
                    </a:lnTo>
                    <a:lnTo>
                      <a:pt x="106" y="130"/>
                    </a:lnTo>
                    <a:lnTo>
                      <a:pt x="93" y="145"/>
                    </a:lnTo>
                    <a:lnTo>
                      <a:pt x="80" y="159"/>
                    </a:lnTo>
                    <a:lnTo>
                      <a:pt x="75" y="163"/>
                    </a:lnTo>
                    <a:lnTo>
                      <a:pt x="73" y="168"/>
                    </a:lnTo>
                    <a:lnTo>
                      <a:pt x="75" y="176"/>
                    </a:lnTo>
                    <a:lnTo>
                      <a:pt x="82" y="187"/>
                    </a:lnTo>
                    <a:lnTo>
                      <a:pt x="82" y="198"/>
                    </a:lnTo>
                    <a:lnTo>
                      <a:pt x="0" y="732"/>
                    </a:lnTo>
                    <a:close/>
                  </a:path>
                </a:pathLst>
              </a:custGeom>
              <a:solidFill>
                <a:srgbClr val="9B57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7" name="Freeform 18"/>
              <p:cNvSpPr>
                <a:spLocks/>
              </p:cNvSpPr>
              <p:nvPr/>
            </p:nvSpPr>
            <p:spPr bwMode="auto">
              <a:xfrm>
                <a:off x="1269" y="2520"/>
                <a:ext cx="558" cy="1037"/>
              </a:xfrm>
              <a:custGeom>
                <a:avLst/>
                <a:gdLst>
                  <a:gd name="T0" fmla="*/ 4 w 558"/>
                  <a:gd name="T1" fmla="*/ 728 h 1037"/>
                  <a:gd name="T2" fmla="*/ 33 w 558"/>
                  <a:gd name="T3" fmla="*/ 735 h 1037"/>
                  <a:gd name="T4" fmla="*/ 66 w 558"/>
                  <a:gd name="T5" fmla="*/ 744 h 1037"/>
                  <a:gd name="T6" fmla="*/ 71 w 558"/>
                  <a:gd name="T7" fmla="*/ 759 h 1037"/>
                  <a:gd name="T8" fmla="*/ 66 w 558"/>
                  <a:gd name="T9" fmla="*/ 792 h 1037"/>
                  <a:gd name="T10" fmla="*/ 51 w 558"/>
                  <a:gd name="T11" fmla="*/ 880 h 1037"/>
                  <a:gd name="T12" fmla="*/ 38 w 558"/>
                  <a:gd name="T13" fmla="*/ 973 h 1037"/>
                  <a:gd name="T14" fmla="*/ 35 w 558"/>
                  <a:gd name="T15" fmla="*/ 1015 h 1037"/>
                  <a:gd name="T16" fmla="*/ 51 w 558"/>
                  <a:gd name="T17" fmla="*/ 1028 h 1037"/>
                  <a:gd name="T18" fmla="*/ 102 w 558"/>
                  <a:gd name="T19" fmla="*/ 1035 h 1037"/>
                  <a:gd name="T20" fmla="*/ 257 w 558"/>
                  <a:gd name="T21" fmla="*/ 1037 h 1037"/>
                  <a:gd name="T22" fmla="*/ 308 w 558"/>
                  <a:gd name="T23" fmla="*/ 1033 h 1037"/>
                  <a:gd name="T24" fmla="*/ 396 w 558"/>
                  <a:gd name="T25" fmla="*/ 1013 h 1037"/>
                  <a:gd name="T26" fmla="*/ 438 w 558"/>
                  <a:gd name="T27" fmla="*/ 997 h 1037"/>
                  <a:gd name="T28" fmla="*/ 456 w 558"/>
                  <a:gd name="T29" fmla="*/ 986 h 1037"/>
                  <a:gd name="T30" fmla="*/ 489 w 558"/>
                  <a:gd name="T31" fmla="*/ 953 h 1037"/>
                  <a:gd name="T32" fmla="*/ 527 w 558"/>
                  <a:gd name="T33" fmla="*/ 905 h 1037"/>
                  <a:gd name="T34" fmla="*/ 553 w 558"/>
                  <a:gd name="T35" fmla="*/ 854 h 1037"/>
                  <a:gd name="T36" fmla="*/ 551 w 558"/>
                  <a:gd name="T37" fmla="*/ 814 h 1037"/>
                  <a:gd name="T38" fmla="*/ 516 w 558"/>
                  <a:gd name="T39" fmla="*/ 783 h 1037"/>
                  <a:gd name="T40" fmla="*/ 482 w 558"/>
                  <a:gd name="T41" fmla="*/ 761 h 1037"/>
                  <a:gd name="T42" fmla="*/ 476 w 558"/>
                  <a:gd name="T43" fmla="*/ 735 h 1037"/>
                  <a:gd name="T44" fmla="*/ 491 w 558"/>
                  <a:gd name="T45" fmla="*/ 717 h 1037"/>
                  <a:gd name="T46" fmla="*/ 518 w 558"/>
                  <a:gd name="T47" fmla="*/ 700 h 1037"/>
                  <a:gd name="T48" fmla="*/ 540 w 558"/>
                  <a:gd name="T49" fmla="*/ 660 h 1037"/>
                  <a:gd name="T50" fmla="*/ 553 w 558"/>
                  <a:gd name="T51" fmla="*/ 556 h 1037"/>
                  <a:gd name="T52" fmla="*/ 558 w 558"/>
                  <a:gd name="T53" fmla="*/ 439 h 1037"/>
                  <a:gd name="T54" fmla="*/ 469 w 558"/>
                  <a:gd name="T55" fmla="*/ 219 h 1037"/>
                  <a:gd name="T56" fmla="*/ 458 w 558"/>
                  <a:gd name="T57" fmla="*/ 201 h 1037"/>
                  <a:gd name="T58" fmla="*/ 436 w 558"/>
                  <a:gd name="T59" fmla="*/ 161 h 1037"/>
                  <a:gd name="T60" fmla="*/ 401 w 558"/>
                  <a:gd name="T61" fmla="*/ 104 h 1037"/>
                  <a:gd name="T62" fmla="*/ 387 w 558"/>
                  <a:gd name="T63" fmla="*/ 89 h 1037"/>
                  <a:gd name="T64" fmla="*/ 323 w 558"/>
                  <a:gd name="T65" fmla="*/ 64 h 1037"/>
                  <a:gd name="T66" fmla="*/ 279 w 558"/>
                  <a:gd name="T67" fmla="*/ 49 h 1037"/>
                  <a:gd name="T68" fmla="*/ 259 w 558"/>
                  <a:gd name="T69" fmla="*/ 42 h 1037"/>
                  <a:gd name="T70" fmla="*/ 241 w 558"/>
                  <a:gd name="T71" fmla="*/ 36 h 1037"/>
                  <a:gd name="T72" fmla="*/ 199 w 558"/>
                  <a:gd name="T73" fmla="*/ 22 h 1037"/>
                  <a:gd name="T74" fmla="*/ 137 w 558"/>
                  <a:gd name="T75" fmla="*/ 2 h 1037"/>
                  <a:gd name="T76" fmla="*/ 124 w 558"/>
                  <a:gd name="T77" fmla="*/ 2 h 1037"/>
                  <a:gd name="T78" fmla="*/ 122 w 558"/>
                  <a:gd name="T79" fmla="*/ 27 h 1037"/>
                  <a:gd name="T80" fmla="*/ 119 w 558"/>
                  <a:gd name="T81" fmla="*/ 84 h 1037"/>
                  <a:gd name="T82" fmla="*/ 115 w 558"/>
                  <a:gd name="T83" fmla="*/ 111 h 1037"/>
                  <a:gd name="T84" fmla="*/ 93 w 558"/>
                  <a:gd name="T85" fmla="*/ 141 h 1037"/>
                  <a:gd name="T86" fmla="*/ 75 w 558"/>
                  <a:gd name="T87" fmla="*/ 159 h 1037"/>
                  <a:gd name="T88" fmla="*/ 75 w 558"/>
                  <a:gd name="T89" fmla="*/ 172 h 1037"/>
                  <a:gd name="T90" fmla="*/ 82 w 558"/>
                  <a:gd name="T91" fmla="*/ 194 h 10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58"/>
                  <a:gd name="T139" fmla="*/ 0 h 1037"/>
                  <a:gd name="T140" fmla="*/ 558 w 558"/>
                  <a:gd name="T141" fmla="*/ 1037 h 10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58" h="1037">
                    <a:moveTo>
                      <a:pt x="0" y="728"/>
                    </a:moveTo>
                    <a:lnTo>
                      <a:pt x="4" y="728"/>
                    </a:lnTo>
                    <a:lnTo>
                      <a:pt x="11" y="730"/>
                    </a:lnTo>
                    <a:lnTo>
                      <a:pt x="33" y="735"/>
                    </a:lnTo>
                    <a:lnTo>
                      <a:pt x="57" y="739"/>
                    </a:lnTo>
                    <a:lnTo>
                      <a:pt x="66" y="744"/>
                    </a:lnTo>
                    <a:lnTo>
                      <a:pt x="71" y="746"/>
                    </a:lnTo>
                    <a:lnTo>
                      <a:pt x="71" y="759"/>
                    </a:lnTo>
                    <a:lnTo>
                      <a:pt x="69" y="775"/>
                    </a:lnTo>
                    <a:lnTo>
                      <a:pt x="66" y="792"/>
                    </a:lnTo>
                    <a:lnTo>
                      <a:pt x="60" y="834"/>
                    </a:lnTo>
                    <a:lnTo>
                      <a:pt x="51" y="880"/>
                    </a:lnTo>
                    <a:lnTo>
                      <a:pt x="42" y="929"/>
                    </a:lnTo>
                    <a:lnTo>
                      <a:pt x="38" y="973"/>
                    </a:lnTo>
                    <a:lnTo>
                      <a:pt x="35" y="991"/>
                    </a:lnTo>
                    <a:lnTo>
                      <a:pt x="35" y="1015"/>
                    </a:lnTo>
                    <a:lnTo>
                      <a:pt x="38" y="1022"/>
                    </a:lnTo>
                    <a:lnTo>
                      <a:pt x="51" y="1028"/>
                    </a:lnTo>
                    <a:lnTo>
                      <a:pt x="73" y="1033"/>
                    </a:lnTo>
                    <a:lnTo>
                      <a:pt x="102" y="1035"/>
                    </a:lnTo>
                    <a:lnTo>
                      <a:pt x="135" y="1037"/>
                    </a:lnTo>
                    <a:lnTo>
                      <a:pt x="257" y="1037"/>
                    </a:lnTo>
                    <a:lnTo>
                      <a:pt x="279" y="1035"/>
                    </a:lnTo>
                    <a:lnTo>
                      <a:pt x="308" y="1033"/>
                    </a:lnTo>
                    <a:lnTo>
                      <a:pt x="367" y="1019"/>
                    </a:lnTo>
                    <a:lnTo>
                      <a:pt x="396" y="1013"/>
                    </a:lnTo>
                    <a:lnTo>
                      <a:pt x="420" y="1004"/>
                    </a:lnTo>
                    <a:lnTo>
                      <a:pt x="438" y="997"/>
                    </a:lnTo>
                    <a:lnTo>
                      <a:pt x="447" y="993"/>
                    </a:lnTo>
                    <a:lnTo>
                      <a:pt x="456" y="986"/>
                    </a:lnTo>
                    <a:lnTo>
                      <a:pt x="469" y="973"/>
                    </a:lnTo>
                    <a:lnTo>
                      <a:pt x="489" y="953"/>
                    </a:lnTo>
                    <a:lnTo>
                      <a:pt x="509" y="931"/>
                    </a:lnTo>
                    <a:lnTo>
                      <a:pt x="527" y="905"/>
                    </a:lnTo>
                    <a:lnTo>
                      <a:pt x="542" y="880"/>
                    </a:lnTo>
                    <a:lnTo>
                      <a:pt x="553" y="854"/>
                    </a:lnTo>
                    <a:lnTo>
                      <a:pt x="555" y="832"/>
                    </a:lnTo>
                    <a:lnTo>
                      <a:pt x="551" y="814"/>
                    </a:lnTo>
                    <a:lnTo>
                      <a:pt x="542" y="801"/>
                    </a:lnTo>
                    <a:lnTo>
                      <a:pt x="516" y="783"/>
                    </a:lnTo>
                    <a:lnTo>
                      <a:pt x="491" y="770"/>
                    </a:lnTo>
                    <a:lnTo>
                      <a:pt x="482" y="761"/>
                    </a:lnTo>
                    <a:lnTo>
                      <a:pt x="476" y="748"/>
                    </a:lnTo>
                    <a:lnTo>
                      <a:pt x="476" y="735"/>
                    </a:lnTo>
                    <a:lnTo>
                      <a:pt x="480" y="726"/>
                    </a:lnTo>
                    <a:lnTo>
                      <a:pt x="491" y="717"/>
                    </a:lnTo>
                    <a:lnTo>
                      <a:pt x="505" y="711"/>
                    </a:lnTo>
                    <a:lnTo>
                      <a:pt x="518" y="700"/>
                    </a:lnTo>
                    <a:lnTo>
                      <a:pt x="531" y="682"/>
                    </a:lnTo>
                    <a:lnTo>
                      <a:pt x="540" y="660"/>
                    </a:lnTo>
                    <a:lnTo>
                      <a:pt x="547" y="627"/>
                    </a:lnTo>
                    <a:lnTo>
                      <a:pt x="553" y="556"/>
                    </a:lnTo>
                    <a:lnTo>
                      <a:pt x="558" y="494"/>
                    </a:lnTo>
                    <a:lnTo>
                      <a:pt x="558" y="439"/>
                    </a:lnTo>
                    <a:lnTo>
                      <a:pt x="549" y="389"/>
                    </a:lnTo>
                    <a:lnTo>
                      <a:pt x="469" y="219"/>
                    </a:lnTo>
                    <a:lnTo>
                      <a:pt x="467" y="214"/>
                    </a:lnTo>
                    <a:lnTo>
                      <a:pt x="458" y="201"/>
                    </a:lnTo>
                    <a:lnTo>
                      <a:pt x="447" y="183"/>
                    </a:lnTo>
                    <a:lnTo>
                      <a:pt x="436" y="161"/>
                    </a:lnTo>
                    <a:lnTo>
                      <a:pt x="409" y="119"/>
                    </a:lnTo>
                    <a:lnTo>
                      <a:pt x="401" y="104"/>
                    </a:lnTo>
                    <a:lnTo>
                      <a:pt x="394" y="95"/>
                    </a:lnTo>
                    <a:lnTo>
                      <a:pt x="387" y="89"/>
                    </a:lnTo>
                    <a:lnTo>
                      <a:pt x="370" y="82"/>
                    </a:lnTo>
                    <a:lnTo>
                      <a:pt x="323" y="64"/>
                    </a:lnTo>
                    <a:lnTo>
                      <a:pt x="301" y="55"/>
                    </a:lnTo>
                    <a:lnTo>
                      <a:pt x="279" y="49"/>
                    </a:lnTo>
                    <a:lnTo>
                      <a:pt x="263" y="44"/>
                    </a:lnTo>
                    <a:lnTo>
                      <a:pt x="259" y="42"/>
                    </a:lnTo>
                    <a:lnTo>
                      <a:pt x="254" y="40"/>
                    </a:lnTo>
                    <a:lnTo>
                      <a:pt x="241" y="36"/>
                    </a:lnTo>
                    <a:lnTo>
                      <a:pt x="221" y="31"/>
                    </a:lnTo>
                    <a:lnTo>
                      <a:pt x="199" y="22"/>
                    </a:lnTo>
                    <a:lnTo>
                      <a:pt x="155" y="9"/>
                    </a:lnTo>
                    <a:lnTo>
                      <a:pt x="137" y="2"/>
                    </a:lnTo>
                    <a:lnTo>
                      <a:pt x="128" y="0"/>
                    </a:lnTo>
                    <a:lnTo>
                      <a:pt x="124" y="2"/>
                    </a:lnTo>
                    <a:lnTo>
                      <a:pt x="122" y="11"/>
                    </a:lnTo>
                    <a:lnTo>
                      <a:pt x="122" y="27"/>
                    </a:lnTo>
                    <a:lnTo>
                      <a:pt x="119" y="47"/>
                    </a:lnTo>
                    <a:lnTo>
                      <a:pt x="119" y="84"/>
                    </a:lnTo>
                    <a:lnTo>
                      <a:pt x="117" y="100"/>
                    </a:lnTo>
                    <a:lnTo>
                      <a:pt x="115" y="111"/>
                    </a:lnTo>
                    <a:lnTo>
                      <a:pt x="106" y="126"/>
                    </a:lnTo>
                    <a:lnTo>
                      <a:pt x="93" y="141"/>
                    </a:lnTo>
                    <a:lnTo>
                      <a:pt x="80" y="155"/>
                    </a:lnTo>
                    <a:lnTo>
                      <a:pt x="75" y="159"/>
                    </a:lnTo>
                    <a:lnTo>
                      <a:pt x="73" y="164"/>
                    </a:lnTo>
                    <a:lnTo>
                      <a:pt x="75" y="172"/>
                    </a:lnTo>
                    <a:lnTo>
                      <a:pt x="82" y="183"/>
                    </a:lnTo>
                    <a:lnTo>
                      <a:pt x="82" y="194"/>
                    </a:lnTo>
                    <a:lnTo>
                      <a:pt x="0" y="728"/>
                    </a:lnTo>
                    <a:close/>
                  </a:path>
                </a:pathLst>
              </a:custGeom>
              <a:solidFill>
                <a:srgbClr val="A35E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8" name="Freeform 19"/>
              <p:cNvSpPr>
                <a:spLocks/>
              </p:cNvSpPr>
              <p:nvPr/>
            </p:nvSpPr>
            <p:spPr bwMode="auto">
              <a:xfrm>
                <a:off x="1269" y="2522"/>
                <a:ext cx="551" cy="1033"/>
              </a:xfrm>
              <a:custGeom>
                <a:avLst/>
                <a:gdLst>
                  <a:gd name="T0" fmla="*/ 4 w 551"/>
                  <a:gd name="T1" fmla="*/ 726 h 1033"/>
                  <a:gd name="T2" fmla="*/ 33 w 551"/>
                  <a:gd name="T3" fmla="*/ 733 h 1033"/>
                  <a:gd name="T4" fmla="*/ 66 w 551"/>
                  <a:gd name="T5" fmla="*/ 742 h 1033"/>
                  <a:gd name="T6" fmla="*/ 71 w 551"/>
                  <a:gd name="T7" fmla="*/ 757 h 1033"/>
                  <a:gd name="T8" fmla="*/ 60 w 551"/>
                  <a:gd name="T9" fmla="*/ 830 h 1033"/>
                  <a:gd name="T10" fmla="*/ 38 w 551"/>
                  <a:gd name="T11" fmla="*/ 969 h 1033"/>
                  <a:gd name="T12" fmla="*/ 35 w 551"/>
                  <a:gd name="T13" fmla="*/ 1011 h 1033"/>
                  <a:gd name="T14" fmla="*/ 51 w 551"/>
                  <a:gd name="T15" fmla="*/ 1024 h 1033"/>
                  <a:gd name="T16" fmla="*/ 102 w 551"/>
                  <a:gd name="T17" fmla="*/ 1031 h 1033"/>
                  <a:gd name="T18" fmla="*/ 204 w 551"/>
                  <a:gd name="T19" fmla="*/ 1033 h 1033"/>
                  <a:gd name="T20" fmla="*/ 257 w 551"/>
                  <a:gd name="T21" fmla="*/ 1031 h 1033"/>
                  <a:gd name="T22" fmla="*/ 303 w 551"/>
                  <a:gd name="T23" fmla="*/ 1024 h 1033"/>
                  <a:gd name="T24" fmla="*/ 389 w 551"/>
                  <a:gd name="T25" fmla="*/ 1002 h 1033"/>
                  <a:gd name="T26" fmla="*/ 432 w 551"/>
                  <a:gd name="T27" fmla="*/ 989 h 1033"/>
                  <a:gd name="T28" fmla="*/ 449 w 551"/>
                  <a:gd name="T29" fmla="*/ 978 h 1033"/>
                  <a:gd name="T30" fmla="*/ 482 w 551"/>
                  <a:gd name="T31" fmla="*/ 945 h 1033"/>
                  <a:gd name="T32" fmla="*/ 520 w 551"/>
                  <a:gd name="T33" fmla="*/ 901 h 1033"/>
                  <a:gd name="T34" fmla="*/ 544 w 551"/>
                  <a:gd name="T35" fmla="*/ 850 h 1033"/>
                  <a:gd name="T36" fmla="*/ 542 w 551"/>
                  <a:gd name="T37" fmla="*/ 810 h 1033"/>
                  <a:gd name="T38" fmla="*/ 511 w 551"/>
                  <a:gd name="T39" fmla="*/ 781 h 1033"/>
                  <a:gd name="T40" fmla="*/ 478 w 551"/>
                  <a:gd name="T41" fmla="*/ 759 h 1033"/>
                  <a:gd name="T42" fmla="*/ 471 w 551"/>
                  <a:gd name="T43" fmla="*/ 733 h 1033"/>
                  <a:gd name="T44" fmla="*/ 487 w 551"/>
                  <a:gd name="T45" fmla="*/ 715 h 1033"/>
                  <a:gd name="T46" fmla="*/ 513 w 551"/>
                  <a:gd name="T47" fmla="*/ 695 h 1033"/>
                  <a:gd name="T48" fmla="*/ 536 w 551"/>
                  <a:gd name="T49" fmla="*/ 658 h 1033"/>
                  <a:gd name="T50" fmla="*/ 549 w 551"/>
                  <a:gd name="T51" fmla="*/ 554 h 1033"/>
                  <a:gd name="T52" fmla="*/ 551 w 551"/>
                  <a:gd name="T53" fmla="*/ 492 h 1033"/>
                  <a:gd name="T54" fmla="*/ 538 w 551"/>
                  <a:gd name="T55" fmla="*/ 387 h 1033"/>
                  <a:gd name="T56" fmla="*/ 460 w 551"/>
                  <a:gd name="T57" fmla="*/ 212 h 1033"/>
                  <a:gd name="T58" fmla="*/ 443 w 551"/>
                  <a:gd name="T59" fmla="*/ 181 h 1033"/>
                  <a:gd name="T60" fmla="*/ 405 w 551"/>
                  <a:gd name="T61" fmla="*/ 120 h 1033"/>
                  <a:gd name="T62" fmla="*/ 392 w 551"/>
                  <a:gd name="T63" fmla="*/ 95 h 1033"/>
                  <a:gd name="T64" fmla="*/ 367 w 551"/>
                  <a:gd name="T65" fmla="*/ 82 h 1033"/>
                  <a:gd name="T66" fmla="*/ 299 w 551"/>
                  <a:gd name="T67" fmla="*/ 58 h 1033"/>
                  <a:gd name="T68" fmla="*/ 261 w 551"/>
                  <a:gd name="T69" fmla="*/ 47 h 1033"/>
                  <a:gd name="T70" fmla="*/ 252 w 551"/>
                  <a:gd name="T71" fmla="*/ 42 h 1033"/>
                  <a:gd name="T72" fmla="*/ 219 w 551"/>
                  <a:gd name="T73" fmla="*/ 31 h 1033"/>
                  <a:gd name="T74" fmla="*/ 155 w 551"/>
                  <a:gd name="T75" fmla="*/ 9 h 1033"/>
                  <a:gd name="T76" fmla="*/ 128 w 551"/>
                  <a:gd name="T77" fmla="*/ 0 h 1033"/>
                  <a:gd name="T78" fmla="*/ 122 w 551"/>
                  <a:gd name="T79" fmla="*/ 14 h 1033"/>
                  <a:gd name="T80" fmla="*/ 119 w 551"/>
                  <a:gd name="T81" fmla="*/ 45 h 1033"/>
                  <a:gd name="T82" fmla="*/ 117 w 551"/>
                  <a:gd name="T83" fmla="*/ 98 h 1033"/>
                  <a:gd name="T84" fmla="*/ 106 w 551"/>
                  <a:gd name="T85" fmla="*/ 124 h 1033"/>
                  <a:gd name="T86" fmla="*/ 80 w 551"/>
                  <a:gd name="T87" fmla="*/ 153 h 1033"/>
                  <a:gd name="T88" fmla="*/ 73 w 551"/>
                  <a:gd name="T89" fmla="*/ 162 h 1033"/>
                  <a:gd name="T90" fmla="*/ 82 w 551"/>
                  <a:gd name="T91" fmla="*/ 181 h 1033"/>
                  <a:gd name="T92" fmla="*/ 0 w 551"/>
                  <a:gd name="T93" fmla="*/ 726 h 103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1"/>
                  <a:gd name="T142" fmla="*/ 0 h 1033"/>
                  <a:gd name="T143" fmla="*/ 551 w 551"/>
                  <a:gd name="T144" fmla="*/ 1033 h 103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1" h="1033">
                    <a:moveTo>
                      <a:pt x="0" y="726"/>
                    </a:moveTo>
                    <a:lnTo>
                      <a:pt x="4" y="726"/>
                    </a:lnTo>
                    <a:lnTo>
                      <a:pt x="11" y="728"/>
                    </a:lnTo>
                    <a:lnTo>
                      <a:pt x="33" y="733"/>
                    </a:lnTo>
                    <a:lnTo>
                      <a:pt x="57" y="737"/>
                    </a:lnTo>
                    <a:lnTo>
                      <a:pt x="66" y="742"/>
                    </a:lnTo>
                    <a:lnTo>
                      <a:pt x="71" y="744"/>
                    </a:lnTo>
                    <a:lnTo>
                      <a:pt x="71" y="757"/>
                    </a:lnTo>
                    <a:lnTo>
                      <a:pt x="66" y="788"/>
                    </a:lnTo>
                    <a:lnTo>
                      <a:pt x="60" y="830"/>
                    </a:lnTo>
                    <a:lnTo>
                      <a:pt x="42" y="927"/>
                    </a:lnTo>
                    <a:lnTo>
                      <a:pt x="38" y="969"/>
                    </a:lnTo>
                    <a:lnTo>
                      <a:pt x="35" y="987"/>
                    </a:lnTo>
                    <a:lnTo>
                      <a:pt x="35" y="1011"/>
                    </a:lnTo>
                    <a:lnTo>
                      <a:pt x="38" y="1017"/>
                    </a:lnTo>
                    <a:lnTo>
                      <a:pt x="51" y="1024"/>
                    </a:lnTo>
                    <a:lnTo>
                      <a:pt x="73" y="1026"/>
                    </a:lnTo>
                    <a:lnTo>
                      <a:pt x="102" y="1031"/>
                    </a:lnTo>
                    <a:lnTo>
                      <a:pt x="135" y="1031"/>
                    </a:lnTo>
                    <a:lnTo>
                      <a:pt x="204" y="1033"/>
                    </a:lnTo>
                    <a:lnTo>
                      <a:pt x="235" y="1031"/>
                    </a:lnTo>
                    <a:lnTo>
                      <a:pt x="257" y="1031"/>
                    </a:lnTo>
                    <a:lnTo>
                      <a:pt x="279" y="1028"/>
                    </a:lnTo>
                    <a:lnTo>
                      <a:pt x="303" y="1024"/>
                    </a:lnTo>
                    <a:lnTo>
                      <a:pt x="363" y="1011"/>
                    </a:lnTo>
                    <a:lnTo>
                      <a:pt x="389" y="1002"/>
                    </a:lnTo>
                    <a:lnTo>
                      <a:pt x="414" y="995"/>
                    </a:lnTo>
                    <a:lnTo>
                      <a:pt x="432" y="989"/>
                    </a:lnTo>
                    <a:lnTo>
                      <a:pt x="440" y="984"/>
                    </a:lnTo>
                    <a:lnTo>
                      <a:pt x="449" y="978"/>
                    </a:lnTo>
                    <a:lnTo>
                      <a:pt x="463" y="962"/>
                    </a:lnTo>
                    <a:lnTo>
                      <a:pt x="482" y="945"/>
                    </a:lnTo>
                    <a:lnTo>
                      <a:pt x="500" y="923"/>
                    </a:lnTo>
                    <a:lnTo>
                      <a:pt x="520" y="901"/>
                    </a:lnTo>
                    <a:lnTo>
                      <a:pt x="536" y="874"/>
                    </a:lnTo>
                    <a:lnTo>
                      <a:pt x="544" y="850"/>
                    </a:lnTo>
                    <a:lnTo>
                      <a:pt x="547" y="828"/>
                    </a:lnTo>
                    <a:lnTo>
                      <a:pt x="542" y="810"/>
                    </a:lnTo>
                    <a:lnTo>
                      <a:pt x="533" y="797"/>
                    </a:lnTo>
                    <a:lnTo>
                      <a:pt x="511" y="781"/>
                    </a:lnTo>
                    <a:lnTo>
                      <a:pt x="487" y="768"/>
                    </a:lnTo>
                    <a:lnTo>
                      <a:pt x="478" y="759"/>
                    </a:lnTo>
                    <a:lnTo>
                      <a:pt x="471" y="746"/>
                    </a:lnTo>
                    <a:lnTo>
                      <a:pt x="471" y="733"/>
                    </a:lnTo>
                    <a:lnTo>
                      <a:pt x="476" y="724"/>
                    </a:lnTo>
                    <a:lnTo>
                      <a:pt x="487" y="715"/>
                    </a:lnTo>
                    <a:lnTo>
                      <a:pt x="500" y="706"/>
                    </a:lnTo>
                    <a:lnTo>
                      <a:pt x="513" y="695"/>
                    </a:lnTo>
                    <a:lnTo>
                      <a:pt x="527" y="680"/>
                    </a:lnTo>
                    <a:lnTo>
                      <a:pt x="536" y="658"/>
                    </a:lnTo>
                    <a:lnTo>
                      <a:pt x="542" y="625"/>
                    </a:lnTo>
                    <a:lnTo>
                      <a:pt x="549" y="554"/>
                    </a:lnTo>
                    <a:lnTo>
                      <a:pt x="551" y="523"/>
                    </a:lnTo>
                    <a:lnTo>
                      <a:pt x="551" y="492"/>
                    </a:lnTo>
                    <a:lnTo>
                      <a:pt x="549" y="437"/>
                    </a:lnTo>
                    <a:lnTo>
                      <a:pt x="538" y="387"/>
                    </a:lnTo>
                    <a:lnTo>
                      <a:pt x="463" y="217"/>
                    </a:lnTo>
                    <a:lnTo>
                      <a:pt x="460" y="212"/>
                    </a:lnTo>
                    <a:lnTo>
                      <a:pt x="451" y="199"/>
                    </a:lnTo>
                    <a:lnTo>
                      <a:pt x="443" y="181"/>
                    </a:lnTo>
                    <a:lnTo>
                      <a:pt x="429" y="159"/>
                    </a:lnTo>
                    <a:lnTo>
                      <a:pt x="405" y="120"/>
                    </a:lnTo>
                    <a:lnTo>
                      <a:pt x="396" y="104"/>
                    </a:lnTo>
                    <a:lnTo>
                      <a:pt x="392" y="95"/>
                    </a:lnTo>
                    <a:lnTo>
                      <a:pt x="385" y="91"/>
                    </a:lnTo>
                    <a:lnTo>
                      <a:pt x="367" y="82"/>
                    </a:lnTo>
                    <a:lnTo>
                      <a:pt x="321" y="67"/>
                    </a:lnTo>
                    <a:lnTo>
                      <a:pt x="299" y="58"/>
                    </a:lnTo>
                    <a:lnTo>
                      <a:pt x="277" y="51"/>
                    </a:lnTo>
                    <a:lnTo>
                      <a:pt x="261" y="47"/>
                    </a:lnTo>
                    <a:lnTo>
                      <a:pt x="257" y="45"/>
                    </a:lnTo>
                    <a:lnTo>
                      <a:pt x="252" y="42"/>
                    </a:lnTo>
                    <a:lnTo>
                      <a:pt x="239" y="38"/>
                    </a:lnTo>
                    <a:lnTo>
                      <a:pt x="219" y="31"/>
                    </a:lnTo>
                    <a:lnTo>
                      <a:pt x="197" y="25"/>
                    </a:lnTo>
                    <a:lnTo>
                      <a:pt x="155" y="9"/>
                    </a:lnTo>
                    <a:lnTo>
                      <a:pt x="137" y="5"/>
                    </a:lnTo>
                    <a:lnTo>
                      <a:pt x="128" y="0"/>
                    </a:lnTo>
                    <a:lnTo>
                      <a:pt x="124" y="3"/>
                    </a:lnTo>
                    <a:lnTo>
                      <a:pt x="122" y="14"/>
                    </a:lnTo>
                    <a:lnTo>
                      <a:pt x="122" y="27"/>
                    </a:lnTo>
                    <a:lnTo>
                      <a:pt x="119" y="45"/>
                    </a:lnTo>
                    <a:lnTo>
                      <a:pt x="119" y="82"/>
                    </a:lnTo>
                    <a:lnTo>
                      <a:pt x="117" y="98"/>
                    </a:lnTo>
                    <a:lnTo>
                      <a:pt x="115" y="109"/>
                    </a:lnTo>
                    <a:lnTo>
                      <a:pt x="106" y="124"/>
                    </a:lnTo>
                    <a:lnTo>
                      <a:pt x="93" y="139"/>
                    </a:lnTo>
                    <a:lnTo>
                      <a:pt x="80" y="153"/>
                    </a:lnTo>
                    <a:lnTo>
                      <a:pt x="75" y="157"/>
                    </a:lnTo>
                    <a:lnTo>
                      <a:pt x="73" y="162"/>
                    </a:lnTo>
                    <a:lnTo>
                      <a:pt x="75" y="170"/>
                    </a:lnTo>
                    <a:lnTo>
                      <a:pt x="82" y="181"/>
                    </a:lnTo>
                    <a:lnTo>
                      <a:pt x="82" y="192"/>
                    </a:lnTo>
                    <a:lnTo>
                      <a:pt x="0" y="726"/>
                    </a:lnTo>
                    <a:close/>
                  </a:path>
                </a:pathLst>
              </a:custGeom>
              <a:solidFill>
                <a:srgbClr val="AA664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29" name="Freeform 20"/>
              <p:cNvSpPr>
                <a:spLocks/>
              </p:cNvSpPr>
              <p:nvPr/>
            </p:nvSpPr>
            <p:spPr bwMode="auto">
              <a:xfrm>
                <a:off x="1269" y="2527"/>
                <a:ext cx="542" cy="1023"/>
              </a:xfrm>
              <a:custGeom>
                <a:avLst/>
                <a:gdLst>
                  <a:gd name="T0" fmla="*/ 4 w 542"/>
                  <a:gd name="T1" fmla="*/ 721 h 1023"/>
                  <a:gd name="T2" fmla="*/ 33 w 542"/>
                  <a:gd name="T3" fmla="*/ 728 h 1023"/>
                  <a:gd name="T4" fmla="*/ 66 w 542"/>
                  <a:gd name="T5" fmla="*/ 737 h 1023"/>
                  <a:gd name="T6" fmla="*/ 71 w 542"/>
                  <a:gd name="T7" fmla="*/ 765 h 1023"/>
                  <a:gd name="T8" fmla="*/ 60 w 542"/>
                  <a:gd name="T9" fmla="*/ 825 h 1023"/>
                  <a:gd name="T10" fmla="*/ 44 w 542"/>
                  <a:gd name="T11" fmla="*/ 918 h 1023"/>
                  <a:gd name="T12" fmla="*/ 38 w 542"/>
                  <a:gd name="T13" fmla="*/ 979 h 1023"/>
                  <a:gd name="T14" fmla="*/ 38 w 542"/>
                  <a:gd name="T15" fmla="*/ 1004 h 1023"/>
                  <a:gd name="T16" fmla="*/ 51 w 542"/>
                  <a:gd name="T17" fmla="*/ 1017 h 1023"/>
                  <a:gd name="T18" fmla="*/ 104 w 542"/>
                  <a:gd name="T19" fmla="*/ 1021 h 1023"/>
                  <a:gd name="T20" fmla="*/ 206 w 542"/>
                  <a:gd name="T21" fmla="*/ 1023 h 1023"/>
                  <a:gd name="T22" fmla="*/ 257 w 542"/>
                  <a:gd name="T23" fmla="*/ 1021 h 1023"/>
                  <a:gd name="T24" fmla="*/ 303 w 542"/>
                  <a:gd name="T25" fmla="*/ 1015 h 1023"/>
                  <a:gd name="T26" fmla="*/ 383 w 542"/>
                  <a:gd name="T27" fmla="*/ 990 h 1023"/>
                  <a:gd name="T28" fmla="*/ 423 w 542"/>
                  <a:gd name="T29" fmla="*/ 975 h 1023"/>
                  <a:gd name="T30" fmla="*/ 440 w 542"/>
                  <a:gd name="T31" fmla="*/ 964 h 1023"/>
                  <a:gd name="T32" fmla="*/ 474 w 542"/>
                  <a:gd name="T33" fmla="*/ 935 h 1023"/>
                  <a:gd name="T34" fmla="*/ 511 w 542"/>
                  <a:gd name="T35" fmla="*/ 891 h 1023"/>
                  <a:gd name="T36" fmla="*/ 538 w 542"/>
                  <a:gd name="T37" fmla="*/ 843 h 1023"/>
                  <a:gd name="T38" fmla="*/ 536 w 542"/>
                  <a:gd name="T39" fmla="*/ 803 h 1023"/>
                  <a:gd name="T40" fmla="*/ 505 w 542"/>
                  <a:gd name="T41" fmla="*/ 774 h 1023"/>
                  <a:gd name="T42" fmla="*/ 480 w 542"/>
                  <a:gd name="T43" fmla="*/ 763 h 1023"/>
                  <a:gd name="T44" fmla="*/ 465 w 542"/>
                  <a:gd name="T45" fmla="*/ 741 h 1023"/>
                  <a:gd name="T46" fmla="*/ 471 w 542"/>
                  <a:gd name="T47" fmla="*/ 719 h 1023"/>
                  <a:gd name="T48" fmla="*/ 494 w 542"/>
                  <a:gd name="T49" fmla="*/ 701 h 1023"/>
                  <a:gd name="T50" fmla="*/ 520 w 542"/>
                  <a:gd name="T51" fmla="*/ 673 h 1023"/>
                  <a:gd name="T52" fmla="*/ 536 w 542"/>
                  <a:gd name="T53" fmla="*/ 618 h 1023"/>
                  <a:gd name="T54" fmla="*/ 542 w 542"/>
                  <a:gd name="T55" fmla="*/ 487 h 1023"/>
                  <a:gd name="T56" fmla="*/ 529 w 542"/>
                  <a:gd name="T57" fmla="*/ 384 h 1023"/>
                  <a:gd name="T58" fmla="*/ 454 w 542"/>
                  <a:gd name="T59" fmla="*/ 207 h 1023"/>
                  <a:gd name="T60" fmla="*/ 436 w 542"/>
                  <a:gd name="T61" fmla="*/ 176 h 1023"/>
                  <a:gd name="T62" fmla="*/ 403 w 542"/>
                  <a:gd name="T63" fmla="*/ 117 h 1023"/>
                  <a:gd name="T64" fmla="*/ 387 w 542"/>
                  <a:gd name="T65" fmla="*/ 93 h 1023"/>
                  <a:gd name="T66" fmla="*/ 363 w 542"/>
                  <a:gd name="T67" fmla="*/ 79 h 1023"/>
                  <a:gd name="T68" fmla="*/ 294 w 542"/>
                  <a:gd name="T69" fmla="*/ 55 h 1023"/>
                  <a:gd name="T70" fmla="*/ 259 w 542"/>
                  <a:gd name="T71" fmla="*/ 44 h 1023"/>
                  <a:gd name="T72" fmla="*/ 250 w 542"/>
                  <a:gd name="T73" fmla="*/ 40 h 1023"/>
                  <a:gd name="T74" fmla="*/ 219 w 542"/>
                  <a:gd name="T75" fmla="*/ 31 h 1023"/>
                  <a:gd name="T76" fmla="*/ 153 w 542"/>
                  <a:gd name="T77" fmla="*/ 9 h 1023"/>
                  <a:gd name="T78" fmla="*/ 128 w 542"/>
                  <a:gd name="T79" fmla="*/ 0 h 1023"/>
                  <a:gd name="T80" fmla="*/ 122 w 542"/>
                  <a:gd name="T81" fmla="*/ 11 h 1023"/>
                  <a:gd name="T82" fmla="*/ 119 w 542"/>
                  <a:gd name="T83" fmla="*/ 42 h 1023"/>
                  <a:gd name="T84" fmla="*/ 117 w 542"/>
                  <a:gd name="T85" fmla="*/ 93 h 1023"/>
                  <a:gd name="T86" fmla="*/ 106 w 542"/>
                  <a:gd name="T87" fmla="*/ 119 h 1023"/>
                  <a:gd name="T88" fmla="*/ 80 w 542"/>
                  <a:gd name="T89" fmla="*/ 148 h 1023"/>
                  <a:gd name="T90" fmla="*/ 73 w 542"/>
                  <a:gd name="T91" fmla="*/ 157 h 1023"/>
                  <a:gd name="T92" fmla="*/ 82 w 542"/>
                  <a:gd name="T93" fmla="*/ 176 h 1023"/>
                  <a:gd name="T94" fmla="*/ 0 w 542"/>
                  <a:gd name="T95" fmla="*/ 721 h 10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1023"/>
                  <a:gd name="T146" fmla="*/ 542 w 542"/>
                  <a:gd name="T147" fmla="*/ 1023 h 10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1023">
                    <a:moveTo>
                      <a:pt x="0" y="721"/>
                    </a:moveTo>
                    <a:lnTo>
                      <a:pt x="4" y="721"/>
                    </a:lnTo>
                    <a:lnTo>
                      <a:pt x="11" y="723"/>
                    </a:lnTo>
                    <a:lnTo>
                      <a:pt x="33" y="728"/>
                    </a:lnTo>
                    <a:lnTo>
                      <a:pt x="57" y="732"/>
                    </a:lnTo>
                    <a:lnTo>
                      <a:pt x="66" y="737"/>
                    </a:lnTo>
                    <a:lnTo>
                      <a:pt x="71" y="739"/>
                    </a:lnTo>
                    <a:lnTo>
                      <a:pt x="71" y="765"/>
                    </a:lnTo>
                    <a:lnTo>
                      <a:pt x="66" y="783"/>
                    </a:lnTo>
                    <a:lnTo>
                      <a:pt x="60" y="825"/>
                    </a:lnTo>
                    <a:lnTo>
                      <a:pt x="53" y="871"/>
                    </a:lnTo>
                    <a:lnTo>
                      <a:pt x="44" y="918"/>
                    </a:lnTo>
                    <a:lnTo>
                      <a:pt x="38" y="962"/>
                    </a:lnTo>
                    <a:lnTo>
                      <a:pt x="38" y="979"/>
                    </a:lnTo>
                    <a:lnTo>
                      <a:pt x="35" y="993"/>
                    </a:lnTo>
                    <a:lnTo>
                      <a:pt x="38" y="1004"/>
                    </a:lnTo>
                    <a:lnTo>
                      <a:pt x="40" y="1010"/>
                    </a:lnTo>
                    <a:lnTo>
                      <a:pt x="51" y="1017"/>
                    </a:lnTo>
                    <a:lnTo>
                      <a:pt x="73" y="1019"/>
                    </a:lnTo>
                    <a:lnTo>
                      <a:pt x="104" y="1021"/>
                    </a:lnTo>
                    <a:lnTo>
                      <a:pt x="137" y="1023"/>
                    </a:lnTo>
                    <a:lnTo>
                      <a:pt x="206" y="1023"/>
                    </a:lnTo>
                    <a:lnTo>
                      <a:pt x="235" y="1021"/>
                    </a:lnTo>
                    <a:lnTo>
                      <a:pt x="257" y="1021"/>
                    </a:lnTo>
                    <a:lnTo>
                      <a:pt x="277" y="1019"/>
                    </a:lnTo>
                    <a:lnTo>
                      <a:pt x="303" y="1015"/>
                    </a:lnTo>
                    <a:lnTo>
                      <a:pt x="358" y="999"/>
                    </a:lnTo>
                    <a:lnTo>
                      <a:pt x="383" y="990"/>
                    </a:lnTo>
                    <a:lnTo>
                      <a:pt x="407" y="984"/>
                    </a:lnTo>
                    <a:lnTo>
                      <a:pt x="423" y="975"/>
                    </a:lnTo>
                    <a:lnTo>
                      <a:pt x="432" y="971"/>
                    </a:lnTo>
                    <a:lnTo>
                      <a:pt x="440" y="964"/>
                    </a:lnTo>
                    <a:lnTo>
                      <a:pt x="454" y="951"/>
                    </a:lnTo>
                    <a:lnTo>
                      <a:pt x="474" y="935"/>
                    </a:lnTo>
                    <a:lnTo>
                      <a:pt x="494" y="913"/>
                    </a:lnTo>
                    <a:lnTo>
                      <a:pt x="511" y="891"/>
                    </a:lnTo>
                    <a:lnTo>
                      <a:pt x="527" y="867"/>
                    </a:lnTo>
                    <a:lnTo>
                      <a:pt x="538" y="843"/>
                    </a:lnTo>
                    <a:lnTo>
                      <a:pt x="540" y="821"/>
                    </a:lnTo>
                    <a:lnTo>
                      <a:pt x="536" y="803"/>
                    </a:lnTo>
                    <a:lnTo>
                      <a:pt x="527" y="790"/>
                    </a:lnTo>
                    <a:lnTo>
                      <a:pt x="505" y="774"/>
                    </a:lnTo>
                    <a:lnTo>
                      <a:pt x="491" y="770"/>
                    </a:lnTo>
                    <a:lnTo>
                      <a:pt x="480" y="763"/>
                    </a:lnTo>
                    <a:lnTo>
                      <a:pt x="471" y="754"/>
                    </a:lnTo>
                    <a:lnTo>
                      <a:pt x="465" y="741"/>
                    </a:lnTo>
                    <a:lnTo>
                      <a:pt x="465" y="728"/>
                    </a:lnTo>
                    <a:lnTo>
                      <a:pt x="471" y="719"/>
                    </a:lnTo>
                    <a:lnTo>
                      <a:pt x="480" y="710"/>
                    </a:lnTo>
                    <a:lnTo>
                      <a:pt x="494" y="701"/>
                    </a:lnTo>
                    <a:lnTo>
                      <a:pt x="507" y="690"/>
                    </a:lnTo>
                    <a:lnTo>
                      <a:pt x="520" y="673"/>
                    </a:lnTo>
                    <a:lnTo>
                      <a:pt x="529" y="651"/>
                    </a:lnTo>
                    <a:lnTo>
                      <a:pt x="536" y="618"/>
                    </a:lnTo>
                    <a:lnTo>
                      <a:pt x="540" y="549"/>
                    </a:lnTo>
                    <a:lnTo>
                      <a:pt x="542" y="487"/>
                    </a:lnTo>
                    <a:lnTo>
                      <a:pt x="540" y="434"/>
                    </a:lnTo>
                    <a:lnTo>
                      <a:pt x="529" y="384"/>
                    </a:lnTo>
                    <a:lnTo>
                      <a:pt x="456" y="212"/>
                    </a:lnTo>
                    <a:lnTo>
                      <a:pt x="454" y="207"/>
                    </a:lnTo>
                    <a:lnTo>
                      <a:pt x="447" y="194"/>
                    </a:lnTo>
                    <a:lnTo>
                      <a:pt x="436" y="176"/>
                    </a:lnTo>
                    <a:lnTo>
                      <a:pt x="425" y="157"/>
                    </a:lnTo>
                    <a:lnTo>
                      <a:pt x="403" y="117"/>
                    </a:lnTo>
                    <a:lnTo>
                      <a:pt x="392" y="101"/>
                    </a:lnTo>
                    <a:lnTo>
                      <a:pt x="387" y="93"/>
                    </a:lnTo>
                    <a:lnTo>
                      <a:pt x="381" y="88"/>
                    </a:lnTo>
                    <a:lnTo>
                      <a:pt x="363" y="79"/>
                    </a:lnTo>
                    <a:lnTo>
                      <a:pt x="319" y="64"/>
                    </a:lnTo>
                    <a:lnTo>
                      <a:pt x="294" y="55"/>
                    </a:lnTo>
                    <a:lnTo>
                      <a:pt x="274" y="48"/>
                    </a:lnTo>
                    <a:lnTo>
                      <a:pt x="259" y="44"/>
                    </a:lnTo>
                    <a:lnTo>
                      <a:pt x="254" y="42"/>
                    </a:lnTo>
                    <a:lnTo>
                      <a:pt x="250" y="40"/>
                    </a:lnTo>
                    <a:lnTo>
                      <a:pt x="237" y="35"/>
                    </a:lnTo>
                    <a:lnTo>
                      <a:pt x="219" y="31"/>
                    </a:lnTo>
                    <a:lnTo>
                      <a:pt x="197" y="24"/>
                    </a:lnTo>
                    <a:lnTo>
                      <a:pt x="153" y="9"/>
                    </a:lnTo>
                    <a:lnTo>
                      <a:pt x="137" y="4"/>
                    </a:lnTo>
                    <a:lnTo>
                      <a:pt x="128" y="0"/>
                    </a:lnTo>
                    <a:lnTo>
                      <a:pt x="124" y="2"/>
                    </a:lnTo>
                    <a:lnTo>
                      <a:pt x="122" y="11"/>
                    </a:lnTo>
                    <a:lnTo>
                      <a:pt x="122" y="26"/>
                    </a:lnTo>
                    <a:lnTo>
                      <a:pt x="119" y="42"/>
                    </a:lnTo>
                    <a:lnTo>
                      <a:pt x="119" y="79"/>
                    </a:lnTo>
                    <a:lnTo>
                      <a:pt x="117" y="93"/>
                    </a:lnTo>
                    <a:lnTo>
                      <a:pt x="115" y="104"/>
                    </a:lnTo>
                    <a:lnTo>
                      <a:pt x="106" y="119"/>
                    </a:lnTo>
                    <a:lnTo>
                      <a:pt x="93" y="134"/>
                    </a:lnTo>
                    <a:lnTo>
                      <a:pt x="80" y="148"/>
                    </a:lnTo>
                    <a:lnTo>
                      <a:pt x="75" y="152"/>
                    </a:lnTo>
                    <a:lnTo>
                      <a:pt x="73" y="157"/>
                    </a:lnTo>
                    <a:lnTo>
                      <a:pt x="75" y="165"/>
                    </a:lnTo>
                    <a:lnTo>
                      <a:pt x="82" y="176"/>
                    </a:lnTo>
                    <a:lnTo>
                      <a:pt x="82" y="187"/>
                    </a:lnTo>
                    <a:lnTo>
                      <a:pt x="0" y="721"/>
                    </a:lnTo>
                    <a:close/>
                  </a:path>
                </a:pathLst>
              </a:custGeom>
              <a:solidFill>
                <a:srgbClr val="B26E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0" name="Freeform 21"/>
              <p:cNvSpPr>
                <a:spLocks/>
              </p:cNvSpPr>
              <p:nvPr/>
            </p:nvSpPr>
            <p:spPr bwMode="auto">
              <a:xfrm>
                <a:off x="1269" y="2531"/>
                <a:ext cx="538" cy="1015"/>
              </a:xfrm>
              <a:custGeom>
                <a:avLst/>
                <a:gdLst>
                  <a:gd name="T0" fmla="*/ 4 w 538"/>
                  <a:gd name="T1" fmla="*/ 717 h 1015"/>
                  <a:gd name="T2" fmla="*/ 33 w 538"/>
                  <a:gd name="T3" fmla="*/ 724 h 1015"/>
                  <a:gd name="T4" fmla="*/ 66 w 538"/>
                  <a:gd name="T5" fmla="*/ 733 h 1015"/>
                  <a:gd name="T6" fmla="*/ 71 w 538"/>
                  <a:gd name="T7" fmla="*/ 761 h 1015"/>
                  <a:gd name="T8" fmla="*/ 60 w 538"/>
                  <a:gd name="T9" fmla="*/ 819 h 1015"/>
                  <a:gd name="T10" fmla="*/ 44 w 538"/>
                  <a:gd name="T11" fmla="*/ 914 h 1015"/>
                  <a:gd name="T12" fmla="*/ 38 w 538"/>
                  <a:gd name="T13" fmla="*/ 971 h 1015"/>
                  <a:gd name="T14" fmla="*/ 38 w 538"/>
                  <a:gd name="T15" fmla="*/ 995 h 1015"/>
                  <a:gd name="T16" fmla="*/ 51 w 538"/>
                  <a:gd name="T17" fmla="*/ 1008 h 1015"/>
                  <a:gd name="T18" fmla="*/ 104 w 538"/>
                  <a:gd name="T19" fmla="*/ 1015 h 1015"/>
                  <a:gd name="T20" fmla="*/ 254 w 538"/>
                  <a:gd name="T21" fmla="*/ 1013 h 1015"/>
                  <a:gd name="T22" fmla="*/ 299 w 538"/>
                  <a:gd name="T23" fmla="*/ 1004 h 1015"/>
                  <a:gd name="T24" fmla="*/ 376 w 538"/>
                  <a:gd name="T25" fmla="*/ 980 h 1015"/>
                  <a:gd name="T26" fmla="*/ 416 w 538"/>
                  <a:gd name="T27" fmla="*/ 962 h 1015"/>
                  <a:gd name="T28" fmla="*/ 434 w 538"/>
                  <a:gd name="T29" fmla="*/ 951 h 1015"/>
                  <a:gd name="T30" fmla="*/ 467 w 538"/>
                  <a:gd name="T31" fmla="*/ 925 h 1015"/>
                  <a:gd name="T32" fmla="*/ 505 w 538"/>
                  <a:gd name="T33" fmla="*/ 883 h 1015"/>
                  <a:gd name="T34" fmla="*/ 531 w 538"/>
                  <a:gd name="T35" fmla="*/ 836 h 1015"/>
                  <a:gd name="T36" fmla="*/ 529 w 538"/>
                  <a:gd name="T37" fmla="*/ 797 h 1015"/>
                  <a:gd name="T38" fmla="*/ 498 w 538"/>
                  <a:gd name="T39" fmla="*/ 770 h 1015"/>
                  <a:gd name="T40" fmla="*/ 467 w 538"/>
                  <a:gd name="T41" fmla="*/ 748 h 1015"/>
                  <a:gd name="T42" fmla="*/ 460 w 538"/>
                  <a:gd name="T43" fmla="*/ 722 h 1015"/>
                  <a:gd name="T44" fmla="*/ 476 w 538"/>
                  <a:gd name="T45" fmla="*/ 704 h 1015"/>
                  <a:gd name="T46" fmla="*/ 502 w 538"/>
                  <a:gd name="T47" fmla="*/ 684 h 1015"/>
                  <a:gd name="T48" fmla="*/ 524 w 538"/>
                  <a:gd name="T49" fmla="*/ 647 h 1015"/>
                  <a:gd name="T50" fmla="*/ 536 w 538"/>
                  <a:gd name="T51" fmla="*/ 543 h 1015"/>
                  <a:gd name="T52" fmla="*/ 533 w 538"/>
                  <a:gd name="T53" fmla="*/ 430 h 1015"/>
                  <a:gd name="T54" fmla="*/ 449 w 538"/>
                  <a:gd name="T55" fmla="*/ 208 h 1015"/>
                  <a:gd name="T56" fmla="*/ 440 w 538"/>
                  <a:gd name="T57" fmla="*/ 190 h 1015"/>
                  <a:gd name="T58" fmla="*/ 420 w 538"/>
                  <a:gd name="T59" fmla="*/ 153 h 1015"/>
                  <a:gd name="T60" fmla="*/ 389 w 538"/>
                  <a:gd name="T61" fmla="*/ 100 h 1015"/>
                  <a:gd name="T62" fmla="*/ 378 w 538"/>
                  <a:gd name="T63" fmla="*/ 86 h 1015"/>
                  <a:gd name="T64" fmla="*/ 316 w 538"/>
                  <a:gd name="T65" fmla="*/ 62 h 1015"/>
                  <a:gd name="T66" fmla="*/ 272 w 538"/>
                  <a:gd name="T67" fmla="*/ 47 h 1015"/>
                  <a:gd name="T68" fmla="*/ 252 w 538"/>
                  <a:gd name="T69" fmla="*/ 40 h 1015"/>
                  <a:gd name="T70" fmla="*/ 235 w 538"/>
                  <a:gd name="T71" fmla="*/ 36 h 1015"/>
                  <a:gd name="T72" fmla="*/ 195 w 538"/>
                  <a:gd name="T73" fmla="*/ 22 h 1015"/>
                  <a:gd name="T74" fmla="*/ 137 w 538"/>
                  <a:gd name="T75" fmla="*/ 5 h 1015"/>
                  <a:gd name="T76" fmla="*/ 124 w 538"/>
                  <a:gd name="T77" fmla="*/ 3 h 1015"/>
                  <a:gd name="T78" fmla="*/ 122 w 538"/>
                  <a:gd name="T79" fmla="*/ 25 h 1015"/>
                  <a:gd name="T80" fmla="*/ 119 w 538"/>
                  <a:gd name="T81" fmla="*/ 75 h 1015"/>
                  <a:gd name="T82" fmla="*/ 115 w 538"/>
                  <a:gd name="T83" fmla="*/ 100 h 1015"/>
                  <a:gd name="T84" fmla="*/ 93 w 538"/>
                  <a:gd name="T85" fmla="*/ 130 h 1015"/>
                  <a:gd name="T86" fmla="*/ 75 w 538"/>
                  <a:gd name="T87" fmla="*/ 148 h 1015"/>
                  <a:gd name="T88" fmla="*/ 75 w 538"/>
                  <a:gd name="T89" fmla="*/ 161 h 1015"/>
                  <a:gd name="T90" fmla="*/ 82 w 538"/>
                  <a:gd name="T91" fmla="*/ 183 h 10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38"/>
                  <a:gd name="T139" fmla="*/ 0 h 1015"/>
                  <a:gd name="T140" fmla="*/ 538 w 538"/>
                  <a:gd name="T141" fmla="*/ 1015 h 10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38" h="1015">
                    <a:moveTo>
                      <a:pt x="0" y="717"/>
                    </a:moveTo>
                    <a:lnTo>
                      <a:pt x="4" y="717"/>
                    </a:lnTo>
                    <a:lnTo>
                      <a:pt x="11" y="719"/>
                    </a:lnTo>
                    <a:lnTo>
                      <a:pt x="33" y="724"/>
                    </a:lnTo>
                    <a:lnTo>
                      <a:pt x="57" y="728"/>
                    </a:lnTo>
                    <a:lnTo>
                      <a:pt x="66" y="733"/>
                    </a:lnTo>
                    <a:lnTo>
                      <a:pt x="71" y="735"/>
                    </a:lnTo>
                    <a:lnTo>
                      <a:pt x="71" y="761"/>
                    </a:lnTo>
                    <a:lnTo>
                      <a:pt x="66" y="779"/>
                    </a:lnTo>
                    <a:lnTo>
                      <a:pt x="60" y="819"/>
                    </a:lnTo>
                    <a:lnTo>
                      <a:pt x="53" y="865"/>
                    </a:lnTo>
                    <a:lnTo>
                      <a:pt x="44" y="914"/>
                    </a:lnTo>
                    <a:lnTo>
                      <a:pt x="38" y="953"/>
                    </a:lnTo>
                    <a:lnTo>
                      <a:pt x="38" y="971"/>
                    </a:lnTo>
                    <a:lnTo>
                      <a:pt x="35" y="986"/>
                    </a:lnTo>
                    <a:lnTo>
                      <a:pt x="38" y="995"/>
                    </a:lnTo>
                    <a:lnTo>
                      <a:pt x="40" y="1002"/>
                    </a:lnTo>
                    <a:lnTo>
                      <a:pt x="51" y="1008"/>
                    </a:lnTo>
                    <a:lnTo>
                      <a:pt x="73" y="1011"/>
                    </a:lnTo>
                    <a:lnTo>
                      <a:pt x="104" y="1015"/>
                    </a:lnTo>
                    <a:lnTo>
                      <a:pt x="235" y="1015"/>
                    </a:lnTo>
                    <a:lnTo>
                      <a:pt x="254" y="1013"/>
                    </a:lnTo>
                    <a:lnTo>
                      <a:pt x="274" y="1011"/>
                    </a:lnTo>
                    <a:lnTo>
                      <a:pt x="299" y="1004"/>
                    </a:lnTo>
                    <a:lnTo>
                      <a:pt x="352" y="989"/>
                    </a:lnTo>
                    <a:lnTo>
                      <a:pt x="376" y="980"/>
                    </a:lnTo>
                    <a:lnTo>
                      <a:pt x="398" y="971"/>
                    </a:lnTo>
                    <a:lnTo>
                      <a:pt x="416" y="962"/>
                    </a:lnTo>
                    <a:lnTo>
                      <a:pt x="425" y="958"/>
                    </a:lnTo>
                    <a:lnTo>
                      <a:pt x="434" y="951"/>
                    </a:lnTo>
                    <a:lnTo>
                      <a:pt x="447" y="940"/>
                    </a:lnTo>
                    <a:lnTo>
                      <a:pt x="467" y="925"/>
                    </a:lnTo>
                    <a:lnTo>
                      <a:pt x="487" y="905"/>
                    </a:lnTo>
                    <a:lnTo>
                      <a:pt x="505" y="883"/>
                    </a:lnTo>
                    <a:lnTo>
                      <a:pt x="520" y="861"/>
                    </a:lnTo>
                    <a:lnTo>
                      <a:pt x="531" y="836"/>
                    </a:lnTo>
                    <a:lnTo>
                      <a:pt x="533" y="814"/>
                    </a:lnTo>
                    <a:lnTo>
                      <a:pt x="529" y="797"/>
                    </a:lnTo>
                    <a:lnTo>
                      <a:pt x="520" y="783"/>
                    </a:lnTo>
                    <a:lnTo>
                      <a:pt x="498" y="770"/>
                    </a:lnTo>
                    <a:lnTo>
                      <a:pt x="476" y="757"/>
                    </a:lnTo>
                    <a:lnTo>
                      <a:pt x="467" y="748"/>
                    </a:lnTo>
                    <a:lnTo>
                      <a:pt x="460" y="735"/>
                    </a:lnTo>
                    <a:lnTo>
                      <a:pt x="460" y="722"/>
                    </a:lnTo>
                    <a:lnTo>
                      <a:pt x="467" y="713"/>
                    </a:lnTo>
                    <a:lnTo>
                      <a:pt x="476" y="704"/>
                    </a:lnTo>
                    <a:lnTo>
                      <a:pt x="489" y="695"/>
                    </a:lnTo>
                    <a:lnTo>
                      <a:pt x="502" y="684"/>
                    </a:lnTo>
                    <a:lnTo>
                      <a:pt x="516" y="669"/>
                    </a:lnTo>
                    <a:lnTo>
                      <a:pt x="524" y="647"/>
                    </a:lnTo>
                    <a:lnTo>
                      <a:pt x="531" y="614"/>
                    </a:lnTo>
                    <a:lnTo>
                      <a:pt x="536" y="543"/>
                    </a:lnTo>
                    <a:lnTo>
                      <a:pt x="538" y="483"/>
                    </a:lnTo>
                    <a:lnTo>
                      <a:pt x="533" y="430"/>
                    </a:lnTo>
                    <a:lnTo>
                      <a:pt x="520" y="380"/>
                    </a:lnTo>
                    <a:lnTo>
                      <a:pt x="449" y="208"/>
                    </a:lnTo>
                    <a:lnTo>
                      <a:pt x="447" y="203"/>
                    </a:lnTo>
                    <a:lnTo>
                      <a:pt x="440" y="190"/>
                    </a:lnTo>
                    <a:lnTo>
                      <a:pt x="432" y="175"/>
                    </a:lnTo>
                    <a:lnTo>
                      <a:pt x="420" y="153"/>
                    </a:lnTo>
                    <a:lnTo>
                      <a:pt x="398" y="113"/>
                    </a:lnTo>
                    <a:lnTo>
                      <a:pt x="389" y="100"/>
                    </a:lnTo>
                    <a:lnTo>
                      <a:pt x="385" y="91"/>
                    </a:lnTo>
                    <a:lnTo>
                      <a:pt x="378" y="86"/>
                    </a:lnTo>
                    <a:lnTo>
                      <a:pt x="361" y="78"/>
                    </a:lnTo>
                    <a:lnTo>
                      <a:pt x="316" y="62"/>
                    </a:lnTo>
                    <a:lnTo>
                      <a:pt x="292" y="53"/>
                    </a:lnTo>
                    <a:lnTo>
                      <a:pt x="272" y="47"/>
                    </a:lnTo>
                    <a:lnTo>
                      <a:pt x="257" y="42"/>
                    </a:lnTo>
                    <a:lnTo>
                      <a:pt x="252" y="40"/>
                    </a:lnTo>
                    <a:lnTo>
                      <a:pt x="248" y="38"/>
                    </a:lnTo>
                    <a:lnTo>
                      <a:pt x="235" y="36"/>
                    </a:lnTo>
                    <a:lnTo>
                      <a:pt x="217" y="29"/>
                    </a:lnTo>
                    <a:lnTo>
                      <a:pt x="195" y="22"/>
                    </a:lnTo>
                    <a:lnTo>
                      <a:pt x="153" y="9"/>
                    </a:lnTo>
                    <a:lnTo>
                      <a:pt x="137" y="5"/>
                    </a:lnTo>
                    <a:lnTo>
                      <a:pt x="128" y="0"/>
                    </a:lnTo>
                    <a:lnTo>
                      <a:pt x="124" y="3"/>
                    </a:lnTo>
                    <a:lnTo>
                      <a:pt x="122" y="11"/>
                    </a:lnTo>
                    <a:lnTo>
                      <a:pt x="122" y="25"/>
                    </a:lnTo>
                    <a:lnTo>
                      <a:pt x="119" y="40"/>
                    </a:lnTo>
                    <a:lnTo>
                      <a:pt x="119" y="75"/>
                    </a:lnTo>
                    <a:lnTo>
                      <a:pt x="117" y="89"/>
                    </a:lnTo>
                    <a:lnTo>
                      <a:pt x="115" y="100"/>
                    </a:lnTo>
                    <a:lnTo>
                      <a:pt x="106" y="115"/>
                    </a:lnTo>
                    <a:lnTo>
                      <a:pt x="93" y="130"/>
                    </a:lnTo>
                    <a:lnTo>
                      <a:pt x="80" y="144"/>
                    </a:lnTo>
                    <a:lnTo>
                      <a:pt x="75" y="148"/>
                    </a:lnTo>
                    <a:lnTo>
                      <a:pt x="73" y="153"/>
                    </a:lnTo>
                    <a:lnTo>
                      <a:pt x="75" y="161"/>
                    </a:lnTo>
                    <a:lnTo>
                      <a:pt x="82" y="172"/>
                    </a:lnTo>
                    <a:lnTo>
                      <a:pt x="82" y="183"/>
                    </a:lnTo>
                    <a:lnTo>
                      <a:pt x="0" y="717"/>
                    </a:lnTo>
                    <a:close/>
                  </a:path>
                </a:pathLst>
              </a:custGeom>
              <a:solidFill>
                <a:srgbClr val="BA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1" name="Freeform 22"/>
              <p:cNvSpPr>
                <a:spLocks/>
              </p:cNvSpPr>
              <p:nvPr/>
            </p:nvSpPr>
            <p:spPr bwMode="auto">
              <a:xfrm>
                <a:off x="1269" y="2536"/>
                <a:ext cx="529" cy="1008"/>
              </a:xfrm>
              <a:custGeom>
                <a:avLst/>
                <a:gdLst>
                  <a:gd name="T0" fmla="*/ 4 w 529"/>
                  <a:gd name="T1" fmla="*/ 712 h 1008"/>
                  <a:gd name="T2" fmla="*/ 33 w 529"/>
                  <a:gd name="T3" fmla="*/ 719 h 1008"/>
                  <a:gd name="T4" fmla="*/ 66 w 529"/>
                  <a:gd name="T5" fmla="*/ 728 h 1008"/>
                  <a:gd name="T6" fmla="*/ 71 w 529"/>
                  <a:gd name="T7" fmla="*/ 756 h 1008"/>
                  <a:gd name="T8" fmla="*/ 60 w 529"/>
                  <a:gd name="T9" fmla="*/ 814 h 1008"/>
                  <a:gd name="T10" fmla="*/ 44 w 529"/>
                  <a:gd name="T11" fmla="*/ 906 h 1008"/>
                  <a:gd name="T12" fmla="*/ 38 w 529"/>
                  <a:gd name="T13" fmla="*/ 964 h 1008"/>
                  <a:gd name="T14" fmla="*/ 38 w 529"/>
                  <a:gd name="T15" fmla="*/ 988 h 1008"/>
                  <a:gd name="T16" fmla="*/ 53 w 529"/>
                  <a:gd name="T17" fmla="*/ 1001 h 1008"/>
                  <a:gd name="T18" fmla="*/ 104 w 529"/>
                  <a:gd name="T19" fmla="*/ 1006 h 1008"/>
                  <a:gd name="T20" fmla="*/ 206 w 529"/>
                  <a:gd name="T21" fmla="*/ 1006 h 1008"/>
                  <a:gd name="T22" fmla="*/ 254 w 529"/>
                  <a:gd name="T23" fmla="*/ 1003 h 1008"/>
                  <a:gd name="T24" fmla="*/ 294 w 529"/>
                  <a:gd name="T25" fmla="*/ 995 h 1008"/>
                  <a:gd name="T26" fmla="*/ 372 w 529"/>
                  <a:gd name="T27" fmla="*/ 968 h 1008"/>
                  <a:gd name="T28" fmla="*/ 409 w 529"/>
                  <a:gd name="T29" fmla="*/ 951 h 1008"/>
                  <a:gd name="T30" fmla="*/ 427 w 529"/>
                  <a:gd name="T31" fmla="*/ 939 h 1008"/>
                  <a:gd name="T32" fmla="*/ 460 w 529"/>
                  <a:gd name="T33" fmla="*/ 913 h 1008"/>
                  <a:gd name="T34" fmla="*/ 498 w 529"/>
                  <a:gd name="T35" fmla="*/ 873 h 1008"/>
                  <a:gd name="T36" fmla="*/ 522 w 529"/>
                  <a:gd name="T37" fmla="*/ 829 h 1008"/>
                  <a:gd name="T38" fmla="*/ 520 w 529"/>
                  <a:gd name="T39" fmla="*/ 789 h 1008"/>
                  <a:gd name="T40" fmla="*/ 494 w 529"/>
                  <a:gd name="T41" fmla="*/ 763 h 1008"/>
                  <a:gd name="T42" fmla="*/ 471 w 529"/>
                  <a:gd name="T43" fmla="*/ 752 h 1008"/>
                  <a:gd name="T44" fmla="*/ 456 w 529"/>
                  <a:gd name="T45" fmla="*/ 730 h 1008"/>
                  <a:gd name="T46" fmla="*/ 463 w 529"/>
                  <a:gd name="T47" fmla="*/ 708 h 1008"/>
                  <a:gd name="T48" fmla="*/ 485 w 529"/>
                  <a:gd name="T49" fmla="*/ 690 h 1008"/>
                  <a:gd name="T50" fmla="*/ 509 w 529"/>
                  <a:gd name="T51" fmla="*/ 662 h 1008"/>
                  <a:gd name="T52" fmla="*/ 524 w 529"/>
                  <a:gd name="T53" fmla="*/ 606 h 1008"/>
                  <a:gd name="T54" fmla="*/ 529 w 529"/>
                  <a:gd name="T55" fmla="*/ 538 h 1008"/>
                  <a:gd name="T56" fmla="*/ 522 w 529"/>
                  <a:gd name="T57" fmla="*/ 425 h 1008"/>
                  <a:gd name="T58" fmla="*/ 443 w 529"/>
                  <a:gd name="T59" fmla="*/ 203 h 1008"/>
                  <a:gd name="T60" fmla="*/ 434 w 529"/>
                  <a:gd name="T61" fmla="*/ 187 h 1008"/>
                  <a:gd name="T62" fmla="*/ 416 w 529"/>
                  <a:gd name="T63" fmla="*/ 150 h 1008"/>
                  <a:gd name="T64" fmla="*/ 385 w 529"/>
                  <a:gd name="T65" fmla="*/ 97 h 1008"/>
                  <a:gd name="T66" fmla="*/ 374 w 529"/>
                  <a:gd name="T67" fmla="*/ 84 h 1008"/>
                  <a:gd name="T68" fmla="*/ 312 w 529"/>
                  <a:gd name="T69" fmla="*/ 59 h 1008"/>
                  <a:gd name="T70" fmla="*/ 270 w 529"/>
                  <a:gd name="T71" fmla="*/ 46 h 1008"/>
                  <a:gd name="T72" fmla="*/ 250 w 529"/>
                  <a:gd name="T73" fmla="*/ 39 h 1008"/>
                  <a:gd name="T74" fmla="*/ 232 w 529"/>
                  <a:gd name="T75" fmla="*/ 35 h 1008"/>
                  <a:gd name="T76" fmla="*/ 195 w 529"/>
                  <a:gd name="T77" fmla="*/ 22 h 1008"/>
                  <a:gd name="T78" fmla="*/ 137 w 529"/>
                  <a:gd name="T79" fmla="*/ 4 h 1008"/>
                  <a:gd name="T80" fmla="*/ 124 w 529"/>
                  <a:gd name="T81" fmla="*/ 2 h 1008"/>
                  <a:gd name="T82" fmla="*/ 119 w 529"/>
                  <a:gd name="T83" fmla="*/ 37 h 1008"/>
                  <a:gd name="T84" fmla="*/ 117 w 529"/>
                  <a:gd name="T85" fmla="*/ 84 h 1008"/>
                  <a:gd name="T86" fmla="*/ 106 w 529"/>
                  <a:gd name="T87" fmla="*/ 110 h 1008"/>
                  <a:gd name="T88" fmla="*/ 80 w 529"/>
                  <a:gd name="T89" fmla="*/ 139 h 1008"/>
                  <a:gd name="T90" fmla="*/ 73 w 529"/>
                  <a:gd name="T91" fmla="*/ 148 h 1008"/>
                  <a:gd name="T92" fmla="*/ 82 w 529"/>
                  <a:gd name="T93" fmla="*/ 167 h 1008"/>
                  <a:gd name="T94" fmla="*/ 0 w 529"/>
                  <a:gd name="T95" fmla="*/ 712 h 10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9"/>
                  <a:gd name="T145" fmla="*/ 0 h 1008"/>
                  <a:gd name="T146" fmla="*/ 529 w 529"/>
                  <a:gd name="T147" fmla="*/ 1008 h 10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9" h="1008">
                    <a:moveTo>
                      <a:pt x="0" y="712"/>
                    </a:moveTo>
                    <a:lnTo>
                      <a:pt x="4" y="712"/>
                    </a:lnTo>
                    <a:lnTo>
                      <a:pt x="11" y="714"/>
                    </a:lnTo>
                    <a:lnTo>
                      <a:pt x="33" y="719"/>
                    </a:lnTo>
                    <a:lnTo>
                      <a:pt x="57" y="723"/>
                    </a:lnTo>
                    <a:lnTo>
                      <a:pt x="66" y="728"/>
                    </a:lnTo>
                    <a:lnTo>
                      <a:pt x="71" y="730"/>
                    </a:lnTo>
                    <a:lnTo>
                      <a:pt x="71" y="756"/>
                    </a:lnTo>
                    <a:lnTo>
                      <a:pt x="66" y="774"/>
                    </a:lnTo>
                    <a:lnTo>
                      <a:pt x="60" y="814"/>
                    </a:lnTo>
                    <a:lnTo>
                      <a:pt x="53" y="860"/>
                    </a:lnTo>
                    <a:lnTo>
                      <a:pt x="44" y="906"/>
                    </a:lnTo>
                    <a:lnTo>
                      <a:pt x="38" y="948"/>
                    </a:lnTo>
                    <a:lnTo>
                      <a:pt x="38" y="964"/>
                    </a:lnTo>
                    <a:lnTo>
                      <a:pt x="35" y="979"/>
                    </a:lnTo>
                    <a:lnTo>
                      <a:pt x="38" y="988"/>
                    </a:lnTo>
                    <a:lnTo>
                      <a:pt x="40" y="995"/>
                    </a:lnTo>
                    <a:lnTo>
                      <a:pt x="53" y="1001"/>
                    </a:lnTo>
                    <a:lnTo>
                      <a:pt x="75" y="1003"/>
                    </a:lnTo>
                    <a:lnTo>
                      <a:pt x="104" y="1006"/>
                    </a:lnTo>
                    <a:lnTo>
                      <a:pt x="139" y="1008"/>
                    </a:lnTo>
                    <a:lnTo>
                      <a:pt x="206" y="1006"/>
                    </a:lnTo>
                    <a:lnTo>
                      <a:pt x="235" y="1006"/>
                    </a:lnTo>
                    <a:lnTo>
                      <a:pt x="254" y="1003"/>
                    </a:lnTo>
                    <a:lnTo>
                      <a:pt x="272" y="1001"/>
                    </a:lnTo>
                    <a:lnTo>
                      <a:pt x="294" y="995"/>
                    </a:lnTo>
                    <a:lnTo>
                      <a:pt x="347" y="977"/>
                    </a:lnTo>
                    <a:lnTo>
                      <a:pt x="372" y="968"/>
                    </a:lnTo>
                    <a:lnTo>
                      <a:pt x="392" y="959"/>
                    </a:lnTo>
                    <a:lnTo>
                      <a:pt x="409" y="951"/>
                    </a:lnTo>
                    <a:lnTo>
                      <a:pt x="418" y="946"/>
                    </a:lnTo>
                    <a:lnTo>
                      <a:pt x="427" y="939"/>
                    </a:lnTo>
                    <a:lnTo>
                      <a:pt x="440" y="928"/>
                    </a:lnTo>
                    <a:lnTo>
                      <a:pt x="460" y="913"/>
                    </a:lnTo>
                    <a:lnTo>
                      <a:pt x="478" y="893"/>
                    </a:lnTo>
                    <a:lnTo>
                      <a:pt x="498" y="873"/>
                    </a:lnTo>
                    <a:lnTo>
                      <a:pt x="513" y="851"/>
                    </a:lnTo>
                    <a:lnTo>
                      <a:pt x="522" y="829"/>
                    </a:lnTo>
                    <a:lnTo>
                      <a:pt x="524" y="807"/>
                    </a:lnTo>
                    <a:lnTo>
                      <a:pt x="520" y="789"/>
                    </a:lnTo>
                    <a:lnTo>
                      <a:pt x="513" y="776"/>
                    </a:lnTo>
                    <a:lnTo>
                      <a:pt x="494" y="763"/>
                    </a:lnTo>
                    <a:lnTo>
                      <a:pt x="480" y="759"/>
                    </a:lnTo>
                    <a:lnTo>
                      <a:pt x="471" y="752"/>
                    </a:lnTo>
                    <a:lnTo>
                      <a:pt x="463" y="743"/>
                    </a:lnTo>
                    <a:lnTo>
                      <a:pt x="456" y="730"/>
                    </a:lnTo>
                    <a:lnTo>
                      <a:pt x="456" y="717"/>
                    </a:lnTo>
                    <a:lnTo>
                      <a:pt x="463" y="708"/>
                    </a:lnTo>
                    <a:lnTo>
                      <a:pt x="471" y="699"/>
                    </a:lnTo>
                    <a:lnTo>
                      <a:pt x="485" y="690"/>
                    </a:lnTo>
                    <a:lnTo>
                      <a:pt x="496" y="679"/>
                    </a:lnTo>
                    <a:lnTo>
                      <a:pt x="509" y="662"/>
                    </a:lnTo>
                    <a:lnTo>
                      <a:pt x="518" y="639"/>
                    </a:lnTo>
                    <a:lnTo>
                      <a:pt x="524" y="606"/>
                    </a:lnTo>
                    <a:lnTo>
                      <a:pt x="527" y="571"/>
                    </a:lnTo>
                    <a:lnTo>
                      <a:pt x="529" y="538"/>
                    </a:lnTo>
                    <a:lnTo>
                      <a:pt x="529" y="478"/>
                    </a:lnTo>
                    <a:lnTo>
                      <a:pt x="522" y="425"/>
                    </a:lnTo>
                    <a:lnTo>
                      <a:pt x="511" y="375"/>
                    </a:lnTo>
                    <a:lnTo>
                      <a:pt x="443" y="203"/>
                    </a:lnTo>
                    <a:lnTo>
                      <a:pt x="440" y="198"/>
                    </a:lnTo>
                    <a:lnTo>
                      <a:pt x="434" y="187"/>
                    </a:lnTo>
                    <a:lnTo>
                      <a:pt x="425" y="170"/>
                    </a:lnTo>
                    <a:lnTo>
                      <a:pt x="416" y="150"/>
                    </a:lnTo>
                    <a:lnTo>
                      <a:pt x="394" y="110"/>
                    </a:lnTo>
                    <a:lnTo>
                      <a:pt x="385" y="97"/>
                    </a:lnTo>
                    <a:lnTo>
                      <a:pt x="381" y="88"/>
                    </a:lnTo>
                    <a:lnTo>
                      <a:pt x="374" y="84"/>
                    </a:lnTo>
                    <a:lnTo>
                      <a:pt x="358" y="75"/>
                    </a:lnTo>
                    <a:lnTo>
                      <a:pt x="312" y="59"/>
                    </a:lnTo>
                    <a:lnTo>
                      <a:pt x="290" y="53"/>
                    </a:lnTo>
                    <a:lnTo>
                      <a:pt x="270" y="46"/>
                    </a:lnTo>
                    <a:lnTo>
                      <a:pt x="254" y="42"/>
                    </a:lnTo>
                    <a:lnTo>
                      <a:pt x="250" y="39"/>
                    </a:lnTo>
                    <a:lnTo>
                      <a:pt x="246" y="37"/>
                    </a:lnTo>
                    <a:lnTo>
                      <a:pt x="232" y="35"/>
                    </a:lnTo>
                    <a:lnTo>
                      <a:pt x="215" y="28"/>
                    </a:lnTo>
                    <a:lnTo>
                      <a:pt x="195" y="22"/>
                    </a:lnTo>
                    <a:lnTo>
                      <a:pt x="153" y="9"/>
                    </a:lnTo>
                    <a:lnTo>
                      <a:pt x="137" y="4"/>
                    </a:lnTo>
                    <a:lnTo>
                      <a:pt x="128" y="0"/>
                    </a:lnTo>
                    <a:lnTo>
                      <a:pt x="124" y="2"/>
                    </a:lnTo>
                    <a:lnTo>
                      <a:pt x="122" y="9"/>
                    </a:lnTo>
                    <a:lnTo>
                      <a:pt x="119" y="37"/>
                    </a:lnTo>
                    <a:lnTo>
                      <a:pt x="119" y="70"/>
                    </a:lnTo>
                    <a:lnTo>
                      <a:pt x="117" y="84"/>
                    </a:lnTo>
                    <a:lnTo>
                      <a:pt x="115" y="95"/>
                    </a:lnTo>
                    <a:lnTo>
                      <a:pt x="106" y="110"/>
                    </a:lnTo>
                    <a:lnTo>
                      <a:pt x="93" y="125"/>
                    </a:lnTo>
                    <a:lnTo>
                      <a:pt x="80" y="139"/>
                    </a:lnTo>
                    <a:lnTo>
                      <a:pt x="75" y="143"/>
                    </a:lnTo>
                    <a:lnTo>
                      <a:pt x="73" y="148"/>
                    </a:lnTo>
                    <a:lnTo>
                      <a:pt x="75" y="156"/>
                    </a:lnTo>
                    <a:lnTo>
                      <a:pt x="82" y="167"/>
                    </a:lnTo>
                    <a:lnTo>
                      <a:pt x="82" y="178"/>
                    </a:lnTo>
                    <a:lnTo>
                      <a:pt x="0" y="712"/>
                    </a:lnTo>
                    <a:close/>
                  </a:path>
                </a:pathLst>
              </a:custGeom>
              <a:solidFill>
                <a:srgbClr val="C17D5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2" name="Freeform 23"/>
              <p:cNvSpPr>
                <a:spLocks/>
              </p:cNvSpPr>
              <p:nvPr/>
            </p:nvSpPr>
            <p:spPr bwMode="auto">
              <a:xfrm>
                <a:off x="1269" y="2540"/>
                <a:ext cx="524" cy="999"/>
              </a:xfrm>
              <a:custGeom>
                <a:avLst/>
                <a:gdLst>
                  <a:gd name="T0" fmla="*/ 4 w 524"/>
                  <a:gd name="T1" fmla="*/ 708 h 999"/>
                  <a:gd name="T2" fmla="*/ 33 w 524"/>
                  <a:gd name="T3" fmla="*/ 715 h 999"/>
                  <a:gd name="T4" fmla="*/ 66 w 524"/>
                  <a:gd name="T5" fmla="*/ 724 h 999"/>
                  <a:gd name="T6" fmla="*/ 71 w 524"/>
                  <a:gd name="T7" fmla="*/ 752 h 999"/>
                  <a:gd name="T8" fmla="*/ 60 w 524"/>
                  <a:gd name="T9" fmla="*/ 810 h 999"/>
                  <a:gd name="T10" fmla="*/ 44 w 524"/>
                  <a:gd name="T11" fmla="*/ 900 h 999"/>
                  <a:gd name="T12" fmla="*/ 38 w 524"/>
                  <a:gd name="T13" fmla="*/ 958 h 999"/>
                  <a:gd name="T14" fmla="*/ 38 w 524"/>
                  <a:gd name="T15" fmla="*/ 982 h 999"/>
                  <a:gd name="T16" fmla="*/ 53 w 524"/>
                  <a:gd name="T17" fmla="*/ 995 h 999"/>
                  <a:gd name="T18" fmla="*/ 106 w 524"/>
                  <a:gd name="T19" fmla="*/ 999 h 999"/>
                  <a:gd name="T20" fmla="*/ 235 w 524"/>
                  <a:gd name="T21" fmla="*/ 997 h 999"/>
                  <a:gd name="T22" fmla="*/ 272 w 524"/>
                  <a:gd name="T23" fmla="*/ 991 h 999"/>
                  <a:gd name="T24" fmla="*/ 341 w 524"/>
                  <a:gd name="T25" fmla="*/ 966 h 999"/>
                  <a:gd name="T26" fmla="*/ 401 w 524"/>
                  <a:gd name="T27" fmla="*/ 940 h 999"/>
                  <a:gd name="T28" fmla="*/ 418 w 524"/>
                  <a:gd name="T29" fmla="*/ 927 h 999"/>
                  <a:gd name="T30" fmla="*/ 451 w 524"/>
                  <a:gd name="T31" fmla="*/ 902 h 999"/>
                  <a:gd name="T32" fmla="*/ 489 w 524"/>
                  <a:gd name="T33" fmla="*/ 867 h 999"/>
                  <a:gd name="T34" fmla="*/ 516 w 524"/>
                  <a:gd name="T35" fmla="*/ 823 h 999"/>
                  <a:gd name="T36" fmla="*/ 513 w 524"/>
                  <a:gd name="T37" fmla="*/ 783 h 999"/>
                  <a:gd name="T38" fmla="*/ 487 w 524"/>
                  <a:gd name="T39" fmla="*/ 757 h 999"/>
                  <a:gd name="T40" fmla="*/ 458 w 524"/>
                  <a:gd name="T41" fmla="*/ 739 h 999"/>
                  <a:gd name="T42" fmla="*/ 451 w 524"/>
                  <a:gd name="T43" fmla="*/ 713 h 999"/>
                  <a:gd name="T44" fmla="*/ 467 w 524"/>
                  <a:gd name="T45" fmla="*/ 695 h 999"/>
                  <a:gd name="T46" fmla="*/ 491 w 524"/>
                  <a:gd name="T47" fmla="*/ 673 h 999"/>
                  <a:gd name="T48" fmla="*/ 513 w 524"/>
                  <a:gd name="T49" fmla="*/ 635 h 999"/>
                  <a:gd name="T50" fmla="*/ 522 w 524"/>
                  <a:gd name="T51" fmla="*/ 567 h 999"/>
                  <a:gd name="T52" fmla="*/ 522 w 524"/>
                  <a:gd name="T53" fmla="*/ 474 h 999"/>
                  <a:gd name="T54" fmla="*/ 502 w 524"/>
                  <a:gd name="T55" fmla="*/ 373 h 999"/>
                  <a:gd name="T56" fmla="*/ 434 w 524"/>
                  <a:gd name="T57" fmla="*/ 194 h 999"/>
                  <a:gd name="T58" fmla="*/ 420 w 524"/>
                  <a:gd name="T59" fmla="*/ 166 h 999"/>
                  <a:gd name="T60" fmla="*/ 389 w 524"/>
                  <a:gd name="T61" fmla="*/ 110 h 999"/>
                  <a:gd name="T62" fmla="*/ 378 w 524"/>
                  <a:gd name="T63" fmla="*/ 86 h 999"/>
                  <a:gd name="T64" fmla="*/ 356 w 524"/>
                  <a:gd name="T65" fmla="*/ 73 h 999"/>
                  <a:gd name="T66" fmla="*/ 288 w 524"/>
                  <a:gd name="T67" fmla="*/ 51 h 999"/>
                  <a:gd name="T68" fmla="*/ 252 w 524"/>
                  <a:gd name="T69" fmla="*/ 40 h 999"/>
                  <a:gd name="T70" fmla="*/ 243 w 524"/>
                  <a:gd name="T71" fmla="*/ 35 h 999"/>
                  <a:gd name="T72" fmla="*/ 212 w 524"/>
                  <a:gd name="T73" fmla="*/ 27 h 999"/>
                  <a:gd name="T74" fmla="*/ 153 w 524"/>
                  <a:gd name="T75" fmla="*/ 9 h 999"/>
                  <a:gd name="T76" fmla="*/ 128 w 524"/>
                  <a:gd name="T77" fmla="*/ 0 h 999"/>
                  <a:gd name="T78" fmla="*/ 122 w 524"/>
                  <a:gd name="T79" fmla="*/ 9 h 999"/>
                  <a:gd name="T80" fmla="*/ 119 w 524"/>
                  <a:gd name="T81" fmla="*/ 66 h 999"/>
                  <a:gd name="T82" fmla="*/ 115 w 524"/>
                  <a:gd name="T83" fmla="*/ 91 h 999"/>
                  <a:gd name="T84" fmla="*/ 93 w 524"/>
                  <a:gd name="T85" fmla="*/ 121 h 999"/>
                  <a:gd name="T86" fmla="*/ 75 w 524"/>
                  <a:gd name="T87" fmla="*/ 139 h 999"/>
                  <a:gd name="T88" fmla="*/ 75 w 524"/>
                  <a:gd name="T89" fmla="*/ 152 h 999"/>
                  <a:gd name="T90" fmla="*/ 82 w 524"/>
                  <a:gd name="T91" fmla="*/ 174 h 99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4"/>
                  <a:gd name="T139" fmla="*/ 0 h 999"/>
                  <a:gd name="T140" fmla="*/ 524 w 524"/>
                  <a:gd name="T141" fmla="*/ 999 h 99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4" h="999">
                    <a:moveTo>
                      <a:pt x="0" y="708"/>
                    </a:moveTo>
                    <a:lnTo>
                      <a:pt x="4" y="708"/>
                    </a:lnTo>
                    <a:lnTo>
                      <a:pt x="11" y="710"/>
                    </a:lnTo>
                    <a:lnTo>
                      <a:pt x="33" y="715"/>
                    </a:lnTo>
                    <a:lnTo>
                      <a:pt x="57" y="719"/>
                    </a:lnTo>
                    <a:lnTo>
                      <a:pt x="66" y="724"/>
                    </a:lnTo>
                    <a:lnTo>
                      <a:pt x="71" y="726"/>
                    </a:lnTo>
                    <a:lnTo>
                      <a:pt x="71" y="752"/>
                    </a:lnTo>
                    <a:lnTo>
                      <a:pt x="66" y="770"/>
                    </a:lnTo>
                    <a:lnTo>
                      <a:pt x="60" y="810"/>
                    </a:lnTo>
                    <a:lnTo>
                      <a:pt x="53" y="854"/>
                    </a:lnTo>
                    <a:lnTo>
                      <a:pt x="44" y="900"/>
                    </a:lnTo>
                    <a:lnTo>
                      <a:pt x="38" y="942"/>
                    </a:lnTo>
                    <a:lnTo>
                      <a:pt x="38" y="958"/>
                    </a:lnTo>
                    <a:lnTo>
                      <a:pt x="35" y="973"/>
                    </a:lnTo>
                    <a:lnTo>
                      <a:pt x="38" y="982"/>
                    </a:lnTo>
                    <a:lnTo>
                      <a:pt x="40" y="988"/>
                    </a:lnTo>
                    <a:lnTo>
                      <a:pt x="53" y="995"/>
                    </a:lnTo>
                    <a:lnTo>
                      <a:pt x="75" y="997"/>
                    </a:lnTo>
                    <a:lnTo>
                      <a:pt x="106" y="999"/>
                    </a:lnTo>
                    <a:lnTo>
                      <a:pt x="208" y="999"/>
                    </a:lnTo>
                    <a:lnTo>
                      <a:pt x="235" y="997"/>
                    </a:lnTo>
                    <a:lnTo>
                      <a:pt x="254" y="995"/>
                    </a:lnTo>
                    <a:lnTo>
                      <a:pt x="272" y="991"/>
                    </a:lnTo>
                    <a:lnTo>
                      <a:pt x="292" y="984"/>
                    </a:lnTo>
                    <a:lnTo>
                      <a:pt x="341" y="966"/>
                    </a:lnTo>
                    <a:lnTo>
                      <a:pt x="385" y="947"/>
                    </a:lnTo>
                    <a:lnTo>
                      <a:pt x="401" y="940"/>
                    </a:lnTo>
                    <a:lnTo>
                      <a:pt x="409" y="933"/>
                    </a:lnTo>
                    <a:lnTo>
                      <a:pt x="418" y="927"/>
                    </a:lnTo>
                    <a:lnTo>
                      <a:pt x="434" y="918"/>
                    </a:lnTo>
                    <a:lnTo>
                      <a:pt x="451" y="902"/>
                    </a:lnTo>
                    <a:lnTo>
                      <a:pt x="471" y="887"/>
                    </a:lnTo>
                    <a:lnTo>
                      <a:pt x="489" y="867"/>
                    </a:lnTo>
                    <a:lnTo>
                      <a:pt x="505" y="845"/>
                    </a:lnTo>
                    <a:lnTo>
                      <a:pt x="516" y="823"/>
                    </a:lnTo>
                    <a:lnTo>
                      <a:pt x="518" y="801"/>
                    </a:lnTo>
                    <a:lnTo>
                      <a:pt x="513" y="783"/>
                    </a:lnTo>
                    <a:lnTo>
                      <a:pt x="507" y="770"/>
                    </a:lnTo>
                    <a:lnTo>
                      <a:pt x="487" y="757"/>
                    </a:lnTo>
                    <a:lnTo>
                      <a:pt x="465" y="748"/>
                    </a:lnTo>
                    <a:lnTo>
                      <a:pt x="458" y="739"/>
                    </a:lnTo>
                    <a:lnTo>
                      <a:pt x="451" y="726"/>
                    </a:lnTo>
                    <a:lnTo>
                      <a:pt x="451" y="713"/>
                    </a:lnTo>
                    <a:lnTo>
                      <a:pt x="458" y="704"/>
                    </a:lnTo>
                    <a:lnTo>
                      <a:pt x="467" y="695"/>
                    </a:lnTo>
                    <a:lnTo>
                      <a:pt x="480" y="686"/>
                    </a:lnTo>
                    <a:lnTo>
                      <a:pt x="491" y="673"/>
                    </a:lnTo>
                    <a:lnTo>
                      <a:pt x="505" y="658"/>
                    </a:lnTo>
                    <a:lnTo>
                      <a:pt x="513" y="635"/>
                    </a:lnTo>
                    <a:lnTo>
                      <a:pt x="520" y="602"/>
                    </a:lnTo>
                    <a:lnTo>
                      <a:pt x="522" y="567"/>
                    </a:lnTo>
                    <a:lnTo>
                      <a:pt x="524" y="534"/>
                    </a:lnTo>
                    <a:lnTo>
                      <a:pt x="522" y="474"/>
                    </a:lnTo>
                    <a:lnTo>
                      <a:pt x="516" y="421"/>
                    </a:lnTo>
                    <a:lnTo>
                      <a:pt x="502" y="373"/>
                    </a:lnTo>
                    <a:lnTo>
                      <a:pt x="436" y="199"/>
                    </a:lnTo>
                    <a:lnTo>
                      <a:pt x="434" y="194"/>
                    </a:lnTo>
                    <a:lnTo>
                      <a:pt x="427" y="183"/>
                    </a:lnTo>
                    <a:lnTo>
                      <a:pt x="420" y="166"/>
                    </a:lnTo>
                    <a:lnTo>
                      <a:pt x="409" y="148"/>
                    </a:lnTo>
                    <a:lnTo>
                      <a:pt x="389" y="110"/>
                    </a:lnTo>
                    <a:lnTo>
                      <a:pt x="383" y="95"/>
                    </a:lnTo>
                    <a:lnTo>
                      <a:pt x="378" y="86"/>
                    </a:lnTo>
                    <a:lnTo>
                      <a:pt x="372" y="82"/>
                    </a:lnTo>
                    <a:lnTo>
                      <a:pt x="356" y="73"/>
                    </a:lnTo>
                    <a:lnTo>
                      <a:pt x="310" y="57"/>
                    </a:lnTo>
                    <a:lnTo>
                      <a:pt x="288" y="51"/>
                    </a:lnTo>
                    <a:lnTo>
                      <a:pt x="268" y="44"/>
                    </a:lnTo>
                    <a:lnTo>
                      <a:pt x="252" y="40"/>
                    </a:lnTo>
                    <a:lnTo>
                      <a:pt x="248" y="38"/>
                    </a:lnTo>
                    <a:lnTo>
                      <a:pt x="243" y="35"/>
                    </a:lnTo>
                    <a:lnTo>
                      <a:pt x="230" y="33"/>
                    </a:lnTo>
                    <a:lnTo>
                      <a:pt x="212" y="27"/>
                    </a:lnTo>
                    <a:lnTo>
                      <a:pt x="192" y="20"/>
                    </a:lnTo>
                    <a:lnTo>
                      <a:pt x="153" y="9"/>
                    </a:lnTo>
                    <a:lnTo>
                      <a:pt x="137" y="2"/>
                    </a:lnTo>
                    <a:lnTo>
                      <a:pt x="128" y="0"/>
                    </a:lnTo>
                    <a:lnTo>
                      <a:pt x="124" y="2"/>
                    </a:lnTo>
                    <a:lnTo>
                      <a:pt x="122" y="9"/>
                    </a:lnTo>
                    <a:lnTo>
                      <a:pt x="119" y="35"/>
                    </a:lnTo>
                    <a:lnTo>
                      <a:pt x="119" y="66"/>
                    </a:lnTo>
                    <a:lnTo>
                      <a:pt x="117" y="82"/>
                    </a:lnTo>
                    <a:lnTo>
                      <a:pt x="115" y="91"/>
                    </a:lnTo>
                    <a:lnTo>
                      <a:pt x="106" y="106"/>
                    </a:lnTo>
                    <a:lnTo>
                      <a:pt x="93" y="121"/>
                    </a:lnTo>
                    <a:lnTo>
                      <a:pt x="80" y="135"/>
                    </a:lnTo>
                    <a:lnTo>
                      <a:pt x="75" y="139"/>
                    </a:lnTo>
                    <a:lnTo>
                      <a:pt x="73" y="144"/>
                    </a:lnTo>
                    <a:lnTo>
                      <a:pt x="75" y="152"/>
                    </a:lnTo>
                    <a:lnTo>
                      <a:pt x="82" y="163"/>
                    </a:lnTo>
                    <a:lnTo>
                      <a:pt x="82" y="174"/>
                    </a:lnTo>
                    <a:lnTo>
                      <a:pt x="0" y="708"/>
                    </a:lnTo>
                    <a:close/>
                  </a:path>
                </a:pathLst>
              </a:custGeom>
              <a:solidFill>
                <a:srgbClr val="C984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3" name="Freeform 24"/>
              <p:cNvSpPr>
                <a:spLocks/>
              </p:cNvSpPr>
              <p:nvPr/>
            </p:nvSpPr>
            <p:spPr bwMode="auto">
              <a:xfrm>
                <a:off x="1269" y="2545"/>
                <a:ext cx="518" cy="992"/>
              </a:xfrm>
              <a:custGeom>
                <a:avLst/>
                <a:gdLst>
                  <a:gd name="T0" fmla="*/ 4 w 518"/>
                  <a:gd name="T1" fmla="*/ 703 h 992"/>
                  <a:gd name="T2" fmla="*/ 33 w 518"/>
                  <a:gd name="T3" fmla="*/ 710 h 992"/>
                  <a:gd name="T4" fmla="*/ 66 w 518"/>
                  <a:gd name="T5" fmla="*/ 719 h 992"/>
                  <a:gd name="T6" fmla="*/ 71 w 518"/>
                  <a:gd name="T7" fmla="*/ 747 h 992"/>
                  <a:gd name="T8" fmla="*/ 60 w 518"/>
                  <a:gd name="T9" fmla="*/ 803 h 992"/>
                  <a:gd name="T10" fmla="*/ 44 w 518"/>
                  <a:gd name="T11" fmla="*/ 893 h 992"/>
                  <a:gd name="T12" fmla="*/ 38 w 518"/>
                  <a:gd name="T13" fmla="*/ 953 h 992"/>
                  <a:gd name="T14" fmla="*/ 38 w 518"/>
                  <a:gd name="T15" fmla="*/ 975 h 992"/>
                  <a:gd name="T16" fmla="*/ 53 w 518"/>
                  <a:gd name="T17" fmla="*/ 986 h 992"/>
                  <a:gd name="T18" fmla="*/ 106 w 518"/>
                  <a:gd name="T19" fmla="*/ 992 h 992"/>
                  <a:gd name="T20" fmla="*/ 208 w 518"/>
                  <a:gd name="T21" fmla="*/ 988 h 992"/>
                  <a:gd name="T22" fmla="*/ 254 w 518"/>
                  <a:gd name="T23" fmla="*/ 983 h 992"/>
                  <a:gd name="T24" fmla="*/ 290 w 518"/>
                  <a:gd name="T25" fmla="*/ 972 h 992"/>
                  <a:gd name="T26" fmla="*/ 378 w 518"/>
                  <a:gd name="T27" fmla="*/ 935 h 992"/>
                  <a:gd name="T28" fmla="*/ 403 w 518"/>
                  <a:gd name="T29" fmla="*/ 922 h 992"/>
                  <a:gd name="T30" fmla="*/ 425 w 518"/>
                  <a:gd name="T31" fmla="*/ 906 h 992"/>
                  <a:gd name="T32" fmla="*/ 482 w 518"/>
                  <a:gd name="T33" fmla="*/ 858 h 992"/>
                  <a:gd name="T34" fmla="*/ 509 w 518"/>
                  <a:gd name="T35" fmla="*/ 816 h 992"/>
                  <a:gd name="T36" fmla="*/ 507 w 518"/>
                  <a:gd name="T37" fmla="*/ 776 h 992"/>
                  <a:gd name="T38" fmla="*/ 480 w 518"/>
                  <a:gd name="T39" fmla="*/ 752 h 992"/>
                  <a:gd name="T40" fmla="*/ 454 w 518"/>
                  <a:gd name="T41" fmla="*/ 734 h 992"/>
                  <a:gd name="T42" fmla="*/ 447 w 518"/>
                  <a:gd name="T43" fmla="*/ 708 h 992"/>
                  <a:gd name="T44" fmla="*/ 474 w 518"/>
                  <a:gd name="T45" fmla="*/ 681 h 992"/>
                  <a:gd name="T46" fmla="*/ 498 w 518"/>
                  <a:gd name="T47" fmla="*/ 653 h 992"/>
                  <a:gd name="T48" fmla="*/ 513 w 518"/>
                  <a:gd name="T49" fmla="*/ 595 h 992"/>
                  <a:gd name="T50" fmla="*/ 518 w 518"/>
                  <a:gd name="T51" fmla="*/ 527 h 992"/>
                  <a:gd name="T52" fmla="*/ 507 w 518"/>
                  <a:gd name="T53" fmla="*/ 419 h 992"/>
                  <a:gd name="T54" fmla="*/ 429 w 518"/>
                  <a:gd name="T55" fmla="*/ 194 h 992"/>
                  <a:gd name="T56" fmla="*/ 423 w 518"/>
                  <a:gd name="T57" fmla="*/ 178 h 992"/>
                  <a:gd name="T58" fmla="*/ 378 w 518"/>
                  <a:gd name="T59" fmla="*/ 94 h 992"/>
                  <a:gd name="T60" fmla="*/ 367 w 518"/>
                  <a:gd name="T61" fmla="*/ 79 h 992"/>
                  <a:gd name="T62" fmla="*/ 308 w 518"/>
                  <a:gd name="T63" fmla="*/ 55 h 992"/>
                  <a:gd name="T64" fmla="*/ 266 w 518"/>
                  <a:gd name="T65" fmla="*/ 41 h 992"/>
                  <a:gd name="T66" fmla="*/ 246 w 518"/>
                  <a:gd name="T67" fmla="*/ 35 h 992"/>
                  <a:gd name="T68" fmla="*/ 230 w 518"/>
                  <a:gd name="T69" fmla="*/ 30 h 992"/>
                  <a:gd name="T70" fmla="*/ 153 w 518"/>
                  <a:gd name="T71" fmla="*/ 6 h 992"/>
                  <a:gd name="T72" fmla="*/ 128 w 518"/>
                  <a:gd name="T73" fmla="*/ 0 h 992"/>
                  <a:gd name="T74" fmla="*/ 124 w 518"/>
                  <a:gd name="T75" fmla="*/ 8 h 992"/>
                  <a:gd name="T76" fmla="*/ 119 w 518"/>
                  <a:gd name="T77" fmla="*/ 64 h 992"/>
                  <a:gd name="T78" fmla="*/ 115 w 518"/>
                  <a:gd name="T79" fmla="*/ 86 h 992"/>
                  <a:gd name="T80" fmla="*/ 93 w 518"/>
                  <a:gd name="T81" fmla="*/ 116 h 992"/>
                  <a:gd name="T82" fmla="*/ 75 w 518"/>
                  <a:gd name="T83" fmla="*/ 134 h 992"/>
                  <a:gd name="T84" fmla="*/ 75 w 518"/>
                  <a:gd name="T85" fmla="*/ 147 h 992"/>
                  <a:gd name="T86" fmla="*/ 82 w 518"/>
                  <a:gd name="T87" fmla="*/ 169 h 9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18"/>
                  <a:gd name="T133" fmla="*/ 0 h 992"/>
                  <a:gd name="T134" fmla="*/ 518 w 518"/>
                  <a:gd name="T135" fmla="*/ 992 h 9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18" h="992">
                    <a:moveTo>
                      <a:pt x="0" y="703"/>
                    </a:moveTo>
                    <a:lnTo>
                      <a:pt x="4" y="703"/>
                    </a:lnTo>
                    <a:lnTo>
                      <a:pt x="11" y="705"/>
                    </a:lnTo>
                    <a:lnTo>
                      <a:pt x="33" y="710"/>
                    </a:lnTo>
                    <a:lnTo>
                      <a:pt x="57" y="714"/>
                    </a:lnTo>
                    <a:lnTo>
                      <a:pt x="66" y="719"/>
                    </a:lnTo>
                    <a:lnTo>
                      <a:pt x="71" y="721"/>
                    </a:lnTo>
                    <a:lnTo>
                      <a:pt x="71" y="747"/>
                    </a:lnTo>
                    <a:lnTo>
                      <a:pt x="66" y="763"/>
                    </a:lnTo>
                    <a:lnTo>
                      <a:pt x="60" y="803"/>
                    </a:lnTo>
                    <a:lnTo>
                      <a:pt x="53" y="849"/>
                    </a:lnTo>
                    <a:lnTo>
                      <a:pt x="44" y="893"/>
                    </a:lnTo>
                    <a:lnTo>
                      <a:pt x="38" y="935"/>
                    </a:lnTo>
                    <a:lnTo>
                      <a:pt x="38" y="953"/>
                    </a:lnTo>
                    <a:lnTo>
                      <a:pt x="35" y="966"/>
                    </a:lnTo>
                    <a:lnTo>
                      <a:pt x="38" y="975"/>
                    </a:lnTo>
                    <a:lnTo>
                      <a:pt x="40" y="981"/>
                    </a:lnTo>
                    <a:lnTo>
                      <a:pt x="53" y="986"/>
                    </a:lnTo>
                    <a:lnTo>
                      <a:pt x="75" y="990"/>
                    </a:lnTo>
                    <a:lnTo>
                      <a:pt x="106" y="992"/>
                    </a:lnTo>
                    <a:lnTo>
                      <a:pt x="142" y="992"/>
                    </a:lnTo>
                    <a:lnTo>
                      <a:pt x="208" y="988"/>
                    </a:lnTo>
                    <a:lnTo>
                      <a:pt x="237" y="986"/>
                    </a:lnTo>
                    <a:lnTo>
                      <a:pt x="254" y="983"/>
                    </a:lnTo>
                    <a:lnTo>
                      <a:pt x="270" y="979"/>
                    </a:lnTo>
                    <a:lnTo>
                      <a:pt x="290" y="972"/>
                    </a:lnTo>
                    <a:lnTo>
                      <a:pt x="336" y="953"/>
                    </a:lnTo>
                    <a:lnTo>
                      <a:pt x="378" y="935"/>
                    </a:lnTo>
                    <a:lnTo>
                      <a:pt x="394" y="926"/>
                    </a:lnTo>
                    <a:lnTo>
                      <a:pt x="403" y="922"/>
                    </a:lnTo>
                    <a:lnTo>
                      <a:pt x="412" y="915"/>
                    </a:lnTo>
                    <a:lnTo>
                      <a:pt x="425" y="906"/>
                    </a:lnTo>
                    <a:lnTo>
                      <a:pt x="443" y="893"/>
                    </a:lnTo>
                    <a:lnTo>
                      <a:pt x="482" y="858"/>
                    </a:lnTo>
                    <a:lnTo>
                      <a:pt x="498" y="838"/>
                    </a:lnTo>
                    <a:lnTo>
                      <a:pt x="509" y="816"/>
                    </a:lnTo>
                    <a:lnTo>
                      <a:pt x="511" y="794"/>
                    </a:lnTo>
                    <a:lnTo>
                      <a:pt x="507" y="776"/>
                    </a:lnTo>
                    <a:lnTo>
                      <a:pt x="500" y="765"/>
                    </a:lnTo>
                    <a:lnTo>
                      <a:pt x="480" y="752"/>
                    </a:lnTo>
                    <a:lnTo>
                      <a:pt x="460" y="743"/>
                    </a:lnTo>
                    <a:lnTo>
                      <a:pt x="454" y="734"/>
                    </a:lnTo>
                    <a:lnTo>
                      <a:pt x="447" y="721"/>
                    </a:lnTo>
                    <a:lnTo>
                      <a:pt x="447" y="708"/>
                    </a:lnTo>
                    <a:lnTo>
                      <a:pt x="451" y="699"/>
                    </a:lnTo>
                    <a:lnTo>
                      <a:pt x="474" y="681"/>
                    </a:lnTo>
                    <a:lnTo>
                      <a:pt x="487" y="668"/>
                    </a:lnTo>
                    <a:lnTo>
                      <a:pt x="498" y="653"/>
                    </a:lnTo>
                    <a:lnTo>
                      <a:pt x="509" y="628"/>
                    </a:lnTo>
                    <a:lnTo>
                      <a:pt x="513" y="595"/>
                    </a:lnTo>
                    <a:lnTo>
                      <a:pt x="516" y="560"/>
                    </a:lnTo>
                    <a:lnTo>
                      <a:pt x="518" y="527"/>
                    </a:lnTo>
                    <a:lnTo>
                      <a:pt x="513" y="469"/>
                    </a:lnTo>
                    <a:lnTo>
                      <a:pt x="507" y="419"/>
                    </a:lnTo>
                    <a:lnTo>
                      <a:pt x="494" y="368"/>
                    </a:lnTo>
                    <a:lnTo>
                      <a:pt x="429" y="194"/>
                    </a:lnTo>
                    <a:lnTo>
                      <a:pt x="427" y="189"/>
                    </a:lnTo>
                    <a:lnTo>
                      <a:pt x="423" y="178"/>
                    </a:lnTo>
                    <a:lnTo>
                      <a:pt x="387" y="108"/>
                    </a:lnTo>
                    <a:lnTo>
                      <a:pt x="378" y="94"/>
                    </a:lnTo>
                    <a:lnTo>
                      <a:pt x="374" y="86"/>
                    </a:lnTo>
                    <a:lnTo>
                      <a:pt x="367" y="79"/>
                    </a:lnTo>
                    <a:lnTo>
                      <a:pt x="352" y="72"/>
                    </a:lnTo>
                    <a:lnTo>
                      <a:pt x="308" y="55"/>
                    </a:lnTo>
                    <a:lnTo>
                      <a:pt x="285" y="48"/>
                    </a:lnTo>
                    <a:lnTo>
                      <a:pt x="266" y="41"/>
                    </a:lnTo>
                    <a:lnTo>
                      <a:pt x="250" y="37"/>
                    </a:lnTo>
                    <a:lnTo>
                      <a:pt x="246" y="35"/>
                    </a:lnTo>
                    <a:lnTo>
                      <a:pt x="241" y="33"/>
                    </a:lnTo>
                    <a:lnTo>
                      <a:pt x="230" y="30"/>
                    </a:lnTo>
                    <a:lnTo>
                      <a:pt x="192" y="19"/>
                    </a:lnTo>
                    <a:lnTo>
                      <a:pt x="153" y="6"/>
                    </a:lnTo>
                    <a:lnTo>
                      <a:pt x="137" y="2"/>
                    </a:lnTo>
                    <a:lnTo>
                      <a:pt x="128" y="0"/>
                    </a:lnTo>
                    <a:lnTo>
                      <a:pt x="124" y="0"/>
                    </a:lnTo>
                    <a:lnTo>
                      <a:pt x="124" y="8"/>
                    </a:lnTo>
                    <a:lnTo>
                      <a:pt x="122" y="33"/>
                    </a:lnTo>
                    <a:lnTo>
                      <a:pt x="119" y="64"/>
                    </a:lnTo>
                    <a:lnTo>
                      <a:pt x="117" y="77"/>
                    </a:lnTo>
                    <a:lnTo>
                      <a:pt x="115" y="86"/>
                    </a:lnTo>
                    <a:lnTo>
                      <a:pt x="106" y="101"/>
                    </a:lnTo>
                    <a:lnTo>
                      <a:pt x="93" y="116"/>
                    </a:lnTo>
                    <a:lnTo>
                      <a:pt x="80" y="130"/>
                    </a:lnTo>
                    <a:lnTo>
                      <a:pt x="75" y="134"/>
                    </a:lnTo>
                    <a:lnTo>
                      <a:pt x="73" y="139"/>
                    </a:lnTo>
                    <a:lnTo>
                      <a:pt x="75" y="147"/>
                    </a:lnTo>
                    <a:lnTo>
                      <a:pt x="82" y="158"/>
                    </a:lnTo>
                    <a:lnTo>
                      <a:pt x="82" y="169"/>
                    </a:lnTo>
                    <a:lnTo>
                      <a:pt x="0" y="703"/>
                    </a:lnTo>
                    <a:close/>
                  </a:path>
                </a:pathLst>
              </a:custGeom>
              <a:solidFill>
                <a:srgbClr val="D18C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4" name="Freeform 25"/>
              <p:cNvSpPr>
                <a:spLocks/>
              </p:cNvSpPr>
              <p:nvPr/>
            </p:nvSpPr>
            <p:spPr bwMode="auto">
              <a:xfrm>
                <a:off x="1269" y="2547"/>
                <a:ext cx="511" cy="986"/>
              </a:xfrm>
              <a:custGeom>
                <a:avLst/>
                <a:gdLst>
                  <a:gd name="T0" fmla="*/ 4 w 511"/>
                  <a:gd name="T1" fmla="*/ 701 h 986"/>
                  <a:gd name="T2" fmla="*/ 33 w 511"/>
                  <a:gd name="T3" fmla="*/ 708 h 986"/>
                  <a:gd name="T4" fmla="*/ 66 w 511"/>
                  <a:gd name="T5" fmla="*/ 717 h 986"/>
                  <a:gd name="T6" fmla="*/ 71 w 511"/>
                  <a:gd name="T7" fmla="*/ 745 h 986"/>
                  <a:gd name="T8" fmla="*/ 60 w 511"/>
                  <a:gd name="T9" fmla="*/ 801 h 986"/>
                  <a:gd name="T10" fmla="*/ 44 w 511"/>
                  <a:gd name="T11" fmla="*/ 889 h 986"/>
                  <a:gd name="T12" fmla="*/ 38 w 511"/>
                  <a:gd name="T13" fmla="*/ 946 h 986"/>
                  <a:gd name="T14" fmla="*/ 38 w 511"/>
                  <a:gd name="T15" fmla="*/ 968 h 986"/>
                  <a:gd name="T16" fmla="*/ 53 w 511"/>
                  <a:gd name="T17" fmla="*/ 981 h 986"/>
                  <a:gd name="T18" fmla="*/ 106 w 511"/>
                  <a:gd name="T19" fmla="*/ 986 h 986"/>
                  <a:gd name="T20" fmla="*/ 208 w 511"/>
                  <a:gd name="T21" fmla="*/ 984 h 986"/>
                  <a:gd name="T22" fmla="*/ 252 w 511"/>
                  <a:gd name="T23" fmla="*/ 977 h 986"/>
                  <a:gd name="T24" fmla="*/ 285 w 511"/>
                  <a:gd name="T25" fmla="*/ 964 h 986"/>
                  <a:gd name="T26" fmla="*/ 372 w 511"/>
                  <a:gd name="T27" fmla="*/ 924 h 986"/>
                  <a:gd name="T28" fmla="*/ 394 w 511"/>
                  <a:gd name="T29" fmla="*/ 911 h 986"/>
                  <a:gd name="T30" fmla="*/ 418 w 511"/>
                  <a:gd name="T31" fmla="*/ 898 h 986"/>
                  <a:gd name="T32" fmla="*/ 456 w 511"/>
                  <a:gd name="T33" fmla="*/ 869 h 986"/>
                  <a:gd name="T34" fmla="*/ 489 w 511"/>
                  <a:gd name="T35" fmla="*/ 831 h 986"/>
                  <a:gd name="T36" fmla="*/ 502 w 511"/>
                  <a:gd name="T37" fmla="*/ 790 h 986"/>
                  <a:gd name="T38" fmla="*/ 494 w 511"/>
                  <a:gd name="T39" fmla="*/ 761 h 986"/>
                  <a:gd name="T40" fmla="*/ 456 w 511"/>
                  <a:gd name="T41" fmla="*/ 739 h 986"/>
                  <a:gd name="T42" fmla="*/ 443 w 511"/>
                  <a:gd name="T43" fmla="*/ 719 h 986"/>
                  <a:gd name="T44" fmla="*/ 447 w 511"/>
                  <a:gd name="T45" fmla="*/ 695 h 986"/>
                  <a:gd name="T46" fmla="*/ 469 w 511"/>
                  <a:gd name="T47" fmla="*/ 677 h 986"/>
                  <a:gd name="T48" fmla="*/ 494 w 511"/>
                  <a:gd name="T49" fmla="*/ 648 h 986"/>
                  <a:gd name="T50" fmla="*/ 509 w 511"/>
                  <a:gd name="T51" fmla="*/ 593 h 986"/>
                  <a:gd name="T52" fmla="*/ 511 w 511"/>
                  <a:gd name="T53" fmla="*/ 525 h 986"/>
                  <a:gd name="T54" fmla="*/ 498 w 511"/>
                  <a:gd name="T55" fmla="*/ 417 h 986"/>
                  <a:gd name="T56" fmla="*/ 423 w 511"/>
                  <a:gd name="T57" fmla="*/ 192 h 986"/>
                  <a:gd name="T58" fmla="*/ 416 w 511"/>
                  <a:gd name="T59" fmla="*/ 176 h 986"/>
                  <a:gd name="T60" fmla="*/ 383 w 511"/>
                  <a:gd name="T61" fmla="*/ 108 h 986"/>
                  <a:gd name="T62" fmla="*/ 372 w 511"/>
                  <a:gd name="T63" fmla="*/ 86 h 986"/>
                  <a:gd name="T64" fmla="*/ 350 w 511"/>
                  <a:gd name="T65" fmla="*/ 73 h 986"/>
                  <a:gd name="T66" fmla="*/ 283 w 511"/>
                  <a:gd name="T67" fmla="*/ 48 h 986"/>
                  <a:gd name="T68" fmla="*/ 248 w 511"/>
                  <a:gd name="T69" fmla="*/ 37 h 986"/>
                  <a:gd name="T70" fmla="*/ 239 w 511"/>
                  <a:gd name="T71" fmla="*/ 33 h 986"/>
                  <a:gd name="T72" fmla="*/ 153 w 511"/>
                  <a:gd name="T73" fmla="*/ 9 h 986"/>
                  <a:gd name="T74" fmla="*/ 128 w 511"/>
                  <a:gd name="T75" fmla="*/ 0 h 986"/>
                  <a:gd name="T76" fmla="*/ 124 w 511"/>
                  <a:gd name="T77" fmla="*/ 9 h 986"/>
                  <a:gd name="T78" fmla="*/ 119 w 511"/>
                  <a:gd name="T79" fmla="*/ 62 h 986"/>
                  <a:gd name="T80" fmla="*/ 115 w 511"/>
                  <a:gd name="T81" fmla="*/ 84 h 986"/>
                  <a:gd name="T82" fmla="*/ 93 w 511"/>
                  <a:gd name="T83" fmla="*/ 114 h 986"/>
                  <a:gd name="T84" fmla="*/ 75 w 511"/>
                  <a:gd name="T85" fmla="*/ 132 h 986"/>
                  <a:gd name="T86" fmla="*/ 75 w 511"/>
                  <a:gd name="T87" fmla="*/ 145 h 986"/>
                  <a:gd name="T88" fmla="*/ 82 w 511"/>
                  <a:gd name="T89" fmla="*/ 167 h 9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11"/>
                  <a:gd name="T136" fmla="*/ 0 h 986"/>
                  <a:gd name="T137" fmla="*/ 511 w 511"/>
                  <a:gd name="T138" fmla="*/ 986 h 9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11" h="986">
                    <a:moveTo>
                      <a:pt x="0" y="701"/>
                    </a:moveTo>
                    <a:lnTo>
                      <a:pt x="4" y="701"/>
                    </a:lnTo>
                    <a:lnTo>
                      <a:pt x="11" y="703"/>
                    </a:lnTo>
                    <a:lnTo>
                      <a:pt x="33" y="708"/>
                    </a:lnTo>
                    <a:lnTo>
                      <a:pt x="57" y="712"/>
                    </a:lnTo>
                    <a:lnTo>
                      <a:pt x="66" y="717"/>
                    </a:lnTo>
                    <a:lnTo>
                      <a:pt x="71" y="719"/>
                    </a:lnTo>
                    <a:lnTo>
                      <a:pt x="71" y="745"/>
                    </a:lnTo>
                    <a:lnTo>
                      <a:pt x="66" y="761"/>
                    </a:lnTo>
                    <a:lnTo>
                      <a:pt x="60" y="801"/>
                    </a:lnTo>
                    <a:lnTo>
                      <a:pt x="53" y="845"/>
                    </a:lnTo>
                    <a:lnTo>
                      <a:pt x="44" y="889"/>
                    </a:lnTo>
                    <a:lnTo>
                      <a:pt x="38" y="928"/>
                    </a:lnTo>
                    <a:lnTo>
                      <a:pt x="38" y="946"/>
                    </a:lnTo>
                    <a:lnTo>
                      <a:pt x="35" y="959"/>
                    </a:lnTo>
                    <a:lnTo>
                      <a:pt x="38" y="968"/>
                    </a:lnTo>
                    <a:lnTo>
                      <a:pt x="40" y="975"/>
                    </a:lnTo>
                    <a:lnTo>
                      <a:pt x="53" y="981"/>
                    </a:lnTo>
                    <a:lnTo>
                      <a:pt x="75" y="984"/>
                    </a:lnTo>
                    <a:lnTo>
                      <a:pt x="106" y="986"/>
                    </a:lnTo>
                    <a:lnTo>
                      <a:pt x="142" y="986"/>
                    </a:lnTo>
                    <a:lnTo>
                      <a:pt x="208" y="984"/>
                    </a:lnTo>
                    <a:lnTo>
                      <a:pt x="235" y="979"/>
                    </a:lnTo>
                    <a:lnTo>
                      <a:pt x="252" y="977"/>
                    </a:lnTo>
                    <a:lnTo>
                      <a:pt x="268" y="973"/>
                    </a:lnTo>
                    <a:lnTo>
                      <a:pt x="285" y="964"/>
                    </a:lnTo>
                    <a:lnTo>
                      <a:pt x="330" y="944"/>
                    </a:lnTo>
                    <a:lnTo>
                      <a:pt x="372" y="924"/>
                    </a:lnTo>
                    <a:lnTo>
                      <a:pt x="385" y="917"/>
                    </a:lnTo>
                    <a:lnTo>
                      <a:pt x="394" y="911"/>
                    </a:lnTo>
                    <a:lnTo>
                      <a:pt x="403" y="906"/>
                    </a:lnTo>
                    <a:lnTo>
                      <a:pt x="418" y="898"/>
                    </a:lnTo>
                    <a:lnTo>
                      <a:pt x="436" y="884"/>
                    </a:lnTo>
                    <a:lnTo>
                      <a:pt x="456" y="869"/>
                    </a:lnTo>
                    <a:lnTo>
                      <a:pt x="474" y="851"/>
                    </a:lnTo>
                    <a:lnTo>
                      <a:pt x="489" y="831"/>
                    </a:lnTo>
                    <a:lnTo>
                      <a:pt x="500" y="812"/>
                    </a:lnTo>
                    <a:lnTo>
                      <a:pt x="502" y="790"/>
                    </a:lnTo>
                    <a:lnTo>
                      <a:pt x="498" y="772"/>
                    </a:lnTo>
                    <a:lnTo>
                      <a:pt x="494" y="761"/>
                    </a:lnTo>
                    <a:lnTo>
                      <a:pt x="474" y="748"/>
                    </a:lnTo>
                    <a:lnTo>
                      <a:pt x="456" y="739"/>
                    </a:lnTo>
                    <a:lnTo>
                      <a:pt x="447" y="730"/>
                    </a:lnTo>
                    <a:lnTo>
                      <a:pt x="443" y="719"/>
                    </a:lnTo>
                    <a:lnTo>
                      <a:pt x="443" y="706"/>
                    </a:lnTo>
                    <a:lnTo>
                      <a:pt x="447" y="695"/>
                    </a:lnTo>
                    <a:lnTo>
                      <a:pt x="456" y="686"/>
                    </a:lnTo>
                    <a:lnTo>
                      <a:pt x="469" y="677"/>
                    </a:lnTo>
                    <a:lnTo>
                      <a:pt x="480" y="666"/>
                    </a:lnTo>
                    <a:lnTo>
                      <a:pt x="494" y="648"/>
                    </a:lnTo>
                    <a:lnTo>
                      <a:pt x="502" y="626"/>
                    </a:lnTo>
                    <a:lnTo>
                      <a:pt x="509" y="593"/>
                    </a:lnTo>
                    <a:lnTo>
                      <a:pt x="511" y="558"/>
                    </a:lnTo>
                    <a:lnTo>
                      <a:pt x="511" y="525"/>
                    </a:lnTo>
                    <a:lnTo>
                      <a:pt x="507" y="467"/>
                    </a:lnTo>
                    <a:lnTo>
                      <a:pt x="498" y="417"/>
                    </a:lnTo>
                    <a:lnTo>
                      <a:pt x="485" y="368"/>
                    </a:lnTo>
                    <a:lnTo>
                      <a:pt x="423" y="192"/>
                    </a:lnTo>
                    <a:lnTo>
                      <a:pt x="420" y="187"/>
                    </a:lnTo>
                    <a:lnTo>
                      <a:pt x="416" y="176"/>
                    </a:lnTo>
                    <a:lnTo>
                      <a:pt x="401" y="143"/>
                    </a:lnTo>
                    <a:lnTo>
                      <a:pt x="383" y="108"/>
                    </a:lnTo>
                    <a:lnTo>
                      <a:pt x="376" y="92"/>
                    </a:lnTo>
                    <a:lnTo>
                      <a:pt x="372" y="86"/>
                    </a:lnTo>
                    <a:lnTo>
                      <a:pt x="365" y="79"/>
                    </a:lnTo>
                    <a:lnTo>
                      <a:pt x="350" y="73"/>
                    </a:lnTo>
                    <a:lnTo>
                      <a:pt x="305" y="55"/>
                    </a:lnTo>
                    <a:lnTo>
                      <a:pt x="283" y="48"/>
                    </a:lnTo>
                    <a:lnTo>
                      <a:pt x="263" y="42"/>
                    </a:lnTo>
                    <a:lnTo>
                      <a:pt x="248" y="37"/>
                    </a:lnTo>
                    <a:lnTo>
                      <a:pt x="243" y="35"/>
                    </a:lnTo>
                    <a:lnTo>
                      <a:pt x="239" y="33"/>
                    </a:lnTo>
                    <a:lnTo>
                      <a:pt x="228" y="31"/>
                    </a:lnTo>
                    <a:lnTo>
                      <a:pt x="153" y="9"/>
                    </a:lnTo>
                    <a:lnTo>
                      <a:pt x="137" y="4"/>
                    </a:lnTo>
                    <a:lnTo>
                      <a:pt x="128" y="0"/>
                    </a:lnTo>
                    <a:lnTo>
                      <a:pt x="124" y="2"/>
                    </a:lnTo>
                    <a:lnTo>
                      <a:pt x="124" y="9"/>
                    </a:lnTo>
                    <a:lnTo>
                      <a:pt x="122" y="33"/>
                    </a:lnTo>
                    <a:lnTo>
                      <a:pt x="119" y="62"/>
                    </a:lnTo>
                    <a:lnTo>
                      <a:pt x="117" y="75"/>
                    </a:lnTo>
                    <a:lnTo>
                      <a:pt x="115" y="84"/>
                    </a:lnTo>
                    <a:lnTo>
                      <a:pt x="106" y="99"/>
                    </a:lnTo>
                    <a:lnTo>
                      <a:pt x="93" y="114"/>
                    </a:lnTo>
                    <a:lnTo>
                      <a:pt x="80" y="128"/>
                    </a:lnTo>
                    <a:lnTo>
                      <a:pt x="75" y="132"/>
                    </a:lnTo>
                    <a:lnTo>
                      <a:pt x="73" y="137"/>
                    </a:lnTo>
                    <a:lnTo>
                      <a:pt x="75" y="145"/>
                    </a:lnTo>
                    <a:lnTo>
                      <a:pt x="82" y="156"/>
                    </a:lnTo>
                    <a:lnTo>
                      <a:pt x="82" y="167"/>
                    </a:lnTo>
                    <a:lnTo>
                      <a:pt x="0" y="701"/>
                    </a:lnTo>
                    <a:close/>
                  </a:path>
                </a:pathLst>
              </a:custGeom>
              <a:solidFill>
                <a:srgbClr val="D99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5" name="Freeform 26"/>
              <p:cNvSpPr>
                <a:spLocks/>
              </p:cNvSpPr>
              <p:nvPr/>
            </p:nvSpPr>
            <p:spPr bwMode="auto">
              <a:xfrm>
                <a:off x="1269" y="2551"/>
                <a:ext cx="507" cy="980"/>
              </a:xfrm>
              <a:custGeom>
                <a:avLst/>
                <a:gdLst>
                  <a:gd name="T0" fmla="*/ 4 w 507"/>
                  <a:gd name="T1" fmla="*/ 697 h 980"/>
                  <a:gd name="T2" fmla="*/ 33 w 507"/>
                  <a:gd name="T3" fmla="*/ 704 h 980"/>
                  <a:gd name="T4" fmla="*/ 66 w 507"/>
                  <a:gd name="T5" fmla="*/ 713 h 980"/>
                  <a:gd name="T6" fmla="*/ 71 w 507"/>
                  <a:gd name="T7" fmla="*/ 741 h 980"/>
                  <a:gd name="T8" fmla="*/ 60 w 507"/>
                  <a:gd name="T9" fmla="*/ 794 h 980"/>
                  <a:gd name="T10" fmla="*/ 44 w 507"/>
                  <a:gd name="T11" fmla="*/ 883 h 980"/>
                  <a:gd name="T12" fmla="*/ 38 w 507"/>
                  <a:gd name="T13" fmla="*/ 940 h 980"/>
                  <a:gd name="T14" fmla="*/ 38 w 507"/>
                  <a:gd name="T15" fmla="*/ 962 h 980"/>
                  <a:gd name="T16" fmla="*/ 53 w 507"/>
                  <a:gd name="T17" fmla="*/ 973 h 980"/>
                  <a:gd name="T18" fmla="*/ 106 w 507"/>
                  <a:gd name="T19" fmla="*/ 980 h 980"/>
                  <a:gd name="T20" fmla="*/ 210 w 507"/>
                  <a:gd name="T21" fmla="*/ 975 h 980"/>
                  <a:gd name="T22" fmla="*/ 252 w 507"/>
                  <a:gd name="T23" fmla="*/ 969 h 980"/>
                  <a:gd name="T24" fmla="*/ 283 w 507"/>
                  <a:gd name="T25" fmla="*/ 955 h 980"/>
                  <a:gd name="T26" fmla="*/ 365 w 507"/>
                  <a:gd name="T27" fmla="*/ 913 h 980"/>
                  <a:gd name="T28" fmla="*/ 387 w 507"/>
                  <a:gd name="T29" fmla="*/ 898 h 980"/>
                  <a:gd name="T30" fmla="*/ 409 w 507"/>
                  <a:gd name="T31" fmla="*/ 885 h 980"/>
                  <a:gd name="T32" fmla="*/ 467 w 507"/>
                  <a:gd name="T33" fmla="*/ 843 h 980"/>
                  <a:gd name="T34" fmla="*/ 494 w 507"/>
                  <a:gd name="T35" fmla="*/ 805 h 980"/>
                  <a:gd name="T36" fmla="*/ 491 w 507"/>
                  <a:gd name="T37" fmla="*/ 766 h 980"/>
                  <a:gd name="T38" fmla="*/ 467 w 507"/>
                  <a:gd name="T39" fmla="*/ 741 h 980"/>
                  <a:gd name="T40" fmla="*/ 443 w 507"/>
                  <a:gd name="T41" fmla="*/ 726 h 980"/>
                  <a:gd name="T42" fmla="*/ 438 w 507"/>
                  <a:gd name="T43" fmla="*/ 699 h 980"/>
                  <a:gd name="T44" fmla="*/ 451 w 507"/>
                  <a:gd name="T45" fmla="*/ 682 h 980"/>
                  <a:gd name="T46" fmla="*/ 476 w 507"/>
                  <a:gd name="T47" fmla="*/ 660 h 980"/>
                  <a:gd name="T48" fmla="*/ 498 w 507"/>
                  <a:gd name="T49" fmla="*/ 620 h 980"/>
                  <a:gd name="T50" fmla="*/ 507 w 507"/>
                  <a:gd name="T51" fmla="*/ 552 h 980"/>
                  <a:gd name="T52" fmla="*/ 500 w 507"/>
                  <a:gd name="T53" fmla="*/ 463 h 980"/>
                  <a:gd name="T54" fmla="*/ 476 w 507"/>
                  <a:gd name="T55" fmla="*/ 364 h 980"/>
                  <a:gd name="T56" fmla="*/ 414 w 507"/>
                  <a:gd name="T57" fmla="*/ 183 h 980"/>
                  <a:gd name="T58" fmla="*/ 394 w 507"/>
                  <a:gd name="T59" fmla="*/ 139 h 980"/>
                  <a:gd name="T60" fmla="*/ 378 w 507"/>
                  <a:gd name="T61" fmla="*/ 104 h 980"/>
                  <a:gd name="T62" fmla="*/ 367 w 507"/>
                  <a:gd name="T63" fmla="*/ 84 h 980"/>
                  <a:gd name="T64" fmla="*/ 345 w 507"/>
                  <a:gd name="T65" fmla="*/ 71 h 980"/>
                  <a:gd name="T66" fmla="*/ 279 w 507"/>
                  <a:gd name="T67" fmla="*/ 49 h 980"/>
                  <a:gd name="T68" fmla="*/ 246 w 507"/>
                  <a:gd name="T69" fmla="*/ 38 h 980"/>
                  <a:gd name="T70" fmla="*/ 237 w 507"/>
                  <a:gd name="T71" fmla="*/ 33 h 980"/>
                  <a:gd name="T72" fmla="*/ 190 w 507"/>
                  <a:gd name="T73" fmla="*/ 20 h 980"/>
                  <a:gd name="T74" fmla="*/ 139 w 507"/>
                  <a:gd name="T75" fmla="*/ 5 h 980"/>
                  <a:gd name="T76" fmla="*/ 126 w 507"/>
                  <a:gd name="T77" fmla="*/ 2 h 980"/>
                  <a:gd name="T78" fmla="*/ 122 w 507"/>
                  <a:gd name="T79" fmla="*/ 31 h 980"/>
                  <a:gd name="T80" fmla="*/ 115 w 507"/>
                  <a:gd name="T81" fmla="*/ 80 h 980"/>
                  <a:gd name="T82" fmla="*/ 93 w 507"/>
                  <a:gd name="T83" fmla="*/ 110 h 980"/>
                  <a:gd name="T84" fmla="*/ 75 w 507"/>
                  <a:gd name="T85" fmla="*/ 128 h 980"/>
                  <a:gd name="T86" fmla="*/ 75 w 507"/>
                  <a:gd name="T87" fmla="*/ 141 h 980"/>
                  <a:gd name="T88" fmla="*/ 82 w 507"/>
                  <a:gd name="T89" fmla="*/ 163 h 9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7"/>
                  <a:gd name="T136" fmla="*/ 0 h 980"/>
                  <a:gd name="T137" fmla="*/ 507 w 507"/>
                  <a:gd name="T138" fmla="*/ 980 h 9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7" h="980">
                    <a:moveTo>
                      <a:pt x="0" y="697"/>
                    </a:moveTo>
                    <a:lnTo>
                      <a:pt x="4" y="697"/>
                    </a:lnTo>
                    <a:lnTo>
                      <a:pt x="11" y="699"/>
                    </a:lnTo>
                    <a:lnTo>
                      <a:pt x="33" y="704"/>
                    </a:lnTo>
                    <a:lnTo>
                      <a:pt x="57" y="708"/>
                    </a:lnTo>
                    <a:lnTo>
                      <a:pt x="66" y="713"/>
                    </a:lnTo>
                    <a:lnTo>
                      <a:pt x="71" y="715"/>
                    </a:lnTo>
                    <a:lnTo>
                      <a:pt x="71" y="741"/>
                    </a:lnTo>
                    <a:lnTo>
                      <a:pt x="66" y="757"/>
                    </a:lnTo>
                    <a:lnTo>
                      <a:pt x="60" y="794"/>
                    </a:lnTo>
                    <a:lnTo>
                      <a:pt x="53" y="838"/>
                    </a:lnTo>
                    <a:lnTo>
                      <a:pt x="44" y="883"/>
                    </a:lnTo>
                    <a:lnTo>
                      <a:pt x="38" y="922"/>
                    </a:lnTo>
                    <a:lnTo>
                      <a:pt x="38" y="940"/>
                    </a:lnTo>
                    <a:lnTo>
                      <a:pt x="35" y="953"/>
                    </a:lnTo>
                    <a:lnTo>
                      <a:pt x="38" y="962"/>
                    </a:lnTo>
                    <a:lnTo>
                      <a:pt x="40" y="969"/>
                    </a:lnTo>
                    <a:lnTo>
                      <a:pt x="53" y="973"/>
                    </a:lnTo>
                    <a:lnTo>
                      <a:pt x="77" y="977"/>
                    </a:lnTo>
                    <a:lnTo>
                      <a:pt x="106" y="980"/>
                    </a:lnTo>
                    <a:lnTo>
                      <a:pt x="142" y="980"/>
                    </a:lnTo>
                    <a:lnTo>
                      <a:pt x="210" y="975"/>
                    </a:lnTo>
                    <a:lnTo>
                      <a:pt x="235" y="971"/>
                    </a:lnTo>
                    <a:lnTo>
                      <a:pt x="252" y="969"/>
                    </a:lnTo>
                    <a:lnTo>
                      <a:pt x="266" y="964"/>
                    </a:lnTo>
                    <a:lnTo>
                      <a:pt x="283" y="955"/>
                    </a:lnTo>
                    <a:lnTo>
                      <a:pt x="325" y="933"/>
                    </a:lnTo>
                    <a:lnTo>
                      <a:pt x="365" y="913"/>
                    </a:lnTo>
                    <a:lnTo>
                      <a:pt x="378" y="905"/>
                    </a:lnTo>
                    <a:lnTo>
                      <a:pt x="387" y="898"/>
                    </a:lnTo>
                    <a:lnTo>
                      <a:pt x="396" y="894"/>
                    </a:lnTo>
                    <a:lnTo>
                      <a:pt x="409" y="885"/>
                    </a:lnTo>
                    <a:lnTo>
                      <a:pt x="449" y="861"/>
                    </a:lnTo>
                    <a:lnTo>
                      <a:pt x="467" y="843"/>
                    </a:lnTo>
                    <a:lnTo>
                      <a:pt x="482" y="825"/>
                    </a:lnTo>
                    <a:lnTo>
                      <a:pt x="494" y="805"/>
                    </a:lnTo>
                    <a:lnTo>
                      <a:pt x="496" y="783"/>
                    </a:lnTo>
                    <a:lnTo>
                      <a:pt x="491" y="766"/>
                    </a:lnTo>
                    <a:lnTo>
                      <a:pt x="485" y="755"/>
                    </a:lnTo>
                    <a:lnTo>
                      <a:pt x="467" y="741"/>
                    </a:lnTo>
                    <a:lnTo>
                      <a:pt x="449" y="733"/>
                    </a:lnTo>
                    <a:lnTo>
                      <a:pt x="443" y="726"/>
                    </a:lnTo>
                    <a:lnTo>
                      <a:pt x="438" y="713"/>
                    </a:lnTo>
                    <a:lnTo>
                      <a:pt x="438" y="699"/>
                    </a:lnTo>
                    <a:lnTo>
                      <a:pt x="443" y="691"/>
                    </a:lnTo>
                    <a:lnTo>
                      <a:pt x="451" y="682"/>
                    </a:lnTo>
                    <a:lnTo>
                      <a:pt x="465" y="673"/>
                    </a:lnTo>
                    <a:lnTo>
                      <a:pt x="476" y="660"/>
                    </a:lnTo>
                    <a:lnTo>
                      <a:pt x="489" y="644"/>
                    </a:lnTo>
                    <a:lnTo>
                      <a:pt x="498" y="620"/>
                    </a:lnTo>
                    <a:lnTo>
                      <a:pt x="505" y="587"/>
                    </a:lnTo>
                    <a:lnTo>
                      <a:pt x="507" y="552"/>
                    </a:lnTo>
                    <a:lnTo>
                      <a:pt x="507" y="521"/>
                    </a:lnTo>
                    <a:lnTo>
                      <a:pt x="500" y="463"/>
                    </a:lnTo>
                    <a:lnTo>
                      <a:pt x="489" y="415"/>
                    </a:lnTo>
                    <a:lnTo>
                      <a:pt x="476" y="364"/>
                    </a:lnTo>
                    <a:lnTo>
                      <a:pt x="416" y="188"/>
                    </a:lnTo>
                    <a:lnTo>
                      <a:pt x="414" y="183"/>
                    </a:lnTo>
                    <a:lnTo>
                      <a:pt x="409" y="172"/>
                    </a:lnTo>
                    <a:lnTo>
                      <a:pt x="394" y="139"/>
                    </a:lnTo>
                    <a:lnTo>
                      <a:pt x="385" y="121"/>
                    </a:lnTo>
                    <a:lnTo>
                      <a:pt x="378" y="104"/>
                    </a:lnTo>
                    <a:lnTo>
                      <a:pt x="372" y="91"/>
                    </a:lnTo>
                    <a:lnTo>
                      <a:pt x="367" y="84"/>
                    </a:lnTo>
                    <a:lnTo>
                      <a:pt x="361" y="80"/>
                    </a:lnTo>
                    <a:lnTo>
                      <a:pt x="345" y="71"/>
                    </a:lnTo>
                    <a:lnTo>
                      <a:pt x="301" y="55"/>
                    </a:lnTo>
                    <a:lnTo>
                      <a:pt x="279" y="49"/>
                    </a:lnTo>
                    <a:lnTo>
                      <a:pt x="259" y="42"/>
                    </a:lnTo>
                    <a:lnTo>
                      <a:pt x="246" y="38"/>
                    </a:lnTo>
                    <a:lnTo>
                      <a:pt x="241" y="35"/>
                    </a:lnTo>
                    <a:lnTo>
                      <a:pt x="237" y="33"/>
                    </a:lnTo>
                    <a:lnTo>
                      <a:pt x="226" y="31"/>
                    </a:lnTo>
                    <a:lnTo>
                      <a:pt x="190" y="20"/>
                    </a:lnTo>
                    <a:lnTo>
                      <a:pt x="153" y="9"/>
                    </a:lnTo>
                    <a:lnTo>
                      <a:pt x="139" y="5"/>
                    </a:lnTo>
                    <a:lnTo>
                      <a:pt x="131" y="0"/>
                    </a:lnTo>
                    <a:lnTo>
                      <a:pt x="126" y="2"/>
                    </a:lnTo>
                    <a:lnTo>
                      <a:pt x="124" y="9"/>
                    </a:lnTo>
                    <a:lnTo>
                      <a:pt x="122" y="31"/>
                    </a:lnTo>
                    <a:lnTo>
                      <a:pt x="119" y="58"/>
                    </a:lnTo>
                    <a:lnTo>
                      <a:pt x="115" y="80"/>
                    </a:lnTo>
                    <a:lnTo>
                      <a:pt x="106" y="95"/>
                    </a:lnTo>
                    <a:lnTo>
                      <a:pt x="93" y="110"/>
                    </a:lnTo>
                    <a:lnTo>
                      <a:pt x="80" y="124"/>
                    </a:lnTo>
                    <a:lnTo>
                      <a:pt x="75" y="128"/>
                    </a:lnTo>
                    <a:lnTo>
                      <a:pt x="73" y="133"/>
                    </a:lnTo>
                    <a:lnTo>
                      <a:pt x="75" y="141"/>
                    </a:lnTo>
                    <a:lnTo>
                      <a:pt x="82" y="152"/>
                    </a:lnTo>
                    <a:lnTo>
                      <a:pt x="82" y="163"/>
                    </a:lnTo>
                    <a:lnTo>
                      <a:pt x="0" y="697"/>
                    </a:lnTo>
                    <a:close/>
                  </a:path>
                </a:pathLst>
              </a:custGeom>
              <a:solidFill>
                <a:srgbClr val="E09B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6" name="Freeform 27"/>
              <p:cNvSpPr>
                <a:spLocks/>
              </p:cNvSpPr>
              <p:nvPr/>
            </p:nvSpPr>
            <p:spPr bwMode="auto">
              <a:xfrm>
                <a:off x="1269" y="2556"/>
                <a:ext cx="500" cy="970"/>
              </a:xfrm>
              <a:custGeom>
                <a:avLst/>
                <a:gdLst>
                  <a:gd name="T0" fmla="*/ 4 w 500"/>
                  <a:gd name="T1" fmla="*/ 692 h 970"/>
                  <a:gd name="T2" fmla="*/ 33 w 500"/>
                  <a:gd name="T3" fmla="*/ 699 h 970"/>
                  <a:gd name="T4" fmla="*/ 66 w 500"/>
                  <a:gd name="T5" fmla="*/ 708 h 970"/>
                  <a:gd name="T6" fmla="*/ 71 w 500"/>
                  <a:gd name="T7" fmla="*/ 736 h 970"/>
                  <a:gd name="T8" fmla="*/ 62 w 500"/>
                  <a:gd name="T9" fmla="*/ 789 h 970"/>
                  <a:gd name="T10" fmla="*/ 46 w 500"/>
                  <a:gd name="T11" fmla="*/ 878 h 970"/>
                  <a:gd name="T12" fmla="*/ 40 w 500"/>
                  <a:gd name="T13" fmla="*/ 933 h 970"/>
                  <a:gd name="T14" fmla="*/ 40 w 500"/>
                  <a:gd name="T15" fmla="*/ 955 h 970"/>
                  <a:gd name="T16" fmla="*/ 46 w 500"/>
                  <a:gd name="T17" fmla="*/ 964 h 970"/>
                  <a:gd name="T18" fmla="*/ 80 w 500"/>
                  <a:gd name="T19" fmla="*/ 970 h 970"/>
                  <a:gd name="T20" fmla="*/ 179 w 500"/>
                  <a:gd name="T21" fmla="*/ 968 h 970"/>
                  <a:gd name="T22" fmla="*/ 237 w 500"/>
                  <a:gd name="T23" fmla="*/ 964 h 970"/>
                  <a:gd name="T24" fmla="*/ 263 w 500"/>
                  <a:gd name="T25" fmla="*/ 953 h 970"/>
                  <a:gd name="T26" fmla="*/ 319 w 500"/>
                  <a:gd name="T27" fmla="*/ 924 h 970"/>
                  <a:gd name="T28" fmla="*/ 370 w 500"/>
                  <a:gd name="T29" fmla="*/ 893 h 970"/>
                  <a:gd name="T30" fmla="*/ 387 w 500"/>
                  <a:gd name="T31" fmla="*/ 882 h 970"/>
                  <a:gd name="T32" fmla="*/ 440 w 500"/>
                  <a:gd name="T33" fmla="*/ 849 h 970"/>
                  <a:gd name="T34" fmla="*/ 476 w 500"/>
                  <a:gd name="T35" fmla="*/ 818 h 970"/>
                  <a:gd name="T36" fmla="*/ 489 w 500"/>
                  <a:gd name="T37" fmla="*/ 778 h 970"/>
                  <a:gd name="T38" fmla="*/ 478 w 500"/>
                  <a:gd name="T39" fmla="*/ 747 h 970"/>
                  <a:gd name="T40" fmla="*/ 445 w 500"/>
                  <a:gd name="T41" fmla="*/ 728 h 970"/>
                  <a:gd name="T42" fmla="*/ 434 w 500"/>
                  <a:gd name="T43" fmla="*/ 708 h 970"/>
                  <a:gd name="T44" fmla="*/ 438 w 500"/>
                  <a:gd name="T45" fmla="*/ 683 h 970"/>
                  <a:gd name="T46" fmla="*/ 458 w 500"/>
                  <a:gd name="T47" fmla="*/ 666 h 970"/>
                  <a:gd name="T48" fmla="*/ 482 w 500"/>
                  <a:gd name="T49" fmla="*/ 637 h 970"/>
                  <a:gd name="T50" fmla="*/ 498 w 500"/>
                  <a:gd name="T51" fmla="*/ 582 h 970"/>
                  <a:gd name="T52" fmla="*/ 500 w 500"/>
                  <a:gd name="T53" fmla="*/ 514 h 970"/>
                  <a:gd name="T54" fmla="*/ 482 w 500"/>
                  <a:gd name="T55" fmla="*/ 410 h 970"/>
                  <a:gd name="T56" fmla="*/ 409 w 500"/>
                  <a:gd name="T57" fmla="*/ 185 h 970"/>
                  <a:gd name="T58" fmla="*/ 403 w 500"/>
                  <a:gd name="T59" fmla="*/ 169 h 970"/>
                  <a:gd name="T60" fmla="*/ 374 w 500"/>
                  <a:gd name="T61" fmla="*/ 101 h 970"/>
                  <a:gd name="T62" fmla="*/ 365 w 500"/>
                  <a:gd name="T63" fmla="*/ 81 h 970"/>
                  <a:gd name="T64" fmla="*/ 343 w 500"/>
                  <a:gd name="T65" fmla="*/ 68 h 970"/>
                  <a:gd name="T66" fmla="*/ 277 w 500"/>
                  <a:gd name="T67" fmla="*/ 46 h 970"/>
                  <a:gd name="T68" fmla="*/ 243 w 500"/>
                  <a:gd name="T69" fmla="*/ 35 h 970"/>
                  <a:gd name="T70" fmla="*/ 235 w 500"/>
                  <a:gd name="T71" fmla="*/ 30 h 970"/>
                  <a:gd name="T72" fmla="*/ 190 w 500"/>
                  <a:gd name="T73" fmla="*/ 19 h 970"/>
                  <a:gd name="T74" fmla="*/ 139 w 500"/>
                  <a:gd name="T75" fmla="*/ 4 h 970"/>
                  <a:gd name="T76" fmla="*/ 126 w 500"/>
                  <a:gd name="T77" fmla="*/ 0 h 970"/>
                  <a:gd name="T78" fmla="*/ 122 w 500"/>
                  <a:gd name="T79" fmla="*/ 28 h 970"/>
                  <a:gd name="T80" fmla="*/ 115 w 500"/>
                  <a:gd name="T81" fmla="*/ 75 h 970"/>
                  <a:gd name="T82" fmla="*/ 93 w 500"/>
                  <a:gd name="T83" fmla="*/ 105 h 970"/>
                  <a:gd name="T84" fmla="*/ 75 w 500"/>
                  <a:gd name="T85" fmla="*/ 123 h 970"/>
                  <a:gd name="T86" fmla="*/ 75 w 500"/>
                  <a:gd name="T87" fmla="*/ 136 h 970"/>
                  <a:gd name="T88" fmla="*/ 82 w 500"/>
                  <a:gd name="T89" fmla="*/ 158 h 9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0"/>
                  <a:gd name="T136" fmla="*/ 0 h 970"/>
                  <a:gd name="T137" fmla="*/ 500 w 500"/>
                  <a:gd name="T138" fmla="*/ 970 h 9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0" h="970">
                    <a:moveTo>
                      <a:pt x="0" y="692"/>
                    </a:moveTo>
                    <a:lnTo>
                      <a:pt x="4" y="692"/>
                    </a:lnTo>
                    <a:lnTo>
                      <a:pt x="11" y="694"/>
                    </a:lnTo>
                    <a:lnTo>
                      <a:pt x="33" y="699"/>
                    </a:lnTo>
                    <a:lnTo>
                      <a:pt x="57" y="703"/>
                    </a:lnTo>
                    <a:lnTo>
                      <a:pt x="66" y="708"/>
                    </a:lnTo>
                    <a:lnTo>
                      <a:pt x="71" y="710"/>
                    </a:lnTo>
                    <a:lnTo>
                      <a:pt x="71" y="736"/>
                    </a:lnTo>
                    <a:lnTo>
                      <a:pt x="69" y="752"/>
                    </a:lnTo>
                    <a:lnTo>
                      <a:pt x="62" y="789"/>
                    </a:lnTo>
                    <a:lnTo>
                      <a:pt x="53" y="833"/>
                    </a:lnTo>
                    <a:lnTo>
                      <a:pt x="46" y="878"/>
                    </a:lnTo>
                    <a:lnTo>
                      <a:pt x="40" y="917"/>
                    </a:lnTo>
                    <a:lnTo>
                      <a:pt x="40" y="933"/>
                    </a:lnTo>
                    <a:lnTo>
                      <a:pt x="38" y="946"/>
                    </a:lnTo>
                    <a:lnTo>
                      <a:pt x="40" y="955"/>
                    </a:lnTo>
                    <a:lnTo>
                      <a:pt x="42" y="961"/>
                    </a:lnTo>
                    <a:lnTo>
                      <a:pt x="46" y="964"/>
                    </a:lnTo>
                    <a:lnTo>
                      <a:pt x="55" y="966"/>
                    </a:lnTo>
                    <a:lnTo>
                      <a:pt x="80" y="970"/>
                    </a:lnTo>
                    <a:lnTo>
                      <a:pt x="144" y="970"/>
                    </a:lnTo>
                    <a:lnTo>
                      <a:pt x="179" y="968"/>
                    </a:lnTo>
                    <a:lnTo>
                      <a:pt x="210" y="966"/>
                    </a:lnTo>
                    <a:lnTo>
                      <a:pt x="237" y="964"/>
                    </a:lnTo>
                    <a:lnTo>
                      <a:pt x="252" y="959"/>
                    </a:lnTo>
                    <a:lnTo>
                      <a:pt x="263" y="953"/>
                    </a:lnTo>
                    <a:lnTo>
                      <a:pt x="281" y="944"/>
                    </a:lnTo>
                    <a:lnTo>
                      <a:pt x="319" y="924"/>
                    </a:lnTo>
                    <a:lnTo>
                      <a:pt x="356" y="902"/>
                    </a:lnTo>
                    <a:lnTo>
                      <a:pt x="370" y="893"/>
                    </a:lnTo>
                    <a:lnTo>
                      <a:pt x="378" y="886"/>
                    </a:lnTo>
                    <a:lnTo>
                      <a:pt x="387" y="882"/>
                    </a:lnTo>
                    <a:lnTo>
                      <a:pt x="403" y="873"/>
                    </a:lnTo>
                    <a:lnTo>
                      <a:pt x="440" y="849"/>
                    </a:lnTo>
                    <a:lnTo>
                      <a:pt x="460" y="836"/>
                    </a:lnTo>
                    <a:lnTo>
                      <a:pt x="476" y="818"/>
                    </a:lnTo>
                    <a:lnTo>
                      <a:pt x="487" y="798"/>
                    </a:lnTo>
                    <a:lnTo>
                      <a:pt x="489" y="778"/>
                    </a:lnTo>
                    <a:lnTo>
                      <a:pt x="485" y="761"/>
                    </a:lnTo>
                    <a:lnTo>
                      <a:pt x="478" y="747"/>
                    </a:lnTo>
                    <a:lnTo>
                      <a:pt x="463" y="736"/>
                    </a:lnTo>
                    <a:lnTo>
                      <a:pt x="445" y="728"/>
                    </a:lnTo>
                    <a:lnTo>
                      <a:pt x="438" y="721"/>
                    </a:lnTo>
                    <a:lnTo>
                      <a:pt x="434" y="708"/>
                    </a:lnTo>
                    <a:lnTo>
                      <a:pt x="434" y="694"/>
                    </a:lnTo>
                    <a:lnTo>
                      <a:pt x="438" y="683"/>
                    </a:lnTo>
                    <a:lnTo>
                      <a:pt x="447" y="675"/>
                    </a:lnTo>
                    <a:lnTo>
                      <a:pt x="458" y="666"/>
                    </a:lnTo>
                    <a:lnTo>
                      <a:pt x="471" y="655"/>
                    </a:lnTo>
                    <a:lnTo>
                      <a:pt x="482" y="637"/>
                    </a:lnTo>
                    <a:lnTo>
                      <a:pt x="491" y="615"/>
                    </a:lnTo>
                    <a:lnTo>
                      <a:pt x="498" y="582"/>
                    </a:lnTo>
                    <a:lnTo>
                      <a:pt x="500" y="547"/>
                    </a:lnTo>
                    <a:lnTo>
                      <a:pt x="500" y="514"/>
                    </a:lnTo>
                    <a:lnTo>
                      <a:pt x="494" y="458"/>
                    </a:lnTo>
                    <a:lnTo>
                      <a:pt x="482" y="410"/>
                    </a:lnTo>
                    <a:lnTo>
                      <a:pt x="467" y="361"/>
                    </a:lnTo>
                    <a:lnTo>
                      <a:pt x="409" y="185"/>
                    </a:lnTo>
                    <a:lnTo>
                      <a:pt x="407" y="180"/>
                    </a:lnTo>
                    <a:lnTo>
                      <a:pt x="403" y="169"/>
                    </a:lnTo>
                    <a:lnTo>
                      <a:pt x="389" y="136"/>
                    </a:lnTo>
                    <a:lnTo>
                      <a:pt x="374" y="101"/>
                    </a:lnTo>
                    <a:lnTo>
                      <a:pt x="370" y="88"/>
                    </a:lnTo>
                    <a:lnTo>
                      <a:pt x="365" y="81"/>
                    </a:lnTo>
                    <a:lnTo>
                      <a:pt x="358" y="77"/>
                    </a:lnTo>
                    <a:lnTo>
                      <a:pt x="343" y="68"/>
                    </a:lnTo>
                    <a:lnTo>
                      <a:pt x="299" y="53"/>
                    </a:lnTo>
                    <a:lnTo>
                      <a:pt x="277" y="46"/>
                    </a:lnTo>
                    <a:lnTo>
                      <a:pt x="257" y="39"/>
                    </a:lnTo>
                    <a:lnTo>
                      <a:pt x="243" y="35"/>
                    </a:lnTo>
                    <a:lnTo>
                      <a:pt x="239" y="33"/>
                    </a:lnTo>
                    <a:lnTo>
                      <a:pt x="235" y="30"/>
                    </a:lnTo>
                    <a:lnTo>
                      <a:pt x="223" y="28"/>
                    </a:lnTo>
                    <a:lnTo>
                      <a:pt x="190" y="19"/>
                    </a:lnTo>
                    <a:lnTo>
                      <a:pt x="153" y="8"/>
                    </a:lnTo>
                    <a:lnTo>
                      <a:pt x="139" y="4"/>
                    </a:lnTo>
                    <a:lnTo>
                      <a:pt x="131" y="0"/>
                    </a:lnTo>
                    <a:lnTo>
                      <a:pt x="126" y="0"/>
                    </a:lnTo>
                    <a:lnTo>
                      <a:pt x="124" y="6"/>
                    </a:lnTo>
                    <a:lnTo>
                      <a:pt x="122" y="28"/>
                    </a:lnTo>
                    <a:lnTo>
                      <a:pt x="119" y="53"/>
                    </a:lnTo>
                    <a:lnTo>
                      <a:pt x="115" y="75"/>
                    </a:lnTo>
                    <a:lnTo>
                      <a:pt x="106" y="90"/>
                    </a:lnTo>
                    <a:lnTo>
                      <a:pt x="93" y="105"/>
                    </a:lnTo>
                    <a:lnTo>
                      <a:pt x="80" y="119"/>
                    </a:lnTo>
                    <a:lnTo>
                      <a:pt x="75" y="123"/>
                    </a:lnTo>
                    <a:lnTo>
                      <a:pt x="73" y="128"/>
                    </a:lnTo>
                    <a:lnTo>
                      <a:pt x="75" y="136"/>
                    </a:lnTo>
                    <a:lnTo>
                      <a:pt x="82" y="147"/>
                    </a:lnTo>
                    <a:lnTo>
                      <a:pt x="82" y="158"/>
                    </a:lnTo>
                    <a:lnTo>
                      <a:pt x="0" y="692"/>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7" name="Freeform 28"/>
              <p:cNvSpPr>
                <a:spLocks/>
              </p:cNvSpPr>
              <p:nvPr/>
            </p:nvSpPr>
            <p:spPr bwMode="auto">
              <a:xfrm>
                <a:off x="1269" y="2620"/>
                <a:ext cx="345" cy="803"/>
              </a:xfrm>
              <a:custGeom>
                <a:avLst/>
                <a:gdLst>
                  <a:gd name="T0" fmla="*/ 4 w 345"/>
                  <a:gd name="T1" fmla="*/ 628 h 803"/>
                  <a:gd name="T2" fmla="*/ 33 w 345"/>
                  <a:gd name="T3" fmla="*/ 635 h 803"/>
                  <a:gd name="T4" fmla="*/ 66 w 345"/>
                  <a:gd name="T5" fmla="*/ 644 h 803"/>
                  <a:gd name="T6" fmla="*/ 71 w 345"/>
                  <a:gd name="T7" fmla="*/ 650 h 803"/>
                  <a:gd name="T8" fmla="*/ 69 w 345"/>
                  <a:gd name="T9" fmla="*/ 677 h 803"/>
                  <a:gd name="T10" fmla="*/ 53 w 345"/>
                  <a:gd name="T11" fmla="*/ 758 h 803"/>
                  <a:gd name="T12" fmla="*/ 49 w 345"/>
                  <a:gd name="T13" fmla="*/ 803 h 803"/>
                  <a:gd name="T14" fmla="*/ 62 w 345"/>
                  <a:gd name="T15" fmla="*/ 800 h 803"/>
                  <a:gd name="T16" fmla="*/ 135 w 345"/>
                  <a:gd name="T17" fmla="*/ 803 h 803"/>
                  <a:gd name="T18" fmla="*/ 199 w 345"/>
                  <a:gd name="T19" fmla="*/ 800 h 803"/>
                  <a:gd name="T20" fmla="*/ 204 w 345"/>
                  <a:gd name="T21" fmla="*/ 785 h 803"/>
                  <a:gd name="T22" fmla="*/ 221 w 345"/>
                  <a:gd name="T23" fmla="*/ 750 h 803"/>
                  <a:gd name="T24" fmla="*/ 243 w 345"/>
                  <a:gd name="T25" fmla="*/ 717 h 803"/>
                  <a:gd name="T26" fmla="*/ 259 w 345"/>
                  <a:gd name="T27" fmla="*/ 699 h 803"/>
                  <a:gd name="T28" fmla="*/ 274 w 345"/>
                  <a:gd name="T29" fmla="*/ 655 h 803"/>
                  <a:gd name="T30" fmla="*/ 294 w 345"/>
                  <a:gd name="T31" fmla="*/ 635 h 803"/>
                  <a:gd name="T32" fmla="*/ 319 w 345"/>
                  <a:gd name="T33" fmla="*/ 613 h 803"/>
                  <a:gd name="T34" fmla="*/ 323 w 345"/>
                  <a:gd name="T35" fmla="*/ 600 h 803"/>
                  <a:gd name="T36" fmla="*/ 314 w 345"/>
                  <a:gd name="T37" fmla="*/ 549 h 803"/>
                  <a:gd name="T38" fmla="*/ 312 w 345"/>
                  <a:gd name="T39" fmla="*/ 531 h 803"/>
                  <a:gd name="T40" fmla="*/ 310 w 345"/>
                  <a:gd name="T41" fmla="*/ 401 h 803"/>
                  <a:gd name="T42" fmla="*/ 301 w 345"/>
                  <a:gd name="T43" fmla="*/ 330 h 803"/>
                  <a:gd name="T44" fmla="*/ 290 w 345"/>
                  <a:gd name="T45" fmla="*/ 266 h 803"/>
                  <a:gd name="T46" fmla="*/ 281 w 345"/>
                  <a:gd name="T47" fmla="*/ 233 h 803"/>
                  <a:gd name="T48" fmla="*/ 268 w 345"/>
                  <a:gd name="T49" fmla="*/ 180 h 803"/>
                  <a:gd name="T50" fmla="*/ 272 w 345"/>
                  <a:gd name="T51" fmla="*/ 161 h 803"/>
                  <a:gd name="T52" fmla="*/ 310 w 345"/>
                  <a:gd name="T53" fmla="*/ 145 h 803"/>
                  <a:gd name="T54" fmla="*/ 343 w 345"/>
                  <a:gd name="T55" fmla="*/ 132 h 803"/>
                  <a:gd name="T56" fmla="*/ 341 w 345"/>
                  <a:gd name="T57" fmla="*/ 127 h 803"/>
                  <a:gd name="T58" fmla="*/ 301 w 345"/>
                  <a:gd name="T59" fmla="*/ 114 h 803"/>
                  <a:gd name="T60" fmla="*/ 259 w 345"/>
                  <a:gd name="T61" fmla="*/ 94 h 803"/>
                  <a:gd name="T62" fmla="*/ 250 w 345"/>
                  <a:gd name="T63" fmla="*/ 83 h 803"/>
                  <a:gd name="T64" fmla="*/ 243 w 345"/>
                  <a:gd name="T65" fmla="*/ 41 h 803"/>
                  <a:gd name="T66" fmla="*/ 241 w 345"/>
                  <a:gd name="T67" fmla="*/ 0 h 803"/>
                  <a:gd name="T68" fmla="*/ 232 w 345"/>
                  <a:gd name="T69" fmla="*/ 2 h 803"/>
                  <a:gd name="T70" fmla="*/ 170 w 345"/>
                  <a:gd name="T71" fmla="*/ 15 h 803"/>
                  <a:gd name="T72" fmla="*/ 144 w 345"/>
                  <a:gd name="T73" fmla="*/ 15 h 803"/>
                  <a:gd name="T74" fmla="*/ 124 w 345"/>
                  <a:gd name="T75" fmla="*/ 22 h 803"/>
                  <a:gd name="T76" fmla="*/ 113 w 345"/>
                  <a:gd name="T77" fmla="*/ 26 h 803"/>
                  <a:gd name="T78" fmla="*/ 77 w 345"/>
                  <a:gd name="T79" fmla="*/ 57 h 803"/>
                  <a:gd name="T80" fmla="*/ 73 w 345"/>
                  <a:gd name="T81" fmla="*/ 64 h 803"/>
                  <a:gd name="T82" fmla="*/ 82 w 345"/>
                  <a:gd name="T83" fmla="*/ 83 h 803"/>
                  <a:gd name="T84" fmla="*/ 0 w 345"/>
                  <a:gd name="T85" fmla="*/ 628 h 8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5"/>
                  <a:gd name="T130" fmla="*/ 0 h 803"/>
                  <a:gd name="T131" fmla="*/ 345 w 345"/>
                  <a:gd name="T132" fmla="*/ 803 h 8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5" h="803">
                    <a:moveTo>
                      <a:pt x="0" y="628"/>
                    </a:moveTo>
                    <a:lnTo>
                      <a:pt x="4" y="628"/>
                    </a:lnTo>
                    <a:lnTo>
                      <a:pt x="11" y="630"/>
                    </a:lnTo>
                    <a:lnTo>
                      <a:pt x="33" y="635"/>
                    </a:lnTo>
                    <a:lnTo>
                      <a:pt x="57" y="639"/>
                    </a:lnTo>
                    <a:lnTo>
                      <a:pt x="66" y="644"/>
                    </a:lnTo>
                    <a:lnTo>
                      <a:pt x="71" y="646"/>
                    </a:lnTo>
                    <a:lnTo>
                      <a:pt x="71" y="650"/>
                    </a:lnTo>
                    <a:lnTo>
                      <a:pt x="73" y="657"/>
                    </a:lnTo>
                    <a:lnTo>
                      <a:pt x="69" y="677"/>
                    </a:lnTo>
                    <a:lnTo>
                      <a:pt x="60" y="732"/>
                    </a:lnTo>
                    <a:lnTo>
                      <a:pt x="53" y="758"/>
                    </a:lnTo>
                    <a:lnTo>
                      <a:pt x="49" y="783"/>
                    </a:lnTo>
                    <a:lnTo>
                      <a:pt x="49" y="803"/>
                    </a:lnTo>
                    <a:lnTo>
                      <a:pt x="51" y="803"/>
                    </a:lnTo>
                    <a:lnTo>
                      <a:pt x="62" y="800"/>
                    </a:lnTo>
                    <a:lnTo>
                      <a:pt x="82" y="800"/>
                    </a:lnTo>
                    <a:lnTo>
                      <a:pt x="135" y="803"/>
                    </a:lnTo>
                    <a:lnTo>
                      <a:pt x="184" y="803"/>
                    </a:lnTo>
                    <a:lnTo>
                      <a:pt x="199" y="800"/>
                    </a:lnTo>
                    <a:lnTo>
                      <a:pt x="204" y="794"/>
                    </a:lnTo>
                    <a:lnTo>
                      <a:pt x="204" y="785"/>
                    </a:lnTo>
                    <a:lnTo>
                      <a:pt x="208" y="774"/>
                    </a:lnTo>
                    <a:lnTo>
                      <a:pt x="221" y="750"/>
                    </a:lnTo>
                    <a:lnTo>
                      <a:pt x="237" y="725"/>
                    </a:lnTo>
                    <a:lnTo>
                      <a:pt x="243" y="717"/>
                    </a:lnTo>
                    <a:lnTo>
                      <a:pt x="250" y="710"/>
                    </a:lnTo>
                    <a:lnTo>
                      <a:pt x="259" y="699"/>
                    </a:lnTo>
                    <a:lnTo>
                      <a:pt x="272" y="664"/>
                    </a:lnTo>
                    <a:lnTo>
                      <a:pt x="274" y="655"/>
                    </a:lnTo>
                    <a:lnTo>
                      <a:pt x="281" y="646"/>
                    </a:lnTo>
                    <a:lnTo>
                      <a:pt x="294" y="635"/>
                    </a:lnTo>
                    <a:lnTo>
                      <a:pt x="308" y="622"/>
                    </a:lnTo>
                    <a:lnTo>
                      <a:pt x="319" y="613"/>
                    </a:lnTo>
                    <a:lnTo>
                      <a:pt x="323" y="608"/>
                    </a:lnTo>
                    <a:lnTo>
                      <a:pt x="323" y="600"/>
                    </a:lnTo>
                    <a:lnTo>
                      <a:pt x="319" y="575"/>
                    </a:lnTo>
                    <a:lnTo>
                      <a:pt x="314" y="549"/>
                    </a:lnTo>
                    <a:lnTo>
                      <a:pt x="312" y="540"/>
                    </a:lnTo>
                    <a:lnTo>
                      <a:pt x="312" y="531"/>
                    </a:lnTo>
                    <a:lnTo>
                      <a:pt x="312" y="419"/>
                    </a:lnTo>
                    <a:lnTo>
                      <a:pt x="310" y="401"/>
                    </a:lnTo>
                    <a:lnTo>
                      <a:pt x="308" y="379"/>
                    </a:lnTo>
                    <a:lnTo>
                      <a:pt x="301" y="330"/>
                    </a:lnTo>
                    <a:lnTo>
                      <a:pt x="294" y="284"/>
                    </a:lnTo>
                    <a:lnTo>
                      <a:pt x="290" y="266"/>
                    </a:lnTo>
                    <a:lnTo>
                      <a:pt x="288" y="255"/>
                    </a:lnTo>
                    <a:lnTo>
                      <a:pt x="281" y="233"/>
                    </a:lnTo>
                    <a:lnTo>
                      <a:pt x="274" y="205"/>
                    </a:lnTo>
                    <a:lnTo>
                      <a:pt x="268" y="180"/>
                    </a:lnTo>
                    <a:lnTo>
                      <a:pt x="268" y="165"/>
                    </a:lnTo>
                    <a:lnTo>
                      <a:pt x="272" y="161"/>
                    </a:lnTo>
                    <a:lnTo>
                      <a:pt x="281" y="156"/>
                    </a:lnTo>
                    <a:lnTo>
                      <a:pt x="310" y="145"/>
                    </a:lnTo>
                    <a:lnTo>
                      <a:pt x="334" y="134"/>
                    </a:lnTo>
                    <a:lnTo>
                      <a:pt x="343" y="132"/>
                    </a:lnTo>
                    <a:lnTo>
                      <a:pt x="345" y="130"/>
                    </a:lnTo>
                    <a:lnTo>
                      <a:pt x="341" y="127"/>
                    </a:lnTo>
                    <a:lnTo>
                      <a:pt x="330" y="125"/>
                    </a:lnTo>
                    <a:lnTo>
                      <a:pt x="301" y="114"/>
                    </a:lnTo>
                    <a:lnTo>
                      <a:pt x="270" y="101"/>
                    </a:lnTo>
                    <a:lnTo>
                      <a:pt x="259" y="94"/>
                    </a:lnTo>
                    <a:lnTo>
                      <a:pt x="252" y="90"/>
                    </a:lnTo>
                    <a:lnTo>
                      <a:pt x="250" y="83"/>
                    </a:lnTo>
                    <a:lnTo>
                      <a:pt x="248" y="70"/>
                    </a:lnTo>
                    <a:lnTo>
                      <a:pt x="243" y="41"/>
                    </a:lnTo>
                    <a:lnTo>
                      <a:pt x="241" y="13"/>
                    </a:lnTo>
                    <a:lnTo>
                      <a:pt x="241" y="0"/>
                    </a:lnTo>
                    <a:lnTo>
                      <a:pt x="239" y="0"/>
                    </a:lnTo>
                    <a:lnTo>
                      <a:pt x="232" y="2"/>
                    </a:lnTo>
                    <a:lnTo>
                      <a:pt x="188" y="15"/>
                    </a:lnTo>
                    <a:lnTo>
                      <a:pt x="170" y="15"/>
                    </a:lnTo>
                    <a:lnTo>
                      <a:pt x="159" y="13"/>
                    </a:lnTo>
                    <a:lnTo>
                      <a:pt x="144" y="15"/>
                    </a:lnTo>
                    <a:lnTo>
                      <a:pt x="133" y="19"/>
                    </a:lnTo>
                    <a:lnTo>
                      <a:pt x="124" y="22"/>
                    </a:lnTo>
                    <a:lnTo>
                      <a:pt x="119" y="22"/>
                    </a:lnTo>
                    <a:lnTo>
                      <a:pt x="113" y="26"/>
                    </a:lnTo>
                    <a:lnTo>
                      <a:pt x="82" y="52"/>
                    </a:lnTo>
                    <a:lnTo>
                      <a:pt x="77" y="57"/>
                    </a:lnTo>
                    <a:lnTo>
                      <a:pt x="75" y="59"/>
                    </a:lnTo>
                    <a:lnTo>
                      <a:pt x="73" y="64"/>
                    </a:lnTo>
                    <a:lnTo>
                      <a:pt x="75" y="72"/>
                    </a:lnTo>
                    <a:lnTo>
                      <a:pt x="82" y="83"/>
                    </a:lnTo>
                    <a:lnTo>
                      <a:pt x="82" y="94"/>
                    </a:lnTo>
                    <a:lnTo>
                      <a:pt x="0" y="628"/>
                    </a:ln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8" name="Freeform 29"/>
              <p:cNvSpPr>
                <a:spLocks/>
              </p:cNvSpPr>
              <p:nvPr/>
            </p:nvSpPr>
            <p:spPr bwMode="auto">
              <a:xfrm>
                <a:off x="1269" y="2622"/>
                <a:ext cx="341" cy="798"/>
              </a:xfrm>
              <a:custGeom>
                <a:avLst/>
                <a:gdLst>
                  <a:gd name="T0" fmla="*/ 4 w 341"/>
                  <a:gd name="T1" fmla="*/ 626 h 798"/>
                  <a:gd name="T2" fmla="*/ 33 w 341"/>
                  <a:gd name="T3" fmla="*/ 633 h 798"/>
                  <a:gd name="T4" fmla="*/ 66 w 341"/>
                  <a:gd name="T5" fmla="*/ 642 h 798"/>
                  <a:gd name="T6" fmla="*/ 73 w 341"/>
                  <a:gd name="T7" fmla="*/ 655 h 798"/>
                  <a:gd name="T8" fmla="*/ 60 w 341"/>
                  <a:gd name="T9" fmla="*/ 728 h 798"/>
                  <a:gd name="T10" fmla="*/ 49 w 341"/>
                  <a:gd name="T11" fmla="*/ 778 h 798"/>
                  <a:gd name="T12" fmla="*/ 51 w 341"/>
                  <a:gd name="T13" fmla="*/ 798 h 798"/>
                  <a:gd name="T14" fmla="*/ 82 w 341"/>
                  <a:gd name="T15" fmla="*/ 796 h 798"/>
                  <a:gd name="T16" fmla="*/ 159 w 341"/>
                  <a:gd name="T17" fmla="*/ 798 h 798"/>
                  <a:gd name="T18" fmla="*/ 199 w 341"/>
                  <a:gd name="T19" fmla="*/ 794 h 798"/>
                  <a:gd name="T20" fmla="*/ 204 w 341"/>
                  <a:gd name="T21" fmla="*/ 778 h 798"/>
                  <a:gd name="T22" fmla="*/ 219 w 341"/>
                  <a:gd name="T23" fmla="*/ 741 h 798"/>
                  <a:gd name="T24" fmla="*/ 241 w 341"/>
                  <a:gd name="T25" fmla="*/ 708 h 798"/>
                  <a:gd name="T26" fmla="*/ 257 w 341"/>
                  <a:gd name="T27" fmla="*/ 690 h 798"/>
                  <a:gd name="T28" fmla="*/ 270 w 341"/>
                  <a:gd name="T29" fmla="*/ 657 h 798"/>
                  <a:gd name="T30" fmla="*/ 279 w 341"/>
                  <a:gd name="T31" fmla="*/ 640 h 798"/>
                  <a:gd name="T32" fmla="*/ 303 w 341"/>
                  <a:gd name="T33" fmla="*/ 615 h 798"/>
                  <a:gd name="T34" fmla="*/ 316 w 341"/>
                  <a:gd name="T35" fmla="*/ 602 h 798"/>
                  <a:gd name="T36" fmla="*/ 314 w 341"/>
                  <a:gd name="T37" fmla="*/ 571 h 798"/>
                  <a:gd name="T38" fmla="*/ 308 w 341"/>
                  <a:gd name="T39" fmla="*/ 534 h 798"/>
                  <a:gd name="T40" fmla="*/ 308 w 341"/>
                  <a:gd name="T41" fmla="*/ 520 h 798"/>
                  <a:gd name="T42" fmla="*/ 310 w 341"/>
                  <a:gd name="T43" fmla="*/ 483 h 798"/>
                  <a:gd name="T44" fmla="*/ 305 w 341"/>
                  <a:gd name="T45" fmla="*/ 399 h 798"/>
                  <a:gd name="T46" fmla="*/ 299 w 341"/>
                  <a:gd name="T47" fmla="*/ 326 h 798"/>
                  <a:gd name="T48" fmla="*/ 288 w 341"/>
                  <a:gd name="T49" fmla="*/ 260 h 798"/>
                  <a:gd name="T50" fmla="*/ 279 w 341"/>
                  <a:gd name="T51" fmla="*/ 227 h 798"/>
                  <a:gd name="T52" fmla="*/ 266 w 341"/>
                  <a:gd name="T53" fmla="*/ 176 h 798"/>
                  <a:gd name="T54" fmla="*/ 270 w 341"/>
                  <a:gd name="T55" fmla="*/ 159 h 798"/>
                  <a:gd name="T56" fmla="*/ 305 w 341"/>
                  <a:gd name="T57" fmla="*/ 143 h 798"/>
                  <a:gd name="T58" fmla="*/ 339 w 341"/>
                  <a:gd name="T59" fmla="*/ 130 h 798"/>
                  <a:gd name="T60" fmla="*/ 336 w 341"/>
                  <a:gd name="T61" fmla="*/ 125 h 798"/>
                  <a:gd name="T62" fmla="*/ 297 w 341"/>
                  <a:gd name="T63" fmla="*/ 112 h 798"/>
                  <a:gd name="T64" fmla="*/ 257 w 341"/>
                  <a:gd name="T65" fmla="*/ 95 h 798"/>
                  <a:gd name="T66" fmla="*/ 248 w 341"/>
                  <a:gd name="T67" fmla="*/ 84 h 798"/>
                  <a:gd name="T68" fmla="*/ 241 w 341"/>
                  <a:gd name="T69" fmla="*/ 42 h 798"/>
                  <a:gd name="T70" fmla="*/ 239 w 341"/>
                  <a:gd name="T71" fmla="*/ 0 h 798"/>
                  <a:gd name="T72" fmla="*/ 230 w 341"/>
                  <a:gd name="T73" fmla="*/ 4 h 798"/>
                  <a:gd name="T74" fmla="*/ 186 w 341"/>
                  <a:gd name="T75" fmla="*/ 15 h 798"/>
                  <a:gd name="T76" fmla="*/ 170 w 341"/>
                  <a:gd name="T77" fmla="*/ 15 h 798"/>
                  <a:gd name="T78" fmla="*/ 144 w 341"/>
                  <a:gd name="T79" fmla="*/ 17 h 798"/>
                  <a:gd name="T80" fmla="*/ 122 w 341"/>
                  <a:gd name="T81" fmla="*/ 20 h 798"/>
                  <a:gd name="T82" fmla="*/ 111 w 341"/>
                  <a:gd name="T83" fmla="*/ 26 h 798"/>
                  <a:gd name="T84" fmla="*/ 82 w 341"/>
                  <a:gd name="T85" fmla="*/ 50 h 798"/>
                  <a:gd name="T86" fmla="*/ 75 w 341"/>
                  <a:gd name="T87" fmla="*/ 57 h 798"/>
                  <a:gd name="T88" fmla="*/ 75 w 341"/>
                  <a:gd name="T89" fmla="*/ 70 h 798"/>
                  <a:gd name="T90" fmla="*/ 82 w 341"/>
                  <a:gd name="T91" fmla="*/ 92 h 7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1"/>
                  <a:gd name="T139" fmla="*/ 0 h 798"/>
                  <a:gd name="T140" fmla="*/ 341 w 341"/>
                  <a:gd name="T141" fmla="*/ 798 h 7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1" h="798">
                    <a:moveTo>
                      <a:pt x="0" y="626"/>
                    </a:moveTo>
                    <a:lnTo>
                      <a:pt x="4" y="626"/>
                    </a:lnTo>
                    <a:lnTo>
                      <a:pt x="11" y="628"/>
                    </a:lnTo>
                    <a:lnTo>
                      <a:pt x="33" y="633"/>
                    </a:lnTo>
                    <a:lnTo>
                      <a:pt x="57" y="637"/>
                    </a:lnTo>
                    <a:lnTo>
                      <a:pt x="66" y="642"/>
                    </a:lnTo>
                    <a:lnTo>
                      <a:pt x="71" y="644"/>
                    </a:lnTo>
                    <a:lnTo>
                      <a:pt x="73" y="655"/>
                    </a:lnTo>
                    <a:lnTo>
                      <a:pt x="69" y="673"/>
                    </a:lnTo>
                    <a:lnTo>
                      <a:pt x="60" y="728"/>
                    </a:lnTo>
                    <a:lnTo>
                      <a:pt x="53" y="754"/>
                    </a:lnTo>
                    <a:lnTo>
                      <a:pt x="49" y="778"/>
                    </a:lnTo>
                    <a:lnTo>
                      <a:pt x="49" y="798"/>
                    </a:lnTo>
                    <a:lnTo>
                      <a:pt x="51" y="798"/>
                    </a:lnTo>
                    <a:lnTo>
                      <a:pt x="62" y="796"/>
                    </a:lnTo>
                    <a:lnTo>
                      <a:pt x="82" y="796"/>
                    </a:lnTo>
                    <a:lnTo>
                      <a:pt x="135" y="798"/>
                    </a:lnTo>
                    <a:lnTo>
                      <a:pt x="159" y="798"/>
                    </a:lnTo>
                    <a:lnTo>
                      <a:pt x="184" y="796"/>
                    </a:lnTo>
                    <a:lnTo>
                      <a:pt x="199" y="794"/>
                    </a:lnTo>
                    <a:lnTo>
                      <a:pt x="204" y="787"/>
                    </a:lnTo>
                    <a:lnTo>
                      <a:pt x="204" y="778"/>
                    </a:lnTo>
                    <a:lnTo>
                      <a:pt x="208" y="767"/>
                    </a:lnTo>
                    <a:lnTo>
                      <a:pt x="219" y="741"/>
                    </a:lnTo>
                    <a:lnTo>
                      <a:pt x="235" y="717"/>
                    </a:lnTo>
                    <a:lnTo>
                      <a:pt x="241" y="708"/>
                    </a:lnTo>
                    <a:lnTo>
                      <a:pt x="248" y="703"/>
                    </a:lnTo>
                    <a:lnTo>
                      <a:pt x="257" y="690"/>
                    </a:lnTo>
                    <a:lnTo>
                      <a:pt x="263" y="673"/>
                    </a:lnTo>
                    <a:lnTo>
                      <a:pt x="270" y="657"/>
                    </a:lnTo>
                    <a:lnTo>
                      <a:pt x="272" y="646"/>
                    </a:lnTo>
                    <a:lnTo>
                      <a:pt x="279" y="640"/>
                    </a:lnTo>
                    <a:lnTo>
                      <a:pt x="290" y="626"/>
                    </a:lnTo>
                    <a:lnTo>
                      <a:pt x="303" y="615"/>
                    </a:lnTo>
                    <a:lnTo>
                      <a:pt x="314" y="606"/>
                    </a:lnTo>
                    <a:lnTo>
                      <a:pt x="316" y="602"/>
                    </a:lnTo>
                    <a:lnTo>
                      <a:pt x="319" y="595"/>
                    </a:lnTo>
                    <a:lnTo>
                      <a:pt x="314" y="571"/>
                    </a:lnTo>
                    <a:lnTo>
                      <a:pt x="310" y="545"/>
                    </a:lnTo>
                    <a:lnTo>
                      <a:pt x="308" y="534"/>
                    </a:lnTo>
                    <a:lnTo>
                      <a:pt x="308" y="527"/>
                    </a:lnTo>
                    <a:lnTo>
                      <a:pt x="308" y="520"/>
                    </a:lnTo>
                    <a:lnTo>
                      <a:pt x="310" y="509"/>
                    </a:lnTo>
                    <a:lnTo>
                      <a:pt x="310" y="483"/>
                    </a:lnTo>
                    <a:lnTo>
                      <a:pt x="308" y="417"/>
                    </a:lnTo>
                    <a:lnTo>
                      <a:pt x="305" y="399"/>
                    </a:lnTo>
                    <a:lnTo>
                      <a:pt x="303" y="377"/>
                    </a:lnTo>
                    <a:lnTo>
                      <a:pt x="299" y="326"/>
                    </a:lnTo>
                    <a:lnTo>
                      <a:pt x="292" y="278"/>
                    </a:lnTo>
                    <a:lnTo>
                      <a:pt x="288" y="260"/>
                    </a:lnTo>
                    <a:lnTo>
                      <a:pt x="285" y="249"/>
                    </a:lnTo>
                    <a:lnTo>
                      <a:pt x="279" y="227"/>
                    </a:lnTo>
                    <a:lnTo>
                      <a:pt x="272" y="200"/>
                    </a:lnTo>
                    <a:lnTo>
                      <a:pt x="266" y="176"/>
                    </a:lnTo>
                    <a:lnTo>
                      <a:pt x="266" y="163"/>
                    </a:lnTo>
                    <a:lnTo>
                      <a:pt x="270" y="159"/>
                    </a:lnTo>
                    <a:lnTo>
                      <a:pt x="279" y="154"/>
                    </a:lnTo>
                    <a:lnTo>
                      <a:pt x="305" y="143"/>
                    </a:lnTo>
                    <a:lnTo>
                      <a:pt x="330" y="132"/>
                    </a:lnTo>
                    <a:lnTo>
                      <a:pt x="339" y="130"/>
                    </a:lnTo>
                    <a:lnTo>
                      <a:pt x="341" y="128"/>
                    </a:lnTo>
                    <a:lnTo>
                      <a:pt x="336" y="125"/>
                    </a:lnTo>
                    <a:lnTo>
                      <a:pt x="327" y="123"/>
                    </a:lnTo>
                    <a:lnTo>
                      <a:pt x="297" y="112"/>
                    </a:lnTo>
                    <a:lnTo>
                      <a:pt x="268" y="101"/>
                    </a:lnTo>
                    <a:lnTo>
                      <a:pt x="257" y="95"/>
                    </a:lnTo>
                    <a:lnTo>
                      <a:pt x="250" y="90"/>
                    </a:lnTo>
                    <a:lnTo>
                      <a:pt x="248" y="84"/>
                    </a:lnTo>
                    <a:lnTo>
                      <a:pt x="246" y="70"/>
                    </a:lnTo>
                    <a:lnTo>
                      <a:pt x="241" y="42"/>
                    </a:lnTo>
                    <a:lnTo>
                      <a:pt x="239" y="13"/>
                    </a:lnTo>
                    <a:lnTo>
                      <a:pt x="239" y="0"/>
                    </a:lnTo>
                    <a:lnTo>
                      <a:pt x="237" y="0"/>
                    </a:lnTo>
                    <a:lnTo>
                      <a:pt x="230" y="4"/>
                    </a:lnTo>
                    <a:lnTo>
                      <a:pt x="210" y="11"/>
                    </a:lnTo>
                    <a:lnTo>
                      <a:pt x="186" y="15"/>
                    </a:lnTo>
                    <a:lnTo>
                      <a:pt x="177" y="17"/>
                    </a:lnTo>
                    <a:lnTo>
                      <a:pt x="170" y="15"/>
                    </a:lnTo>
                    <a:lnTo>
                      <a:pt x="159" y="15"/>
                    </a:lnTo>
                    <a:lnTo>
                      <a:pt x="144" y="17"/>
                    </a:lnTo>
                    <a:lnTo>
                      <a:pt x="131" y="20"/>
                    </a:lnTo>
                    <a:lnTo>
                      <a:pt x="122" y="20"/>
                    </a:lnTo>
                    <a:lnTo>
                      <a:pt x="117" y="22"/>
                    </a:lnTo>
                    <a:lnTo>
                      <a:pt x="111" y="26"/>
                    </a:lnTo>
                    <a:lnTo>
                      <a:pt x="95" y="39"/>
                    </a:lnTo>
                    <a:lnTo>
                      <a:pt x="82" y="50"/>
                    </a:lnTo>
                    <a:lnTo>
                      <a:pt x="77" y="55"/>
                    </a:lnTo>
                    <a:lnTo>
                      <a:pt x="75" y="57"/>
                    </a:lnTo>
                    <a:lnTo>
                      <a:pt x="73" y="62"/>
                    </a:lnTo>
                    <a:lnTo>
                      <a:pt x="75" y="70"/>
                    </a:lnTo>
                    <a:lnTo>
                      <a:pt x="82" y="81"/>
                    </a:lnTo>
                    <a:lnTo>
                      <a:pt x="82" y="92"/>
                    </a:lnTo>
                    <a:lnTo>
                      <a:pt x="0" y="626"/>
                    </a:lnTo>
                    <a:close/>
                  </a:path>
                </a:pathLst>
              </a:custGeom>
              <a:solidFill>
                <a:srgbClr val="D793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39" name="Freeform 30"/>
              <p:cNvSpPr>
                <a:spLocks/>
              </p:cNvSpPr>
              <p:nvPr/>
            </p:nvSpPr>
            <p:spPr bwMode="auto">
              <a:xfrm>
                <a:off x="1269" y="2624"/>
                <a:ext cx="336" cy="792"/>
              </a:xfrm>
              <a:custGeom>
                <a:avLst/>
                <a:gdLst>
                  <a:gd name="T0" fmla="*/ 4 w 336"/>
                  <a:gd name="T1" fmla="*/ 624 h 792"/>
                  <a:gd name="T2" fmla="*/ 33 w 336"/>
                  <a:gd name="T3" fmla="*/ 631 h 792"/>
                  <a:gd name="T4" fmla="*/ 66 w 336"/>
                  <a:gd name="T5" fmla="*/ 640 h 792"/>
                  <a:gd name="T6" fmla="*/ 73 w 336"/>
                  <a:gd name="T7" fmla="*/ 653 h 792"/>
                  <a:gd name="T8" fmla="*/ 60 w 336"/>
                  <a:gd name="T9" fmla="*/ 724 h 792"/>
                  <a:gd name="T10" fmla="*/ 49 w 336"/>
                  <a:gd name="T11" fmla="*/ 774 h 792"/>
                  <a:gd name="T12" fmla="*/ 51 w 336"/>
                  <a:gd name="T13" fmla="*/ 792 h 792"/>
                  <a:gd name="T14" fmla="*/ 82 w 336"/>
                  <a:gd name="T15" fmla="*/ 790 h 792"/>
                  <a:gd name="T16" fmla="*/ 184 w 336"/>
                  <a:gd name="T17" fmla="*/ 792 h 792"/>
                  <a:gd name="T18" fmla="*/ 204 w 336"/>
                  <a:gd name="T19" fmla="*/ 783 h 792"/>
                  <a:gd name="T20" fmla="*/ 208 w 336"/>
                  <a:gd name="T21" fmla="*/ 763 h 792"/>
                  <a:gd name="T22" fmla="*/ 232 w 336"/>
                  <a:gd name="T23" fmla="*/ 710 h 792"/>
                  <a:gd name="T24" fmla="*/ 243 w 336"/>
                  <a:gd name="T25" fmla="*/ 695 h 792"/>
                  <a:gd name="T26" fmla="*/ 261 w 336"/>
                  <a:gd name="T27" fmla="*/ 666 h 792"/>
                  <a:gd name="T28" fmla="*/ 270 w 336"/>
                  <a:gd name="T29" fmla="*/ 640 h 792"/>
                  <a:gd name="T30" fmla="*/ 299 w 336"/>
                  <a:gd name="T31" fmla="*/ 609 h 792"/>
                  <a:gd name="T32" fmla="*/ 312 w 336"/>
                  <a:gd name="T33" fmla="*/ 596 h 792"/>
                  <a:gd name="T34" fmla="*/ 310 w 336"/>
                  <a:gd name="T35" fmla="*/ 567 h 792"/>
                  <a:gd name="T36" fmla="*/ 303 w 336"/>
                  <a:gd name="T37" fmla="*/ 532 h 792"/>
                  <a:gd name="T38" fmla="*/ 305 w 336"/>
                  <a:gd name="T39" fmla="*/ 507 h 792"/>
                  <a:gd name="T40" fmla="*/ 303 w 336"/>
                  <a:gd name="T41" fmla="*/ 395 h 792"/>
                  <a:gd name="T42" fmla="*/ 294 w 336"/>
                  <a:gd name="T43" fmla="*/ 320 h 792"/>
                  <a:gd name="T44" fmla="*/ 285 w 336"/>
                  <a:gd name="T45" fmla="*/ 254 h 792"/>
                  <a:gd name="T46" fmla="*/ 277 w 336"/>
                  <a:gd name="T47" fmla="*/ 221 h 792"/>
                  <a:gd name="T48" fmla="*/ 263 w 336"/>
                  <a:gd name="T49" fmla="*/ 174 h 792"/>
                  <a:gd name="T50" fmla="*/ 268 w 336"/>
                  <a:gd name="T51" fmla="*/ 157 h 792"/>
                  <a:gd name="T52" fmla="*/ 325 w 336"/>
                  <a:gd name="T53" fmla="*/ 130 h 792"/>
                  <a:gd name="T54" fmla="*/ 336 w 336"/>
                  <a:gd name="T55" fmla="*/ 126 h 792"/>
                  <a:gd name="T56" fmla="*/ 323 w 336"/>
                  <a:gd name="T57" fmla="*/ 121 h 792"/>
                  <a:gd name="T58" fmla="*/ 263 w 336"/>
                  <a:gd name="T59" fmla="*/ 101 h 792"/>
                  <a:gd name="T60" fmla="*/ 248 w 336"/>
                  <a:gd name="T61" fmla="*/ 90 h 792"/>
                  <a:gd name="T62" fmla="*/ 243 w 336"/>
                  <a:gd name="T63" fmla="*/ 71 h 792"/>
                  <a:gd name="T64" fmla="*/ 239 w 336"/>
                  <a:gd name="T65" fmla="*/ 13 h 792"/>
                  <a:gd name="T66" fmla="*/ 237 w 336"/>
                  <a:gd name="T67" fmla="*/ 0 h 792"/>
                  <a:gd name="T68" fmla="*/ 210 w 336"/>
                  <a:gd name="T69" fmla="*/ 11 h 792"/>
                  <a:gd name="T70" fmla="*/ 177 w 336"/>
                  <a:gd name="T71" fmla="*/ 20 h 792"/>
                  <a:gd name="T72" fmla="*/ 157 w 336"/>
                  <a:gd name="T73" fmla="*/ 15 h 792"/>
                  <a:gd name="T74" fmla="*/ 122 w 336"/>
                  <a:gd name="T75" fmla="*/ 20 h 792"/>
                  <a:gd name="T76" fmla="*/ 111 w 336"/>
                  <a:gd name="T77" fmla="*/ 24 h 792"/>
                  <a:gd name="T78" fmla="*/ 82 w 336"/>
                  <a:gd name="T79" fmla="*/ 48 h 792"/>
                  <a:gd name="T80" fmla="*/ 75 w 336"/>
                  <a:gd name="T81" fmla="*/ 55 h 792"/>
                  <a:gd name="T82" fmla="*/ 75 w 336"/>
                  <a:gd name="T83" fmla="*/ 68 h 792"/>
                  <a:gd name="T84" fmla="*/ 82 w 336"/>
                  <a:gd name="T85" fmla="*/ 90 h 7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6"/>
                  <a:gd name="T130" fmla="*/ 0 h 792"/>
                  <a:gd name="T131" fmla="*/ 336 w 336"/>
                  <a:gd name="T132" fmla="*/ 792 h 7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6" h="792">
                    <a:moveTo>
                      <a:pt x="0" y="624"/>
                    </a:moveTo>
                    <a:lnTo>
                      <a:pt x="4" y="624"/>
                    </a:lnTo>
                    <a:lnTo>
                      <a:pt x="11" y="626"/>
                    </a:lnTo>
                    <a:lnTo>
                      <a:pt x="33" y="631"/>
                    </a:lnTo>
                    <a:lnTo>
                      <a:pt x="57" y="635"/>
                    </a:lnTo>
                    <a:lnTo>
                      <a:pt x="66" y="640"/>
                    </a:lnTo>
                    <a:lnTo>
                      <a:pt x="71" y="642"/>
                    </a:lnTo>
                    <a:lnTo>
                      <a:pt x="73" y="653"/>
                    </a:lnTo>
                    <a:lnTo>
                      <a:pt x="69" y="671"/>
                    </a:lnTo>
                    <a:lnTo>
                      <a:pt x="60" y="724"/>
                    </a:lnTo>
                    <a:lnTo>
                      <a:pt x="53" y="752"/>
                    </a:lnTo>
                    <a:lnTo>
                      <a:pt x="49" y="774"/>
                    </a:lnTo>
                    <a:lnTo>
                      <a:pt x="49" y="792"/>
                    </a:lnTo>
                    <a:lnTo>
                      <a:pt x="51" y="792"/>
                    </a:lnTo>
                    <a:lnTo>
                      <a:pt x="62" y="790"/>
                    </a:lnTo>
                    <a:lnTo>
                      <a:pt x="82" y="790"/>
                    </a:lnTo>
                    <a:lnTo>
                      <a:pt x="135" y="792"/>
                    </a:lnTo>
                    <a:lnTo>
                      <a:pt x="184" y="792"/>
                    </a:lnTo>
                    <a:lnTo>
                      <a:pt x="199" y="790"/>
                    </a:lnTo>
                    <a:lnTo>
                      <a:pt x="204" y="783"/>
                    </a:lnTo>
                    <a:lnTo>
                      <a:pt x="206" y="774"/>
                    </a:lnTo>
                    <a:lnTo>
                      <a:pt x="208" y="763"/>
                    </a:lnTo>
                    <a:lnTo>
                      <a:pt x="219" y="737"/>
                    </a:lnTo>
                    <a:lnTo>
                      <a:pt x="232" y="710"/>
                    </a:lnTo>
                    <a:lnTo>
                      <a:pt x="239" y="701"/>
                    </a:lnTo>
                    <a:lnTo>
                      <a:pt x="243" y="695"/>
                    </a:lnTo>
                    <a:lnTo>
                      <a:pt x="252" y="684"/>
                    </a:lnTo>
                    <a:lnTo>
                      <a:pt x="261" y="666"/>
                    </a:lnTo>
                    <a:lnTo>
                      <a:pt x="268" y="651"/>
                    </a:lnTo>
                    <a:lnTo>
                      <a:pt x="270" y="640"/>
                    </a:lnTo>
                    <a:lnTo>
                      <a:pt x="277" y="631"/>
                    </a:lnTo>
                    <a:lnTo>
                      <a:pt x="299" y="609"/>
                    </a:lnTo>
                    <a:lnTo>
                      <a:pt x="310" y="600"/>
                    </a:lnTo>
                    <a:lnTo>
                      <a:pt x="312" y="596"/>
                    </a:lnTo>
                    <a:lnTo>
                      <a:pt x="314" y="589"/>
                    </a:lnTo>
                    <a:lnTo>
                      <a:pt x="310" y="567"/>
                    </a:lnTo>
                    <a:lnTo>
                      <a:pt x="305" y="543"/>
                    </a:lnTo>
                    <a:lnTo>
                      <a:pt x="303" y="532"/>
                    </a:lnTo>
                    <a:lnTo>
                      <a:pt x="303" y="525"/>
                    </a:lnTo>
                    <a:lnTo>
                      <a:pt x="305" y="507"/>
                    </a:lnTo>
                    <a:lnTo>
                      <a:pt x="305" y="415"/>
                    </a:lnTo>
                    <a:lnTo>
                      <a:pt x="303" y="395"/>
                    </a:lnTo>
                    <a:lnTo>
                      <a:pt x="301" y="373"/>
                    </a:lnTo>
                    <a:lnTo>
                      <a:pt x="294" y="320"/>
                    </a:lnTo>
                    <a:lnTo>
                      <a:pt x="288" y="274"/>
                    </a:lnTo>
                    <a:lnTo>
                      <a:pt x="285" y="254"/>
                    </a:lnTo>
                    <a:lnTo>
                      <a:pt x="283" y="243"/>
                    </a:lnTo>
                    <a:lnTo>
                      <a:pt x="277" y="221"/>
                    </a:lnTo>
                    <a:lnTo>
                      <a:pt x="270" y="196"/>
                    </a:lnTo>
                    <a:lnTo>
                      <a:pt x="263" y="174"/>
                    </a:lnTo>
                    <a:lnTo>
                      <a:pt x="263" y="161"/>
                    </a:lnTo>
                    <a:lnTo>
                      <a:pt x="268" y="157"/>
                    </a:lnTo>
                    <a:lnTo>
                      <a:pt x="277" y="152"/>
                    </a:lnTo>
                    <a:lnTo>
                      <a:pt x="325" y="130"/>
                    </a:lnTo>
                    <a:lnTo>
                      <a:pt x="334" y="128"/>
                    </a:lnTo>
                    <a:lnTo>
                      <a:pt x="336" y="126"/>
                    </a:lnTo>
                    <a:lnTo>
                      <a:pt x="332" y="126"/>
                    </a:lnTo>
                    <a:lnTo>
                      <a:pt x="323" y="121"/>
                    </a:lnTo>
                    <a:lnTo>
                      <a:pt x="294" y="112"/>
                    </a:lnTo>
                    <a:lnTo>
                      <a:pt x="263" y="101"/>
                    </a:lnTo>
                    <a:lnTo>
                      <a:pt x="254" y="95"/>
                    </a:lnTo>
                    <a:lnTo>
                      <a:pt x="248" y="90"/>
                    </a:lnTo>
                    <a:lnTo>
                      <a:pt x="246" y="84"/>
                    </a:lnTo>
                    <a:lnTo>
                      <a:pt x="243" y="71"/>
                    </a:lnTo>
                    <a:lnTo>
                      <a:pt x="241" y="40"/>
                    </a:lnTo>
                    <a:lnTo>
                      <a:pt x="239" y="13"/>
                    </a:lnTo>
                    <a:lnTo>
                      <a:pt x="239" y="0"/>
                    </a:lnTo>
                    <a:lnTo>
                      <a:pt x="237" y="0"/>
                    </a:lnTo>
                    <a:lnTo>
                      <a:pt x="230" y="4"/>
                    </a:lnTo>
                    <a:lnTo>
                      <a:pt x="210" y="11"/>
                    </a:lnTo>
                    <a:lnTo>
                      <a:pt x="186" y="18"/>
                    </a:lnTo>
                    <a:lnTo>
                      <a:pt x="177" y="20"/>
                    </a:lnTo>
                    <a:lnTo>
                      <a:pt x="170" y="18"/>
                    </a:lnTo>
                    <a:lnTo>
                      <a:pt x="157" y="15"/>
                    </a:lnTo>
                    <a:lnTo>
                      <a:pt x="131" y="20"/>
                    </a:lnTo>
                    <a:lnTo>
                      <a:pt x="122" y="20"/>
                    </a:lnTo>
                    <a:lnTo>
                      <a:pt x="117" y="20"/>
                    </a:lnTo>
                    <a:lnTo>
                      <a:pt x="111" y="24"/>
                    </a:lnTo>
                    <a:lnTo>
                      <a:pt x="95" y="37"/>
                    </a:lnTo>
                    <a:lnTo>
                      <a:pt x="82" y="48"/>
                    </a:lnTo>
                    <a:lnTo>
                      <a:pt x="77" y="53"/>
                    </a:lnTo>
                    <a:lnTo>
                      <a:pt x="75" y="55"/>
                    </a:lnTo>
                    <a:lnTo>
                      <a:pt x="73" y="60"/>
                    </a:lnTo>
                    <a:lnTo>
                      <a:pt x="75" y="68"/>
                    </a:lnTo>
                    <a:lnTo>
                      <a:pt x="82" y="79"/>
                    </a:lnTo>
                    <a:lnTo>
                      <a:pt x="82" y="90"/>
                    </a:lnTo>
                    <a:lnTo>
                      <a:pt x="0" y="624"/>
                    </a:lnTo>
                    <a:close/>
                  </a:path>
                </a:pathLst>
              </a:custGeom>
              <a:solidFill>
                <a:srgbClr val="CF8B6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0" name="Freeform 31"/>
              <p:cNvSpPr>
                <a:spLocks/>
              </p:cNvSpPr>
              <p:nvPr/>
            </p:nvSpPr>
            <p:spPr bwMode="auto">
              <a:xfrm>
                <a:off x="1269" y="2626"/>
                <a:ext cx="332" cy="788"/>
              </a:xfrm>
              <a:custGeom>
                <a:avLst/>
                <a:gdLst>
                  <a:gd name="T0" fmla="*/ 4 w 332"/>
                  <a:gd name="T1" fmla="*/ 622 h 788"/>
                  <a:gd name="T2" fmla="*/ 33 w 332"/>
                  <a:gd name="T3" fmla="*/ 629 h 788"/>
                  <a:gd name="T4" fmla="*/ 66 w 332"/>
                  <a:gd name="T5" fmla="*/ 638 h 788"/>
                  <a:gd name="T6" fmla="*/ 73 w 332"/>
                  <a:gd name="T7" fmla="*/ 649 h 788"/>
                  <a:gd name="T8" fmla="*/ 60 w 332"/>
                  <a:gd name="T9" fmla="*/ 722 h 788"/>
                  <a:gd name="T10" fmla="*/ 49 w 332"/>
                  <a:gd name="T11" fmla="*/ 770 h 788"/>
                  <a:gd name="T12" fmla="*/ 51 w 332"/>
                  <a:gd name="T13" fmla="*/ 788 h 788"/>
                  <a:gd name="T14" fmla="*/ 82 w 332"/>
                  <a:gd name="T15" fmla="*/ 786 h 788"/>
                  <a:gd name="T16" fmla="*/ 184 w 332"/>
                  <a:gd name="T17" fmla="*/ 788 h 788"/>
                  <a:gd name="T18" fmla="*/ 206 w 332"/>
                  <a:gd name="T19" fmla="*/ 777 h 788"/>
                  <a:gd name="T20" fmla="*/ 208 w 332"/>
                  <a:gd name="T21" fmla="*/ 757 h 788"/>
                  <a:gd name="T22" fmla="*/ 230 w 332"/>
                  <a:gd name="T23" fmla="*/ 704 h 788"/>
                  <a:gd name="T24" fmla="*/ 241 w 332"/>
                  <a:gd name="T25" fmla="*/ 688 h 788"/>
                  <a:gd name="T26" fmla="*/ 259 w 332"/>
                  <a:gd name="T27" fmla="*/ 658 h 788"/>
                  <a:gd name="T28" fmla="*/ 268 w 332"/>
                  <a:gd name="T29" fmla="*/ 633 h 788"/>
                  <a:gd name="T30" fmla="*/ 294 w 332"/>
                  <a:gd name="T31" fmla="*/ 602 h 788"/>
                  <a:gd name="T32" fmla="*/ 308 w 332"/>
                  <a:gd name="T33" fmla="*/ 591 h 788"/>
                  <a:gd name="T34" fmla="*/ 305 w 332"/>
                  <a:gd name="T35" fmla="*/ 563 h 788"/>
                  <a:gd name="T36" fmla="*/ 299 w 332"/>
                  <a:gd name="T37" fmla="*/ 521 h 788"/>
                  <a:gd name="T38" fmla="*/ 301 w 332"/>
                  <a:gd name="T39" fmla="*/ 410 h 788"/>
                  <a:gd name="T40" fmla="*/ 297 w 332"/>
                  <a:gd name="T41" fmla="*/ 369 h 788"/>
                  <a:gd name="T42" fmla="*/ 285 w 332"/>
                  <a:gd name="T43" fmla="*/ 267 h 788"/>
                  <a:gd name="T44" fmla="*/ 281 w 332"/>
                  <a:gd name="T45" fmla="*/ 236 h 788"/>
                  <a:gd name="T46" fmla="*/ 270 w 332"/>
                  <a:gd name="T47" fmla="*/ 203 h 788"/>
                  <a:gd name="T48" fmla="*/ 261 w 332"/>
                  <a:gd name="T49" fmla="*/ 172 h 788"/>
                  <a:gd name="T50" fmla="*/ 266 w 332"/>
                  <a:gd name="T51" fmla="*/ 155 h 788"/>
                  <a:gd name="T52" fmla="*/ 299 w 332"/>
                  <a:gd name="T53" fmla="*/ 139 h 788"/>
                  <a:gd name="T54" fmla="*/ 330 w 332"/>
                  <a:gd name="T55" fmla="*/ 126 h 788"/>
                  <a:gd name="T56" fmla="*/ 327 w 332"/>
                  <a:gd name="T57" fmla="*/ 124 h 788"/>
                  <a:gd name="T58" fmla="*/ 290 w 332"/>
                  <a:gd name="T59" fmla="*/ 110 h 788"/>
                  <a:gd name="T60" fmla="*/ 250 w 332"/>
                  <a:gd name="T61" fmla="*/ 95 h 788"/>
                  <a:gd name="T62" fmla="*/ 243 w 332"/>
                  <a:gd name="T63" fmla="*/ 84 h 788"/>
                  <a:gd name="T64" fmla="*/ 239 w 332"/>
                  <a:gd name="T65" fmla="*/ 40 h 788"/>
                  <a:gd name="T66" fmla="*/ 237 w 332"/>
                  <a:gd name="T67" fmla="*/ 0 h 788"/>
                  <a:gd name="T68" fmla="*/ 228 w 332"/>
                  <a:gd name="T69" fmla="*/ 5 h 788"/>
                  <a:gd name="T70" fmla="*/ 186 w 332"/>
                  <a:gd name="T71" fmla="*/ 18 h 788"/>
                  <a:gd name="T72" fmla="*/ 170 w 332"/>
                  <a:gd name="T73" fmla="*/ 20 h 788"/>
                  <a:gd name="T74" fmla="*/ 142 w 332"/>
                  <a:gd name="T75" fmla="*/ 18 h 788"/>
                  <a:gd name="T76" fmla="*/ 119 w 332"/>
                  <a:gd name="T77" fmla="*/ 20 h 788"/>
                  <a:gd name="T78" fmla="*/ 111 w 332"/>
                  <a:gd name="T79" fmla="*/ 24 h 788"/>
                  <a:gd name="T80" fmla="*/ 82 w 332"/>
                  <a:gd name="T81" fmla="*/ 49 h 788"/>
                  <a:gd name="T82" fmla="*/ 75 w 332"/>
                  <a:gd name="T83" fmla="*/ 53 h 788"/>
                  <a:gd name="T84" fmla="*/ 75 w 332"/>
                  <a:gd name="T85" fmla="*/ 66 h 788"/>
                  <a:gd name="T86" fmla="*/ 82 w 332"/>
                  <a:gd name="T87" fmla="*/ 88 h 7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32"/>
                  <a:gd name="T133" fmla="*/ 0 h 788"/>
                  <a:gd name="T134" fmla="*/ 332 w 332"/>
                  <a:gd name="T135" fmla="*/ 788 h 7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32" h="788">
                    <a:moveTo>
                      <a:pt x="0" y="622"/>
                    </a:moveTo>
                    <a:lnTo>
                      <a:pt x="4" y="622"/>
                    </a:lnTo>
                    <a:lnTo>
                      <a:pt x="11" y="624"/>
                    </a:lnTo>
                    <a:lnTo>
                      <a:pt x="33" y="629"/>
                    </a:lnTo>
                    <a:lnTo>
                      <a:pt x="57" y="633"/>
                    </a:lnTo>
                    <a:lnTo>
                      <a:pt x="66" y="638"/>
                    </a:lnTo>
                    <a:lnTo>
                      <a:pt x="71" y="640"/>
                    </a:lnTo>
                    <a:lnTo>
                      <a:pt x="73" y="649"/>
                    </a:lnTo>
                    <a:lnTo>
                      <a:pt x="69" y="669"/>
                    </a:lnTo>
                    <a:lnTo>
                      <a:pt x="60" y="722"/>
                    </a:lnTo>
                    <a:lnTo>
                      <a:pt x="53" y="748"/>
                    </a:lnTo>
                    <a:lnTo>
                      <a:pt x="49" y="770"/>
                    </a:lnTo>
                    <a:lnTo>
                      <a:pt x="49" y="788"/>
                    </a:lnTo>
                    <a:lnTo>
                      <a:pt x="51" y="788"/>
                    </a:lnTo>
                    <a:lnTo>
                      <a:pt x="62" y="786"/>
                    </a:lnTo>
                    <a:lnTo>
                      <a:pt x="82" y="786"/>
                    </a:lnTo>
                    <a:lnTo>
                      <a:pt x="135" y="788"/>
                    </a:lnTo>
                    <a:lnTo>
                      <a:pt x="184" y="788"/>
                    </a:lnTo>
                    <a:lnTo>
                      <a:pt x="199" y="783"/>
                    </a:lnTo>
                    <a:lnTo>
                      <a:pt x="206" y="777"/>
                    </a:lnTo>
                    <a:lnTo>
                      <a:pt x="206" y="768"/>
                    </a:lnTo>
                    <a:lnTo>
                      <a:pt x="208" y="757"/>
                    </a:lnTo>
                    <a:lnTo>
                      <a:pt x="217" y="728"/>
                    </a:lnTo>
                    <a:lnTo>
                      <a:pt x="230" y="704"/>
                    </a:lnTo>
                    <a:lnTo>
                      <a:pt x="237" y="693"/>
                    </a:lnTo>
                    <a:lnTo>
                      <a:pt x="241" y="688"/>
                    </a:lnTo>
                    <a:lnTo>
                      <a:pt x="250" y="675"/>
                    </a:lnTo>
                    <a:lnTo>
                      <a:pt x="259" y="658"/>
                    </a:lnTo>
                    <a:lnTo>
                      <a:pt x="266" y="642"/>
                    </a:lnTo>
                    <a:lnTo>
                      <a:pt x="268" y="633"/>
                    </a:lnTo>
                    <a:lnTo>
                      <a:pt x="272" y="624"/>
                    </a:lnTo>
                    <a:lnTo>
                      <a:pt x="294" y="602"/>
                    </a:lnTo>
                    <a:lnTo>
                      <a:pt x="305" y="596"/>
                    </a:lnTo>
                    <a:lnTo>
                      <a:pt x="308" y="591"/>
                    </a:lnTo>
                    <a:lnTo>
                      <a:pt x="310" y="583"/>
                    </a:lnTo>
                    <a:lnTo>
                      <a:pt x="305" y="563"/>
                    </a:lnTo>
                    <a:lnTo>
                      <a:pt x="301" y="538"/>
                    </a:lnTo>
                    <a:lnTo>
                      <a:pt x="299" y="521"/>
                    </a:lnTo>
                    <a:lnTo>
                      <a:pt x="301" y="503"/>
                    </a:lnTo>
                    <a:lnTo>
                      <a:pt x="301" y="410"/>
                    </a:lnTo>
                    <a:lnTo>
                      <a:pt x="299" y="393"/>
                    </a:lnTo>
                    <a:lnTo>
                      <a:pt x="297" y="369"/>
                    </a:lnTo>
                    <a:lnTo>
                      <a:pt x="292" y="316"/>
                    </a:lnTo>
                    <a:lnTo>
                      <a:pt x="285" y="267"/>
                    </a:lnTo>
                    <a:lnTo>
                      <a:pt x="283" y="247"/>
                    </a:lnTo>
                    <a:lnTo>
                      <a:pt x="281" y="236"/>
                    </a:lnTo>
                    <a:lnTo>
                      <a:pt x="274" y="214"/>
                    </a:lnTo>
                    <a:lnTo>
                      <a:pt x="270" y="203"/>
                    </a:lnTo>
                    <a:lnTo>
                      <a:pt x="268" y="192"/>
                    </a:lnTo>
                    <a:lnTo>
                      <a:pt x="261" y="172"/>
                    </a:lnTo>
                    <a:lnTo>
                      <a:pt x="261" y="159"/>
                    </a:lnTo>
                    <a:lnTo>
                      <a:pt x="266" y="155"/>
                    </a:lnTo>
                    <a:lnTo>
                      <a:pt x="274" y="150"/>
                    </a:lnTo>
                    <a:lnTo>
                      <a:pt x="299" y="139"/>
                    </a:lnTo>
                    <a:lnTo>
                      <a:pt x="321" y="128"/>
                    </a:lnTo>
                    <a:lnTo>
                      <a:pt x="330" y="126"/>
                    </a:lnTo>
                    <a:lnTo>
                      <a:pt x="332" y="124"/>
                    </a:lnTo>
                    <a:lnTo>
                      <a:pt x="327" y="124"/>
                    </a:lnTo>
                    <a:lnTo>
                      <a:pt x="319" y="119"/>
                    </a:lnTo>
                    <a:lnTo>
                      <a:pt x="290" y="110"/>
                    </a:lnTo>
                    <a:lnTo>
                      <a:pt x="261" y="99"/>
                    </a:lnTo>
                    <a:lnTo>
                      <a:pt x="250" y="95"/>
                    </a:lnTo>
                    <a:lnTo>
                      <a:pt x="246" y="91"/>
                    </a:lnTo>
                    <a:lnTo>
                      <a:pt x="243" y="84"/>
                    </a:lnTo>
                    <a:lnTo>
                      <a:pt x="241" y="71"/>
                    </a:lnTo>
                    <a:lnTo>
                      <a:pt x="239" y="40"/>
                    </a:lnTo>
                    <a:lnTo>
                      <a:pt x="237" y="13"/>
                    </a:lnTo>
                    <a:lnTo>
                      <a:pt x="237" y="0"/>
                    </a:lnTo>
                    <a:lnTo>
                      <a:pt x="235" y="0"/>
                    </a:lnTo>
                    <a:lnTo>
                      <a:pt x="228" y="5"/>
                    </a:lnTo>
                    <a:lnTo>
                      <a:pt x="208" y="11"/>
                    </a:lnTo>
                    <a:lnTo>
                      <a:pt x="186" y="18"/>
                    </a:lnTo>
                    <a:lnTo>
                      <a:pt x="177" y="20"/>
                    </a:lnTo>
                    <a:lnTo>
                      <a:pt x="170" y="20"/>
                    </a:lnTo>
                    <a:lnTo>
                      <a:pt x="157" y="18"/>
                    </a:lnTo>
                    <a:lnTo>
                      <a:pt x="142" y="18"/>
                    </a:lnTo>
                    <a:lnTo>
                      <a:pt x="128" y="20"/>
                    </a:lnTo>
                    <a:lnTo>
                      <a:pt x="119" y="20"/>
                    </a:lnTo>
                    <a:lnTo>
                      <a:pt x="115" y="20"/>
                    </a:lnTo>
                    <a:lnTo>
                      <a:pt x="111" y="24"/>
                    </a:lnTo>
                    <a:lnTo>
                      <a:pt x="95" y="35"/>
                    </a:lnTo>
                    <a:lnTo>
                      <a:pt x="82" y="49"/>
                    </a:lnTo>
                    <a:lnTo>
                      <a:pt x="77" y="51"/>
                    </a:lnTo>
                    <a:lnTo>
                      <a:pt x="75" y="53"/>
                    </a:lnTo>
                    <a:lnTo>
                      <a:pt x="73" y="58"/>
                    </a:lnTo>
                    <a:lnTo>
                      <a:pt x="75" y="66"/>
                    </a:lnTo>
                    <a:lnTo>
                      <a:pt x="82" y="77"/>
                    </a:lnTo>
                    <a:lnTo>
                      <a:pt x="82" y="88"/>
                    </a:lnTo>
                    <a:lnTo>
                      <a:pt x="0" y="622"/>
                    </a:lnTo>
                    <a:close/>
                  </a:path>
                </a:pathLst>
              </a:custGeom>
              <a:solidFill>
                <a:srgbClr val="C7835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1" name="Freeform 32"/>
              <p:cNvSpPr>
                <a:spLocks/>
              </p:cNvSpPr>
              <p:nvPr/>
            </p:nvSpPr>
            <p:spPr bwMode="auto">
              <a:xfrm>
                <a:off x="1269" y="2631"/>
                <a:ext cx="327" cy="781"/>
              </a:xfrm>
              <a:custGeom>
                <a:avLst/>
                <a:gdLst>
                  <a:gd name="T0" fmla="*/ 4 w 327"/>
                  <a:gd name="T1" fmla="*/ 617 h 781"/>
                  <a:gd name="T2" fmla="*/ 33 w 327"/>
                  <a:gd name="T3" fmla="*/ 624 h 781"/>
                  <a:gd name="T4" fmla="*/ 66 w 327"/>
                  <a:gd name="T5" fmla="*/ 633 h 781"/>
                  <a:gd name="T6" fmla="*/ 73 w 327"/>
                  <a:gd name="T7" fmla="*/ 644 h 781"/>
                  <a:gd name="T8" fmla="*/ 60 w 327"/>
                  <a:gd name="T9" fmla="*/ 714 h 781"/>
                  <a:gd name="T10" fmla="*/ 51 w 327"/>
                  <a:gd name="T11" fmla="*/ 763 h 781"/>
                  <a:gd name="T12" fmla="*/ 51 w 327"/>
                  <a:gd name="T13" fmla="*/ 781 h 781"/>
                  <a:gd name="T14" fmla="*/ 64 w 327"/>
                  <a:gd name="T15" fmla="*/ 778 h 781"/>
                  <a:gd name="T16" fmla="*/ 135 w 327"/>
                  <a:gd name="T17" fmla="*/ 781 h 781"/>
                  <a:gd name="T18" fmla="*/ 184 w 327"/>
                  <a:gd name="T19" fmla="*/ 778 h 781"/>
                  <a:gd name="T20" fmla="*/ 206 w 327"/>
                  <a:gd name="T21" fmla="*/ 769 h 781"/>
                  <a:gd name="T22" fmla="*/ 208 w 327"/>
                  <a:gd name="T23" fmla="*/ 747 h 781"/>
                  <a:gd name="T24" fmla="*/ 228 w 327"/>
                  <a:gd name="T25" fmla="*/ 692 h 781"/>
                  <a:gd name="T26" fmla="*/ 239 w 327"/>
                  <a:gd name="T27" fmla="*/ 677 h 781"/>
                  <a:gd name="T28" fmla="*/ 257 w 327"/>
                  <a:gd name="T29" fmla="*/ 648 h 781"/>
                  <a:gd name="T30" fmla="*/ 266 w 327"/>
                  <a:gd name="T31" fmla="*/ 622 h 781"/>
                  <a:gd name="T32" fmla="*/ 279 w 327"/>
                  <a:gd name="T33" fmla="*/ 604 h 781"/>
                  <a:gd name="T34" fmla="*/ 301 w 327"/>
                  <a:gd name="T35" fmla="*/ 586 h 781"/>
                  <a:gd name="T36" fmla="*/ 305 w 327"/>
                  <a:gd name="T37" fmla="*/ 575 h 781"/>
                  <a:gd name="T38" fmla="*/ 297 w 327"/>
                  <a:gd name="T39" fmla="*/ 531 h 781"/>
                  <a:gd name="T40" fmla="*/ 297 w 327"/>
                  <a:gd name="T41" fmla="*/ 496 h 781"/>
                  <a:gd name="T42" fmla="*/ 297 w 327"/>
                  <a:gd name="T43" fmla="*/ 386 h 781"/>
                  <a:gd name="T44" fmla="*/ 290 w 327"/>
                  <a:gd name="T45" fmla="*/ 308 h 781"/>
                  <a:gd name="T46" fmla="*/ 279 w 327"/>
                  <a:gd name="T47" fmla="*/ 240 h 781"/>
                  <a:gd name="T48" fmla="*/ 270 w 327"/>
                  <a:gd name="T49" fmla="*/ 207 h 781"/>
                  <a:gd name="T50" fmla="*/ 257 w 327"/>
                  <a:gd name="T51" fmla="*/ 165 h 781"/>
                  <a:gd name="T52" fmla="*/ 261 w 327"/>
                  <a:gd name="T53" fmla="*/ 150 h 781"/>
                  <a:gd name="T54" fmla="*/ 294 w 327"/>
                  <a:gd name="T55" fmla="*/ 134 h 781"/>
                  <a:gd name="T56" fmla="*/ 325 w 327"/>
                  <a:gd name="T57" fmla="*/ 121 h 781"/>
                  <a:gd name="T58" fmla="*/ 323 w 327"/>
                  <a:gd name="T59" fmla="*/ 119 h 781"/>
                  <a:gd name="T60" fmla="*/ 288 w 327"/>
                  <a:gd name="T61" fmla="*/ 105 h 781"/>
                  <a:gd name="T62" fmla="*/ 250 w 327"/>
                  <a:gd name="T63" fmla="*/ 90 h 781"/>
                  <a:gd name="T64" fmla="*/ 241 w 327"/>
                  <a:gd name="T65" fmla="*/ 79 h 781"/>
                  <a:gd name="T66" fmla="*/ 237 w 327"/>
                  <a:gd name="T67" fmla="*/ 39 h 781"/>
                  <a:gd name="T68" fmla="*/ 235 w 327"/>
                  <a:gd name="T69" fmla="*/ 0 h 781"/>
                  <a:gd name="T70" fmla="*/ 208 w 327"/>
                  <a:gd name="T71" fmla="*/ 11 h 781"/>
                  <a:gd name="T72" fmla="*/ 177 w 327"/>
                  <a:gd name="T73" fmla="*/ 19 h 781"/>
                  <a:gd name="T74" fmla="*/ 157 w 327"/>
                  <a:gd name="T75" fmla="*/ 17 h 781"/>
                  <a:gd name="T76" fmla="*/ 117 w 327"/>
                  <a:gd name="T77" fmla="*/ 15 h 781"/>
                  <a:gd name="T78" fmla="*/ 93 w 327"/>
                  <a:gd name="T79" fmla="*/ 33 h 781"/>
                  <a:gd name="T80" fmla="*/ 77 w 327"/>
                  <a:gd name="T81" fmla="*/ 46 h 781"/>
                  <a:gd name="T82" fmla="*/ 73 w 327"/>
                  <a:gd name="T83" fmla="*/ 53 h 781"/>
                  <a:gd name="T84" fmla="*/ 82 w 327"/>
                  <a:gd name="T85" fmla="*/ 72 h 781"/>
                  <a:gd name="T86" fmla="*/ 0 w 327"/>
                  <a:gd name="T87" fmla="*/ 617 h 7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7"/>
                  <a:gd name="T133" fmla="*/ 0 h 781"/>
                  <a:gd name="T134" fmla="*/ 327 w 327"/>
                  <a:gd name="T135" fmla="*/ 781 h 7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7" h="781">
                    <a:moveTo>
                      <a:pt x="0" y="617"/>
                    </a:moveTo>
                    <a:lnTo>
                      <a:pt x="4" y="617"/>
                    </a:lnTo>
                    <a:lnTo>
                      <a:pt x="11" y="619"/>
                    </a:lnTo>
                    <a:lnTo>
                      <a:pt x="33" y="624"/>
                    </a:lnTo>
                    <a:lnTo>
                      <a:pt x="57" y="628"/>
                    </a:lnTo>
                    <a:lnTo>
                      <a:pt x="66" y="633"/>
                    </a:lnTo>
                    <a:lnTo>
                      <a:pt x="71" y="635"/>
                    </a:lnTo>
                    <a:lnTo>
                      <a:pt x="73" y="644"/>
                    </a:lnTo>
                    <a:lnTo>
                      <a:pt x="69" y="664"/>
                    </a:lnTo>
                    <a:lnTo>
                      <a:pt x="60" y="714"/>
                    </a:lnTo>
                    <a:lnTo>
                      <a:pt x="55" y="741"/>
                    </a:lnTo>
                    <a:lnTo>
                      <a:pt x="51" y="763"/>
                    </a:lnTo>
                    <a:lnTo>
                      <a:pt x="49" y="778"/>
                    </a:lnTo>
                    <a:lnTo>
                      <a:pt x="51" y="781"/>
                    </a:lnTo>
                    <a:lnTo>
                      <a:pt x="53" y="781"/>
                    </a:lnTo>
                    <a:lnTo>
                      <a:pt x="64" y="778"/>
                    </a:lnTo>
                    <a:lnTo>
                      <a:pt x="82" y="778"/>
                    </a:lnTo>
                    <a:lnTo>
                      <a:pt x="135" y="781"/>
                    </a:lnTo>
                    <a:lnTo>
                      <a:pt x="161" y="781"/>
                    </a:lnTo>
                    <a:lnTo>
                      <a:pt x="184" y="778"/>
                    </a:lnTo>
                    <a:lnTo>
                      <a:pt x="199" y="776"/>
                    </a:lnTo>
                    <a:lnTo>
                      <a:pt x="206" y="769"/>
                    </a:lnTo>
                    <a:lnTo>
                      <a:pt x="206" y="761"/>
                    </a:lnTo>
                    <a:lnTo>
                      <a:pt x="208" y="747"/>
                    </a:lnTo>
                    <a:lnTo>
                      <a:pt x="217" y="721"/>
                    </a:lnTo>
                    <a:lnTo>
                      <a:pt x="228" y="692"/>
                    </a:lnTo>
                    <a:lnTo>
                      <a:pt x="235" y="683"/>
                    </a:lnTo>
                    <a:lnTo>
                      <a:pt x="239" y="677"/>
                    </a:lnTo>
                    <a:lnTo>
                      <a:pt x="248" y="666"/>
                    </a:lnTo>
                    <a:lnTo>
                      <a:pt x="257" y="648"/>
                    </a:lnTo>
                    <a:lnTo>
                      <a:pt x="263" y="633"/>
                    </a:lnTo>
                    <a:lnTo>
                      <a:pt x="266" y="622"/>
                    </a:lnTo>
                    <a:lnTo>
                      <a:pt x="270" y="615"/>
                    </a:lnTo>
                    <a:lnTo>
                      <a:pt x="279" y="604"/>
                    </a:lnTo>
                    <a:lnTo>
                      <a:pt x="290" y="593"/>
                    </a:lnTo>
                    <a:lnTo>
                      <a:pt x="301" y="586"/>
                    </a:lnTo>
                    <a:lnTo>
                      <a:pt x="303" y="582"/>
                    </a:lnTo>
                    <a:lnTo>
                      <a:pt x="305" y="575"/>
                    </a:lnTo>
                    <a:lnTo>
                      <a:pt x="301" y="553"/>
                    </a:lnTo>
                    <a:lnTo>
                      <a:pt x="297" y="531"/>
                    </a:lnTo>
                    <a:lnTo>
                      <a:pt x="294" y="514"/>
                    </a:lnTo>
                    <a:lnTo>
                      <a:pt x="297" y="496"/>
                    </a:lnTo>
                    <a:lnTo>
                      <a:pt x="297" y="405"/>
                    </a:lnTo>
                    <a:lnTo>
                      <a:pt x="297" y="386"/>
                    </a:lnTo>
                    <a:lnTo>
                      <a:pt x="294" y="364"/>
                    </a:lnTo>
                    <a:lnTo>
                      <a:pt x="290" y="308"/>
                    </a:lnTo>
                    <a:lnTo>
                      <a:pt x="283" y="258"/>
                    </a:lnTo>
                    <a:lnTo>
                      <a:pt x="279" y="240"/>
                    </a:lnTo>
                    <a:lnTo>
                      <a:pt x="277" y="227"/>
                    </a:lnTo>
                    <a:lnTo>
                      <a:pt x="270" y="207"/>
                    </a:lnTo>
                    <a:lnTo>
                      <a:pt x="263" y="185"/>
                    </a:lnTo>
                    <a:lnTo>
                      <a:pt x="257" y="165"/>
                    </a:lnTo>
                    <a:lnTo>
                      <a:pt x="257" y="154"/>
                    </a:lnTo>
                    <a:lnTo>
                      <a:pt x="261" y="150"/>
                    </a:lnTo>
                    <a:lnTo>
                      <a:pt x="270" y="145"/>
                    </a:lnTo>
                    <a:lnTo>
                      <a:pt x="294" y="134"/>
                    </a:lnTo>
                    <a:lnTo>
                      <a:pt x="316" y="123"/>
                    </a:lnTo>
                    <a:lnTo>
                      <a:pt x="325" y="121"/>
                    </a:lnTo>
                    <a:lnTo>
                      <a:pt x="327" y="119"/>
                    </a:lnTo>
                    <a:lnTo>
                      <a:pt x="323" y="119"/>
                    </a:lnTo>
                    <a:lnTo>
                      <a:pt x="314" y="114"/>
                    </a:lnTo>
                    <a:lnTo>
                      <a:pt x="288" y="105"/>
                    </a:lnTo>
                    <a:lnTo>
                      <a:pt x="259" y="94"/>
                    </a:lnTo>
                    <a:lnTo>
                      <a:pt x="250" y="90"/>
                    </a:lnTo>
                    <a:lnTo>
                      <a:pt x="243" y="86"/>
                    </a:lnTo>
                    <a:lnTo>
                      <a:pt x="241" y="79"/>
                    </a:lnTo>
                    <a:lnTo>
                      <a:pt x="239" y="68"/>
                    </a:lnTo>
                    <a:lnTo>
                      <a:pt x="237" y="39"/>
                    </a:lnTo>
                    <a:lnTo>
                      <a:pt x="237" y="0"/>
                    </a:lnTo>
                    <a:lnTo>
                      <a:pt x="235" y="0"/>
                    </a:lnTo>
                    <a:lnTo>
                      <a:pt x="228" y="4"/>
                    </a:lnTo>
                    <a:lnTo>
                      <a:pt x="208" y="11"/>
                    </a:lnTo>
                    <a:lnTo>
                      <a:pt x="186" y="17"/>
                    </a:lnTo>
                    <a:lnTo>
                      <a:pt x="177" y="19"/>
                    </a:lnTo>
                    <a:lnTo>
                      <a:pt x="170" y="19"/>
                    </a:lnTo>
                    <a:lnTo>
                      <a:pt x="157" y="17"/>
                    </a:lnTo>
                    <a:lnTo>
                      <a:pt x="142" y="15"/>
                    </a:lnTo>
                    <a:lnTo>
                      <a:pt x="117" y="15"/>
                    </a:lnTo>
                    <a:lnTo>
                      <a:pt x="108" y="19"/>
                    </a:lnTo>
                    <a:lnTo>
                      <a:pt x="93" y="33"/>
                    </a:lnTo>
                    <a:lnTo>
                      <a:pt x="82" y="44"/>
                    </a:lnTo>
                    <a:lnTo>
                      <a:pt x="77" y="46"/>
                    </a:lnTo>
                    <a:lnTo>
                      <a:pt x="75" y="48"/>
                    </a:lnTo>
                    <a:lnTo>
                      <a:pt x="73" y="53"/>
                    </a:lnTo>
                    <a:lnTo>
                      <a:pt x="75" y="61"/>
                    </a:lnTo>
                    <a:lnTo>
                      <a:pt x="82" y="72"/>
                    </a:lnTo>
                    <a:lnTo>
                      <a:pt x="82" y="83"/>
                    </a:lnTo>
                    <a:lnTo>
                      <a:pt x="0" y="617"/>
                    </a:lnTo>
                    <a:close/>
                  </a:path>
                </a:pathLst>
              </a:custGeom>
              <a:solidFill>
                <a:srgbClr val="BE7B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2" name="Freeform 33"/>
              <p:cNvSpPr>
                <a:spLocks/>
              </p:cNvSpPr>
              <p:nvPr/>
            </p:nvSpPr>
            <p:spPr bwMode="auto">
              <a:xfrm>
                <a:off x="1269" y="2633"/>
                <a:ext cx="321" cy="776"/>
              </a:xfrm>
              <a:custGeom>
                <a:avLst/>
                <a:gdLst>
                  <a:gd name="T0" fmla="*/ 4 w 321"/>
                  <a:gd name="T1" fmla="*/ 615 h 776"/>
                  <a:gd name="T2" fmla="*/ 33 w 321"/>
                  <a:gd name="T3" fmla="*/ 622 h 776"/>
                  <a:gd name="T4" fmla="*/ 66 w 321"/>
                  <a:gd name="T5" fmla="*/ 631 h 776"/>
                  <a:gd name="T6" fmla="*/ 73 w 321"/>
                  <a:gd name="T7" fmla="*/ 642 h 776"/>
                  <a:gd name="T8" fmla="*/ 60 w 321"/>
                  <a:gd name="T9" fmla="*/ 712 h 776"/>
                  <a:gd name="T10" fmla="*/ 51 w 321"/>
                  <a:gd name="T11" fmla="*/ 759 h 776"/>
                  <a:gd name="T12" fmla="*/ 51 w 321"/>
                  <a:gd name="T13" fmla="*/ 776 h 776"/>
                  <a:gd name="T14" fmla="*/ 64 w 321"/>
                  <a:gd name="T15" fmla="*/ 774 h 776"/>
                  <a:gd name="T16" fmla="*/ 184 w 321"/>
                  <a:gd name="T17" fmla="*/ 772 h 776"/>
                  <a:gd name="T18" fmla="*/ 206 w 321"/>
                  <a:gd name="T19" fmla="*/ 763 h 776"/>
                  <a:gd name="T20" fmla="*/ 208 w 321"/>
                  <a:gd name="T21" fmla="*/ 741 h 776"/>
                  <a:gd name="T22" fmla="*/ 226 w 321"/>
                  <a:gd name="T23" fmla="*/ 686 h 776"/>
                  <a:gd name="T24" fmla="*/ 237 w 321"/>
                  <a:gd name="T25" fmla="*/ 670 h 776"/>
                  <a:gd name="T26" fmla="*/ 254 w 321"/>
                  <a:gd name="T27" fmla="*/ 640 h 776"/>
                  <a:gd name="T28" fmla="*/ 263 w 321"/>
                  <a:gd name="T29" fmla="*/ 615 h 776"/>
                  <a:gd name="T30" fmla="*/ 285 w 321"/>
                  <a:gd name="T31" fmla="*/ 587 h 776"/>
                  <a:gd name="T32" fmla="*/ 299 w 321"/>
                  <a:gd name="T33" fmla="*/ 573 h 776"/>
                  <a:gd name="T34" fmla="*/ 297 w 321"/>
                  <a:gd name="T35" fmla="*/ 549 h 776"/>
                  <a:gd name="T36" fmla="*/ 290 w 321"/>
                  <a:gd name="T37" fmla="*/ 512 h 776"/>
                  <a:gd name="T38" fmla="*/ 292 w 321"/>
                  <a:gd name="T39" fmla="*/ 401 h 776"/>
                  <a:gd name="T40" fmla="*/ 290 w 321"/>
                  <a:gd name="T41" fmla="*/ 359 h 776"/>
                  <a:gd name="T42" fmla="*/ 281 w 321"/>
                  <a:gd name="T43" fmla="*/ 251 h 776"/>
                  <a:gd name="T44" fmla="*/ 274 w 321"/>
                  <a:gd name="T45" fmla="*/ 220 h 776"/>
                  <a:gd name="T46" fmla="*/ 261 w 321"/>
                  <a:gd name="T47" fmla="*/ 181 h 776"/>
                  <a:gd name="T48" fmla="*/ 254 w 321"/>
                  <a:gd name="T49" fmla="*/ 152 h 776"/>
                  <a:gd name="T50" fmla="*/ 268 w 321"/>
                  <a:gd name="T51" fmla="*/ 143 h 776"/>
                  <a:gd name="T52" fmla="*/ 319 w 321"/>
                  <a:gd name="T53" fmla="*/ 119 h 776"/>
                  <a:gd name="T54" fmla="*/ 319 w 321"/>
                  <a:gd name="T55" fmla="*/ 117 h 776"/>
                  <a:gd name="T56" fmla="*/ 285 w 321"/>
                  <a:gd name="T57" fmla="*/ 106 h 776"/>
                  <a:gd name="T58" fmla="*/ 248 w 321"/>
                  <a:gd name="T59" fmla="*/ 90 h 776"/>
                  <a:gd name="T60" fmla="*/ 239 w 321"/>
                  <a:gd name="T61" fmla="*/ 79 h 776"/>
                  <a:gd name="T62" fmla="*/ 235 w 321"/>
                  <a:gd name="T63" fmla="*/ 39 h 776"/>
                  <a:gd name="T64" fmla="*/ 232 w 321"/>
                  <a:gd name="T65" fmla="*/ 2 h 776"/>
                  <a:gd name="T66" fmla="*/ 208 w 321"/>
                  <a:gd name="T67" fmla="*/ 13 h 776"/>
                  <a:gd name="T68" fmla="*/ 170 w 321"/>
                  <a:gd name="T69" fmla="*/ 20 h 776"/>
                  <a:gd name="T70" fmla="*/ 142 w 321"/>
                  <a:gd name="T71" fmla="*/ 17 h 776"/>
                  <a:gd name="T72" fmla="*/ 117 w 321"/>
                  <a:gd name="T73" fmla="*/ 15 h 776"/>
                  <a:gd name="T74" fmla="*/ 108 w 321"/>
                  <a:gd name="T75" fmla="*/ 20 h 776"/>
                  <a:gd name="T76" fmla="*/ 82 w 321"/>
                  <a:gd name="T77" fmla="*/ 42 h 776"/>
                  <a:gd name="T78" fmla="*/ 75 w 321"/>
                  <a:gd name="T79" fmla="*/ 46 h 776"/>
                  <a:gd name="T80" fmla="*/ 75 w 321"/>
                  <a:gd name="T81" fmla="*/ 59 h 776"/>
                  <a:gd name="T82" fmla="*/ 82 w 321"/>
                  <a:gd name="T83" fmla="*/ 81 h 7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1"/>
                  <a:gd name="T127" fmla="*/ 0 h 776"/>
                  <a:gd name="T128" fmla="*/ 321 w 321"/>
                  <a:gd name="T129" fmla="*/ 776 h 7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1" h="776">
                    <a:moveTo>
                      <a:pt x="0" y="615"/>
                    </a:moveTo>
                    <a:lnTo>
                      <a:pt x="4" y="615"/>
                    </a:lnTo>
                    <a:lnTo>
                      <a:pt x="11" y="617"/>
                    </a:lnTo>
                    <a:lnTo>
                      <a:pt x="33" y="622"/>
                    </a:lnTo>
                    <a:lnTo>
                      <a:pt x="57" y="626"/>
                    </a:lnTo>
                    <a:lnTo>
                      <a:pt x="66" y="631"/>
                    </a:lnTo>
                    <a:lnTo>
                      <a:pt x="71" y="633"/>
                    </a:lnTo>
                    <a:lnTo>
                      <a:pt x="73" y="642"/>
                    </a:lnTo>
                    <a:lnTo>
                      <a:pt x="69" y="662"/>
                    </a:lnTo>
                    <a:lnTo>
                      <a:pt x="60" y="712"/>
                    </a:lnTo>
                    <a:lnTo>
                      <a:pt x="55" y="737"/>
                    </a:lnTo>
                    <a:lnTo>
                      <a:pt x="51" y="759"/>
                    </a:lnTo>
                    <a:lnTo>
                      <a:pt x="49" y="772"/>
                    </a:lnTo>
                    <a:lnTo>
                      <a:pt x="51" y="776"/>
                    </a:lnTo>
                    <a:lnTo>
                      <a:pt x="53" y="776"/>
                    </a:lnTo>
                    <a:lnTo>
                      <a:pt x="64" y="774"/>
                    </a:lnTo>
                    <a:lnTo>
                      <a:pt x="161" y="774"/>
                    </a:lnTo>
                    <a:lnTo>
                      <a:pt x="184" y="772"/>
                    </a:lnTo>
                    <a:lnTo>
                      <a:pt x="199" y="770"/>
                    </a:lnTo>
                    <a:lnTo>
                      <a:pt x="206" y="763"/>
                    </a:lnTo>
                    <a:lnTo>
                      <a:pt x="206" y="754"/>
                    </a:lnTo>
                    <a:lnTo>
                      <a:pt x="208" y="741"/>
                    </a:lnTo>
                    <a:lnTo>
                      <a:pt x="215" y="712"/>
                    </a:lnTo>
                    <a:lnTo>
                      <a:pt x="226" y="686"/>
                    </a:lnTo>
                    <a:lnTo>
                      <a:pt x="232" y="677"/>
                    </a:lnTo>
                    <a:lnTo>
                      <a:pt x="237" y="670"/>
                    </a:lnTo>
                    <a:lnTo>
                      <a:pt x="246" y="657"/>
                    </a:lnTo>
                    <a:lnTo>
                      <a:pt x="254" y="640"/>
                    </a:lnTo>
                    <a:lnTo>
                      <a:pt x="261" y="624"/>
                    </a:lnTo>
                    <a:lnTo>
                      <a:pt x="263" y="615"/>
                    </a:lnTo>
                    <a:lnTo>
                      <a:pt x="268" y="609"/>
                    </a:lnTo>
                    <a:lnTo>
                      <a:pt x="285" y="587"/>
                    </a:lnTo>
                    <a:lnTo>
                      <a:pt x="297" y="578"/>
                    </a:lnTo>
                    <a:lnTo>
                      <a:pt x="299" y="573"/>
                    </a:lnTo>
                    <a:lnTo>
                      <a:pt x="301" y="567"/>
                    </a:lnTo>
                    <a:lnTo>
                      <a:pt x="297" y="549"/>
                    </a:lnTo>
                    <a:lnTo>
                      <a:pt x="292" y="527"/>
                    </a:lnTo>
                    <a:lnTo>
                      <a:pt x="290" y="512"/>
                    </a:lnTo>
                    <a:lnTo>
                      <a:pt x="292" y="494"/>
                    </a:lnTo>
                    <a:lnTo>
                      <a:pt x="292" y="401"/>
                    </a:lnTo>
                    <a:lnTo>
                      <a:pt x="292" y="381"/>
                    </a:lnTo>
                    <a:lnTo>
                      <a:pt x="290" y="359"/>
                    </a:lnTo>
                    <a:lnTo>
                      <a:pt x="285" y="304"/>
                    </a:lnTo>
                    <a:lnTo>
                      <a:pt x="281" y="251"/>
                    </a:lnTo>
                    <a:lnTo>
                      <a:pt x="277" y="234"/>
                    </a:lnTo>
                    <a:lnTo>
                      <a:pt x="274" y="220"/>
                    </a:lnTo>
                    <a:lnTo>
                      <a:pt x="268" y="203"/>
                    </a:lnTo>
                    <a:lnTo>
                      <a:pt x="261" y="181"/>
                    </a:lnTo>
                    <a:lnTo>
                      <a:pt x="254" y="163"/>
                    </a:lnTo>
                    <a:lnTo>
                      <a:pt x="254" y="152"/>
                    </a:lnTo>
                    <a:lnTo>
                      <a:pt x="259" y="148"/>
                    </a:lnTo>
                    <a:lnTo>
                      <a:pt x="268" y="143"/>
                    </a:lnTo>
                    <a:lnTo>
                      <a:pt x="312" y="121"/>
                    </a:lnTo>
                    <a:lnTo>
                      <a:pt x="319" y="119"/>
                    </a:lnTo>
                    <a:lnTo>
                      <a:pt x="321" y="117"/>
                    </a:lnTo>
                    <a:lnTo>
                      <a:pt x="319" y="117"/>
                    </a:lnTo>
                    <a:lnTo>
                      <a:pt x="310" y="114"/>
                    </a:lnTo>
                    <a:lnTo>
                      <a:pt x="285" y="106"/>
                    </a:lnTo>
                    <a:lnTo>
                      <a:pt x="257" y="95"/>
                    </a:lnTo>
                    <a:lnTo>
                      <a:pt x="248" y="90"/>
                    </a:lnTo>
                    <a:lnTo>
                      <a:pt x="241" y="86"/>
                    </a:lnTo>
                    <a:lnTo>
                      <a:pt x="239" y="79"/>
                    </a:lnTo>
                    <a:lnTo>
                      <a:pt x="237" y="68"/>
                    </a:lnTo>
                    <a:lnTo>
                      <a:pt x="235" y="39"/>
                    </a:lnTo>
                    <a:lnTo>
                      <a:pt x="235" y="0"/>
                    </a:lnTo>
                    <a:lnTo>
                      <a:pt x="232" y="2"/>
                    </a:lnTo>
                    <a:lnTo>
                      <a:pt x="226" y="4"/>
                    </a:lnTo>
                    <a:lnTo>
                      <a:pt x="208" y="13"/>
                    </a:lnTo>
                    <a:lnTo>
                      <a:pt x="186" y="20"/>
                    </a:lnTo>
                    <a:lnTo>
                      <a:pt x="170" y="20"/>
                    </a:lnTo>
                    <a:lnTo>
                      <a:pt x="157" y="17"/>
                    </a:lnTo>
                    <a:lnTo>
                      <a:pt x="142" y="17"/>
                    </a:lnTo>
                    <a:lnTo>
                      <a:pt x="126" y="15"/>
                    </a:lnTo>
                    <a:lnTo>
                      <a:pt x="117" y="15"/>
                    </a:lnTo>
                    <a:lnTo>
                      <a:pt x="113" y="15"/>
                    </a:lnTo>
                    <a:lnTo>
                      <a:pt x="108" y="20"/>
                    </a:lnTo>
                    <a:lnTo>
                      <a:pt x="93" y="31"/>
                    </a:lnTo>
                    <a:lnTo>
                      <a:pt x="82" y="42"/>
                    </a:lnTo>
                    <a:lnTo>
                      <a:pt x="77" y="44"/>
                    </a:lnTo>
                    <a:lnTo>
                      <a:pt x="75" y="46"/>
                    </a:lnTo>
                    <a:lnTo>
                      <a:pt x="73" y="51"/>
                    </a:lnTo>
                    <a:lnTo>
                      <a:pt x="75" y="59"/>
                    </a:lnTo>
                    <a:lnTo>
                      <a:pt x="82" y="70"/>
                    </a:lnTo>
                    <a:lnTo>
                      <a:pt x="82" y="81"/>
                    </a:lnTo>
                    <a:lnTo>
                      <a:pt x="0" y="615"/>
                    </a:lnTo>
                    <a:close/>
                  </a:path>
                </a:pathLst>
              </a:custGeom>
              <a:solidFill>
                <a:srgbClr val="B6735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3" name="Freeform 34"/>
              <p:cNvSpPr>
                <a:spLocks/>
              </p:cNvSpPr>
              <p:nvPr/>
            </p:nvSpPr>
            <p:spPr bwMode="auto">
              <a:xfrm>
                <a:off x="1269" y="2635"/>
                <a:ext cx="316" cy="772"/>
              </a:xfrm>
              <a:custGeom>
                <a:avLst/>
                <a:gdLst>
                  <a:gd name="T0" fmla="*/ 4 w 316"/>
                  <a:gd name="T1" fmla="*/ 613 h 772"/>
                  <a:gd name="T2" fmla="*/ 33 w 316"/>
                  <a:gd name="T3" fmla="*/ 620 h 772"/>
                  <a:gd name="T4" fmla="*/ 66 w 316"/>
                  <a:gd name="T5" fmla="*/ 629 h 772"/>
                  <a:gd name="T6" fmla="*/ 73 w 316"/>
                  <a:gd name="T7" fmla="*/ 640 h 772"/>
                  <a:gd name="T8" fmla="*/ 60 w 316"/>
                  <a:gd name="T9" fmla="*/ 708 h 772"/>
                  <a:gd name="T10" fmla="*/ 51 w 316"/>
                  <a:gd name="T11" fmla="*/ 754 h 772"/>
                  <a:gd name="T12" fmla="*/ 51 w 316"/>
                  <a:gd name="T13" fmla="*/ 772 h 772"/>
                  <a:gd name="T14" fmla="*/ 64 w 316"/>
                  <a:gd name="T15" fmla="*/ 770 h 772"/>
                  <a:gd name="T16" fmla="*/ 184 w 316"/>
                  <a:gd name="T17" fmla="*/ 768 h 772"/>
                  <a:gd name="T18" fmla="*/ 206 w 316"/>
                  <a:gd name="T19" fmla="*/ 759 h 772"/>
                  <a:gd name="T20" fmla="*/ 208 w 316"/>
                  <a:gd name="T21" fmla="*/ 737 h 772"/>
                  <a:gd name="T22" fmla="*/ 221 w 316"/>
                  <a:gd name="T23" fmla="*/ 679 h 772"/>
                  <a:gd name="T24" fmla="*/ 232 w 316"/>
                  <a:gd name="T25" fmla="*/ 662 h 772"/>
                  <a:gd name="T26" fmla="*/ 250 w 316"/>
                  <a:gd name="T27" fmla="*/ 633 h 772"/>
                  <a:gd name="T28" fmla="*/ 261 w 316"/>
                  <a:gd name="T29" fmla="*/ 609 h 772"/>
                  <a:gd name="T30" fmla="*/ 272 w 316"/>
                  <a:gd name="T31" fmla="*/ 591 h 772"/>
                  <a:gd name="T32" fmla="*/ 292 w 316"/>
                  <a:gd name="T33" fmla="*/ 571 h 772"/>
                  <a:gd name="T34" fmla="*/ 297 w 316"/>
                  <a:gd name="T35" fmla="*/ 560 h 772"/>
                  <a:gd name="T36" fmla="*/ 288 w 316"/>
                  <a:gd name="T37" fmla="*/ 523 h 772"/>
                  <a:gd name="T38" fmla="*/ 288 w 316"/>
                  <a:gd name="T39" fmla="*/ 490 h 772"/>
                  <a:gd name="T40" fmla="*/ 290 w 316"/>
                  <a:gd name="T41" fmla="*/ 399 h 772"/>
                  <a:gd name="T42" fmla="*/ 288 w 316"/>
                  <a:gd name="T43" fmla="*/ 355 h 772"/>
                  <a:gd name="T44" fmla="*/ 277 w 316"/>
                  <a:gd name="T45" fmla="*/ 247 h 772"/>
                  <a:gd name="T46" fmla="*/ 272 w 316"/>
                  <a:gd name="T47" fmla="*/ 214 h 772"/>
                  <a:gd name="T48" fmla="*/ 252 w 316"/>
                  <a:gd name="T49" fmla="*/ 163 h 772"/>
                  <a:gd name="T50" fmla="*/ 257 w 316"/>
                  <a:gd name="T51" fmla="*/ 148 h 772"/>
                  <a:gd name="T52" fmla="*/ 288 w 316"/>
                  <a:gd name="T53" fmla="*/ 132 h 772"/>
                  <a:gd name="T54" fmla="*/ 314 w 316"/>
                  <a:gd name="T55" fmla="*/ 119 h 772"/>
                  <a:gd name="T56" fmla="*/ 314 w 316"/>
                  <a:gd name="T57" fmla="*/ 117 h 772"/>
                  <a:gd name="T58" fmla="*/ 281 w 316"/>
                  <a:gd name="T59" fmla="*/ 106 h 772"/>
                  <a:gd name="T60" fmla="*/ 246 w 316"/>
                  <a:gd name="T61" fmla="*/ 90 h 772"/>
                  <a:gd name="T62" fmla="*/ 237 w 316"/>
                  <a:gd name="T63" fmla="*/ 79 h 772"/>
                  <a:gd name="T64" fmla="*/ 235 w 316"/>
                  <a:gd name="T65" fmla="*/ 0 h 772"/>
                  <a:gd name="T66" fmla="*/ 226 w 316"/>
                  <a:gd name="T67" fmla="*/ 4 h 772"/>
                  <a:gd name="T68" fmla="*/ 186 w 316"/>
                  <a:gd name="T69" fmla="*/ 22 h 772"/>
                  <a:gd name="T70" fmla="*/ 157 w 316"/>
                  <a:gd name="T71" fmla="*/ 18 h 772"/>
                  <a:gd name="T72" fmla="*/ 115 w 316"/>
                  <a:gd name="T73" fmla="*/ 15 h 772"/>
                  <a:gd name="T74" fmla="*/ 93 w 316"/>
                  <a:gd name="T75" fmla="*/ 29 h 772"/>
                  <a:gd name="T76" fmla="*/ 75 w 316"/>
                  <a:gd name="T77" fmla="*/ 44 h 772"/>
                  <a:gd name="T78" fmla="*/ 75 w 316"/>
                  <a:gd name="T79" fmla="*/ 57 h 772"/>
                  <a:gd name="T80" fmla="*/ 82 w 316"/>
                  <a:gd name="T81" fmla="*/ 79 h 7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
                  <a:gd name="T124" fmla="*/ 0 h 772"/>
                  <a:gd name="T125" fmla="*/ 316 w 316"/>
                  <a:gd name="T126" fmla="*/ 772 h 7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 h="772">
                    <a:moveTo>
                      <a:pt x="0" y="613"/>
                    </a:moveTo>
                    <a:lnTo>
                      <a:pt x="4" y="613"/>
                    </a:lnTo>
                    <a:lnTo>
                      <a:pt x="11" y="615"/>
                    </a:lnTo>
                    <a:lnTo>
                      <a:pt x="33" y="620"/>
                    </a:lnTo>
                    <a:lnTo>
                      <a:pt x="57" y="624"/>
                    </a:lnTo>
                    <a:lnTo>
                      <a:pt x="66" y="629"/>
                    </a:lnTo>
                    <a:lnTo>
                      <a:pt x="71" y="631"/>
                    </a:lnTo>
                    <a:lnTo>
                      <a:pt x="73" y="640"/>
                    </a:lnTo>
                    <a:lnTo>
                      <a:pt x="69" y="660"/>
                    </a:lnTo>
                    <a:lnTo>
                      <a:pt x="60" y="708"/>
                    </a:lnTo>
                    <a:lnTo>
                      <a:pt x="55" y="732"/>
                    </a:lnTo>
                    <a:lnTo>
                      <a:pt x="51" y="754"/>
                    </a:lnTo>
                    <a:lnTo>
                      <a:pt x="49" y="768"/>
                    </a:lnTo>
                    <a:lnTo>
                      <a:pt x="51" y="772"/>
                    </a:lnTo>
                    <a:lnTo>
                      <a:pt x="53" y="772"/>
                    </a:lnTo>
                    <a:lnTo>
                      <a:pt x="64" y="770"/>
                    </a:lnTo>
                    <a:lnTo>
                      <a:pt x="161" y="770"/>
                    </a:lnTo>
                    <a:lnTo>
                      <a:pt x="184" y="768"/>
                    </a:lnTo>
                    <a:lnTo>
                      <a:pt x="199" y="765"/>
                    </a:lnTo>
                    <a:lnTo>
                      <a:pt x="206" y="759"/>
                    </a:lnTo>
                    <a:lnTo>
                      <a:pt x="206" y="748"/>
                    </a:lnTo>
                    <a:lnTo>
                      <a:pt x="208" y="737"/>
                    </a:lnTo>
                    <a:lnTo>
                      <a:pt x="212" y="706"/>
                    </a:lnTo>
                    <a:lnTo>
                      <a:pt x="221" y="679"/>
                    </a:lnTo>
                    <a:lnTo>
                      <a:pt x="228" y="668"/>
                    </a:lnTo>
                    <a:lnTo>
                      <a:pt x="232" y="662"/>
                    </a:lnTo>
                    <a:lnTo>
                      <a:pt x="241" y="651"/>
                    </a:lnTo>
                    <a:lnTo>
                      <a:pt x="250" y="633"/>
                    </a:lnTo>
                    <a:lnTo>
                      <a:pt x="257" y="618"/>
                    </a:lnTo>
                    <a:lnTo>
                      <a:pt x="261" y="609"/>
                    </a:lnTo>
                    <a:lnTo>
                      <a:pt x="266" y="602"/>
                    </a:lnTo>
                    <a:lnTo>
                      <a:pt x="272" y="591"/>
                    </a:lnTo>
                    <a:lnTo>
                      <a:pt x="281" y="580"/>
                    </a:lnTo>
                    <a:lnTo>
                      <a:pt x="292" y="571"/>
                    </a:lnTo>
                    <a:lnTo>
                      <a:pt x="294" y="567"/>
                    </a:lnTo>
                    <a:lnTo>
                      <a:pt x="297" y="560"/>
                    </a:lnTo>
                    <a:lnTo>
                      <a:pt x="292" y="543"/>
                    </a:lnTo>
                    <a:lnTo>
                      <a:pt x="288" y="523"/>
                    </a:lnTo>
                    <a:lnTo>
                      <a:pt x="285" y="507"/>
                    </a:lnTo>
                    <a:lnTo>
                      <a:pt x="288" y="490"/>
                    </a:lnTo>
                    <a:lnTo>
                      <a:pt x="290" y="463"/>
                    </a:lnTo>
                    <a:lnTo>
                      <a:pt x="290" y="399"/>
                    </a:lnTo>
                    <a:lnTo>
                      <a:pt x="288" y="379"/>
                    </a:lnTo>
                    <a:lnTo>
                      <a:pt x="288" y="355"/>
                    </a:lnTo>
                    <a:lnTo>
                      <a:pt x="281" y="300"/>
                    </a:lnTo>
                    <a:lnTo>
                      <a:pt x="277" y="247"/>
                    </a:lnTo>
                    <a:lnTo>
                      <a:pt x="274" y="227"/>
                    </a:lnTo>
                    <a:lnTo>
                      <a:pt x="272" y="214"/>
                    </a:lnTo>
                    <a:lnTo>
                      <a:pt x="259" y="179"/>
                    </a:lnTo>
                    <a:lnTo>
                      <a:pt x="252" y="163"/>
                    </a:lnTo>
                    <a:lnTo>
                      <a:pt x="252" y="152"/>
                    </a:lnTo>
                    <a:lnTo>
                      <a:pt x="257" y="148"/>
                    </a:lnTo>
                    <a:lnTo>
                      <a:pt x="266" y="143"/>
                    </a:lnTo>
                    <a:lnTo>
                      <a:pt x="288" y="132"/>
                    </a:lnTo>
                    <a:lnTo>
                      <a:pt x="308" y="121"/>
                    </a:lnTo>
                    <a:lnTo>
                      <a:pt x="314" y="119"/>
                    </a:lnTo>
                    <a:lnTo>
                      <a:pt x="316" y="117"/>
                    </a:lnTo>
                    <a:lnTo>
                      <a:pt x="314" y="117"/>
                    </a:lnTo>
                    <a:lnTo>
                      <a:pt x="305" y="115"/>
                    </a:lnTo>
                    <a:lnTo>
                      <a:pt x="281" y="106"/>
                    </a:lnTo>
                    <a:lnTo>
                      <a:pt x="254" y="95"/>
                    </a:lnTo>
                    <a:lnTo>
                      <a:pt x="246" y="90"/>
                    </a:lnTo>
                    <a:lnTo>
                      <a:pt x="239" y="86"/>
                    </a:lnTo>
                    <a:lnTo>
                      <a:pt x="237" y="79"/>
                    </a:lnTo>
                    <a:lnTo>
                      <a:pt x="235" y="66"/>
                    </a:lnTo>
                    <a:lnTo>
                      <a:pt x="235" y="0"/>
                    </a:lnTo>
                    <a:lnTo>
                      <a:pt x="232" y="2"/>
                    </a:lnTo>
                    <a:lnTo>
                      <a:pt x="226" y="4"/>
                    </a:lnTo>
                    <a:lnTo>
                      <a:pt x="208" y="13"/>
                    </a:lnTo>
                    <a:lnTo>
                      <a:pt x="186" y="22"/>
                    </a:lnTo>
                    <a:lnTo>
                      <a:pt x="170" y="22"/>
                    </a:lnTo>
                    <a:lnTo>
                      <a:pt x="157" y="18"/>
                    </a:lnTo>
                    <a:lnTo>
                      <a:pt x="142" y="15"/>
                    </a:lnTo>
                    <a:lnTo>
                      <a:pt x="115" y="15"/>
                    </a:lnTo>
                    <a:lnTo>
                      <a:pt x="106" y="20"/>
                    </a:lnTo>
                    <a:lnTo>
                      <a:pt x="93" y="29"/>
                    </a:lnTo>
                    <a:lnTo>
                      <a:pt x="80" y="40"/>
                    </a:lnTo>
                    <a:lnTo>
                      <a:pt x="75" y="44"/>
                    </a:lnTo>
                    <a:lnTo>
                      <a:pt x="73" y="49"/>
                    </a:lnTo>
                    <a:lnTo>
                      <a:pt x="75" y="57"/>
                    </a:lnTo>
                    <a:lnTo>
                      <a:pt x="82" y="68"/>
                    </a:lnTo>
                    <a:lnTo>
                      <a:pt x="82" y="79"/>
                    </a:lnTo>
                    <a:lnTo>
                      <a:pt x="0" y="613"/>
                    </a:lnTo>
                    <a:close/>
                  </a:path>
                </a:pathLst>
              </a:custGeom>
              <a:solidFill>
                <a:srgbClr val="AE6C4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4" name="Freeform 35"/>
              <p:cNvSpPr>
                <a:spLocks/>
              </p:cNvSpPr>
              <p:nvPr/>
            </p:nvSpPr>
            <p:spPr bwMode="auto">
              <a:xfrm>
                <a:off x="1269" y="2637"/>
                <a:ext cx="312" cy="768"/>
              </a:xfrm>
              <a:custGeom>
                <a:avLst/>
                <a:gdLst>
                  <a:gd name="T0" fmla="*/ 4 w 312"/>
                  <a:gd name="T1" fmla="*/ 611 h 768"/>
                  <a:gd name="T2" fmla="*/ 33 w 312"/>
                  <a:gd name="T3" fmla="*/ 618 h 768"/>
                  <a:gd name="T4" fmla="*/ 66 w 312"/>
                  <a:gd name="T5" fmla="*/ 627 h 768"/>
                  <a:gd name="T6" fmla="*/ 73 w 312"/>
                  <a:gd name="T7" fmla="*/ 638 h 768"/>
                  <a:gd name="T8" fmla="*/ 60 w 312"/>
                  <a:gd name="T9" fmla="*/ 706 h 768"/>
                  <a:gd name="T10" fmla="*/ 51 w 312"/>
                  <a:gd name="T11" fmla="*/ 750 h 768"/>
                  <a:gd name="T12" fmla="*/ 51 w 312"/>
                  <a:gd name="T13" fmla="*/ 768 h 768"/>
                  <a:gd name="T14" fmla="*/ 64 w 312"/>
                  <a:gd name="T15" fmla="*/ 766 h 768"/>
                  <a:gd name="T16" fmla="*/ 161 w 312"/>
                  <a:gd name="T17" fmla="*/ 763 h 768"/>
                  <a:gd name="T18" fmla="*/ 201 w 312"/>
                  <a:gd name="T19" fmla="*/ 759 h 768"/>
                  <a:gd name="T20" fmla="*/ 206 w 312"/>
                  <a:gd name="T21" fmla="*/ 730 h 768"/>
                  <a:gd name="T22" fmla="*/ 221 w 312"/>
                  <a:gd name="T23" fmla="*/ 671 h 768"/>
                  <a:gd name="T24" fmla="*/ 230 w 312"/>
                  <a:gd name="T25" fmla="*/ 655 h 768"/>
                  <a:gd name="T26" fmla="*/ 248 w 312"/>
                  <a:gd name="T27" fmla="*/ 627 h 768"/>
                  <a:gd name="T28" fmla="*/ 259 w 312"/>
                  <a:gd name="T29" fmla="*/ 600 h 768"/>
                  <a:gd name="T30" fmla="*/ 277 w 312"/>
                  <a:gd name="T31" fmla="*/ 572 h 768"/>
                  <a:gd name="T32" fmla="*/ 290 w 312"/>
                  <a:gd name="T33" fmla="*/ 563 h 768"/>
                  <a:gd name="T34" fmla="*/ 288 w 312"/>
                  <a:gd name="T35" fmla="*/ 538 h 768"/>
                  <a:gd name="T36" fmla="*/ 281 w 312"/>
                  <a:gd name="T37" fmla="*/ 503 h 768"/>
                  <a:gd name="T38" fmla="*/ 285 w 312"/>
                  <a:gd name="T39" fmla="*/ 461 h 768"/>
                  <a:gd name="T40" fmla="*/ 283 w 312"/>
                  <a:gd name="T41" fmla="*/ 377 h 768"/>
                  <a:gd name="T42" fmla="*/ 279 w 312"/>
                  <a:gd name="T43" fmla="*/ 296 h 768"/>
                  <a:gd name="T44" fmla="*/ 270 w 312"/>
                  <a:gd name="T45" fmla="*/ 221 h 768"/>
                  <a:gd name="T46" fmla="*/ 257 w 312"/>
                  <a:gd name="T47" fmla="*/ 174 h 768"/>
                  <a:gd name="T48" fmla="*/ 250 w 312"/>
                  <a:gd name="T49" fmla="*/ 150 h 768"/>
                  <a:gd name="T50" fmla="*/ 261 w 312"/>
                  <a:gd name="T51" fmla="*/ 141 h 768"/>
                  <a:gd name="T52" fmla="*/ 303 w 312"/>
                  <a:gd name="T53" fmla="*/ 119 h 768"/>
                  <a:gd name="T54" fmla="*/ 312 w 312"/>
                  <a:gd name="T55" fmla="*/ 115 h 768"/>
                  <a:gd name="T56" fmla="*/ 301 w 312"/>
                  <a:gd name="T57" fmla="*/ 113 h 768"/>
                  <a:gd name="T58" fmla="*/ 252 w 312"/>
                  <a:gd name="T59" fmla="*/ 95 h 768"/>
                  <a:gd name="T60" fmla="*/ 237 w 312"/>
                  <a:gd name="T61" fmla="*/ 84 h 768"/>
                  <a:gd name="T62" fmla="*/ 232 w 312"/>
                  <a:gd name="T63" fmla="*/ 66 h 768"/>
                  <a:gd name="T64" fmla="*/ 230 w 312"/>
                  <a:gd name="T65" fmla="*/ 2 h 768"/>
                  <a:gd name="T66" fmla="*/ 206 w 312"/>
                  <a:gd name="T67" fmla="*/ 16 h 768"/>
                  <a:gd name="T68" fmla="*/ 170 w 312"/>
                  <a:gd name="T69" fmla="*/ 24 h 768"/>
                  <a:gd name="T70" fmla="*/ 139 w 312"/>
                  <a:gd name="T71" fmla="*/ 18 h 768"/>
                  <a:gd name="T72" fmla="*/ 115 w 312"/>
                  <a:gd name="T73" fmla="*/ 13 h 768"/>
                  <a:gd name="T74" fmla="*/ 93 w 312"/>
                  <a:gd name="T75" fmla="*/ 29 h 768"/>
                  <a:gd name="T76" fmla="*/ 75 w 312"/>
                  <a:gd name="T77" fmla="*/ 42 h 768"/>
                  <a:gd name="T78" fmla="*/ 75 w 312"/>
                  <a:gd name="T79" fmla="*/ 55 h 768"/>
                  <a:gd name="T80" fmla="*/ 82 w 312"/>
                  <a:gd name="T81" fmla="*/ 77 h 7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2"/>
                  <a:gd name="T124" fmla="*/ 0 h 768"/>
                  <a:gd name="T125" fmla="*/ 312 w 312"/>
                  <a:gd name="T126" fmla="*/ 768 h 7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2" h="768">
                    <a:moveTo>
                      <a:pt x="0" y="611"/>
                    </a:moveTo>
                    <a:lnTo>
                      <a:pt x="4" y="611"/>
                    </a:lnTo>
                    <a:lnTo>
                      <a:pt x="11" y="613"/>
                    </a:lnTo>
                    <a:lnTo>
                      <a:pt x="33" y="618"/>
                    </a:lnTo>
                    <a:lnTo>
                      <a:pt x="57" y="622"/>
                    </a:lnTo>
                    <a:lnTo>
                      <a:pt x="66" y="627"/>
                    </a:lnTo>
                    <a:lnTo>
                      <a:pt x="71" y="629"/>
                    </a:lnTo>
                    <a:lnTo>
                      <a:pt x="73" y="638"/>
                    </a:lnTo>
                    <a:lnTo>
                      <a:pt x="69" y="655"/>
                    </a:lnTo>
                    <a:lnTo>
                      <a:pt x="60" y="706"/>
                    </a:lnTo>
                    <a:lnTo>
                      <a:pt x="55" y="730"/>
                    </a:lnTo>
                    <a:lnTo>
                      <a:pt x="51" y="750"/>
                    </a:lnTo>
                    <a:lnTo>
                      <a:pt x="49" y="763"/>
                    </a:lnTo>
                    <a:lnTo>
                      <a:pt x="51" y="768"/>
                    </a:lnTo>
                    <a:lnTo>
                      <a:pt x="53" y="768"/>
                    </a:lnTo>
                    <a:lnTo>
                      <a:pt x="64" y="766"/>
                    </a:lnTo>
                    <a:lnTo>
                      <a:pt x="84" y="763"/>
                    </a:lnTo>
                    <a:lnTo>
                      <a:pt x="161" y="763"/>
                    </a:lnTo>
                    <a:lnTo>
                      <a:pt x="186" y="761"/>
                    </a:lnTo>
                    <a:lnTo>
                      <a:pt x="201" y="759"/>
                    </a:lnTo>
                    <a:lnTo>
                      <a:pt x="206" y="752"/>
                    </a:lnTo>
                    <a:lnTo>
                      <a:pt x="206" y="730"/>
                    </a:lnTo>
                    <a:lnTo>
                      <a:pt x="212" y="700"/>
                    </a:lnTo>
                    <a:lnTo>
                      <a:pt x="221" y="671"/>
                    </a:lnTo>
                    <a:lnTo>
                      <a:pt x="226" y="662"/>
                    </a:lnTo>
                    <a:lnTo>
                      <a:pt x="230" y="655"/>
                    </a:lnTo>
                    <a:lnTo>
                      <a:pt x="239" y="642"/>
                    </a:lnTo>
                    <a:lnTo>
                      <a:pt x="248" y="627"/>
                    </a:lnTo>
                    <a:lnTo>
                      <a:pt x="254" y="609"/>
                    </a:lnTo>
                    <a:lnTo>
                      <a:pt x="259" y="600"/>
                    </a:lnTo>
                    <a:lnTo>
                      <a:pt x="263" y="594"/>
                    </a:lnTo>
                    <a:lnTo>
                      <a:pt x="277" y="572"/>
                    </a:lnTo>
                    <a:lnTo>
                      <a:pt x="285" y="565"/>
                    </a:lnTo>
                    <a:lnTo>
                      <a:pt x="290" y="563"/>
                    </a:lnTo>
                    <a:lnTo>
                      <a:pt x="290" y="556"/>
                    </a:lnTo>
                    <a:lnTo>
                      <a:pt x="288" y="538"/>
                    </a:lnTo>
                    <a:lnTo>
                      <a:pt x="283" y="519"/>
                    </a:lnTo>
                    <a:lnTo>
                      <a:pt x="281" y="503"/>
                    </a:lnTo>
                    <a:lnTo>
                      <a:pt x="283" y="488"/>
                    </a:lnTo>
                    <a:lnTo>
                      <a:pt x="285" y="461"/>
                    </a:lnTo>
                    <a:lnTo>
                      <a:pt x="285" y="397"/>
                    </a:lnTo>
                    <a:lnTo>
                      <a:pt x="283" y="377"/>
                    </a:lnTo>
                    <a:lnTo>
                      <a:pt x="283" y="353"/>
                    </a:lnTo>
                    <a:lnTo>
                      <a:pt x="279" y="296"/>
                    </a:lnTo>
                    <a:lnTo>
                      <a:pt x="272" y="241"/>
                    </a:lnTo>
                    <a:lnTo>
                      <a:pt x="270" y="221"/>
                    </a:lnTo>
                    <a:lnTo>
                      <a:pt x="268" y="208"/>
                    </a:lnTo>
                    <a:lnTo>
                      <a:pt x="257" y="174"/>
                    </a:lnTo>
                    <a:lnTo>
                      <a:pt x="250" y="159"/>
                    </a:lnTo>
                    <a:lnTo>
                      <a:pt x="250" y="150"/>
                    </a:lnTo>
                    <a:lnTo>
                      <a:pt x="254" y="146"/>
                    </a:lnTo>
                    <a:lnTo>
                      <a:pt x="261" y="141"/>
                    </a:lnTo>
                    <a:lnTo>
                      <a:pt x="283" y="130"/>
                    </a:lnTo>
                    <a:lnTo>
                      <a:pt x="303" y="119"/>
                    </a:lnTo>
                    <a:lnTo>
                      <a:pt x="310" y="117"/>
                    </a:lnTo>
                    <a:lnTo>
                      <a:pt x="312" y="115"/>
                    </a:lnTo>
                    <a:lnTo>
                      <a:pt x="310" y="115"/>
                    </a:lnTo>
                    <a:lnTo>
                      <a:pt x="301" y="113"/>
                    </a:lnTo>
                    <a:lnTo>
                      <a:pt x="279" y="104"/>
                    </a:lnTo>
                    <a:lnTo>
                      <a:pt x="252" y="95"/>
                    </a:lnTo>
                    <a:lnTo>
                      <a:pt x="243" y="88"/>
                    </a:lnTo>
                    <a:lnTo>
                      <a:pt x="237" y="84"/>
                    </a:lnTo>
                    <a:lnTo>
                      <a:pt x="235" y="77"/>
                    </a:lnTo>
                    <a:lnTo>
                      <a:pt x="232" y="66"/>
                    </a:lnTo>
                    <a:lnTo>
                      <a:pt x="232" y="0"/>
                    </a:lnTo>
                    <a:lnTo>
                      <a:pt x="230" y="2"/>
                    </a:lnTo>
                    <a:lnTo>
                      <a:pt x="223" y="5"/>
                    </a:lnTo>
                    <a:lnTo>
                      <a:pt x="206" y="16"/>
                    </a:lnTo>
                    <a:lnTo>
                      <a:pt x="186" y="24"/>
                    </a:lnTo>
                    <a:lnTo>
                      <a:pt x="170" y="24"/>
                    </a:lnTo>
                    <a:lnTo>
                      <a:pt x="157" y="20"/>
                    </a:lnTo>
                    <a:lnTo>
                      <a:pt x="139" y="18"/>
                    </a:lnTo>
                    <a:lnTo>
                      <a:pt x="124" y="16"/>
                    </a:lnTo>
                    <a:lnTo>
                      <a:pt x="115" y="13"/>
                    </a:lnTo>
                    <a:lnTo>
                      <a:pt x="106" y="18"/>
                    </a:lnTo>
                    <a:lnTo>
                      <a:pt x="93" y="29"/>
                    </a:lnTo>
                    <a:lnTo>
                      <a:pt x="80" y="38"/>
                    </a:lnTo>
                    <a:lnTo>
                      <a:pt x="75" y="42"/>
                    </a:lnTo>
                    <a:lnTo>
                      <a:pt x="73" y="47"/>
                    </a:lnTo>
                    <a:lnTo>
                      <a:pt x="75" y="55"/>
                    </a:lnTo>
                    <a:lnTo>
                      <a:pt x="82" y="66"/>
                    </a:lnTo>
                    <a:lnTo>
                      <a:pt x="82" y="77"/>
                    </a:lnTo>
                    <a:lnTo>
                      <a:pt x="0" y="611"/>
                    </a:lnTo>
                    <a:close/>
                  </a:path>
                </a:pathLst>
              </a:custGeom>
              <a:solidFill>
                <a:srgbClr val="A5644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5" name="Freeform 36"/>
              <p:cNvSpPr>
                <a:spLocks/>
              </p:cNvSpPr>
              <p:nvPr/>
            </p:nvSpPr>
            <p:spPr bwMode="auto">
              <a:xfrm>
                <a:off x="1269" y="2639"/>
                <a:ext cx="308" cy="764"/>
              </a:xfrm>
              <a:custGeom>
                <a:avLst/>
                <a:gdLst>
                  <a:gd name="T0" fmla="*/ 4 w 308"/>
                  <a:gd name="T1" fmla="*/ 609 h 764"/>
                  <a:gd name="T2" fmla="*/ 33 w 308"/>
                  <a:gd name="T3" fmla="*/ 616 h 764"/>
                  <a:gd name="T4" fmla="*/ 66 w 308"/>
                  <a:gd name="T5" fmla="*/ 625 h 764"/>
                  <a:gd name="T6" fmla="*/ 73 w 308"/>
                  <a:gd name="T7" fmla="*/ 636 h 764"/>
                  <a:gd name="T8" fmla="*/ 60 w 308"/>
                  <a:gd name="T9" fmla="*/ 702 h 764"/>
                  <a:gd name="T10" fmla="*/ 51 w 308"/>
                  <a:gd name="T11" fmla="*/ 746 h 764"/>
                  <a:gd name="T12" fmla="*/ 51 w 308"/>
                  <a:gd name="T13" fmla="*/ 764 h 764"/>
                  <a:gd name="T14" fmla="*/ 64 w 308"/>
                  <a:gd name="T15" fmla="*/ 761 h 764"/>
                  <a:gd name="T16" fmla="*/ 161 w 308"/>
                  <a:gd name="T17" fmla="*/ 759 h 764"/>
                  <a:gd name="T18" fmla="*/ 201 w 308"/>
                  <a:gd name="T19" fmla="*/ 755 h 764"/>
                  <a:gd name="T20" fmla="*/ 206 w 308"/>
                  <a:gd name="T21" fmla="*/ 737 h 764"/>
                  <a:gd name="T22" fmla="*/ 212 w 308"/>
                  <a:gd name="T23" fmla="*/ 693 h 764"/>
                  <a:gd name="T24" fmla="*/ 223 w 308"/>
                  <a:gd name="T25" fmla="*/ 653 h 764"/>
                  <a:gd name="T26" fmla="*/ 237 w 308"/>
                  <a:gd name="T27" fmla="*/ 636 h 764"/>
                  <a:gd name="T28" fmla="*/ 252 w 308"/>
                  <a:gd name="T29" fmla="*/ 603 h 764"/>
                  <a:gd name="T30" fmla="*/ 259 w 308"/>
                  <a:gd name="T31" fmla="*/ 587 h 764"/>
                  <a:gd name="T32" fmla="*/ 281 w 308"/>
                  <a:gd name="T33" fmla="*/ 559 h 764"/>
                  <a:gd name="T34" fmla="*/ 285 w 308"/>
                  <a:gd name="T35" fmla="*/ 550 h 764"/>
                  <a:gd name="T36" fmla="*/ 279 w 308"/>
                  <a:gd name="T37" fmla="*/ 514 h 764"/>
                  <a:gd name="T38" fmla="*/ 279 w 308"/>
                  <a:gd name="T39" fmla="*/ 484 h 764"/>
                  <a:gd name="T40" fmla="*/ 283 w 308"/>
                  <a:gd name="T41" fmla="*/ 395 h 764"/>
                  <a:gd name="T42" fmla="*/ 281 w 308"/>
                  <a:gd name="T43" fmla="*/ 349 h 764"/>
                  <a:gd name="T44" fmla="*/ 270 w 308"/>
                  <a:gd name="T45" fmla="*/ 236 h 764"/>
                  <a:gd name="T46" fmla="*/ 266 w 308"/>
                  <a:gd name="T47" fmla="*/ 201 h 764"/>
                  <a:gd name="T48" fmla="*/ 246 w 308"/>
                  <a:gd name="T49" fmla="*/ 157 h 764"/>
                  <a:gd name="T50" fmla="*/ 250 w 308"/>
                  <a:gd name="T51" fmla="*/ 144 h 764"/>
                  <a:gd name="T52" fmla="*/ 279 w 308"/>
                  <a:gd name="T53" fmla="*/ 128 h 764"/>
                  <a:gd name="T54" fmla="*/ 305 w 308"/>
                  <a:gd name="T55" fmla="*/ 115 h 764"/>
                  <a:gd name="T56" fmla="*/ 303 w 308"/>
                  <a:gd name="T57" fmla="*/ 113 h 764"/>
                  <a:gd name="T58" fmla="*/ 274 w 308"/>
                  <a:gd name="T59" fmla="*/ 104 h 764"/>
                  <a:gd name="T60" fmla="*/ 241 w 308"/>
                  <a:gd name="T61" fmla="*/ 89 h 764"/>
                  <a:gd name="T62" fmla="*/ 232 w 308"/>
                  <a:gd name="T63" fmla="*/ 78 h 764"/>
                  <a:gd name="T64" fmla="*/ 230 w 308"/>
                  <a:gd name="T65" fmla="*/ 0 h 764"/>
                  <a:gd name="T66" fmla="*/ 223 w 308"/>
                  <a:gd name="T67" fmla="*/ 5 h 764"/>
                  <a:gd name="T68" fmla="*/ 186 w 308"/>
                  <a:gd name="T69" fmla="*/ 25 h 764"/>
                  <a:gd name="T70" fmla="*/ 170 w 308"/>
                  <a:gd name="T71" fmla="*/ 27 h 764"/>
                  <a:gd name="T72" fmla="*/ 139 w 308"/>
                  <a:gd name="T73" fmla="*/ 18 h 764"/>
                  <a:gd name="T74" fmla="*/ 113 w 308"/>
                  <a:gd name="T75" fmla="*/ 14 h 764"/>
                  <a:gd name="T76" fmla="*/ 91 w 308"/>
                  <a:gd name="T77" fmla="*/ 27 h 764"/>
                  <a:gd name="T78" fmla="*/ 75 w 308"/>
                  <a:gd name="T79" fmla="*/ 40 h 764"/>
                  <a:gd name="T80" fmla="*/ 75 w 308"/>
                  <a:gd name="T81" fmla="*/ 53 h 764"/>
                  <a:gd name="T82" fmla="*/ 82 w 308"/>
                  <a:gd name="T83" fmla="*/ 75 h 7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8"/>
                  <a:gd name="T127" fmla="*/ 0 h 764"/>
                  <a:gd name="T128" fmla="*/ 308 w 308"/>
                  <a:gd name="T129" fmla="*/ 764 h 7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8" h="764">
                    <a:moveTo>
                      <a:pt x="0" y="609"/>
                    </a:moveTo>
                    <a:lnTo>
                      <a:pt x="4" y="609"/>
                    </a:lnTo>
                    <a:lnTo>
                      <a:pt x="11" y="611"/>
                    </a:lnTo>
                    <a:lnTo>
                      <a:pt x="33" y="616"/>
                    </a:lnTo>
                    <a:lnTo>
                      <a:pt x="57" y="620"/>
                    </a:lnTo>
                    <a:lnTo>
                      <a:pt x="66" y="625"/>
                    </a:lnTo>
                    <a:lnTo>
                      <a:pt x="71" y="627"/>
                    </a:lnTo>
                    <a:lnTo>
                      <a:pt x="73" y="636"/>
                    </a:lnTo>
                    <a:lnTo>
                      <a:pt x="69" y="653"/>
                    </a:lnTo>
                    <a:lnTo>
                      <a:pt x="60" y="702"/>
                    </a:lnTo>
                    <a:lnTo>
                      <a:pt x="55" y="726"/>
                    </a:lnTo>
                    <a:lnTo>
                      <a:pt x="51" y="746"/>
                    </a:lnTo>
                    <a:lnTo>
                      <a:pt x="49" y="759"/>
                    </a:lnTo>
                    <a:lnTo>
                      <a:pt x="51" y="764"/>
                    </a:lnTo>
                    <a:lnTo>
                      <a:pt x="53" y="764"/>
                    </a:lnTo>
                    <a:lnTo>
                      <a:pt x="64" y="761"/>
                    </a:lnTo>
                    <a:lnTo>
                      <a:pt x="84" y="759"/>
                    </a:lnTo>
                    <a:lnTo>
                      <a:pt x="161" y="759"/>
                    </a:lnTo>
                    <a:lnTo>
                      <a:pt x="186" y="757"/>
                    </a:lnTo>
                    <a:lnTo>
                      <a:pt x="201" y="755"/>
                    </a:lnTo>
                    <a:lnTo>
                      <a:pt x="206" y="748"/>
                    </a:lnTo>
                    <a:lnTo>
                      <a:pt x="206" y="737"/>
                    </a:lnTo>
                    <a:lnTo>
                      <a:pt x="208" y="724"/>
                    </a:lnTo>
                    <a:lnTo>
                      <a:pt x="212" y="693"/>
                    </a:lnTo>
                    <a:lnTo>
                      <a:pt x="219" y="664"/>
                    </a:lnTo>
                    <a:lnTo>
                      <a:pt x="223" y="653"/>
                    </a:lnTo>
                    <a:lnTo>
                      <a:pt x="228" y="647"/>
                    </a:lnTo>
                    <a:lnTo>
                      <a:pt x="237" y="636"/>
                    </a:lnTo>
                    <a:lnTo>
                      <a:pt x="246" y="618"/>
                    </a:lnTo>
                    <a:lnTo>
                      <a:pt x="252" y="603"/>
                    </a:lnTo>
                    <a:lnTo>
                      <a:pt x="257" y="594"/>
                    </a:lnTo>
                    <a:lnTo>
                      <a:pt x="259" y="587"/>
                    </a:lnTo>
                    <a:lnTo>
                      <a:pt x="266" y="576"/>
                    </a:lnTo>
                    <a:lnTo>
                      <a:pt x="281" y="559"/>
                    </a:lnTo>
                    <a:lnTo>
                      <a:pt x="285" y="556"/>
                    </a:lnTo>
                    <a:lnTo>
                      <a:pt x="285" y="550"/>
                    </a:lnTo>
                    <a:lnTo>
                      <a:pt x="283" y="534"/>
                    </a:lnTo>
                    <a:lnTo>
                      <a:pt x="279" y="514"/>
                    </a:lnTo>
                    <a:lnTo>
                      <a:pt x="277" y="501"/>
                    </a:lnTo>
                    <a:lnTo>
                      <a:pt x="279" y="484"/>
                    </a:lnTo>
                    <a:lnTo>
                      <a:pt x="281" y="457"/>
                    </a:lnTo>
                    <a:lnTo>
                      <a:pt x="283" y="395"/>
                    </a:lnTo>
                    <a:lnTo>
                      <a:pt x="281" y="375"/>
                    </a:lnTo>
                    <a:lnTo>
                      <a:pt x="281" y="349"/>
                    </a:lnTo>
                    <a:lnTo>
                      <a:pt x="277" y="292"/>
                    </a:lnTo>
                    <a:lnTo>
                      <a:pt x="270" y="236"/>
                    </a:lnTo>
                    <a:lnTo>
                      <a:pt x="268" y="214"/>
                    </a:lnTo>
                    <a:lnTo>
                      <a:pt x="266" y="201"/>
                    </a:lnTo>
                    <a:lnTo>
                      <a:pt x="252" y="170"/>
                    </a:lnTo>
                    <a:lnTo>
                      <a:pt x="246" y="157"/>
                    </a:lnTo>
                    <a:lnTo>
                      <a:pt x="246" y="148"/>
                    </a:lnTo>
                    <a:lnTo>
                      <a:pt x="250" y="144"/>
                    </a:lnTo>
                    <a:lnTo>
                      <a:pt x="257" y="139"/>
                    </a:lnTo>
                    <a:lnTo>
                      <a:pt x="279" y="128"/>
                    </a:lnTo>
                    <a:lnTo>
                      <a:pt x="299" y="117"/>
                    </a:lnTo>
                    <a:lnTo>
                      <a:pt x="305" y="115"/>
                    </a:lnTo>
                    <a:lnTo>
                      <a:pt x="308" y="113"/>
                    </a:lnTo>
                    <a:lnTo>
                      <a:pt x="303" y="113"/>
                    </a:lnTo>
                    <a:lnTo>
                      <a:pt x="297" y="111"/>
                    </a:lnTo>
                    <a:lnTo>
                      <a:pt x="274" y="104"/>
                    </a:lnTo>
                    <a:lnTo>
                      <a:pt x="250" y="95"/>
                    </a:lnTo>
                    <a:lnTo>
                      <a:pt x="241" y="89"/>
                    </a:lnTo>
                    <a:lnTo>
                      <a:pt x="235" y="84"/>
                    </a:lnTo>
                    <a:lnTo>
                      <a:pt x="232" y="78"/>
                    </a:lnTo>
                    <a:lnTo>
                      <a:pt x="230" y="67"/>
                    </a:lnTo>
                    <a:lnTo>
                      <a:pt x="230" y="0"/>
                    </a:lnTo>
                    <a:lnTo>
                      <a:pt x="228" y="3"/>
                    </a:lnTo>
                    <a:lnTo>
                      <a:pt x="223" y="5"/>
                    </a:lnTo>
                    <a:lnTo>
                      <a:pt x="206" y="16"/>
                    </a:lnTo>
                    <a:lnTo>
                      <a:pt x="186" y="25"/>
                    </a:lnTo>
                    <a:lnTo>
                      <a:pt x="177" y="27"/>
                    </a:lnTo>
                    <a:lnTo>
                      <a:pt x="170" y="27"/>
                    </a:lnTo>
                    <a:lnTo>
                      <a:pt x="157" y="22"/>
                    </a:lnTo>
                    <a:lnTo>
                      <a:pt x="139" y="18"/>
                    </a:lnTo>
                    <a:lnTo>
                      <a:pt x="122" y="16"/>
                    </a:lnTo>
                    <a:lnTo>
                      <a:pt x="113" y="14"/>
                    </a:lnTo>
                    <a:lnTo>
                      <a:pt x="104" y="16"/>
                    </a:lnTo>
                    <a:lnTo>
                      <a:pt x="91" y="27"/>
                    </a:lnTo>
                    <a:lnTo>
                      <a:pt x="80" y="36"/>
                    </a:lnTo>
                    <a:lnTo>
                      <a:pt x="75" y="40"/>
                    </a:lnTo>
                    <a:lnTo>
                      <a:pt x="73" y="45"/>
                    </a:lnTo>
                    <a:lnTo>
                      <a:pt x="75" y="53"/>
                    </a:lnTo>
                    <a:lnTo>
                      <a:pt x="82" y="64"/>
                    </a:lnTo>
                    <a:lnTo>
                      <a:pt x="82" y="75"/>
                    </a:lnTo>
                    <a:lnTo>
                      <a:pt x="0" y="609"/>
                    </a:lnTo>
                    <a:close/>
                  </a:path>
                </a:pathLst>
              </a:custGeom>
              <a:solidFill>
                <a:srgbClr val="9D5C3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6" name="Freeform 37"/>
              <p:cNvSpPr>
                <a:spLocks/>
              </p:cNvSpPr>
              <p:nvPr/>
            </p:nvSpPr>
            <p:spPr bwMode="auto">
              <a:xfrm>
                <a:off x="1269" y="2644"/>
                <a:ext cx="303" cy="756"/>
              </a:xfrm>
              <a:custGeom>
                <a:avLst/>
                <a:gdLst>
                  <a:gd name="T0" fmla="*/ 4 w 303"/>
                  <a:gd name="T1" fmla="*/ 604 h 756"/>
                  <a:gd name="T2" fmla="*/ 33 w 303"/>
                  <a:gd name="T3" fmla="*/ 611 h 756"/>
                  <a:gd name="T4" fmla="*/ 66 w 303"/>
                  <a:gd name="T5" fmla="*/ 620 h 756"/>
                  <a:gd name="T6" fmla="*/ 73 w 303"/>
                  <a:gd name="T7" fmla="*/ 631 h 756"/>
                  <a:gd name="T8" fmla="*/ 60 w 303"/>
                  <a:gd name="T9" fmla="*/ 697 h 756"/>
                  <a:gd name="T10" fmla="*/ 51 w 303"/>
                  <a:gd name="T11" fmla="*/ 739 h 756"/>
                  <a:gd name="T12" fmla="*/ 53 w 303"/>
                  <a:gd name="T13" fmla="*/ 756 h 756"/>
                  <a:gd name="T14" fmla="*/ 84 w 303"/>
                  <a:gd name="T15" fmla="*/ 752 h 756"/>
                  <a:gd name="T16" fmla="*/ 186 w 303"/>
                  <a:gd name="T17" fmla="*/ 748 h 756"/>
                  <a:gd name="T18" fmla="*/ 206 w 303"/>
                  <a:gd name="T19" fmla="*/ 739 h 756"/>
                  <a:gd name="T20" fmla="*/ 208 w 303"/>
                  <a:gd name="T21" fmla="*/ 717 h 756"/>
                  <a:gd name="T22" fmla="*/ 217 w 303"/>
                  <a:gd name="T23" fmla="*/ 655 h 756"/>
                  <a:gd name="T24" fmla="*/ 226 w 303"/>
                  <a:gd name="T25" fmla="*/ 637 h 756"/>
                  <a:gd name="T26" fmla="*/ 243 w 303"/>
                  <a:gd name="T27" fmla="*/ 609 h 756"/>
                  <a:gd name="T28" fmla="*/ 254 w 303"/>
                  <a:gd name="T29" fmla="*/ 584 h 756"/>
                  <a:gd name="T30" fmla="*/ 263 w 303"/>
                  <a:gd name="T31" fmla="*/ 567 h 756"/>
                  <a:gd name="T32" fmla="*/ 277 w 303"/>
                  <a:gd name="T33" fmla="*/ 549 h 756"/>
                  <a:gd name="T34" fmla="*/ 281 w 303"/>
                  <a:gd name="T35" fmla="*/ 540 h 756"/>
                  <a:gd name="T36" fmla="*/ 274 w 303"/>
                  <a:gd name="T37" fmla="*/ 507 h 756"/>
                  <a:gd name="T38" fmla="*/ 274 w 303"/>
                  <a:gd name="T39" fmla="*/ 476 h 756"/>
                  <a:gd name="T40" fmla="*/ 279 w 303"/>
                  <a:gd name="T41" fmla="*/ 388 h 756"/>
                  <a:gd name="T42" fmla="*/ 277 w 303"/>
                  <a:gd name="T43" fmla="*/ 344 h 756"/>
                  <a:gd name="T44" fmla="*/ 268 w 303"/>
                  <a:gd name="T45" fmla="*/ 227 h 756"/>
                  <a:gd name="T46" fmla="*/ 263 w 303"/>
                  <a:gd name="T47" fmla="*/ 192 h 756"/>
                  <a:gd name="T48" fmla="*/ 250 w 303"/>
                  <a:gd name="T49" fmla="*/ 163 h 756"/>
                  <a:gd name="T50" fmla="*/ 243 w 303"/>
                  <a:gd name="T51" fmla="*/ 143 h 756"/>
                  <a:gd name="T52" fmla="*/ 254 w 303"/>
                  <a:gd name="T53" fmla="*/ 134 h 756"/>
                  <a:gd name="T54" fmla="*/ 294 w 303"/>
                  <a:gd name="T55" fmla="*/ 112 h 756"/>
                  <a:gd name="T56" fmla="*/ 303 w 303"/>
                  <a:gd name="T57" fmla="*/ 108 h 756"/>
                  <a:gd name="T58" fmla="*/ 292 w 303"/>
                  <a:gd name="T59" fmla="*/ 106 h 756"/>
                  <a:gd name="T60" fmla="*/ 248 w 303"/>
                  <a:gd name="T61" fmla="*/ 90 h 756"/>
                  <a:gd name="T62" fmla="*/ 232 w 303"/>
                  <a:gd name="T63" fmla="*/ 81 h 756"/>
                  <a:gd name="T64" fmla="*/ 230 w 303"/>
                  <a:gd name="T65" fmla="*/ 64 h 756"/>
                  <a:gd name="T66" fmla="*/ 230 w 303"/>
                  <a:gd name="T67" fmla="*/ 11 h 756"/>
                  <a:gd name="T68" fmla="*/ 228 w 303"/>
                  <a:gd name="T69" fmla="*/ 2 h 756"/>
                  <a:gd name="T70" fmla="*/ 206 w 303"/>
                  <a:gd name="T71" fmla="*/ 15 h 756"/>
                  <a:gd name="T72" fmla="*/ 170 w 303"/>
                  <a:gd name="T73" fmla="*/ 24 h 756"/>
                  <a:gd name="T74" fmla="*/ 122 w 303"/>
                  <a:gd name="T75" fmla="*/ 11 h 756"/>
                  <a:gd name="T76" fmla="*/ 102 w 303"/>
                  <a:gd name="T77" fmla="*/ 13 h 756"/>
                  <a:gd name="T78" fmla="*/ 75 w 303"/>
                  <a:gd name="T79" fmla="*/ 35 h 756"/>
                  <a:gd name="T80" fmla="*/ 75 w 303"/>
                  <a:gd name="T81" fmla="*/ 48 h 756"/>
                  <a:gd name="T82" fmla="*/ 82 w 303"/>
                  <a:gd name="T83" fmla="*/ 70 h 7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3"/>
                  <a:gd name="T127" fmla="*/ 0 h 756"/>
                  <a:gd name="T128" fmla="*/ 303 w 303"/>
                  <a:gd name="T129" fmla="*/ 756 h 7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3" h="756">
                    <a:moveTo>
                      <a:pt x="0" y="604"/>
                    </a:moveTo>
                    <a:lnTo>
                      <a:pt x="4" y="604"/>
                    </a:lnTo>
                    <a:lnTo>
                      <a:pt x="11" y="606"/>
                    </a:lnTo>
                    <a:lnTo>
                      <a:pt x="33" y="611"/>
                    </a:lnTo>
                    <a:lnTo>
                      <a:pt x="57" y="615"/>
                    </a:lnTo>
                    <a:lnTo>
                      <a:pt x="66" y="620"/>
                    </a:lnTo>
                    <a:lnTo>
                      <a:pt x="71" y="622"/>
                    </a:lnTo>
                    <a:lnTo>
                      <a:pt x="73" y="631"/>
                    </a:lnTo>
                    <a:lnTo>
                      <a:pt x="71" y="648"/>
                    </a:lnTo>
                    <a:lnTo>
                      <a:pt x="60" y="697"/>
                    </a:lnTo>
                    <a:lnTo>
                      <a:pt x="55" y="719"/>
                    </a:lnTo>
                    <a:lnTo>
                      <a:pt x="51" y="739"/>
                    </a:lnTo>
                    <a:lnTo>
                      <a:pt x="51" y="752"/>
                    </a:lnTo>
                    <a:lnTo>
                      <a:pt x="53" y="756"/>
                    </a:lnTo>
                    <a:lnTo>
                      <a:pt x="64" y="754"/>
                    </a:lnTo>
                    <a:lnTo>
                      <a:pt x="84" y="752"/>
                    </a:lnTo>
                    <a:lnTo>
                      <a:pt x="137" y="752"/>
                    </a:lnTo>
                    <a:lnTo>
                      <a:pt x="186" y="748"/>
                    </a:lnTo>
                    <a:lnTo>
                      <a:pt x="201" y="745"/>
                    </a:lnTo>
                    <a:lnTo>
                      <a:pt x="206" y="739"/>
                    </a:lnTo>
                    <a:lnTo>
                      <a:pt x="206" y="730"/>
                    </a:lnTo>
                    <a:lnTo>
                      <a:pt x="208" y="717"/>
                    </a:lnTo>
                    <a:lnTo>
                      <a:pt x="210" y="684"/>
                    </a:lnTo>
                    <a:lnTo>
                      <a:pt x="217" y="655"/>
                    </a:lnTo>
                    <a:lnTo>
                      <a:pt x="221" y="644"/>
                    </a:lnTo>
                    <a:lnTo>
                      <a:pt x="226" y="637"/>
                    </a:lnTo>
                    <a:lnTo>
                      <a:pt x="235" y="624"/>
                    </a:lnTo>
                    <a:lnTo>
                      <a:pt x="243" y="609"/>
                    </a:lnTo>
                    <a:lnTo>
                      <a:pt x="250" y="593"/>
                    </a:lnTo>
                    <a:lnTo>
                      <a:pt x="254" y="584"/>
                    </a:lnTo>
                    <a:lnTo>
                      <a:pt x="259" y="578"/>
                    </a:lnTo>
                    <a:lnTo>
                      <a:pt x="263" y="567"/>
                    </a:lnTo>
                    <a:lnTo>
                      <a:pt x="270" y="556"/>
                    </a:lnTo>
                    <a:lnTo>
                      <a:pt x="277" y="549"/>
                    </a:lnTo>
                    <a:lnTo>
                      <a:pt x="279" y="547"/>
                    </a:lnTo>
                    <a:lnTo>
                      <a:pt x="281" y="540"/>
                    </a:lnTo>
                    <a:lnTo>
                      <a:pt x="279" y="525"/>
                    </a:lnTo>
                    <a:lnTo>
                      <a:pt x="274" y="507"/>
                    </a:lnTo>
                    <a:lnTo>
                      <a:pt x="272" y="494"/>
                    </a:lnTo>
                    <a:lnTo>
                      <a:pt x="274" y="476"/>
                    </a:lnTo>
                    <a:lnTo>
                      <a:pt x="279" y="452"/>
                    </a:lnTo>
                    <a:lnTo>
                      <a:pt x="279" y="388"/>
                    </a:lnTo>
                    <a:lnTo>
                      <a:pt x="279" y="368"/>
                    </a:lnTo>
                    <a:lnTo>
                      <a:pt x="277" y="344"/>
                    </a:lnTo>
                    <a:lnTo>
                      <a:pt x="272" y="284"/>
                    </a:lnTo>
                    <a:lnTo>
                      <a:pt x="268" y="227"/>
                    </a:lnTo>
                    <a:lnTo>
                      <a:pt x="266" y="205"/>
                    </a:lnTo>
                    <a:lnTo>
                      <a:pt x="263" y="192"/>
                    </a:lnTo>
                    <a:lnTo>
                      <a:pt x="257" y="176"/>
                    </a:lnTo>
                    <a:lnTo>
                      <a:pt x="250" y="163"/>
                    </a:lnTo>
                    <a:lnTo>
                      <a:pt x="243" y="152"/>
                    </a:lnTo>
                    <a:lnTo>
                      <a:pt x="243" y="143"/>
                    </a:lnTo>
                    <a:lnTo>
                      <a:pt x="248" y="139"/>
                    </a:lnTo>
                    <a:lnTo>
                      <a:pt x="254" y="134"/>
                    </a:lnTo>
                    <a:lnTo>
                      <a:pt x="277" y="123"/>
                    </a:lnTo>
                    <a:lnTo>
                      <a:pt x="294" y="112"/>
                    </a:lnTo>
                    <a:lnTo>
                      <a:pt x="301" y="110"/>
                    </a:lnTo>
                    <a:lnTo>
                      <a:pt x="303" y="108"/>
                    </a:lnTo>
                    <a:lnTo>
                      <a:pt x="301" y="108"/>
                    </a:lnTo>
                    <a:lnTo>
                      <a:pt x="292" y="106"/>
                    </a:lnTo>
                    <a:lnTo>
                      <a:pt x="270" y="99"/>
                    </a:lnTo>
                    <a:lnTo>
                      <a:pt x="248" y="90"/>
                    </a:lnTo>
                    <a:lnTo>
                      <a:pt x="237" y="86"/>
                    </a:lnTo>
                    <a:lnTo>
                      <a:pt x="232" y="81"/>
                    </a:lnTo>
                    <a:lnTo>
                      <a:pt x="230" y="75"/>
                    </a:lnTo>
                    <a:lnTo>
                      <a:pt x="230" y="64"/>
                    </a:lnTo>
                    <a:lnTo>
                      <a:pt x="228" y="37"/>
                    </a:lnTo>
                    <a:lnTo>
                      <a:pt x="230" y="11"/>
                    </a:lnTo>
                    <a:lnTo>
                      <a:pt x="230" y="0"/>
                    </a:lnTo>
                    <a:lnTo>
                      <a:pt x="228" y="2"/>
                    </a:lnTo>
                    <a:lnTo>
                      <a:pt x="223" y="4"/>
                    </a:lnTo>
                    <a:lnTo>
                      <a:pt x="206" y="15"/>
                    </a:lnTo>
                    <a:lnTo>
                      <a:pt x="186" y="24"/>
                    </a:lnTo>
                    <a:lnTo>
                      <a:pt x="170" y="24"/>
                    </a:lnTo>
                    <a:lnTo>
                      <a:pt x="157" y="20"/>
                    </a:lnTo>
                    <a:lnTo>
                      <a:pt x="122" y="11"/>
                    </a:lnTo>
                    <a:lnTo>
                      <a:pt x="111" y="9"/>
                    </a:lnTo>
                    <a:lnTo>
                      <a:pt x="102" y="13"/>
                    </a:lnTo>
                    <a:lnTo>
                      <a:pt x="80" y="31"/>
                    </a:lnTo>
                    <a:lnTo>
                      <a:pt x="75" y="35"/>
                    </a:lnTo>
                    <a:lnTo>
                      <a:pt x="73" y="40"/>
                    </a:lnTo>
                    <a:lnTo>
                      <a:pt x="75" y="48"/>
                    </a:lnTo>
                    <a:lnTo>
                      <a:pt x="82" y="59"/>
                    </a:lnTo>
                    <a:lnTo>
                      <a:pt x="82" y="70"/>
                    </a:lnTo>
                    <a:lnTo>
                      <a:pt x="0" y="604"/>
                    </a:lnTo>
                    <a:close/>
                  </a:path>
                </a:pathLst>
              </a:custGeom>
              <a:solidFill>
                <a:srgbClr val="9454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7" name="Freeform 38"/>
              <p:cNvSpPr>
                <a:spLocks/>
              </p:cNvSpPr>
              <p:nvPr/>
            </p:nvSpPr>
            <p:spPr bwMode="auto">
              <a:xfrm>
                <a:off x="1269" y="2646"/>
                <a:ext cx="299" cy="750"/>
              </a:xfrm>
              <a:custGeom>
                <a:avLst/>
                <a:gdLst>
                  <a:gd name="T0" fmla="*/ 4 w 299"/>
                  <a:gd name="T1" fmla="*/ 602 h 750"/>
                  <a:gd name="T2" fmla="*/ 33 w 299"/>
                  <a:gd name="T3" fmla="*/ 609 h 750"/>
                  <a:gd name="T4" fmla="*/ 66 w 299"/>
                  <a:gd name="T5" fmla="*/ 618 h 750"/>
                  <a:gd name="T6" fmla="*/ 73 w 299"/>
                  <a:gd name="T7" fmla="*/ 629 h 750"/>
                  <a:gd name="T8" fmla="*/ 60 w 299"/>
                  <a:gd name="T9" fmla="*/ 693 h 750"/>
                  <a:gd name="T10" fmla="*/ 51 w 299"/>
                  <a:gd name="T11" fmla="*/ 735 h 750"/>
                  <a:gd name="T12" fmla="*/ 53 w 299"/>
                  <a:gd name="T13" fmla="*/ 750 h 750"/>
                  <a:gd name="T14" fmla="*/ 137 w 299"/>
                  <a:gd name="T15" fmla="*/ 748 h 750"/>
                  <a:gd name="T16" fmla="*/ 201 w 299"/>
                  <a:gd name="T17" fmla="*/ 741 h 750"/>
                  <a:gd name="T18" fmla="*/ 206 w 299"/>
                  <a:gd name="T19" fmla="*/ 710 h 750"/>
                  <a:gd name="T20" fmla="*/ 212 w 299"/>
                  <a:gd name="T21" fmla="*/ 646 h 750"/>
                  <a:gd name="T22" fmla="*/ 221 w 299"/>
                  <a:gd name="T23" fmla="*/ 629 h 750"/>
                  <a:gd name="T24" fmla="*/ 241 w 299"/>
                  <a:gd name="T25" fmla="*/ 602 h 750"/>
                  <a:gd name="T26" fmla="*/ 252 w 299"/>
                  <a:gd name="T27" fmla="*/ 576 h 750"/>
                  <a:gd name="T28" fmla="*/ 259 w 299"/>
                  <a:gd name="T29" fmla="*/ 560 h 750"/>
                  <a:gd name="T30" fmla="*/ 272 w 299"/>
                  <a:gd name="T31" fmla="*/ 543 h 750"/>
                  <a:gd name="T32" fmla="*/ 274 w 299"/>
                  <a:gd name="T33" fmla="*/ 521 h 750"/>
                  <a:gd name="T34" fmla="*/ 268 w 299"/>
                  <a:gd name="T35" fmla="*/ 490 h 750"/>
                  <a:gd name="T36" fmla="*/ 274 w 299"/>
                  <a:gd name="T37" fmla="*/ 448 h 750"/>
                  <a:gd name="T38" fmla="*/ 274 w 299"/>
                  <a:gd name="T39" fmla="*/ 366 h 750"/>
                  <a:gd name="T40" fmla="*/ 270 w 299"/>
                  <a:gd name="T41" fmla="*/ 280 h 750"/>
                  <a:gd name="T42" fmla="*/ 263 w 299"/>
                  <a:gd name="T43" fmla="*/ 199 h 750"/>
                  <a:gd name="T44" fmla="*/ 254 w 299"/>
                  <a:gd name="T45" fmla="*/ 170 h 750"/>
                  <a:gd name="T46" fmla="*/ 241 w 299"/>
                  <a:gd name="T47" fmla="*/ 141 h 750"/>
                  <a:gd name="T48" fmla="*/ 252 w 299"/>
                  <a:gd name="T49" fmla="*/ 132 h 750"/>
                  <a:gd name="T50" fmla="*/ 297 w 299"/>
                  <a:gd name="T51" fmla="*/ 108 h 750"/>
                  <a:gd name="T52" fmla="*/ 297 w 299"/>
                  <a:gd name="T53" fmla="*/ 106 h 750"/>
                  <a:gd name="T54" fmla="*/ 268 w 299"/>
                  <a:gd name="T55" fmla="*/ 97 h 750"/>
                  <a:gd name="T56" fmla="*/ 235 w 299"/>
                  <a:gd name="T57" fmla="*/ 86 h 750"/>
                  <a:gd name="T58" fmla="*/ 228 w 299"/>
                  <a:gd name="T59" fmla="*/ 75 h 750"/>
                  <a:gd name="T60" fmla="*/ 226 w 299"/>
                  <a:gd name="T61" fmla="*/ 38 h 750"/>
                  <a:gd name="T62" fmla="*/ 228 w 299"/>
                  <a:gd name="T63" fmla="*/ 0 h 750"/>
                  <a:gd name="T64" fmla="*/ 221 w 299"/>
                  <a:gd name="T65" fmla="*/ 4 h 750"/>
                  <a:gd name="T66" fmla="*/ 186 w 299"/>
                  <a:gd name="T67" fmla="*/ 24 h 750"/>
                  <a:gd name="T68" fmla="*/ 170 w 299"/>
                  <a:gd name="T69" fmla="*/ 26 h 750"/>
                  <a:gd name="T70" fmla="*/ 137 w 299"/>
                  <a:gd name="T71" fmla="*/ 18 h 750"/>
                  <a:gd name="T72" fmla="*/ 111 w 299"/>
                  <a:gd name="T73" fmla="*/ 9 h 750"/>
                  <a:gd name="T74" fmla="*/ 80 w 299"/>
                  <a:gd name="T75" fmla="*/ 29 h 750"/>
                  <a:gd name="T76" fmla="*/ 73 w 299"/>
                  <a:gd name="T77" fmla="*/ 38 h 750"/>
                  <a:gd name="T78" fmla="*/ 82 w 299"/>
                  <a:gd name="T79" fmla="*/ 57 h 750"/>
                  <a:gd name="T80" fmla="*/ 0 w 299"/>
                  <a:gd name="T81" fmla="*/ 602 h 7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9"/>
                  <a:gd name="T124" fmla="*/ 0 h 750"/>
                  <a:gd name="T125" fmla="*/ 299 w 299"/>
                  <a:gd name="T126" fmla="*/ 750 h 7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9" h="750">
                    <a:moveTo>
                      <a:pt x="0" y="602"/>
                    </a:moveTo>
                    <a:lnTo>
                      <a:pt x="4" y="602"/>
                    </a:lnTo>
                    <a:lnTo>
                      <a:pt x="11" y="604"/>
                    </a:lnTo>
                    <a:lnTo>
                      <a:pt x="33" y="609"/>
                    </a:lnTo>
                    <a:lnTo>
                      <a:pt x="57" y="613"/>
                    </a:lnTo>
                    <a:lnTo>
                      <a:pt x="66" y="618"/>
                    </a:lnTo>
                    <a:lnTo>
                      <a:pt x="71" y="620"/>
                    </a:lnTo>
                    <a:lnTo>
                      <a:pt x="73" y="629"/>
                    </a:lnTo>
                    <a:lnTo>
                      <a:pt x="71" y="646"/>
                    </a:lnTo>
                    <a:lnTo>
                      <a:pt x="60" y="693"/>
                    </a:lnTo>
                    <a:lnTo>
                      <a:pt x="55" y="715"/>
                    </a:lnTo>
                    <a:lnTo>
                      <a:pt x="51" y="735"/>
                    </a:lnTo>
                    <a:lnTo>
                      <a:pt x="51" y="750"/>
                    </a:lnTo>
                    <a:lnTo>
                      <a:pt x="53" y="750"/>
                    </a:lnTo>
                    <a:lnTo>
                      <a:pt x="64" y="748"/>
                    </a:lnTo>
                    <a:lnTo>
                      <a:pt x="137" y="748"/>
                    </a:lnTo>
                    <a:lnTo>
                      <a:pt x="186" y="743"/>
                    </a:lnTo>
                    <a:lnTo>
                      <a:pt x="201" y="741"/>
                    </a:lnTo>
                    <a:lnTo>
                      <a:pt x="206" y="735"/>
                    </a:lnTo>
                    <a:lnTo>
                      <a:pt x="206" y="710"/>
                    </a:lnTo>
                    <a:lnTo>
                      <a:pt x="208" y="677"/>
                    </a:lnTo>
                    <a:lnTo>
                      <a:pt x="212" y="646"/>
                    </a:lnTo>
                    <a:lnTo>
                      <a:pt x="217" y="635"/>
                    </a:lnTo>
                    <a:lnTo>
                      <a:pt x="221" y="629"/>
                    </a:lnTo>
                    <a:lnTo>
                      <a:pt x="232" y="618"/>
                    </a:lnTo>
                    <a:lnTo>
                      <a:pt x="241" y="602"/>
                    </a:lnTo>
                    <a:lnTo>
                      <a:pt x="248" y="585"/>
                    </a:lnTo>
                    <a:lnTo>
                      <a:pt x="252" y="576"/>
                    </a:lnTo>
                    <a:lnTo>
                      <a:pt x="257" y="569"/>
                    </a:lnTo>
                    <a:lnTo>
                      <a:pt x="259" y="560"/>
                    </a:lnTo>
                    <a:lnTo>
                      <a:pt x="266" y="549"/>
                    </a:lnTo>
                    <a:lnTo>
                      <a:pt x="272" y="543"/>
                    </a:lnTo>
                    <a:lnTo>
                      <a:pt x="277" y="534"/>
                    </a:lnTo>
                    <a:lnTo>
                      <a:pt x="274" y="521"/>
                    </a:lnTo>
                    <a:lnTo>
                      <a:pt x="270" y="503"/>
                    </a:lnTo>
                    <a:lnTo>
                      <a:pt x="268" y="490"/>
                    </a:lnTo>
                    <a:lnTo>
                      <a:pt x="270" y="474"/>
                    </a:lnTo>
                    <a:lnTo>
                      <a:pt x="274" y="448"/>
                    </a:lnTo>
                    <a:lnTo>
                      <a:pt x="274" y="386"/>
                    </a:lnTo>
                    <a:lnTo>
                      <a:pt x="274" y="366"/>
                    </a:lnTo>
                    <a:lnTo>
                      <a:pt x="272" y="340"/>
                    </a:lnTo>
                    <a:lnTo>
                      <a:pt x="270" y="280"/>
                    </a:lnTo>
                    <a:lnTo>
                      <a:pt x="266" y="221"/>
                    </a:lnTo>
                    <a:lnTo>
                      <a:pt x="263" y="199"/>
                    </a:lnTo>
                    <a:lnTo>
                      <a:pt x="261" y="185"/>
                    </a:lnTo>
                    <a:lnTo>
                      <a:pt x="254" y="170"/>
                    </a:lnTo>
                    <a:lnTo>
                      <a:pt x="241" y="148"/>
                    </a:lnTo>
                    <a:lnTo>
                      <a:pt x="241" y="141"/>
                    </a:lnTo>
                    <a:lnTo>
                      <a:pt x="246" y="137"/>
                    </a:lnTo>
                    <a:lnTo>
                      <a:pt x="252" y="132"/>
                    </a:lnTo>
                    <a:lnTo>
                      <a:pt x="292" y="110"/>
                    </a:lnTo>
                    <a:lnTo>
                      <a:pt x="297" y="108"/>
                    </a:lnTo>
                    <a:lnTo>
                      <a:pt x="299" y="106"/>
                    </a:lnTo>
                    <a:lnTo>
                      <a:pt x="297" y="106"/>
                    </a:lnTo>
                    <a:lnTo>
                      <a:pt x="288" y="104"/>
                    </a:lnTo>
                    <a:lnTo>
                      <a:pt x="268" y="97"/>
                    </a:lnTo>
                    <a:lnTo>
                      <a:pt x="243" y="90"/>
                    </a:lnTo>
                    <a:lnTo>
                      <a:pt x="235" y="86"/>
                    </a:lnTo>
                    <a:lnTo>
                      <a:pt x="230" y="82"/>
                    </a:lnTo>
                    <a:lnTo>
                      <a:pt x="228" y="75"/>
                    </a:lnTo>
                    <a:lnTo>
                      <a:pt x="228" y="64"/>
                    </a:lnTo>
                    <a:lnTo>
                      <a:pt x="226" y="38"/>
                    </a:lnTo>
                    <a:lnTo>
                      <a:pt x="228" y="11"/>
                    </a:lnTo>
                    <a:lnTo>
                      <a:pt x="228" y="0"/>
                    </a:lnTo>
                    <a:lnTo>
                      <a:pt x="226" y="2"/>
                    </a:lnTo>
                    <a:lnTo>
                      <a:pt x="221" y="4"/>
                    </a:lnTo>
                    <a:lnTo>
                      <a:pt x="204" y="15"/>
                    </a:lnTo>
                    <a:lnTo>
                      <a:pt x="186" y="24"/>
                    </a:lnTo>
                    <a:lnTo>
                      <a:pt x="177" y="26"/>
                    </a:lnTo>
                    <a:lnTo>
                      <a:pt x="170" y="26"/>
                    </a:lnTo>
                    <a:lnTo>
                      <a:pt x="157" y="22"/>
                    </a:lnTo>
                    <a:lnTo>
                      <a:pt x="137" y="18"/>
                    </a:lnTo>
                    <a:lnTo>
                      <a:pt x="122" y="11"/>
                    </a:lnTo>
                    <a:lnTo>
                      <a:pt x="111" y="9"/>
                    </a:lnTo>
                    <a:lnTo>
                      <a:pt x="102" y="11"/>
                    </a:lnTo>
                    <a:lnTo>
                      <a:pt x="80" y="29"/>
                    </a:lnTo>
                    <a:lnTo>
                      <a:pt x="75" y="33"/>
                    </a:lnTo>
                    <a:lnTo>
                      <a:pt x="73" y="38"/>
                    </a:lnTo>
                    <a:lnTo>
                      <a:pt x="75" y="46"/>
                    </a:lnTo>
                    <a:lnTo>
                      <a:pt x="82" y="57"/>
                    </a:lnTo>
                    <a:lnTo>
                      <a:pt x="82" y="68"/>
                    </a:lnTo>
                    <a:lnTo>
                      <a:pt x="0" y="602"/>
                    </a:lnTo>
                    <a:close/>
                  </a:path>
                </a:pathLst>
              </a:custGeom>
              <a:solidFill>
                <a:srgbClr val="8C4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8" name="Freeform 39"/>
              <p:cNvSpPr>
                <a:spLocks/>
              </p:cNvSpPr>
              <p:nvPr/>
            </p:nvSpPr>
            <p:spPr bwMode="auto">
              <a:xfrm>
                <a:off x="1269" y="2648"/>
                <a:ext cx="294" cy="746"/>
              </a:xfrm>
              <a:custGeom>
                <a:avLst/>
                <a:gdLst>
                  <a:gd name="T0" fmla="*/ 4 w 294"/>
                  <a:gd name="T1" fmla="*/ 600 h 746"/>
                  <a:gd name="T2" fmla="*/ 33 w 294"/>
                  <a:gd name="T3" fmla="*/ 607 h 746"/>
                  <a:gd name="T4" fmla="*/ 66 w 294"/>
                  <a:gd name="T5" fmla="*/ 616 h 746"/>
                  <a:gd name="T6" fmla="*/ 73 w 294"/>
                  <a:gd name="T7" fmla="*/ 627 h 746"/>
                  <a:gd name="T8" fmla="*/ 60 w 294"/>
                  <a:gd name="T9" fmla="*/ 689 h 746"/>
                  <a:gd name="T10" fmla="*/ 51 w 294"/>
                  <a:gd name="T11" fmla="*/ 730 h 746"/>
                  <a:gd name="T12" fmla="*/ 53 w 294"/>
                  <a:gd name="T13" fmla="*/ 746 h 746"/>
                  <a:gd name="T14" fmla="*/ 84 w 294"/>
                  <a:gd name="T15" fmla="*/ 744 h 746"/>
                  <a:gd name="T16" fmla="*/ 161 w 294"/>
                  <a:gd name="T17" fmla="*/ 741 h 746"/>
                  <a:gd name="T18" fmla="*/ 201 w 294"/>
                  <a:gd name="T19" fmla="*/ 735 h 746"/>
                  <a:gd name="T20" fmla="*/ 206 w 294"/>
                  <a:gd name="T21" fmla="*/ 704 h 746"/>
                  <a:gd name="T22" fmla="*/ 212 w 294"/>
                  <a:gd name="T23" fmla="*/ 640 h 746"/>
                  <a:gd name="T24" fmla="*/ 219 w 294"/>
                  <a:gd name="T25" fmla="*/ 622 h 746"/>
                  <a:gd name="T26" fmla="*/ 239 w 294"/>
                  <a:gd name="T27" fmla="*/ 594 h 746"/>
                  <a:gd name="T28" fmla="*/ 250 w 294"/>
                  <a:gd name="T29" fmla="*/ 569 h 746"/>
                  <a:gd name="T30" fmla="*/ 261 w 294"/>
                  <a:gd name="T31" fmla="*/ 543 h 746"/>
                  <a:gd name="T32" fmla="*/ 272 w 294"/>
                  <a:gd name="T33" fmla="*/ 530 h 746"/>
                  <a:gd name="T34" fmla="*/ 266 w 294"/>
                  <a:gd name="T35" fmla="*/ 499 h 746"/>
                  <a:gd name="T36" fmla="*/ 266 w 294"/>
                  <a:gd name="T37" fmla="*/ 470 h 746"/>
                  <a:gd name="T38" fmla="*/ 272 w 294"/>
                  <a:gd name="T39" fmla="*/ 382 h 746"/>
                  <a:gd name="T40" fmla="*/ 270 w 294"/>
                  <a:gd name="T41" fmla="*/ 336 h 746"/>
                  <a:gd name="T42" fmla="*/ 263 w 294"/>
                  <a:gd name="T43" fmla="*/ 214 h 746"/>
                  <a:gd name="T44" fmla="*/ 259 w 294"/>
                  <a:gd name="T45" fmla="*/ 179 h 746"/>
                  <a:gd name="T46" fmla="*/ 246 w 294"/>
                  <a:gd name="T47" fmla="*/ 155 h 746"/>
                  <a:gd name="T48" fmla="*/ 239 w 294"/>
                  <a:gd name="T49" fmla="*/ 139 h 746"/>
                  <a:gd name="T50" fmla="*/ 250 w 294"/>
                  <a:gd name="T51" fmla="*/ 130 h 746"/>
                  <a:gd name="T52" fmla="*/ 285 w 294"/>
                  <a:gd name="T53" fmla="*/ 111 h 746"/>
                  <a:gd name="T54" fmla="*/ 294 w 294"/>
                  <a:gd name="T55" fmla="*/ 106 h 746"/>
                  <a:gd name="T56" fmla="*/ 283 w 294"/>
                  <a:gd name="T57" fmla="*/ 104 h 746"/>
                  <a:gd name="T58" fmla="*/ 243 w 294"/>
                  <a:gd name="T59" fmla="*/ 88 h 746"/>
                  <a:gd name="T60" fmla="*/ 230 w 294"/>
                  <a:gd name="T61" fmla="*/ 80 h 746"/>
                  <a:gd name="T62" fmla="*/ 226 w 294"/>
                  <a:gd name="T63" fmla="*/ 62 h 746"/>
                  <a:gd name="T64" fmla="*/ 228 w 294"/>
                  <a:gd name="T65" fmla="*/ 11 h 746"/>
                  <a:gd name="T66" fmla="*/ 226 w 294"/>
                  <a:gd name="T67" fmla="*/ 2 h 746"/>
                  <a:gd name="T68" fmla="*/ 186 w 294"/>
                  <a:gd name="T69" fmla="*/ 27 h 746"/>
                  <a:gd name="T70" fmla="*/ 170 w 294"/>
                  <a:gd name="T71" fmla="*/ 29 h 746"/>
                  <a:gd name="T72" fmla="*/ 137 w 294"/>
                  <a:gd name="T73" fmla="*/ 16 h 746"/>
                  <a:gd name="T74" fmla="*/ 108 w 294"/>
                  <a:gd name="T75" fmla="*/ 9 h 746"/>
                  <a:gd name="T76" fmla="*/ 88 w 294"/>
                  <a:gd name="T77" fmla="*/ 20 h 746"/>
                  <a:gd name="T78" fmla="*/ 75 w 294"/>
                  <a:gd name="T79" fmla="*/ 31 h 746"/>
                  <a:gd name="T80" fmla="*/ 75 w 294"/>
                  <a:gd name="T81" fmla="*/ 44 h 746"/>
                  <a:gd name="T82" fmla="*/ 82 w 294"/>
                  <a:gd name="T83" fmla="*/ 66 h 7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746"/>
                  <a:gd name="T128" fmla="*/ 294 w 294"/>
                  <a:gd name="T129" fmla="*/ 746 h 7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746">
                    <a:moveTo>
                      <a:pt x="0" y="600"/>
                    </a:moveTo>
                    <a:lnTo>
                      <a:pt x="4" y="600"/>
                    </a:lnTo>
                    <a:lnTo>
                      <a:pt x="11" y="602"/>
                    </a:lnTo>
                    <a:lnTo>
                      <a:pt x="33" y="607"/>
                    </a:lnTo>
                    <a:lnTo>
                      <a:pt x="57" y="611"/>
                    </a:lnTo>
                    <a:lnTo>
                      <a:pt x="66" y="616"/>
                    </a:lnTo>
                    <a:lnTo>
                      <a:pt x="71" y="618"/>
                    </a:lnTo>
                    <a:lnTo>
                      <a:pt x="73" y="627"/>
                    </a:lnTo>
                    <a:lnTo>
                      <a:pt x="71" y="644"/>
                    </a:lnTo>
                    <a:lnTo>
                      <a:pt x="60" y="689"/>
                    </a:lnTo>
                    <a:lnTo>
                      <a:pt x="55" y="713"/>
                    </a:lnTo>
                    <a:lnTo>
                      <a:pt x="51" y="730"/>
                    </a:lnTo>
                    <a:lnTo>
                      <a:pt x="51" y="744"/>
                    </a:lnTo>
                    <a:lnTo>
                      <a:pt x="53" y="746"/>
                    </a:lnTo>
                    <a:lnTo>
                      <a:pt x="64" y="744"/>
                    </a:lnTo>
                    <a:lnTo>
                      <a:pt x="84" y="744"/>
                    </a:lnTo>
                    <a:lnTo>
                      <a:pt x="137" y="741"/>
                    </a:lnTo>
                    <a:lnTo>
                      <a:pt x="161" y="741"/>
                    </a:lnTo>
                    <a:lnTo>
                      <a:pt x="186" y="739"/>
                    </a:lnTo>
                    <a:lnTo>
                      <a:pt x="201" y="735"/>
                    </a:lnTo>
                    <a:lnTo>
                      <a:pt x="206" y="728"/>
                    </a:lnTo>
                    <a:lnTo>
                      <a:pt x="206" y="704"/>
                    </a:lnTo>
                    <a:lnTo>
                      <a:pt x="208" y="671"/>
                    </a:lnTo>
                    <a:lnTo>
                      <a:pt x="212" y="640"/>
                    </a:lnTo>
                    <a:lnTo>
                      <a:pt x="215" y="629"/>
                    </a:lnTo>
                    <a:lnTo>
                      <a:pt x="219" y="622"/>
                    </a:lnTo>
                    <a:lnTo>
                      <a:pt x="230" y="609"/>
                    </a:lnTo>
                    <a:lnTo>
                      <a:pt x="239" y="594"/>
                    </a:lnTo>
                    <a:lnTo>
                      <a:pt x="246" y="578"/>
                    </a:lnTo>
                    <a:lnTo>
                      <a:pt x="250" y="569"/>
                    </a:lnTo>
                    <a:lnTo>
                      <a:pt x="257" y="554"/>
                    </a:lnTo>
                    <a:lnTo>
                      <a:pt x="261" y="543"/>
                    </a:lnTo>
                    <a:lnTo>
                      <a:pt x="268" y="536"/>
                    </a:lnTo>
                    <a:lnTo>
                      <a:pt x="272" y="530"/>
                    </a:lnTo>
                    <a:lnTo>
                      <a:pt x="270" y="514"/>
                    </a:lnTo>
                    <a:lnTo>
                      <a:pt x="266" y="499"/>
                    </a:lnTo>
                    <a:lnTo>
                      <a:pt x="263" y="486"/>
                    </a:lnTo>
                    <a:lnTo>
                      <a:pt x="266" y="470"/>
                    </a:lnTo>
                    <a:lnTo>
                      <a:pt x="270" y="446"/>
                    </a:lnTo>
                    <a:lnTo>
                      <a:pt x="272" y="382"/>
                    </a:lnTo>
                    <a:lnTo>
                      <a:pt x="272" y="362"/>
                    </a:lnTo>
                    <a:lnTo>
                      <a:pt x="270" y="336"/>
                    </a:lnTo>
                    <a:lnTo>
                      <a:pt x="266" y="274"/>
                    </a:lnTo>
                    <a:lnTo>
                      <a:pt x="263" y="214"/>
                    </a:lnTo>
                    <a:lnTo>
                      <a:pt x="261" y="192"/>
                    </a:lnTo>
                    <a:lnTo>
                      <a:pt x="259" y="179"/>
                    </a:lnTo>
                    <a:lnTo>
                      <a:pt x="252" y="166"/>
                    </a:lnTo>
                    <a:lnTo>
                      <a:pt x="246" y="155"/>
                    </a:lnTo>
                    <a:lnTo>
                      <a:pt x="239" y="146"/>
                    </a:lnTo>
                    <a:lnTo>
                      <a:pt x="239" y="139"/>
                    </a:lnTo>
                    <a:lnTo>
                      <a:pt x="243" y="135"/>
                    </a:lnTo>
                    <a:lnTo>
                      <a:pt x="250" y="130"/>
                    </a:lnTo>
                    <a:lnTo>
                      <a:pt x="268" y="119"/>
                    </a:lnTo>
                    <a:lnTo>
                      <a:pt x="285" y="111"/>
                    </a:lnTo>
                    <a:lnTo>
                      <a:pt x="292" y="106"/>
                    </a:lnTo>
                    <a:lnTo>
                      <a:pt x="294" y="106"/>
                    </a:lnTo>
                    <a:lnTo>
                      <a:pt x="292" y="106"/>
                    </a:lnTo>
                    <a:lnTo>
                      <a:pt x="283" y="104"/>
                    </a:lnTo>
                    <a:lnTo>
                      <a:pt x="263" y="97"/>
                    </a:lnTo>
                    <a:lnTo>
                      <a:pt x="243" y="88"/>
                    </a:lnTo>
                    <a:lnTo>
                      <a:pt x="235" y="84"/>
                    </a:lnTo>
                    <a:lnTo>
                      <a:pt x="230" y="80"/>
                    </a:lnTo>
                    <a:lnTo>
                      <a:pt x="228" y="73"/>
                    </a:lnTo>
                    <a:lnTo>
                      <a:pt x="226" y="62"/>
                    </a:lnTo>
                    <a:lnTo>
                      <a:pt x="226" y="36"/>
                    </a:lnTo>
                    <a:lnTo>
                      <a:pt x="228" y="11"/>
                    </a:lnTo>
                    <a:lnTo>
                      <a:pt x="228" y="0"/>
                    </a:lnTo>
                    <a:lnTo>
                      <a:pt x="226" y="2"/>
                    </a:lnTo>
                    <a:lnTo>
                      <a:pt x="221" y="5"/>
                    </a:lnTo>
                    <a:lnTo>
                      <a:pt x="186" y="27"/>
                    </a:lnTo>
                    <a:lnTo>
                      <a:pt x="177" y="29"/>
                    </a:lnTo>
                    <a:lnTo>
                      <a:pt x="170" y="29"/>
                    </a:lnTo>
                    <a:lnTo>
                      <a:pt x="157" y="22"/>
                    </a:lnTo>
                    <a:lnTo>
                      <a:pt x="137" y="16"/>
                    </a:lnTo>
                    <a:lnTo>
                      <a:pt x="119" y="11"/>
                    </a:lnTo>
                    <a:lnTo>
                      <a:pt x="108" y="9"/>
                    </a:lnTo>
                    <a:lnTo>
                      <a:pt x="100" y="11"/>
                    </a:lnTo>
                    <a:lnTo>
                      <a:pt x="88" y="20"/>
                    </a:lnTo>
                    <a:lnTo>
                      <a:pt x="80" y="27"/>
                    </a:lnTo>
                    <a:lnTo>
                      <a:pt x="75" y="31"/>
                    </a:lnTo>
                    <a:lnTo>
                      <a:pt x="73" y="36"/>
                    </a:lnTo>
                    <a:lnTo>
                      <a:pt x="75" y="44"/>
                    </a:lnTo>
                    <a:lnTo>
                      <a:pt x="82" y="55"/>
                    </a:lnTo>
                    <a:lnTo>
                      <a:pt x="82" y="66"/>
                    </a:lnTo>
                    <a:lnTo>
                      <a:pt x="0" y="600"/>
                    </a:lnTo>
                    <a:close/>
                  </a:path>
                </a:pathLst>
              </a:custGeom>
              <a:solidFill>
                <a:srgbClr val="84442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49" name="Freeform 40"/>
              <p:cNvSpPr>
                <a:spLocks/>
              </p:cNvSpPr>
              <p:nvPr/>
            </p:nvSpPr>
            <p:spPr bwMode="auto">
              <a:xfrm>
                <a:off x="1269" y="2650"/>
                <a:ext cx="290" cy="742"/>
              </a:xfrm>
              <a:custGeom>
                <a:avLst/>
                <a:gdLst>
                  <a:gd name="T0" fmla="*/ 4 w 290"/>
                  <a:gd name="T1" fmla="*/ 598 h 742"/>
                  <a:gd name="T2" fmla="*/ 33 w 290"/>
                  <a:gd name="T3" fmla="*/ 605 h 742"/>
                  <a:gd name="T4" fmla="*/ 66 w 290"/>
                  <a:gd name="T5" fmla="*/ 614 h 742"/>
                  <a:gd name="T6" fmla="*/ 73 w 290"/>
                  <a:gd name="T7" fmla="*/ 625 h 742"/>
                  <a:gd name="T8" fmla="*/ 60 w 290"/>
                  <a:gd name="T9" fmla="*/ 687 h 742"/>
                  <a:gd name="T10" fmla="*/ 51 w 290"/>
                  <a:gd name="T11" fmla="*/ 726 h 742"/>
                  <a:gd name="T12" fmla="*/ 53 w 290"/>
                  <a:gd name="T13" fmla="*/ 742 h 742"/>
                  <a:gd name="T14" fmla="*/ 84 w 290"/>
                  <a:gd name="T15" fmla="*/ 739 h 742"/>
                  <a:gd name="T16" fmla="*/ 164 w 290"/>
                  <a:gd name="T17" fmla="*/ 735 h 742"/>
                  <a:gd name="T18" fmla="*/ 201 w 290"/>
                  <a:gd name="T19" fmla="*/ 728 h 742"/>
                  <a:gd name="T20" fmla="*/ 208 w 290"/>
                  <a:gd name="T21" fmla="*/ 713 h 742"/>
                  <a:gd name="T22" fmla="*/ 206 w 290"/>
                  <a:gd name="T23" fmla="*/ 664 h 742"/>
                  <a:gd name="T24" fmla="*/ 212 w 290"/>
                  <a:gd name="T25" fmla="*/ 620 h 742"/>
                  <a:gd name="T26" fmla="*/ 228 w 290"/>
                  <a:gd name="T27" fmla="*/ 603 h 742"/>
                  <a:gd name="T28" fmla="*/ 243 w 290"/>
                  <a:gd name="T29" fmla="*/ 570 h 742"/>
                  <a:gd name="T30" fmla="*/ 252 w 290"/>
                  <a:gd name="T31" fmla="*/ 545 h 742"/>
                  <a:gd name="T32" fmla="*/ 263 w 290"/>
                  <a:gd name="T33" fmla="*/ 530 h 742"/>
                  <a:gd name="T34" fmla="*/ 266 w 290"/>
                  <a:gd name="T35" fmla="*/ 510 h 742"/>
                  <a:gd name="T36" fmla="*/ 259 w 290"/>
                  <a:gd name="T37" fmla="*/ 484 h 742"/>
                  <a:gd name="T38" fmla="*/ 266 w 290"/>
                  <a:gd name="T39" fmla="*/ 442 h 742"/>
                  <a:gd name="T40" fmla="*/ 268 w 290"/>
                  <a:gd name="T41" fmla="*/ 360 h 742"/>
                  <a:gd name="T42" fmla="*/ 263 w 290"/>
                  <a:gd name="T43" fmla="*/ 270 h 742"/>
                  <a:gd name="T44" fmla="*/ 259 w 290"/>
                  <a:gd name="T45" fmla="*/ 210 h 742"/>
                  <a:gd name="T46" fmla="*/ 254 w 290"/>
                  <a:gd name="T47" fmla="*/ 172 h 742"/>
                  <a:gd name="T48" fmla="*/ 241 w 290"/>
                  <a:gd name="T49" fmla="*/ 150 h 742"/>
                  <a:gd name="T50" fmla="*/ 235 w 290"/>
                  <a:gd name="T51" fmla="*/ 139 h 742"/>
                  <a:gd name="T52" fmla="*/ 246 w 290"/>
                  <a:gd name="T53" fmla="*/ 131 h 742"/>
                  <a:gd name="T54" fmla="*/ 288 w 290"/>
                  <a:gd name="T55" fmla="*/ 106 h 742"/>
                  <a:gd name="T56" fmla="*/ 288 w 290"/>
                  <a:gd name="T57" fmla="*/ 104 h 742"/>
                  <a:gd name="T58" fmla="*/ 241 w 290"/>
                  <a:gd name="T59" fmla="*/ 89 h 742"/>
                  <a:gd name="T60" fmla="*/ 226 w 290"/>
                  <a:gd name="T61" fmla="*/ 73 h 742"/>
                  <a:gd name="T62" fmla="*/ 223 w 290"/>
                  <a:gd name="T63" fmla="*/ 36 h 742"/>
                  <a:gd name="T64" fmla="*/ 226 w 290"/>
                  <a:gd name="T65" fmla="*/ 0 h 742"/>
                  <a:gd name="T66" fmla="*/ 219 w 290"/>
                  <a:gd name="T67" fmla="*/ 5 h 742"/>
                  <a:gd name="T68" fmla="*/ 184 w 290"/>
                  <a:gd name="T69" fmla="*/ 27 h 742"/>
                  <a:gd name="T70" fmla="*/ 170 w 290"/>
                  <a:gd name="T71" fmla="*/ 29 h 742"/>
                  <a:gd name="T72" fmla="*/ 137 w 290"/>
                  <a:gd name="T73" fmla="*/ 18 h 742"/>
                  <a:gd name="T74" fmla="*/ 108 w 290"/>
                  <a:gd name="T75" fmla="*/ 7 h 742"/>
                  <a:gd name="T76" fmla="*/ 88 w 290"/>
                  <a:gd name="T77" fmla="*/ 18 h 742"/>
                  <a:gd name="T78" fmla="*/ 75 w 290"/>
                  <a:gd name="T79" fmla="*/ 29 h 742"/>
                  <a:gd name="T80" fmla="*/ 75 w 290"/>
                  <a:gd name="T81" fmla="*/ 42 h 742"/>
                  <a:gd name="T82" fmla="*/ 82 w 290"/>
                  <a:gd name="T83" fmla="*/ 64 h 7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0"/>
                  <a:gd name="T127" fmla="*/ 0 h 742"/>
                  <a:gd name="T128" fmla="*/ 290 w 290"/>
                  <a:gd name="T129" fmla="*/ 742 h 7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0" h="742">
                    <a:moveTo>
                      <a:pt x="0" y="598"/>
                    </a:moveTo>
                    <a:lnTo>
                      <a:pt x="4" y="598"/>
                    </a:lnTo>
                    <a:lnTo>
                      <a:pt x="11" y="600"/>
                    </a:lnTo>
                    <a:lnTo>
                      <a:pt x="33" y="605"/>
                    </a:lnTo>
                    <a:lnTo>
                      <a:pt x="57" y="609"/>
                    </a:lnTo>
                    <a:lnTo>
                      <a:pt x="66" y="614"/>
                    </a:lnTo>
                    <a:lnTo>
                      <a:pt x="71" y="616"/>
                    </a:lnTo>
                    <a:lnTo>
                      <a:pt x="73" y="625"/>
                    </a:lnTo>
                    <a:lnTo>
                      <a:pt x="71" y="642"/>
                    </a:lnTo>
                    <a:lnTo>
                      <a:pt x="60" y="687"/>
                    </a:lnTo>
                    <a:lnTo>
                      <a:pt x="55" y="709"/>
                    </a:lnTo>
                    <a:lnTo>
                      <a:pt x="51" y="726"/>
                    </a:lnTo>
                    <a:lnTo>
                      <a:pt x="51" y="739"/>
                    </a:lnTo>
                    <a:lnTo>
                      <a:pt x="53" y="742"/>
                    </a:lnTo>
                    <a:lnTo>
                      <a:pt x="64" y="739"/>
                    </a:lnTo>
                    <a:lnTo>
                      <a:pt x="84" y="739"/>
                    </a:lnTo>
                    <a:lnTo>
                      <a:pt x="137" y="737"/>
                    </a:lnTo>
                    <a:lnTo>
                      <a:pt x="164" y="735"/>
                    </a:lnTo>
                    <a:lnTo>
                      <a:pt x="186" y="733"/>
                    </a:lnTo>
                    <a:lnTo>
                      <a:pt x="201" y="728"/>
                    </a:lnTo>
                    <a:lnTo>
                      <a:pt x="208" y="722"/>
                    </a:lnTo>
                    <a:lnTo>
                      <a:pt x="208" y="713"/>
                    </a:lnTo>
                    <a:lnTo>
                      <a:pt x="206" y="698"/>
                    </a:lnTo>
                    <a:lnTo>
                      <a:pt x="206" y="664"/>
                    </a:lnTo>
                    <a:lnTo>
                      <a:pt x="210" y="634"/>
                    </a:lnTo>
                    <a:lnTo>
                      <a:pt x="212" y="620"/>
                    </a:lnTo>
                    <a:lnTo>
                      <a:pt x="217" y="614"/>
                    </a:lnTo>
                    <a:lnTo>
                      <a:pt x="228" y="603"/>
                    </a:lnTo>
                    <a:lnTo>
                      <a:pt x="237" y="587"/>
                    </a:lnTo>
                    <a:lnTo>
                      <a:pt x="243" y="570"/>
                    </a:lnTo>
                    <a:lnTo>
                      <a:pt x="248" y="561"/>
                    </a:lnTo>
                    <a:lnTo>
                      <a:pt x="252" y="545"/>
                    </a:lnTo>
                    <a:lnTo>
                      <a:pt x="257" y="536"/>
                    </a:lnTo>
                    <a:lnTo>
                      <a:pt x="263" y="530"/>
                    </a:lnTo>
                    <a:lnTo>
                      <a:pt x="268" y="523"/>
                    </a:lnTo>
                    <a:lnTo>
                      <a:pt x="266" y="510"/>
                    </a:lnTo>
                    <a:lnTo>
                      <a:pt x="261" y="497"/>
                    </a:lnTo>
                    <a:lnTo>
                      <a:pt x="259" y="484"/>
                    </a:lnTo>
                    <a:lnTo>
                      <a:pt x="263" y="466"/>
                    </a:lnTo>
                    <a:lnTo>
                      <a:pt x="266" y="442"/>
                    </a:lnTo>
                    <a:lnTo>
                      <a:pt x="268" y="380"/>
                    </a:lnTo>
                    <a:lnTo>
                      <a:pt x="268" y="360"/>
                    </a:lnTo>
                    <a:lnTo>
                      <a:pt x="266" y="334"/>
                    </a:lnTo>
                    <a:lnTo>
                      <a:pt x="263" y="270"/>
                    </a:lnTo>
                    <a:lnTo>
                      <a:pt x="261" y="239"/>
                    </a:lnTo>
                    <a:lnTo>
                      <a:pt x="259" y="210"/>
                    </a:lnTo>
                    <a:lnTo>
                      <a:pt x="257" y="186"/>
                    </a:lnTo>
                    <a:lnTo>
                      <a:pt x="254" y="172"/>
                    </a:lnTo>
                    <a:lnTo>
                      <a:pt x="248" y="159"/>
                    </a:lnTo>
                    <a:lnTo>
                      <a:pt x="241" y="150"/>
                    </a:lnTo>
                    <a:lnTo>
                      <a:pt x="235" y="146"/>
                    </a:lnTo>
                    <a:lnTo>
                      <a:pt x="235" y="139"/>
                    </a:lnTo>
                    <a:lnTo>
                      <a:pt x="239" y="135"/>
                    </a:lnTo>
                    <a:lnTo>
                      <a:pt x="246" y="131"/>
                    </a:lnTo>
                    <a:lnTo>
                      <a:pt x="281" y="109"/>
                    </a:lnTo>
                    <a:lnTo>
                      <a:pt x="288" y="106"/>
                    </a:lnTo>
                    <a:lnTo>
                      <a:pt x="290" y="104"/>
                    </a:lnTo>
                    <a:lnTo>
                      <a:pt x="288" y="104"/>
                    </a:lnTo>
                    <a:lnTo>
                      <a:pt x="281" y="102"/>
                    </a:lnTo>
                    <a:lnTo>
                      <a:pt x="241" y="89"/>
                    </a:lnTo>
                    <a:lnTo>
                      <a:pt x="228" y="80"/>
                    </a:lnTo>
                    <a:lnTo>
                      <a:pt x="226" y="73"/>
                    </a:lnTo>
                    <a:lnTo>
                      <a:pt x="223" y="62"/>
                    </a:lnTo>
                    <a:lnTo>
                      <a:pt x="223" y="36"/>
                    </a:lnTo>
                    <a:lnTo>
                      <a:pt x="226" y="11"/>
                    </a:lnTo>
                    <a:lnTo>
                      <a:pt x="226" y="0"/>
                    </a:lnTo>
                    <a:lnTo>
                      <a:pt x="223" y="3"/>
                    </a:lnTo>
                    <a:lnTo>
                      <a:pt x="219" y="5"/>
                    </a:lnTo>
                    <a:lnTo>
                      <a:pt x="204" y="18"/>
                    </a:lnTo>
                    <a:lnTo>
                      <a:pt x="184" y="27"/>
                    </a:lnTo>
                    <a:lnTo>
                      <a:pt x="177" y="29"/>
                    </a:lnTo>
                    <a:lnTo>
                      <a:pt x="170" y="29"/>
                    </a:lnTo>
                    <a:lnTo>
                      <a:pt x="157" y="25"/>
                    </a:lnTo>
                    <a:lnTo>
                      <a:pt x="137" y="18"/>
                    </a:lnTo>
                    <a:lnTo>
                      <a:pt x="119" y="11"/>
                    </a:lnTo>
                    <a:lnTo>
                      <a:pt x="108" y="7"/>
                    </a:lnTo>
                    <a:lnTo>
                      <a:pt x="100" y="11"/>
                    </a:lnTo>
                    <a:lnTo>
                      <a:pt x="88" y="18"/>
                    </a:lnTo>
                    <a:lnTo>
                      <a:pt x="80" y="25"/>
                    </a:lnTo>
                    <a:lnTo>
                      <a:pt x="75" y="29"/>
                    </a:lnTo>
                    <a:lnTo>
                      <a:pt x="73" y="34"/>
                    </a:lnTo>
                    <a:lnTo>
                      <a:pt x="75" y="42"/>
                    </a:lnTo>
                    <a:lnTo>
                      <a:pt x="82" y="53"/>
                    </a:lnTo>
                    <a:lnTo>
                      <a:pt x="82" y="64"/>
                    </a:lnTo>
                    <a:lnTo>
                      <a:pt x="0" y="598"/>
                    </a:lnTo>
                    <a:close/>
                  </a:path>
                </a:pathLst>
              </a:custGeom>
              <a:solidFill>
                <a:srgbClr val="7B3C2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0" name="Freeform 41"/>
              <p:cNvSpPr>
                <a:spLocks/>
              </p:cNvSpPr>
              <p:nvPr/>
            </p:nvSpPr>
            <p:spPr bwMode="auto">
              <a:xfrm>
                <a:off x="1269" y="2653"/>
                <a:ext cx="283" cy="736"/>
              </a:xfrm>
              <a:custGeom>
                <a:avLst/>
                <a:gdLst>
                  <a:gd name="T0" fmla="*/ 4 w 283"/>
                  <a:gd name="T1" fmla="*/ 595 h 736"/>
                  <a:gd name="T2" fmla="*/ 33 w 283"/>
                  <a:gd name="T3" fmla="*/ 602 h 736"/>
                  <a:gd name="T4" fmla="*/ 66 w 283"/>
                  <a:gd name="T5" fmla="*/ 611 h 736"/>
                  <a:gd name="T6" fmla="*/ 73 w 283"/>
                  <a:gd name="T7" fmla="*/ 622 h 736"/>
                  <a:gd name="T8" fmla="*/ 60 w 283"/>
                  <a:gd name="T9" fmla="*/ 681 h 736"/>
                  <a:gd name="T10" fmla="*/ 51 w 283"/>
                  <a:gd name="T11" fmla="*/ 721 h 736"/>
                  <a:gd name="T12" fmla="*/ 53 w 283"/>
                  <a:gd name="T13" fmla="*/ 736 h 736"/>
                  <a:gd name="T14" fmla="*/ 84 w 283"/>
                  <a:gd name="T15" fmla="*/ 734 h 736"/>
                  <a:gd name="T16" fmla="*/ 164 w 283"/>
                  <a:gd name="T17" fmla="*/ 730 h 736"/>
                  <a:gd name="T18" fmla="*/ 201 w 283"/>
                  <a:gd name="T19" fmla="*/ 723 h 736"/>
                  <a:gd name="T20" fmla="*/ 208 w 283"/>
                  <a:gd name="T21" fmla="*/ 706 h 736"/>
                  <a:gd name="T22" fmla="*/ 206 w 283"/>
                  <a:gd name="T23" fmla="*/ 624 h 736"/>
                  <a:gd name="T24" fmla="*/ 212 w 283"/>
                  <a:gd name="T25" fmla="*/ 606 h 736"/>
                  <a:gd name="T26" fmla="*/ 235 w 283"/>
                  <a:gd name="T27" fmla="*/ 578 h 736"/>
                  <a:gd name="T28" fmla="*/ 248 w 283"/>
                  <a:gd name="T29" fmla="*/ 553 h 736"/>
                  <a:gd name="T30" fmla="*/ 250 w 283"/>
                  <a:gd name="T31" fmla="*/ 538 h 736"/>
                  <a:gd name="T32" fmla="*/ 259 w 283"/>
                  <a:gd name="T33" fmla="*/ 522 h 736"/>
                  <a:gd name="T34" fmla="*/ 261 w 283"/>
                  <a:gd name="T35" fmla="*/ 505 h 736"/>
                  <a:gd name="T36" fmla="*/ 254 w 283"/>
                  <a:gd name="T37" fmla="*/ 478 h 736"/>
                  <a:gd name="T38" fmla="*/ 261 w 283"/>
                  <a:gd name="T39" fmla="*/ 439 h 736"/>
                  <a:gd name="T40" fmla="*/ 263 w 283"/>
                  <a:gd name="T41" fmla="*/ 331 h 736"/>
                  <a:gd name="T42" fmla="*/ 259 w 283"/>
                  <a:gd name="T43" fmla="*/ 231 h 736"/>
                  <a:gd name="T44" fmla="*/ 254 w 283"/>
                  <a:gd name="T45" fmla="*/ 181 h 736"/>
                  <a:gd name="T46" fmla="*/ 246 w 283"/>
                  <a:gd name="T47" fmla="*/ 152 h 736"/>
                  <a:gd name="T48" fmla="*/ 232 w 283"/>
                  <a:gd name="T49" fmla="*/ 141 h 736"/>
                  <a:gd name="T50" fmla="*/ 237 w 283"/>
                  <a:gd name="T51" fmla="*/ 132 h 736"/>
                  <a:gd name="T52" fmla="*/ 261 w 283"/>
                  <a:gd name="T53" fmla="*/ 117 h 736"/>
                  <a:gd name="T54" fmla="*/ 281 w 283"/>
                  <a:gd name="T55" fmla="*/ 103 h 736"/>
                  <a:gd name="T56" fmla="*/ 281 w 283"/>
                  <a:gd name="T57" fmla="*/ 101 h 736"/>
                  <a:gd name="T58" fmla="*/ 257 w 283"/>
                  <a:gd name="T59" fmla="*/ 94 h 736"/>
                  <a:gd name="T60" fmla="*/ 226 w 283"/>
                  <a:gd name="T61" fmla="*/ 79 h 736"/>
                  <a:gd name="T62" fmla="*/ 221 w 283"/>
                  <a:gd name="T63" fmla="*/ 61 h 736"/>
                  <a:gd name="T64" fmla="*/ 223 w 283"/>
                  <a:gd name="T65" fmla="*/ 11 h 736"/>
                  <a:gd name="T66" fmla="*/ 226 w 283"/>
                  <a:gd name="T67" fmla="*/ 0 h 736"/>
                  <a:gd name="T68" fmla="*/ 219 w 283"/>
                  <a:gd name="T69" fmla="*/ 6 h 736"/>
                  <a:gd name="T70" fmla="*/ 184 w 283"/>
                  <a:gd name="T71" fmla="*/ 28 h 736"/>
                  <a:gd name="T72" fmla="*/ 170 w 283"/>
                  <a:gd name="T73" fmla="*/ 31 h 736"/>
                  <a:gd name="T74" fmla="*/ 135 w 283"/>
                  <a:gd name="T75" fmla="*/ 17 h 736"/>
                  <a:gd name="T76" fmla="*/ 106 w 283"/>
                  <a:gd name="T77" fmla="*/ 6 h 736"/>
                  <a:gd name="T78" fmla="*/ 88 w 283"/>
                  <a:gd name="T79" fmla="*/ 15 h 736"/>
                  <a:gd name="T80" fmla="*/ 75 w 283"/>
                  <a:gd name="T81" fmla="*/ 26 h 736"/>
                  <a:gd name="T82" fmla="*/ 75 w 283"/>
                  <a:gd name="T83" fmla="*/ 39 h 736"/>
                  <a:gd name="T84" fmla="*/ 82 w 283"/>
                  <a:gd name="T85" fmla="*/ 61 h 7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3"/>
                  <a:gd name="T130" fmla="*/ 0 h 736"/>
                  <a:gd name="T131" fmla="*/ 283 w 283"/>
                  <a:gd name="T132" fmla="*/ 736 h 7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3" h="736">
                    <a:moveTo>
                      <a:pt x="0" y="595"/>
                    </a:moveTo>
                    <a:lnTo>
                      <a:pt x="4" y="595"/>
                    </a:lnTo>
                    <a:lnTo>
                      <a:pt x="11" y="597"/>
                    </a:lnTo>
                    <a:lnTo>
                      <a:pt x="33" y="602"/>
                    </a:lnTo>
                    <a:lnTo>
                      <a:pt x="57" y="606"/>
                    </a:lnTo>
                    <a:lnTo>
                      <a:pt x="66" y="611"/>
                    </a:lnTo>
                    <a:lnTo>
                      <a:pt x="71" y="613"/>
                    </a:lnTo>
                    <a:lnTo>
                      <a:pt x="73" y="622"/>
                    </a:lnTo>
                    <a:lnTo>
                      <a:pt x="71" y="637"/>
                    </a:lnTo>
                    <a:lnTo>
                      <a:pt x="60" y="681"/>
                    </a:lnTo>
                    <a:lnTo>
                      <a:pt x="55" y="703"/>
                    </a:lnTo>
                    <a:lnTo>
                      <a:pt x="51" y="721"/>
                    </a:lnTo>
                    <a:lnTo>
                      <a:pt x="51" y="734"/>
                    </a:lnTo>
                    <a:lnTo>
                      <a:pt x="53" y="736"/>
                    </a:lnTo>
                    <a:lnTo>
                      <a:pt x="64" y="734"/>
                    </a:lnTo>
                    <a:lnTo>
                      <a:pt x="84" y="734"/>
                    </a:lnTo>
                    <a:lnTo>
                      <a:pt x="137" y="732"/>
                    </a:lnTo>
                    <a:lnTo>
                      <a:pt x="164" y="730"/>
                    </a:lnTo>
                    <a:lnTo>
                      <a:pt x="186" y="728"/>
                    </a:lnTo>
                    <a:lnTo>
                      <a:pt x="201" y="723"/>
                    </a:lnTo>
                    <a:lnTo>
                      <a:pt x="208" y="717"/>
                    </a:lnTo>
                    <a:lnTo>
                      <a:pt x="208" y="706"/>
                    </a:lnTo>
                    <a:lnTo>
                      <a:pt x="206" y="692"/>
                    </a:lnTo>
                    <a:lnTo>
                      <a:pt x="206" y="624"/>
                    </a:lnTo>
                    <a:lnTo>
                      <a:pt x="208" y="613"/>
                    </a:lnTo>
                    <a:lnTo>
                      <a:pt x="212" y="606"/>
                    </a:lnTo>
                    <a:lnTo>
                      <a:pt x="223" y="595"/>
                    </a:lnTo>
                    <a:lnTo>
                      <a:pt x="235" y="578"/>
                    </a:lnTo>
                    <a:lnTo>
                      <a:pt x="243" y="562"/>
                    </a:lnTo>
                    <a:lnTo>
                      <a:pt x="248" y="553"/>
                    </a:lnTo>
                    <a:lnTo>
                      <a:pt x="250" y="547"/>
                    </a:lnTo>
                    <a:lnTo>
                      <a:pt x="250" y="538"/>
                    </a:lnTo>
                    <a:lnTo>
                      <a:pt x="252" y="529"/>
                    </a:lnTo>
                    <a:lnTo>
                      <a:pt x="259" y="522"/>
                    </a:lnTo>
                    <a:lnTo>
                      <a:pt x="263" y="516"/>
                    </a:lnTo>
                    <a:lnTo>
                      <a:pt x="261" y="505"/>
                    </a:lnTo>
                    <a:lnTo>
                      <a:pt x="257" y="492"/>
                    </a:lnTo>
                    <a:lnTo>
                      <a:pt x="254" y="478"/>
                    </a:lnTo>
                    <a:lnTo>
                      <a:pt x="259" y="463"/>
                    </a:lnTo>
                    <a:lnTo>
                      <a:pt x="261" y="439"/>
                    </a:lnTo>
                    <a:lnTo>
                      <a:pt x="263" y="377"/>
                    </a:lnTo>
                    <a:lnTo>
                      <a:pt x="263" y="331"/>
                    </a:lnTo>
                    <a:lnTo>
                      <a:pt x="261" y="264"/>
                    </a:lnTo>
                    <a:lnTo>
                      <a:pt x="259" y="231"/>
                    </a:lnTo>
                    <a:lnTo>
                      <a:pt x="257" y="203"/>
                    </a:lnTo>
                    <a:lnTo>
                      <a:pt x="254" y="181"/>
                    </a:lnTo>
                    <a:lnTo>
                      <a:pt x="252" y="165"/>
                    </a:lnTo>
                    <a:lnTo>
                      <a:pt x="246" y="152"/>
                    </a:lnTo>
                    <a:lnTo>
                      <a:pt x="239" y="145"/>
                    </a:lnTo>
                    <a:lnTo>
                      <a:pt x="232" y="141"/>
                    </a:lnTo>
                    <a:lnTo>
                      <a:pt x="232" y="136"/>
                    </a:lnTo>
                    <a:lnTo>
                      <a:pt x="237" y="132"/>
                    </a:lnTo>
                    <a:lnTo>
                      <a:pt x="243" y="128"/>
                    </a:lnTo>
                    <a:lnTo>
                      <a:pt x="261" y="117"/>
                    </a:lnTo>
                    <a:lnTo>
                      <a:pt x="277" y="106"/>
                    </a:lnTo>
                    <a:lnTo>
                      <a:pt x="281" y="103"/>
                    </a:lnTo>
                    <a:lnTo>
                      <a:pt x="283" y="101"/>
                    </a:lnTo>
                    <a:lnTo>
                      <a:pt x="281" y="101"/>
                    </a:lnTo>
                    <a:lnTo>
                      <a:pt x="274" y="99"/>
                    </a:lnTo>
                    <a:lnTo>
                      <a:pt x="257" y="94"/>
                    </a:lnTo>
                    <a:lnTo>
                      <a:pt x="237" y="88"/>
                    </a:lnTo>
                    <a:lnTo>
                      <a:pt x="226" y="79"/>
                    </a:lnTo>
                    <a:lnTo>
                      <a:pt x="223" y="72"/>
                    </a:lnTo>
                    <a:lnTo>
                      <a:pt x="221" y="61"/>
                    </a:lnTo>
                    <a:lnTo>
                      <a:pt x="223" y="35"/>
                    </a:lnTo>
                    <a:lnTo>
                      <a:pt x="223" y="11"/>
                    </a:lnTo>
                    <a:lnTo>
                      <a:pt x="226" y="2"/>
                    </a:lnTo>
                    <a:lnTo>
                      <a:pt x="226" y="0"/>
                    </a:lnTo>
                    <a:lnTo>
                      <a:pt x="223" y="2"/>
                    </a:lnTo>
                    <a:lnTo>
                      <a:pt x="219" y="6"/>
                    </a:lnTo>
                    <a:lnTo>
                      <a:pt x="204" y="17"/>
                    </a:lnTo>
                    <a:lnTo>
                      <a:pt x="184" y="28"/>
                    </a:lnTo>
                    <a:lnTo>
                      <a:pt x="177" y="31"/>
                    </a:lnTo>
                    <a:lnTo>
                      <a:pt x="170" y="31"/>
                    </a:lnTo>
                    <a:lnTo>
                      <a:pt x="155" y="26"/>
                    </a:lnTo>
                    <a:lnTo>
                      <a:pt x="135" y="17"/>
                    </a:lnTo>
                    <a:lnTo>
                      <a:pt x="117" y="11"/>
                    </a:lnTo>
                    <a:lnTo>
                      <a:pt x="106" y="6"/>
                    </a:lnTo>
                    <a:lnTo>
                      <a:pt x="100" y="8"/>
                    </a:lnTo>
                    <a:lnTo>
                      <a:pt x="88" y="15"/>
                    </a:lnTo>
                    <a:lnTo>
                      <a:pt x="80" y="22"/>
                    </a:lnTo>
                    <a:lnTo>
                      <a:pt x="75" y="26"/>
                    </a:lnTo>
                    <a:lnTo>
                      <a:pt x="73" y="31"/>
                    </a:lnTo>
                    <a:lnTo>
                      <a:pt x="75" y="39"/>
                    </a:lnTo>
                    <a:lnTo>
                      <a:pt x="82" y="50"/>
                    </a:lnTo>
                    <a:lnTo>
                      <a:pt x="82" y="61"/>
                    </a:lnTo>
                    <a:lnTo>
                      <a:pt x="0" y="595"/>
                    </a:lnTo>
                    <a:close/>
                  </a:path>
                </a:pathLst>
              </a:custGeom>
              <a:solidFill>
                <a:srgbClr val="73342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1" name="Freeform 42"/>
              <p:cNvSpPr>
                <a:spLocks/>
              </p:cNvSpPr>
              <p:nvPr/>
            </p:nvSpPr>
            <p:spPr bwMode="auto">
              <a:xfrm>
                <a:off x="1269" y="2670"/>
                <a:ext cx="266" cy="675"/>
              </a:xfrm>
              <a:custGeom>
                <a:avLst/>
                <a:gdLst>
                  <a:gd name="T0" fmla="*/ 4 w 266"/>
                  <a:gd name="T1" fmla="*/ 578 h 675"/>
                  <a:gd name="T2" fmla="*/ 33 w 266"/>
                  <a:gd name="T3" fmla="*/ 585 h 675"/>
                  <a:gd name="T4" fmla="*/ 66 w 266"/>
                  <a:gd name="T5" fmla="*/ 594 h 675"/>
                  <a:gd name="T6" fmla="*/ 73 w 266"/>
                  <a:gd name="T7" fmla="*/ 603 h 675"/>
                  <a:gd name="T8" fmla="*/ 77 w 266"/>
                  <a:gd name="T9" fmla="*/ 642 h 675"/>
                  <a:gd name="T10" fmla="*/ 82 w 266"/>
                  <a:gd name="T11" fmla="*/ 675 h 675"/>
                  <a:gd name="T12" fmla="*/ 106 w 266"/>
                  <a:gd name="T13" fmla="*/ 671 h 675"/>
                  <a:gd name="T14" fmla="*/ 155 w 266"/>
                  <a:gd name="T15" fmla="*/ 655 h 675"/>
                  <a:gd name="T16" fmla="*/ 164 w 266"/>
                  <a:gd name="T17" fmla="*/ 642 h 675"/>
                  <a:gd name="T18" fmla="*/ 168 w 266"/>
                  <a:gd name="T19" fmla="*/ 592 h 675"/>
                  <a:gd name="T20" fmla="*/ 186 w 266"/>
                  <a:gd name="T21" fmla="*/ 569 h 675"/>
                  <a:gd name="T22" fmla="*/ 206 w 266"/>
                  <a:gd name="T23" fmla="*/ 539 h 675"/>
                  <a:gd name="T24" fmla="*/ 210 w 266"/>
                  <a:gd name="T25" fmla="*/ 523 h 675"/>
                  <a:gd name="T26" fmla="*/ 210 w 266"/>
                  <a:gd name="T27" fmla="*/ 490 h 675"/>
                  <a:gd name="T28" fmla="*/ 237 w 266"/>
                  <a:gd name="T29" fmla="*/ 481 h 675"/>
                  <a:gd name="T30" fmla="*/ 257 w 266"/>
                  <a:gd name="T31" fmla="*/ 464 h 675"/>
                  <a:gd name="T32" fmla="*/ 263 w 266"/>
                  <a:gd name="T33" fmla="*/ 422 h 675"/>
                  <a:gd name="T34" fmla="*/ 263 w 266"/>
                  <a:gd name="T35" fmla="*/ 342 h 675"/>
                  <a:gd name="T36" fmla="*/ 254 w 266"/>
                  <a:gd name="T37" fmla="*/ 276 h 675"/>
                  <a:gd name="T38" fmla="*/ 243 w 266"/>
                  <a:gd name="T39" fmla="*/ 219 h 675"/>
                  <a:gd name="T40" fmla="*/ 235 w 266"/>
                  <a:gd name="T41" fmla="*/ 186 h 675"/>
                  <a:gd name="T42" fmla="*/ 217 w 266"/>
                  <a:gd name="T43" fmla="*/ 141 h 675"/>
                  <a:gd name="T44" fmla="*/ 223 w 266"/>
                  <a:gd name="T45" fmla="*/ 119 h 675"/>
                  <a:gd name="T46" fmla="*/ 248 w 266"/>
                  <a:gd name="T47" fmla="*/ 95 h 675"/>
                  <a:gd name="T48" fmla="*/ 246 w 266"/>
                  <a:gd name="T49" fmla="*/ 91 h 675"/>
                  <a:gd name="T50" fmla="*/ 219 w 266"/>
                  <a:gd name="T51" fmla="*/ 84 h 675"/>
                  <a:gd name="T52" fmla="*/ 204 w 266"/>
                  <a:gd name="T53" fmla="*/ 64 h 675"/>
                  <a:gd name="T54" fmla="*/ 199 w 266"/>
                  <a:gd name="T55" fmla="*/ 29 h 675"/>
                  <a:gd name="T56" fmla="*/ 168 w 266"/>
                  <a:gd name="T57" fmla="*/ 31 h 675"/>
                  <a:gd name="T58" fmla="*/ 137 w 266"/>
                  <a:gd name="T59" fmla="*/ 14 h 675"/>
                  <a:gd name="T60" fmla="*/ 108 w 266"/>
                  <a:gd name="T61" fmla="*/ 0 h 675"/>
                  <a:gd name="T62" fmla="*/ 88 w 266"/>
                  <a:gd name="T63" fmla="*/ 5 h 675"/>
                  <a:gd name="T64" fmla="*/ 75 w 266"/>
                  <a:gd name="T65" fmla="*/ 9 h 675"/>
                  <a:gd name="T66" fmla="*/ 75 w 266"/>
                  <a:gd name="T67" fmla="*/ 22 h 675"/>
                  <a:gd name="T68" fmla="*/ 82 w 266"/>
                  <a:gd name="T69" fmla="*/ 44 h 6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6"/>
                  <a:gd name="T106" fmla="*/ 0 h 675"/>
                  <a:gd name="T107" fmla="*/ 266 w 266"/>
                  <a:gd name="T108" fmla="*/ 675 h 6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6" h="675">
                    <a:moveTo>
                      <a:pt x="0" y="578"/>
                    </a:moveTo>
                    <a:lnTo>
                      <a:pt x="4" y="578"/>
                    </a:lnTo>
                    <a:lnTo>
                      <a:pt x="11" y="580"/>
                    </a:lnTo>
                    <a:lnTo>
                      <a:pt x="33" y="585"/>
                    </a:lnTo>
                    <a:lnTo>
                      <a:pt x="57" y="589"/>
                    </a:lnTo>
                    <a:lnTo>
                      <a:pt x="66" y="594"/>
                    </a:lnTo>
                    <a:lnTo>
                      <a:pt x="71" y="596"/>
                    </a:lnTo>
                    <a:lnTo>
                      <a:pt x="73" y="603"/>
                    </a:lnTo>
                    <a:lnTo>
                      <a:pt x="75" y="614"/>
                    </a:lnTo>
                    <a:lnTo>
                      <a:pt x="77" y="642"/>
                    </a:lnTo>
                    <a:lnTo>
                      <a:pt x="80" y="669"/>
                    </a:lnTo>
                    <a:lnTo>
                      <a:pt x="82" y="675"/>
                    </a:lnTo>
                    <a:lnTo>
                      <a:pt x="86" y="675"/>
                    </a:lnTo>
                    <a:lnTo>
                      <a:pt x="106" y="671"/>
                    </a:lnTo>
                    <a:lnTo>
                      <a:pt x="133" y="664"/>
                    </a:lnTo>
                    <a:lnTo>
                      <a:pt x="155" y="655"/>
                    </a:lnTo>
                    <a:lnTo>
                      <a:pt x="161" y="649"/>
                    </a:lnTo>
                    <a:lnTo>
                      <a:pt x="164" y="642"/>
                    </a:lnTo>
                    <a:lnTo>
                      <a:pt x="164" y="609"/>
                    </a:lnTo>
                    <a:lnTo>
                      <a:pt x="168" y="592"/>
                    </a:lnTo>
                    <a:lnTo>
                      <a:pt x="175" y="580"/>
                    </a:lnTo>
                    <a:lnTo>
                      <a:pt x="186" y="569"/>
                    </a:lnTo>
                    <a:lnTo>
                      <a:pt x="197" y="554"/>
                    </a:lnTo>
                    <a:lnTo>
                      <a:pt x="206" y="539"/>
                    </a:lnTo>
                    <a:lnTo>
                      <a:pt x="210" y="530"/>
                    </a:lnTo>
                    <a:lnTo>
                      <a:pt x="210" y="523"/>
                    </a:lnTo>
                    <a:lnTo>
                      <a:pt x="206" y="497"/>
                    </a:lnTo>
                    <a:lnTo>
                      <a:pt x="210" y="490"/>
                    </a:lnTo>
                    <a:lnTo>
                      <a:pt x="221" y="486"/>
                    </a:lnTo>
                    <a:lnTo>
                      <a:pt x="237" y="481"/>
                    </a:lnTo>
                    <a:lnTo>
                      <a:pt x="250" y="472"/>
                    </a:lnTo>
                    <a:lnTo>
                      <a:pt x="257" y="464"/>
                    </a:lnTo>
                    <a:lnTo>
                      <a:pt x="259" y="446"/>
                    </a:lnTo>
                    <a:lnTo>
                      <a:pt x="263" y="422"/>
                    </a:lnTo>
                    <a:lnTo>
                      <a:pt x="266" y="360"/>
                    </a:lnTo>
                    <a:lnTo>
                      <a:pt x="263" y="342"/>
                    </a:lnTo>
                    <a:lnTo>
                      <a:pt x="261" y="322"/>
                    </a:lnTo>
                    <a:lnTo>
                      <a:pt x="254" y="276"/>
                    </a:lnTo>
                    <a:lnTo>
                      <a:pt x="248" y="234"/>
                    </a:lnTo>
                    <a:lnTo>
                      <a:pt x="243" y="219"/>
                    </a:lnTo>
                    <a:lnTo>
                      <a:pt x="241" y="208"/>
                    </a:lnTo>
                    <a:lnTo>
                      <a:pt x="235" y="186"/>
                    </a:lnTo>
                    <a:lnTo>
                      <a:pt x="226" y="161"/>
                    </a:lnTo>
                    <a:lnTo>
                      <a:pt x="217" y="141"/>
                    </a:lnTo>
                    <a:lnTo>
                      <a:pt x="217" y="128"/>
                    </a:lnTo>
                    <a:lnTo>
                      <a:pt x="223" y="119"/>
                    </a:lnTo>
                    <a:lnTo>
                      <a:pt x="237" y="106"/>
                    </a:lnTo>
                    <a:lnTo>
                      <a:pt x="248" y="95"/>
                    </a:lnTo>
                    <a:lnTo>
                      <a:pt x="252" y="91"/>
                    </a:lnTo>
                    <a:lnTo>
                      <a:pt x="246" y="91"/>
                    </a:lnTo>
                    <a:lnTo>
                      <a:pt x="232" y="89"/>
                    </a:lnTo>
                    <a:lnTo>
                      <a:pt x="219" y="84"/>
                    </a:lnTo>
                    <a:lnTo>
                      <a:pt x="208" y="77"/>
                    </a:lnTo>
                    <a:lnTo>
                      <a:pt x="204" y="64"/>
                    </a:lnTo>
                    <a:lnTo>
                      <a:pt x="204" y="27"/>
                    </a:lnTo>
                    <a:lnTo>
                      <a:pt x="199" y="29"/>
                    </a:lnTo>
                    <a:lnTo>
                      <a:pt x="190" y="31"/>
                    </a:lnTo>
                    <a:lnTo>
                      <a:pt x="168" y="31"/>
                    </a:lnTo>
                    <a:lnTo>
                      <a:pt x="155" y="25"/>
                    </a:lnTo>
                    <a:lnTo>
                      <a:pt x="137" y="14"/>
                    </a:lnTo>
                    <a:lnTo>
                      <a:pt x="119" y="5"/>
                    </a:lnTo>
                    <a:lnTo>
                      <a:pt x="108" y="0"/>
                    </a:lnTo>
                    <a:lnTo>
                      <a:pt x="100" y="0"/>
                    </a:lnTo>
                    <a:lnTo>
                      <a:pt x="88" y="5"/>
                    </a:lnTo>
                    <a:lnTo>
                      <a:pt x="80" y="7"/>
                    </a:lnTo>
                    <a:lnTo>
                      <a:pt x="75" y="9"/>
                    </a:lnTo>
                    <a:lnTo>
                      <a:pt x="73" y="14"/>
                    </a:lnTo>
                    <a:lnTo>
                      <a:pt x="75" y="22"/>
                    </a:lnTo>
                    <a:lnTo>
                      <a:pt x="82" y="33"/>
                    </a:lnTo>
                    <a:lnTo>
                      <a:pt x="82" y="44"/>
                    </a:lnTo>
                    <a:lnTo>
                      <a:pt x="0" y="578"/>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2" name="Freeform 43"/>
              <p:cNvSpPr>
                <a:spLocks/>
              </p:cNvSpPr>
              <p:nvPr/>
            </p:nvSpPr>
            <p:spPr bwMode="auto">
              <a:xfrm>
                <a:off x="1269" y="2672"/>
                <a:ext cx="263" cy="667"/>
              </a:xfrm>
              <a:custGeom>
                <a:avLst/>
                <a:gdLst>
                  <a:gd name="T0" fmla="*/ 4 w 263"/>
                  <a:gd name="T1" fmla="*/ 576 h 667"/>
                  <a:gd name="T2" fmla="*/ 33 w 263"/>
                  <a:gd name="T3" fmla="*/ 583 h 667"/>
                  <a:gd name="T4" fmla="*/ 66 w 263"/>
                  <a:gd name="T5" fmla="*/ 592 h 667"/>
                  <a:gd name="T6" fmla="*/ 73 w 263"/>
                  <a:gd name="T7" fmla="*/ 601 h 667"/>
                  <a:gd name="T8" fmla="*/ 80 w 263"/>
                  <a:gd name="T9" fmla="*/ 638 h 667"/>
                  <a:gd name="T10" fmla="*/ 86 w 263"/>
                  <a:gd name="T11" fmla="*/ 667 h 667"/>
                  <a:gd name="T12" fmla="*/ 108 w 263"/>
                  <a:gd name="T13" fmla="*/ 660 h 667"/>
                  <a:gd name="T14" fmla="*/ 153 w 263"/>
                  <a:gd name="T15" fmla="*/ 647 h 667"/>
                  <a:gd name="T16" fmla="*/ 161 w 263"/>
                  <a:gd name="T17" fmla="*/ 634 h 667"/>
                  <a:gd name="T18" fmla="*/ 164 w 263"/>
                  <a:gd name="T19" fmla="*/ 585 h 667"/>
                  <a:gd name="T20" fmla="*/ 181 w 263"/>
                  <a:gd name="T21" fmla="*/ 565 h 667"/>
                  <a:gd name="T22" fmla="*/ 204 w 263"/>
                  <a:gd name="T23" fmla="*/ 534 h 667"/>
                  <a:gd name="T24" fmla="*/ 208 w 263"/>
                  <a:gd name="T25" fmla="*/ 517 h 667"/>
                  <a:gd name="T26" fmla="*/ 206 w 263"/>
                  <a:gd name="T27" fmla="*/ 492 h 667"/>
                  <a:gd name="T28" fmla="*/ 235 w 263"/>
                  <a:gd name="T29" fmla="*/ 475 h 667"/>
                  <a:gd name="T30" fmla="*/ 254 w 263"/>
                  <a:gd name="T31" fmla="*/ 457 h 667"/>
                  <a:gd name="T32" fmla="*/ 259 w 263"/>
                  <a:gd name="T33" fmla="*/ 417 h 667"/>
                  <a:gd name="T34" fmla="*/ 261 w 263"/>
                  <a:gd name="T35" fmla="*/ 340 h 667"/>
                  <a:gd name="T36" fmla="*/ 252 w 263"/>
                  <a:gd name="T37" fmla="*/ 274 h 667"/>
                  <a:gd name="T38" fmla="*/ 241 w 263"/>
                  <a:gd name="T39" fmla="*/ 217 h 667"/>
                  <a:gd name="T40" fmla="*/ 232 w 263"/>
                  <a:gd name="T41" fmla="*/ 184 h 667"/>
                  <a:gd name="T42" fmla="*/ 215 w 263"/>
                  <a:gd name="T43" fmla="*/ 137 h 667"/>
                  <a:gd name="T44" fmla="*/ 221 w 263"/>
                  <a:gd name="T45" fmla="*/ 115 h 667"/>
                  <a:gd name="T46" fmla="*/ 243 w 263"/>
                  <a:gd name="T47" fmla="*/ 93 h 667"/>
                  <a:gd name="T48" fmla="*/ 241 w 263"/>
                  <a:gd name="T49" fmla="*/ 89 h 667"/>
                  <a:gd name="T50" fmla="*/ 217 w 263"/>
                  <a:gd name="T51" fmla="*/ 82 h 667"/>
                  <a:gd name="T52" fmla="*/ 204 w 263"/>
                  <a:gd name="T53" fmla="*/ 62 h 667"/>
                  <a:gd name="T54" fmla="*/ 201 w 263"/>
                  <a:gd name="T55" fmla="*/ 27 h 667"/>
                  <a:gd name="T56" fmla="*/ 190 w 263"/>
                  <a:gd name="T57" fmla="*/ 31 h 667"/>
                  <a:gd name="T58" fmla="*/ 168 w 263"/>
                  <a:gd name="T59" fmla="*/ 29 h 667"/>
                  <a:gd name="T60" fmla="*/ 119 w 263"/>
                  <a:gd name="T61" fmla="*/ 5 h 667"/>
                  <a:gd name="T62" fmla="*/ 100 w 263"/>
                  <a:gd name="T63" fmla="*/ 0 h 667"/>
                  <a:gd name="T64" fmla="*/ 80 w 263"/>
                  <a:gd name="T65" fmla="*/ 5 h 667"/>
                  <a:gd name="T66" fmla="*/ 73 w 263"/>
                  <a:gd name="T67" fmla="*/ 12 h 667"/>
                  <a:gd name="T68" fmla="*/ 82 w 263"/>
                  <a:gd name="T69" fmla="*/ 31 h 667"/>
                  <a:gd name="T70" fmla="*/ 0 w 263"/>
                  <a:gd name="T71" fmla="*/ 576 h 6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3"/>
                  <a:gd name="T109" fmla="*/ 0 h 667"/>
                  <a:gd name="T110" fmla="*/ 263 w 263"/>
                  <a:gd name="T111" fmla="*/ 667 h 6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3" h="667">
                    <a:moveTo>
                      <a:pt x="0" y="576"/>
                    </a:moveTo>
                    <a:lnTo>
                      <a:pt x="4" y="576"/>
                    </a:lnTo>
                    <a:lnTo>
                      <a:pt x="11" y="578"/>
                    </a:lnTo>
                    <a:lnTo>
                      <a:pt x="33" y="583"/>
                    </a:lnTo>
                    <a:lnTo>
                      <a:pt x="57" y="587"/>
                    </a:lnTo>
                    <a:lnTo>
                      <a:pt x="66" y="592"/>
                    </a:lnTo>
                    <a:lnTo>
                      <a:pt x="71" y="594"/>
                    </a:lnTo>
                    <a:lnTo>
                      <a:pt x="73" y="601"/>
                    </a:lnTo>
                    <a:lnTo>
                      <a:pt x="77" y="623"/>
                    </a:lnTo>
                    <a:lnTo>
                      <a:pt x="80" y="638"/>
                    </a:lnTo>
                    <a:lnTo>
                      <a:pt x="84" y="660"/>
                    </a:lnTo>
                    <a:lnTo>
                      <a:pt x="86" y="667"/>
                    </a:lnTo>
                    <a:lnTo>
                      <a:pt x="91" y="667"/>
                    </a:lnTo>
                    <a:lnTo>
                      <a:pt x="108" y="660"/>
                    </a:lnTo>
                    <a:lnTo>
                      <a:pt x="133" y="656"/>
                    </a:lnTo>
                    <a:lnTo>
                      <a:pt x="153" y="647"/>
                    </a:lnTo>
                    <a:lnTo>
                      <a:pt x="159" y="640"/>
                    </a:lnTo>
                    <a:lnTo>
                      <a:pt x="161" y="634"/>
                    </a:lnTo>
                    <a:lnTo>
                      <a:pt x="159" y="601"/>
                    </a:lnTo>
                    <a:lnTo>
                      <a:pt x="164" y="585"/>
                    </a:lnTo>
                    <a:lnTo>
                      <a:pt x="170" y="576"/>
                    </a:lnTo>
                    <a:lnTo>
                      <a:pt x="181" y="565"/>
                    </a:lnTo>
                    <a:lnTo>
                      <a:pt x="192" y="548"/>
                    </a:lnTo>
                    <a:lnTo>
                      <a:pt x="204" y="534"/>
                    </a:lnTo>
                    <a:lnTo>
                      <a:pt x="208" y="526"/>
                    </a:lnTo>
                    <a:lnTo>
                      <a:pt x="208" y="517"/>
                    </a:lnTo>
                    <a:lnTo>
                      <a:pt x="206" y="506"/>
                    </a:lnTo>
                    <a:lnTo>
                      <a:pt x="206" y="492"/>
                    </a:lnTo>
                    <a:lnTo>
                      <a:pt x="210" y="486"/>
                    </a:lnTo>
                    <a:lnTo>
                      <a:pt x="235" y="475"/>
                    </a:lnTo>
                    <a:lnTo>
                      <a:pt x="248" y="466"/>
                    </a:lnTo>
                    <a:lnTo>
                      <a:pt x="254" y="457"/>
                    </a:lnTo>
                    <a:lnTo>
                      <a:pt x="257" y="442"/>
                    </a:lnTo>
                    <a:lnTo>
                      <a:pt x="259" y="417"/>
                    </a:lnTo>
                    <a:lnTo>
                      <a:pt x="263" y="358"/>
                    </a:lnTo>
                    <a:lnTo>
                      <a:pt x="261" y="340"/>
                    </a:lnTo>
                    <a:lnTo>
                      <a:pt x="259" y="320"/>
                    </a:lnTo>
                    <a:lnTo>
                      <a:pt x="252" y="274"/>
                    </a:lnTo>
                    <a:lnTo>
                      <a:pt x="243" y="232"/>
                    </a:lnTo>
                    <a:lnTo>
                      <a:pt x="241" y="217"/>
                    </a:lnTo>
                    <a:lnTo>
                      <a:pt x="239" y="206"/>
                    </a:lnTo>
                    <a:lnTo>
                      <a:pt x="232" y="184"/>
                    </a:lnTo>
                    <a:lnTo>
                      <a:pt x="223" y="159"/>
                    </a:lnTo>
                    <a:lnTo>
                      <a:pt x="215" y="137"/>
                    </a:lnTo>
                    <a:lnTo>
                      <a:pt x="215" y="124"/>
                    </a:lnTo>
                    <a:lnTo>
                      <a:pt x="221" y="115"/>
                    </a:lnTo>
                    <a:lnTo>
                      <a:pt x="235" y="104"/>
                    </a:lnTo>
                    <a:lnTo>
                      <a:pt x="243" y="93"/>
                    </a:lnTo>
                    <a:lnTo>
                      <a:pt x="248" y="89"/>
                    </a:lnTo>
                    <a:lnTo>
                      <a:pt x="241" y="89"/>
                    </a:lnTo>
                    <a:lnTo>
                      <a:pt x="230" y="87"/>
                    </a:lnTo>
                    <a:lnTo>
                      <a:pt x="217" y="82"/>
                    </a:lnTo>
                    <a:lnTo>
                      <a:pt x="208" y="75"/>
                    </a:lnTo>
                    <a:lnTo>
                      <a:pt x="204" y="62"/>
                    </a:lnTo>
                    <a:lnTo>
                      <a:pt x="201" y="47"/>
                    </a:lnTo>
                    <a:lnTo>
                      <a:pt x="201" y="27"/>
                    </a:lnTo>
                    <a:lnTo>
                      <a:pt x="199" y="29"/>
                    </a:lnTo>
                    <a:lnTo>
                      <a:pt x="190" y="31"/>
                    </a:lnTo>
                    <a:lnTo>
                      <a:pt x="179" y="31"/>
                    </a:lnTo>
                    <a:lnTo>
                      <a:pt x="168" y="29"/>
                    </a:lnTo>
                    <a:lnTo>
                      <a:pt x="155" y="23"/>
                    </a:lnTo>
                    <a:lnTo>
                      <a:pt x="119" y="5"/>
                    </a:lnTo>
                    <a:lnTo>
                      <a:pt x="108" y="0"/>
                    </a:lnTo>
                    <a:lnTo>
                      <a:pt x="100" y="0"/>
                    </a:lnTo>
                    <a:lnTo>
                      <a:pt x="88" y="3"/>
                    </a:lnTo>
                    <a:lnTo>
                      <a:pt x="80" y="5"/>
                    </a:lnTo>
                    <a:lnTo>
                      <a:pt x="75" y="7"/>
                    </a:lnTo>
                    <a:lnTo>
                      <a:pt x="73" y="12"/>
                    </a:lnTo>
                    <a:lnTo>
                      <a:pt x="75" y="20"/>
                    </a:lnTo>
                    <a:lnTo>
                      <a:pt x="82" y="31"/>
                    </a:lnTo>
                    <a:lnTo>
                      <a:pt x="82" y="42"/>
                    </a:lnTo>
                    <a:lnTo>
                      <a:pt x="0" y="576"/>
                    </a:lnTo>
                    <a:close/>
                  </a:path>
                </a:pathLst>
              </a:custGeom>
              <a:solidFill>
                <a:srgbClr val="6A302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3" name="Freeform 44"/>
              <p:cNvSpPr>
                <a:spLocks/>
              </p:cNvSpPr>
              <p:nvPr/>
            </p:nvSpPr>
            <p:spPr bwMode="auto">
              <a:xfrm>
                <a:off x="1269" y="2672"/>
                <a:ext cx="261" cy="662"/>
              </a:xfrm>
              <a:custGeom>
                <a:avLst/>
                <a:gdLst>
                  <a:gd name="T0" fmla="*/ 4 w 261"/>
                  <a:gd name="T1" fmla="*/ 576 h 662"/>
                  <a:gd name="T2" fmla="*/ 33 w 261"/>
                  <a:gd name="T3" fmla="*/ 583 h 662"/>
                  <a:gd name="T4" fmla="*/ 66 w 261"/>
                  <a:gd name="T5" fmla="*/ 592 h 662"/>
                  <a:gd name="T6" fmla="*/ 73 w 261"/>
                  <a:gd name="T7" fmla="*/ 601 h 662"/>
                  <a:gd name="T8" fmla="*/ 80 w 261"/>
                  <a:gd name="T9" fmla="*/ 636 h 662"/>
                  <a:gd name="T10" fmla="*/ 88 w 261"/>
                  <a:gd name="T11" fmla="*/ 662 h 662"/>
                  <a:gd name="T12" fmla="*/ 111 w 261"/>
                  <a:gd name="T13" fmla="*/ 658 h 662"/>
                  <a:gd name="T14" fmla="*/ 133 w 261"/>
                  <a:gd name="T15" fmla="*/ 651 h 662"/>
                  <a:gd name="T16" fmla="*/ 157 w 261"/>
                  <a:gd name="T17" fmla="*/ 638 h 662"/>
                  <a:gd name="T18" fmla="*/ 157 w 261"/>
                  <a:gd name="T19" fmla="*/ 601 h 662"/>
                  <a:gd name="T20" fmla="*/ 168 w 261"/>
                  <a:gd name="T21" fmla="*/ 574 h 662"/>
                  <a:gd name="T22" fmla="*/ 190 w 261"/>
                  <a:gd name="T23" fmla="*/ 545 h 662"/>
                  <a:gd name="T24" fmla="*/ 206 w 261"/>
                  <a:gd name="T25" fmla="*/ 521 h 662"/>
                  <a:gd name="T26" fmla="*/ 210 w 261"/>
                  <a:gd name="T27" fmla="*/ 484 h 662"/>
                  <a:gd name="T28" fmla="*/ 235 w 261"/>
                  <a:gd name="T29" fmla="*/ 473 h 662"/>
                  <a:gd name="T30" fmla="*/ 252 w 261"/>
                  <a:gd name="T31" fmla="*/ 455 h 662"/>
                  <a:gd name="T32" fmla="*/ 257 w 261"/>
                  <a:gd name="T33" fmla="*/ 417 h 662"/>
                  <a:gd name="T34" fmla="*/ 261 w 261"/>
                  <a:gd name="T35" fmla="*/ 358 h 662"/>
                  <a:gd name="T36" fmla="*/ 250 w 261"/>
                  <a:gd name="T37" fmla="*/ 274 h 662"/>
                  <a:gd name="T38" fmla="*/ 239 w 261"/>
                  <a:gd name="T39" fmla="*/ 217 h 662"/>
                  <a:gd name="T40" fmla="*/ 230 w 261"/>
                  <a:gd name="T41" fmla="*/ 184 h 662"/>
                  <a:gd name="T42" fmla="*/ 215 w 261"/>
                  <a:gd name="T43" fmla="*/ 135 h 662"/>
                  <a:gd name="T44" fmla="*/ 212 w 261"/>
                  <a:gd name="T45" fmla="*/ 122 h 662"/>
                  <a:gd name="T46" fmla="*/ 232 w 261"/>
                  <a:gd name="T47" fmla="*/ 102 h 662"/>
                  <a:gd name="T48" fmla="*/ 246 w 261"/>
                  <a:gd name="T49" fmla="*/ 89 h 662"/>
                  <a:gd name="T50" fmla="*/ 230 w 261"/>
                  <a:gd name="T51" fmla="*/ 87 h 662"/>
                  <a:gd name="T52" fmla="*/ 208 w 261"/>
                  <a:gd name="T53" fmla="*/ 78 h 662"/>
                  <a:gd name="T54" fmla="*/ 201 w 261"/>
                  <a:gd name="T55" fmla="*/ 47 h 662"/>
                  <a:gd name="T56" fmla="*/ 199 w 261"/>
                  <a:gd name="T57" fmla="*/ 29 h 662"/>
                  <a:gd name="T58" fmla="*/ 179 w 261"/>
                  <a:gd name="T59" fmla="*/ 34 h 662"/>
                  <a:gd name="T60" fmla="*/ 155 w 261"/>
                  <a:gd name="T61" fmla="*/ 25 h 662"/>
                  <a:gd name="T62" fmla="*/ 119 w 261"/>
                  <a:gd name="T63" fmla="*/ 5 h 662"/>
                  <a:gd name="T64" fmla="*/ 100 w 261"/>
                  <a:gd name="T65" fmla="*/ 0 h 662"/>
                  <a:gd name="T66" fmla="*/ 80 w 261"/>
                  <a:gd name="T67" fmla="*/ 7 h 662"/>
                  <a:gd name="T68" fmla="*/ 73 w 261"/>
                  <a:gd name="T69" fmla="*/ 12 h 662"/>
                  <a:gd name="T70" fmla="*/ 82 w 261"/>
                  <a:gd name="T71" fmla="*/ 31 h 662"/>
                  <a:gd name="T72" fmla="*/ 0 w 261"/>
                  <a:gd name="T73" fmla="*/ 576 h 6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662"/>
                  <a:gd name="T113" fmla="*/ 261 w 261"/>
                  <a:gd name="T114" fmla="*/ 662 h 6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662">
                    <a:moveTo>
                      <a:pt x="0" y="576"/>
                    </a:moveTo>
                    <a:lnTo>
                      <a:pt x="4" y="576"/>
                    </a:lnTo>
                    <a:lnTo>
                      <a:pt x="11" y="578"/>
                    </a:lnTo>
                    <a:lnTo>
                      <a:pt x="33" y="583"/>
                    </a:lnTo>
                    <a:lnTo>
                      <a:pt x="57" y="587"/>
                    </a:lnTo>
                    <a:lnTo>
                      <a:pt x="66" y="592"/>
                    </a:lnTo>
                    <a:lnTo>
                      <a:pt x="71" y="594"/>
                    </a:lnTo>
                    <a:lnTo>
                      <a:pt x="73" y="601"/>
                    </a:lnTo>
                    <a:lnTo>
                      <a:pt x="75" y="609"/>
                    </a:lnTo>
                    <a:lnTo>
                      <a:pt x="80" y="636"/>
                    </a:lnTo>
                    <a:lnTo>
                      <a:pt x="84" y="656"/>
                    </a:lnTo>
                    <a:lnTo>
                      <a:pt x="88" y="662"/>
                    </a:lnTo>
                    <a:lnTo>
                      <a:pt x="93" y="662"/>
                    </a:lnTo>
                    <a:lnTo>
                      <a:pt x="111" y="658"/>
                    </a:lnTo>
                    <a:lnTo>
                      <a:pt x="122" y="656"/>
                    </a:lnTo>
                    <a:lnTo>
                      <a:pt x="133" y="651"/>
                    </a:lnTo>
                    <a:lnTo>
                      <a:pt x="150" y="645"/>
                    </a:lnTo>
                    <a:lnTo>
                      <a:pt x="157" y="638"/>
                    </a:lnTo>
                    <a:lnTo>
                      <a:pt x="159" y="631"/>
                    </a:lnTo>
                    <a:lnTo>
                      <a:pt x="157" y="601"/>
                    </a:lnTo>
                    <a:lnTo>
                      <a:pt x="161" y="585"/>
                    </a:lnTo>
                    <a:lnTo>
                      <a:pt x="168" y="574"/>
                    </a:lnTo>
                    <a:lnTo>
                      <a:pt x="179" y="563"/>
                    </a:lnTo>
                    <a:lnTo>
                      <a:pt x="190" y="545"/>
                    </a:lnTo>
                    <a:lnTo>
                      <a:pt x="201" y="530"/>
                    </a:lnTo>
                    <a:lnTo>
                      <a:pt x="206" y="521"/>
                    </a:lnTo>
                    <a:lnTo>
                      <a:pt x="206" y="492"/>
                    </a:lnTo>
                    <a:lnTo>
                      <a:pt x="210" y="484"/>
                    </a:lnTo>
                    <a:lnTo>
                      <a:pt x="221" y="479"/>
                    </a:lnTo>
                    <a:lnTo>
                      <a:pt x="235" y="473"/>
                    </a:lnTo>
                    <a:lnTo>
                      <a:pt x="246" y="464"/>
                    </a:lnTo>
                    <a:lnTo>
                      <a:pt x="252" y="455"/>
                    </a:lnTo>
                    <a:lnTo>
                      <a:pt x="254" y="439"/>
                    </a:lnTo>
                    <a:lnTo>
                      <a:pt x="257" y="417"/>
                    </a:lnTo>
                    <a:lnTo>
                      <a:pt x="261" y="389"/>
                    </a:lnTo>
                    <a:lnTo>
                      <a:pt x="261" y="358"/>
                    </a:lnTo>
                    <a:lnTo>
                      <a:pt x="257" y="318"/>
                    </a:lnTo>
                    <a:lnTo>
                      <a:pt x="250" y="274"/>
                    </a:lnTo>
                    <a:lnTo>
                      <a:pt x="243" y="232"/>
                    </a:lnTo>
                    <a:lnTo>
                      <a:pt x="239" y="217"/>
                    </a:lnTo>
                    <a:lnTo>
                      <a:pt x="237" y="206"/>
                    </a:lnTo>
                    <a:lnTo>
                      <a:pt x="230" y="184"/>
                    </a:lnTo>
                    <a:lnTo>
                      <a:pt x="221" y="157"/>
                    </a:lnTo>
                    <a:lnTo>
                      <a:pt x="215" y="135"/>
                    </a:lnTo>
                    <a:lnTo>
                      <a:pt x="212" y="126"/>
                    </a:lnTo>
                    <a:lnTo>
                      <a:pt x="212" y="122"/>
                    </a:lnTo>
                    <a:lnTo>
                      <a:pt x="219" y="113"/>
                    </a:lnTo>
                    <a:lnTo>
                      <a:pt x="232" y="102"/>
                    </a:lnTo>
                    <a:lnTo>
                      <a:pt x="241" y="93"/>
                    </a:lnTo>
                    <a:lnTo>
                      <a:pt x="246" y="89"/>
                    </a:lnTo>
                    <a:lnTo>
                      <a:pt x="241" y="89"/>
                    </a:lnTo>
                    <a:lnTo>
                      <a:pt x="230" y="87"/>
                    </a:lnTo>
                    <a:lnTo>
                      <a:pt x="217" y="84"/>
                    </a:lnTo>
                    <a:lnTo>
                      <a:pt x="208" y="78"/>
                    </a:lnTo>
                    <a:lnTo>
                      <a:pt x="204" y="64"/>
                    </a:lnTo>
                    <a:lnTo>
                      <a:pt x="201" y="47"/>
                    </a:lnTo>
                    <a:lnTo>
                      <a:pt x="201" y="27"/>
                    </a:lnTo>
                    <a:lnTo>
                      <a:pt x="199" y="29"/>
                    </a:lnTo>
                    <a:lnTo>
                      <a:pt x="190" y="31"/>
                    </a:lnTo>
                    <a:lnTo>
                      <a:pt x="179" y="34"/>
                    </a:lnTo>
                    <a:lnTo>
                      <a:pt x="168" y="31"/>
                    </a:lnTo>
                    <a:lnTo>
                      <a:pt x="155" y="25"/>
                    </a:lnTo>
                    <a:lnTo>
                      <a:pt x="135" y="14"/>
                    </a:lnTo>
                    <a:lnTo>
                      <a:pt x="119" y="5"/>
                    </a:lnTo>
                    <a:lnTo>
                      <a:pt x="108" y="0"/>
                    </a:lnTo>
                    <a:lnTo>
                      <a:pt x="100" y="0"/>
                    </a:lnTo>
                    <a:lnTo>
                      <a:pt x="88" y="5"/>
                    </a:lnTo>
                    <a:lnTo>
                      <a:pt x="80" y="7"/>
                    </a:lnTo>
                    <a:lnTo>
                      <a:pt x="75" y="7"/>
                    </a:lnTo>
                    <a:lnTo>
                      <a:pt x="73" y="12"/>
                    </a:lnTo>
                    <a:lnTo>
                      <a:pt x="75" y="20"/>
                    </a:lnTo>
                    <a:lnTo>
                      <a:pt x="82" y="31"/>
                    </a:lnTo>
                    <a:lnTo>
                      <a:pt x="82" y="42"/>
                    </a:lnTo>
                    <a:lnTo>
                      <a:pt x="0" y="576"/>
                    </a:lnTo>
                    <a:close/>
                  </a:path>
                </a:pathLst>
              </a:custGeom>
              <a:solidFill>
                <a:srgbClr val="612C1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4" name="Freeform 45"/>
              <p:cNvSpPr>
                <a:spLocks/>
              </p:cNvSpPr>
              <p:nvPr/>
            </p:nvSpPr>
            <p:spPr bwMode="auto">
              <a:xfrm>
                <a:off x="1269" y="2675"/>
                <a:ext cx="259" cy="655"/>
              </a:xfrm>
              <a:custGeom>
                <a:avLst/>
                <a:gdLst>
                  <a:gd name="T0" fmla="*/ 4 w 259"/>
                  <a:gd name="T1" fmla="*/ 573 h 655"/>
                  <a:gd name="T2" fmla="*/ 33 w 259"/>
                  <a:gd name="T3" fmla="*/ 580 h 655"/>
                  <a:gd name="T4" fmla="*/ 66 w 259"/>
                  <a:gd name="T5" fmla="*/ 589 h 655"/>
                  <a:gd name="T6" fmla="*/ 73 w 259"/>
                  <a:gd name="T7" fmla="*/ 598 h 655"/>
                  <a:gd name="T8" fmla="*/ 82 w 259"/>
                  <a:gd name="T9" fmla="*/ 631 h 655"/>
                  <a:gd name="T10" fmla="*/ 91 w 259"/>
                  <a:gd name="T11" fmla="*/ 655 h 655"/>
                  <a:gd name="T12" fmla="*/ 111 w 259"/>
                  <a:gd name="T13" fmla="*/ 650 h 655"/>
                  <a:gd name="T14" fmla="*/ 150 w 259"/>
                  <a:gd name="T15" fmla="*/ 637 h 655"/>
                  <a:gd name="T16" fmla="*/ 157 w 259"/>
                  <a:gd name="T17" fmla="*/ 624 h 655"/>
                  <a:gd name="T18" fmla="*/ 159 w 259"/>
                  <a:gd name="T19" fmla="*/ 580 h 655"/>
                  <a:gd name="T20" fmla="*/ 177 w 259"/>
                  <a:gd name="T21" fmla="*/ 558 h 655"/>
                  <a:gd name="T22" fmla="*/ 199 w 259"/>
                  <a:gd name="T23" fmla="*/ 525 h 655"/>
                  <a:gd name="T24" fmla="*/ 206 w 259"/>
                  <a:gd name="T25" fmla="*/ 487 h 655"/>
                  <a:gd name="T26" fmla="*/ 235 w 259"/>
                  <a:gd name="T27" fmla="*/ 467 h 655"/>
                  <a:gd name="T28" fmla="*/ 250 w 259"/>
                  <a:gd name="T29" fmla="*/ 448 h 655"/>
                  <a:gd name="T30" fmla="*/ 257 w 259"/>
                  <a:gd name="T31" fmla="*/ 412 h 655"/>
                  <a:gd name="T32" fmla="*/ 259 w 259"/>
                  <a:gd name="T33" fmla="*/ 355 h 655"/>
                  <a:gd name="T34" fmla="*/ 248 w 259"/>
                  <a:gd name="T35" fmla="*/ 271 h 655"/>
                  <a:gd name="T36" fmla="*/ 239 w 259"/>
                  <a:gd name="T37" fmla="*/ 211 h 655"/>
                  <a:gd name="T38" fmla="*/ 230 w 259"/>
                  <a:gd name="T39" fmla="*/ 181 h 655"/>
                  <a:gd name="T40" fmla="*/ 212 w 259"/>
                  <a:gd name="T41" fmla="*/ 132 h 655"/>
                  <a:gd name="T42" fmla="*/ 219 w 259"/>
                  <a:gd name="T43" fmla="*/ 110 h 655"/>
                  <a:gd name="T44" fmla="*/ 241 w 259"/>
                  <a:gd name="T45" fmla="*/ 90 h 655"/>
                  <a:gd name="T46" fmla="*/ 239 w 259"/>
                  <a:gd name="T47" fmla="*/ 86 h 655"/>
                  <a:gd name="T48" fmla="*/ 215 w 259"/>
                  <a:gd name="T49" fmla="*/ 81 h 655"/>
                  <a:gd name="T50" fmla="*/ 201 w 259"/>
                  <a:gd name="T51" fmla="*/ 61 h 655"/>
                  <a:gd name="T52" fmla="*/ 199 w 259"/>
                  <a:gd name="T53" fmla="*/ 28 h 655"/>
                  <a:gd name="T54" fmla="*/ 179 w 259"/>
                  <a:gd name="T55" fmla="*/ 31 h 655"/>
                  <a:gd name="T56" fmla="*/ 155 w 259"/>
                  <a:gd name="T57" fmla="*/ 22 h 655"/>
                  <a:gd name="T58" fmla="*/ 119 w 259"/>
                  <a:gd name="T59" fmla="*/ 4 h 655"/>
                  <a:gd name="T60" fmla="*/ 100 w 259"/>
                  <a:gd name="T61" fmla="*/ 0 h 655"/>
                  <a:gd name="T62" fmla="*/ 80 w 259"/>
                  <a:gd name="T63" fmla="*/ 4 h 655"/>
                  <a:gd name="T64" fmla="*/ 73 w 259"/>
                  <a:gd name="T65" fmla="*/ 9 h 655"/>
                  <a:gd name="T66" fmla="*/ 82 w 259"/>
                  <a:gd name="T67" fmla="*/ 28 h 655"/>
                  <a:gd name="T68" fmla="*/ 0 w 259"/>
                  <a:gd name="T69" fmla="*/ 573 h 6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655"/>
                  <a:gd name="T107" fmla="*/ 259 w 259"/>
                  <a:gd name="T108" fmla="*/ 655 h 6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655">
                    <a:moveTo>
                      <a:pt x="0" y="573"/>
                    </a:moveTo>
                    <a:lnTo>
                      <a:pt x="4" y="573"/>
                    </a:lnTo>
                    <a:lnTo>
                      <a:pt x="11" y="575"/>
                    </a:lnTo>
                    <a:lnTo>
                      <a:pt x="33" y="580"/>
                    </a:lnTo>
                    <a:lnTo>
                      <a:pt x="57" y="584"/>
                    </a:lnTo>
                    <a:lnTo>
                      <a:pt x="66" y="589"/>
                    </a:lnTo>
                    <a:lnTo>
                      <a:pt x="71" y="591"/>
                    </a:lnTo>
                    <a:lnTo>
                      <a:pt x="73" y="598"/>
                    </a:lnTo>
                    <a:lnTo>
                      <a:pt x="77" y="606"/>
                    </a:lnTo>
                    <a:lnTo>
                      <a:pt x="82" y="631"/>
                    </a:lnTo>
                    <a:lnTo>
                      <a:pt x="86" y="650"/>
                    </a:lnTo>
                    <a:lnTo>
                      <a:pt x="91" y="655"/>
                    </a:lnTo>
                    <a:lnTo>
                      <a:pt x="95" y="655"/>
                    </a:lnTo>
                    <a:lnTo>
                      <a:pt x="111" y="650"/>
                    </a:lnTo>
                    <a:lnTo>
                      <a:pt x="133" y="646"/>
                    </a:lnTo>
                    <a:lnTo>
                      <a:pt x="150" y="637"/>
                    </a:lnTo>
                    <a:lnTo>
                      <a:pt x="155" y="631"/>
                    </a:lnTo>
                    <a:lnTo>
                      <a:pt x="157" y="624"/>
                    </a:lnTo>
                    <a:lnTo>
                      <a:pt x="155" y="593"/>
                    </a:lnTo>
                    <a:lnTo>
                      <a:pt x="159" y="580"/>
                    </a:lnTo>
                    <a:lnTo>
                      <a:pt x="166" y="569"/>
                    </a:lnTo>
                    <a:lnTo>
                      <a:pt x="177" y="558"/>
                    </a:lnTo>
                    <a:lnTo>
                      <a:pt x="190" y="540"/>
                    </a:lnTo>
                    <a:lnTo>
                      <a:pt x="199" y="525"/>
                    </a:lnTo>
                    <a:lnTo>
                      <a:pt x="206" y="516"/>
                    </a:lnTo>
                    <a:lnTo>
                      <a:pt x="206" y="487"/>
                    </a:lnTo>
                    <a:lnTo>
                      <a:pt x="210" y="481"/>
                    </a:lnTo>
                    <a:lnTo>
                      <a:pt x="235" y="467"/>
                    </a:lnTo>
                    <a:lnTo>
                      <a:pt x="243" y="459"/>
                    </a:lnTo>
                    <a:lnTo>
                      <a:pt x="250" y="448"/>
                    </a:lnTo>
                    <a:lnTo>
                      <a:pt x="252" y="432"/>
                    </a:lnTo>
                    <a:lnTo>
                      <a:pt x="257" y="412"/>
                    </a:lnTo>
                    <a:lnTo>
                      <a:pt x="259" y="384"/>
                    </a:lnTo>
                    <a:lnTo>
                      <a:pt x="259" y="355"/>
                    </a:lnTo>
                    <a:lnTo>
                      <a:pt x="254" y="315"/>
                    </a:lnTo>
                    <a:lnTo>
                      <a:pt x="248" y="271"/>
                    </a:lnTo>
                    <a:lnTo>
                      <a:pt x="241" y="229"/>
                    </a:lnTo>
                    <a:lnTo>
                      <a:pt x="239" y="211"/>
                    </a:lnTo>
                    <a:lnTo>
                      <a:pt x="237" y="200"/>
                    </a:lnTo>
                    <a:lnTo>
                      <a:pt x="230" y="181"/>
                    </a:lnTo>
                    <a:lnTo>
                      <a:pt x="221" y="154"/>
                    </a:lnTo>
                    <a:lnTo>
                      <a:pt x="212" y="132"/>
                    </a:lnTo>
                    <a:lnTo>
                      <a:pt x="212" y="119"/>
                    </a:lnTo>
                    <a:lnTo>
                      <a:pt x="219" y="110"/>
                    </a:lnTo>
                    <a:lnTo>
                      <a:pt x="230" y="99"/>
                    </a:lnTo>
                    <a:lnTo>
                      <a:pt x="241" y="90"/>
                    </a:lnTo>
                    <a:lnTo>
                      <a:pt x="246" y="86"/>
                    </a:lnTo>
                    <a:lnTo>
                      <a:pt x="239" y="86"/>
                    </a:lnTo>
                    <a:lnTo>
                      <a:pt x="228" y="84"/>
                    </a:lnTo>
                    <a:lnTo>
                      <a:pt x="215" y="81"/>
                    </a:lnTo>
                    <a:lnTo>
                      <a:pt x="206" y="75"/>
                    </a:lnTo>
                    <a:lnTo>
                      <a:pt x="201" y="61"/>
                    </a:lnTo>
                    <a:lnTo>
                      <a:pt x="201" y="26"/>
                    </a:lnTo>
                    <a:lnTo>
                      <a:pt x="199" y="28"/>
                    </a:lnTo>
                    <a:lnTo>
                      <a:pt x="190" y="31"/>
                    </a:lnTo>
                    <a:lnTo>
                      <a:pt x="179" y="31"/>
                    </a:lnTo>
                    <a:lnTo>
                      <a:pt x="168" y="28"/>
                    </a:lnTo>
                    <a:lnTo>
                      <a:pt x="155" y="22"/>
                    </a:lnTo>
                    <a:lnTo>
                      <a:pt x="135" y="13"/>
                    </a:lnTo>
                    <a:lnTo>
                      <a:pt x="119" y="4"/>
                    </a:lnTo>
                    <a:lnTo>
                      <a:pt x="108" y="0"/>
                    </a:lnTo>
                    <a:lnTo>
                      <a:pt x="100" y="0"/>
                    </a:lnTo>
                    <a:lnTo>
                      <a:pt x="88" y="2"/>
                    </a:lnTo>
                    <a:lnTo>
                      <a:pt x="80" y="4"/>
                    </a:lnTo>
                    <a:lnTo>
                      <a:pt x="75" y="4"/>
                    </a:lnTo>
                    <a:lnTo>
                      <a:pt x="73" y="9"/>
                    </a:lnTo>
                    <a:lnTo>
                      <a:pt x="75" y="17"/>
                    </a:lnTo>
                    <a:lnTo>
                      <a:pt x="82" y="28"/>
                    </a:lnTo>
                    <a:lnTo>
                      <a:pt x="82" y="39"/>
                    </a:lnTo>
                    <a:lnTo>
                      <a:pt x="0" y="573"/>
                    </a:lnTo>
                    <a:close/>
                  </a:path>
                </a:pathLst>
              </a:custGeom>
              <a:solidFill>
                <a:srgbClr val="59281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5" name="Freeform 46"/>
              <p:cNvSpPr>
                <a:spLocks/>
              </p:cNvSpPr>
              <p:nvPr/>
            </p:nvSpPr>
            <p:spPr bwMode="auto">
              <a:xfrm>
                <a:off x="1269" y="2675"/>
                <a:ext cx="257" cy="653"/>
              </a:xfrm>
              <a:custGeom>
                <a:avLst/>
                <a:gdLst>
                  <a:gd name="T0" fmla="*/ 4 w 257"/>
                  <a:gd name="T1" fmla="*/ 573 h 653"/>
                  <a:gd name="T2" fmla="*/ 33 w 257"/>
                  <a:gd name="T3" fmla="*/ 580 h 653"/>
                  <a:gd name="T4" fmla="*/ 66 w 257"/>
                  <a:gd name="T5" fmla="*/ 589 h 653"/>
                  <a:gd name="T6" fmla="*/ 77 w 257"/>
                  <a:gd name="T7" fmla="*/ 606 h 653"/>
                  <a:gd name="T8" fmla="*/ 88 w 257"/>
                  <a:gd name="T9" fmla="*/ 648 h 653"/>
                  <a:gd name="T10" fmla="*/ 97 w 257"/>
                  <a:gd name="T11" fmla="*/ 653 h 653"/>
                  <a:gd name="T12" fmla="*/ 133 w 257"/>
                  <a:gd name="T13" fmla="*/ 642 h 653"/>
                  <a:gd name="T14" fmla="*/ 153 w 257"/>
                  <a:gd name="T15" fmla="*/ 628 h 653"/>
                  <a:gd name="T16" fmla="*/ 153 w 257"/>
                  <a:gd name="T17" fmla="*/ 591 h 653"/>
                  <a:gd name="T18" fmla="*/ 161 w 257"/>
                  <a:gd name="T19" fmla="*/ 567 h 653"/>
                  <a:gd name="T20" fmla="*/ 186 w 257"/>
                  <a:gd name="T21" fmla="*/ 540 h 653"/>
                  <a:gd name="T22" fmla="*/ 204 w 257"/>
                  <a:gd name="T23" fmla="*/ 514 h 653"/>
                  <a:gd name="T24" fmla="*/ 210 w 257"/>
                  <a:gd name="T25" fmla="*/ 481 h 653"/>
                  <a:gd name="T26" fmla="*/ 243 w 257"/>
                  <a:gd name="T27" fmla="*/ 456 h 653"/>
                  <a:gd name="T28" fmla="*/ 252 w 257"/>
                  <a:gd name="T29" fmla="*/ 432 h 653"/>
                  <a:gd name="T30" fmla="*/ 257 w 257"/>
                  <a:gd name="T31" fmla="*/ 384 h 653"/>
                  <a:gd name="T32" fmla="*/ 257 w 257"/>
                  <a:gd name="T33" fmla="*/ 335 h 653"/>
                  <a:gd name="T34" fmla="*/ 248 w 257"/>
                  <a:gd name="T35" fmla="*/ 271 h 653"/>
                  <a:gd name="T36" fmla="*/ 237 w 257"/>
                  <a:gd name="T37" fmla="*/ 211 h 653"/>
                  <a:gd name="T38" fmla="*/ 228 w 257"/>
                  <a:gd name="T39" fmla="*/ 181 h 653"/>
                  <a:gd name="T40" fmla="*/ 212 w 257"/>
                  <a:gd name="T41" fmla="*/ 132 h 653"/>
                  <a:gd name="T42" fmla="*/ 210 w 257"/>
                  <a:gd name="T43" fmla="*/ 119 h 653"/>
                  <a:gd name="T44" fmla="*/ 230 w 257"/>
                  <a:gd name="T45" fmla="*/ 99 h 653"/>
                  <a:gd name="T46" fmla="*/ 243 w 257"/>
                  <a:gd name="T47" fmla="*/ 86 h 653"/>
                  <a:gd name="T48" fmla="*/ 228 w 257"/>
                  <a:gd name="T49" fmla="*/ 84 h 653"/>
                  <a:gd name="T50" fmla="*/ 206 w 257"/>
                  <a:gd name="T51" fmla="*/ 75 h 653"/>
                  <a:gd name="T52" fmla="*/ 199 w 257"/>
                  <a:gd name="T53" fmla="*/ 46 h 653"/>
                  <a:gd name="T54" fmla="*/ 197 w 257"/>
                  <a:gd name="T55" fmla="*/ 28 h 653"/>
                  <a:gd name="T56" fmla="*/ 168 w 257"/>
                  <a:gd name="T57" fmla="*/ 31 h 653"/>
                  <a:gd name="T58" fmla="*/ 135 w 257"/>
                  <a:gd name="T59" fmla="*/ 13 h 653"/>
                  <a:gd name="T60" fmla="*/ 108 w 257"/>
                  <a:gd name="T61" fmla="*/ 0 h 653"/>
                  <a:gd name="T62" fmla="*/ 88 w 257"/>
                  <a:gd name="T63" fmla="*/ 2 h 653"/>
                  <a:gd name="T64" fmla="*/ 75 w 257"/>
                  <a:gd name="T65" fmla="*/ 4 h 653"/>
                  <a:gd name="T66" fmla="*/ 75 w 257"/>
                  <a:gd name="T67" fmla="*/ 17 h 653"/>
                  <a:gd name="T68" fmla="*/ 82 w 257"/>
                  <a:gd name="T69" fmla="*/ 39 h 6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7"/>
                  <a:gd name="T106" fmla="*/ 0 h 653"/>
                  <a:gd name="T107" fmla="*/ 257 w 257"/>
                  <a:gd name="T108" fmla="*/ 653 h 6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7" h="653">
                    <a:moveTo>
                      <a:pt x="0" y="573"/>
                    </a:moveTo>
                    <a:lnTo>
                      <a:pt x="4" y="573"/>
                    </a:lnTo>
                    <a:lnTo>
                      <a:pt x="11" y="575"/>
                    </a:lnTo>
                    <a:lnTo>
                      <a:pt x="33" y="580"/>
                    </a:lnTo>
                    <a:lnTo>
                      <a:pt x="57" y="584"/>
                    </a:lnTo>
                    <a:lnTo>
                      <a:pt x="66" y="589"/>
                    </a:lnTo>
                    <a:lnTo>
                      <a:pt x="71" y="591"/>
                    </a:lnTo>
                    <a:lnTo>
                      <a:pt x="77" y="606"/>
                    </a:lnTo>
                    <a:lnTo>
                      <a:pt x="82" y="628"/>
                    </a:lnTo>
                    <a:lnTo>
                      <a:pt x="88" y="648"/>
                    </a:lnTo>
                    <a:lnTo>
                      <a:pt x="93" y="653"/>
                    </a:lnTo>
                    <a:lnTo>
                      <a:pt x="97" y="653"/>
                    </a:lnTo>
                    <a:lnTo>
                      <a:pt x="113" y="646"/>
                    </a:lnTo>
                    <a:lnTo>
                      <a:pt x="133" y="642"/>
                    </a:lnTo>
                    <a:lnTo>
                      <a:pt x="148" y="633"/>
                    </a:lnTo>
                    <a:lnTo>
                      <a:pt x="153" y="628"/>
                    </a:lnTo>
                    <a:lnTo>
                      <a:pt x="155" y="622"/>
                    </a:lnTo>
                    <a:lnTo>
                      <a:pt x="153" y="591"/>
                    </a:lnTo>
                    <a:lnTo>
                      <a:pt x="155" y="578"/>
                    </a:lnTo>
                    <a:lnTo>
                      <a:pt x="161" y="567"/>
                    </a:lnTo>
                    <a:lnTo>
                      <a:pt x="173" y="556"/>
                    </a:lnTo>
                    <a:lnTo>
                      <a:pt x="186" y="540"/>
                    </a:lnTo>
                    <a:lnTo>
                      <a:pt x="197" y="523"/>
                    </a:lnTo>
                    <a:lnTo>
                      <a:pt x="204" y="514"/>
                    </a:lnTo>
                    <a:lnTo>
                      <a:pt x="204" y="487"/>
                    </a:lnTo>
                    <a:lnTo>
                      <a:pt x="210" y="481"/>
                    </a:lnTo>
                    <a:lnTo>
                      <a:pt x="232" y="467"/>
                    </a:lnTo>
                    <a:lnTo>
                      <a:pt x="243" y="456"/>
                    </a:lnTo>
                    <a:lnTo>
                      <a:pt x="248" y="445"/>
                    </a:lnTo>
                    <a:lnTo>
                      <a:pt x="252" y="432"/>
                    </a:lnTo>
                    <a:lnTo>
                      <a:pt x="254" y="410"/>
                    </a:lnTo>
                    <a:lnTo>
                      <a:pt x="257" y="384"/>
                    </a:lnTo>
                    <a:lnTo>
                      <a:pt x="257" y="353"/>
                    </a:lnTo>
                    <a:lnTo>
                      <a:pt x="257" y="335"/>
                    </a:lnTo>
                    <a:lnTo>
                      <a:pt x="254" y="315"/>
                    </a:lnTo>
                    <a:lnTo>
                      <a:pt x="248" y="271"/>
                    </a:lnTo>
                    <a:lnTo>
                      <a:pt x="241" y="229"/>
                    </a:lnTo>
                    <a:lnTo>
                      <a:pt x="237" y="211"/>
                    </a:lnTo>
                    <a:lnTo>
                      <a:pt x="235" y="200"/>
                    </a:lnTo>
                    <a:lnTo>
                      <a:pt x="228" y="181"/>
                    </a:lnTo>
                    <a:lnTo>
                      <a:pt x="219" y="154"/>
                    </a:lnTo>
                    <a:lnTo>
                      <a:pt x="212" y="132"/>
                    </a:lnTo>
                    <a:lnTo>
                      <a:pt x="210" y="123"/>
                    </a:lnTo>
                    <a:lnTo>
                      <a:pt x="210" y="119"/>
                    </a:lnTo>
                    <a:lnTo>
                      <a:pt x="217" y="110"/>
                    </a:lnTo>
                    <a:lnTo>
                      <a:pt x="230" y="99"/>
                    </a:lnTo>
                    <a:lnTo>
                      <a:pt x="239" y="90"/>
                    </a:lnTo>
                    <a:lnTo>
                      <a:pt x="243" y="86"/>
                    </a:lnTo>
                    <a:lnTo>
                      <a:pt x="237" y="86"/>
                    </a:lnTo>
                    <a:lnTo>
                      <a:pt x="228" y="84"/>
                    </a:lnTo>
                    <a:lnTo>
                      <a:pt x="215" y="81"/>
                    </a:lnTo>
                    <a:lnTo>
                      <a:pt x="206" y="75"/>
                    </a:lnTo>
                    <a:lnTo>
                      <a:pt x="201" y="61"/>
                    </a:lnTo>
                    <a:lnTo>
                      <a:pt x="199" y="46"/>
                    </a:lnTo>
                    <a:lnTo>
                      <a:pt x="199" y="26"/>
                    </a:lnTo>
                    <a:lnTo>
                      <a:pt x="197" y="28"/>
                    </a:lnTo>
                    <a:lnTo>
                      <a:pt x="179" y="33"/>
                    </a:lnTo>
                    <a:lnTo>
                      <a:pt x="168" y="31"/>
                    </a:lnTo>
                    <a:lnTo>
                      <a:pt x="155" y="24"/>
                    </a:lnTo>
                    <a:lnTo>
                      <a:pt x="135" y="13"/>
                    </a:lnTo>
                    <a:lnTo>
                      <a:pt x="119" y="4"/>
                    </a:lnTo>
                    <a:lnTo>
                      <a:pt x="108" y="0"/>
                    </a:lnTo>
                    <a:lnTo>
                      <a:pt x="100" y="0"/>
                    </a:lnTo>
                    <a:lnTo>
                      <a:pt x="88" y="2"/>
                    </a:lnTo>
                    <a:lnTo>
                      <a:pt x="80" y="4"/>
                    </a:lnTo>
                    <a:lnTo>
                      <a:pt x="75" y="4"/>
                    </a:lnTo>
                    <a:lnTo>
                      <a:pt x="73" y="9"/>
                    </a:lnTo>
                    <a:lnTo>
                      <a:pt x="75" y="17"/>
                    </a:lnTo>
                    <a:lnTo>
                      <a:pt x="82" y="28"/>
                    </a:lnTo>
                    <a:lnTo>
                      <a:pt x="82" y="39"/>
                    </a:lnTo>
                    <a:lnTo>
                      <a:pt x="0" y="573"/>
                    </a:lnTo>
                    <a:close/>
                  </a:path>
                </a:pathLst>
              </a:custGeom>
              <a:solidFill>
                <a:srgbClr val="5024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6" name="Freeform 47"/>
              <p:cNvSpPr>
                <a:spLocks/>
              </p:cNvSpPr>
              <p:nvPr/>
            </p:nvSpPr>
            <p:spPr bwMode="auto">
              <a:xfrm>
                <a:off x="1269" y="2677"/>
                <a:ext cx="254" cy="646"/>
              </a:xfrm>
              <a:custGeom>
                <a:avLst/>
                <a:gdLst>
                  <a:gd name="T0" fmla="*/ 4 w 254"/>
                  <a:gd name="T1" fmla="*/ 571 h 646"/>
                  <a:gd name="T2" fmla="*/ 33 w 254"/>
                  <a:gd name="T3" fmla="*/ 578 h 646"/>
                  <a:gd name="T4" fmla="*/ 66 w 254"/>
                  <a:gd name="T5" fmla="*/ 587 h 646"/>
                  <a:gd name="T6" fmla="*/ 77 w 254"/>
                  <a:gd name="T7" fmla="*/ 604 h 646"/>
                  <a:gd name="T8" fmla="*/ 91 w 254"/>
                  <a:gd name="T9" fmla="*/ 642 h 646"/>
                  <a:gd name="T10" fmla="*/ 100 w 254"/>
                  <a:gd name="T11" fmla="*/ 646 h 646"/>
                  <a:gd name="T12" fmla="*/ 133 w 254"/>
                  <a:gd name="T13" fmla="*/ 637 h 646"/>
                  <a:gd name="T14" fmla="*/ 153 w 254"/>
                  <a:gd name="T15" fmla="*/ 624 h 646"/>
                  <a:gd name="T16" fmla="*/ 150 w 254"/>
                  <a:gd name="T17" fmla="*/ 602 h 646"/>
                  <a:gd name="T18" fmla="*/ 153 w 254"/>
                  <a:gd name="T19" fmla="*/ 573 h 646"/>
                  <a:gd name="T20" fmla="*/ 170 w 254"/>
                  <a:gd name="T21" fmla="*/ 551 h 646"/>
                  <a:gd name="T22" fmla="*/ 197 w 254"/>
                  <a:gd name="T23" fmla="*/ 518 h 646"/>
                  <a:gd name="T24" fmla="*/ 204 w 254"/>
                  <a:gd name="T25" fmla="*/ 483 h 646"/>
                  <a:gd name="T26" fmla="*/ 219 w 254"/>
                  <a:gd name="T27" fmla="*/ 472 h 646"/>
                  <a:gd name="T28" fmla="*/ 241 w 254"/>
                  <a:gd name="T29" fmla="*/ 452 h 646"/>
                  <a:gd name="T30" fmla="*/ 250 w 254"/>
                  <a:gd name="T31" fmla="*/ 426 h 646"/>
                  <a:gd name="T32" fmla="*/ 254 w 254"/>
                  <a:gd name="T33" fmla="*/ 379 h 646"/>
                  <a:gd name="T34" fmla="*/ 254 w 254"/>
                  <a:gd name="T35" fmla="*/ 333 h 646"/>
                  <a:gd name="T36" fmla="*/ 246 w 254"/>
                  <a:gd name="T37" fmla="*/ 269 h 646"/>
                  <a:gd name="T38" fmla="*/ 237 w 254"/>
                  <a:gd name="T39" fmla="*/ 209 h 646"/>
                  <a:gd name="T40" fmla="*/ 228 w 254"/>
                  <a:gd name="T41" fmla="*/ 176 h 646"/>
                  <a:gd name="T42" fmla="*/ 208 w 254"/>
                  <a:gd name="T43" fmla="*/ 119 h 646"/>
                  <a:gd name="T44" fmla="*/ 215 w 254"/>
                  <a:gd name="T45" fmla="*/ 106 h 646"/>
                  <a:gd name="T46" fmla="*/ 237 w 254"/>
                  <a:gd name="T47" fmla="*/ 88 h 646"/>
                  <a:gd name="T48" fmla="*/ 237 w 254"/>
                  <a:gd name="T49" fmla="*/ 84 h 646"/>
                  <a:gd name="T50" fmla="*/ 206 w 254"/>
                  <a:gd name="T51" fmla="*/ 73 h 646"/>
                  <a:gd name="T52" fmla="*/ 199 w 254"/>
                  <a:gd name="T53" fmla="*/ 46 h 646"/>
                  <a:gd name="T54" fmla="*/ 197 w 254"/>
                  <a:gd name="T55" fmla="*/ 29 h 646"/>
                  <a:gd name="T56" fmla="*/ 179 w 254"/>
                  <a:gd name="T57" fmla="*/ 31 h 646"/>
                  <a:gd name="T58" fmla="*/ 155 w 254"/>
                  <a:gd name="T59" fmla="*/ 22 h 646"/>
                  <a:gd name="T60" fmla="*/ 108 w 254"/>
                  <a:gd name="T61" fmla="*/ 0 h 646"/>
                  <a:gd name="T62" fmla="*/ 80 w 254"/>
                  <a:gd name="T63" fmla="*/ 2 h 646"/>
                  <a:gd name="T64" fmla="*/ 73 w 254"/>
                  <a:gd name="T65" fmla="*/ 7 h 646"/>
                  <a:gd name="T66" fmla="*/ 82 w 254"/>
                  <a:gd name="T67" fmla="*/ 26 h 646"/>
                  <a:gd name="T68" fmla="*/ 0 w 254"/>
                  <a:gd name="T69" fmla="*/ 571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4"/>
                  <a:gd name="T106" fmla="*/ 0 h 646"/>
                  <a:gd name="T107" fmla="*/ 254 w 254"/>
                  <a:gd name="T108" fmla="*/ 646 h 6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4" h="646">
                    <a:moveTo>
                      <a:pt x="0" y="571"/>
                    </a:moveTo>
                    <a:lnTo>
                      <a:pt x="4" y="571"/>
                    </a:lnTo>
                    <a:lnTo>
                      <a:pt x="11" y="573"/>
                    </a:lnTo>
                    <a:lnTo>
                      <a:pt x="33" y="578"/>
                    </a:lnTo>
                    <a:lnTo>
                      <a:pt x="57" y="582"/>
                    </a:lnTo>
                    <a:lnTo>
                      <a:pt x="66" y="587"/>
                    </a:lnTo>
                    <a:lnTo>
                      <a:pt x="71" y="589"/>
                    </a:lnTo>
                    <a:lnTo>
                      <a:pt x="77" y="604"/>
                    </a:lnTo>
                    <a:lnTo>
                      <a:pt x="84" y="624"/>
                    </a:lnTo>
                    <a:lnTo>
                      <a:pt x="91" y="642"/>
                    </a:lnTo>
                    <a:lnTo>
                      <a:pt x="95" y="646"/>
                    </a:lnTo>
                    <a:lnTo>
                      <a:pt x="100" y="646"/>
                    </a:lnTo>
                    <a:lnTo>
                      <a:pt x="115" y="642"/>
                    </a:lnTo>
                    <a:lnTo>
                      <a:pt x="133" y="637"/>
                    </a:lnTo>
                    <a:lnTo>
                      <a:pt x="148" y="629"/>
                    </a:lnTo>
                    <a:lnTo>
                      <a:pt x="153" y="624"/>
                    </a:lnTo>
                    <a:lnTo>
                      <a:pt x="153" y="618"/>
                    </a:lnTo>
                    <a:lnTo>
                      <a:pt x="150" y="602"/>
                    </a:lnTo>
                    <a:lnTo>
                      <a:pt x="150" y="587"/>
                    </a:lnTo>
                    <a:lnTo>
                      <a:pt x="153" y="573"/>
                    </a:lnTo>
                    <a:lnTo>
                      <a:pt x="159" y="565"/>
                    </a:lnTo>
                    <a:lnTo>
                      <a:pt x="170" y="551"/>
                    </a:lnTo>
                    <a:lnTo>
                      <a:pt x="186" y="536"/>
                    </a:lnTo>
                    <a:lnTo>
                      <a:pt x="197" y="518"/>
                    </a:lnTo>
                    <a:lnTo>
                      <a:pt x="204" y="509"/>
                    </a:lnTo>
                    <a:lnTo>
                      <a:pt x="204" y="483"/>
                    </a:lnTo>
                    <a:lnTo>
                      <a:pt x="210" y="476"/>
                    </a:lnTo>
                    <a:lnTo>
                      <a:pt x="219" y="472"/>
                    </a:lnTo>
                    <a:lnTo>
                      <a:pt x="232" y="463"/>
                    </a:lnTo>
                    <a:lnTo>
                      <a:pt x="241" y="452"/>
                    </a:lnTo>
                    <a:lnTo>
                      <a:pt x="248" y="441"/>
                    </a:lnTo>
                    <a:lnTo>
                      <a:pt x="250" y="426"/>
                    </a:lnTo>
                    <a:lnTo>
                      <a:pt x="252" y="406"/>
                    </a:lnTo>
                    <a:lnTo>
                      <a:pt x="254" y="379"/>
                    </a:lnTo>
                    <a:lnTo>
                      <a:pt x="254" y="351"/>
                    </a:lnTo>
                    <a:lnTo>
                      <a:pt x="254" y="333"/>
                    </a:lnTo>
                    <a:lnTo>
                      <a:pt x="252" y="313"/>
                    </a:lnTo>
                    <a:lnTo>
                      <a:pt x="246" y="269"/>
                    </a:lnTo>
                    <a:lnTo>
                      <a:pt x="239" y="227"/>
                    </a:lnTo>
                    <a:lnTo>
                      <a:pt x="237" y="209"/>
                    </a:lnTo>
                    <a:lnTo>
                      <a:pt x="235" y="198"/>
                    </a:lnTo>
                    <a:lnTo>
                      <a:pt x="228" y="176"/>
                    </a:lnTo>
                    <a:lnTo>
                      <a:pt x="210" y="128"/>
                    </a:lnTo>
                    <a:lnTo>
                      <a:pt x="208" y="119"/>
                    </a:lnTo>
                    <a:lnTo>
                      <a:pt x="208" y="115"/>
                    </a:lnTo>
                    <a:lnTo>
                      <a:pt x="215" y="106"/>
                    </a:lnTo>
                    <a:lnTo>
                      <a:pt x="228" y="97"/>
                    </a:lnTo>
                    <a:lnTo>
                      <a:pt x="237" y="88"/>
                    </a:lnTo>
                    <a:lnTo>
                      <a:pt x="241" y="84"/>
                    </a:lnTo>
                    <a:lnTo>
                      <a:pt x="237" y="84"/>
                    </a:lnTo>
                    <a:lnTo>
                      <a:pt x="215" y="79"/>
                    </a:lnTo>
                    <a:lnTo>
                      <a:pt x="206" y="73"/>
                    </a:lnTo>
                    <a:lnTo>
                      <a:pt x="201" y="62"/>
                    </a:lnTo>
                    <a:lnTo>
                      <a:pt x="199" y="46"/>
                    </a:lnTo>
                    <a:lnTo>
                      <a:pt x="199" y="26"/>
                    </a:lnTo>
                    <a:lnTo>
                      <a:pt x="197" y="29"/>
                    </a:lnTo>
                    <a:lnTo>
                      <a:pt x="188" y="31"/>
                    </a:lnTo>
                    <a:lnTo>
                      <a:pt x="179" y="31"/>
                    </a:lnTo>
                    <a:lnTo>
                      <a:pt x="168" y="29"/>
                    </a:lnTo>
                    <a:lnTo>
                      <a:pt x="155" y="22"/>
                    </a:lnTo>
                    <a:lnTo>
                      <a:pt x="119" y="4"/>
                    </a:lnTo>
                    <a:lnTo>
                      <a:pt x="108" y="0"/>
                    </a:lnTo>
                    <a:lnTo>
                      <a:pt x="88" y="0"/>
                    </a:lnTo>
                    <a:lnTo>
                      <a:pt x="80" y="2"/>
                    </a:lnTo>
                    <a:lnTo>
                      <a:pt x="75" y="2"/>
                    </a:lnTo>
                    <a:lnTo>
                      <a:pt x="73" y="7"/>
                    </a:lnTo>
                    <a:lnTo>
                      <a:pt x="75" y="15"/>
                    </a:lnTo>
                    <a:lnTo>
                      <a:pt x="82" y="26"/>
                    </a:lnTo>
                    <a:lnTo>
                      <a:pt x="82" y="37"/>
                    </a:lnTo>
                    <a:lnTo>
                      <a:pt x="0" y="571"/>
                    </a:lnTo>
                    <a:close/>
                  </a:path>
                </a:pathLst>
              </a:custGeom>
              <a:solidFill>
                <a:srgbClr val="47201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7" name="Freeform 48"/>
              <p:cNvSpPr>
                <a:spLocks/>
              </p:cNvSpPr>
              <p:nvPr/>
            </p:nvSpPr>
            <p:spPr bwMode="auto">
              <a:xfrm>
                <a:off x="1269" y="2677"/>
                <a:ext cx="254" cy="642"/>
              </a:xfrm>
              <a:custGeom>
                <a:avLst/>
                <a:gdLst>
                  <a:gd name="T0" fmla="*/ 4 w 254"/>
                  <a:gd name="T1" fmla="*/ 571 h 642"/>
                  <a:gd name="T2" fmla="*/ 33 w 254"/>
                  <a:gd name="T3" fmla="*/ 578 h 642"/>
                  <a:gd name="T4" fmla="*/ 66 w 254"/>
                  <a:gd name="T5" fmla="*/ 587 h 642"/>
                  <a:gd name="T6" fmla="*/ 77 w 254"/>
                  <a:gd name="T7" fmla="*/ 602 h 642"/>
                  <a:gd name="T8" fmla="*/ 93 w 254"/>
                  <a:gd name="T9" fmla="*/ 640 h 642"/>
                  <a:gd name="T10" fmla="*/ 102 w 254"/>
                  <a:gd name="T11" fmla="*/ 642 h 642"/>
                  <a:gd name="T12" fmla="*/ 124 w 254"/>
                  <a:gd name="T13" fmla="*/ 635 h 642"/>
                  <a:gd name="T14" fmla="*/ 146 w 254"/>
                  <a:gd name="T15" fmla="*/ 624 h 642"/>
                  <a:gd name="T16" fmla="*/ 150 w 254"/>
                  <a:gd name="T17" fmla="*/ 613 h 642"/>
                  <a:gd name="T18" fmla="*/ 148 w 254"/>
                  <a:gd name="T19" fmla="*/ 585 h 642"/>
                  <a:gd name="T20" fmla="*/ 157 w 254"/>
                  <a:gd name="T21" fmla="*/ 562 h 642"/>
                  <a:gd name="T22" fmla="*/ 184 w 254"/>
                  <a:gd name="T23" fmla="*/ 534 h 642"/>
                  <a:gd name="T24" fmla="*/ 201 w 254"/>
                  <a:gd name="T25" fmla="*/ 507 h 642"/>
                  <a:gd name="T26" fmla="*/ 201 w 254"/>
                  <a:gd name="T27" fmla="*/ 492 h 642"/>
                  <a:gd name="T28" fmla="*/ 208 w 254"/>
                  <a:gd name="T29" fmla="*/ 476 h 642"/>
                  <a:gd name="T30" fmla="*/ 241 w 254"/>
                  <a:gd name="T31" fmla="*/ 450 h 642"/>
                  <a:gd name="T32" fmla="*/ 248 w 254"/>
                  <a:gd name="T33" fmla="*/ 423 h 642"/>
                  <a:gd name="T34" fmla="*/ 254 w 254"/>
                  <a:gd name="T35" fmla="*/ 379 h 642"/>
                  <a:gd name="T36" fmla="*/ 250 w 254"/>
                  <a:gd name="T37" fmla="*/ 313 h 642"/>
                  <a:gd name="T38" fmla="*/ 239 w 254"/>
                  <a:gd name="T39" fmla="*/ 227 h 642"/>
                  <a:gd name="T40" fmla="*/ 232 w 254"/>
                  <a:gd name="T41" fmla="*/ 198 h 642"/>
                  <a:gd name="T42" fmla="*/ 217 w 254"/>
                  <a:gd name="T43" fmla="*/ 152 h 642"/>
                  <a:gd name="T44" fmla="*/ 208 w 254"/>
                  <a:gd name="T45" fmla="*/ 119 h 642"/>
                  <a:gd name="T46" fmla="*/ 215 w 254"/>
                  <a:gd name="T47" fmla="*/ 106 h 642"/>
                  <a:gd name="T48" fmla="*/ 239 w 254"/>
                  <a:gd name="T49" fmla="*/ 84 h 642"/>
                  <a:gd name="T50" fmla="*/ 215 w 254"/>
                  <a:gd name="T51" fmla="*/ 82 h 642"/>
                  <a:gd name="T52" fmla="*/ 201 w 254"/>
                  <a:gd name="T53" fmla="*/ 62 h 642"/>
                  <a:gd name="T54" fmla="*/ 199 w 254"/>
                  <a:gd name="T55" fmla="*/ 26 h 642"/>
                  <a:gd name="T56" fmla="*/ 188 w 254"/>
                  <a:gd name="T57" fmla="*/ 31 h 642"/>
                  <a:gd name="T58" fmla="*/ 157 w 254"/>
                  <a:gd name="T59" fmla="*/ 24 h 642"/>
                  <a:gd name="T60" fmla="*/ 119 w 254"/>
                  <a:gd name="T61" fmla="*/ 4 h 642"/>
                  <a:gd name="T62" fmla="*/ 88 w 254"/>
                  <a:gd name="T63" fmla="*/ 2 h 642"/>
                  <a:gd name="T64" fmla="*/ 73 w 254"/>
                  <a:gd name="T65" fmla="*/ 7 h 642"/>
                  <a:gd name="T66" fmla="*/ 82 w 254"/>
                  <a:gd name="T67" fmla="*/ 26 h 642"/>
                  <a:gd name="T68" fmla="*/ 0 w 254"/>
                  <a:gd name="T69" fmla="*/ 571 h 6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4"/>
                  <a:gd name="T106" fmla="*/ 0 h 642"/>
                  <a:gd name="T107" fmla="*/ 254 w 254"/>
                  <a:gd name="T108" fmla="*/ 642 h 6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4" h="642">
                    <a:moveTo>
                      <a:pt x="0" y="571"/>
                    </a:moveTo>
                    <a:lnTo>
                      <a:pt x="4" y="571"/>
                    </a:lnTo>
                    <a:lnTo>
                      <a:pt x="11" y="573"/>
                    </a:lnTo>
                    <a:lnTo>
                      <a:pt x="33" y="578"/>
                    </a:lnTo>
                    <a:lnTo>
                      <a:pt x="57" y="582"/>
                    </a:lnTo>
                    <a:lnTo>
                      <a:pt x="66" y="587"/>
                    </a:lnTo>
                    <a:lnTo>
                      <a:pt x="71" y="589"/>
                    </a:lnTo>
                    <a:lnTo>
                      <a:pt x="77" y="602"/>
                    </a:lnTo>
                    <a:lnTo>
                      <a:pt x="84" y="622"/>
                    </a:lnTo>
                    <a:lnTo>
                      <a:pt x="93" y="640"/>
                    </a:lnTo>
                    <a:lnTo>
                      <a:pt x="97" y="642"/>
                    </a:lnTo>
                    <a:lnTo>
                      <a:pt x="102" y="642"/>
                    </a:lnTo>
                    <a:lnTo>
                      <a:pt x="117" y="637"/>
                    </a:lnTo>
                    <a:lnTo>
                      <a:pt x="124" y="635"/>
                    </a:lnTo>
                    <a:lnTo>
                      <a:pt x="133" y="633"/>
                    </a:lnTo>
                    <a:lnTo>
                      <a:pt x="146" y="624"/>
                    </a:lnTo>
                    <a:lnTo>
                      <a:pt x="150" y="620"/>
                    </a:lnTo>
                    <a:lnTo>
                      <a:pt x="150" y="613"/>
                    </a:lnTo>
                    <a:lnTo>
                      <a:pt x="148" y="598"/>
                    </a:lnTo>
                    <a:lnTo>
                      <a:pt x="148" y="585"/>
                    </a:lnTo>
                    <a:lnTo>
                      <a:pt x="150" y="571"/>
                    </a:lnTo>
                    <a:lnTo>
                      <a:pt x="157" y="562"/>
                    </a:lnTo>
                    <a:lnTo>
                      <a:pt x="170" y="549"/>
                    </a:lnTo>
                    <a:lnTo>
                      <a:pt x="184" y="534"/>
                    </a:lnTo>
                    <a:lnTo>
                      <a:pt x="195" y="516"/>
                    </a:lnTo>
                    <a:lnTo>
                      <a:pt x="201" y="507"/>
                    </a:lnTo>
                    <a:lnTo>
                      <a:pt x="204" y="501"/>
                    </a:lnTo>
                    <a:lnTo>
                      <a:pt x="201" y="492"/>
                    </a:lnTo>
                    <a:lnTo>
                      <a:pt x="204" y="483"/>
                    </a:lnTo>
                    <a:lnTo>
                      <a:pt x="208" y="476"/>
                    </a:lnTo>
                    <a:lnTo>
                      <a:pt x="230" y="461"/>
                    </a:lnTo>
                    <a:lnTo>
                      <a:pt x="241" y="450"/>
                    </a:lnTo>
                    <a:lnTo>
                      <a:pt x="246" y="439"/>
                    </a:lnTo>
                    <a:lnTo>
                      <a:pt x="248" y="423"/>
                    </a:lnTo>
                    <a:lnTo>
                      <a:pt x="250" y="406"/>
                    </a:lnTo>
                    <a:lnTo>
                      <a:pt x="254" y="379"/>
                    </a:lnTo>
                    <a:lnTo>
                      <a:pt x="254" y="351"/>
                    </a:lnTo>
                    <a:lnTo>
                      <a:pt x="250" y="313"/>
                    </a:lnTo>
                    <a:lnTo>
                      <a:pt x="246" y="269"/>
                    </a:lnTo>
                    <a:lnTo>
                      <a:pt x="239" y="227"/>
                    </a:lnTo>
                    <a:lnTo>
                      <a:pt x="235" y="209"/>
                    </a:lnTo>
                    <a:lnTo>
                      <a:pt x="232" y="198"/>
                    </a:lnTo>
                    <a:lnTo>
                      <a:pt x="226" y="176"/>
                    </a:lnTo>
                    <a:lnTo>
                      <a:pt x="217" y="152"/>
                    </a:lnTo>
                    <a:lnTo>
                      <a:pt x="210" y="128"/>
                    </a:lnTo>
                    <a:lnTo>
                      <a:pt x="208" y="119"/>
                    </a:lnTo>
                    <a:lnTo>
                      <a:pt x="208" y="115"/>
                    </a:lnTo>
                    <a:lnTo>
                      <a:pt x="215" y="106"/>
                    </a:lnTo>
                    <a:lnTo>
                      <a:pt x="237" y="88"/>
                    </a:lnTo>
                    <a:lnTo>
                      <a:pt x="239" y="84"/>
                    </a:lnTo>
                    <a:lnTo>
                      <a:pt x="226" y="84"/>
                    </a:lnTo>
                    <a:lnTo>
                      <a:pt x="215" y="82"/>
                    </a:lnTo>
                    <a:lnTo>
                      <a:pt x="206" y="75"/>
                    </a:lnTo>
                    <a:lnTo>
                      <a:pt x="201" y="62"/>
                    </a:lnTo>
                    <a:lnTo>
                      <a:pt x="199" y="46"/>
                    </a:lnTo>
                    <a:lnTo>
                      <a:pt x="199" y="26"/>
                    </a:lnTo>
                    <a:lnTo>
                      <a:pt x="197" y="29"/>
                    </a:lnTo>
                    <a:lnTo>
                      <a:pt x="188" y="31"/>
                    </a:lnTo>
                    <a:lnTo>
                      <a:pt x="170" y="31"/>
                    </a:lnTo>
                    <a:lnTo>
                      <a:pt x="157" y="24"/>
                    </a:lnTo>
                    <a:lnTo>
                      <a:pt x="137" y="13"/>
                    </a:lnTo>
                    <a:lnTo>
                      <a:pt x="119" y="4"/>
                    </a:lnTo>
                    <a:lnTo>
                      <a:pt x="108" y="0"/>
                    </a:lnTo>
                    <a:lnTo>
                      <a:pt x="88" y="2"/>
                    </a:lnTo>
                    <a:lnTo>
                      <a:pt x="75" y="2"/>
                    </a:lnTo>
                    <a:lnTo>
                      <a:pt x="73" y="7"/>
                    </a:lnTo>
                    <a:lnTo>
                      <a:pt x="75" y="15"/>
                    </a:lnTo>
                    <a:lnTo>
                      <a:pt x="82" y="26"/>
                    </a:lnTo>
                    <a:lnTo>
                      <a:pt x="82" y="37"/>
                    </a:lnTo>
                    <a:lnTo>
                      <a:pt x="0" y="571"/>
                    </a:lnTo>
                    <a:close/>
                  </a:path>
                </a:pathLst>
              </a:custGeom>
              <a:solidFill>
                <a:srgbClr val="3E1C1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8" name="Freeform 49"/>
              <p:cNvSpPr>
                <a:spLocks/>
              </p:cNvSpPr>
              <p:nvPr/>
            </p:nvSpPr>
            <p:spPr bwMode="auto">
              <a:xfrm>
                <a:off x="1269" y="2679"/>
                <a:ext cx="252" cy="635"/>
              </a:xfrm>
              <a:custGeom>
                <a:avLst/>
                <a:gdLst>
                  <a:gd name="T0" fmla="*/ 4 w 252"/>
                  <a:gd name="T1" fmla="*/ 569 h 635"/>
                  <a:gd name="T2" fmla="*/ 33 w 252"/>
                  <a:gd name="T3" fmla="*/ 576 h 635"/>
                  <a:gd name="T4" fmla="*/ 66 w 252"/>
                  <a:gd name="T5" fmla="*/ 585 h 635"/>
                  <a:gd name="T6" fmla="*/ 77 w 252"/>
                  <a:gd name="T7" fmla="*/ 600 h 635"/>
                  <a:gd name="T8" fmla="*/ 95 w 252"/>
                  <a:gd name="T9" fmla="*/ 633 h 635"/>
                  <a:gd name="T10" fmla="*/ 104 w 252"/>
                  <a:gd name="T11" fmla="*/ 635 h 635"/>
                  <a:gd name="T12" fmla="*/ 133 w 252"/>
                  <a:gd name="T13" fmla="*/ 627 h 635"/>
                  <a:gd name="T14" fmla="*/ 148 w 252"/>
                  <a:gd name="T15" fmla="*/ 609 h 635"/>
                  <a:gd name="T16" fmla="*/ 146 w 252"/>
                  <a:gd name="T17" fmla="*/ 578 h 635"/>
                  <a:gd name="T18" fmla="*/ 155 w 252"/>
                  <a:gd name="T19" fmla="*/ 558 h 635"/>
                  <a:gd name="T20" fmla="*/ 181 w 252"/>
                  <a:gd name="T21" fmla="*/ 530 h 635"/>
                  <a:gd name="T22" fmla="*/ 201 w 252"/>
                  <a:gd name="T23" fmla="*/ 503 h 635"/>
                  <a:gd name="T24" fmla="*/ 204 w 252"/>
                  <a:gd name="T25" fmla="*/ 479 h 635"/>
                  <a:gd name="T26" fmla="*/ 219 w 252"/>
                  <a:gd name="T27" fmla="*/ 466 h 635"/>
                  <a:gd name="T28" fmla="*/ 239 w 252"/>
                  <a:gd name="T29" fmla="*/ 444 h 635"/>
                  <a:gd name="T30" fmla="*/ 246 w 252"/>
                  <a:gd name="T31" fmla="*/ 419 h 635"/>
                  <a:gd name="T32" fmla="*/ 252 w 252"/>
                  <a:gd name="T33" fmla="*/ 377 h 635"/>
                  <a:gd name="T34" fmla="*/ 248 w 252"/>
                  <a:gd name="T35" fmla="*/ 311 h 635"/>
                  <a:gd name="T36" fmla="*/ 237 w 252"/>
                  <a:gd name="T37" fmla="*/ 225 h 635"/>
                  <a:gd name="T38" fmla="*/ 232 w 252"/>
                  <a:gd name="T39" fmla="*/ 196 h 635"/>
                  <a:gd name="T40" fmla="*/ 215 w 252"/>
                  <a:gd name="T41" fmla="*/ 150 h 635"/>
                  <a:gd name="T42" fmla="*/ 206 w 252"/>
                  <a:gd name="T43" fmla="*/ 117 h 635"/>
                  <a:gd name="T44" fmla="*/ 212 w 252"/>
                  <a:gd name="T45" fmla="*/ 104 h 635"/>
                  <a:gd name="T46" fmla="*/ 239 w 252"/>
                  <a:gd name="T47" fmla="*/ 82 h 635"/>
                  <a:gd name="T48" fmla="*/ 212 w 252"/>
                  <a:gd name="T49" fmla="*/ 80 h 635"/>
                  <a:gd name="T50" fmla="*/ 201 w 252"/>
                  <a:gd name="T51" fmla="*/ 62 h 635"/>
                  <a:gd name="T52" fmla="*/ 197 w 252"/>
                  <a:gd name="T53" fmla="*/ 33 h 635"/>
                  <a:gd name="T54" fmla="*/ 195 w 252"/>
                  <a:gd name="T55" fmla="*/ 29 h 635"/>
                  <a:gd name="T56" fmla="*/ 179 w 252"/>
                  <a:gd name="T57" fmla="*/ 31 h 635"/>
                  <a:gd name="T58" fmla="*/ 157 w 252"/>
                  <a:gd name="T59" fmla="*/ 22 h 635"/>
                  <a:gd name="T60" fmla="*/ 119 w 252"/>
                  <a:gd name="T61" fmla="*/ 5 h 635"/>
                  <a:gd name="T62" fmla="*/ 108 w 252"/>
                  <a:gd name="T63" fmla="*/ 0 h 635"/>
                  <a:gd name="T64" fmla="*/ 73 w 252"/>
                  <a:gd name="T65" fmla="*/ 5 h 635"/>
                  <a:gd name="T66" fmla="*/ 82 w 252"/>
                  <a:gd name="T67" fmla="*/ 24 h 635"/>
                  <a:gd name="T68" fmla="*/ 0 w 252"/>
                  <a:gd name="T69" fmla="*/ 569 h 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2"/>
                  <a:gd name="T106" fmla="*/ 0 h 635"/>
                  <a:gd name="T107" fmla="*/ 252 w 252"/>
                  <a:gd name="T108" fmla="*/ 635 h 6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2" h="635">
                    <a:moveTo>
                      <a:pt x="0" y="569"/>
                    </a:moveTo>
                    <a:lnTo>
                      <a:pt x="4" y="569"/>
                    </a:lnTo>
                    <a:lnTo>
                      <a:pt x="11" y="571"/>
                    </a:lnTo>
                    <a:lnTo>
                      <a:pt x="33" y="576"/>
                    </a:lnTo>
                    <a:lnTo>
                      <a:pt x="57" y="580"/>
                    </a:lnTo>
                    <a:lnTo>
                      <a:pt x="66" y="585"/>
                    </a:lnTo>
                    <a:lnTo>
                      <a:pt x="71" y="587"/>
                    </a:lnTo>
                    <a:lnTo>
                      <a:pt x="77" y="600"/>
                    </a:lnTo>
                    <a:lnTo>
                      <a:pt x="86" y="618"/>
                    </a:lnTo>
                    <a:lnTo>
                      <a:pt x="95" y="633"/>
                    </a:lnTo>
                    <a:lnTo>
                      <a:pt x="100" y="635"/>
                    </a:lnTo>
                    <a:lnTo>
                      <a:pt x="104" y="635"/>
                    </a:lnTo>
                    <a:lnTo>
                      <a:pt x="117" y="631"/>
                    </a:lnTo>
                    <a:lnTo>
                      <a:pt x="133" y="627"/>
                    </a:lnTo>
                    <a:lnTo>
                      <a:pt x="144" y="620"/>
                    </a:lnTo>
                    <a:lnTo>
                      <a:pt x="148" y="609"/>
                    </a:lnTo>
                    <a:lnTo>
                      <a:pt x="148" y="594"/>
                    </a:lnTo>
                    <a:lnTo>
                      <a:pt x="146" y="578"/>
                    </a:lnTo>
                    <a:lnTo>
                      <a:pt x="148" y="567"/>
                    </a:lnTo>
                    <a:lnTo>
                      <a:pt x="155" y="558"/>
                    </a:lnTo>
                    <a:lnTo>
                      <a:pt x="168" y="545"/>
                    </a:lnTo>
                    <a:lnTo>
                      <a:pt x="181" y="530"/>
                    </a:lnTo>
                    <a:lnTo>
                      <a:pt x="195" y="512"/>
                    </a:lnTo>
                    <a:lnTo>
                      <a:pt x="201" y="503"/>
                    </a:lnTo>
                    <a:lnTo>
                      <a:pt x="201" y="488"/>
                    </a:lnTo>
                    <a:lnTo>
                      <a:pt x="204" y="479"/>
                    </a:lnTo>
                    <a:lnTo>
                      <a:pt x="208" y="472"/>
                    </a:lnTo>
                    <a:lnTo>
                      <a:pt x="219" y="466"/>
                    </a:lnTo>
                    <a:lnTo>
                      <a:pt x="230" y="457"/>
                    </a:lnTo>
                    <a:lnTo>
                      <a:pt x="239" y="444"/>
                    </a:lnTo>
                    <a:lnTo>
                      <a:pt x="243" y="432"/>
                    </a:lnTo>
                    <a:lnTo>
                      <a:pt x="246" y="419"/>
                    </a:lnTo>
                    <a:lnTo>
                      <a:pt x="250" y="402"/>
                    </a:lnTo>
                    <a:lnTo>
                      <a:pt x="252" y="377"/>
                    </a:lnTo>
                    <a:lnTo>
                      <a:pt x="252" y="349"/>
                    </a:lnTo>
                    <a:lnTo>
                      <a:pt x="248" y="311"/>
                    </a:lnTo>
                    <a:lnTo>
                      <a:pt x="243" y="267"/>
                    </a:lnTo>
                    <a:lnTo>
                      <a:pt x="237" y="225"/>
                    </a:lnTo>
                    <a:lnTo>
                      <a:pt x="235" y="207"/>
                    </a:lnTo>
                    <a:lnTo>
                      <a:pt x="232" y="196"/>
                    </a:lnTo>
                    <a:lnTo>
                      <a:pt x="226" y="174"/>
                    </a:lnTo>
                    <a:lnTo>
                      <a:pt x="215" y="150"/>
                    </a:lnTo>
                    <a:lnTo>
                      <a:pt x="208" y="126"/>
                    </a:lnTo>
                    <a:lnTo>
                      <a:pt x="206" y="117"/>
                    </a:lnTo>
                    <a:lnTo>
                      <a:pt x="206" y="113"/>
                    </a:lnTo>
                    <a:lnTo>
                      <a:pt x="212" y="104"/>
                    </a:lnTo>
                    <a:lnTo>
                      <a:pt x="235" y="86"/>
                    </a:lnTo>
                    <a:lnTo>
                      <a:pt x="239" y="82"/>
                    </a:lnTo>
                    <a:lnTo>
                      <a:pt x="223" y="82"/>
                    </a:lnTo>
                    <a:lnTo>
                      <a:pt x="212" y="80"/>
                    </a:lnTo>
                    <a:lnTo>
                      <a:pt x="206" y="73"/>
                    </a:lnTo>
                    <a:lnTo>
                      <a:pt x="201" y="62"/>
                    </a:lnTo>
                    <a:lnTo>
                      <a:pt x="199" y="46"/>
                    </a:lnTo>
                    <a:lnTo>
                      <a:pt x="197" y="33"/>
                    </a:lnTo>
                    <a:lnTo>
                      <a:pt x="197" y="27"/>
                    </a:lnTo>
                    <a:lnTo>
                      <a:pt x="195" y="29"/>
                    </a:lnTo>
                    <a:lnTo>
                      <a:pt x="188" y="31"/>
                    </a:lnTo>
                    <a:lnTo>
                      <a:pt x="179" y="31"/>
                    </a:lnTo>
                    <a:lnTo>
                      <a:pt x="170" y="29"/>
                    </a:lnTo>
                    <a:lnTo>
                      <a:pt x="157" y="22"/>
                    </a:lnTo>
                    <a:lnTo>
                      <a:pt x="137" y="13"/>
                    </a:lnTo>
                    <a:lnTo>
                      <a:pt x="119" y="5"/>
                    </a:lnTo>
                    <a:lnTo>
                      <a:pt x="113" y="0"/>
                    </a:lnTo>
                    <a:lnTo>
                      <a:pt x="108" y="0"/>
                    </a:lnTo>
                    <a:lnTo>
                      <a:pt x="75" y="0"/>
                    </a:lnTo>
                    <a:lnTo>
                      <a:pt x="73" y="5"/>
                    </a:lnTo>
                    <a:lnTo>
                      <a:pt x="75" y="13"/>
                    </a:lnTo>
                    <a:lnTo>
                      <a:pt x="82" y="24"/>
                    </a:lnTo>
                    <a:lnTo>
                      <a:pt x="82" y="35"/>
                    </a:lnTo>
                    <a:lnTo>
                      <a:pt x="0" y="569"/>
                    </a:lnTo>
                    <a:close/>
                  </a:path>
                </a:pathLst>
              </a:custGeom>
              <a:solidFill>
                <a:srgbClr val="35181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59" name="Freeform 50"/>
              <p:cNvSpPr>
                <a:spLocks/>
              </p:cNvSpPr>
              <p:nvPr/>
            </p:nvSpPr>
            <p:spPr bwMode="auto">
              <a:xfrm>
                <a:off x="1269" y="2679"/>
                <a:ext cx="250" cy="633"/>
              </a:xfrm>
              <a:custGeom>
                <a:avLst/>
                <a:gdLst>
                  <a:gd name="T0" fmla="*/ 4 w 250"/>
                  <a:gd name="T1" fmla="*/ 569 h 633"/>
                  <a:gd name="T2" fmla="*/ 33 w 250"/>
                  <a:gd name="T3" fmla="*/ 576 h 633"/>
                  <a:gd name="T4" fmla="*/ 66 w 250"/>
                  <a:gd name="T5" fmla="*/ 585 h 633"/>
                  <a:gd name="T6" fmla="*/ 77 w 250"/>
                  <a:gd name="T7" fmla="*/ 600 h 633"/>
                  <a:gd name="T8" fmla="*/ 97 w 250"/>
                  <a:gd name="T9" fmla="*/ 631 h 633"/>
                  <a:gd name="T10" fmla="*/ 106 w 250"/>
                  <a:gd name="T11" fmla="*/ 633 h 633"/>
                  <a:gd name="T12" fmla="*/ 133 w 250"/>
                  <a:gd name="T13" fmla="*/ 622 h 633"/>
                  <a:gd name="T14" fmla="*/ 148 w 250"/>
                  <a:gd name="T15" fmla="*/ 605 h 633"/>
                  <a:gd name="T16" fmla="*/ 144 w 250"/>
                  <a:gd name="T17" fmla="*/ 578 h 633"/>
                  <a:gd name="T18" fmla="*/ 153 w 250"/>
                  <a:gd name="T19" fmla="*/ 556 h 633"/>
                  <a:gd name="T20" fmla="*/ 179 w 250"/>
                  <a:gd name="T21" fmla="*/ 527 h 633"/>
                  <a:gd name="T22" fmla="*/ 199 w 250"/>
                  <a:gd name="T23" fmla="*/ 501 h 633"/>
                  <a:gd name="T24" fmla="*/ 201 w 250"/>
                  <a:gd name="T25" fmla="*/ 479 h 633"/>
                  <a:gd name="T26" fmla="*/ 217 w 250"/>
                  <a:gd name="T27" fmla="*/ 466 h 633"/>
                  <a:gd name="T28" fmla="*/ 237 w 250"/>
                  <a:gd name="T29" fmla="*/ 444 h 633"/>
                  <a:gd name="T30" fmla="*/ 246 w 250"/>
                  <a:gd name="T31" fmla="*/ 417 h 633"/>
                  <a:gd name="T32" fmla="*/ 250 w 250"/>
                  <a:gd name="T33" fmla="*/ 377 h 633"/>
                  <a:gd name="T34" fmla="*/ 250 w 250"/>
                  <a:gd name="T35" fmla="*/ 331 h 633"/>
                  <a:gd name="T36" fmla="*/ 243 w 250"/>
                  <a:gd name="T37" fmla="*/ 267 h 633"/>
                  <a:gd name="T38" fmla="*/ 232 w 250"/>
                  <a:gd name="T39" fmla="*/ 207 h 633"/>
                  <a:gd name="T40" fmla="*/ 223 w 250"/>
                  <a:gd name="T41" fmla="*/ 174 h 633"/>
                  <a:gd name="T42" fmla="*/ 208 w 250"/>
                  <a:gd name="T43" fmla="*/ 124 h 633"/>
                  <a:gd name="T44" fmla="*/ 206 w 250"/>
                  <a:gd name="T45" fmla="*/ 110 h 633"/>
                  <a:gd name="T46" fmla="*/ 223 w 250"/>
                  <a:gd name="T47" fmla="*/ 93 h 633"/>
                  <a:gd name="T48" fmla="*/ 237 w 250"/>
                  <a:gd name="T49" fmla="*/ 82 h 633"/>
                  <a:gd name="T50" fmla="*/ 212 w 250"/>
                  <a:gd name="T51" fmla="*/ 80 h 633"/>
                  <a:gd name="T52" fmla="*/ 199 w 250"/>
                  <a:gd name="T53" fmla="*/ 62 h 633"/>
                  <a:gd name="T54" fmla="*/ 197 w 250"/>
                  <a:gd name="T55" fmla="*/ 29 h 633"/>
                  <a:gd name="T56" fmla="*/ 188 w 250"/>
                  <a:gd name="T57" fmla="*/ 31 h 633"/>
                  <a:gd name="T58" fmla="*/ 157 w 250"/>
                  <a:gd name="T59" fmla="*/ 24 h 633"/>
                  <a:gd name="T60" fmla="*/ 119 w 250"/>
                  <a:gd name="T61" fmla="*/ 5 h 633"/>
                  <a:gd name="T62" fmla="*/ 75 w 250"/>
                  <a:gd name="T63" fmla="*/ 0 h 633"/>
                  <a:gd name="T64" fmla="*/ 75 w 250"/>
                  <a:gd name="T65" fmla="*/ 13 h 633"/>
                  <a:gd name="T66" fmla="*/ 82 w 250"/>
                  <a:gd name="T67" fmla="*/ 35 h 6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0"/>
                  <a:gd name="T103" fmla="*/ 0 h 633"/>
                  <a:gd name="T104" fmla="*/ 250 w 250"/>
                  <a:gd name="T105" fmla="*/ 633 h 6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0" h="633">
                    <a:moveTo>
                      <a:pt x="0" y="569"/>
                    </a:moveTo>
                    <a:lnTo>
                      <a:pt x="4" y="569"/>
                    </a:lnTo>
                    <a:lnTo>
                      <a:pt x="11" y="571"/>
                    </a:lnTo>
                    <a:lnTo>
                      <a:pt x="33" y="576"/>
                    </a:lnTo>
                    <a:lnTo>
                      <a:pt x="57" y="580"/>
                    </a:lnTo>
                    <a:lnTo>
                      <a:pt x="66" y="585"/>
                    </a:lnTo>
                    <a:lnTo>
                      <a:pt x="71" y="587"/>
                    </a:lnTo>
                    <a:lnTo>
                      <a:pt x="77" y="600"/>
                    </a:lnTo>
                    <a:lnTo>
                      <a:pt x="86" y="618"/>
                    </a:lnTo>
                    <a:lnTo>
                      <a:pt x="97" y="631"/>
                    </a:lnTo>
                    <a:lnTo>
                      <a:pt x="102" y="633"/>
                    </a:lnTo>
                    <a:lnTo>
                      <a:pt x="106" y="633"/>
                    </a:lnTo>
                    <a:lnTo>
                      <a:pt x="119" y="629"/>
                    </a:lnTo>
                    <a:lnTo>
                      <a:pt x="133" y="622"/>
                    </a:lnTo>
                    <a:lnTo>
                      <a:pt x="144" y="616"/>
                    </a:lnTo>
                    <a:lnTo>
                      <a:pt x="148" y="605"/>
                    </a:lnTo>
                    <a:lnTo>
                      <a:pt x="146" y="589"/>
                    </a:lnTo>
                    <a:lnTo>
                      <a:pt x="144" y="578"/>
                    </a:lnTo>
                    <a:lnTo>
                      <a:pt x="146" y="565"/>
                    </a:lnTo>
                    <a:lnTo>
                      <a:pt x="153" y="556"/>
                    </a:lnTo>
                    <a:lnTo>
                      <a:pt x="166" y="543"/>
                    </a:lnTo>
                    <a:lnTo>
                      <a:pt x="179" y="527"/>
                    </a:lnTo>
                    <a:lnTo>
                      <a:pt x="192" y="510"/>
                    </a:lnTo>
                    <a:lnTo>
                      <a:pt x="199" y="501"/>
                    </a:lnTo>
                    <a:lnTo>
                      <a:pt x="201" y="488"/>
                    </a:lnTo>
                    <a:lnTo>
                      <a:pt x="201" y="479"/>
                    </a:lnTo>
                    <a:lnTo>
                      <a:pt x="208" y="472"/>
                    </a:lnTo>
                    <a:lnTo>
                      <a:pt x="217" y="466"/>
                    </a:lnTo>
                    <a:lnTo>
                      <a:pt x="228" y="455"/>
                    </a:lnTo>
                    <a:lnTo>
                      <a:pt x="237" y="444"/>
                    </a:lnTo>
                    <a:lnTo>
                      <a:pt x="241" y="430"/>
                    </a:lnTo>
                    <a:lnTo>
                      <a:pt x="246" y="417"/>
                    </a:lnTo>
                    <a:lnTo>
                      <a:pt x="248" y="399"/>
                    </a:lnTo>
                    <a:lnTo>
                      <a:pt x="250" y="377"/>
                    </a:lnTo>
                    <a:lnTo>
                      <a:pt x="250" y="349"/>
                    </a:lnTo>
                    <a:lnTo>
                      <a:pt x="250" y="331"/>
                    </a:lnTo>
                    <a:lnTo>
                      <a:pt x="248" y="311"/>
                    </a:lnTo>
                    <a:lnTo>
                      <a:pt x="243" y="267"/>
                    </a:lnTo>
                    <a:lnTo>
                      <a:pt x="237" y="225"/>
                    </a:lnTo>
                    <a:lnTo>
                      <a:pt x="232" y="207"/>
                    </a:lnTo>
                    <a:lnTo>
                      <a:pt x="230" y="196"/>
                    </a:lnTo>
                    <a:lnTo>
                      <a:pt x="223" y="174"/>
                    </a:lnTo>
                    <a:lnTo>
                      <a:pt x="215" y="148"/>
                    </a:lnTo>
                    <a:lnTo>
                      <a:pt x="208" y="124"/>
                    </a:lnTo>
                    <a:lnTo>
                      <a:pt x="206" y="115"/>
                    </a:lnTo>
                    <a:lnTo>
                      <a:pt x="206" y="110"/>
                    </a:lnTo>
                    <a:lnTo>
                      <a:pt x="212" y="102"/>
                    </a:lnTo>
                    <a:lnTo>
                      <a:pt x="223" y="93"/>
                    </a:lnTo>
                    <a:lnTo>
                      <a:pt x="232" y="84"/>
                    </a:lnTo>
                    <a:lnTo>
                      <a:pt x="237" y="82"/>
                    </a:lnTo>
                    <a:lnTo>
                      <a:pt x="223" y="82"/>
                    </a:lnTo>
                    <a:lnTo>
                      <a:pt x="212" y="80"/>
                    </a:lnTo>
                    <a:lnTo>
                      <a:pt x="204" y="73"/>
                    </a:lnTo>
                    <a:lnTo>
                      <a:pt x="199" y="62"/>
                    </a:lnTo>
                    <a:lnTo>
                      <a:pt x="197" y="46"/>
                    </a:lnTo>
                    <a:lnTo>
                      <a:pt x="197" y="29"/>
                    </a:lnTo>
                    <a:lnTo>
                      <a:pt x="195" y="29"/>
                    </a:lnTo>
                    <a:lnTo>
                      <a:pt x="188" y="31"/>
                    </a:lnTo>
                    <a:lnTo>
                      <a:pt x="170" y="31"/>
                    </a:lnTo>
                    <a:lnTo>
                      <a:pt x="157" y="24"/>
                    </a:lnTo>
                    <a:lnTo>
                      <a:pt x="137" y="13"/>
                    </a:lnTo>
                    <a:lnTo>
                      <a:pt x="119" y="5"/>
                    </a:lnTo>
                    <a:lnTo>
                      <a:pt x="108" y="0"/>
                    </a:lnTo>
                    <a:lnTo>
                      <a:pt x="75" y="0"/>
                    </a:lnTo>
                    <a:lnTo>
                      <a:pt x="73" y="5"/>
                    </a:lnTo>
                    <a:lnTo>
                      <a:pt x="75" y="13"/>
                    </a:lnTo>
                    <a:lnTo>
                      <a:pt x="82" y="24"/>
                    </a:lnTo>
                    <a:lnTo>
                      <a:pt x="82" y="35"/>
                    </a:lnTo>
                    <a:lnTo>
                      <a:pt x="0" y="569"/>
                    </a:lnTo>
                    <a:close/>
                  </a:path>
                </a:pathLst>
              </a:custGeom>
              <a:solidFill>
                <a:srgbClr val="2C140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0" name="Freeform 51"/>
              <p:cNvSpPr>
                <a:spLocks/>
              </p:cNvSpPr>
              <p:nvPr/>
            </p:nvSpPr>
            <p:spPr bwMode="auto">
              <a:xfrm>
                <a:off x="1269" y="2679"/>
                <a:ext cx="250" cy="629"/>
              </a:xfrm>
              <a:custGeom>
                <a:avLst/>
                <a:gdLst>
                  <a:gd name="T0" fmla="*/ 4 w 250"/>
                  <a:gd name="T1" fmla="*/ 569 h 629"/>
                  <a:gd name="T2" fmla="*/ 33 w 250"/>
                  <a:gd name="T3" fmla="*/ 576 h 629"/>
                  <a:gd name="T4" fmla="*/ 66 w 250"/>
                  <a:gd name="T5" fmla="*/ 585 h 629"/>
                  <a:gd name="T6" fmla="*/ 80 w 250"/>
                  <a:gd name="T7" fmla="*/ 600 h 629"/>
                  <a:gd name="T8" fmla="*/ 88 w 250"/>
                  <a:gd name="T9" fmla="*/ 616 h 629"/>
                  <a:gd name="T10" fmla="*/ 104 w 250"/>
                  <a:gd name="T11" fmla="*/ 629 h 629"/>
                  <a:gd name="T12" fmla="*/ 133 w 250"/>
                  <a:gd name="T13" fmla="*/ 620 h 629"/>
                  <a:gd name="T14" fmla="*/ 146 w 250"/>
                  <a:gd name="T15" fmla="*/ 602 h 629"/>
                  <a:gd name="T16" fmla="*/ 142 w 250"/>
                  <a:gd name="T17" fmla="*/ 576 h 629"/>
                  <a:gd name="T18" fmla="*/ 150 w 250"/>
                  <a:gd name="T19" fmla="*/ 554 h 629"/>
                  <a:gd name="T20" fmla="*/ 179 w 250"/>
                  <a:gd name="T21" fmla="*/ 525 h 629"/>
                  <a:gd name="T22" fmla="*/ 199 w 250"/>
                  <a:gd name="T23" fmla="*/ 499 h 629"/>
                  <a:gd name="T24" fmla="*/ 201 w 250"/>
                  <a:gd name="T25" fmla="*/ 477 h 629"/>
                  <a:gd name="T26" fmla="*/ 217 w 250"/>
                  <a:gd name="T27" fmla="*/ 466 h 629"/>
                  <a:gd name="T28" fmla="*/ 241 w 250"/>
                  <a:gd name="T29" fmla="*/ 428 h 629"/>
                  <a:gd name="T30" fmla="*/ 246 w 250"/>
                  <a:gd name="T31" fmla="*/ 399 h 629"/>
                  <a:gd name="T32" fmla="*/ 250 w 250"/>
                  <a:gd name="T33" fmla="*/ 349 h 629"/>
                  <a:gd name="T34" fmla="*/ 246 w 250"/>
                  <a:gd name="T35" fmla="*/ 311 h 629"/>
                  <a:gd name="T36" fmla="*/ 235 w 250"/>
                  <a:gd name="T37" fmla="*/ 223 h 629"/>
                  <a:gd name="T38" fmla="*/ 230 w 250"/>
                  <a:gd name="T39" fmla="*/ 196 h 629"/>
                  <a:gd name="T40" fmla="*/ 212 w 250"/>
                  <a:gd name="T41" fmla="*/ 148 h 629"/>
                  <a:gd name="T42" fmla="*/ 204 w 250"/>
                  <a:gd name="T43" fmla="*/ 115 h 629"/>
                  <a:gd name="T44" fmla="*/ 210 w 250"/>
                  <a:gd name="T45" fmla="*/ 102 h 629"/>
                  <a:gd name="T46" fmla="*/ 235 w 250"/>
                  <a:gd name="T47" fmla="*/ 82 h 629"/>
                  <a:gd name="T48" fmla="*/ 204 w 250"/>
                  <a:gd name="T49" fmla="*/ 75 h 629"/>
                  <a:gd name="T50" fmla="*/ 197 w 250"/>
                  <a:gd name="T51" fmla="*/ 29 h 629"/>
                  <a:gd name="T52" fmla="*/ 188 w 250"/>
                  <a:gd name="T53" fmla="*/ 33 h 629"/>
                  <a:gd name="T54" fmla="*/ 170 w 250"/>
                  <a:gd name="T55" fmla="*/ 31 h 629"/>
                  <a:gd name="T56" fmla="*/ 137 w 250"/>
                  <a:gd name="T57" fmla="*/ 16 h 629"/>
                  <a:gd name="T58" fmla="*/ 108 w 250"/>
                  <a:gd name="T59" fmla="*/ 2 h 629"/>
                  <a:gd name="T60" fmla="*/ 75 w 250"/>
                  <a:gd name="T61" fmla="*/ 0 h 629"/>
                  <a:gd name="T62" fmla="*/ 75 w 250"/>
                  <a:gd name="T63" fmla="*/ 13 h 629"/>
                  <a:gd name="T64" fmla="*/ 82 w 250"/>
                  <a:gd name="T65" fmla="*/ 35 h 6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0"/>
                  <a:gd name="T100" fmla="*/ 0 h 629"/>
                  <a:gd name="T101" fmla="*/ 250 w 250"/>
                  <a:gd name="T102" fmla="*/ 629 h 6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0" h="629">
                    <a:moveTo>
                      <a:pt x="0" y="569"/>
                    </a:moveTo>
                    <a:lnTo>
                      <a:pt x="4" y="569"/>
                    </a:lnTo>
                    <a:lnTo>
                      <a:pt x="11" y="571"/>
                    </a:lnTo>
                    <a:lnTo>
                      <a:pt x="33" y="576"/>
                    </a:lnTo>
                    <a:lnTo>
                      <a:pt x="57" y="580"/>
                    </a:lnTo>
                    <a:lnTo>
                      <a:pt x="66" y="585"/>
                    </a:lnTo>
                    <a:lnTo>
                      <a:pt x="71" y="587"/>
                    </a:lnTo>
                    <a:lnTo>
                      <a:pt x="80" y="600"/>
                    </a:lnTo>
                    <a:lnTo>
                      <a:pt x="84" y="607"/>
                    </a:lnTo>
                    <a:lnTo>
                      <a:pt x="88" y="616"/>
                    </a:lnTo>
                    <a:lnTo>
                      <a:pt x="97" y="627"/>
                    </a:lnTo>
                    <a:lnTo>
                      <a:pt x="104" y="629"/>
                    </a:lnTo>
                    <a:lnTo>
                      <a:pt x="108" y="629"/>
                    </a:lnTo>
                    <a:lnTo>
                      <a:pt x="133" y="620"/>
                    </a:lnTo>
                    <a:lnTo>
                      <a:pt x="142" y="613"/>
                    </a:lnTo>
                    <a:lnTo>
                      <a:pt x="146" y="602"/>
                    </a:lnTo>
                    <a:lnTo>
                      <a:pt x="144" y="587"/>
                    </a:lnTo>
                    <a:lnTo>
                      <a:pt x="142" y="576"/>
                    </a:lnTo>
                    <a:lnTo>
                      <a:pt x="144" y="563"/>
                    </a:lnTo>
                    <a:lnTo>
                      <a:pt x="150" y="554"/>
                    </a:lnTo>
                    <a:lnTo>
                      <a:pt x="164" y="543"/>
                    </a:lnTo>
                    <a:lnTo>
                      <a:pt x="179" y="525"/>
                    </a:lnTo>
                    <a:lnTo>
                      <a:pt x="192" y="510"/>
                    </a:lnTo>
                    <a:lnTo>
                      <a:pt x="199" y="499"/>
                    </a:lnTo>
                    <a:lnTo>
                      <a:pt x="201" y="485"/>
                    </a:lnTo>
                    <a:lnTo>
                      <a:pt x="201" y="477"/>
                    </a:lnTo>
                    <a:lnTo>
                      <a:pt x="208" y="472"/>
                    </a:lnTo>
                    <a:lnTo>
                      <a:pt x="217" y="466"/>
                    </a:lnTo>
                    <a:lnTo>
                      <a:pt x="228" y="455"/>
                    </a:lnTo>
                    <a:lnTo>
                      <a:pt x="241" y="428"/>
                    </a:lnTo>
                    <a:lnTo>
                      <a:pt x="243" y="415"/>
                    </a:lnTo>
                    <a:lnTo>
                      <a:pt x="246" y="399"/>
                    </a:lnTo>
                    <a:lnTo>
                      <a:pt x="250" y="377"/>
                    </a:lnTo>
                    <a:lnTo>
                      <a:pt x="250" y="349"/>
                    </a:lnTo>
                    <a:lnTo>
                      <a:pt x="248" y="331"/>
                    </a:lnTo>
                    <a:lnTo>
                      <a:pt x="246" y="311"/>
                    </a:lnTo>
                    <a:lnTo>
                      <a:pt x="241" y="265"/>
                    </a:lnTo>
                    <a:lnTo>
                      <a:pt x="235" y="223"/>
                    </a:lnTo>
                    <a:lnTo>
                      <a:pt x="232" y="207"/>
                    </a:lnTo>
                    <a:lnTo>
                      <a:pt x="230" y="196"/>
                    </a:lnTo>
                    <a:lnTo>
                      <a:pt x="223" y="174"/>
                    </a:lnTo>
                    <a:lnTo>
                      <a:pt x="212" y="148"/>
                    </a:lnTo>
                    <a:lnTo>
                      <a:pt x="206" y="124"/>
                    </a:lnTo>
                    <a:lnTo>
                      <a:pt x="204" y="115"/>
                    </a:lnTo>
                    <a:lnTo>
                      <a:pt x="204" y="110"/>
                    </a:lnTo>
                    <a:lnTo>
                      <a:pt x="210" y="102"/>
                    </a:lnTo>
                    <a:lnTo>
                      <a:pt x="232" y="84"/>
                    </a:lnTo>
                    <a:lnTo>
                      <a:pt x="235" y="82"/>
                    </a:lnTo>
                    <a:lnTo>
                      <a:pt x="210" y="82"/>
                    </a:lnTo>
                    <a:lnTo>
                      <a:pt x="204" y="75"/>
                    </a:lnTo>
                    <a:lnTo>
                      <a:pt x="197" y="46"/>
                    </a:lnTo>
                    <a:lnTo>
                      <a:pt x="197" y="29"/>
                    </a:lnTo>
                    <a:lnTo>
                      <a:pt x="195" y="31"/>
                    </a:lnTo>
                    <a:lnTo>
                      <a:pt x="188" y="33"/>
                    </a:lnTo>
                    <a:lnTo>
                      <a:pt x="179" y="33"/>
                    </a:lnTo>
                    <a:lnTo>
                      <a:pt x="170" y="31"/>
                    </a:lnTo>
                    <a:lnTo>
                      <a:pt x="157" y="24"/>
                    </a:lnTo>
                    <a:lnTo>
                      <a:pt x="137" y="16"/>
                    </a:lnTo>
                    <a:lnTo>
                      <a:pt x="119" y="7"/>
                    </a:lnTo>
                    <a:lnTo>
                      <a:pt x="108" y="2"/>
                    </a:lnTo>
                    <a:lnTo>
                      <a:pt x="88" y="0"/>
                    </a:lnTo>
                    <a:lnTo>
                      <a:pt x="75" y="0"/>
                    </a:lnTo>
                    <a:lnTo>
                      <a:pt x="73" y="5"/>
                    </a:lnTo>
                    <a:lnTo>
                      <a:pt x="75" y="13"/>
                    </a:lnTo>
                    <a:lnTo>
                      <a:pt x="82" y="24"/>
                    </a:lnTo>
                    <a:lnTo>
                      <a:pt x="82" y="35"/>
                    </a:lnTo>
                    <a:lnTo>
                      <a:pt x="0" y="569"/>
                    </a:lnTo>
                    <a:close/>
                  </a:path>
                </a:pathLst>
              </a:custGeom>
              <a:solidFill>
                <a:srgbClr val="23100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1" name="Freeform 52"/>
              <p:cNvSpPr>
                <a:spLocks/>
              </p:cNvSpPr>
              <p:nvPr/>
            </p:nvSpPr>
            <p:spPr bwMode="auto">
              <a:xfrm>
                <a:off x="1269" y="2679"/>
                <a:ext cx="248" cy="624"/>
              </a:xfrm>
              <a:custGeom>
                <a:avLst/>
                <a:gdLst>
                  <a:gd name="T0" fmla="*/ 4 w 248"/>
                  <a:gd name="T1" fmla="*/ 569 h 624"/>
                  <a:gd name="T2" fmla="*/ 33 w 248"/>
                  <a:gd name="T3" fmla="*/ 576 h 624"/>
                  <a:gd name="T4" fmla="*/ 66 w 248"/>
                  <a:gd name="T5" fmla="*/ 585 h 624"/>
                  <a:gd name="T6" fmla="*/ 80 w 248"/>
                  <a:gd name="T7" fmla="*/ 598 h 624"/>
                  <a:gd name="T8" fmla="*/ 100 w 248"/>
                  <a:gd name="T9" fmla="*/ 622 h 624"/>
                  <a:gd name="T10" fmla="*/ 122 w 248"/>
                  <a:gd name="T11" fmla="*/ 620 h 624"/>
                  <a:gd name="T12" fmla="*/ 142 w 248"/>
                  <a:gd name="T13" fmla="*/ 611 h 624"/>
                  <a:gd name="T14" fmla="*/ 139 w 248"/>
                  <a:gd name="T15" fmla="*/ 571 h 624"/>
                  <a:gd name="T16" fmla="*/ 148 w 248"/>
                  <a:gd name="T17" fmla="*/ 552 h 624"/>
                  <a:gd name="T18" fmla="*/ 177 w 248"/>
                  <a:gd name="T19" fmla="*/ 523 h 624"/>
                  <a:gd name="T20" fmla="*/ 195 w 248"/>
                  <a:gd name="T21" fmla="*/ 501 h 624"/>
                  <a:gd name="T22" fmla="*/ 199 w 248"/>
                  <a:gd name="T23" fmla="*/ 492 h 624"/>
                  <a:gd name="T24" fmla="*/ 201 w 248"/>
                  <a:gd name="T25" fmla="*/ 477 h 624"/>
                  <a:gd name="T26" fmla="*/ 217 w 248"/>
                  <a:gd name="T27" fmla="*/ 463 h 624"/>
                  <a:gd name="T28" fmla="*/ 235 w 248"/>
                  <a:gd name="T29" fmla="*/ 437 h 624"/>
                  <a:gd name="T30" fmla="*/ 241 w 248"/>
                  <a:gd name="T31" fmla="*/ 413 h 624"/>
                  <a:gd name="T32" fmla="*/ 248 w 248"/>
                  <a:gd name="T33" fmla="*/ 377 h 624"/>
                  <a:gd name="T34" fmla="*/ 246 w 248"/>
                  <a:gd name="T35" fmla="*/ 331 h 624"/>
                  <a:gd name="T36" fmla="*/ 239 w 248"/>
                  <a:gd name="T37" fmla="*/ 265 h 624"/>
                  <a:gd name="T38" fmla="*/ 230 w 248"/>
                  <a:gd name="T39" fmla="*/ 207 h 624"/>
                  <a:gd name="T40" fmla="*/ 221 w 248"/>
                  <a:gd name="T41" fmla="*/ 174 h 624"/>
                  <a:gd name="T42" fmla="*/ 204 w 248"/>
                  <a:gd name="T43" fmla="*/ 124 h 624"/>
                  <a:gd name="T44" fmla="*/ 201 w 248"/>
                  <a:gd name="T45" fmla="*/ 110 h 624"/>
                  <a:gd name="T46" fmla="*/ 230 w 248"/>
                  <a:gd name="T47" fmla="*/ 84 h 624"/>
                  <a:gd name="T48" fmla="*/ 210 w 248"/>
                  <a:gd name="T49" fmla="*/ 82 h 624"/>
                  <a:gd name="T50" fmla="*/ 197 w 248"/>
                  <a:gd name="T51" fmla="*/ 49 h 624"/>
                  <a:gd name="T52" fmla="*/ 195 w 248"/>
                  <a:gd name="T53" fmla="*/ 31 h 624"/>
                  <a:gd name="T54" fmla="*/ 186 w 248"/>
                  <a:gd name="T55" fmla="*/ 33 h 624"/>
                  <a:gd name="T56" fmla="*/ 157 w 248"/>
                  <a:gd name="T57" fmla="*/ 27 h 624"/>
                  <a:gd name="T58" fmla="*/ 119 w 248"/>
                  <a:gd name="T59" fmla="*/ 7 h 624"/>
                  <a:gd name="T60" fmla="*/ 88 w 248"/>
                  <a:gd name="T61" fmla="*/ 2 h 624"/>
                  <a:gd name="T62" fmla="*/ 75 w 248"/>
                  <a:gd name="T63" fmla="*/ 0 h 624"/>
                  <a:gd name="T64" fmla="*/ 75 w 248"/>
                  <a:gd name="T65" fmla="*/ 13 h 624"/>
                  <a:gd name="T66" fmla="*/ 82 w 248"/>
                  <a:gd name="T67" fmla="*/ 35 h 6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8"/>
                  <a:gd name="T103" fmla="*/ 0 h 624"/>
                  <a:gd name="T104" fmla="*/ 248 w 248"/>
                  <a:gd name="T105" fmla="*/ 624 h 6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8" h="624">
                    <a:moveTo>
                      <a:pt x="0" y="569"/>
                    </a:moveTo>
                    <a:lnTo>
                      <a:pt x="4" y="569"/>
                    </a:lnTo>
                    <a:lnTo>
                      <a:pt x="11" y="571"/>
                    </a:lnTo>
                    <a:lnTo>
                      <a:pt x="33" y="576"/>
                    </a:lnTo>
                    <a:lnTo>
                      <a:pt x="57" y="580"/>
                    </a:lnTo>
                    <a:lnTo>
                      <a:pt x="66" y="585"/>
                    </a:lnTo>
                    <a:lnTo>
                      <a:pt x="71" y="587"/>
                    </a:lnTo>
                    <a:lnTo>
                      <a:pt x="80" y="598"/>
                    </a:lnTo>
                    <a:lnTo>
                      <a:pt x="88" y="613"/>
                    </a:lnTo>
                    <a:lnTo>
                      <a:pt x="100" y="622"/>
                    </a:lnTo>
                    <a:lnTo>
                      <a:pt x="111" y="624"/>
                    </a:lnTo>
                    <a:lnTo>
                      <a:pt x="122" y="620"/>
                    </a:lnTo>
                    <a:lnTo>
                      <a:pt x="135" y="618"/>
                    </a:lnTo>
                    <a:lnTo>
                      <a:pt x="142" y="611"/>
                    </a:lnTo>
                    <a:lnTo>
                      <a:pt x="144" y="598"/>
                    </a:lnTo>
                    <a:lnTo>
                      <a:pt x="139" y="571"/>
                    </a:lnTo>
                    <a:lnTo>
                      <a:pt x="142" y="560"/>
                    </a:lnTo>
                    <a:lnTo>
                      <a:pt x="148" y="552"/>
                    </a:lnTo>
                    <a:lnTo>
                      <a:pt x="159" y="541"/>
                    </a:lnTo>
                    <a:lnTo>
                      <a:pt x="177" y="523"/>
                    </a:lnTo>
                    <a:lnTo>
                      <a:pt x="190" y="507"/>
                    </a:lnTo>
                    <a:lnTo>
                      <a:pt x="195" y="501"/>
                    </a:lnTo>
                    <a:lnTo>
                      <a:pt x="197" y="496"/>
                    </a:lnTo>
                    <a:lnTo>
                      <a:pt x="199" y="492"/>
                    </a:lnTo>
                    <a:lnTo>
                      <a:pt x="199" y="483"/>
                    </a:lnTo>
                    <a:lnTo>
                      <a:pt x="201" y="477"/>
                    </a:lnTo>
                    <a:lnTo>
                      <a:pt x="208" y="470"/>
                    </a:lnTo>
                    <a:lnTo>
                      <a:pt x="217" y="463"/>
                    </a:lnTo>
                    <a:lnTo>
                      <a:pt x="226" y="452"/>
                    </a:lnTo>
                    <a:lnTo>
                      <a:pt x="235" y="437"/>
                    </a:lnTo>
                    <a:lnTo>
                      <a:pt x="239" y="426"/>
                    </a:lnTo>
                    <a:lnTo>
                      <a:pt x="241" y="413"/>
                    </a:lnTo>
                    <a:lnTo>
                      <a:pt x="243" y="397"/>
                    </a:lnTo>
                    <a:lnTo>
                      <a:pt x="248" y="377"/>
                    </a:lnTo>
                    <a:lnTo>
                      <a:pt x="248" y="349"/>
                    </a:lnTo>
                    <a:lnTo>
                      <a:pt x="246" y="331"/>
                    </a:lnTo>
                    <a:lnTo>
                      <a:pt x="246" y="311"/>
                    </a:lnTo>
                    <a:lnTo>
                      <a:pt x="239" y="265"/>
                    </a:lnTo>
                    <a:lnTo>
                      <a:pt x="235" y="223"/>
                    </a:lnTo>
                    <a:lnTo>
                      <a:pt x="230" y="207"/>
                    </a:lnTo>
                    <a:lnTo>
                      <a:pt x="228" y="196"/>
                    </a:lnTo>
                    <a:lnTo>
                      <a:pt x="221" y="174"/>
                    </a:lnTo>
                    <a:lnTo>
                      <a:pt x="212" y="148"/>
                    </a:lnTo>
                    <a:lnTo>
                      <a:pt x="204" y="124"/>
                    </a:lnTo>
                    <a:lnTo>
                      <a:pt x="201" y="115"/>
                    </a:lnTo>
                    <a:lnTo>
                      <a:pt x="201" y="110"/>
                    </a:lnTo>
                    <a:lnTo>
                      <a:pt x="208" y="102"/>
                    </a:lnTo>
                    <a:lnTo>
                      <a:pt x="230" y="84"/>
                    </a:lnTo>
                    <a:lnTo>
                      <a:pt x="235" y="82"/>
                    </a:lnTo>
                    <a:lnTo>
                      <a:pt x="210" y="82"/>
                    </a:lnTo>
                    <a:lnTo>
                      <a:pt x="204" y="75"/>
                    </a:lnTo>
                    <a:lnTo>
                      <a:pt x="197" y="49"/>
                    </a:lnTo>
                    <a:lnTo>
                      <a:pt x="195" y="35"/>
                    </a:lnTo>
                    <a:lnTo>
                      <a:pt x="195" y="31"/>
                    </a:lnTo>
                    <a:lnTo>
                      <a:pt x="192" y="31"/>
                    </a:lnTo>
                    <a:lnTo>
                      <a:pt x="186" y="33"/>
                    </a:lnTo>
                    <a:lnTo>
                      <a:pt x="170" y="33"/>
                    </a:lnTo>
                    <a:lnTo>
                      <a:pt x="157" y="27"/>
                    </a:lnTo>
                    <a:lnTo>
                      <a:pt x="137" y="16"/>
                    </a:lnTo>
                    <a:lnTo>
                      <a:pt x="119" y="7"/>
                    </a:lnTo>
                    <a:lnTo>
                      <a:pt x="108" y="2"/>
                    </a:lnTo>
                    <a:lnTo>
                      <a:pt x="88" y="2"/>
                    </a:lnTo>
                    <a:lnTo>
                      <a:pt x="80" y="0"/>
                    </a:lnTo>
                    <a:lnTo>
                      <a:pt x="75" y="0"/>
                    </a:lnTo>
                    <a:lnTo>
                      <a:pt x="73" y="5"/>
                    </a:lnTo>
                    <a:lnTo>
                      <a:pt x="75" y="13"/>
                    </a:lnTo>
                    <a:lnTo>
                      <a:pt x="82" y="24"/>
                    </a:lnTo>
                    <a:lnTo>
                      <a:pt x="82" y="35"/>
                    </a:lnTo>
                    <a:lnTo>
                      <a:pt x="0" y="569"/>
                    </a:lnTo>
                    <a:close/>
                  </a:path>
                </a:pathLst>
              </a:custGeom>
              <a:solidFill>
                <a:srgbClr val="1B0C0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2" name="Freeform 53"/>
              <p:cNvSpPr>
                <a:spLocks/>
              </p:cNvSpPr>
              <p:nvPr/>
            </p:nvSpPr>
            <p:spPr bwMode="auto">
              <a:xfrm>
                <a:off x="1269" y="2679"/>
                <a:ext cx="246" cy="622"/>
              </a:xfrm>
              <a:custGeom>
                <a:avLst/>
                <a:gdLst>
                  <a:gd name="T0" fmla="*/ 4 w 246"/>
                  <a:gd name="T1" fmla="*/ 569 h 622"/>
                  <a:gd name="T2" fmla="*/ 33 w 246"/>
                  <a:gd name="T3" fmla="*/ 576 h 622"/>
                  <a:gd name="T4" fmla="*/ 66 w 246"/>
                  <a:gd name="T5" fmla="*/ 585 h 622"/>
                  <a:gd name="T6" fmla="*/ 75 w 246"/>
                  <a:gd name="T7" fmla="*/ 591 h 622"/>
                  <a:gd name="T8" fmla="*/ 91 w 246"/>
                  <a:gd name="T9" fmla="*/ 611 h 622"/>
                  <a:gd name="T10" fmla="*/ 113 w 246"/>
                  <a:gd name="T11" fmla="*/ 622 h 622"/>
                  <a:gd name="T12" fmla="*/ 139 w 246"/>
                  <a:gd name="T13" fmla="*/ 607 h 622"/>
                  <a:gd name="T14" fmla="*/ 139 w 246"/>
                  <a:gd name="T15" fmla="*/ 580 h 622"/>
                  <a:gd name="T16" fmla="*/ 137 w 246"/>
                  <a:gd name="T17" fmla="*/ 558 h 622"/>
                  <a:gd name="T18" fmla="*/ 157 w 246"/>
                  <a:gd name="T19" fmla="*/ 538 h 622"/>
                  <a:gd name="T20" fmla="*/ 188 w 246"/>
                  <a:gd name="T21" fmla="*/ 505 h 622"/>
                  <a:gd name="T22" fmla="*/ 195 w 246"/>
                  <a:gd name="T23" fmla="*/ 494 h 622"/>
                  <a:gd name="T24" fmla="*/ 201 w 246"/>
                  <a:gd name="T25" fmla="*/ 477 h 622"/>
                  <a:gd name="T26" fmla="*/ 217 w 246"/>
                  <a:gd name="T27" fmla="*/ 461 h 622"/>
                  <a:gd name="T28" fmla="*/ 232 w 246"/>
                  <a:gd name="T29" fmla="*/ 435 h 622"/>
                  <a:gd name="T30" fmla="*/ 243 w 246"/>
                  <a:gd name="T31" fmla="*/ 397 h 622"/>
                  <a:gd name="T32" fmla="*/ 246 w 246"/>
                  <a:gd name="T33" fmla="*/ 349 h 622"/>
                  <a:gd name="T34" fmla="*/ 237 w 246"/>
                  <a:gd name="T35" fmla="*/ 265 h 622"/>
                  <a:gd name="T36" fmla="*/ 230 w 246"/>
                  <a:gd name="T37" fmla="*/ 207 h 622"/>
                  <a:gd name="T38" fmla="*/ 221 w 246"/>
                  <a:gd name="T39" fmla="*/ 174 h 622"/>
                  <a:gd name="T40" fmla="*/ 204 w 246"/>
                  <a:gd name="T41" fmla="*/ 121 h 622"/>
                  <a:gd name="T42" fmla="*/ 201 w 246"/>
                  <a:gd name="T43" fmla="*/ 108 h 622"/>
                  <a:gd name="T44" fmla="*/ 219 w 246"/>
                  <a:gd name="T45" fmla="*/ 93 h 622"/>
                  <a:gd name="T46" fmla="*/ 232 w 246"/>
                  <a:gd name="T47" fmla="*/ 82 h 622"/>
                  <a:gd name="T48" fmla="*/ 204 w 246"/>
                  <a:gd name="T49" fmla="*/ 75 h 622"/>
                  <a:gd name="T50" fmla="*/ 197 w 246"/>
                  <a:gd name="T51" fmla="*/ 49 h 622"/>
                  <a:gd name="T52" fmla="*/ 195 w 246"/>
                  <a:gd name="T53" fmla="*/ 31 h 622"/>
                  <a:gd name="T54" fmla="*/ 186 w 246"/>
                  <a:gd name="T55" fmla="*/ 35 h 622"/>
                  <a:gd name="T56" fmla="*/ 170 w 246"/>
                  <a:gd name="T57" fmla="*/ 33 h 622"/>
                  <a:gd name="T58" fmla="*/ 137 w 246"/>
                  <a:gd name="T59" fmla="*/ 18 h 622"/>
                  <a:gd name="T60" fmla="*/ 108 w 246"/>
                  <a:gd name="T61" fmla="*/ 5 h 622"/>
                  <a:gd name="T62" fmla="*/ 80 w 246"/>
                  <a:gd name="T63" fmla="*/ 0 h 622"/>
                  <a:gd name="T64" fmla="*/ 73 w 246"/>
                  <a:gd name="T65" fmla="*/ 5 h 622"/>
                  <a:gd name="T66" fmla="*/ 82 w 246"/>
                  <a:gd name="T67" fmla="*/ 24 h 622"/>
                  <a:gd name="T68" fmla="*/ 0 w 246"/>
                  <a:gd name="T69" fmla="*/ 569 h 6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622"/>
                  <a:gd name="T107" fmla="*/ 246 w 246"/>
                  <a:gd name="T108" fmla="*/ 622 h 6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622">
                    <a:moveTo>
                      <a:pt x="0" y="569"/>
                    </a:moveTo>
                    <a:lnTo>
                      <a:pt x="4" y="569"/>
                    </a:lnTo>
                    <a:lnTo>
                      <a:pt x="11" y="571"/>
                    </a:lnTo>
                    <a:lnTo>
                      <a:pt x="33" y="576"/>
                    </a:lnTo>
                    <a:lnTo>
                      <a:pt x="57" y="580"/>
                    </a:lnTo>
                    <a:lnTo>
                      <a:pt x="66" y="585"/>
                    </a:lnTo>
                    <a:lnTo>
                      <a:pt x="71" y="587"/>
                    </a:lnTo>
                    <a:lnTo>
                      <a:pt x="75" y="591"/>
                    </a:lnTo>
                    <a:lnTo>
                      <a:pt x="80" y="598"/>
                    </a:lnTo>
                    <a:lnTo>
                      <a:pt x="91" y="611"/>
                    </a:lnTo>
                    <a:lnTo>
                      <a:pt x="102" y="620"/>
                    </a:lnTo>
                    <a:lnTo>
                      <a:pt x="113" y="622"/>
                    </a:lnTo>
                    <a:lnTo>
                      <a:pt x="135" y="613"/>
                    </a:lnTo>
                    <a:lnTo>
                      <a:pt x="139" y="607"/>
                    </a:lnTo>
                    <a:lnTo>
                      <a:pt x="142" y="596"/>
                    </a:lnTo>
                    <a:lnTo>
                      <a:pt x="139" y="580"/>
                    </a:lnTo>
                    <a:lnTo>
                      <a:pt x="137" y="569"/>
                    </a:lnTo>
                    <a:lnTo>
                      <a:pt x="137" y="558"/>
                    </a:lnTo>
                    <a:lnTo>
                      <a:pt x="144" y="549"/>
                    </a:lnTo>
                    <a:lnTo>
                      <a:pt x="157" y="538"/>
                    </a:lnTo>
                    <a:lnTo>
                      <a:pt x="173" y="521"/>
                    </a:lnTo>
                    <a:lnTo>
                      <a:pt x="188" y="505"/>
                    </a:lnTo>
                    <a:lnTo>
                      <a:pt x="192" y="499"/>
                    </a:lnTo>
                    <a:lnTo>
                      <a:pt x="195" y="494"/>
                    </a:lnTo>
                    <a:lnTo>
                      <a:pt x="197" y="490"/>
                    </a:lnTo>
                    <a:lnTo>
                      <a:pt x="201" y="477"/>
                    </a:lnTo>
                    <a:lnTo>
                      <a:pt x="208" y="470"/>
                    </a:lnTo>
                    <a:lnTo>
                      <a:pt x="217" y="461"/>
                    </a:lnTo>
                    <a:lnTo>
                      <a:pt x="226" y="450"/>
                    </a:lnTo>
                    <a:lnTo>
                      <a:pt x="232" y="435"/>
                    </a:lnTo>
                    <a:lnTo>
                      <a:pt x="237" y="424"/>
                    </a:lnTo>
                    <a:lnTo>
                      <a:pt x="243" y="397"/>
                    </a:lnTo>
                    <a:lnTo>
                      <a:pt x="246" y="375"/>
                    </a:lnTo>
                    <a:lnTo>
                      <a:pt x="246" y="349"/>
                    </a:lnTo>
                    <a:lnTo>
                      <a:pt x="243" y="311"/>
                    </a:lnTo>
                    <a:lnTo>
                      <a:pt x="237" y="265"/>
                    </a:lnTo>
                    <a:lnTo>
                      <a:pt x="232" y="223"/>
                    </a:lnTo>
                    <a:lnTo>
                      <a:pt x="230" y="207"/>
                    </a:lnTo>
                    <a:lnTo>
                      <a:pt x="228" y="196"/>
                    </a:lnTo>
                    <a:lnTo>
                      <a:pt x="221" y="174"/>
                    </a:lnTo>
                    <a:lnTo>
                      <a:pt x="210" y="146"/>
                    </a:lnTo>
                    <a:lnTo>
                      <a:pt x="204" y="121"/>
                    </a:lnTo>
                    <a:lnTo>
                      <a:pt x="201" y="113"/>
                    </a:lnTo>
                    <a:lnTo>
                      <a:pt x="201" y="108"/>
                    </a:lnTo>
                    <a:lnTo>
                      <a:pt x="208" y="99"/>
                    </a:lnTo>
                    <a:lnTo>
                      <a:pt x="219" y="93"/>
                    </a:lnTo>
                    <a:lnTo>
                      <a:pt x="230" y="84"/>
                    </a:lnTo>
                    <a:lnTo>
                      <a:pt x="232" y="82"/>
                    </a:lnTo>
                    <a:lnTo>
                      <a:pt x="210" y="82"/>
                    </a:lnTo>
                    <a:lnTo>
                      <a:pt x="204" y="75"/>
                    </a:lnTo>
                    <a:lnTo>
                      <a:pt x="199" y="64"/>
                    </a:lnTo>
                    <a:lnTo>
                      <a:pt x="197" y="49"/>
                    </a:lnTo>
                    <a:lnTo>
                      <a:pt x="195" y="35"/>
                    </a:lnTo>
                    <a:lnTo>
                      <a:pt x="195" y="31"/>
                    </a:lnTo>
                    <a:lnTo>
                      <a:pt x="192" y="33"/>
                    </a:lnTo>
                    <a:lnTo>
                      <a:pt x="186" y="35"/>
                    </a:lnTo>
                    <a:lnTo>
                      <a:pt x="179" y="35"/>
                    </a:lnTo>
                    <a:lnTo>
                      <a:pt x="170" y="33"/>
                    </a:lnTo>
                    <a:lnTo>
                      <a:pt x="157" y="27"/>
                    </a:lnTo>
                    <a:lnTo>
                      <a:pt x="137" y="18"/>
                    </a:lnTo>
                    <a:lnTo>
                      <a:pt x="119" y="9"/>
                    </a:lnTo>
                    <a:lnTo>
                      <a:pt x="108" y="5"/>
                    </a:lnTo>
                    <a:lnTo>
                      <a:pt x="88" y="2"/>
                    </a:lnTo>
                    <a:lnTo>
                      <a:pt x="80" y="0"/>
                    </a:lnTo>
                    <a:lnTo>
                      <a:pt x="75" y="0"/>
                    </a:lnTo>
                    <a:lnTo>
                      <a:pt x="73" y="5"/>
                    </a:lnTo>
                    <a:lnTo>
                      <a:pt x="75" y="13"/>
                    </a:lnTo>
                    <a:lnTo>
                      <a:pt x="82" y="24"/>
                    </a:lnTo>
                    <a:lnTo>
                      <a:pt x="82" y="35"/>
                    </a:lnTo>
                    <a:lnTo>
                      <a:pt x="0" y="569"/>
                    </a:lnTo>
                    <a:close/>
                  </a:path>
                </a:pathLst>
              </a:custGeom>
              <a:solidFill>
                <a:srgbClr val="12080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3" name="Freeform 54"/>
              <p:cNvSpPr>
                <a:spLocks/>
              </p:cNvSpPr>
              <p:nvPr/>
            </p:nvSpPr>
            <p:spPr bwMode="auto">
              <a:xfrm>
                <a:off x="1269" y="2679"/>
                <a:ext cx="243" cy="618"/>
              </a:xfrm>
              <a:custGeom>
                <a:avLst/>
                <a:gdLst>
                  <a:gd name="T0" fmla="*/ 4 w 243"/>
                  <a:gd name="T1" fmla="*/ 569 h 618"/>
                  <a:gd name="T2" fmla="*/ 33 w 243"/>
                  <a:gd name="T3" fmla="*/ 576 h 618"/>
                  <a:gd name="T4" fmla="*/ 66 w 243"/>
                  <a:gd name="T5" fmla="*/ 585 h 618"/>
                  <a:gd name="T6" fmla="*/ 80 w 243"/>
                  <a:gd name="T7" fmla="*/ 598 h 618"/>
                  <a:gd name="T8" fmla="*/ 104 w 243"/>
                  <a:gd name="T9" fmla="*/ 618 h 618"/>
                  <a:gd name="T10" fmla="*/ 126 w 243"/>
                  <a:gd name="T11" fmla="*/ 613 h 618"/>
                  <a:gd name="T12" fmla="*/ 139 w 243"/>
                  <a:gd name="T13" fmla="*/ 605 h 618"/>
                  <a:gd name="T14" fmla="*/ 137 w 243"/>
                  <a:gd name="T15" fmla="*/ 578 h 618"/>
                  <a:gd name="T16" fmla="*/ 135 w 243"/>
                  <a:gd name="T17" fmla="*/ 556 h 618"/>
                  <a:gd name="T18" fmla="*/ 155 w 243"/>
                  <a:gd name="T19" fmla="*/ 536 h 618"/>
                  <a:gd name="T20" fmla="*/ 186 w 243"/>
                  <a:gd name="T21" fmla="*/ 503 h 618"/>
                  <a:gd name="T22" fmla="*/ 195 w 243"/>
                  <a:gd name="T23" fmla="*/ 492 h 618"/>
                  <a:gd name="T24" fmla="*/ 201 w 243"/>
                  <a:gd name="T25" fmla="*/ 474 h 618"/>
                  <a:gd name="T26" fmla="*/ 217 w 243"/>
                  <a:gd name="T27" fmla="*/ 461 h 618"/>
                  <a:gd name="T28" fmla="*/ 230 w 243"/>
                  <a:gd name="T29" fmla="*/ 432 h 618"/>
                  <a:gd name="T30" fmla="*/ 241 w 243"/>
                  <a:gd name="T31" fmla="*/ 395 h 618"/>
                  <a:gd name="T32" fmla="*/ 243 w 243"/>
                  <a:gd name="T33" fmla="*/ 349 h 618"/>
                  <a:gd name="T34" fmla="*/ 241 w 243"/>
                  <a:gd name="T35" fmla="*/ 311 h 618"/>
                  <a:gd name="T36" fmla="*/ 232 w 243"/>
                  <a:gd name="T37" fmla="*/ 223 h 618"/>
                  <a:gd name="T38" fmla="*/ 226 w 243"/>
                  <a:gd name="T39" fmla="*/ 196 h 618"/>
                  <a:gd name="T40" fmla="*/ 210 w 243"/>
                  <a:gd name="T41" fmla="*/ 146 h 618"/>
                  <a:gd name="T42" fmla="*/ 199 w 243"/>
                  <a:gd name="T43" fmla="*/ 113 h 618"/>
                  <a:gd name="T44" fmla="*/ 206 w 243"/>
                  <a:gd name="T45" fmla="*/ 99 h 618"/>
                  <a:gd name="T46" fmla="*/ 228 w 243"/>
                  <a:gd name="T47" fmla="*/ 84 h 618"/>
                  <a:gd name="T48" fmla="*/ 210 w 243"/>
                  <a:gd name="T49" fmla="*/ 82 h 618"/>
                  <a:gd name="T50" fmla="*/ 197 w 243"/>
                  <a:gd name="T51" fmla="*/ 64 h 618"/>
                  <a:gd name="T52" fmla="*/ 195 w 243"/>
                  <a:gd name="T53" fmla="*/ 33 h 618"/>
                  <a:gd name="T54" fmla="*/ 188 w 243"/>
                  <a:gd name="T55" fmla="*/ 35 h 618"/>
                  <a:gd name="T56" fmla="*/ 157 w 243"/>
                  <a:gd name="T57" fmla="*/ 29 h 618"/>
                  <a:gd name="T58" fmla="*/ 119 w 243"/>
                  <a:gd name="T59" fmla="*/ 9 h 618"/>
                  <a:gd name="T60" fmla="*/ 88 w 243"/>
                  <a:gd name="T61" fmla="*/ 2 h 618"/>
                  <a:gd name="T62" fmla="*/ 75 w 243"/>
                  <a:gd name="T63" fmla="*/ 0 h 618"/>
                  <a:gd name="T64" fmla="*/ 75 w 243"/>
                  <a:gd name="T65" fmla="*/ 13 h 618"/>
                  <a:gd name="T66" fmla="*/ 82 w 243"/>
                  <a:gd name="T67" fmla="*/ 35 h 6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3"/>
                  <a:gd name="T103" fmla="*/ 0 h 618"/>
                  <a:gd name="T104" fmla="*/ 243 w 243"/>
                  <a:gd name="T105" fmla="*/ 618 h 6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3" h="618">
                    <a:moveTo>
                      <a:pt x="0" y="569"/>
                    </a:moveTo>
                    <a:lnTo>
                      <a:pt x="4" y="569"/>
                    </a:lnTo>
                    <a:lnTo>
                      <a:pt x="11" y="571"/>
                    </a:lnTo>
                    <a:lnTo>
                      <a:pt x="33" y="576"/>
                    </a:lnTo>
                    <a:lnTo>
                      <a:pt x="57" y="580"/>
                    </a:lnTo>
                    <a:lnTo>
                      <a:pt x="66" y="585"/>
                    </a:lnTo>
                    <a:lnTo>
                      <a:pt x="71" y="587"/>
                    </a:lnTo>
                    <a:lnTo>
                      <a:pt x="80" y="598"/>
                    </a:lnTo>
                    <a:lnTo>
                      <a:pt x="91" y="609"/>
                    </a:lnTo>
                    <a:lnTo>
                      <a:pt x="104" y="618"/>
                    </a:lnTo>
                    <a:lnTo>
                      <a:pt x="115" y="618"/>
                    </a:lnTo>
                    <a:lnTo>
                      <a:pt x="126" y="613"/>
                    </a:lnTo>
                    <a:lnTo>
                      <a:pt x="135" y="611"/>
                    </a:lnTo>
                    <a:lnTo>
                      <a:pt x="139" y="605"/>
                    </a:lnTo>
                    <a:lnTo>
                      <a:pt x="139" y="591"/>
                    </a:lnTo>
                    <a:lnTo>
                      <a:pt x="137" y="578"/>
                    </a:lnTo>
                    <a:lnTo>
                      <a:pt x="135" y="567"/>
                    </a:lnTo>
                    <a:lnTo>
                      <a:pt x="135" y="556"/>
                    </a:lnTo>
                    <a:lnTo>
                      <a:pt x="142" y="549"/>
                    </a:lnTo>
                    <a:lnTo>
                      <a:pt x="155" y="536"/>
                    </a:lnTo>
                    <a:lnTo>
                      <a:pt x="173" y="519"/>
                    </a:lnTo>
                    <a:lnTo>
                      <a:pt x="186" y="503"/>
                    </a:lnTo>
                    <a:lnTo>
                      <a:pt x="192" y="496"/>
                    </a:lnTo>
                    <a:lnTo>
                      <a:pt x="195" y="492"/>
                    </a:lnTo>
                    <a:lnTo>
                      <a:pt x="197" y="488"/>
                    </a:lnTo>
                    <a:lnTo>
                      <a:pt x="201" y="474"/>
                    </a:lnTo>
                    <a:lnTo>
                      <a:pt x="208" y="470"/>
                    </a:lnTo>
                    <a:lnTo>
                      <a:pt x="217" y="461"/>
                    </a:lnTo>
                    <a:lnTo>
                      <a:pt x="226" y="448"/>
                    </a:lnTo>
                    <a:lnTo>
                      <a:pt x="230" y="432"/>
                    </a:lnTo>
                    <a:lnTo>
                      <a:pt x="235" y="419"/>
                    </a:lnTo>
                    <a:lnTo>
                      <a:pt x="241" y="395"/>
                    </a:lnTo>
                    <a:lnTo>
                      <a:pt x="243" y="375"/>
                    </a:lnTo>
                    <a:lnTo>
                      <a:pt x="243" y="349"/>
                    </a:lnTo>
                    <a:lnTo>
                      <a:pt x="243" y="331"/>
                    </a:lnTo>
                    <a:lnTo>
                      <a:pt x="241" y="311"/>
                    </a:lnTo>
                    <a:lnTo>
                      <a:pt x="237" y="265"/>
                    </a:lnTo>
                    <a:lnTo>
                      <a:pt x="232" y="223"/>
                    </a:lnTo>
                    <a:lnTo>
                      <a:pt x="228" y="207"/>
                    </a:lnTo>
                    <a:lnTo>
                      <a:pt x="226" y="196"/>
                    </a:lnTo>
                    <a:lnTo>
                      <a:pt x="219" y="174"/>
                    </a:lnTo>
                    <a:lnTo>
                      <a:pt x="210" y="146"/>
                    </a:lnTo>
                    <a:lnTo>
                      <a:pt x="201" y="121"/>
                    </a:lnTo>
                    <a:lnTo>
                      <a:pt x="199" y="113"/>
                    </a:lnTo>
                    <a:lnTo>
                      <a:pt x="199" y="108"/>
                    </a:lnTo>
                    <a:lnTo>
                      <a:pt x="206" y="99"/>
                    </a:lnTo>
                    <a:lnTo>
                      <a:pt x="217" y="93"/>
                    </a:lnTo>
                    <a:lnTo>
                      <a:pt x="228" y="84"/>
                    </a:lnTo>
                    <a:lnTo>
                      <a:pt x="230" y="82"/>
                    </a:lnTo>
                    <a:lnTo>
                      <a:pt x="210" y="82"/>
                    </a:lnTo>
                    <a:lnTo>
                      <a:pt x="201" y="75"/>
                    </a:lnTo>
                    <a:lnTo>
                      <a:pt x="197" y="64"/>
                    </a:lnTo>
                    <a:lnTo>
                      <a:pt x="195" y="51"/>
                    </a:lnTo>
                    <a:lnTo>
                      <a:pt x="195" y="33"/>
                    </a:lnTo>
                    <a:lnTo>
                      <a:pt x="192" y="33"/>
                    </a:lnTo>
                    <a:lnTo>
                      <a:pt x="188" y="35"/>
                    </a:lnTo>
                    <a:lnTo>
                      <a:pt x="170" y="35"/>
                    </a:lnTo>
                    <a:lnTo>
                      <a:pt x="157" y="29"/>
                    </a:lnTo>
                    <a:lnTo>
                      <a:pt x="137" y="18"/>
                    </a:lnTo>
                    <a:lnTo>
                      <a:pt x="119" y="9"/>
                    </a:lnTo>
                    <a:lnTo>
                      <a:pt x="108" y="5"/>
                    </a:lnTo>
                    <a:lnTo>
                      <a:pt x="88" y="2"/>
                    </a:lnTo>
                    <a:lnTo>
                      <a:pt x="80" y="0"/>
                    </a:lnTo>
                    <a:lnTo>
                      <a:pt x="75" y="0"/>
                    </a:lnTo>
                    <a:lnTo>
                      <a:pt x="73" y="5"/>
                    </a:lnTo>
                    <a:lnTo>
                      <a:pt x="75" y="13"/>
                    </a:lnTo>
                    <a:lnTo>
                      <a:pt x="82" y="24"/>
                    </a:lnTo>
                    <a:lnTo>
                      <a:pt x="82" y="35"/>
                    </a:lnTo>
                    <a:lnTo>
                      <a:pt x="0" y="569"/>
                    </a:lnTo>
                    <a:close/>
                  </a:path>
                </a:pathLst>
              </a:custGeom>
              <a:solidFill>
                <a:srgbClr val="09040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4" name="Freeform 55"/>
              <p:cNvSpPr>
                <a:spLocks/>
              </p:cNvSpPr>
              <p:nvPr/>
            </p:nvSpPr>
            <p:spPr bwMode="auto">
              <a:xfrm>
                <a:off x="1269" y="2679"/>
                <a:ext cx="243" cy="613"/>
              </a:xfrm>
              <a:custGeom>
                <a:avLst/>
                <a:gdLst>
                  <a:gd name="T0" fmla="*/ 4 w 243"/>
                  <a:gd name="T1" fmla="*/ 569 h 613"/>
                  <a:gd name="T2" fmla="*/ 33 w 243"/>
                  <a:gd name="T3" fmla="*/ 576 h 613"/>
                  <a:gd name="T4" fmla="*/ 66 w 243"/>
                  <a:gd name="T5" fmla="*/ 585 h 613"/>
                  <a:gd name="T6" fmla="*/ 80 w 243"/>
                  <a:gd name="T7" fmla="*/ 596 h 613"/>
                  <a:gd name="T8" fmla="*/ 106 w 243"/>
                  <a:gd name="T9" fmla="*/ 613 h 613"/>
                  <a:gd name="T10" fmla="*/ 128 w 243"/>
                  <a:gd name="T11" fmla="*/ 609 h 613"/>
                  <a:gd name="T12" fmla="*/ 137 w 243"/>
                  <a:gd name="T13" fmla="*/ 600 h 613"/>
                  <a:gd name="T14" fmla="*/ 135 w 243"/>
                  <a:gd name="T15" fmla="*/ 576 h 613"/>
                  <a:gd name="T16" fmla="*/ 133 w 243"/>
                  <a:gd name="T17" fmla="*/ 554 h 613"/>
                  <a:gd name="T18" fmla="*/ 153 w 243"/>
                  <a:gd name="T19" fmla="*/ 534 h 613"/>
                  <a:gd name="T20" fmla="*/ 186 w 243"/>
                  <a:gd name="T21" fmla="*/ 501 h 613"/>
                  <a:gd name="T22" fmla="*/ 192 w 243"/>
                  <a:gd name="T23" fmla="*/ 490 h 613"/>
                  <a:gd name="T24" fmla="*/ 208 w 243"/>
                  <a:gd name="T25" fmla="*/ 468 h 613"/>
                  <a:gd name="T26" fmla="*/ 223 w 243"/>
                  <a:gd name="T27" fmla="*/ 446 h 613"/>
                  <a:gd name="T28" fmla="*/ 239 w 243"/>
                  <a:gd name="T29" fmla="*/ 393 h 613"/>
                  <a:gd name="T30" fmla="*/ 243 w 243"/>
                  <a:gd name="T31" fmla="*/ 349 h 613"/>
                  <a:gd name="T32" fmla="*/ 235 w 243"/>
                  <a:gd name="T33" fmla="*/ 265 h 613"/>
                  <a:gd name="T34" fmla="*/ 228 w 243"/>
                  <a:gd name="T35" fmla="*/ 207 h 613"/>
                  <a:gd name="T36" fmla="*/ 217 w 243"/>
                  <a:gd name="T37" fmla="*/ 174 h 613"/>
                  <a:gd name="T38" fmla="*/ 199 w 243"/>
                  <a:gd name="T39" fmla="*/ 121 h 613"/>
                  <a:gd name="T40" fmla="*/ 197 w 243"/>
                  <a:gd name="T41" fmla="*/ 106 h 613"/>
                  <a:gd name="T42" fmla="*/ 215 w 243"/>
                  <a:gd name="T43" fmla="*/ 91 h 613"/>
                  <a:gd name="T44" fmla="*/ 230 w 243"/>
                  <a:gd name="T45" fmla="*/ 82 h 613"/>
                  <a:gd name="T46" fmla="*/ 217 w 243"/>
                  <a:gd name="T47" fmla="*/ 84 h 613"/>
                  <a:gd name="T48" fmla="*/ 201 w 243"/>
                  <a:gd name="T49" fmla="*/ 77 h 613"/>
                  <a:gd name="T50" fmla="*/ 192 w 243"/>
                  <a:gd name="T51" fmla="*/ 38 h 613"/>
                  <a:gd name="T52" fmla="*/ 190 w 243"/>
                  <a:gd name="T53" fmla="*/ 35 h 613"/>
                  <a:gd name="T54" fmla="*/ 179 w 243"/>
                  <a:gd name="T55" fmla="*/ 38 h 613"/>
                  <a:gd name="T56" fmla="*/ 157 w 243"/>
                  <a:gd name="T57" fmla="*/ 29 h 613"/>
                  <a:gd name="T58" fmla="*/ 119 w 243"/>
                  <a:gd name="T59" fmla="*/ 11 h 613"/>
                  <a:gd name="T60" fmla="*/ 88 w 243"/>
                  <a:gd name="T61" fmla="*/ 2 h 613"/>
                  <a:gd name="T62" fmla="*/ 75 w 243"/>
                  <a:gd name="T63" fmla="*/ 0 h 613"/>
                  <a:gd name="T64" fmla="*/ 75 w 243"/>
                  <a:gd name="T65" fmla="*/ 13 h 613"/>
                  <a:gd name="T66" fmla="*/ 82 w 243"/>
                  <a:gd name="T67" fmla="*/ 35 h 6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3"/>
                  <a:gd name="T103" fmla="*/ 0 h 613"/>
                  <a:gd name="T104" fmla="*/ 243 w 243"/>
                  <a:gd name="T105" fmla="*/ 613 h 6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3" h="613">
                    <a:moveTo>
                      <a:pt x="0" y="569"/>
                    </a:moveTo>
                    <a:lnTo>
                      <a:pt x="4" y="569"/>
                    </a:lnTo>
                    <a:lnTo>
                      <a:pt x="11" y="571"/>
                    </a:lnTo>
                    <a:lnTo>
                      <a:pt x="33" y="576"/>
                    </a:lnTo>
                    <a:lnTo>
                      <a:pt x="57" y="580"/>
                    </a:lnTo>
                    <a:lnTo>
                      <a:pt x="66" y="585"/>
                    </a:lnTo>
                    <a:lnTo>
                      <a:pt x="71" y="587"/>
                    </a:lnTo>
                    <a:lnTo>
                      <a:pt x="80" y="596"/>
                    </a:lnTo>
                    <a:lnTo>
                      <a:pt x="93" y="607"/>
                    </a:lnTo>
                    <a:lnTo>
                      <a:pt x="106" y="613"/>
                    </a:lnTo>
                    <a:lnTo>
                      <a:pt x="117" y="613"/>
                    </a:lnTo>
                    <a:lnTo>
                      <a:pt x="128" y="609"/>
                    </a:lnTo>
                    <a:lnTo>
                      <a:pt x="135" y="607"/>
                    </a:lnTo>
                    <a:lnTo>
                      <a:pt x="137" y="600"/>
                    </a:lnTo>
                    <a:lnTo>
                      <a:pt x="137" y="589"/>
                    </a:lnTo>
                    <a:lnTo>
                      <a:pt x="135" y="576"/>
                    </a:lnTo>
                    <a:lnTo>
                      <a:pt x="133" y="565"/>
                    </a:lnTo>
                    <a:lnTo>
                      <a:pt x="133" y="554"/>
                    </a:lnTo>
                    <a:lnTo>
                      <a:pt x="139" y="547"/>
                    </a:lnTo>
                    <a:lnTo>
                      <a:pt x="153" y="534"/>
                    </a:lnTo>
                    <a:lnTo>
                      <a:pt x="170" y="516"/>
                    </a:lnTo>
                    <a:lnTo>
                      <a:pt x="186" y="501"/>
                    </a:lnTo>
                    <a:lnTo>
                      <a:pt x="190" y="494"/>
                    </a:lnTo>
                    <a:lnTo>
                      <a:pt x="192" y="490"/>
                    </a:lnTo>
                    <a:lnTo>
                      <a:pt x="197" y="479"/>
                    </a:lnTo>
                    <a:lnTo>
                      <a:pt x="208" y="468"/>
                    </a:lnTo>
                    <a:lnTo>
                      <a:pt x="217" y="461"/>
                    </a:lnTo>
                    <a:lnTo>
                      <a:pt x="223" y="446"/>
                    </a:lnTo>
                    <a:lnTo>
                      <a:pt x="235" y="417"/>
                    </a:lnTo>
                    <a:lnTo>
                      <a:pt x="239" y="393"/>
                    </a:lnTo>
                    <a:lnTo>
                      <a:pt x="243" y="375"/>
                    </a:lnTo>
                    <a:lnTo>
                      <a:pt x="243" y="349"/>
                    </a:lnTo>
                    <a:lnTo>
                      <a:pt x="241" y="311"/>
                    </a:lnTo>
                    <a:lnTo>
                      <a:pt x="235" y="265"/>
                    </a:lnTo>
                    <a:lnTo>
                      <a:pt x="230" y="223"/>
                    </a:lnTo>
                    <a:lnTo>
                      <a:pt x="228" y="207"/>
                    </a:lnTo>
                    <a:lnTo>
                      <a:pt x="226" y="196"/>
                    </a:lnTo>
                    <a:lnTo>
                      <a:pt x="217" y="174"/>
                    </a:lnTo>
                    <a:lnTo>
                      <a:pt x="208" y="146"/>
                    </a:lnTo>
                    <a:lnTo>
                      <a:pt x="199" y="121"/>
                    </a:lnTo>
                    <a:lnTo>
                      <a:pt x="197" y="110"/>
                    </a:lnTo>
                    <a:lnTo>
                      <a:pt x="197" y="106"/>
                    </a:lnTo>
                    <a:lnTo>
                      <a:pt x="204" y="99"/>
                    </a:lnTo>
                    <a:lnTo>
                      <a:pt x="215" y="91"/>
                    </a:lnTo>
                    <a:lnTo>
                      <a:pt x="226" y="84"/>
                    </a:lnTo>
                    <a:lnTo>
                      <a:pt x="230" y="82"/>
                    </a:lnTo>
                    <a:lnTo>
                      <a:pt x="226" y="82"/>
                    </a:lnTo>
                    <a:lnTo>
                      <a:pt x="217" y="84"/>
                    </a:lnTo>
                    <a:lnTo>
                      <a:pt x="208" y="82"/>
                    </a:lnTo>
                    <a:lnTo>
                      <a:pt x="201" y="77"/>
                    </a:lnTo>
                    <a:lnTo>
                      <a:pt x="195" y="51"/>
                    </a:lnTo>
                    <a:lnTo>
                      <a:pt x="192" y="38"/>
                    </a:lnTo>
                    <a:lnTo>
                      <a:pt x="192" y="33"/>
                    </a:lnTo>
                    <a:lnTo>
                      <a:pt x="190" y="35"/>
                    </a:lnTo>
                    <a:lnTo>
                      <a:pt x="186" y="38"/>
                    </a:lnTo>
                    <a:lnTo>
                      <a:pt x="179" y="38"/>
                    </a:lnTo>
                    <a:lnTo>
                      <a:pt x="170" y="35"/>
                    </a:lnTo>
                    <a:lnTo>
                      <a:pt x="157" y="29"/>
                    </a:lnTo>
                    <a:lnTo>
                      <a:pt x="137" y="20"/>
                    </a:lnTo>
                    <a:lnTo>
                      <a:pt x="119" y="11"/>
                    </a:lnTo>
                    <a:lnTo>
                      <a:pt x="108" y="7"/>
                    </a:lnTo>
                    <a:lnTo>
                      <a:pt x="88" y="2"/>
                    </a:lnTo>
                    <a:lnTo>
                      <a:pt x="80" y="0"/>
                    </a:lnTo>
                    <a:lnTo>
                      <a:pt x="75" y="0"/>
                    </a:lnTo>
                    <a:lnTo>
                      <a:pt x="73" y="5"/>
                    </a:lnTo>
                    <a:lnTo>
                      <a:pt x="75" y="13"/>
                    </a:lnTo>
                    <a:lnTo>
                      <a:pt x="82" y="24"/>
                    </a:lnTo>
                    <a:lnTo>
                      <a:pt x="82" y="35"/>
                    </a:lnTo>
                    <a:lnTo>
                      <a:pt x="0" y="5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5" name="Freeform 56"/>
              <p:cNvSpPr>
                <a:spLocks/>
              </p:cNvSpPr>
              <p:nvPr/>
            </p:nvSpPr>
            <p:spPr bwMode="auto">
              <a:xfrm>
                <a:off x="981" y="3361"/>
                <a:ext cx="363" cy="196"/>
              </a:xfrm>
              <a:custGeom>
                <a:avLst/>
                <a:gdLst>
                  <a:gd name="T0" fmla="*/ 0 w 363"/>
                  <a:gd name="T1" fmla="*/ 84 h 196"/>
                  <a:gd name="T2" fmla="*/ 16 w 363"/>
                  <a:gd name="T3" fmla="*/ 90 h 196"/>
                  <a:gd name="T4" fmla="*/ 38 w 363"/>
                  <a:gd name="T5" fmla="*/ 99 h 196"/>
                  <a:gd name="T6" fmla="*/ 84 w 363"/>
                  <a:gd name="T7" fmla="*/ 121 h 196"/>
                  <a:gd name="T8" fmla="*/ 133 w 363"/>
                  <a:gd name="T9" fmla="*/ 141 h 196"/>
                  <a:gd name="T10" fmla="*/ 153 w 363"/>
                  <a:gd name="T11" fmla="*/ 150 h 196"/>
                  <a:gd name="T12" fmla="*/ 171 w 363"/>
                  <a:gd name="T13" fmla="*/ 156 h 196"/>
                  <a:gd name="T14" fmla="*/ 328 w 363"/>
                  <a:gd name="T15" fmla="*/ 196 h 196"/>
                  <a:gd name="T16" fmla="*/ 330 w 363"/>
                  <a:gd name="T17" fmla="*/ 150 h 196"/>
                  <a:gd name="T18" fmla="*/ 334 w 363"/>
                  <a:gd name="T19" fmla="*/ 110 h 196"/>
                  <a:gd name="T20" fmla="*/ 337 w 363"/>
                  <a:gd name="T21" fmla="*/ 77 h 196"/>
                  <a:gd name="T22" fmla="*/ 337 w 363"/>
                  <a:gd name="T23" fmla="*/ 68 h 196"/>
                  <a:gd name="T24" fmla="*/ 339 w 363"/>
                  <a:gd name="T25" fmla="*/ 62 h 196"/>
                  <a:gd name="T26" fmla="*/ 343 w 363"/>
                  <a:gd name="T27" fmla="*/ 48 h 196"/>
                  <a:gd name="T28" fmla="*/ 352 w 363"/>
                  <a:gd name="T29" fmla="*/ 31 h 196"/>
                  <a:gd name="T30" fmla="*/ 359 w 363"/>
                  <a:gd name="T31" fmla="*/ 11 h 196"/>
                  <a:gd name="T32" fmla="*/ 363 w 363"/>
                  <a:gd name="T33" fmla="*/ 4 h 196"/>
                  <a:gd name="T34" fmla="*/ 363 w 363"/>
                  <a:gd name="T35" fmla="*/ 0 h 196"/>
                  <a:gd name="T36" fmla="*/ 359 w 363"/>
                  <a:gd name="T37" fmla="*/ 0 h 196"/>
                  <a:gd name="T38" fmla="*/ 352 w 363"/>
                  <a:gd name="T39" fmla="*/ 2 h 196"/>
                  <a:gd name="T40" fmla="*/ 343 w 363"/>
                  <a:gd name="T41" fmla="*/ 9 h 196"/>
                  <a:gd name="T42" fmla="*/ 339 w 363"/>
                  <a:gd name="T43" fmla="*/ 11 h 196"/>
                  <a:gd name="T44" fmla="*/ 334 w 363"/>
                  <a:gd name="T45" fmla="*/ 11 h 196"/>
                  <a:gd name="T46" fmla="*/ 323 w 363"/>
                  <a:gd name="T47" fmla="*/ 13 h 196"/>
                  <a:gd name="T48" fmla="*/ 308 w 363"/>
                  <a:gd name="T49" fmla="*/ 17 h 196"/>
                  <a:gd name="T50" fmla="*/ 288 w 363"/>
                  <a:gd name="T51" fmla="*/ 22 h 196"/>
                  <a:gd name="T52" fmla="*/ 250 w 363"/>
                  <a:gd name="T53" fmla="*/ 31 h 196"/>
                  <a:gd name="T54" fmla="*/ 233 w 363"/>
                  <a:gd name="T55" fmla="*/ 35 h 196"/>
                  <a:gd name="T56" fmla="*/ 222 w 363"/>
                  <a:gd name="T57" fmla="*/ 39 h 196"/>
                  <a:gd name="T58" fmla="*/ 0 w 363"/>
                  <a:gd name="T59" fmla="*/ 84 h 19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3"/>
                  <a:gd name="T91" fmla="*/ 0 h 196"/>
                  <a:gd name="T92" fmla="*/ 363 w 363"/>
                  <a:gd name="T93" fmla="*/ 196 h 19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3" h="196">
                    <a:moveTo>
                      <a:pt x="0" y="84"/>
                    </a:moveTo>
                    <a:lnTo>
                      <a:pt x="16" y="90"/>
                    </a:lnTo>
                    <a:lnTo>
                      <a:pt x="38" y="99"/>
                    </a:lnTo>
                    <a:lnTo>
                      <a:pt x="84" y="121"/>
                    </a:lnTo>
                    <a:lnTo>
                      <a:pt x="133" y="141"/>
                    </a:lnTo>
                    <a:lnTo>
                      <a:pt x="153" y="150"/>
                    </a:lnTo>
                    <a:lnTo>
                      <a:pt x="171" y="156"/>
                    </a:lnTo>
                    <a:lnTo>
                      <a:pt x="328" y="196"/>
                    </a:lnTo>
                    <a:lnTo>
                      <a:pt x="330" y="150"/>
                    </a:lnTo>
                    <a:lnTo>
                      <a:pt x="334" y="110"/>
                    </a:lnTo>
                    <a:lnTo>
                      <a:pt x="337" y="77"/>
                    </a:lnTo>
                    <a:lnTo>
                      <a:pt x="337" y="68"/>
                    </a:lnTo>
                    <a:lnTo>
                      <a:pt x="339" y="62"/>
                    </a:lnTo>
                    <a:lnTo>
                      <a:pt x="343" y="48"/>
                    </a:lnTo>
                    <a:lnTo>
                      <a:pt x="352" y="31"/>
                    </a:lnTo>
                    <a:lnTo>
                      <a:pt x="359" y="11"/>
                    </a:lnTo>
                    <a:lnTo>
                      <a:pt x="363" y="4"/>
                    </a:lnTo>
                    <a:lnTo>
                      <a:pt x="363" y="0"/>
                    </a:lnTo>
                    <a:lnTo>
                      <a:pt x="359" y="0"/>
                    </a:lnTo>
                    <a:lnTo>
                      <a:pt x="352" y="2"/>
                    </a:lnTo>
                    <a:lnTo>
                      <a:pt x="343" y="9"/>
                    </a:lnTo>
                    <a:lnTo>
                      <a:pt x="339" y="11"/>
                    </a:lnTo>
                    <a:lnTo>
                      <a:pt x="334" y="11"/>
                    </a:lnTo>
                    <a:lnTo>
                      <a:pt x="323" y="13"/>
                    </a:lnTo>
                    <a:lnTo>
                      <a:pt x="308" y="17"/>
                    </a:lnTo>
                    <a:lnTo>
                      <a:pt x="288" y="22"/>
                    </a:lnTo>
                    <a:lnTo>
                      <a:pt x="250" y="31"/>
                    </a:lnTo>
                    <a:lnTo>
                      <a:pt x="233" y="35"/>
                    </a:lnTo>
                    <a:lnTo>
                      <a:pt x="222" y="39"/>
                    </a:lnTo>
                    <a:lnTo>
                      <a:pt x="0" y="84"/>
                    </a:lnTo>
                    <a:close/>
                  </a:path>
                </a:pathLst>
              </a:custGeom>
              <a:solidFill>
                <a:srgbClr val="73342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6" name="Freeform 57"/>
              <p:cNvSpPr>
                <a:spLocks/>
              </p:cNvSpPr>
              <p:nvPr/>
            </p:nvSpPr>
            <p:spPr bwMode="auto">
              <a:xfrm>
                <a:off x="1041" y="3370"/>
                <a:ext cx="294" cy="169"/>
              </a:xfrm>
              <a:custGeom>
                <a:avLst/>
                <a:gdLst>
                  <a:gd name="T0" fmla="*/ 4 w 294"/>
                  <a:gd name="T1" fmla="*/ 88 h 169"/>
                  <a:gd name="T2" fmla="*/ 22 w 294"/>
                  <a:gd name="T3" fmla="*/ 94 h 169"/>
                  <a:gd name="T4" fmla="*/ 4 w 294"/>
                  <a:gd name="T5" fmla="*/ 101 h 169"/>
                  <a:gd name="T6" fmla="*/ 20 w 294"/>
                  <a:gd name="T7" fmla="*/ 103 h 169"/>
                  <a:gd name="T8" fmla="*/ 62 w 294"/>
                  <a:gd name="T9" fmla="*/ 110 h 169"/>
                  <a:gd name="T10" fmla="*/ 73 w 294"/>
                  <a:gd name="T11" fmla="*/ 108 h 169"/>
                  <a:gd name="T12" fmla="*/ 104 w 294"/>
                  <a:gd name="T13" fmla="*/ 108 h 169"/>
                  <a:gd name="T14" fmla="*/ 106 w 294"/>
                  <a:gd name="T15" fmla="*/ 119 h 169"/>
                  <a:gd name="T16" fmla="*/ 115 w 294"/>
                  <a:gd name="T17" fmla="*/ 130 h 169"/>
                  <a:gd name="T18" fmla="*/ 122 w 294"/>
                  <a:gd name="T19" fmla="*/ 141 h 169"/>
                  <a:gd name="T20" fmla="*/ 128 w 294"/>
                  <a:gd name="T21" fmla="*/ 128 h 169"/>
                  <a:gd name="T22" fmla="*/ 150 w 294"/>
                  <a:gd name="T23" fmla="*/ 94 h 169"/>
                  <a:gd name="T24" fmla="*/ 168 w 294"/>
                  <a:gd name="T25" fmla="*/ 77 h 169"/>
                  <a:gd name="T26" fmla="*/ 186 w 294"/>
                  <a:gd name="T27" fmla="*/ 66 h 169"/>
                  <a:gd name="T28" fmla="*/ 210 w 294"/>
                  <a:gd name="T29" fmla="*/ 64 h 169"/>
                  <a:gd name="T30" fmla="*/ 226 w 294"/>
                  <a:gd name="T31" fmla="*/ 70 h 169"/>
                  <a:gd name="T32" fmla="*/ 239 w 294"/>
                  <a:gd name="T33" fmla="*/ 103 h 169"/>
                  <a:gd name="T34" fmla="*/ 243 w 294"/>
                  <a:gd name="T35" fmla="*/ 154 h 169"/>
                  <a:gd name="T36" fmla="*/ 246 w 294"/>
                  <a:gd name="T37" fmla="*/ 169 h 169"/>
                  <a:gd name="T38" fmla="*/ 261 w 294"/>
                  <a:gd name="T39" fmla="*/ 154 h 169"/>
                  <a:gd name="T40" fmla="*/ 268 w 294"/>
                  <a:gd name="T41" fmla="*/ 121 h 169"/>
                  <a:gd name="T42" fmla="*/ 272 w 294"/>
                  <a:gd name="T43" fmla="*/ 68 h 169"/>
                  <a:gd name="T44" fmla="*/ 274 w 294"/>
                  <a:gd name="T45" fmla="*/ 53 h 169"/>
                  <a:gd name="T46" fmla="*/ 285 w 294"/>
                  <a:gd name="T47" fmla="*/ 26 h 169"/>
                  <a:gd name="T48" fmla="*/ 294 w 294"/>
                  <a:gd name="T49" fmla="*/ 0 h 169"/>
                  <a:gd name="T50" fmla="*/ 274 w 294"/>
                  <a:gd name="T51" fmla="*/ 2 h 169"/>
                  <a:gd name="T52" fmla="*/ 248 w 294"/>
                  <a:gd name="T53" fmla="*/ 8 h 169"/>
                  <a:gd name="T54" fmla="*/ 190 w 294"/>
                  <a:gd name="T55" fmla="*/ 22 h 169"/>
                  <a:gd name="T56" fmla="*/ 162 w 294"/>
                  <a:gd name="T57" fmla="*/ 30 h 169"/>
                  <a:gd name="T58" fmla="*/ 126 w 294"/>
                  <a:gd name="T59" fmla="*/ 42 h 169"/>
                  <a:gd name="T60" fmla="*/ 44 w 294"/>
                  <a:gd name="T61" fmla="*/ 72 h 169"/>
                  <a:gd name="T62" fmla="*/ 7 w 294"/>
                  <a:gd name="T63" fmla="*/ 86 h 169"/>
                  <a:gd name="T64" fmla="*/ 0 w 294"/>
                  <a:gd name="T65" fmla="*/ 88 h 1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4"/>
                  <a:gd name="T100" fmla="*/ 0 h 169"/>
                  <a:gd name="T101" fmla="*/ 294 w 294"/>
                  <a:gd name="T102" fmla="*/ 169 h 1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4" h="169">
                    <a:moveTo>
                      <a:pt x="0" y="88"/>
                    </a:moveTo>
                    <a:lnTo>
                      <a:pt x="4" y="88"/>
                    </a:lnTo>
                    <a:lnTo>
                      <a:pt x="15" y="92"/>
                    </a:lnTo>
                    <a:lnTo>
                      <a:pt x="22" y="94"/>
                    </a:lnTo>
                    <a:lnTo>
                      <a:pt x="11" y="99"/>
                    </a:lnTo>
                    <a:lnTo>
                      <a:pt x="4" y="101"/>
                    </a:lnTo>
                    <a:lnTo>
                      <a:pt x="9" y="101"/>
                    </a:lnTo>
                    <a:lnTo>
                      <a:pt x="20" y="103"/>
                    </a:lnTo>
                    <a:lnTo>
                      <a:pt x="51" y="108"/>
                    </a:lnTo>
                    <a:lnTo>
                      <a:pt x="62" y="110"/>
                    </a:lnTo>
                    <a:lnTo>
                      <a:pt x="69" y="110"/>
                    </a:lnTo>
                    <a:lnTo>
                      <a:pt x="73" y="108"/>
                    </a:lnTo>
                    <a:lnTo>
                      <a:pt x="80" y="108"/>
                    </a:lnTo>
                    <a:lnTo>
                      <a:pt x="104" y="108"/>
                    </a:lnTo>
                    <a:lnTo>
                      <a:pt x="106" y="112"/>
                    </a:lnTo>
                    <a:lnTo>
                      <a:pt x="106" y="119"/>
                    </a:lnTo>
                    <a:lnTo>
                      <a:pt x="111" y="125"/>
                    </a:lnTo>
                    <a:lnTo>
                      <a:pt x="115" y="130"/>
                    </a:lnTo>
                    <a:lnTo>
                      <a:pt x="119" y="139"/>
                    </a:lnTo>
                    <a:lnTo>
                      <a:pt x="122" y="141"/>
                    </a:lnTo>
                    <a:lnTo>
                      <a:pt x="124" y="139"/>
                    </a:lnTo>
                    <a:lnTo>
                      <a:pt x="128" y="128"/>
                    </a:lnTo>
                    <a:lnTo>
                      <a:pt x="139" y="110"/>
                    </a:lnTo>
                    <a:lnTo>
                      <a:pt x="150" y="94"/>
                    </a:lnTo>
                    <a:lnTo>
                      <a:pt x="162" y="83"/>
                    </a:lnTo>
                    <a:lnTo>
                      <a:pt x="168" y="77"/>
                    </a:lnTo>
                    <a:lnTo>
                      <a:pt x="177" y="70"/>
                    </a:lnTo>
                    <a:lnTo>
                      <a:pt x="186" y="66"/>
                    </a:lnTo>
                    <a:lnTo>
                      <a:pt x="199" y="64"/>
                    </a:lnTo>
                    <a:lnTo>
                      <a:pt x="210" y="64"/>
                    </a:lnTo>
                    <a:lnTo>
                      <a:pt x="219" y="66"/>
                    </a:lnTo>
                    <a:lnTo>
                      <a:pt x="226" y="70"/>
                    </a:lnTo>
                    <a:lnTo>
                      <a:pt x="232" y="81"/>
                    </a:lnTo>
                    <a:lnTo>
                      <a:pt x="239" y="103"/>
                    </a:lnTo>
                    <a:lnTo>
                      <a:pt x="241" y="130"/>
                    </a:lnTo>
                    <a:lnTo>
                      <a:pt x="243" y="154"/>
                    </a:lnTo>
                    <a:lnTo>
                      <a:pt x="243" y="167"/>
                    </a:lnTo>
                    <a:lnTo>
                      <a:pt x="246" y="169"/>
                    </a:lnTo>
                    <a:lnTo>
                      <a:pt x="254" y="165"/>
                    </a:lnTo>
                    <a:lnTo>
                      <a:pt x="261" y="154"/>
                    </a:lnTo>
                    <a:lnTo>
                      <a:pt x="266" y="141"/>
                    </a:lnTo>
                    <a:lnTo>
                      <a:pt x="268" y="121"/>
                    </a:lnTo>
                    <a:lnTo>
                      <a:pt x="270" y="92"/>
                    </a:lnTo>
                    <a:lnTo>
                      <a:pt x="272" y="68"/>
                    </a:lnTo>
                    <a:lnTo>
                      <a:pt x="272" y="57"/>
                    </a:lnTo>
                    <a:lnTo>
                      <a:pt x="274" y="53"/>
                    </a:lnTo>
                    <a:lnTo>
                      <a:pt x="279" y="42"/>
                    </a:lnTo>
                    <a:lnTo>
                      <a:pt x="285" y="26"/>
                    </a:lnTo>
                    <a:lnTo>
                      <a:pt x="292" y="8"/>
                    </a:lnTo>
                    <a:lnTo>
                      <a:pt x="294" y="0"/>
                    </a:lnTo>
                    <a:lnTo>
                      <a:pt x="279" y="2"/>
                    </a:lnTo>
                    <a:lnTo>
                      <a:pt x="274" y="2"/>
                    </a:lnTo>
                    <a:lnTo>
                      <a:pt x="263" y="4"/>
                    </a:lnTo>
                    <a:lnTo>
                      <a:pt x="248" y="8"/>
                    </a:lnTo>
                    <a:lnTo>
                      <a:pt x="228" y="13"/>
                    </a:lnTo>
                    <a:lnTo>
                      <a:pt x="190" y="22"/>
                    </a:lnTo>
                    <a:lnTo>
                      <a:pt x="173" y="26"/>
                    </a:lnTo>
                    <a:lnTo>
                      <a:pt x="162" y="30"/>
                    </a:lnTo>
                    <a:lnTo>
                      <a:pt x="148" y="35"/>
                    </a:lnTo>
                    <a:lnTo>
                      <a:pt x="126" y="42"/>
                    </a:lnTo>
                    <a:lnTo>
                      <a:pt x="73" y="61"/>
                    </a:lnTo>
                    <a:lnTo>
                      <a:pt x="44" y="72"/>
                    </a:lnTo>
                    <a:lnTo>
                      <a:pt x="22" y="79"/>
                    </a:lnTo>
                    <a:lnTo>
                      <a:pt x="7" y="86"/>
                    </a:lnTo>
                    <a:lnTo>
                      <a:pt x="2" y="88"/>
                    </a:lnTo>
                    <a:lnTo>
                      <a:pt x="0" y="88"/>
                    </a:lnTo>
                    <a:close/>
                  </a:path>
                </a:pathLst>
              </a:custGeom>
              <a:solidFill>
                <a:srgbClr val="6A302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7" name="Freeform 58"/>
              <p:cNvSpPr>
                <a:spLocks/>
              </p:cNvSpPr>
              <p:nvPr/>
            </p:nvSpPr>
            <p:spPr bwMode="auto">
              <a:xfrm>
                <a:off x="1041" y="3370"/>
                <a:ext cx="292" cy="169"/>
              </a:xfrm>
              <a:custGeom>
                <a:avLst/>
                <a:gdLst>
                  <a:gd name="T0" fmla="*/ 4 w 292"/>
                  <a:gd name="T1" fmla="*/ 88 h 169"/>
                  <a:gd name="T2" fmla="*/ 24 w 292"/>
                  <a:gd name="T3" fmla="*/ 92 h 169"/>
                  <a:gd name="T4" fmla="*/ 13 w 292"/>
                  <a:gd name="T5" fmla="*/ 99 h 169"/>
                  <a:gd name="T6" fmla="*/ 11 w 292"/>
                  <a:gd name="T7" fmla="*/ 101 h 169"/>
                  <a:gd name="T8" fmla="*/ 51 w 292"/>
                  <a:gd name="T9" fmla="*/ 108 h 169"/>
                  <a:gd name="T10" fmla="*/ 69 w 292"/>
                  <a:gd name="T11" fmla="*/ 108 h 169"/>
                  <a:gd name="T12" fmla="*/ 100 w 292"/>
                  <a:gd name="T13" fmla="*/ 108 h 169"/>
                  <a:gd name="T14" fmla="*/ 106 w 292"/>
                  <a:gd name="T15" fmla="*/ 112 h 169"/>
                  <a:gd name="T16" fmla="*/ 111 w 292"/>
                  <a:gd name="T17" fmla="*/ 125 h 169"/>
                  <a:gd name="T18" fmla="*/ 117 w 292"/>
                  <a:gd name="T19" fmla="*/ 132 h 169"/>
                  <a:gd name="T20" fmla="*/ 122 w 292"/>
                  <a:gd name="T21" fmla="*/ 139 h 169"/>
                  <a:gd name="T22" fmla="*/ 128 w 292"/>
                  <a:gd name="T23" fmla="*/ 125 h 169"/>
                  <a:gd name="T24" fmla="*/ 150 w 292"/>
                  <a:gd name="T25" fmla="*/ 92 h 169"/>
                  <a:gd name="T26" fmla="*/ 168 w 292"/>
                  <a:gd name="T27" fmla="*/ 77 h 169"/>
                  <a:gd name="T28" fmla="*/ 186 w 292"/>
                  <a:gd name="T29" fmla="*/ 64 h 169"/>
                  <a:gd name="T30" fmla="*/ 212 w 292"/>
                  <a:gd name="T31" fmla="*/ 61 h 169"/>
                  <a:gd name="T32" fmla="*/ 228 w 292"/>
                  <a:gd name="T33" fmla="*/ 68 h 169"/>
                  <a:gd name="T34" fmla="*/ 239 w 292"/>
                  <a:gd name="T35" fmla="*/ 101 h 169"/>
                  <a:gd name="T36" fmla="*/ 243 w 292"/>
                  <a:gd name="T37" fmla="*/ 165 h 169"/>
                  <a:gd name="T38" fmla="*/ 252 w 292"/>
                  <a:gd name="T39" fmla="*/ 163 h 169"/>
                  <a:gd name="T40" fmla="*/ 266 w 292"/>
                  <a:gd name="T41" fmla="*/ 139 h 169"/>
                  <a:gd name="T42" fmla="*/ 270 w 292"/>
                  <a:gd name="T43" fmla="*/ 92 h 169"/>
                  <a:gd name="T44" fmla="*/ 272 w 292"/>
                  <a:gd name="T45" fmla="*/ 57 h 169"/>
                  <a:gd name="T46" fmla="*/ 279 w 292"/>
                  <a:gd name="T47" fmla="*/ 42 h 169"/>
                  <a:gd name="T48" fmla="*/ 290 w 292"/>
                  <a:gd name="T49" fmla="*/ 11 h 169"/>
                  <a:gd name="T50" fmla="*/ 290 w 292"/>
                  <a:gd name="T51" fmla="*/ 0 h 169"/>
                  <a:gd name="T52" fmla="*/ 279 w 292"/>
                  <a:gd name="T53" fmla="*/ 2 h 169"/>
                  <a:gd name="T54" fmla="*/ 263 w 292"/>
                  <a:gd name="T55" fmla="*/ 4 h 169"/>
                  <a:gd name="T56" fmla="*/ 228 w 292"/>
                  <a:gd name="T57" fmla="*/ 13 h 169"/>
                  <a:gd name="T58" fmla="*/ 173 w 292"/>
                  <a:gd name="T59" fmla="*/ 26 h 169"/>
                  <a:gd name="T60" fmla="*/ 148 w 292"/>
                  <a:gd name="T61" fmla="*/ 35 h 169"/>
                  <a:gd name="T62" fmla="*/ 73 w 292"/>
                  <a:gd name="T63" fmla="*/ 61 h 169"/>
                  <a:gd name="T64" fmla="*/ 22 w 292"/>
                  <a:gd name="T65" fmla="*/ 79 h 169"/>
                  <a:gd name="T66" fmla="*/ 2 w 292"/>
                  <a:gd name="T67" fmla="*/ 88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169"/>
                  <a:gd name="T104" fmla="*/ 292 w 292"/>
                  <a:gd name="T105" fmla="*/ 169 h 1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169">
                    <a:moveTo>
                      <a:pt x="0" y="88"/>
                    </a:moveTo>
                    <a:lnTo>
                      <a:pt x="4" y="88"/>
                    </a:lnTo>
                    <a:lnTo>
                      <a:pt x="15" y="90"/>
                    </a:lnTo>
                    <a:lnTo>
                      <a:pt x="24" y="92"/>
                    </a:lnTo>
                    <a:lnTo>
                      <a:pt x="24" y="94"/>
                    </a:lnTo>
                    <a:lnTo>
                      <a:pt x="13" y="99"/>
                    </a:lnTo>
                    <a:lnTo>
                      <a:pt x="7" y="101"/>
                    </a:lnTo>
                    <a:lnTo>
                      <a:pt x="11" y="101"/>
                    </a:lnTo>
                    <a:lnTo>
                      <a:pt x="22" y="103"/>
                    </a:lnTo>
                    <a:lnTo>
                      <a:pt x="51" y="108"/>
                    </a:lnTo>
                    <a:lnTo>
                      <a:pt x="62" y="110"/>
                    </a:lnTo>
                    <a:lnTo>
                      <a:pt x="69" y="108"/>
                    </a:lnTo>
                    <a:lnTo>
                      <a:pt x="80" y="108"/>
                    </a:lnTo>
                    <a:lnTo>
                      <a:pt x="100" y="108"/>
                    </a:lnTo>
                    <a:lnTo>
                      <a:pt x="106" y="105"/>
                    </a:lnTo>
                    <a:lnTo>
                      <a:pt x="106" y="112"/>
                    </a:lnTo>
                    <a:lnTo>
                      <a:pt x="106" y="119"/>
                    </a:lnTo>
                    <a:lnTo>
                      <a:pt x="111" y="125"/>
                    </a:lnTo>
                    <a:lnTo>
                      <a:pt x="115" y="130"/>
                    </a:lnTo>
                    <a:lnTo>
                      <a:pt x="117" y="132"/>
                    </a:lnTo>
                    <a:lnTo>
                      <a:pt x="119" y="136"/>
                    </a:lnTo>
                    <a:lnTo>
                      <a:pt x="122" y="139"/>
                    </a:lnTo>
                    <a:lnTo>
                      <a:pt x="124" y="136"/>
                    </a:lnTo>
                    <a:lnTo>
                      <a:pt x="128" y="125"/>
                    </a:lnTo>
                    <a:lnTo>
                      <a:pt x="139" y="110"/>
                    </a:lnTo>
                    <a:lnTo>
                      <a:pt x="150" y="92"/>
                    </a:lnTo>
                    <a:lnTo>
                      <a:pt x="159" y="83"/>
                    </a:lnTo>
                    <a:lnTo>
                      <a:pt x="168" y="77"/>
                    </a:lnTo>
                    <a:lnTo>
                      <a:pt x="177" y="68"/>
                    </a:lnTo>
                    <a:lnTo>
                      <a:pt x="186" y="64"/>
                    </a:lnTo>
                    <a:lnTo>
                      <a:pt x="199" y="61"/>
                    </a:lnTo>
                    <a:lnTo>
                      <a:pt x="212" y="61"/>
                    </a:lnTo>
                    <a:lnTo>
                      <a:pt x="221" y="64"/>
                    </a:lnTo>
                    <a:lnTo>
                      <a:pt x="228" y="68"/>
                    </a:lnTo>
                    <a:lnTo>
                      <a:pt x="235" y="79"/>
                    </a:lnTo>
                    <a:lnTo>
                      <a:pt x="239" y="101"/>
                    </a:lnTo>
                    <a:lnTo>
                      <a:pt x="243" y="128"/>
                    </a:lnTo>
                    <a:lnTo>
                      <a:pt x="243" y="165"/>
                    </a:lnTo>
                    <a:lnTo>
                      <a:pt x="246" y="169"/>
                    </a:lnTo>
                    <a:lnTo>
                      <a:pt x="252" y="163"/>
                    </a:lnTo>
                    <a:lnTo>
                      <a:pt x="261" y="152"/>
                    </a:lnTo>
                    <a:lnTo>
                      <a:pt x="266" y="139"/>
                    </a:lnTo>
                    <a:lnTo>
                      <a:pt x="268" y="119"/>
                    </a:lnTo>
                    <a:lnTo>
                      <a:pt x="270" y="92"/>
                    </a:lnTo>
                    <a:lnTo>
                      <a:pt x="272" y="68"/>
                    </a:lnTo>
                    <a:lnTo>
                      <a:pt x="272" y="57"/>
                    </a:lnTo>
                    <a:lnTo>
                      <a:pt x="274" y="53"/>
                    </a:lnTo>
                    <a:lnTo>
                      <a:pt x="279" y="42"/>
                    </a:lnTo>
                    <a:lnTo>
                      <a:pt x="285" y="26"/>
                    </a:lnTo>
                    <a:lnTo>
                      <a:pt x="290" y="11"/>
                    </a:lnTo>
                    <a:lnTo>
                      <a:pt x="292" y="2"/>
                    </a:lnTo>
                    <a:lnTo>
                      <a:pt x="290" y="0"/>
                    </a:lnTo>
                    <a:lnTo>
                      <a:pt x="285" y="0"/>
                    </a:lnTo>
                    <a:lnTo>
                      <a:pt x="279" y="2"/>
                    </a:lnTo>
                    <a:lnTo>
                      <a:pt x="274" y="2"/>
                    </a:lnTo>
                    <a:lnTo>
                      <a:pt x="263" y="4"/>
                    </a:lnTo>
                    <a:lnTo>
                      <a:pt x="248" y="8"/>
                    </a:lnTo>
                    <a:lnTo>
                      <a:pt x="228" y="13"/>
                    </a:lnTo>
                    <a:lnTo>
                      <a:pt x="190" y="22"/>
                    </a:lnTo>
                    <a:lnTo>
                      <a:pt x="173" y="26"/>
                    </a:lnTo>
                    <a:lnTo>
                      <a:pt x="162" y="30"/>
                    </a:lnTo>
                    <a:lnTo>
                      <a:pt x="148" y="35"/>
                    </a:lnTo>
                    <a:lnTo>
                      <a:pt x="126" y="42"/>
                    </a:lnTo>
                    <a:lnTo>
                      <a:pt x="73" y="61"/>
                    </a:lnTo>
                    <a:lnTo>
                      <a:pt x="44" y="72"/>
                    </a:lnTo>
                    <a:lnTo>
                      <a:pt x="22" y="79"/>
                    </a:lnTo>
                    <a:lnTo>
                      <a:pt x="7" y="86"/>
                    </a:lnTo>
                    <a:lnTo>
                      <a:pt x="2" y="88"/>
                    </a:lnTo>
                    <a:lnTo>
                      <a:pt x="0" y="88"/>
                    </a:lnTo>
                    <a:close/>
                  </a:path>
                </a:pathLst>
              </a:custGeom>
              <a:solidFill>
                <a:srgbClr val="612C1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8" name="Freeform 59"/>
              <p:cNvSpPr>
                <a:spLocks/>
              </p:cNvSpPr>
              <p:nvPr/>
            </p:nvSpPr>
            <p:spPr bwMode="auto">
              <a:xfrm>
                <a:off x="1041" y="3370"/>
                <a:ext cx="292" cy="167"/>
              </a:xfrm>
              <a:custGeom>
                <a:avLst/>
                <a:gdLst>
                  <a:gd name="T0" fmla="*/ 4 w 292"/>
                  <a:gd name="T1" fmla="*/ 88 h 167"/>
                  <a:gd name="T2" fmla="*/ 27 w 292"/>
                  <a:gd name="T3" fmla="*/ 92 h 167"/>
                  <a:gd name="T4" fmla="*/ 13 w 292"/>
                  <a:gd name="T5" fmla="*/ 99 h 167"/>
                  <a:gd name="T6" fmla="*/ 7 w 292"/>
                  <a:gd name="T7" fmla="*/ 101 h 167"/>
                  <a:gd name="T8" fmla="*/ 22 w 292"/>
                  <a:gd name="T9" fmla="*/ 103 h 167"/>
                  <a:gd name="T10" fmla="*/ 62 w 292"/>
                  <a:gd name="T11" fmla="*/ 110 h 167"/>
                  <a:gd name="T12" fmla="*/ 75 w 292"/>
                  <a:gd name="T13" fmla="*/ 105 h 167"/>
                  <a:gd name="T14" fmla="*/ 106 w 292"/>
                  <a:gd name="T15" fmla="*/ 105 h 167"/>
                  <a:gd name="T16" fmla="*/ 108 w 292"/>
                  <a:gd name="T17" fmla="*/ 119 h 167"/>
                  <a:gd name="T18" fmla="*/ 115 w 292"/>
                  <a:gd name="T19" fmla="*/ 130 h 167"/>
                  <a:gd name="T20" fmla="*/ 119 w 292"/>
                  <a:gd name="T21" fmla="*/ 136 h 167"/>
                  <a:gd name="T22" fmla="*/ 124 w 292"/>
                  <a:gd name="T23" fmla="*/ 134 h 167"/>
                  <a:gd name="T24" fmla="*/ 139 w 292"/>
                  <a:gd name="T25" fmla="*/ 108 h 167"/>
                  <a:gd name="T26" fmla="*/ 159 w 292"/>
                  <a:gd name="T27" fmla="*/ 81 h 167"/>
                  <a:gd name="T28" fmla="*/ 186 w 292"/>
                  <a:gd name="T29" fmla="*/ 64 h 167"/>
                  <a:gd name="T30" fmla="*/ 221 w 292"/>
                  <a:gd name="T31" fmla="*/ 61 h 167"/>
                  <a:gd name="T32" fmla="*/ 235 w 292"/>
                  <a:gd name="T33" fmla="*/ 79 h 167"/>
                  <a:gd name="T34" fmla="*/ 243 w 292"/>
                  <a:gd name="T35" fmla="*/ 125 h 167"/>
                  <a:gd name="T36" fmla="*/ 246 w 292"/>
                  <a:gd name="T37" fmla="*/ 167 h 167"/>
                  <a:gd name="T38" fmla="*/ 261 w 292"/>
                  <a:gd name="T39" fmla="*/ 154 h 167"/>
                  <a:gd name="T40" fmla="*/ 268 w 292"/>
                  <a:gd name="T41" fmla="*/ 121 h 167"/>
                  <a:gd name="T42" fmla="*/ 272 w 292"/>
                  <a:gd name="T43" fmla="*/ 68 h 167"/>
                  <a:gd name="T44" fmla="*/ 274 w 292"/>
                  <a:gd name="T45" fmla="*/ 53 h 167"/>
                  <a:gd name="T46" fmla="*/ 285 w 292"/>
                  <a:gd name="T47" fmla="*/ 26 h 167"/>
                  <a:gd name="T48" fmla="*/ 292 w 292"/>
                  <a:gd name="T49" fmla="*/ 4 h 167"/>
                  <a:gd name="T50" fmla="*/ 285 w 292"/>
                  <a:gd name="T51" fmla="*/ 0 h 167"/>
                  <a:gd name="T52" fmla="*/ 274 w 292"/>
                  <a:gd name="T53" fmla="*/ 2 h 167"/>
                  <a:gd name="T54" fmla="*/ 248 w 292"/>
                  <a:gd name="T55" fmla="*/ 8 h 167"/>
                  <a:gd name="T56" fmla="*/ 190 w 292"/>
                  <a:gd name="T57" fmla="*/ 22 h 167"/>
                  <a:gd name="T58" fmla="*/ 162 w 292"/>
                  <a:gd name="T59" fmla="*/ 30 h 167"/>
                  <a:gd name="T60" fmla="*/ 126 w 292"/>
                  <a:gd name="T61" fmla="*/ 42 h 167"/>
                  <a:gd name="T62" fmla="*/ 44 w 292"/>
                  <a:gd name="T63" fmla="*/ 72 h 167"/>
                  <a:gd name="T64" fmla="*/ 7 w 292"/>
                  <a:gd name="T65" fmla="*/ 86 h 167"/>
                  <a:gd name="T66" fmla="*/ 0 w 292"/>
                  <a:gd name="T67" fmla="*/ 88 h 1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167"/>
                  <a:gd name="T104" fmla="*/ 292 w 292"/>
                  <a:gd name="T105" fmla="*/ 167 h 1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167">
                    <a:moveTo>
                      <a:pt x="0" y="88"/>
                    </a:moveTo>
                    <a:lnTo>
                      <a:pt x="4" y="88"/>
                    </a:lnTo>
                    <a:lnTo>
                      <a:pt x="18" y="90"/>
                    </a:lnTo>
                    <a:lnTo>
                      <a:pt x="27" y="92"/>
                    </a:lnTo>
                    <a:lnTo>
                      <a:pt x="27" y="94"/>
                    </a:lnTo>
                    <a:lnTo>
                      <a:pt x="13" y="99"/>
                    </a:lnTo>
                    <a:lnTo>
                      <a:pt x="9" y="101"/>
                    </a:lnTo>
                    <a:lnTo>
                      <a:pt x="7" y="101"/>
                    </a:lnTo>
                    <a:lnTo>
                      <a:pt x="11" y="101"/>
                    </a:lnTo>
                    <a:lnTo>
                      <a:pt x="22" y="103"/>
                    </a:lnTo>
                    <a:lnTo>
                      <a:pt x="51" y="108"/>
                    </a:lnTo>
                    <a:lnTo>
                      <a:pt x="62" y="110"/>
                    </a:lnTo>
                    <a:lnTo>
                      <a:pt x="71" y="108"/>
                    </a:lnTo>
                    <a:lnTo>
                      <a:pt x="75" y="105"/>
                    </a:lnTo>
                    <a:lnTo>
                      <a:pt x="82" y="105"/>
                    </a:lnTo>
                    <a:lnTo>
                      <a:pt x="106" y="105"/>
                    </a:lnTo>
                    <a:lnTo>
                      <a:pt x="108" y="112"/>
                    </a:lnTo>
                    <a:lnTo>
                      <a:pt x="108" y="119"/>
                    </a:lnTo>
                    <a:lnTo>
                      <a:pt x="111" y="125"/>
                    </a:lnTo>
                    <a:lnTo>
                      <a:pt x="115" y="130"/>
                    </a:lnTo>
                    <a:lnTo>
                      <a:pt x="117" y="132"/>
                    </a:lnTo>
                    <a:lnTo>
                      <a:pt x="119" y="136"/>
                    </a:lnTo>
                    <a:lnTo>
                      <a:pt x="122" y="139"/>
                    </a:lnTo>
                    <a:lnTo>
                      <a:pt x="124" y="134"/>
                    </a:lnTo>
                    <a:lnTo>
                      <a:pt x="128" y="123"/>
                    </a:lnTo>
                    <a:lnTo>
                      <a:pt x="139" y="108"/>
                    </a:lnTo>
                    <a:lnTo>
                      <a:pt x="150" y="90"/>
                    </a:lnTo>
                    <a:lnTo>
                      <a:pt x="159" y="81"/>
                    </a:lnTo>
                    <a:lnTo>
                      <a:pt x="177" y="68"/>
                    </a:lnTo>
                    <a:lnTo>
                      <a:pt x="186" y="64"/>
                    </a:lnTo>
                    <a:lnTo>
                      <a:pt x="199" y="61"/>
                    </a:lnTo>
                    <a:lnTo>
                      <a:pt x="221" y="61"/>
                    </a:lnTo>
                    <a:lnTo>
                      <a:pt x="228" y="66"/>
                    </a:lnTo>
                    <a:lnTo>
                      <a:pt x="235" y="79"/>
                    </a:lnTo>
                    <a:lnTo>
                      <a:pt x="241" y="101"/>
                    </a:lnTo>
                    <a:lnTo>
                      <a:pt x="243" y="125"/>
                    </a:lnTo>
                    <a:lnTo>
                      <a:pt x="243" y="165"/>
                    </a:lnTo>
                    <a:lnTo>
                      <a:pt x="246" y="167"/>
                    </a:lnTo>
                    <a:lnTo>
                      <a:pt x="252" y="163"/>
                    </a:lnTo>
                    <a:lnTo>
                      <a:pt x="261" y="154"/>
                    </a:lnTo>
                    <a:lnTo>
                      <a:pt x="266" y="141"/>
                    </a:lnTo>
                    <a:lnTo>
                      <a:pt x="268" y="121"/>
                    </a:lnTo>
                    <a:lnTo>
                      <a:pt x="270" y="92"/>
                    </a:lnTo>
                    <a:lnTo>
                      <a:pt x="272" y="68"/>
                    </a:lnTo>
                    <a:lnTo>
                      <a:pt x="272" y="57"/>
                    </a:lnTo>
                    <a:lnTo>
                      <a:pt x="274" y="53"/>
                    </a:lnTo>
                    <a:lnTo>
                      <a:pt x="279" y="42"/>
                    </a:lnTo>
                    <a:lnTo>
                      <a:pt x="285" y="26"/>
                    </a:lnTo>
                    <a:lnTo>
                      <a:pt x="290" y="13"/>
                    </a:lnTo>
                    <a:lnTo>
                      <a:pt x="292" y="4"/>
                    </a:lnTo>
                    <a:lnTo>
                      <a:pt x="290" y="2"/>
                    </a:lnTo>
                    <a:lnTo>
                      <a:pt x="285" y="0"/>
                    </a:lnTo>
                    <a:lnTo>
                      <a:pt x="279" y="2"/>
                    </a:lnTo>
                    <a:lnTo>
                      <a:pt x="274" y="2"/>
                    </a:lnTo>
                    <a:lnTo>
                      <a:pt x="263" y="4"/>
                    </a:lnTo>
                    <a:lnTo>
                      <a:pt x="248" y="8"/>
                    </a:lnTo>
                    <a:lnTo>
                      <a:pt x="228" y="13"/>
                    </a:lnTo>
                    <a:lnTo>
                      <a:pt x="190" y="22"/>
                    </a:lnTo>
                    <a:lnTo>
                      <a:pt x="173" y="26"/>
                    </a:lnTo>
                    <a:lnTo>
                      <a:pt x="162" y="30"/>
                    </a:lnTo>
                    <a:lnTo>
                      <a:pt x="148" y="35"/>
                    </a:lnTo>
                    <a:lnTo>
                      <a:pt x="126" y="42"/>
                    </a:lnTo>
                    <a:lnTo>
                      <a:pt x="73" y="61"/>
                    </a:lnTo>
                    <a:lnTo>
                      <a:pt x="44" y="72"/>
                    </a:lnTo>
                    <a:lnTo>
                      <a:pt x="22" y="79"/>
                    </a:lnTo>
                    <a:lnTo>
                      <a:pt x="7" y="86"/>
                    </a:lnTo>
                    <a:lnTo>
                      <a:pt x="2" y="88"/>
                    </a:lnTo>
                    <a:lnTo>
                      <a:pt x="0" y="88"/>
                    </a:lnTo>
                    <a:close/>
                  </a:path>
                </a:pathLst>
              </a:custGeom>
              <a:solidFill>
                <a:srgbClr val="59281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69" name="Freeform 60"/>
              <p:cNvSpPr>
                <a:spLocks/>
              </p:cNvSpPr>
              <p:nvPr/>
            </p:nvSpPr>
            <p:spPr bwMode="auto">
              <a:xfrm>
                <a:off x="1041" y="3372"/>
                <a:ext cx="292" cy="161"/>
              </a:xfrm>
              <a:custGeom>
                <a:avLst/>
                <a:gdLst>
                  <a:gd name="T0" fmla="*/ 0 w 292"/>
                  <a:gd name="T1" fmla="*/ 86 h 161"/>
                  <a:gd name="T2" fmla="*/ 4 w 292"/>
                  <a:gd name="T3" fmla="*/ 86 h 161"/>
                  <a:gd name="T4" fmla="*/ 18 w 292"/>
                  <a:gd name="T5" fmla="*/ 88 h 161"/>
                  <a:gd name="T6" fmla="*/ 27 w 292"/>
                  <a:gd name="T7" fmla="*/ 90 h 161"/>
                  <a:gd name="T8" fmla="*/ 27 w 292"/>
                  <a:gd name="T9" fmla="*/ 92 h 161"/>
                  <a:gd name="T10" fmla="*/ 15 w 292"/>
                  <a:gd name="T11" fmla="*/ 97 h 161"/>
                  <a:gd name="T12" fmla="*/ 9 w 292"/>
                  <a:gd name="T13" fmla="*/ 101 h 161"/>
                  <a:gd name="T14" fmla="*/ 22 w 292"/>
                  <a:gd name="T15" fmla="*/ 101 h 161"/>
                  <a:gd name="T16" fmla="*/ 51 w 292"/>
                  <a:gd name="T17" fmla="*/ 106 h 161"/>
                  <a:gd name="T18" fmla="*/ 62 w 292"/>
                  <a:gd name="T19" fmla="*/ 106 h 161"/>
                  <a:gd name="T20" fmla="*/ 71 w 292"/>
                  <a:gd name="T21" fmla="*/ 103 h 161"/>
                  <a:gd name="T22" fmla="*/ 84 w 292"/>
                  <a:gd name="T23" fmla="*/ 103 h 161"/>
                  <a:gd name="T24" fmla="*/ 106 w 292"/>
                  <a:gd name="T25" fmla="*/ 103 h 161"/>
                  <a:gd name="T26" fmla="*/ 108 w 292"/>
                  <a:gd name="T27" fmla="*/ 108 h 161"/>
                  <a:gd name="T28" fmla="*/ 108 w 292"/>
                  <a:gd name="T29" fmla="*/ 117 h 161"/>
                  <a:gd name="T30" fmla="*/ 111 w 292"/>
                  <a:gd name="T31" fmla="*/ 123 h 161"/>
                  <a:gd name="T32" fmla="*/ 115 w 292"/>
                  <a:gd name="T33" fmla="*/ 128 h 161"/>
                  <a:gd name="T34" fmla="*/ 117 w 292"/>
                  <a:gd name="T35" fmla="*/ 130 h 161"/>
                  <a:gd name="T36" fmla="*/ 119 w 292"/>
                  <a:gd name="T37" fmla="*/ 134 h 161"/>
                  <a:gd name="T38" fmla="*/ 122 w 292"/>
                  <a:gd name="T39" fmla="*/ 137 h 161"/>
                  <a:gd name="T40" fmla="*/ 124 w 292"/>
                  <a:gd name="T41" fmla="*/ 132 h 161"/>
                  <a:gd name="T42" fmla="*/ 131 w 292"/>
                  <a:gd name="T43" fmla="*/ 121 h 161"/>
                  <a:gd name="T44" fmla="*/ 139 w 292"/>
                  <a:gd name="T45" fmla="*/ 103 h 161"/>
                  <a:gd name="T46" fmla="*/ 150 w 292"/>
                  <a:gd name="T47" fmla="*/ 88 h 161"/>
                  <a:gd name="T48" fmla="*/ 159 w 292"/>
                  <a:gd name="T49" fmla="*/ 77 h 161"/>
                  <a:gd name="T50" fmla="*/ 177 w 292"/>
                  <a:gd name="T51" fmla="*/ 66 h 161"/>
                  <a:gd name="T52" fmla="*/ 188 w 292"/>
                  <a:gd name="T53" fmla="*/ 59 h 161"/>
                  <a:gd name="T54" fmla="*/ 199 w 292"/>
                  <a:gd name="T55" fmla="*/ 59 h 161"/>
                  <a:gd name="T56" fmla="*/ 221 w 292"/>
                  <a:gd name="T57" fmla="*/ 59 h 161"/>
                  <a:gd name="T58" fmla="*/ 228 w 292"/>
                  <a:gd name="T59" fmla="*/ 64 h 161"/>
                  <a:gd name="T60" fmla="*/ 235 w 292"/>
                  <a:gd name="T61" fmla="*/ 75 h 161"/>
                  <a:gd name="T62" fmla="*/ 241 w 292"/>
                  <a:gd name="T63" fmla="*/ 97 h 161"/>
                  <a:gd name="T64" fmla="*/ 246 w 292"/>
                  <a:gd name="T65" fmla="*/ 145 h 161"/>
                  <a:gd name="T66" fmla="*/ 246 w 292"/>
                  <a:gd name="T67" fmla="*/ 159 h 161"/>
                  <a:gd name="T68" fmla="*/ 248 w 292"/>
                  <a:gd name="T69" fmla="*/ 161 h 161"/>
                  <a:gd name="T70" fmla="*/ 252 w 292"/>
                  <a:gd name="T71" fmla="*/ 159 h 161"/>
                  <a:gd name="T72" fmla="*/ 259 w 292"/>
                  <a:gd name="T73" fmla="*/ 150 h 161"/>
                  <a:gd name="T74" fmla="*/ 263 w 292"/>
                  <a:gd name="T75" fmla="*/ 137 h 161"/>
                  <a:gd name="T76" fmla="*/ 266 w 292"/>
                  <a:gd name="T77" fmla="*/ 117 h 161"/>
                  <a:gd name="T78" fmla="*/ 270 w 292"/>
                  <a:gd name="T79" fmla="*/ 90 h 161"/>
                  <a:gd name="T80" fmla="*/ 272 w 292"/>
                  <a:gd name="T81" fmla="*/ 66 h 161"/>
                  <a:gd name="T82" fmla="*/ 272 w 292"/>
                  <a:gd name="T83" fmla="*/ 55 h 161"/>
                  <a:gd name="T84" fmla="*/ 274 w 292"/>
                  <a:gd name="T85" fmla="*/ 51 h 161"/>
                  <a:gd name="T86" fmla="*/ 279 w 292"/>
                  <a:gd name="T87" fmla="*/ 40 h 161"/>
                  <a:gd name="T88" fmla="*/ 285 w 292"/>
                  <a:gd name="T89" fmla="*/ 26 h 161"/>
                  <a:gd name="T90" fmla="*/ 290 w 292"/>
                  <a:gd name="T91" fmla="*/ 11 h 161"/>
                  <a:gd name="T92" fmla="*/ 292 w 292"/>
                  <a:gd name="T93" fmla="*/ 2 h 161"/>
                  <a:gd name="T94" fmla="*/ 279 w 292"/>
                  <a:gd name="T95" fmla="*/ 0 h 161"/>
                  <a:gd name="T96" fmla="*/ 274 w 292"/>
                  <a:gd name="T97" fmla="*/ 0 h 161"/>
                  <a:gd name="T98" fmla="*/ 263 w 292"/>
                  <a:gd name="T99" fmla="*/ 2 h 161"/>
                  <a:gd name="T100" fmla="*/ 248 w 292"/>
                  <a:gd name="T101" fmla="*/ 6 h 161"/>
                  <a:gd name="T102" fmla="*/ 228 w 292"/>
                  <a:gd name="T103" fmla="*/ 11 h 161"/>
                  <a:gd name="T104" fmla="*/ 190 w 292"/>
                  <a:gd name="T105" fmla="*/ 20 h 161"/>
                  <a:gd name="T106" fmla="*/ 173 w 292"/>
                  <a:gd name="T107" fmla="*/ 24 h 161"/>
                  <a:gd name="T108" fmla="*/ 162 w 292"/>
                  <a:gd name="T109" fmla="*/ 28 h 161"/>
                  <a:gd name="T110" fmla="*/ 148 w 292"/>
                  <a:gd name="T111" fmla="*/ 33 h 161"/>
                  <a:gd name="T112" fmla="*/ 126 w 292"/>
                  <a:gd name="T113" fmla="*/ 40 h 161"/>
                  <a:gd name="T114" fmla="*/ 73 w 292"/>
                  <a:gd name="T115" fmla="*/ 59 h 161"/>
                  <a:gd name="T116" fmla="*/ 44 w 292"/>
                  <a:gd name="T117" fmla="*/ 70 h 161"/>
                  <a:gd name="T118" fmla="*/ 22 w 292"/>
                  <a:gd name="T119" fmla="*/ 77 h 161"/>
                  <a:gd name="T120" fmla="*/ 7 w 292"/>
                  <a:gd name="T121" fmla="*/ 84 h 161"/>
                  <a:gd name="T122" fmla="*/ 2 w 292"/>
                  <a:gd name="T123" fmla="*/ 86 h 161"/>
                  <a:gd name="T124" fmla="*/ 0 w 292"/>
                  <a:gd name="T125" fmla="*/ 86 h 1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2"/>
                  <a:gd name="T190" fmla="*/ 0 h 161"/>
                  <a:gd name="T191" fmla="*/ 292 w 292"/>
                  <a:gd name="T192" fmla="*/ 161 h 1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2" h="161">
                    <a:moveTo>
                      <a:pt x="0" y="86"/>
                    </a:moveTo>
                    <a:lnTo>
                      <a:pt x="4" y="86"/>
                    </a:lnTo>
                    <a:lnTo>
                      <a:pt x="18" y="88"/>
                    </a:lnTo>
                    <a:lnTo>
                      <a:pt x="27" y="90"/>
                    </a:lnTo>
                    <a:lnTo>
                      <a:pt x="27" y="92"/>
                    </a:lnTo>
                    <a:lnTo>
                      <a:pt x="15" y="97"/>
                    </a:lnTo>
                    <a:lnTo>
                      <a:pt x="9" y="101"/>
                    </a:lnTo>
                    <a:lnTo>
                      <a:pt x="22" y="101"/>
                    </a:lnTo>
                    <a:lnTo>
                      <a:pt x="51" y="106"/>
                    </a:lnTo>
                    <a:lnTo>
                      <a:pt x="62" y="106"/>
                    </a:lnTo>
                    <a:lnTo>
                      <a:pt x="71" y="103"/>
                    </a:lnTo>
                    <a:lnTo>
                      <a:pt x="84" y="103"/>
                    </a:lnTo>
                    <a:lnTo>
                      <a:pt x="106" y="103"/>
                    </a:lnTo>
                    <a:lnTo>
                      <a:pt x="108" y="108"/>
                    </a:lnTo>
                    <a:lnTo>
                      <a:pt x="108" y="117"/>
                    </a:lnTo>
                    <a:lnTo>
                      <a:pt x="111" y="123"/>
                    </a:lnTo>
                    <a:lnTo>
                      <a:pt x="115" y="128"/>
                    </a:lnTo>
                    <a:lnTo>
                      <a:pt x="117" y="130"/>
                    </a:lnTo>
                    <a:lnTo>
                      <a:pt x="119" y="134"/>
                    </a:lnTo>
                    <a:lnTo>
                      <a:pt x="122" y="137"/>
                    </a:lnTo>
                    <a:lnTo>
                      <a:pt x="124" y="132"/>
                    </a:lnTo>
                    <a:lnTo>
                      <a:pt x="131" y="121"/>
                    </a:lnTo>
                    <a:lnTo>
                      <a:pt x="139" y="103"/>
                    </a:lnTo>
                    <a:lnTo>
                      <a:pt x="150" y="88"/>
                    </a:lnTo>
                    <a:lnTo>
                      <a:pt x="159" y="77"/>
                    </a:lnTo>
                    <a:lnTo>
                      <a:pt x="177" y="66"/>
                    </a:lnTo>
                    <a:lnTo>
                      <a:pt x="188" y="59"/>
                    </a:lnTo>
                    <a:lnTo>
                      <a:pt x="199" y="59"/>
                    </a:lnTo>
                    <a:lnTo>
                      <a:pt x="221" y="59"/>
                    </a:lnTo>
                    <a:lnTo>
                      <a:pt x="228" y="64"/>
                    </a:lnTo>
                    <a:lnTo>
                      <a:pt x="235" y="75"/>
                    </a:lnTo>
                    <a:lnTo>
                      <a:pt x="241" y="97"/>
                    </a:lnTo>
                    <a:lnTo>
                      <a:pt x="246" y="145"/>
                    </a:lnTo>
                    <a:lnTo>
                      <a:pt x="246" y="159"/>
                    </a:lnTo>
                    <a:lnTo>
                      <a:pt x="248" y="161"/>
                    </a:lnTo>
                    <a:lnTo>
                      <a:pt x="252" y="159"/>
                    </a:lnTo>
                    <a:lnTo>
                      <a:pt x="259" y="150"/>
                    </a:lnTo>
                    <a:lnTo>
                      <a:pt x="263" y="137"/>
                    </a:lnTo>
                    <a:lnTo>
                      <a:pt x="266" y="117"/>
                    </a:lnTo>
                    <a:lnTo>
                      <a:pt x="270" y="90"/>
                    </a:lnTo>
                    <a:lnTo>
                      <a:pt x="272" y="66"/>
                    </a:lnTo>
                    <a:lnTo>
                      <a:pt x="272" y="55"/>
                    </a:lnTo>
                    <a:lnTo>
                      <a:pt x="274" y="51"/>
                    </a:lnTo>
                    <a:lnTo>
                      <a:pt x="279" y="40"/>
                    </a:lnTo>
                    <a:lnTo>
                      <a:pt x="285" y="26"/>
                    </a:lnTo>
                    <a:lnTo>
                      <a:pt x="290" y="11"/>
                    </a:lnTo>
                    <a:lnTo>
                      <a:pt x="292" y="2"/>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5024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0" name="Freeform 61"/>
              <p:cNvSpPr>
                <a:spLocks/>
              </p:cNvSpPr>
              <p:nvPr/>
            </p:nvSpPr>
            <p:spPr bwMode="auto">
              <a:xfrm>
                <a:off x="1041" y="3372"/>
                <a:ext cx="290" cy="161"/>
              </a:xfrm>
              <a:custGeom>
                <a:avLst/>
                <a:gdLst>
                  <a:gd name="T0" fmla="*/ 0 w 290"/>
                  <a:gd name="T1" fmla="*/ 86 h 161"/>
                  <a:gd name="T2" fmla="*/ 7 w 290"/>
                  <a:gd name="T3" fmla="*/ 86 h 161"/>
                  <a:gd name="T4" fmla="*/ 29 w 290"/>
                  <a:gd name="T5" fmla="*/ 90 h 161"/>
                  <a:gd name="T6" fmla="*/ 31 w 290"/>
                  <a:gd name="T7" fmla="*/ 92 h 161"/>
                  <a:gd name="T8" fmla="*/ 29 w 290"/>
                  <a:gd name="T9" fmla="*/ 92 h 161"/>
                  <a:gd name="T10" fmla="*/ 18 w 290"/>
                  <a:gd name="T11" fmla="*/ 97 h 161"/>
                  <a:gd name="T12" fmla="*/ 11 w 290"/>
                  <a:gd name="T13" fmla="*/ 101 h 161"/>
                  <a:gd name="T14" fmla="*/ 24 w 290"/>
                  <a:gd name="T15" fmla="*/ 101 h 161"/>
                  <a:gd name="T16" fmla="*/ 51 w 290"/>
                  <a:gd name="T17" fmla="*/ 103 h 161"/>
                  <a:gd name="T18" fmla="*/ 62 w 290"/>
                  <a:gd name="T19" fmla="*/ 106 h 161"/>
                  <a:gd name="T20" fmla="*/ 71 w 290"/>
                  <a:gd name="T21" fmla="*/ 103 h 161"/>
                  <a:gd name="T22" fmla="*/ 84 w 290"/>
                  <a:gd name="T23" fmla="*/ 101 h 161"/>
                  <a:gd name="T24" fmla="*/ 102 w 290"/>
                  <a:gd name="T25" fmla="*/ 101 h 161"/>
                  <a:gd name="T26" fmla="*/ 108 w 290"/>
                  <a:gd name="T27" fmla="*/ 103 h 161"/>
                  <a:gd name="T28" fmla="*/ 108 w 290"/>
                  <a:gd name="T29" fmla="*/ 108 h 161"/>
                  <a:gd name="T30" fmla="*/ 111 w 290"/>
                  <a:gd name="T31" fmla="*/ 121 h 161"/>
                  <a:gd name="T32" fmla="*/ 113 w 290"/>
                  <a:gd name="T33" fmla="*/ 126 h 161"/>
                  <a:gd name="T34" fmla="*/ 115 w 290"/>
                  <a:gd name="T35" fmla="*/ 128 h 161"/>
                  <a:gd name="T36" fmla="*/ 119 w 290"/>
                  <a:gd name="T37" fmla="*/ 132 h 161"/>
                  <a:gd name="T38" fmla="*/ 124 w 290"/>
                  <a:gd name="T39" fmla="*/ 134 h 161"/>
                  <a:gd name="T40" fmla="*/ 126 w 290"/>
                  <a:gd name="T41" fmla="*/ 130 h 161"/>
                  <a:gd name="T42" fmla="*/ 131 w 290"/>
                  <a:gd name="T43" fmla="*/ 119 h 161"/>
                  <a:gd name="T44" fmla="*/ 139 w 290"/>
                  <a:gd name="T45" fmla="*/ 103 h 161"/>
                  <a:gd name="T46" fmla="*/ 150 w 290"/>
                  <a:gd name="T47" fmla="*/ 86 h 161"/>
                  <a:gd name="T48" fmla="*/ 159 w 290"/>
                  <a:gd name="T49" fmla="*/ 77 h 161"/>
                  <a:gd name="T50" fmla="*/ 177 w 290"/>
                  <a:gd name="T51" fmla="*/ 64 h 161"/>
                  <a:gd name="T52" fmla="*/ 188 w 290"/>
                  <a:gd name="T53" fmla="*/ 59 h 161"/>
                  <a:gd name="T54" fmla="*/ 201 w 290"/>
                  <a:gd name="T55" fmla="*/ 57 h 161"/>
                  <a:gd name="T56" fmla="*/ 221 w 290"/>
                  <a:gd name="T57" fmla="*/ 57 h 161"/>
                  <a:gd name="T58" fmla="*/ 228 w 290"/>
                  <a:gd name="T59" fmla="*/ 62 h 161"/>
                  <a:gd name="T60" fmla="*/ 235 w 290"/>
                  <a:gd name="T61" fmla="*/ 73 h 161"/>
                  <a:gd name="T62" fmla="*/ 241 w 290"/>
                  <a:gd name="T63" fmla="*/ 95 h 161"/>
                  <a:gd name="T64" fmla="*/ 246 w 290"/>
                  <a:gd name="T65" fmla="*/ 143 h 161"/>
                  <a:gd name="T66" fmla="*/ 246 w 290"/>
                  <a:gd name="T67" fmla="*/ 156 h 161"/>
                  <a:gd name="T68" fmla="*/ 248 w 290"/>
                  <a:gd name="T69" fmla="*/ 161 h 161"/>
                  <a:gd name="T70" fmla="*/ 252 w 290"/>
                  <a:gd name="T71" fmla="*/ 156 h 161"/>
                  <a:gd name="T72" fmla="*/ 259 w 290"/>
                  <a:gd name="T73" fmla="*/ 150 h 161"/>
                  <a:gd name="T74" fmla="*/ 263 w 290"/>
                  <a:gd name="T75" fmla="*/ 137 h 161"/>
                  <a:gd name="T76" fmla="*/ 266 w 290"/>
                  <a:gd name="T77" fmla="*/ 117 h 161"/>
                  <a:gd name="T78" fmla="*/ 270 w 290"/>
                  <a:gd name="T79" fmla="*/ 90 h 161"/>
                  <a:gd name="T80" fmla="*/ 272 w 290"/>
                  <a:gd name="T81" fmla="*/ 66 h 161"/>
                  <a:gd name="T82" fmla="*/ 272 w 290"/>
                  <a:gd name="T83" fmla="*/ 55 h 161"/>
                  <a:gd name="T84" fmla="*/ 274 w 290"/>
                  <a:gd name="T85" fmla="*/ 51 h 161"/>
                  <a:gd name="T86" fmla="*/ 279 w 290"/>
                  <a:gd name="T87" fmla="*/ 40 h 161"/>
                  <a:gd name="T88" fmla="*/ 288 w 290"/>
                  <a:gd name="T89" fmla="*/ 13 h 161"/>
                  <a:gd name="T90" fmla="*/ 290 w 290"/>
                  <a:gd name="T91" fmla="*/ 4 h 161"/>
                  <a:gd name="T92" fmla="*/ 285 w 290"/>
                  <a:gd name="T93" fmla="*/ 0 h 161"/>
                  <a:gd name="T94" fmla="*/ 279 w 290"/>
                  <a:gd name="T95" fmla="*/ 0 h 161"/>
                  <a:gd name="T96" fmla="*/ 274 w 290"/>
                  <a:gd name="T97" fmla="*/ 0 h 161"/>
                  <a:gd name="T98" fmla="*/ 263 w 290"/>
                  <a:gd name="T99" fmla="*/ 2 h 161"/>
                  <a:gd name="T100" fmla="*/ 248 w 290"/>
                  <a:gd name="T101" fmla="*/ 6 h 161"/>
                  <a:gd name="T102" fmla="*/ 228 w 290"/>
                  <a:gd name="T103" fmla="*/ 11 h 161"/>
                  <a:gd name="T104" fmla="*/ 190 w 290"/>
                  <a:gd name="T105" fmla="*/ 20 h 161"/>
                  <a:gd name="T106" fmla="*/ 173 w 290"/>
                  <a:gd name="T107" fmla="*/ 24 h 161"/>
                  <a:gd name="T108" fmla="*/ 162 w 290"/>
                  <a:gd name="T109" fmla="*/ 28 h 161"/>
                  <a:gd name="T110" fmla="*/ 148 w 290"/>
                  <a:gd name="T111" fmla="*/ 33 h 161"/>
                  <a:gd name="T112" fmla="*/ 126 w 290"/>
                  <a:gd name="T113" fmla="*/ 40 h 161"/>
                  <a:gd name="T114" fmla="*/ 73 w 290"/>
                  <a:gd name="T115" fmla="*/ 59 h 161"/>
                  <a:gd name="T116" fmla="*/ 44 w 290"/>
                  <a:gd name="T117" fmla="*/ 70 h 161"/>
                  <a:gd name="T118" fmla="*/ 22 w 290"/>
                  <a:gd name="T119" fmla="*/ 77 h 161"/>
                  <a:gd name="T120" fmla="*/ 7 w 290"/>
                  <a:gd name="T121" fmla="*/ 84 h 161"/>
                  <a:gd name="T122" fmla="*/ 2 w 290"/>
                  <a:gd name="T123" fmla="*/ 86 h 161"/>
                  <a:gd name="T124" fmla="*/ 0 w 290"/>
                  <a:gd name="T125" fmla="*/ 86 h 1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0"/>
                  <a:gd name="T190" fmla="*/ 0 h 161"/>
                  <a:gd name="T191" fmla="*/ 290 w 290"/>
                  <a:gd name="T192" fmla="*/ 161 h 1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0" h="161">
                    <a:moveTo>
                      <a:pt x="0" y="86"/>
                    </a:moveTo>
                    <a:lnTo>
                      <a:pt x="7" y="86"/>
                    </a:lnTo>
                    <a:lnTo>
                      <a:pt x="29" y="90"/>
                    </a:lnTo>
                    <a:lnTo>
                      <a:pt x="31" y="92"/>
                    </a:lnTo>
                    <a:lnTo>
                      <a:pt x="29" y="92"/>
                    </a:lnTo>
                    <a:lnTo>
                      <a:pt x="18" y="97"/>
                    </a:lnTo>
                    <a:lnTo>
                      <a:pt x="11" y="101"/>
                    </a:lnTo>
                    <a:lnTo>
                      <a:pt x="24" y="101"/>
                    </a:lnTo>
                    <a:lnTo>
                      <a:pt x="51" y="103"/>
                    </a:lnTo>
                    <a:lnTo>
                      <a:pt x="62" y="106"/>
                    </a:lnTo>
                    <a:lnTo>
                      <a:pt x="71" y="103"/>
                    </a:lnTo>
                    <a:lnTo>
                      <a:pt x="84" y="101"/>
                    </a:lnTo>
                    <a:lnTo>
                      <a:pt x="102" y="101"/>
                    </a:lnTo>
                    <a:lnTo>
                      <a:pt x="108" y="103"/>
                    </a:lnTo>
                    <a:lnTo>
                      <a:pt x="108" y="108"/>
                    </a:lnTo>
                    <a:lnTo>
                      <a:pt x="111" y="121"/>
                    </a:lnTo>
                    <a:lnTo>
                      <a:pt x="113" y="126"/>
                    </a:lnTo>
                    <a:lnTo>
                      <a:pt x="115" y="128"/>
                    </a:lnTo>
                    <a:lnTo>
                      <a:pt x="119" y="132"/>
                    </a:lnTo>
                    <a:lnTo>
                      <a:pt x="124" y="134"/>
                    </a:lnTo>
                    <a:lnTo>
                      <a:pt x="126" y="130"/>
                    </a:lnTo>
                    <a:lnTo>
                      <a:pt x="131" y="119"/>
                    </a:lnTo>
                    <a:lnTo>
                      <a:pt x="139" y="103"/>
                    </a:lnTo>
                    <a:lnTo>
                      <a:pt x="150" y="86"/>
                    </a:lnTo>
                    <a:lnTo>
                      <a:pt x="159" y="77"/>
                    </a:lnTo>
                    <a:lnTo>
                      <a:pt x="177" y="64"/>
                    </a:lnTo>
                    <a:lnTo>
                      <a:pt x="188" y="59"/>
                    </a:lnTo>
                    <a:lnTo>
                      <a:pt x="201" y="57"/>
                    </a:lnTo>
                    <a:lnTo>
                      <a:pt x="221" y="57"/>
                    </a:lnTo>
                    <a:lnTo>
                      <a:pt x="228" y="62"/>
                    </a:lnTo>
                    <a:lnTo>
                      <a:pt x="235" y="73"/>
                    </a:lnTo>
                    <a:lnTo>
                      <a:pt x="241" y="95"/>
                    </a:lnTo>
                    <a:lnTo>
                      <a:pt x="246" y="143"/>
                    </a:lnTo>
                    <a:lnTo>
                      <a:pt x="246" y="156"/>
                    </a:lnTo>
                    <a:lnTo>
                      <a:pt x="248" y="161"/>
                    </a:lnTo>
                    <a:lnTo>
                      <a:pt x="252" y="156"/>
                    </a:lnTo>
                    <a:lnTo>
                      <a:pt x="259" y="150"/>
                    </a:lnTo>
                    <a:lnTo>
                      <a:pt x="263" y="137"/>
                    </a:lnTo>
                    <a:lnTo>
                      <a:pt x="266" y="117"/>
                    </a:lnTo>
                    <a:lnTo>
                      <a:pt x="270" y="90"/>
                    </a:lnTo>
                    <a:lnTo>
                      <a:pt x="272" y="66"/>
                    </a:lnTo>
                    <a:lnTo>
                      <a:pt x="272" y="55"/>
                    </a:lnTo>
                    <a:lnTo>
                      <a:pt x="274" y="51"/>
                    </a:lnTo>
                    <a:lnTo>
                      <a:pt x="279" y="40"/>
                    </a:lnTo>
                    <a:lnTo>
                      <a:pt x="288" y="13"/>
                    </a:lnTo>
                    <a:lnTo>
                      <a:pt x="290" y="4"/>
                    </a:lnTo>
                    <a:lnTo>
                      <a:pt x="285" y="0"/>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47201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1" name="Freeform 62"/>
              <p:cNvSpPr>
                <a:spLocks/>
              </p:cNvSpPr>
              <p:nvPr/>
            </p:nvSpPr>
            <p:spPr bwMode="auto">
              <a:xfrm>
                <a:off x="1041" y="3372"/>
                <a:ext cx="288" cy="159"/>
              </a:xfrm>
              <a:custGeom>
                <a:avLst/>
                <a:gdLst>
                  <a:gd name="T0" fmla="*/ 0 w 288"/>
                  <a:gd name="T1" fmla="*/ 86 h 159"/>
                  <a:gd name="T2" fmla="*/ 7 w 288"/>
                  <a:gd name="T3" fmla="*/ 86 h 159"/>
                  <a:gd name="T4" fmla="*/ 20 w 288"/>
                  <a:gd name="T5" fmla="*/ 88 h 159"/>
                  <a:gd name="T6" fmla="*/ 31 w 288"/>
                  <a:gd name="T7" fmla="*/ 90 h 159"/>
                  <a:gd name="T8" fmla="*/ 33 w 288"/>
                  <a:gd name="T9" fmla="*/ 92 h 159"/>
                  <a:gd name="T10" fmla="*/ 31 w 288"/>
                  <a:gd name="T11" fmla="*/ 92 h 159"/>
                  <a:gd name="T12" fmla="*/ 20 w 288"/>
                  <a:gd name="T13" fmla="*/ 97 h 159"/>
                  <a:gd name="T14" fmla="*/ 13 w 288"/>
                  <a:gd name="T15" fmla="*/ 101 h 159"/>
                  <a:gd name="T16" fmla="*/ 24 w 288"/>
                  <a:gd name="T17" fmla="*/ 101 h 159"/>
                  <a:gd name="T18" fmla="*/ 51 w 288"/>
                  <a:gd name="T19" fmla="*/ 103 h 159"/>
                  <a:gd name="T20" fmla="*/ 64 w 288"/>
                  <a:gd name="T21" fmla="*/ 103 h 159"/>
                  <a:gd name="T22" fmla="*/ 73 w 288"/>
                  <a:gd name="T23" fmla="*/ 101 h 159"/>
                  <a:gd name="T24" fmla="*/ 86 w 288"/>
                  <a:gd name="T25" fmla="*/ 101 h 159"/>
                  <a:gd name="T26" fmla="*/ 108 w 288"/>
                  <a:gd name="T27" fmla="*/ 101 h 159"/>
                  <a:gd name="T28" fmla="*/ 111 w 288"/>
                  <a:gd name="T29" fmla="*/ 108 h 159"/>
                  <a:gd name="T30" fmla="*/ 113 w 288"/>
                  <a:gd name="T31" fmla="*/ 121 h 159"/>
                  <a:gd name="T32" fmla="*/ 115 w 288"/>
                  <a:gd name="T33" fmla="*/ 128 h 159"/>
                  <a:gd name="T34" fmla="*/ 122 w 288"/>
                  <a:gd name="T35" fmla="*/ 132 h 159"/>
                  <a:gd name="T36" fmla="*/ 124 w 288"/>
                  <a:gd name="T37" fmla="*/ 132 h 159"/>
                  <a:gd name="T38" fmla="*/ 126 w 288"/>
                  <a:gd name="T39" fmla="*/ 128 h 159"/>
                  <a:gd name="T40" fmla="*/ 131 w 288"/>
                  <a:gd name="T41" fmla="*/ 117 h 159"/>
                  <a:gd name="T42" fmla="*/ 139 w 288"/>
                  <a:gd name="T43" fmla="*/ 101 h 159"/>
                  <a:gd name="T44" fmla="*/ 150 w 288"/>
                  <a:gd name="T45" fmla="*/ 86 h 159"/>
                  <a:gd name="T46" fmla="*/ 159 w 288"/>
                  <a:gd name="T47" fmla="*/ 75 h 159"/>
                  <a:gd name="T48" fmla="*/ 177 w 288"/>
                  <a:gd name="T49" fmla="*/ 64 h 159"/>
                  <a:gd name="T50" fmla="*/ 188 w 288"/>
                  <a:gd name="T51" fmla="*/ 57 h 159"/>
                  <a:gd name="T52" fmla="*/ 201 w 288"/>
                  <a:gd name="T53" fmla="*/ 57 h 159"/>
                  <a:gd name="T54" fmla="*/ 223 w 288"/>
                  <a:gd name="T55" fmla="*/ 57 h 159"/>
                  <a:gd name="T56" fmla="*/ 230 w 288"/>
                  <a:gd name="T57" fmla="*/ 59 h 159"/>
                  <a:gd name="T58" fmla="*/ 237 w 288"/>
                  <a:gd name="T59" fmla="*/ 73 h 159"/>
                  <a:gd name="T60" fmla="*/ 243 w 288"/>
                  <a:gd name="T61" fmla="*/ 92 h 159"/>
                  <a:gd name="T62" fmla="*/ 246 w 288"/>
                  <a:gd name="T63" fmla="*/ 119 h 159"/>
                  <a:gd name="T64" fmla="*/ 248 w 288"/>
                  <a:gd name="T65" fmla="*/ 141 h 159"/>
                  <a:gd name="T66" fmla="*/ 248 w 288"/>
                  <a:gd name="T67" fmla="*/ 154 h 159"/>
                  <a:gd name="T68" fmla="*/ 250 w 288"/>
                  <a:gd name="T69" fmla="*/ 159 h 159"/>
                  <a:gd name="T70" fmla="*/ 254 w 288"/>
                  <a:gd name="T71" fmla="*/ 156 h 159"/>
                  <a:gd name="T72" fmla="*/ 259 w 288"/>
                  <a:gd name="T73" fmla="*/ 148 h 159"/>
                  <a:gd name="T74" fmla="*/ 263 w 288"/>
                  <a:gd name="T75" fmla="*/ 137 h 159"/>
                  <a:gd name="T76" fmla="*/ 266 w 288"/>
                  <a:gd name="T77" fmla="*/ 117 h 159"/>
                  <a:gd name="T78" fmla="*/ 268 w 288"/>
                  <a:gd name="T79" fmla="*/ 90 h 159"/>
                  <a:gd name="T80" fmla="*/ 272 w 288"/>
                  <a:gd name="T81" fmla="*/ 66 h 159"/>
                  <a:gd name="T82" fmla="*/ 272 w 288"/>
                  <a:gd name="T83" fmla="*/ 55 h 159"/>
                  <a:gd name="T84" fmla="*/ 274 w 288"/>
                  <a:gd name="T85" fmla="*/ 51 h 159"/>
                  <a:gd name="T86" fmla="*/ 279 w 288"/>
                  <a:gd name="T87" fmla="*/ 40 h 159"/>
                  <a:gd name="T88" fmla="*/ 283 w 288"/>
                  <a:gd name="T89" fmla="*/ 26 h 159"/>
                  <a:gd name="T90" fmla="*/ 285 w 288"/>
                  <a:gd name="T91" fmla="*/ 13 h 159"/>
                  <a:gd name="T92" fmla="*/ 288 w 288"/>
                  <a:gd name="T93" fmla="*/ 4 h 159"/>
                  <a:gd name="T94" fmla="*/ 279 w 288"/>
                  <a:gd name="T95" fmla="*/ 0 h 159"/>
                  <a:gd name="T96" fmla="*/ 274 w 288"/>
                  <a:gd name="T97" fmla="*/ 0 h 159"/>
                  <a:gd name="T98" fmla="*/ 263 w 288"/>
                  <a:gd name="T99" fmla="*/ 2 h 159"/>
                  <a:gd name="T100" fmla="*/ 248 w 288"/>
                  <a:gd name="T101" fmla="*/ 6 h 159"/>
                  <a:gd name="T102" fmla="*/ 228 w 288"/>
                  <a:gd name="T103" fmla="*/ 11 h 159"/>
                  <a:gd name="T104" fmla="*/ 190 w 288"/>
                  <a:gd name="T105" fmla="*/ 20 h 159"/>
                  <a:gd name="T106" fmla="*/ 173 w 288"/>
                  <a:gd name="T107" fmla="*/ 24 h 159"/>
                  <a:gd name="T108" fmla="*/ 162 w 288"/>
                  <a:gd name="T109" fmla="*/ 28 h 159"/>
                  <a:gd name="T110" fmla="*/ 148 w 288"/>
                  <a:gd name="T111" fmla="*/ 33 h 159"/>
                  <a:gd name="T112" fmla="*/ 126 w 288"/>
                  <a:gd name="T113" fmla="*/ 40 h 159"/>
                  <a:gd name="T114" fmla="*/ 73 w 288"/>
                  <a:gd name="T115" fmla="*/ 59 h 159"/>
                  <a:gd name="T116" fmla="*/ 44 w 288"/>
                  <a:gd name="T117" fmla="*/ 70 h 159"/>
                  <a:gd name="T118" fmla="*/ 22 w 288"/>
                  <a:gd name="T119" fmla="*/ 77 h 159"/>
                  <a:gd name="T120" fmla="*/ 7 w 288"/>
                  <a:gd name="T121" fmla="*/ 84 h 159"/>
                  <a:gd name="T122" fmla="*/ 2 w 288"/>
                  <a:gd name="T123" fmla="*/ 86 h 159"/>
                  <a:gd name="T124" fmla="*/ 0 w 288"/>
                  <a:gd name="T125" fmla="*/ 86 h 1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8"/>
                  <a:gd name="T190" fmla="*/ 0 h 159"/>
                  <a:gd name="T191" fmla="*/ 288 w 288"/>
                  <a:gd name="T192" fmla="*/ 159 h 1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8" h="159">
                    <a:moveTo>
                      <a:pt x="0" y="86"/>
                    </a:moveTo>
                    <a:lnTo>
                      <a:pt x="7" y="86"/>
                    </a:lnTo>
                    <a:lnTo>
                      <a:pt x="20" y="88"/>
                    </a:lnTo>
                    <a:lnTo>
                      <a:pt x="31" y="90"/>
                    </a:lnTo>
                    <a:lnTo>
                      <a:pt x="33" y="92"/>
                    </a:lnTo>
                    <a:lnTo>
                      <a:pt x="31" y="92"/>
                    </a:lnTo>
                    <a:lnTo>
                      <a:pt x="20" y="97"/>
                    </a:lnTo>
                    <a:lnTo>
                      <a:pt x="13" y="101"/>
                    </a:lnTo>
                    <a:lnTo>
                      <a:pt x="24" y="101"/>
                    </a:lnTo>
                    <a:lnTo>
                      <a:pt x="51" y="103"/>
                    </a:lnTo>
                    <a:lnTo>
                      <a:pt x="64" y="103"/>
                    </a:lnTo>
                    <a:lnTo>
                      <a:pt x="73" y="101"/>
                    </a:lnTo>
                    <a:lnTo>
                      <a:pt x="86" y="101"/>
                    </a:lnTo>
                    <a:lnTo>
                      <a:pt x="108" y="101"/>
                    </a:lnTo>
                    <a:lnTo>
                      <a:pt x="111" y="108"/>
                    </a:lnTo>
                    <a:lnTo>
                      <a:pt x="113" y="121"/>
                    </a:lnTo>
                    <a:lnTo>
                      <a:pt x="115" y="128"/>
                    </a:lnTo>
                    <a:lnTo>
                      <a:pt x="122" y="132"/>
                    </a:lnTo>
                    <a:lnTo>
                      <a:pt x="124" y="132"/>
                    </a:lnTo>
                    <a:lnTo>
                      <a:pt x="126" y="128"/>
                    </a:lnTo>
                    <a:lnTo>
                      <a:pt x="131" y="117"/>
                    </a:lnTo>
                    <a:lnTo>
                      <a:pt x="139" y="101"/>
                    </a:lnTo>
                    <a:lnTo>
                      <a:pt x="150" y="86"/>
                    </a:lnTo>
                    <a:lnTo>
                      <a:pt x="159" y="75"/>
                    </a:lnTo>
                    <a:lnTo>
                      <a:pt x="177" y="64"/>
                    </a:lnTo>
                    <a:lnTo>
                      <a:pt x="188" y="57"/>
                    </a:lnTo>
                    <a:lnTo>
                      <a:pt x="201" y="57"/>
                    </a:lnTo>
                    <a:lnTo>
                      <a:pt x="223" y="57"/>
                    </a:lnTo>
                    <a:lnTo>
                      <a:pt x="230" y="59"/>
                    </a:lnTo>
                    <a:lnTo>
                      <a:pt x="237" y="73"/>
                    </a:lnTo>
                    <a:lnTo>
                      <a:pt x="243" y="92"/>
                    </a:lnTo>
                    <a:lnTo>
                      <a:pt x="246" y="119"/>
                    </a:lnTo>
                    <a:lnTo>
                      <a:pt x="248" y="141"/>
                    </a:lnTo>
                    <a:lnTo>
                      <a:pt x="248" y="154"/>
                    </a:lnTo>
                    <a:lnTo>
                      <a:pt x="250" y="159"/>
                    </a:lnTo>
                    <a:lnTo>
                      <a:pt x="254" y="156"/>
                    </a:lnTo>
                    <a:lnTo>
                      <a:pt x="259" y="148"/>
                    </a:lnTo>
                    <a:lnTo>
                      <a:pt x="263" y="137"/>
                    </a:lnTo>
                    <a:lnTo>
                      <a:pt x="266" y="117"/>
                    </a:lnTo>
                    <a:lnTo>
                      <a:pt x="268" y="90"/>
                    </a:lnTo>
                    <a:lnTo>
                      <a:pt x="272" y="66"/>
                    </a:lnTo>
                    <a:lnTo>
                      <a:pt x="272" y="55"/>
                    </a:lnTo>
                    <a:lnTo>
                      <a:pt x="274" y="51"/>
                    </a:lnTo>
                    <a:lnTo>
                      <a:pt x="279" y="40"/>
                    </a:lnTo>
                    <a:lnTo>
                      <a:pt x="283" y="26"/>
                    </a:lnTo>
                    <a:lnTo>
                      <a:pt x="285" y="13"/>
                    </a:lnTo>
                    <a:lnTo>
                      <a:pt x="288" y="4"/>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3E1C1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2" name="Freeform 63"/>
              <p:cNvSpPr>
                <a:spLocks/>
              </p:cNvSpPr>
              <p:nvPr/>
            </p:nvSpPr>
            <p:spPr bwMode="auto">
              <a:xfrm>
                <a:off x="1041" y="3372"/>
                <a:ext cx="288" cy="156"/>
              </a:xfrm>
              <a:custGeom>
                <a:avLst/>
                <a:gdLst>
                  <a:gd name="T0" fmla="*/ 7 w 288"/>
                  <a:gd name="T1" fmla="*/ 86 h 156"/>
                  <a:gd name="T2" fmla="*/ 31 w 288"/>
                  <a:gd name="T3" fmla="*/ 90 h 156"/>
                  <a:gd name="T4" fmla="*/ 33 w 288"/>
                  <a:gd name="T5" fmla="*/ 92 h 156"/>
                  <a:gd name="T6" fmla="*/ 15 w 288"/>
                  <a:gd name="T7" fmla="*/ 101 h 156"/>
                  <a:gd name="T8" fmla="*/ 24 w 288"/>
                  <a:gd name="T9" fmla="*/ 101 h 156"/>
                  <a:gd name="T10" fmla="*/ 64 w 288"/>
                  <a:gd name="T11" fmla="*/ 103 h 156"/>
                  <a:gd name="T12" fmla="*/ 88 w 288"/>
                  <a:gd name="T13" fmla="*/ 101 h 156"/>
                  <a:gd name="T14" fmla="*/ 111 w 288"/>
                  <a:gd name="T15" fmla="*/ 106 h 156"/>
                  <a:gd name="T16" fmla="*/ 115 w 288"/>
                  <a:gd name="T17" fmla="*/ 126 h 156"/>
                  <a:gd name="T18" fmla="*/ 122 w 288"/>
                  <a:gd name="T19" fmla="*/ 130 h 156"/>
                  <a:gd name="T20" fmla="*/ 126 w 288"/>
                  <a:gd name="T21" fmla="*/ 126 h 156"/>
                  <a:gd name="T22" fmla="*/ 148 w 288"/>
                  <a:gd name="T23" fmla="*/ 84 h 156"/>
                  <a:gd name="T24" fmla="*/ 177 w 288"/>
                  <a:gd name="T25" fmla="*/ 62 h 156"/>
                  <a:gd name="T26" fmla="*/ 201 w 288"/>
                  <a:gd name="T27" fmla="*/ 55 h 156"/>
                  <a:gd name="T28" fmla="*/ 230 w 288"/>
                  <a:gd name="T29" fmla="*/ 59 h 156"/>
                  <a:gd name="T30" fmla="*/ 243 w 288"/>
                  <a:gd name="T31" fmla="*/ 90 h 156"/>
                  <a:gd name="T32" fmla="*/ 248 w 288"/>
                  <a:gd name="T33" fmla="*/ 139 h 156"/>
                  <a:gd name="T34" fmla="*/ 250 w 288"/>
                  <a:gd name="T35" fmla="*/ 156 h 156"/>
                  <a:gd name="T36" fmla="*/ 259 w 288"/>
                  <a:gd name="T37" fmla="*/ 148 h 156"/>
                  <a:gd name="T38" fmla="*/ 266 w 288"/>
                  <a:gd name="T39" fmla="*/ 117 h 156"/>
                  <a:gd name="T40" fmla="*/ 272 w 288"/>
                  <a:gd name="T41" fmla="*/ 66 h 156"/>
                  <a:gd name="T42" fmla="*/ 274 w 288"/>
                  <a:gd name="T43" fmla="*/ 51 h 156"/>
                  <a:gd name="T44" fmla="*/ 283 w 288"/>
                  <a:gd name="T45" fmla="*/ 28 h 156"/>
                  <a:gd name="T46" fmla="*/ 288 w 288"/>
                  <a:gd name="T47" fmla="*/ 6 h 156"/>
                  <a:gd name="T48" fmla="*/ 279 w 288"/>
                  <a:gd name="T49" fmla="*/ 0 h 156"/>
                  <a:gd name="T50" fmla="*/ 263 w 288"/>
                  <a:gd name="T51" fmla="*/ 2 h 156"/>
                  <a:gd name="T52" fmla="*/ 228 w 288"/>
                  <a:gd name="T53" fmla="*/ 11 h 156"/>
                  <a:gd name="T54" fmla="*/ 173 w 288"/>
                  <a:gd name="T55" fmla="*/ 24 h 156"/>
                  <a:gd name="T56" fmla="*/ 148 w 288"/>
                  <a:gd name="T57" fmla="*/ 33 h 156"/>
                  <a:gd name="T58" fmla="*/ 73 w 288"/>
                  <a:gd name="T59" fmla="*/ 59 h 156"/>
                  <a:gd name="T60" fmla="*/ 22 w 288"/>
                  <a:gd name="T61" fmla="*/ 77 h 156"/>
                  <a:gd name="T62" fmla="*/ 2 w 288"/>
                  <a:gd name="T63" fmla="*/ 86 h 1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8"/>
                  <a:gd name="T97" fmla="*/ 0 h 156"/>
                  <a:gd name="T98" fmla="*/ 288 w 288"/>
                  <a:gd name="T99" fmla="*/ 156 h 1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8" h="156">
                    <a:moveTo>
                      <a:pt x="0" y="86"/>
                    </a:moveTo>
                    <a:lnTo>
                      <a:pt x="7" y="86"/>
                    </a:lnTo>
                    <a:lnTo>
                      <a:pt x="20" y="88"/>
                    </a:lnTo>
                    <a:lnTo>
                      <a:pt x="31" y="90"/>
                    </a:lnTo>
                    <a:lnTo>
                      <a:pt x="35" y="92"/>
                    </a:lnTo>
                    <a:lnTo>
                      <a:pt x="33" y="92"/>
                    </a:lnTo>
                    <a:lnTo>
                      <a:pt x="20" y="97"/>
                    </a:lnTo>
                    <a:lnTo>
                      <a:pt x="15" y="101"/>
                    </a:lnTo>
                    <a:lnTo>
                      <a:pt x="13" y="101"/>
                    </a:lnTo>
                    <a:lnTo>
                      <a:pt x="24" y="101"/>
                    </a:lnTo>
                    <a:lnTo>
                      <a:pt x="51" y="103"/>
                    </a:lnTo>
                    <a:lnTo>
                      <a:pt x="64" y="103"/>
                    </a:lnTo>
                    <a:lnTo>
                      <a:pt x="73" y="101"/>
                    </a:lnTo>
                    <a:lnTo>
                      <a:pt x="88" y="101"/>
                    </a:lnTo>
                    <a:lnTo>
                      <a:pt x="111" y="101"/>
                    </a:lnTo>
                    <a:lnTo>
                      <a:pt x="111" y="106"/>
                    </a:lnTo>
                    <a:lnTo>
                      <a:pt x="113" y="121"/>
                    </a:lnTo>
                    <a:lnTo>
                      <a:pt x="115" y="126"/>
                    </a:lnTo>
                    <a:lnTo>
                      <a:pt x="115" y="128"/>
                    </a:lnTo>
                    <a:lnTo>
                      <a:pt x="122" y="130"/>
                    </a:lnTo>
                    <a:lnTo>
                      <a:pt x="124" y="130"/>
                    </a:lnTo>
                    <a:lnTo>
                      <a:pt x="126" y="126"/>
                    </a:lnTo>
                    <a:lnTo>
                      <a:pt x="131" y="115"/>
                    </a:lnTo>
                    <a:lnTo>
                      <a:pt x="148" y="84"/>
                    </a:lnTo>
                    <a:lnTo>
                      <a:pt x="157" y="75"/>
                    </a:lnTo>
                    <a:lnTo>
                      <a:pt x="177" y="62"/>
                    </a:lnTo>
                    <a:lnTo>
                      <a:pt x="188" y="57"/>
                    </a:lnTo>
                    <a:lnTo>
                      <a:pt x="201" y="55"/>
                    </a:lnTo>
                    <a:lnTo>
                      <a:pt x="223" y="55"/>
                    </a:lnTo>
                    <a:lnTo>
                      <a:pt x="230" y="59"/>
                    </a:lnTo>
                    <a:lnTo>
                      <a:pt x="237" y="70"/>
                    </a:lnTo>
                    <a:lnTo>
                      <a:pt x="243" y="90"/>
                    </a:lnTo>
                    <a:lnTo>
                      <a:pt x="246" y="117"/>
                    </a:lnTo>
                    <a:lnTo>
                      <a:pt x="248" y="139"/>
                    </a:lnTo>
                    <a:lnTo>
                      <a:pt x="248" y="152"/>
                    </a:lnTo>
                    <a:lnTo>
                      <a:pt x="250" y="156"/>
                    </a:lnTo>
                    <a:lnTo>
                      <a:pt x="254" y="154"/>
                    </a:lnTo>
                    <a:lnTo>
                      <a:pt x="259" y="148"/>
                    </a:lnTo>
                    <a:lnTo>
                      <a:pt x="261" y="137"/>
                    </a:lnTo>
                    <a:lnTo>
                      <a:pt x="266" y="117"/>
                    </a:lnTo>
                    <a:lnTo>
                      <a:pt x="268" y="90"/>
                    </a:lnTo>
                    <a:lnTo>
                      <a:pt x="272" y="66"/>
                    </a:lnTo>
                    <a:lnTo>
                      <a:pt x="272" y="55"/>
                    </a:lnTo>
                    <a:lnTo>
                      <a:pt x="274" y="51"/>
                    </a:lnTo>
                    <a:lnTo>
                      <a:pt x="279" y="42"/>
                    </a:lnTo>
                    <a:lnTo>
                      <a:pt x="283" y="28"/>
                    </a:lnTo>
                    <a:lnTo>
                      <a:pt x="285" y="15"/>
                    </a:lnTo>
                    <a:lnTo>
                      <a:pt x="288" y="6"/>
                    </a:lnTo>
                    <a:lnTo>
                      <a:pt x="283" y="0"/>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35181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3" name="Freeform 64"/>
              <p:cNvSpPr>
                <a:spLocks/>
              </p:cNvSpPr>
              <p:nvPr/>
            </p:nvSpPr>
            <p:spPr bwMode="auto">
              <a:xfrm>
                <a:off x="1041" y="3372"/>
                <a:ext cx="288" cy="154"/>
              </a:xfrm>
              <a:custGeom>
                <a:avLst/>
                <a:gdLst>
                  <a:gd name="T0" fmla="*/ 0 w 288"/>
                  <a:gd name="T1" fmla="*/ 86 h 154"/>
                  <a:gd name="T2" fmla="*/ 7 w 288"/>
                  <a:gd name="T3" fmla="*/ 86 h 154"/>
                  <a:gd name="T4" fmla="*/ 22 w 288"/>
                  <a:gd name="T5" fmla="*/ 88 h 154"/>
                  <a:gd name="T6" fmla="*/ 33 w 288"/>
                  <a:gd name="T7" fmla="*/ 90 h 154"/>
                  <a:gd name="T8" fmla="*/ 35 w 288"/>
                  <a:gd name="T9" fmla="*/ 92 h 154"/>
                  <a:gd name="T10" fmla="*/ 22 w 288"/>
                  <a:gd name="T11" fmla="*/ 97 h 154"/>
                  <a:gd name="T12" fmla="*/ 18 w 288"/>
                  <a:gd name="T13" fmla="*/ 101 h 154"/>
                  <a:gd name="T14" fmla="*/ 15 w 288"/>
                  <a:gd name="T15" fmla="*/ 101 h 154"/>
                  <a:gd name="T16" fmla="*/ 27 w 288"/>
                  <a:gd name="T17" fmla="*/ 101 h 154"/>
                  <a:gd name="T18" fmla="*/ 51 w 288"/>
                  <a:gd name="T19" fmla="*/ 103 h 154"/>
                  <a:gd name="T20" fmla="*/ 64 w 288"/>
                  <a:gd name="T21" fmla="*/ 101 h 154"/>
                  <a:gd name="T22" fmla="*/ 73 w 288"/>
                  <a:gd name="T23" fmla="*/ 99 h 154"/>
                  <a:gd name="T24" fmla="*/ 88 w 288"/>
                  <a:gd name="T25" fmla="*/ 99 h 154"/>
                  <a:gd name="T26" fmla="*/ 106 w 288"/>
                  <a:gd name="T27" fmla="*/ 99 h 154"/>
                  <a:gd name="T28" fmla="*/ 111 w 288"/>
                  <a:gd name="T29" fmla="*/ 101 h 154"/>
                  <a:gd name="T30" fmla="*/ 113 w 288"/>
                  <a:gd name="T31" fmla="*/ 106 h 154"/>
                  <a:gd name="T32" fmla="*/ 113 w 288"/>
                  <a:gd name="T33" fmla="*/ 121 h 154"/>
                  <a:gd name="T34" fmla="*/ 115 w 288"/>
                  <a:gd name="T35" fmla="*/ 126 h 154"/>
                  <a:gd name="T36" fmla="*/ 115 w 288"/>
                  <a:gd name="T37" fmla="*/ 128 h 154"/>
                  <a:gd name="T38" fmla="*/ 122 w 288"/>
                  <a:gd name="T39" fmla="*/ 130 h 154"/>
                  <a:gd name="T40" fmla="*/ 124 w 288"/>
                  <a:gd name="T41" fmla="*/ 128 h 154"/>
                  <a:gd name="T42" fmla="*/ 126 w 288"/>
                  <a:gd name="T43" fmla="*/ 123 h 154"/>
                  <a:gd name="T44" fmla="*/ 157 w 288"/>
                  <a:gd name="T45" fmla="*/ 73 h 154"/>
                  <a:gd name="T46" fmla="*/ 177 w 288"/>
                  <a:gd name="T47" fmla="*/ 62 h 154"/>
                  <a:gd name="T48" fmla="*/ 188 w 288"/>
                  <a:gd name="T49" fmla="*/ 55 h 154"/>
                  <a:gd name="T50" fmla="*/ 201 w 288"/>
                  <a:gd name="T51" fmla="*/ 55 h 154"/>
                  <a:gd name="T52" fmla="*/ 223 w 288"/>
                  <a:gd name="T53" fmla="*/ 55 h 154"/>
                  <a:gd name="T54" fmla="*/ 232 w 288"/>
                  <a:gd name="T55" fmla="*/ 57 h 154"/>
                  <a:gd name="T56" fmla="*/ 239 w 288"/>
                  <a:gd name="T57" fmla="*/ 68 h 154"/>
                  <a:gd name="T58" fmla="*/ 243 w 288"/>
                  <a:gd name="T59" fmla="*/ 90 h 154"/>
                  <a:gd name="T60" fmla="*/ 248 w 288"/>
                  <a:gd name="T61" fmla="*/ 115 h 154"/>
                  <a:gd name="T62" fmla="*/ 250 w 288"/>
                  <a:gd name="T63" fmla="*/ 137 h 154"/>
                  <a:gd name="T64" fmla="*/ 250 w 288"/>
                  <a:gd name="T65" fmla="*/ 150 h 154"/>
                  <a:gd name="T66" fmla="*/ 252 w 288"/>
                  <a:gd name="T67" fmla="*/ 154 h 154"/>
                  <a:gd name="T68" fmla="*/ 254 w 288"/>
                  <a:gd name="T69" fmla="*/ 154 h 154"/>
                  <a:gd name="T70" fmla="*/ 257 w 288"/>
                  <a:gd name="T71" fmla="*/ 148 h 154"/>
                  <a:gd name="T72" fmla="*/ 261 w 288"/>
                  <a:gd name="T73" fmla="*/ 137 h 154"/>
                  <a:gd name="T74" fmla="*/ 266 w 288"/>
                  <a:gd name="T75" fmla="*/ 117 h 154"/>
                  <a:gd name="T76" fmla="*/ 268 w 288"/>
                  <a:gd name="T77" fmla="*/ 90 h 154"/>
                  <a:gd name="T78" fmla="*/ 272 w 288"/>
                  <a:gd name="T79" fmla="*/ 66 h 154"/>
                  <a:gd name="T80" fmla="*/ 272 w 288"/>
                  <a:gd name="T81" fmla="*/ 55 h 154"/>
                  <a:gd name="T82" fmla="*/ 274 w 288"/>
                  <a:gd name="T83" fmla="*/ 51 h 154"/>
                  <a:gd name="T84" fmla="*/ 279 w 288"/>
                  <a:gd name="T85" fmla="*/ 42 h 154"/>
                  <a:gd name="T86" fmla="*/ 283 w 288"/>
                  <a:gd name="T87" fmla="*/ 28 h 154"/>
                  <a:gd name="T88" fmla="*/ 285 w 288"/>
                  <a:gd name="T89" fmla="*/ 15 h 154"/>
                  <a:gd name="T90" fmla="*/ 288 w 288"/>
                  <a:gd name="T91" fmla="*/ 9 h 154"/>
                  <a:gd name="T92" fmla="*/ 283 w 288"/>
                  <a:gd name="T93" fmla="*/ 2 h 154"/>
                  <a:gd name="T94" fmla="*/ 279 w 288"/>
                  <a:gd name="T95" fmla="*/ 0 h 154"/>
                  <a:gd name="T96" fmla="*/ 274 w 288"/>
                  <a:gd name="T97" fmla="*/ 0 h 154"/>
                  <a:gd name="T98" fmla="*/ 263 w 288"/>
                  <a:gd name="T99" fmla="*/ 2 h 154"/>
                  <a:gd name="T100" fmla="*/ 248 w 288"/>
                  <a:gd name="T101" fmla="*/ 6 h 154"/>
                  <a:gd name="T102" fmla="*/ 228 w 288"/>
                  <a:gd name="T103" fmla="*/ 11 h 154"/>
                  <a:gd name="T104" fmla="*/ 190 w 288"/>
                  <a:gd name="T105" fmla="*/ 20 h 154"/>
                  <a:gd name="T106" fmla="*/ 173 w 288"/>
                  <a:gd name="T107" fmla="*/ 24 h 154"/>
                  <a:gd name="T108" fmla="*/ 162 w 288"/>
                  <a:gd name="T109" fmla="*/ 28 h 154"/>
                  <a:gd name="T110" fmla="*/ 148 w 288"/>
                  <a:gd name="T111" fmla="*/ 33 h 154"/>
                  <a:gd name="T112" fmla="*/ 126 w 288"/>
                  <a:gd name="T113" fmla="*/ 40 h 154"/>
                  <a:gd name="T114" fmla="*/ 73 w 288"/>
                  <a:gd name="T115" fmla="*/ 59 h 154"/>
                  <a:gd name="T116" fmla="*/ 44 w 288"/>
                  <a:gd name="T117" fmla="*/ 70 h 154"/>
                  <a:gd name="T118" fmla="*/ 22 w 288"/>
                  <a:gd name="T119" fmla="*/ 77 h 154"/>
                  <a:gd name="T120" fmla="*/ 7 w 288"/>
                  <a:gd name="T121" fmla="*/ 84 h 154"/>
                  <a:gd name="T122" fmla="*/ 2 w 288"/>
                  <a:gd name="T123" fmla="*/ 86 h 154"/>
                  <a:gd name="T124" fmla="*/ 0 w 288"/>
                  <a:gd name="T125" fmla="*/ 86 h 1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8"/>
                  <a:gd name="T190" fmla="*/ 0 h 154"/>
                  <a:gd name="T191" fmla="*/ 288 w 288"/>
                  <a:gd name="T192" fmla="*/ 154 h 1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8" h="154">
                    <a:moveTo>
                      <a:pt x="0" y="86"/>
                    </a:moveTo>
                    <a:lnTo>
                      <a:pt x="7" y="86"/>
                    </a:lnTo>
                    <a:lnTo>
                      <a:pt x="22" y="88"/>
                    </a:lnTo>
                    <a:lnTo>
                      <a:pt x="33" y="90"/>
                    </a:lnTo>
                    <a:lnTo>
                      <a:pt x="35" y="92"/>
                    </a:lnTo>
                    <a:lnTo>
                      <a:pt x="22" y="97"/>
                    </a:lnTo>
                    <a:lnTo>
                      <a:pt x="18" y="101"/>
                    </a:lnTo>
                    <a:lnTo>
                      <a:pt x="15" y="101"/>
                    </a:lnTo>
                    <a:lnTo>
                      <a:pt x="27" y="101"/>
                    </a:lnTo>
                    <a:lnTo>
                      <a:pt x="51" y="103"/>
                    </a:lnTo>
                    <a:lnTo>
                      <a:pt x="64" y="101"/>
                    </a:lnTo>
                    <a:lnTo>
                      <a:pt x="73" y="99"/>
                    </a:lnTo>
                    <a:lnTo>
                      <a:pt x="88" y="99"/>
                    </a:lnTo>
                    <a:lnTo>
                      <a:pt x="106" y="99"/>
                    </a:lnTo>
                    <a:lnTo>
                      <a:pt x="111" y="101"/>
                    </a:lnTo>
                    <a:lnTo>
                      <a:pt x="113" y="106"/>
                    </a:lnTo>
                    <a:lnTo>
                      <a:pt x="113" y="121"/>
                    </a:lnTo>
                    <a:lnTo>
                      <a:pt x="115" y="126"/>
                    </a:lnTo>
                    <a:lnTo>
                      <a:pt x="115" y="128"/>
                    </a:lnTo>
                    <a:lnTo>
                      <a:pt x="122" y="130"/>
                    </a:lnTo>
                    <a:lnTo>
                      <a:pt x="124" y="128"/>
                    </a:lnTo>
                    <a:lnTo>
                      <a:pt x="126" y="123"/>
                    </a:lnTo>
                    <a:lnTo>
                      <a:pt x="157" y="73"/>
                    </a:lnTo>
                    <a:lnTo>
                      <a:pt x="177" y="62"/>
                    </a:lnTo>
                    <a:lnTo>
                      <a:pt x="188" y="55"/>
                    </a:lnTo>
                    <a:lnTo>
                      <a:pt x="201" y="55"/>
                    </a:lnTo>
                    <a:lnTo>
                      <a:pt x="223" y="55"/>
                    </a:lnTo>
                    <a:lnTo>
                      <a:pt x="232" y="57"/>
                    </a:lnTo>
                    <a:lnTo>
                      <a:pt x="239" y="68"/>
                    </a:lnTo>
                    <a:lnTo>
                      <a:pt x="243" y="90"/>
                    </a:lnTo>
                    <a:lnTo>
                      <a:pt x="248" y="115"/>
                    </a:lnTo>
                    <a:lnTo>
                      <a:pt x="250" y="137"/>
                    </a:lnTo>
                    <a:lnTo>
                      <a:pt x="250" y="150"/>
                    </a:lnTo>
                    <a:lnTo>
                      <a:pt x="252" y="154"/>
                    </a:lnTo>
                    <a:lnTo>
                      <a:pt x="254" y="154"/>
                    </a:lnTo>
                    <a:lnTo>
                      <a:pt x="257" y="148"/>
                    </a:lnTo>
                    <a:lnTo>
                      <a:pt x="261" y="137"/>
                    </a:lnTo>
                    <a:lnTo>
                      <a:pt x="266" y="117"/>
                    </a:lnTo>
                    <a:lnTo>
                      <a:pt x="268" y="90"/>
                    </a:lnTo>
                    <a:lnTo>
                      <a:pt x="272" y="66"/>
                    </a:lnTo>
                    <a:lnTo>
                      <a:pt x="272" y="55"/>
                    </a:lnTo>
                    <a:lnTo>
                      <a:pt x="274" y="51"/>
                    </a:lnTo>
                    <a:lnTo>
                      <a:pt x="279" y="42"/>
                    </a:lnTo>
                    <a:lnTo>
                      <a:pt x="283" y="28"/>
                    </a:lnTo>
                    <a:lnTo>
                      <a:pt x="285" y="15"/>
                    </a:lnTo>
                    <a:lnTo>
                      <a:pt x="288" y="9"/>
                    </a:lnTo>
                    <a:lnTo>
                      <a:pt x="283" y="2"/>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2C140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4" name="Freeform 65"/>
              <p:cNvSpPr>
                <a:spLocks/>
              </p:cNvSpPr>
              <p:nvPr/>
            </p:nvSpPr>
            <p:spPr bwMode="auto">
              <a:xfrm>
                <a:off x="1041" y="3372"/>
                <a:ext cx="285" cy="152"/>
              </a:xfrm>
              <a:custGeom>
                <a:avLst/>
                <a:gdLst>
                  <a:gd name="T0" fmla="*/ 0 w 285"/>
                  <a:gd name="T1" fmla="*/ 86 h 152"/>
                  <a:gd name="T2" fmla="*/ 7 w 285"/>
                  <a:gd name="T3" fmla="*/ 86 h 152"/>
                  <a:gd name="T4" fmla="*/ 22 w 285"/>
                  <a:gd name="T5" fmla="*/ 88 h 152"/>
                  <a:gd name="T6" fmla="*/ 33 w 285"/>
                  <a:gd name="T7" fmla="*/ 90 h 152"/>
                  <a:gd name="T8" fmla="*/ 35 w 285"/>
                  <a:gd name="T9" fmla="*/ 92 h 152"/>
                  <a:gd name="T10" fmla="*/ 24 w 285"/>
                  <a:gd name="T11" fmla="*/ 97 h 152"/>
                  <a:gd name="T12" fmla="*/ 18 w 285"/>
                  <a:gd name="T13" fmla="*/ 101 h 152"/>
                  <a:gd name="T14" fmla="*/ 51 w 285"/>
                  <a:gd name="T15" fmla="*/ 101 h 152"/>
                  <a:gd name="T16" fmla="*/ 64 w 285"/>
                  <a:gd name="T17" fmla="*/ 101 h 152"/>
                  <a:gd name="T18" fmla="*/ 75 w 285"/>
                  <a:gd name="T19" fmla="*/ 99 h 152"/>
                  <a:gd name="T20" fmla="*/ 91 w 285"/>
                  <a:gd name="T21" fmla="*/ 97 h 152"/>
                  <a:gd name="T22" fmla="*/ 106 w 285"/>
                  <a:gd name="T23" fmla="*/ 99 h 152"/>
                  <a:gd name="T24" fmla="*/ 113 w 285"/>
                  <a:gd name="T25" fmla="*/ 99 h 152"/>
                  <a:gd name="T26" fmla="*/ 113 w 285"/>
                  <a:gd name="T27" fmla="*/ 106 h 152"/>
                  <a:gd name="T28" fmla="*/ 113 w 285"/>
                  <a:gd name="T29" fmla="*/ 121 h 152"/>
                  <a:gd name="T30" fmla="*/ 115 w 285"/>
                  <a:gd name="T31" fmla="*/ 126 h 152"/>
                  <a:gd name="T32" fmla="*/ 115 w 285"/>
                  <a:gd name="T33" fmla="*/ 128 h 152"/>
                  <a:gd name="T34" fmla="*/ 122 w 285"/>
                  <a:gd name="T35" fmla="*/ 130 h 152"/>
                  <a:gd name="T36" fmla="*/ 128 w 285"/>
                  <a:gd name="T37" fmla="*/ 123 h 152"/>
                  <a:gd name="T38" fmla="*/ 133 w 285"/>
                  <a:gd name="T39" fmla="*/ 112 h 152"/>
                  <a:gd name="T40" fmla="*/ 139 w 285"/>
                  <a:gd name="T41" fmla="*/ 97 h 152"/>
                  <a:gd name="T42" fmla="*/ 148 w 285"/>
                  <a:gd name="T43" fmla="*/ 81 h 152"/>
                  <a:gd name="T44" fmla="*/ 157 w 285"/>
                  <a:gd name="T45" fmla="*/ 73 h 152"/>
                  <a:gd name="T46" fmla="*/ 166 w 285"/>
                  <a:gd name="T47" fmla="*/ 66 h 152"/>
                  <a:gd name="T48" fmla="*/ 177 w 285"/>
                  <a:gd name="T49" fmla="*/ 62 h 152"/>
                  <a:gd name="T50" fmla="*/ 190 w 285"/>
                  <a:gd name="T51" fmla="*/ 55 h 152"/>
                  <a:gd name="T52" fmla="*/ 204 w 285"/>
                  <a:gd name="T53" fmla="*/ 55 h 152"/>
                  <a:gd name="T54" fmla="*/ 223 w 285"/>
                  <a:gd name="T55" fmla="*/ 55 h 152"/>
                  <a:gd name="T56" fmla="*/ 232 w 285"/>
                  <a:gd name="T57" fmla="*/ 57 h 152"/>
                  <a:gd name="T58" fmla="*/ 239 w 285"/>
                  <a:gd name="T59" fmla="*/ 68 h 152"/>
                  <a:gd name="T60" fmla="*/ 246 w 285"/>
                  <a:gd name="T61" fmla="*/ 88 h 152"/>
                  <a:gd name="T62" fmla="*/ 248 w 285"/>
                  <a:gd name="T63" fmla="*/ 112 h 152"/>
                  <a:gd name="T64" fmla="*/ 250 w 285"/>
                  <a:gd name="T65" fmla="*/ 134 h 152"/>
                  <a:gd name="T66" fmla="*/ 250 w 285"/>
                  <a:gd name="T67" fmla="*/ 148 h 152"/>
                  <a:gd name="T68" fmla="*/ 250 w 285"/>
                  <a:gd name="T69" fmla="*/ 152 h 152"/>
                  <a:gd name="T70" fmla="*/ 254 w 285"/>
                  <a:gd name="T71" fmla="*/ 152 h 152"/>
                  <a:gd name="T72" fmla="*/ 257 w 285"/>
                  <a:gd name="T73" fmla="*/ 145 h 152"/>
                  <a:gd name="T74" fmla="*/ 259 w 285"/>
                  <a:gd name="T75" fmla="*/ 134 h 152"/>
                  <a:gd name="T76" fmla="*/ 263 w 285"/>
                  <a:gd name="T77" fmla="*/ 115 h 152"/>
                  <a:gd name="T78" fmla="*/ 268 w 285"/>
                  <a:gd name="T79" fmla="*/ 90 h 152"/>
                  <a:gd name="T80" fmla="*/ 270 w 285"/>
                  <a:gd name="T81" fmla="*/ 66 h 152"/>
                  <a:gd name="T82" fmla="*/ 272 w 285"/>
                  <a:gd name="T83" fmla="*/ 55 h 152"/>
                  <a:gd name="T84" fmla="*/ 274 w 285"/>
                  <a:gd name="T85" fmla="*/ 51 h 152"/>
                  <a:gd name="T86" fmla="*/ 281 w 285"/>
                  <a:gd name="T87" fmla="*/ 28 h 152"/>
                  <a:gd name="T88" fmla="*/ 285 w 285"/>
                  <a:gd name="T89" fmla="*/ 17 h 152"/>
                  <a:gd name="T90" fmla="*/ 285 w 285"/>
                  <a:gd name="T91" fmla="*/ 9 h 152"/>
                  <a:gd name="T92" fmla="*/ 279 w 285"/>
                  <a:gd name="T93" fmla="*/ 0 h 152"/>
                  <a:gd name="T94" fmla="*/ 274 w 285"/>
                  <a:gd name="T95" fmla="*/ 0 h 152"/>
                  <a:gd name="T96" fmla="*/ 263 w 285"/>
                  <a:gd name="T97" fmla="*/ 2 h 152"/>
                  <a:gd name="T98" fmla="*/ 248 w 285"/>
                  <a:gd name="T99" fmla="*/ 6 h 152"/>
                  <a:gd name="T100" fmla="*/ 228 w 285"/>
                  <a:gd name="T101" fmla="*/ 11 h 152"/>
                  <a:gd name="T102" fmla="*/ 190 w 285"/>
                  <a:gd name="T103" fmla="*/ 20 h 152"/>
                  <a:gd name="T104" fmla="*/ 173 w 285"/>
                  <a:gd name="T105" fmla="*/ 24 h 152"/>
                  <a:gd name="T106" fmla="*/ 162 w 285"/>
                  <a:gd name="T107" fmla="*/ 28 h 152"/>
                  <a:gd name="T108" fmla="*/ 148 w 285"/>
                  <a:gd name="T109" fmla="*/ 33 h 152"/>
                  <a:gd name="T110" fmla="*/ 126 w 285"/>
                  <a:gd name="T111" fmla="*/ 40 h 152"/>
                  <a:gd name="T112" fmla="*/ 73 w 285"/>
                  <a:gd name="T113" fmla="*/ 59 h 152"/>
                  <a:gd name="T114" fmla="*/ 44 w 285"/>
                  <a:gd name="T115" fmla="*/ 70 h 152"/>
                  <a:gd name="T116" fmla="*/ 22 w 285"/>
                  <a:gd name="T117" fmla="*/ 77 h 152"/>
                  <a:gd name="T118" fmla="*/ 7 w 285"/>
                  <a:gd name="T119" fmla="*/ 84 h 152"/>
                  <a:gd name="T120" fmla="*/ 2 w 285"/>
                  <a:gd name="T121" fmla="*/ 86 h 152"/>
                  <a:gd name="T122" fmla="*/ 0 w 285"/>
                  <a:gd name="T123" fmla="*/ 86 h 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5"/>
                  <a:gd name="T187" fmla="*/ 0 h 152"/>
                  <a:gd name="T188" fmla="*/ 285 w 285"/>
                  <a:gd name="T189" fmla="*/ 152 h 1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5" h="152">
                    <a:moveTo>
                      <a:pt x="0" y="86"/>
                    </a:moveTo>
                    <a:lnTo>
                      <a:pt x="7" y="86"/>
                    </a:lnTo>
                    <a:lnTo>
                      <a:pt x="22" y="88"/>
                    </a:lnTo>
                    <a:lnTo>
                      <a:pt x="33" y="90"/>
                    </a:lnTo>
                    <a:lnTo>
                      <a:pt x="35" y="92"/>
                    </a:lnTo>
                    <a:lnTo>
                      <a:pt x="24" y="97"/>
                    </a:lnTo>
                    <a:lnTo>
                      <a:pt x="18" y="101"/>
                    </a:lnTo>
                    <a:lnTo>
                      <a:pt x="51" y="101"/>
                    </a:lnTo>
                    <a:lnTo>
                      <a:pt x="64" y="101"/>
                    </a:lnTo>
                    <a:lnTo>
                      <a:pt x="75" y="99"/>
                    </a:lnTo>
                    <a:lnTo>
                      <a:pt x="91" y="97"/>
                    </a:lnTo>
                    <a:lnTo>
                      <a:pt x="106" y="99"/>
                    </a:lnTo>
                    <a:lnTo>
                      <a:pt x="113" y="99"/>
                    </a:lnTo>
                    <a:lnTo>
                      <a:pt x="113" y="106"/>
                    </a:lnTo>
                    <a:lnTo>
                      <a:pt x="113" y="121"/>
                    </a:lnTo>
                    <a:lnTo>
                      <a:pt x="115" y="126"/>
                    </a:lnTo>
                    <a:lnTo>
                      <a:pt x="115" y="128"/>
                    </a:lnTo>
                    <a:lnTo>
                      <a:pt x="122" y="130"/>
                    </a:lnTo>
                    <a:lnTo>
                      <a:pt x="128" y="123"/>
                    </a:lnTo>
                    <a:lnTo>
                      <a:pt x="133" y="112"/>
                    </a:lnTo>
                    <a:lnTo>
                      <a:pt x="139" y="97"/>
                    </a:lnTo>
                    <a:lnTo>
                      <a:pt x="148" y="81"/>
                    </a:lnTo>
                    <a:lnTo>
                      <a:pt x="157" y="73"/>
                    </a:lnTo>
                    <a:lnTo>
                      <a:pt x="166" y="66"/>
                    </a:lnTo>
                    <a:lnTo>
                      <a:pt x="177" y="62"/>
                    </a:lnTo>
                    <a:lnTo>
                      <a:pt x="190" y="55"/>
                    </a:lnTo>
                    <a:lnTo>
                      <a:pt x="204" y="55"/>
                    </a:lnTo>
                    <a:lnTo>
                      <a:pt x="223" y="55"/>
                    </a:lnTo>
                    <a:lnTo>
                      <a:pt x="232" y="57"/>
                    </a:lnTo>
                    <a:lnTo>
                      <a:pt x="239" y="68"/>
                    </a:lnTo>
                    <a:lnTo>
                      <a:pt x="246" y="88"/>
                    </a:lnTo>
                    <a:lnTo>
                      <a:pt x="248" y="112"/>
                    </a:lnTo>
                    <a:lnTo>
                      <a:pt x="250" y="134"/>
                    </a:lnTo>
                    <a:lnTo>
                      <a:pt x="250" y="148"/>
                    </a:lnTo>
                    <a:lnTo>
                      <a:pt x="250" y="152"/>
                    </a:lnTo>
                    <a:lnTo>
                      <a:pt x="254" y="152"/>
                    </a:lnTo>
                    <a:lnTo>
                      <a:pt x="257" y="145"/>
                    </a:lnTo>
                    <a:lnTo>
                      <a:pt x="259" y="134"/>
                    </a:lnTo>
                    <a:lnTo>
                      <a:pt x="263" y="115"/>
                    </a:lnTo>
                    <a:lnTo>
                      <a:pt x="268" y="90"/>
                    </a:lnTo>
                    <a:lnTo>
                      <a:pt x="270" y="66"/>
                    </a:lnTo>
                    <a:lnTo>
                      <a:pt x="272" y="55"/>
                    </a:lnTo>
                    <a:lnTo>
                      <a:pt x="274" y="51"/>
                    </a:lnTo>
                    <a:lnTo>
                      <a:pt x="281" y="28"/>
                    </a:lnTo>
                    <a:lnTo>
                      <a:pt x="285" y="17"/>
                    </a:lnTo>
                    <a:lnTo>
                      <a:pt x="285" y="9"/>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23100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5" name="Freeform 66"/>
              <p:cNvSpPr>
                <a:spLocks/>
              </p:cNvSpPr>
              <p:nvPr/>
            </p:nvSpPr>
            <p:spPr bwMode="auto">
              <a:xfrm>
                <a:off x="1041" y="3372"/>
                <a:ext cx="285" cy="150"/>
              </a:xfrm>
              <a:custGeom>
                <a:avLst/>
                <a:gdLst>
                  <a:gd name="T0" fmla="*/ 0 w 285"/>
                  <a:gd name="T1" fmla="*/ 86 h 150"/>
                  <a:gd name="T2" fmla="*/ 7 w 285"/>
                  <a:gd name="T3" fmla="*/ 86 h 150"/>
                  <a:gd name="T4" fmla="*/ 22 w 285"/>
                  <a:gd name="T5" fmla="*/ 88 h 150"/>
                  <a:gd name="T6" fmla="*/ 35 w 285"/>
                  <a:gd name="T7" fmla="*/ 90 h 150"/>
                  <a:gd name="T8" fmla="*/ 38 w 285"/>
                  <a:gd name="T9" fmla="*/ 92 h 150"/>
                  <a:gd name="T10" fmla="*/ 27 w 285"/>
                  <a:gd name="T11" fmla="*/ 97 h 150"/>
                  <a:gd name="T12" fmla="*/ 20 w 285"/>
                  <a:gd name="T13" fmla="*/ 101 h 150"/>
                  <a:gd name="T14" fmla="*/ 51 w 285"/>
                  <a:gd name="T15" fmla="*/ 101 h 150"/>
                  <a:gd name="T16" fmla="*/ 66 w 285"/>
                  <a:gd name="T17" fmla="*/ 99 h 150"/>
                  <a:gd name="T18" fmla="*/ 77 w 285"/>
                  <a:gd name="T19" fmla="*/ 97 h 150"/>
                  <a:gd name="T20" fmla="*/ 93 w 285"/>
                  <a:gd name="T21" fmla="*/ 97 h 150"/>
                  <a:gd name="T22" fmla="*/ 108 w 285"/>
                  <a:gd name="T23" fmla="*/ 99 h 150"/>
                  <a:gd name="T24" fmla="*/ 113 w 285"/>
                  <a:gd name="T25" fmla="*/ 99 h 150"/>
                  <a:gd name="T26" fmla="*/ 113 w 285"/>
                  <a:gd name="T27" fmla="*/ 106 h 150"/>
                  <a:gd name="T28" fmla="*/ 113 w 285"/>
                  <a:gd name="T29" fmla="*/ 121 h 150"/>
                  <a:gd name="T30" fmla="*/ 115 w 285"/>
                  <a:gd name="T31" fmla="*/ 126 h 150"/>
                  <a:gd name="T32" fmla="*/ 115 w 285"/>
                  <a:gd name="T33" fmla="*/ 128 h 150"/>
                  <a:gd name="T34" fmla="*/ 122 w 285"/>
                  <a:gd name="T35" fmla="*/ 128 h 150"/>
                  <a:gd name="T36" fmla="*/ 128 w 285"/>
                  <a:gd name="T37" fmla="*/ 121 h 150"/>
                  <a:gd name="T38" fmla="*/ 133 w 285"/>
                  <a:gd name="T39" fmla="*/ 110 h 150"/>
                  <a:gd name="T40" fmla="*/ 139 w 285"/>
                  <a:gd name="T41" fmla="*/ 95 h 150"/>
                  <a:gd name="T42" fmla="*/ 148 w 285"/>
                  <a:gd name="T43" fmla="*/ 79 h 150"/>
                  <a:gd name="T44" fmla="*/ 157 w 285"/>
                  <a:gd name="T45" fmla="*/ 70 h 150"/>
                  <a:gd name="T46" fmla="*/ 166 w 285"/>
                  <a:gd name="T47" fmla="*/ 64 h 150"/>
                  <a:gd name="T48" fmla="*/ 177 w 285"/>
                  <a:gd name="T49" fmla="*/ 59 h 150"/>
                  <a:gd name="T50" fmla="*/ 190 w 285"/>
                  <a:gd name="T51" fmla="*/ 53 h 150"/>
                  <a:gd name="T52" fmla="*/ 204 w 285"/>
                  <a:gd name="T53" fmla="*/ 53 h 150"/>
                  <a:gd name="T54" fmla="*/ 226 w 285"/>
                  <a:gd name="T55" fmla="*/ 53 h 150"/>
                  <a:gd name="T56" fmla="*/ 232 w 285"/>
                  <a:gd name="T57" fmla="*/ 55 h 150"/>
                  <a:gd name="T58" fmla="*/ 239 w 285"/>
                  <a:gd name="T59" fmla="*/ 66 h 150"/>
                  <a:gd name="T60" fmla="*/ 246 w 285"/>
                  <a:gd name="T61" fmla="*/ 86 h 150"/>
                  <a:gd name="T62" fmla="*/ 248 w 285"/>
                  <a:gd name="T63" fmla="*/ 110 h 150"/>
                  <a:gd name="T64" fmla="*/ 250 w 285"/>
                  <a:gd name="T65" fmla="*/ 132 h 150"/>
                  <a:gd name="T66" fmla="*/ 250 w 285"/>
                  <a:gd name="T67" fmla="*/ 145 h 150"/>
                  <a:gd name="T68" fmla="*/ 250 w 285"/>
                  <a:gd name="T69" fmla="*/ 150 h 150"/>
                  <a:gd name="T70" fmla="*/ 252 w 285"/>
                  <a:gd name="T71" fmla="*/ 150 h 150"/>
                  <a:gd name="T72" fmla="*/ 257 w 285"/>
                  <a:gd name="T73" fmla="*/ 145 h 150"/>
                  <a:gd name="T74" fmla="*/ 259 w 285"/>
                  <a:gd name="T75" fmla="*/ 134 h 150"/>
                  <a:gd name="T76" fmla="*/ 263 w 285"/>
                  <a:gd name="T77" fmla="*/ 115 h 150"/>
                  <a:gd name="T78" fmla="*/ 268 w 285"/>
                  <a:gd name="T79" fmla="*/ 90 h 150"/>
                  <a:gd name="T80" fmla="*/ 270 w 285"/>
                  <a:gd name="T81" fmla="*/ 66 h 150"/>
                  <a:gd name="T82" fmla="*/ 272 w 285"/>
                  <a:gd name="T83" fmla="*/ 55 h 150"/>
                  <a:gd name="T84" fmla="*/ 274 w 285"/>
                  <a:gd name="T85" fmla="*/ 51 h 150"/>
                  <a:gd name="T86" fmla="*/ 281 w 285"/>
                  <a:gd name="T87" fmla="*/ 28 h 150"/>
                  <a:gd name="T88" fmla="*/ 285 w 285"/>
                  <a:gd name="T89" fmla="*/ 17 h 150"/>
                  <a:gd name="T90" fmla="*/ 285 w 285"/>
                  <a:gd name="T91" fmla="*/ 11 h 150"/>
                  <a:gd name="T92" fmla="*/ 283 w 285"/>
                  <a:gd name="T93" fmla="*/ 2 h 150"/>
                  <a:gd name="T94" fmla="*/ 279 w 285"/>
                  <a:gd name="T95" fmla="*/ 0 h 150"/>
                  <a:gd name="T96" fmla="*/ 274 w 285"/>
                  <a:gd name="T97" fmla="*/ 0 h 150"/>
                  <a:gd name="T98" fmla="*/ 263 w 285"/>
                  <a:gd name="T99" fmla="*/ 2 h 150"/>
                  <a:gd name="T100" fmla="*/ 248 w 285"/>
                  <a:gd name="T101" fmla="*/ 6 h 150"/>
                  <a:gd name="T102" fmla="*/ 228 w 285"/>
                  <a:gd name="T103" fmla="*/ 11 h 150"/>
                  <a:gd name="T104" fmla="*/ 190 w 285"/>
                  <a:gd name="T105" fmla="*/ 20 h 150"/>
                  <a:gd name="T106" fmla="*/ 173 w 285"/>
                  <a:gd name="T107" fmla="*/ 24 h 150"/>
                  <a:gd name="T108" fmla="*/ 162 w 285"/>
                  <a:gd name="T109" fmla="*/ 28 h 150"/>
                  <a:gd name="T110" fmla="*/ 148 w 285"/>
                  <a:gd name="T111" fmla="*/ 33 h 150"/>
                  <a:gd name="T112" fmla="*/ 126 w 285"/>
                  <a:gd name="T113" fmla="*/ 40 h 150"/>
                  <a:gd name="T114" fmla="*/ 73 w 285"/>
                  <a:gd name="T115" fmla="*/ 59 h 150"/>
                  <a:gd name="T116" fmla="*/ 44 w 285"/>
                  <a:gd name="T117" fmla="*/ 70 h 150"/>
                  <a:gd name="T118" fmla="*/ 22 w 285"/>
                  <a:gd name="T119" fmla="*/ 77 h 150"/>
                  <a:gd name="T120" fmla="*/ 7 w 285"/>
                  <a:gd name="T121" fmla="*/ 84 h 150"/>
                  <a:gd name="T122" fmla="*/ 2 w 285"/>
                  <a:gd name="T123" fmla="*/ 86 h 150"/>
                  <a:gd name="T124" fmla="*/ 0 w 285"/>
                  <a:gd name="T125" fmla="*/ 86 h 1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5"/>
                  <a:gd name="T190" fmla="*/ 0 h 150"/>
                  <a:gd name="T191" fmla="*/ 285 w 285"/>
                  <a:gd name="T192" fmla="*/ 150 h 1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5" h="150">
                    <a:moveTo>
                      <a:pt x="0" y="86"/>
                    </a:moveTo>
                    <a:lnTo>
                      <a:pt x="7" y="86"/>
                    </a:lnTo>
                    <a:lnTo>
                      <a:pt x="22" y="88"/>
                    </a:lnTo>
                    <a:lnTo>
                      <a:pt x="35" y="90"/>
                    </a:lnTo>
                    <a:lnTo>
                      <a:pt x="38" y="92"/>
                    </a:lnTo>
                    <a:lnTo>
                      <a:pt x="27" y="97"/>
                    </a:lnTo>
                    <a:lnTo>
                      <a:pt x="20" y="101"/>
                    </a:lnTo>
                    <a:lnTo>
                      <a:pt x="51" y="101"/>
                    </a:lnTo>
                    <a:lnTo>
                      <a:pt x="66" y="99"/>
                    </a:lnTo>
                    <a:lnTo>
                      <a:pt x="77" y="97"/>
                    </a:lnTo>
                    <a:lnTo>
                      <a:pt x="93" y="97"/>
                    </a:lnTo>
                    <a:lnTo>
                      <a:pt x="108" y="99"/>
                    </a:lnTo>
                    <a:lnTo>
                      <a:pt x="113" y="99"/>
                    </a:lnTo>
                    <a:lnTo>
                      <a:pt x="113" y="106"/>
                    </a:lnTo>
                    <a:lnTo>
                      <a:pt x="113" y="121"/>
                    </a:lnTo>
                    <a:lnTo>
                      <a:pt x="115" y="126"/>
                    </a:lnTo>
                    <a:lnTo>
                      <a:pt x="115" y="128"/>
                    </a:lnTo>
                    <a:lnTo>
                      <a:pt x="122" y="128"/>
                    </a:lnTo>
                    <a:lnTo>
                      <a:pt x="128" y="121"/>
                    </a:lnTo>
                    <a:lnTo>
                      <a:pt x="133" y="110"/>
                    </a:lnTo>
                    <a:lnTo>
                      <a:pt x="139" y="95"/>
                    </a:lnTo>
                    <a:lnTo>
                      <a:pt x="148" y="79"/>
                    </a:lnTo>
                    <a:lnTo>
                      <a:pt x="157" y="70"/>
                    </a:lnTo>
                    <a:lnTo>
                      <a:pt x="166" y="64"/>
                    </a:lnTo>
                    <a:lnTo>
                      <a:pt x="177" y="59"/>
                    </a:lnTo>
                    <a:lnTo>
                      <a:pt x="190" y="53"/>
                    </a:lnTo>
                    <a:lnTo>
                      <a:pt x="204" y="53"/>
                    </a:lnTo>
                    <a:lnTo>
                      <a:pt x="226" y="53"/>
                    </a:lnTo>
                    <a:lnTo>
                      <a:pt x="232" y="55"/>
                    </a:lnTo>
                    <a:lnTo>
                      <a:pt x="239" y="66"/>
                    </a:lnTo>
                    <a:lnTo>
                      <a:pt x="246" y="86"/>
                    </a:lnTo>
                    <a:lnTo>
                      <a:pt x="248" y="110"/>
                    </a:lnTo>
                    <a:lnTo>
                      <a:pt x="250" y="132"/>
                    </a:lnTo>
                    <a:lnTo>
                      <a:pt x="250" y="145"/>
                    </a:lnTo>
                    <a:lnTo>
                      <a:pt x="250" y="150"/>
                    </a:lnTo>
                    <a:lnTo>
                      <a:pt x="252" y="150"/>
                    </a:lnTo>
                    <a:lnTo>
                      <a:pt x="257" y="145"/>
                    </a:lnTo>
                    <a:lnTo>
                      <a:pt x="259" y="134"/>
                    </a:lnTo>
                    <a:lnTo>
                      <a:pt x="263" y="115"/>
                    </a:lnTo>
                    <a:lnTo>
                      <a:pt x="268" y="90"/>
                    </a:lnTo>
                    <a:lnTo>
                      <a:pt x="270" y="66"/>
                    </a:lnTo>
                    <a:lnTo>
                      <a:pt x="272" y="55"/>
                    </a:lnTo>
                    <a:lnTo>
                      <a:pt x="274" y="51"/>
                    </a:lnTo>
                    <a:lnTo>
                      <a:pt x="281" y="28"/>
                    </a:lnTo>
                    <a:lnTo>
                      <a:pt x="285" y="17"/>
                    </a:lnTo>
                    <a:lnTo>
                      <a:pt x="285" y="11"/>
                    </a:lnTo>
                    <a:lnTo>
                      <a:pt x="283" y="2"/>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1B0C0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6" name="Freeform 67"/>
              <p:cNvSpPr>
                <a:spLocks/>
              </p:cNvSpPr>
              <p:nvPr/>
            </p:nvSpPr>
            <p:spPr bwMode="auto">
              <a:xfrm>
                <a:off x="1041" y="3372"/>
                <a:ext cx="283" cy="150"/>
              </a:xfrm>
              <a:custGeom>
                <a:avLst/>
                <a:gdLst>
                  <a:gd name="T0" fmla="*/ 0 w 283"/>
                  <a:gd name="T1" fmla="*/ 86 h 150"/>
                  <a:gd name="T2" fmla="*/ 7 w 283"/>
                  <a:gd name="T3" fmla="*/ 86 h 150"/>
                  <a:gd name="T4" fmla="*/ 24 w 283"/>
                  <a:gd name="T5" fmla="*/ 88 h 150"/>
                  <a:gd name="T6" fmla="*/ 38 w 283"/>
                  <a:gd name="T7" fmla="*/ 90 h 150"/>
                  <a:gd name="T8" fmla="*/ 40 w 283"/>
                  <a:gd name="T9" fmla="*/ 92 h 150"/>
                  <a:gd name="T10" fmla="*/ 29 w 283"/>
                  <a:gd name="T11" fmla="*/ 97 h 150"/>
                  <a:gd name="T12" fmla="*/ 22 w 283"/>
                  <a:gd name="T13" fmla="*/ 101 h 150"/>
                  <a:gd name="T14" fmla="*/ 53 w 283"/>
                  <a:gd name="T15" fmla="*/ 101 h 150"/>
                  <a:gd name="T16" fmla="*/ 66 w 283"/>
                  <a:gd name="T17" fmla="*/ 99 h 150"/>
                  <a:gd name="T18" fmla="*/ 77 w 283"/>
                  <a:gd name="T19" fmla="*/ 97 h 150"/>
                  <a:gd name="T20" fmla="*/ 93 w 283"/>
                  <a:gd name="T21" fmla="*/ 97 h 150"/>
                  <a:gd name="T22" fmla="*/ 108 w 283"/>
                  <a:gd name="T23" fmla="*/ 97 h 150"/>
                  <a:gd name="T24" fmla="*/ 115 w 283"/>
                  <a:gd name="T25" fmla="*/ 99 h 150"/>
                  <a:gd name="T26" fmla="*/ 115 w 283"/>
                  <a:gd name="T27" fmla="*/ 103 h 150"/>
                  <a:gd name="T28" fmla="*/ 113 w 283"/>
                  <a:gd name="T29" fmla="*/ 121 h 150"/>
                  <a:gd name="T30" fmla="*/ 115 w 283"/>
                  <a:gd name="T31" fmla="*/ 126 h 150"/>
                  <a:gd name="T32" fmla="*/ 115 w 283"/>
                  <a:gd name="T33" fmla="*/ 128 h 150"/>
                  <a:gd name="T34" fmla="*/ 122 w 283"/>
                  <a:gd name="T35" fmla="*/ 128 h 150"/>
                  <a:gd name="T36" fmla="*/ 128 w 283"/>
                  <a:gd name="T37" fmla="*/ 119 h 150"/>
                  <a:gd name="T38" fmla="*/ 133 w 283"/>
                  <a:gd name="T39" fmla="*/ 108 h 150"/>
                  <a:gd name="T40" fmla="*/ 139 w 283"/>
                  <a:gd name="T41" fmla="*/ 95 h 150"/>
                  <a:gd name="T42" fmla="*/ 148 w 283"/>
                  <a:gd name="T43" fmla="*/ 79 h 150"/>
                  <a:gd name="T44" fmla="*/ 157 w 283"/>
                  <a:gd name="T45" fmla="*/ 70 h 150"/>
                  <a:gd name="T46" fmla="*/ 166 w 283"/>
                  <a:gd name="T47" fmla="*/ 64 h 150"/>
                  <a:gd name="T48" fmla="*/ 177 w 283"/>
                  <a:gd name="T49" fmla="*/ 59 h 150"/>
                  <a:gd name="T50" fmla="*/ 190 w 283"/>
                  <a:gd name="T51" fmla="*/ 53 h 150"/>
                  <a:gd name="T52" fmla="*/ 204 w 283"/>
                  <a:gd name="T53" fmla="*/ 53 h 150"/>
                  <a:gd name="T54" fmla="*/ 217 w 283"/>
                  <a:gd name="T55" fmla="*/ 53 h 150"/>
                  <a:gd name="T56" fmla="*/ 226 w 283"/>
                  <a:gd name="T57" fmla="*/ 51 h 150"/>
                  <a:gd name="T58" fmla="*/ 232 w 283"/>
                  <a:gd name="T59" fmla="*/ 55 h 150"/>
                  <a:gd name="T60" fmla="*/ 239 w 283"/>
                  <a:gd name="T61" fmla="*/ 66 h 150"/>
                  <a:gd name="T62" fmla="*/ 246 w 283"/>
                  <a:gd name="T63" fmla="*/ 86 h 150"/>
                  <a:gd name="T64" fmla="*/ 250 w 283"/>
                  <a:gd name="T65" fmla="*/ 110 h 150"/>
                  <a:gd name="T66" fmla="*/ 252 w 283"/>
                  <a:gd name="T67" fmla="*/ 130 h 150"/>
                  <a:gd name="T68" fmla="*/ 252 w 283"/>
                  <a:gd name="T69" fmla="*/ 143 h 150"/>
                  <a:gd name="T70" fmla="*/ 252 w 283"/>
                  <a:gd name="T71" fmla="*/ 148 h 150"/>
                  <a:gd name="T72" fmla="*/ 254 w 283"/>
                  <a:gd name="T73" fmla="*/ 150 h 150"/>
                  <a:gd name="T74" fmla="*/ 257 w 283"/>
                  <a:gd name="T75" fmla="*/ 145 h 150"/>
                  <a:gd name="T76" fmla="*/ 259 w 283"/>
                  <a:gd name="T77" fmla="*/ 134 h 150"/>
                  <a:gd name="T78" fmla="*/ 263 w 283"/>
                  <a:gd name="T79" fmla="*/ 115 h 150"/>
                  <a:gd name="T80" fmla="*/ 268 w 283"/>
                  <a:gd name="T81" fmla="*/ 90 h 150"/>
                  <a:gd name="T82" fmla="*/ 270 w 283"/>
                  <a:gd name="T83" fmla="*/ 66 h 150"/>
                  <a:gd name="T84" fmla="*/ 272 w 283"/>
                  <a:gd name="T85" fmla="*/ 55 h 150"/>
                  <a:gd name="T86" fmla="*/ 274 w 283"/>
                  <a:gd name="T87" fmla="*/ 51 h 150"/>
                  <a:gd name="T88" fmla="*/ 281 w 283"/>
                  <a:gd name="T89" fmla="*/ 31 h 150"/>
                  <a:gd name="T90" fmla="*/ 283 w 283"/>
                  <a:gd name="T91" fmla="*/ 20 h 150"/>
                  <a:gd name="T92" fmla="*/ 283 w 283"/>
                  <a:gd name="T93" fmla="*/ 11 h 150"/>
                  <a:gd name="T94" fmla="*/ 279 w 283"/>
                  <a:gd name="T95" fmla="*/ 0 h 150"/>
                  <a:gd name="T96" fmla="*/ 274 w 283"/>
                  <a:gd name="T97" fmla="*/ 0 h 150"/>
                  <a:gd name="T98" fmla="*/ 263 w 283"/>
                  <a:gd name="T99" fmla="*/ 2 h 150"/>
                  <a:gd name="T100" fmla="*/ 248 w 283"/>
                  <a:gd name="T101" fmla="*/ 6 h 150"/>
                  <a:gd name="T102" fmla="*/ 228 w 283"/>
                  <a:gd name="T103" fmla="*/ 11 h 150"/>
                  <a:gd name="T104" fmla="*/ 190 w 283"/>
                  <a:gd name="T105" fmla="*/ 20 h 150"/>
                  <a:gd name="T106" fmla="*/ 173 w 283"/>
                  <a:gd name="T107" fmla="*/ 24 h 150"/>
                  <a:gd name="T108" fmla="*/ 162 w 283"/>
                  <a:gd name="T109" fmla="*/ 28 h 150"/>
                  <a:gd name="T110" fmla="*/ 148 w 283"/>
                  <a:gd name="T111" fmla="*/ 33 h 150"/>
                  <a:gd name="T112" fmla="*/ 126 w 283"/>
                  <a:gd name="T113" fmla="*/ 40 h 150"/>
                  <a:gd name="T114" fmla="*/ 73 w 283"/>
                  <a:gd name="T115" fmla="*/ 59 h 150"/>
                  <a:gd name="T116" fmla="*/ 44 w 283"/>
                  <a:gd name="T117" fmla="*/ 70 h 150"/>
                  <a:gd name="T118" fmla="*/ 22 w 283"/>
                  <a:gd name="T119" fmla="*/ 77 h 150"/>
                  <a:gd name="T120" fmla="*/ 7 w 283"/>
                  <a:gd name="T121" fmla="*/ 84 h 150"/>
                  <a:gd name="T122" fmla="*/ 2 w 283"/>
                  <a:gd name="T123" fmla="*/ 86 h 150"/>
                  <a:gd name="T124" fmla="*/ 0 w 283"/>
                  <a:gd name="T125" fmla="*/ 86 h 1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
                  <a:gd name="T190" fmla="*/ 0 h 150"/>
                  <a:gd name="T191" fmla="*/ 283 w 283"/>
                  <a:gd name="T192" fmla="*/ 150 h 1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 h="150">
                    <a:moveTo>
                      <a:pt x="0" y="86"/>
                    </a:moveTo>
                    <a:lnTo>
                      <a:pt x="7" y="86"/>
                    </a:lnTo>
                    <a:lnTo>
                      <a:pt x="24" y="88"/>
                    </a:lnTo>
                    <a:lnTo>
                      <a:pt x="38" y="90"/>
                    </a:lnTo>
                    <a:lnTo>
                      <a:pt x="40" y="92"/>
                    </a:lnTo>
                    <a:lnTo>
                      <a:pt x="29" y="97"/>
                    </a:lnTo>
                    <a:lnTo>
                      <a:pt x="22" y="101"/>
                    </a:lnTo>
                    <a:lnTo>
                      <a:pt x="53" y="101"/>
                    </a:lnTo>
                    <a:lnTo>
                      <a:pt x="66" y="99"/>
                    </a:lnTo>
                    <a:lnTo>
                      <a:pt x="77" y="97"/>
                    </a:lnTo>
                    <a:lnTo>
                      <a:pt x="93" y="97"/>
                    </a:lnTo>
                    <a:lnTo>
                      <a:pt x="108" y="97"/>
                    </a:lnTo>
                    <a:lnTo>
                      <a:pt x="115" y="99"/>
                    </a:lnTo>
                    <a:lnTo>
                      <a:pt x="115" y="103"/>
                    </a:lnTo>
                    <a:lnTo>
                      <a:pt x="113" y="121"/>
                    </a:lnTo>
                    <a:lnTo>
                      <a:pt x="115" y="126"/>
                    </a:lnTo>
                    <a:lnTo>
                      <a:pt x="115" y="128"/>
                    </a:lnTo>
                    <a:lnTo>
                      <a:pt x="122" y="128"/>
                    </a:lnTo>
                    <a:lnTo>
                      <a:pt x="128" y="119"/>
                    </a:lnTo>
                    <a:lnTo>
                      <a:pt x="133" y="108"/>
                    </a:lnTo>
                    <a:lnTo>
                      <a:pt x="139" y="95"/>
                    </a:lnTo>
                    <a:lnTo>
                      <a:pt x="148" y="79"/>
                    </a:lnTo>
                    <a:lnTo>
                      <a:pt x="157" y="70"/>
                    </a:lnTo>
                    <a:lnTo>
                      <a:pt x="166" y="64"/>
                    </a:lnTo>
                    <a:lnTo>
                      <a:pt x="177" y="59"/>
                    </a:lnTo>
                    <a:lnTo>
                      <a:pt x="190" y="53"/>
                    </a:lnTo>
                    <a:lnTo>
                      <a:pt x="204" y="53"/>
                    </a:lnTo>
                    <a:lnTo>
                      <a:pt x="217" y="53"/>
                    </a:lnTo>
                    <a:lnTo>
                      <a:pt x="226" y="51"/>
                    </a:lnTo>
                    <a:lnTo>
                      <a:pt x="232" y="55"/>
                    </a:lnTo>
                    <a:lnTo>
                      <a:pt x="239" y="66"/>
                    </a:lnTo>
                    <a:lnTo>
                      <a:pt x="246" y="86"/>
                    </a:lnTo>
                    <a:lnTo>
                      <a:pt x="250" y="110"/>
                    </a:lnTo>
                    <a:lnTo>
                      <a:pt x="252" y="130"/>
                    </a:lnTo>
                    <a:lnTo>
                      <a:pt x="252" y="143"/>
                    </a:lnTo>
                    <a:lnTo>
                      <a:pt x="252" y="148"/>
                    </a:lnTo>
                    <a:lnTo>
                      <a:pt x="254" y="150"/>
                    </a:lnTo>
                    <a:lnTo>
                      <a:pt x="257" y="145"/>
                    </a:lnTo>
                    <a:lnTo>
                      <a:pt x="259" y="134"/>
                    </a:lnTo>
                    <a:lnTo>
                      <a:pt x="263" y="115"/>
                    </a:lnTo>
                    <a:lnTo>
                      <a:pt x="268" y="90"/>
                    </a:lnTo>
                    <a:lnTo>
                      <a:pt x="270" y="66"/>
                    </a:lnTo>
                    <a:lnTo>
                      <a:pt x="272" y="55"/>
                    </a:lnTo>
                    <a:lnTo>
                      <a:pt x="274" y="51"/>
                    </a:lnTo>
                    <a:lnTo>
                      <a:pt x="281" y="31"/>
                    </a:lnTo>
                    <a:lnTo>
                      <a:pt x="283" y="20"/>
                    </a:lnTo>
                    <a:lnTo>
                      <a:pt x="283" y="11"/>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12080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7" name="Freeform 68"/>
              <p:cNvSpPr>
                <a:spLocks/>
              </p:cNvSpPr>
              <p:nvPr/>
            </p:nvSpPr>
            <p:spPr bwMode="auto">
              <a:xfrm>
                <a:off x="1041" y="3372"/>
                <a:ext cx="283" cy="148"/>
              </a:xfrm>
              <a:custGeom>
                <a:avLst/>
                <a:gdLst>
                  <a:gd name="T0" fmla="*/ 0 w 283"/>
                  <a:gd name="T1" fmla="*/ 86 h 148"/>
                  <a:gd name="T2" fmla="*/ 9 w 283"/>
                  <a:gd name="T3" fmla="*/ 86 h 148"/>
                  <a:gd name="T4" fmla="*/ 24 w 283"/>
                  <a:gd name="T5" fmla="*/ 88 h 148"/>
                  <a:gd name="T6" fmla="*/ 40 w 283"/>
                  <a:gd name="T7" fmla="*/ 88 h 148"/>
                  <a:gd name="T8" fmla="*/ 42 w 283"/>
                  <a:gd name="T9" fmla="*/ 90 h 148"/>
                  <a:gd name="T10" fmla="*/ 29 w 283"/>
                  <a:gd name="T11" fmla="*/ 97 h 148"/>
                  <a:gd name="T12" fmla="*/ 24 w 283"/>
                  <a:gd name="T13" fmla="*/ 99 h 148"/>
                  <a:gd name="T14" fmla="*/ 22 w 283"/>
                  <a:gd name="T15" fmla="*/ 101 h 148"/>
                  <a:gd name="T16" fmla="*/ 53 w 283"/>
                  <a:gd name="T17" fmla="*/ 101 h 148"/>
                  <a:gd name="T18" fmla="*/ 66 w 283"/>
                  <a:gd name="T19" fmla="*/ 99 h 148"/>
                  <a:gd name="T20" fmla="*/ 77 w 283"/>
                  <a:gd name="T21" fmla="*/ 95 h 148"/>
                  <a:gd name="T22" fmla="*/ 86 w 283"/>
                  <a:gd name="T23" fmla="*/ 92 h 148"/>
                  <a:gd name="T24" fmla="*/ 95 w 283"/>
                  <a:gd name="T25" fmla="*/ 95 h 148"/>
                  <a:gd name="T26" fmla="*/ 111 w 283"/>
                  <a:gd name="T27" fmla="*/ 97 h 148"/>
                  <a:gd name="T28" fmla="*/ 115 w 283"/>
                  <a:gd name="T29" fmla="*/ 99 h 148"/>
                  <a:gd name="T30" fmla="*/ 115 w 283"/>
                  <a:gd name="T31" fmla="*/ 103 h 148"/>
                  <a:gd name="T32" fmla="*/ 115 w 283"/>
                  <a:gd name="T33" fmla="*/ 128 h 148"/>
                  <a:gd name="T34" fmla="*/ 122 w 283"/>
                  <a:gd name="T35" fmla="*/ 126 h 148"/>
                  <a:gd name="T36" fmla="*/ 128 w 283"/>
                  <a:gd name="T37" fmla="*/ 117 h 148"/>
                  <a:gd name="T38" fmla="*/ 133 w 283"/>
                  <a:gd name="T39" fmla="*/ 106 h 148"/>
                  <a:gd name="T40" fmla="*/ 139 w 283"/>
                  <a:gd name="T41" fmla="*/ 92 h 148"/>
                  <a:gd name="T42" fmla="*/ 148 w 283"/>
                  <a:gd name="T43" fmla="*/ 77 h 148"/>
                  <a:gd name="T44" fmla="*/ 157 w 283"/>
                  <a:gd name="T45" fmla="*/ 68 h 148"/>
                  <a:gd name="T46" fmla="*/ 166 w 283"/>
                  <a:gd name="T47" fmla="*/ 64 h 148"/>
                  <a:gd name="T48" fmla="*/ 177 w 283"/>
                  <a:gd name="T49" fmla="*/ 57 h 148"/>
                  <a:gd name="T50" fmla="*/ 190 w 283"/>
                  <a:gd name="T51" fmla="*/ 53 h 148"/>
                  <a:gd name="T52" fmla="*/ 204 w 283"/>
                  <a:gd name="T53" fmla="*/ 53 h 148"/>
                  <a:gd name="T54" fmla="*/ 217 w 283"/>
                  <a:gd name="T55" fmla="*/ 51 h 148"/>
                  <a:gd name="T56" fmla="*/ 226 w 283"/>
                  <a:gd name="T57" fmla="*/ 51 h 148"/>
                  <a:gd name="T58" fmla="*/ 235 w 283"/>
                  <a:gd name="T59" fmla="*/ 53 h 148"/>
                  <a:gd name="T60" fmla="*/ 241 w 283"/>
                  <a:gd name="T61" fmla="*/ 64 h 148"/>
                  <a:gd name="T62" fmla="*/ 248 w 283"/>
                  <a:gd name="T63" fmla="*/ 84 h 148"/>
                  <a:gd name="T64" fmla="*/ 250 w 283"/>
                  <a:gd name="T65" fmla="*/ 108 h 148"/>
                  <a:gd name="T66" fmla="*/ 252 w 283"/>
                  <a:gd name="T67" fmla="*/ 128 h 148"/>
                  <a:gd name="T68" fmla="*/ 252 w 283"/>
                  <a:gd name="T69" fmla="*/ 141 h 148"/>
                  <a:gd name="T70" fmla="*/ 252 w 283"/>
                  <a:gd name="T71" fmla="*/ 145 h 148"/>
                  <a:gd name="T72" fmla="*/ 254 w 283"/>
                  <a:gd name="T73" fmla="*/ 148 h 148"/>
                  <a:gd name="T74" fmla="*/ 257 w 283"/>
                  <a:gd name="T75" fmla="*/ 145 h 148"/>
                  <a:gd name="T76" fmla="*/ 259 w 283"/>
                  <a:gd name="T77" fmla="*/ 134 h 148"/>
                  <a:gd name="T78" fmla="*/ 261 w 283"/>
                  <a:gd name="T79" fmla="*/ 115 h 148"/>
                  <a:gd name="T80" fmla="*/ 270 w 283"/>
                  <a:gd name="T81" fmla="*/ 66 h 148"/>
                  <a:gd name="T82" fmla="*/ 272 w 283"/>
                  <a:gd name="T83" fmla="*/ 55 h 148"/>
                  <a:gd name="T84" fmla="*/ 274 w 283"/>
                  <a:gd name="T85" fmla="*/ 51 h 148"/>
                  <a:gd name="T86" fmla="*/ 281 w 283"/>
                  <a:gd name="T87" fmla="*/ 31 h 148"/>
                  <a:gd name="T88" fmla="*/ 283 w 283"/>
                  <a:gd name="T89" fmla="*/ 20 h 148"/>
                  <a:gd name="T90" fmla="*/ 283 w 283"/>
                  <a:gd name="T91" fmla="*/ 13 h 148"/>
                  <a:gd name="T92" fmla="*/ 281 w 283"/>
                  <a:gd name="T93" fmla="*/ 4 h 148"/>
                  <a:gd name="T94" fmla="*/ 279 w 283"/>
                  <a:gd name="T95" fmla="*/ 0 h 148"/>
                  <a:gd name="T96" fmla="*/ 274 w 283"/>
                  <a:gd name="T97" fmla="*/ 0 h 148"/>
                  <a:gd name="T98" fmla="*/ 263 w 283"/>
                  <a:gd name="T99" fmla="*/ 2 h 148"/>
                  <a:gd name="T100" fmla="*/ 248 w 283"/>
                  <a:gd name="T101" fmla="*/ 6 h 148"/>
                  <a:gd name="T102" fmla="*/ 228 w 283"/>
                  <a:gd name="T103" fmla="*/ 11 h 148"/>
                  <a:gd name="T104" fmla="*/ 190 w 283"/>
                  <a:gd name="T105" fmla="*/ 20 h 148"/>
                  <a:gd name="T106" fmla="*/ 173 w 283"/>
                  <a:gd name="T107" fmla="*/ 24 h 148"/>
                  <a:gd name="T108" fmla="*/ 162 w 283"/>
                  <a:gd name="T109" fmla="*/ 28 h 148"/>
                  <a:gd name="T110" fmla="*/ 148 w 283"/>
                  <a:gd name="T111" fmla="*/ 33 h 148"/>
                  <a:gd name="T112" fmla="*/ 126 w 283"/>
                  <a:gd name="T113" fmla="*/ 40 h 148"/>
                  <a:gd name="T114" fmla="*/ 73 w 283"/>
                  <a:gd name="T115" fmla="*/ 59 h 148"/>
                  <a:gd name="T116" fmla="*/ 44 w 283"/>
                  <a:gd name="T117" fmla="*/ 70 h 148"/>
                  <a:gd name="T118" fmla="*/ 22 w 283"/>
                  <a:gd name="T119" fmla="*/ 77 h 148"/>
                  <a:gd name="T120" fmla="*/ 7 w 283"/>
                  <a:gd name="T121" fmla="*/ 84 h 148"/>
                  <a:gd name="T122" fmla="*/ 2 w 283"/>
                  <a:gd name="T123" fmla="*/ 86 h 148"/>
                  <a:gd name="T124" fmla="*/ 0 w 283"/>
                  <a:gd name="T125" fmla="*/ 86 h 1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
                  <a:gd name="T190" fmla="*/ 0 h 148"/>
                  <a:gd name="T191" fmla="*/ 283 w 283"/>
                  <a:gd name="T192" fmla="*/ 148 h 14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 h="148">
                    <a:moveTo>
                      <a:pt x="0" y="86"/>
                    </a:moveTo>
                    <a:lnTo>
                      <a:pt x="9" y="86"/>
                    </a:lnTo>
                    <a:lnTo>
                      <a:pt x="24" y="88"/>
                    </a:lnTo>
                    <a:lnTo>
                      <a:pt x="40" y="88"/>
                    </a:lnTo>
                    <a:lnTo>
                      <a:pt x="42" y="90"/>
                    </a:lnTo>
                    <a:lnTo>
                      <a:pt x="29" y="97"/>
                    </a:lnTo>
                    <a:lnTo>
                      <a:pt x="24" y="99"/>
                    </a:lnTo>
                    <a:lnTo>
                      <a:pt x="22" y="101"/>
                    </a:lnTo>
                    <a:lnTo>
                      <a:pt x="53" y="101"/>
                    </a:lnTo>
                    <a:lnTo>
                      <a:pt x="66" y="99"/>
                    </a:lnTo>
                    <a:lnTo>
                      <a:pt x="77" y="95"/>
                    </a:lnTo>
                    <a:lnTo>
                      <a:pt x="86" y="92"/>
                    </a:lnTo>
                    <a:lnTo>
                      <a:pt x="95" y="95"/>
                    </a:lnTo>
                    <a:lnTo>
                      <a:pt x="111" y="97"/>
                    </a:lnTo>
                    <a:lnTo>
                      <a:pt x="115" y="99"/>
                    </a:lnTo>
                    <a:lnTo>
                      <a:pt x="115" y="103"/>
                    </a:lnTo>
                    <a:lnTo>
                      <a:pt x="115" y="128"/>
                    </a:lnTo>
                    <a:lnTo>
                      <a:pt x="122" y="126"/>
                    </a:lnTo>
                    <a:lnTo>
                      <a:pt x="128" y="117"/>
                    </a:lnTo>
                    <a:lnTo>
                      <a:pt x="133" y="106"/>
                    </a:lnTo>
                    <a:lnTo>
                      <a:pt x="139" y="92"/>
                    </a:lnTo>
                    <a:lnTo>
                      <a:pt x="148" y="77"/>
                    </a:lnTo>
                    <a:lnTo>
                      <a:pt x="157" y="68"/>
                    </a:lnTo>
                    <a:lnTo>
                      <a:pt x="166" y="64"/>
                    </a:lnTo>
                    <a:lnTo>
                      <a:pt x="177" y="57"/>
                    </a:lnTo>
                    <a:lnTo>
                      <a:pt x="190" y="53"/>
                    </a:lnTo>
                    <a:lnTo>
                      <a:pt x="204" y="53"/>
                    </a:lnTo>
                    <a:lnTo>
                      <a:pt x="217" y="51"/>
                    </a:lnTo>
                    <a:lnTo>
                      <a:pt x="226" y="51"/>
                    </a:lnTo>
                    <a:lnTo>
                      <a:pt x="235" y="53"/>
                    </a:lnTo>
                    <a:lnTo>
                      <a:pt x="241" y="64"/>
                    </a:lnTo>
                    <a:lnTo>
                      <a:pt x="248" y="84"/>
                    </a:lnTo>
                    <a:lnTo>
                      <a:pt x="250" y="108"/>
                    </a:lnTo>
                    <a:lnTo>
                      <a:pt x="252" y="128"/>
                    </a:lnTo>
                    <a:lnTo>
                      <a:pt x="252" y="141"/>
                    </a:lnTo>
                    <a:lnTo>
                      <a:pt x="252" y="145"/>
                    </a:lnTo>
                    <a:lnTo>
                      <a:pt x="254" y="148"/>
                    </a:lnTo>
                    <a:lnTo>
                      <a:pt x="257" y="145"/>
                    </a:lnTo>
                    <a:lnTo>
                      <a:pt x="259" y="134"/>
                    </a:lnTo>
                    <a:lnTo>
                      <a:pt x="261" y="115"/>
                    </a:lnTo>
                    <a:lnTo>
                      <a:pt x="270" y="66"/>
                    </a:lnTo>
                    <a:lnTo>
                      <a:pt x="272" y="55"/>
                    </a:lnTo>
                    <a:lnTo>
                      <a:pt x="274" y="51"/>
                    </a:lnTo>
                    <a:lnTo>
                      <a:pt x="281" y="31"/>
                    </a:lnTo>
                    <a:lnTo>
                      <a:pt x="283" y="20"/>
                    </a:lnTo>
                    <a:lnTo>
                      <a:pt x="283" y="13"/>
                    </a:lnTo>
                    <a:lnTo>
                      <a:pt x="281" y="4"/>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09040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8" name="Freeform 69"/>
              <p:cNvSpPr>
                <a:spLocks/>
              </p:cNvSpPr>
              <p:nvPr/>
            </p:nvSpPr>
            <p:spPr bwMode="auto">
              <a:xfrm>
                <a:off x="1041" y="3372"/>
                <a:ext cx="281" cy="148"/>
              </a:xfrm>
              <a:custGeom>
                <a:avLst/>
                <a:gdLst>
                  <a:gd name="T0" fmla="*/ 0 w 281"/>
                  <a:gd name="T1" fmla="*/ 86 h 148"/>
                  <a:gd name="T2" fmla="*/ 9 w 281"/>
                  <a:gd name="T3" fmla="*/ 86 h 148"/>
                  <a:gd name="T4" fmla="*/ 27 w 281"/>
                  <a:gd name="T5" fmla="*/ 88 h 148"/>
                  <a:gd name="T6" fmla="*/ 42 w 281"/>
                  <a:gd name="T7" fmla="*/ 88 h 148"/>
                  <a:gd name="T8" fmla="*/ 44 w 281"/>
                  <a:gd name="T9" fmla="*/ 90 h 148"/>
                  <a:gd name="T10" fmla="*/ 31 w 281"/>
                  <a:gd name="T11" fmla="*/ 97 h 148"/>
                  <a:gd name="T12" fmla="*/ 27 w 281"/>
                  <a:gd name="T13" fmla="*/ 99 h 148"/>
                  <a:gd name="T14" fmla="*/ 24 w 281"/>
                  <a:gd name="T15" fmla="*/ 101 h 148"/>
                  <a:gd name="T16" fmla="*/ 38 w 281"/>
                  <a:gd name="T17" fmla="*/ 101 h 148"/>
                  <a:gd name="T18" fmla="*/ 53 w 281"/>
                  <a:gd name="T19" fmla="*/ 99 h 148"/>
                  <a:gd name="T20" fmla="*/ 80 w 281"/>
                  <a:gd name="T21" fmla="*/ 95 h 148"/>
                  <a:gd name="T22" fmla="*/ 97 w 281"/>
                  <a:gd name="T23" fmla="*/ 95 h 148"/>
                  <a:gd name="T24" fmla="*/ 113 w 281"/>
                  <a:gd name="T25" fmla="*/ 95 h 148"/>
                  <a:gd name="T26" fmla="*/ 115 w 281"/>
                  <a:gd name="T27" fmla="*/ 97 h 148"/>
                  <a:gd name="T28" fmla="*/ 115 w 281"/>
                  <a:gd name="T29" fmla="*/ 103 h 148"/>
                  <a:gd name="T30" fmla="*/ 115 w 281"/>
                  <a:gd name="T31" fmla="*/ 128 h 148"/>
                  <a:gd name="T32" fmla="*/ 117 w 281"/>
                  <a:gd name="T33" fmla="*/ 128 h 148"/>
                  <a:gd name="T34" fmla="*/ 122 w 281"/>
                  <a:gd name="T35" fmla="*/ 126 h 148"/>
                  <a:gd name="T36" fmla="*/ 131 w 281"/>
                  <a:gd name="T37" fmla="*/ 115 h 148"/>
                  <a:gd name="T38" fmla="*/ 135 w 281"/>
                  <a:gd name="T39" fmla="*/ 103 h 148"/>
                  <a:gd name="T40" fmla="*/ 148 w 281"/>
                  <a:gd name="T41" fmla="*/ 77 h 148"/>
                  <a:gd name="T42" fmla="*/ 157 w 281"/>
                  <a:gd name="T43" fmla="*/ 68 h 148"/>
                  <a:gd name="T44" fmla="*/ 166 w 281"/>
                  <a:gd name="T45" fmla="*/ 62 h 148"/>
                  <a:gd name="T46" fmla="*/ 177 w 281"/>
                  <a:gd name="T47" fmla="*/ 55 h 148"/>
                  <a:gd name="T48" fmla="*/ 190 w 281"/>
                  <a:gd name="T49" fmla="*/ 51 h 148"/>
                  <a:gd name="T50" fmla="*/ 206 w 281"/>
                  <a:gd name="T51" fmla="*/ 51 h 148"/>
                  <a:gd name="T52" fmla="*/ 219 w 281"/>
                  <a:gd name="T53" fmla="*/ 51 h 148"/>
                  <a:gd name="T54" fmla="*/ 228 w 281"/>
                  <a:gd name="T55" fmla="*/ 48 h 148"/>
                  <a:gd name="T56" fmla="*/ 235 w 281"/>
                  <a:gd name="T57" fmla="*/ 51 h 148"/>
                  <a:gd name="T58" fmla="*/ 241 w 281"/>
                  <a:gd name="T59" fmla="*/ 62 h 148"/>
                  <a:gd name="T60" fmla="*/ 248 w 281"/>
                  <a:gd name="T61" fmla="*/ 84 h 148"/>
                  <a:gd name="T62" fmla="*/ 252 w 281"/>
                  <a:gd name="T63" fmla="*/ 106 h 148"/>
                  <a:gd name="T64" fmla="*/ 254 w 281"/>
                  <a:gd name="T65" fmla="*/ 126 h 148"/>
                  <a:gd name="T66" fmla="*/ 254 w 281"/>
                  <a:gd name="T67" fmla="*/ 139 h 148"/>
                  <a:gd name="T68" fmla="*/ 254 w 281"/>
                  <a:gd name="T69" fmla="*/ 148 h 148"/>
                  <a:gd name="T70" fmla="*/ 254 w 281"/>
                  <a:gd name="T71" fmla="*/ 143 h 148"/>
                  <a:gd name="T72" fmla="*/ 257 w 281"/>
                  <a:gd name="T73" fmla="*/ 134 h 148"/>
                  <a:gd name="T74" fmla="*/ 261 w 281"/>
                  <a:gd name="T75" fmla="*/ 115 h 148"/>
                  <a:gd name="T76" fmla="*/ 266 w 281"/>
                  <a:gd name="T77" fmla="*/ 88 h 148"/>
                  <a:gd name="T78" fmla="*/ 270 w 281"/>
                  <a:gd name="T79" fmla="*/ 64 h 148"/>
                  <a:gd name="T80" fmla="*/ 272 w 281"/>
                  <a:gd name="T81" fmla="*/ 55 h 148"/>
                  <a:gd name="T82" fmla="*/ 274 w 281"/>
                  <a:gd name="T83" fmla="*/ 51 h 148"/>
                  <a:gd name="T84" fmla="*/ 279 w 281"/>
                  <a:gd name="T85" fmla="*/ 31 h 148"/>
                  <a:gd name="T86" fmla="*/ 281 w 281"/>
                  <a:gd name="T87" fmla="*/ 22 h 148"/>
                  <a:gd name="T88" fmla="*/ 281 w 281"/>
                  <a:gd name="T89" fmla="*/ 15 h 148"/>
                  <a:gd name="T90" fmla="*/ 281 w 281"/>
                  <a:gd name="T91" fmla="*/ 4 h 148"/>
                  <a:gd name="T92" fmla="*/ 279 w 281"/>
                  <a:gd name="T93" fmla="*/ 0 h 148"/>
                  <a:gd name="T94" fmla="*/ 274 w 281"/>
                  <a:gd name="T95" fmla="*/ 0 h 148"/>
                  <a:gd name="T96" fmla="*/ 263 w 281"/>
                  <a:gd name="T97" fmla="*/ 2 h 148"/>
                  <a:gd name="T98" fmla="*/ 248 w 281"/>
                  <a:gd name="T99" fmla="*/ 6 h 148"/>
                  <a:gd name="T100" fmla="*/ 228 w 281"/>
                  <a:gd name="T101" fmla="*/ 11 h 148"/>
                  <a:gd name="T102" fmla="*/ 190 w 281"/>
                  <a:gd name="T103" fmla="*/ 20 h 148"/>
                  <a:gd name="T104" fmla="*/ 173 w 281"/>
                  <a:gd name="T105" fmla="*/ 24 h 148"/>
                  <a:gd name="T106" fmla="*/ 162 w 281"/>
                  <a:gd name="T107" fmla="*/ 28 h 148"/>
                  <a:gd name="T108" fmla="*/ 148 w 281"/>
                  <a:gd name="T109" fmla="*/ 33 h 148"/>
                  <a:gd name="T110" fmla="*/ 126 w 281"/>
                  <a:gd name="T111" fmla="*/ 40 h 148"/>
                  <a:gd name="T112" fmla="*/ 73 w 281"/>
                  <a:gd name="T113" fmla="*/ 59 h 148"/>
                  <a:gd name="T114" fmla="*/ 44 w 281"/>
                  <a:gd name="T115" fmla="*/ 70 h 148"/>
                  <a:gd name="T116" fmla="*/ 22 w 281"/>
                  <a:gd name="T117" fmla="*/ 77 h 148"/>
                  <a:gd name="T118" fmla="*/ 7 w 281"/>
                  <a:gd name="T119" fmla="*/ 84 h 148"/>
                  <a:gd name="T120" fmla="*/ 2 w 281"/>
                  <a:gd name="T121" fmla="*/ 86 h 148"/>
                  <a:gd name="T122" fmla="*/ 0 w 281"/>
                  <a:gd name="T123" fmla="*/ 86 h 1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1"/>
                  <a:gd name="T187" fmla="*/ 0 h 148"/>
                  <a:gd name="T188" fmla="*/ 281 w 281"/>
                  <a:gd name="T189" fmla="*/ 148 h 1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1" h="148">
                    <a:moveTo>
                      <a:pt x="0" y="86"/>
                    </a:moveTo>
                    <a:lnTo>
                      <a:pt x="9" y="86"/>
                    </a:lnTo>
                    <a:lnTo>
                      <a:pt x="27" y="88"/>
                    </a:lnTo>
                    <a:lnTo>
                      <a:pt x="42" y="88"/>
                    </a:lnTo>
                    <a:lnTo>
                      <a:pt x="44" y="90"/>
                    </a:lnTo>
                    <a:lnTo>
                      <a:pt x="31" y="97"/>
                    </a:lnTo>
                    <a:lnTo>
                      <a:pt x="27" y="99"/>
                    </a:lnTo>
                    <a:lnTo>
                      <a:pt x="24" y="101"/>
                    </a:lnTo>
                    <a:lnTo>
                      <a:pt x="38" y="101"/>
                    </a:lnTo>
                    <a:lnTo>
                      <a:pt x="53" y="99"/>
                    </a:lnTo>
                    <a:lnTo>
                      <a:pt x="80" y="95"/>
                    </a:lnTo>
                    <a:lnTo>
                      <a:pt x="97" y="95"/>
                    </a:lnTo>
                    <a:lnTo>
                      <a:pt x="113" y="95"/>
                    </a:lnTo>
                    <a:lnTo>
                      <a:pt x="115" y="97"/>
                    </a:lnTo>
                    <a:lnTo>
                      <a:pt x="115" y="103"/>
                    </a:lnTo>
                    <a:lnTo>
                      <a:pt x="115" y="128"/>
                    </a:lnTo>
                    <a:lnTo>
                      <a:pt x="117" y="128"/>
                    </a:lnTo>
                    <a:lnTo>
                      <a:pt x="122" y="126"/>
                    </a:lnTo>
                    <a:lnTo>
                      <a:pt x="131" y="115"/>
                    </a:lnTo>
                    <a:lnTo>
                      <a:pt x="135" y="103"/>
                    </a:lnTo>
                    <a:lnTo>
                      <a:pt x="148" y="77"/>
                    </a:lnTo>
                    <a:lnTo>
                      <a:pt x="157" y="68"/>
                    </a:lnTo>
                    <a:lnTo>
                      <a:pt x="166" y="62"/>
                    </a:lnTo>
                    <a:lnTo>
                      <a:pt x="177" y="55"/>
                    </a:lnTo>
                    <a:lnTo>
                      <a:pt x="190" y="51"/>
                    </a:lnTo>
                    <a:lnTo>
                      <a:pt x="206" y="51"/>
                    </a:lnTo>
                    <a:lnTo>
                      <a:pt x="219" y="51"/>
                    </a:lnTo>
                    <a:lnTo>
                      <a:pt x="228" y="48"/>
                    </a:lnTo>
                    <a:lnTo>
                      <a:pt x="235" y="51"/>
                    </a:lnTo>
                    <a:lnTo>
                      <a:pt x="241" y="62"/>
                    </a:lnTo>
                    <a:lnTo>
                      <a:pt x="248" y="84"/>
                    </a:lnTo>
                    <a:lnTo>
                      <a:pt x="252" y="106"/>
                    </a:lnTo>
                    <a:lnTo>
                      <a:pt x="254" y="126"/>
                    </a:lnTo>
                    <a:lnTo>
                      <a:pt x="254" y="139"/>
                    </a:lnTo>
                    <a:lnTo>
                      <a:pt x="254" y="148"/>
                    </a:lnTo>
                    <a:lnTo>
                      <a:pt x="254" y="143"/>
                    </a:lnTo>
                    <a:lnTo>
                      <a:pt x="257" y="134"/>
                    </a:lnTo>
                    <a:lnTo>
                      <a:pt x="261" y="115"/>
                    </a:lnTo>
                    <a:lnTo>
                      <a:pt x="266" y="88"/>
                    </a:lnTo>
                    <a:lnTo>
                      <a:pt x="270" y="64"/>
                    </a:lnTo>
                    <a:lnTo>
                      <a:pt x="272" y="55"/>
                    </a:lnTo>
                    <a:lnTo>
                      <a:pt x="274" y="51"/>
                    </a:lnTo>
                    <a:lnTo>
                      <a:pt x="279" y="31"/>
                    </a:lnTo>
                    <a:lnTo>
                      <a:pt x="281" y="22"/>
                    </a:lnTo>
                    <a:lnTo>
                      <a:pt x="281" y="15"/>
                    </a:lnTo>
                    <a:lnTo>
                      <a:pt x="281" y="4"/>
                    </a:lnTo>
                    <a:lnTo>
                      <a:pt x="279" y="0"/>
                    </a:lnTo>
                    <a:lnTo>
                      <a:pt x="274" y="0"/>
                    </a:lnTo>
                    <a:lnTo>
                      <a:pt x="263" y="2"/>
                    </a:lnTo>
                    <a:lnTo>
                      <a:pt x="248" y="6"/>
                    </a:lnTo>
                    <a:lnTo>
                      <a:pt x="228" y="11"/>
                    </a:lnTo>
                    <a:lnTo>
                      <a:pt x="190" y="20"/>
                    </a:lnTo>
                    <a:lnTo>
                      <a:pt x="173" y="24"/>
                    </a:lnTo>
                    <a:lnTo>
                      <a:pt x="162" y="28"/>
                    </a:lnTo>
                    <a:lnTo>
                      <a:pt x="148" y="33"/>
                    </a:lnTo>
                    <a:lnTo>
                      <a:pt x="126" y="40"/>
                    </a:lnTo>
                    <a:lnTo>
                      <a:pt x="73" y="59"/>
                    </a:lnTo>
                    <a:lnTo>
                      <a:pt x="44" y="70"/>
                    </a:lnTo>
                    <a:lnTo>
                      <a:pt x="22" y="77"/>
                    </a:lnTo>
                    <a:lnTo>
                      <a:pt x="7" y="84"/>
                    </a:lnTo>
                    <a:lnTo>
                      <a:pt x="2" y="86"/>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79" name="Freeform 70"/>
              <p:cNvSpPr>
                <a:spLocks/>
              </p:cNvSpPr>
              <p:nvPr/>
            </p:nvSpPr>
            <p:spPr bwMode="auto">
              <a:xfrm>
                <a:off x="806" y="2743"/>
                <a:ext cx="275" cy="68"/>
              </a:xfrm>
              <a:custGeom>
                <a:avLst/>
                <a:gdLst>
                  <a:gd name="T0" fmla="*/ 0 w 275"/>
                  <a:gd name="T1" fmla="*/ 55 h 68"/>
                  <a:gd name="T2" fmla="*/ 3 w 275"/>
                  <a:gd name="T3" fmla="*/ 53 h 68"/>
                  <a:gd name="T4" fmla="*/ 9 w 275"/>
                  <a:gd name="T5" fmla="*/ 49 h 68"/>
                  <a:gd name="T6" fmla="*/ 27 w 275"/>
                  <a:gd name="T7" fmla="*/ 35 h 68"/>
                  <a:gd name="T8" fmla="*/ 49 w 275"/>
                  <a:gd name="T9" fmla="*/ 20 h 68"/>
                  <a:gd name="T10" fmla="*/ 67 w 275"/>
                  <a:gd name="T11" fmla="*/ 11 h 68"/>
                  <a:gd name="T12" fmla="*/ 84 w 275"/>
                  <a:gd name="T13" fmla="*/ 9 h 68"/>
                  <a:gd name="T14" fmla="*/ 107 w 275"/>
                  <a:gd name="T15" fmla="*/ 7 h 68"/>
                  <a:gd name="T16" fmla="*/ 149 w 275"/>
                  <a:gd name="T17" fmla="*/ 7 h 68"/>
                  <a:gd name="T18" fmla="*/ 160 w 275"/>
                  <a:gd name="T19" fmla="*/ 7 h 68"/>
                  <a:gd name="T20" fmla="*/ 175 w 275"/>
                  <a:gd name="T21" fmla="*/ 4 h 68"/>
                  <a:gd name="T22" fmla="*/ 215 w 275"/>
                  <a:gd name="T23" fmla="*/ 4 h 68"/>
                  <a:gd name="T24" fmla="*/ 253 w 275"/>
                  <a:gd name="T25" fmla="*/ 2 h 68"/>
                  <a:gd name="T26" fmla="*/ 266 w 275"/>
                  <a:gd name="T27" fmla="*/ 0 h 68"/>
                  <a:gd name="T28" fmla="*/ 273 w 275"/>
                  <a:gd name="T29" fmla="*/ 0 h 68"/>
                  <a:gd name="T30" fmla="*/ 275 w 275"/>
                  <a:gd name="T31" fmla="*/ 0 h 68"/>
                  <a:gd name="T32" fmla="*/ 275 w 275"/>
                  <a:gd name="T33" fmla="*/ 2 h 68"/>
                  <a:gd name="T34" fmla="*/ 266 w 275"/>
                  <a:gd name="T35" fmla="*/ 11 h 68"/>
                  <a:gd name="T36" fmla="*/ 235 w 275"/>
                  <a:gd name="T37" fmla="*/ 27 h 68"/>
                  <a:gd name="T38" fmla="*/ 215 w 275"/>
                  <a:gd name="T39" fmla="*/ 38 h 68"/>
                  <a:gd name="T40" fmla="*/ 193 w 275"/>
                  <a:gd name="T41" fmla="*/ 51 h 68"/>
                  <a:gd name="T42" fmla="*/ 171 w 275"/>
                  <a:gd name="T43" fmla="*/ 62 h 68"/>
                  <a:gd name="T44" fmla="*/ 164 w 275"/>
                  <a:gd name="T45" fmla="*/ 66 h 68"/>
                  <a:gd name="T46" fmla="*/ 157 w 275"/>
                  <a:gd name="T47" fmla="*/ 68 h 68"/>
                  <a:gd name="T48" fmla="*/ 140 w 275"/>
                  <a:gd name="T49" fmla="*/ 68 h 68"/>
                  <a:gd name="T50" fmla="*/ 115 w 275"/>
                  <a:gd name="T51" fmla="*/ 66 h 68"/>
                  <a:gd name="T52" fmla="*/ 87 w 275"/>
                  <a:gd name="T53" fmla="*/ 62 h 68"/>
                  <a:gd name="T54" fmla="*/ 67 w 275"/>
                  <a:gd name="T55" fmla="*/ 57 h 68"/>
                  <a:gd name="T56" fmla="*/ 49 w 275"/>
                  <a:gd name="T57" fmla="*/ 55 h 68"/>
                  <a:gd name="T58" fmla="*/ 0 w 275"/>
                  <a:gd name="T59" fmla="*/ 55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5"/>
                  <a:gd name="T91" fmla="*/ 0 h 68"/>
                  <a:gd name="T92" fmla="*/ 275 w 275"/>
                  <a:gd name="T93" fmla="*/ 68 h 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5" h="68">
                    <a:moveTo>
                      <a:pt x="0" y="55"/>
                    </a:moveTo>
                    <a:lnTo>
                      <a:pt x="3" y="53"/>
                    </a:lnTo>
                    <a:lnTo>
                      <a:pt x="9" y="49"/>
                    </a:lnTo>
                    <a:lnTo>
                      <a:pt x="27" y="35"/>
                    </a:lnTo>
                    <a:lnTo>
                      <a:pt x="49" y="20"/>
                    </a:lnTo>
                    <a:lnTo>
                      <a:pt x="67" y="11"/>
                    </a:lnTo>
                    <a:lnTo>
                      <a:pt x="84" y="9"/>
                    </a:lnTo>
                    <a:lnTo>
                      <a:pt x="107" y="7"/>
                    </a:lnTo>
                    <a:lnTo>
                      <a:pt x="149" y="7"/>
                    </a:lnTo>
                    <a:lnTo>
                      <a:pt x="160" y="7"/>
                    </a:lnTo>
                    <a:lnTo>
                      <a:pt x="175" y="4"/>
                    </a:lnTo>
                    <a:lnTo>
                      <a:pt x="215" y="4"/>
                    </a:lnTo>
                    <a:lnTo>
                      <a:pt x="253" y="2"/>
                    </a:lnTo>
                    <a:lnTo>
                      <a:pt x="266" y="0"/>
                    </a:lnTo>
                    <a:lnTo>
                      <a:pt x="273" y="0"/>
                    </a:lnTo>
                    <a:lnTo>
                      <a:pt x="275" y="0"/>
                    </a:lnTo>
                    <a:lnTo>
                      <a:pt x="275" y="2"/>
                    </a:lnTo>
                    <a:lnTo>
                      <a:pt x="266" y="11"/>
                    </a:lnTo>
                    <a:lnTo>
                      <a:pt x="235" y="27"/>
                    </a:lnTo>
                    <a:lnTo>
                      <a:pt x="215" y="38"/>
                    </a:lnTo>
                    <a:lnTo>
                      <a:pt x="193" y="51"/>
                    </a:lnTo>
                    <a:lnTo>
                      <a:pt x="171" y="62"/>
                    </a:lnTo>
                    <a:lnTo>
                      <a:pt x="164" y="66"/>
                    </a:lnTo>
                    <a:lnTo>
                      <a:pt x="157" y="68"/>
                    </a:lnTo>
                    <a:lnTo>
                      <a:pt x="140" y="68"/>
                    </a:lnTo>
                    <a:lnTo>
                      <a:pt x="115" y="66"/>
                    </a:lnTo>
                    <a:lnTo>
                      <a:pt x="87" y="62"/>
                    </a:lnTo>
                    <a:lnTo>
                      <a:pt x="67" y="57"/>
                    </a:lnTo>
                    <a:lnTo>
                      <a:pt x="49" y="55"/>
                    </a:lnTo>
                    <a:lnTo>
                      <a:pt x="0" y="55"/>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0" name="Freeform 71"/>
              <p:cNvSpPr>
                <a:spLocks/>
              </p:cNvSpPr>
              <p:nvPr/>
            </p:nvSpPr>
            <p:spPr bwMode="auto">
              <a:xfrm>
                <a:off x="1074" y="2500"/>
                <a:ext cx="319" cy="199"/>
              </a:xfrm>
              <a:custGeom>
                <a:avLst/>
                <a:gdLst>
                  <a:gd name="T0" fmla="*/ 22 w 319"/>
                  <a:gd name="T1" fmla="*/ 71 h 199"/>
                  <a:gd name="T2" fmla="*/ 18 w 319"/>
                  <a:gd name="T3" fmla="*/ 73 h 199"/>
                  <a:gd name="T4" fmla="*/ 11 w 319"/>
                  <a:gd name="T5" fmla="*/ 78 h 199"/>
                  <a:gd name="T6" fmla="*/ 5 w 319"/>
                  <a:gd name="T7" fmla="*/ 86 h 199"/>
                  <a:gd name="T8" fmla="*/ 0 w 319"/>
                  <a:gd name="T9" fmla="*/ 97 h 199"/>
                  <a:gd name="T10" fmla="*/ 2 w 319"/>
                  <a:gd name="T11" fmla="*/ 113 h 199"/>
                  <a:gd name="T12" fmla="*/ 9 w 319"/>
                  <a:gd name="T13" fmla="*/ 133 h 199"/>
                  <a:gd name="T14" fmla="*/ 22 w 319"/>
                  <a:gd name="T15" fmla="*/ 153 h 199"/>
                  <a:gd name="T16" fmla="*/ 33 w 319"/>
                  <a:gd name="T17" fmla="*/ 161 h 199"/>
                  <a:gd name="T18" fmla="*/ 47 w 319"/>
                  <a:gd name="T19" fmla="*/ 168 h 199"/>
                  <a:gd name="T20" fmla="*/ 69 w 319"/>
                  <a:gd name="T21" fmla="*/ 177 h 199"/>
                  <a:gd name="T22" fmla="*/ 84 w 319"/>
                  <a:gd name="T23" fmla="*/ 184 h 199"/>
                  <a:gd name="T24" fmla="*/ 98 w 319"/>
                  <a:gd name="T25" fmla="*/ 186 h 199"/>
                  <a:gd name="T26" fmla="*/ 106 w 319"/>
                  <a:gd name="T27" fmla="*/ 184 h 199"/>
                  <a:gd name="T28" fmla="*/ 135 w 319"/>
                  <a:gd name="T29" fmla="*/ 181 h 199"/>
                  <a:gd name="T30" fmla="*/ 148 w 319"/>
                  <a:gd name="T31" fmla="*/ 181 h 199"/>
                  <a:gd name="T32" fmla="*/ 160 w 319"/>
                  <a:gd name="T33" fmla="*/ 184 h 199"/>
                  <a:gd name="T34" fmla="*/ 173 w 319"/>
                  <a:gd name="T35" fmla="*/ 190 h 199"/>
                  <a:gd name="T36" fmla="*/ 188 w 319"/>
                  <a:gd name="T37" fmla="*/ 195 h 199"/>
                  <a:gd name="T38" fmla="*/ 206 w 319"/>
                  <a:gd name="T39" fmla="*/ 199 h 199"/>
                  <a:gd name="T40" fmla="*/ 230 w 319"/>
                  <a:gd name="T41" fmla="*/ 199 h 199"/>
                  <a:gd name="T42" fmla="*/ 248 w 319"/>
                  <a:gd name="T43" fmla="*/ 197 h 199"/>
                  <a:gd name="T44" fmla="*/ 255 w 319"/>
                  <a:gd name="T45" fmla="*/ 192 h 199"/>
                  <a:gd name="T46" fmla="*/ 264 w 319"/>
                  <a:gd name="T47" fmla="*/ 186 h 199"/>
                  <a:gd name="T48" fmla="*/ 272 w 319"/>
                  <a:gd name="T49" fmla="*/ 177 h 199"/>
                  <a:gd name="T50" fmla="*/ 288 w 319"/>
                  <a:gd name="T51" fmla="*/ 164 h 199"/>
                  <a:gd name="T52" fmla="*/ 295 w 319"/>
                  <a:gd name="T53" fmla="*/ 157 h 199"/>
                  <a:gd name="T54" fmla="*/ 299 w 319"/>
                  <a:gd name="T55" fmla="*/ 146 h 199"/>
                  <a:gd name="T56" fmla="*/ 306 w 319"/>
                  <a:gd name="T57" fmla="*/ 126 h 199"/>
                  <a:gd name="T58" fmla="*/ 310 w 319"/>
                  <a:gd name="T59" fmla="*/ 104 h 199"/>
                  <a:gd name="T60" fmla="*/ 317 w 319"/>
                  <a:gd name="T61" fmla="*/ 58 h 199"/>
                  <a:gd name="T62" fmla="*/ 317 w 319"/>
                  <a:gd name="T63" fmla="*/ 36 h 199"/>
                  <a:gd name="T64" fmla="*/ 319 w 319"/>
                  <a:gd name="T65" fmla="*/ 18 h 199"/>
                  <a:gd name="T66" fmla="*/ 319 w 319"/>
                  <a:gd name="T67" fmla="*/ 3 h 199"/>
                  <a:gd name="T68" fmla="*/ 314 w 319"/>
                  <a:gd name="T69" fmla="*/ 3 h 199"/>
                  <a:gd name="T70" fmla="*/ 306 w 319"/>
                  <a:gd name="T71" fmla="*/ 0 h 199"/>
                  <a:gd name="T72" fmla="*/ 277 w 319"/>
                  <a:gd name="T73" fmla="*/ 0 h 199"/>
                  <a:gd name="T74" fmla="*/ 261 w 319"/>
                  <a:gd name="T75" fmla="*/ 3 h 199"/>
                  <a:gd name="T76" fmla="*/ 248 w 319"/>
                  <a:gd name="T77" fmla="*/ 7 h 199"/>
                  <a:gd name="T78" fmla="*/ 235 w 319"/>
                  <a:gd name="T79" fmla="*/ 16 h 199"/>
                  <a:gd name="T80" fmla="*/ 199 w 319"/>
                  <a:gd name="T81" fmla="*/ 42 h 199"/>
                  <a:gd name="T82" fmla="*/ 179 w 319"/>
                  <a:gd name="T83" fmla="*/ 56 h 199"/>
                  <a:gd name="T84" fmla="*/ 162 w 319"/>
                  <a:gd name="T85" fmla="*/ 62 h 199"/>
                  <a:gd name="T86" fmla="*/ 148 w 319"/>
                  <a:gd name="T87" fmla="*/ 64 h 199"/>
                  <a:gd name="T88" fmla="*/ 144 w 319"/>
                  <a:gd name="T89" fmla="*/ 64 h 199"/>
                  <a:gd name="T90" fmla="*/ 137 w 319"/>
                  <a:gd name="T91" fmla="*/ 67 h 199"/>
                  <a:gd name="T92" fmla="*/ 117 w 319"/>
                  <a:gd name="T93" fmla="*/ 69 h 199"/>
                  <a:gd name="T94" fmla="*/ 86 w 319"/>
                  <a:gd name="T95" fmla="*/ 71 h 199"/>
                  <a:gd name="T96" fmla="*/ 60 w 319"/>
                  <a:gd name="T97" fmla="*/ 73 h 199"/>
                  <a:gd name="T98" fmla="*/ 47 w 319"/>
                  <a:gd name="T99" fmla="*/ 73 h 199"/>
                  <a:gd name="T100" fmla="*/ 42 w 319"/>
                  <a:gd name="T101" fmla="*/ 71 h 199"/>
                  <a:gd name="T102" fmla="*/ 22 w 319"/>
                  <a:gd name="T103" fmla="*/ 71 h 1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9"/>
                  <a:gd name="T157" fmla="*/ 0 h 199"/>
                  <a:gd name="T158" fmla="*/ 319 w 319"/>
                  <a:gd name="T159" fmla="*/ 199 h 1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9" h="199">
                    <a:moveTo>
                      <a:pt x="22" y="71"/>
                    </a:moveTo>
                    <a:lnTo>
                      <a:pt x="18" y="73"/>
                    </a:lnTo>
                    <a:lnTo>
                      <a:pt x="11" y="78"/>
                    </a:lnTo>
                    <a:lnTo>
                      <a:pt x="5" y="86"/>
                    </a:lnTo>
                    <a:lnTo>
                      <a:pt x="0" y="97"/>
                    </a:lnTo>
                    <a:lnTo>
                      <a:pt x="2" y="113"/>
                    </a:lnTo>
                    <a:lnTo>
                      <a:pt x="9" y="133"/>
                    </a:lnTo>
                    <a:lnTo>
                      <a:pt x="22" y="153"/>
                    </a:lnTo>
                    <a:lnTo>
                      <a:pt x="33" y="161"/>
                    </a:lnTo>
                    <a:lnTo>
                      <a:pt x="47" y="168"/>
                    </a:lnTo>
                    <a:lnTo>
                      <a:pt x="69" y="177"/>
                    </a:lnTo>
                    <a:lnTo>
                      <a:pt x="84" y="184"/>
                    </a:lnTo>
                    <a:lnTo>
                      <a:pt x="98" y="186"/>
                    </a:lnTo>
                    <a:lnTo>
                      <a:pt x="106" y="184"/>
                    </a:lnTo>
                    <a:lnTo>
                      <a:pt x="135" y="181"/>
                    </a:lnTo>
                    <a:lnTo>
                      <a:pt x="148" y="181"/>
                    </a:lnTo>
                    <a:lnTo>
                      <a:pt x="160" y="184"/>
                    </a:lnTo>
                    <a:lnTo>
                      <a:pt x="173" y="190"/>
                    </a:lnTo>
                    <a:lnTo>
                      <a:pt x="188" y="195"/>
                    </a:lnTo>
                    <a:lnTo>
                      <a:pt x="206" y="199"/>
                    </a:lnTo>
                    <a:lnTo>
                      <a:pt x="230" y="199"/>
                    </a:lnTo>
                    <a:lnTo>
                      <a:pt x="248" y="197"/>
                    </a:lnTo>
                    <a:lnTo>
                      <a:pt x="255" y="192"/>
                    </a:lnTo>
                    <a:lnTo>
                      <a:pt x="264" y="186"/>
                    </a:lnTo>
                    <a:lnTo>
                      <a:pt x="272" y="177"/>
                    </a:lnTo>
                    <a:lnTo>
                      <a:pt x="288" y="164"/>
                    </a:lnTo>
                    <a:lnTo>
                      <a:pt x="295" y="157"/>
                    </a:lnTo>
                    <a:lnTo>
                      <a:pt x="299" y="146"/>
                    </a:lnTo>
                    <a:lnTo>
                      <a:pt x="306" y="126"/>
                    </a:lnTo>
                    <a:lnTo>
                      <a:pt x="310" y="104"/>
                    </a:lnTo>
                    <a:lnTo>
                      <a:pt x="317" y="58"/>
                    </a:lnTo>
                    <a:lnTo>
                      <a:pt x="317" y="36"/>
                    </a:lnTo>
                    <a:lnTo>
                      <a:pt x="319" y="18"/>
                    </a:lnTo>
                    <a:lnTo>
                      <a:pt x="319" y="3"/>
                    </a:lnTo>
                    <a:lnTo>
                      <a:pt x="314" y="3"/>
                    </a:lnTo>
                    <a:lnTo>
                      <a:pt x="306" y="0"/>
                    </a:lnTo>
                    <a:lnTo>
                      <a:pt x="277" y="0"/>
                    </a:lnTo>
                    <a:lnTo>
                      <a:pt x="261" y="3"/>
                    </a:lnTo>
                    <a:lnTo>
                      <a:pt x="248" y="7"/>
                    </a:lnTo>
                    <a:lnTo>
                      <a:pt x="235" y="16"/>
                    </a:lnTo>
                    <a:lnTo>
                      <a:pt x="199" y="42"/>
                    </a:lnTo>
                    <a:lnTo>
                      <a:pt x="179" y="56"/>
                    </a:lnTo>
                    <a:lnTo>
                      <a:pt x="162" y="62"/>
                    </a:lnTo>
                    <a:lnTo>
                      <a:pt x="148" y="64"/>
                    </a:lnTo>
                    <a:lnTo>
                      <a:pt x="144" y="64"/>
                    </a:lnTo>
                    <a:lnTo>
                      <a:pt x="137" y="67"/>
                    </a:lnTo>
                    <a:lnTo>
                      <a:pt x="117" y="69"/>
                    </a:lnTo>
                    <a:lnTo>
                      <a:pt x="86" y="71"/>
                    </a:lnTo>
                    <a:lnTo>
                      <a:pt x="60" y="73"/>
                    </a:lnTo>
                    <a:lnTo>
                      <a:pt x="47" y="73"/>
                    </a:lnTo>
                    <a:lnTo>
                      <a:pt x="42" y="71"/>
                    </a:lnTo>
                    <a:lnTo>
                      <a:pt x="22" y="71"/>
                    </a:lnTo>
                    <a:close/>
                  </a:path>
                </a:pathLst>
              </a:custGeom>
              <a:solidFill>
                <a:srgbClr val="B36E3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1" name="Freeform 72"/>
              <p:cNvSpPr>
                <a:spLocks/>
              </p:cNvSpPr>
              <p:nvPr/>
            </p:nvSpPr>
            <p:spPr bwMode="auto">
              <a:xfrm>
                <a:off x="1074" y="2505"/>
                <a:ext cx="319" cy="194"/>
              </a:xfrm>
              <a:custGeom>
                <a:avLst/>
                <a:gdLst>
                  <a:gd name="T0" fmla="*/ 22 w 319"/>
                  <a:gd name="T1" fmla="*/ 66 h 194"/>
                  <a:gd name="T2" fmla="*/ 18 w 319"/>
                  <a:gd name="T3" fmla="*/ 68 h 194"/>
                  <a:gd name="T4" fmla="*/ 11 w 319"/>
                  <a:gd name="T5" fmla="*/ 73 h 194"/>
                  <a:gd name="T6" fmla="*/ 5 w 319"/>
                  <a:gd name="T7" fmla="*/ 81 h 194"/>
                  <a:gd name="T8" fmla="*/ 0 w 319"/>
                  <a:gd name="T9" fmla="*/ 92 h 194"/>
                  <a:gd name="T10" fmla="*/ 2 w 319"/>
                  <a:gd name="T11" fmla="*/ 108 h 194"/>
                  <a:gd name="T12" fmla="*/ 9 w 319"/>
                  <a:gd name="T13" fmla="*/ 128 h 194"/>
                  <a:gd name="T14" fmla="*/ 22 w 319"/>
                  <a:gd name="T15" fmla="*/ 148 h 194"/>
                  <a:gd name="T16" fmla="*/ 33 w 319"/>
                  <a:gd name="T17" fmla="*/ 156 h 194"/>
                  <a:gd name="T18" fmla="*/ 47 w 319"/>
                  <a:gd name="T19" fmla="*/ 163 h 194"/>
                  <a:gd name="T20" fmla="*/ 69 w 319"/>
                  <a:gd name="T21" fmla="*/ 172 h 194"/>
                  <a:gd name="T22" fmla="*/ 84 w 319"/>
                  <a:gd name="T23" fmla="*/ 179 h 194"/>
                  <a:gd name="T24" fmla="*/ 98 w 319"/>
                  <a:gd name="T25" fmla="*/ 181 h 194"/>
                  <a:gd name="T26" fmla="*/ 106 w 319"/>
                  <a:gd name="T27" fmla="*/ 179 h 194"/>
                  <a:gd name="T28" fmla="*/ 135 w 319"/>
                  <a:gd name="T29" fmla="*/ 176 h 194"/>
                  <a:gd name="T30" fmla="*/ 148 w 319"/>
                  <a:gd name="T31" fmla="*/ 176 h 194"/>
                  <a:gd name="T32" fmla="*/ 160 w 319"/>
                  <a:gd name="T33" fmla="*/ 179 h 194"/>
                  <a:gd name="T34" fmla="*/ 166 w 319"/>
                  <a:gd name="T35" fmla="*/ 181 h 194"/>
                  <a:gd name="T36" fmla="*/ 171 w 319"/>
                  <a:gd name="T37" fmla="*/ 185 h 194"/>
                  <a:gd name="T38" fmla="*/ 177 w 319"/>
                  <a:gd name="T39" fmla="*/ 187 h 194"/>
                  <a:gd name="T40" fmla="*/ 186 w 319"/>
                  <a:gd name="T41" fmla="*/ 190 h 194"/>
                  <a:gd name="T42" fmla="*/ 195 w 319"/>
                  <a:gd name="T43" fmla="*/ 192 h 194"/>
                  <a:gd name="T44" fmla="*/ 206 w 319"/>
                  <a:gd name="T45" fmla="*/ 194 h 194"/>
                  <a:gd name="T46" fmla="*/ 230 w 319"/>
                  <a:gd name="T47" fmla="*/ 194 h 194"/>
                  <a:gd name="T48" fmla="*/ 246 w 319"/>
                  <a:gd name="T49" fmla="*/ 192 h 194"/>
                  <a:gd name="T50" fmla="*/ 261 w 319"/>
                  <a:gd name="T51" fmla="*/ 183 h 194"/>
                  <a:gd name="T52" fmla="*/ 272 w 319"/>
                  <a:gd name="T53" fmla="*/ 172 h 194"/>
                  <a:gd name="T54" fmla="*/ 288 w 319"/>
                  <a:gd name="T55" fmla="*/ 161 h 194"/>
                  <a:gd name="T56" fmla="*/ 295 w 319"/>
                  <a:gd name="T57" fmla="*/ 152 h 194"/>
                  <a:gd name="T58" fmla="*/ 299 w 319"/>
                  <a:gd name="T59" fmla="*/ 143 h 194"/>
                  <a:gd name="T60" fmla="*/ 306 w 319"/>
                  <a:gd name="T61" fmla="*/ 126 h 194"/>
                  <a:gd name="T62" fmla="*/ 310 w 319"/>
                  <a:gd name="T63" fmla="*/ 104 h 194"/>
                  <a:gd name="T64" fmla="*/ 317 w 319"/>
                  <a:gd name="T65" fmla="*/ 57 h 194"/>
                  <a:gd name="T66" fmla="*/ 317 w 319"/>
                  <a:gd name="T67" fmla="*/ 35 h 194"/>
                  <a:gd name="T68" fmla="*/ 319 w 319"/>
                  <a:gd name="T69" fmla="*/ 17 h 194"/>
                  <a:gd name="T70" fmla="*/ 319 w 319"/>
                  <a:gd name="T71" fmla="*/ 2 h 194"/>
                  <a:gd name="T72" fmla="*/ 314 w 319"/>
                  <a:gd name="T73" fmla="*/ 2 h 194"/>
                  <a:gd name="T74" fmla="*/ 303 w 319"/>
                  <a:gd name="T75" fmla="*/ 0 h 194"/>
                  <a:gd name="T76" fmla="*/ 275 w 319"/>
                  <a:gd name="T77" fmla="*/ 0 h 194"/>
                  <a:gd name="T78" fmla="*/ 261 w 319"/>
                  <a:gd name="T79" fmla="*/ 2 h 194"/>
                  <a:gd name="T80" fmla="*/ 248 w 319"/>
                  <a:gd name="T81" fmla="*/ 6 h 194"/>
                  <a:gd name="T82" fmla="*/ 235 w 319"/>
                  <a:gd name="T83" fmla="*/ 15 h 194"/>
                  <a:gd name="T84" fmla="*/ 217 w 319"/>
                  <a:gd name="T85" fmla="*/ 29 h 194"/>
                  <a:gd name="T86" fmla="*/ 177 w 319"/>
                  <a:gd name="T87" fmla="*/ 53 h 194"/>
                  <a:gd name="T88" fmla="*/ 162 w 319"/>
                  <a:gd name="T89" fmla="*/ 59 h 194"/>
                  <a:gd name="T90" fmla="*/ 146 w 319"/>
                  <a:gd name="T91" fmla="*/ 62 h 194"/>
                  <a:gd name="T92" fmla="*/ 144 w 319"/>
                  <a:gd name="T93" fmla="*/ 62 h 194"/>
                  <a:gd name="T94" fmla="*/ 137 w 319"/>
                  <a:gd name="T95" fmla="*/ 64 h 194"/>
                  <a:gd name="T96" fmla="*/ 126 w 319"/>
                  <a:gd name="T97" fmla="*/ 64 h 194"/>
                  <a:gd name="T98" fmla="*/ 115 w 319"/>
                  <a:gd name="T99" fmla="*/ 66 h 194"/>
                  <a:gd name="T100" fmla="*/ 102 w 319"/>
                  <a:gd name="T101" fmla="*/ 66 h 194"/>
                  <a:gd name="T102" fmla="*/ 86 w 319"/>
                  <a:gd name="T103" fmla="*/ 68 h 194"/>
                  <a:gd name="T104" fmla="*/ 60 w 319"/>
                  <a:gd name="T105" fmla="*/ 68 h 194"/>
                  <a:gd name="T106" fmla="*/ 47 w 319"/>
                  <a:gd name="T107" fmla="*/ 68 h 194"/>
                  <a:gd name="T108" fmla="*/ 42 w 319"/>
                  <a:gd name="T109" fmla="*/ 66 h 194"/>
                  <a:gd name="T110" fmla="*/ 22 w 319"/>
                  <a:gd name="T111" fmla="*/ 66 h 1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9"/>
                  <a:gd name="T169" fmla="*/ 0 h 194"/>
                  <a:gd name="T170" fmla="*/ 319 w 319"/>
                  <a:gd name="T171" fmla="*/ 194 h 1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9" h="194">
                    <a:moveTo>
                      <a:pt x="22" y="66"/>
                    </a:moveTo>
                    <a:lnTo>
                      <a:pt x="18" y="68"/>
                    </a:lnTo>
                    <a:lnTo>
                      <a:pt x="11" y="73"/>
                    </a:lnTo>
                    <a:lnTo>
                      <a:pt x="5" y="81"/>
                    </a:lnTo>
                    <a:lnTo>
                      <a:pt x="0" y="92"/>
                    </a:lnTo>
                    <a:lnTo>
                      <a:pt x="2" y="108"/>
                    </a:lnTo>
                    <a:lnTo>
                      <a:pt x="9" y="128"/>
                    </a:lnTo>
                    <a:lnTo>
                      <a:pt x="22" y="148"/>
                    </a:lnTo>
                    <a:lnTo>
                      <a:pt x="33" y="156"/>
                    </a:lnTo>
                    <a:lnTo>
                      <a:pt x="47" y="163"/>
                    </a:lnTo>
                    <a:lnTo>
                      <a:pt x="69" y="172"/>
                    </a:lnTo>
                    <a:lnTo>
                      <a:pt x="84" y="179"/>
                    </a:lnTo>
                    <a:lnTo>
                      <a:pt x="98" y="181"/>
                    </a:lnTo>
                    <a:lnTo>
                      <a:pt x="106" y="179"/>
                    </a:lnTo>
                    <a:lnTo>
                      <a:pt x="135" y="176"/>
                    </a:lnTo>
                    <a:lnTo>
                      <a:pt x="148" y="176"/>
                    </a:lnTo>
                    <a:lnTo>
                      <a:pt x="160" y="179"/>
                    </a:lnTo>
                    <a:lnTo>
                      <a:pt x="166" y="181"/>
                    </a:lnTo>
                    <a:lnTo>
                      <a:pt x="171" y="185"/>
                    </a:lnTo>
                    <a:lnTo>
                      <a:pt x="177" y="187"/>
                    </a:lnTo>
                    <a:lnTo>
                      <a:pt x="186" y="190"/>
                    </a:lnTo>
                    <a:lnTo>
                      <a:pt x="195" y="192"/>
                    </a:lnTo>
                    <a:lnTo>
                      <a:pt x="206" y="194"/>
                    </a:lnTo>
                    <a:lnTo>
                      <a:pt x="230" y="194"/>
                    </a:lnTo>
                    <a:lnTo>
                      <a:pt x="246" y="192"/>
                    </a:lnTo>
                    <a:lnTo>
                      <a:pt x="261" y="183"/>
                    </a:lnTo>
                    <a:lnTo>
                      <a:pt x="272" y="172"/>
                    </a:lnTo>
                    <a:lnTo>
                      <a:pt x="288" y="161"/>
                    </a:lnTo>
                    <a:lnTo>
                      <a:pt x="295" y="152"/>
                    </a:lnTo>
                    <a:lnTo>
                      <a:pt x="299" y="143"/>
                    </a:lnTo>
                    <a:lnTo>
                      <a:pt x="306" y="126"/>
                    </a:lnTo>
                    <a:lnTo>
                      <a:pt x="310" y="104"/>
                    </a:lnTo>
                    <a:lnTo>
                      <a:pt x="317" y="57"/>
                    </a:lnTo>
                    <a:lnTo>
                      <a:pt x="317" y="35"/>
                    </a:lnTo>
                    <a:lnTo>
                      <a:pt x="319" y="17"/>
                    </a:lnTo>
                    <a:lnTo>
                      <a:pt x="319" y="2"/>
                    </a:lnTo>
                    <a:lnTo>
                      <a:pt x="314" y="2"/>
                    </a:lnTo>
                    <a:lnTo>
                      <a:pt x="303" y="0"/>
                    </a:lnTo>
                    <a:lnTo>
                      <a:pt x="275" y="0"/>
                    </a:lnTo>
                    <a:lnTo>
                      <a:pt x="261" y="2"/>
                    </a:lnTo>
                    <a:lnTo>
                      <a:pt x="248" y="6"/>
                    </a:lnTo>
                    <a:lnTo>
                      <a:pt x="235" y="15"/>
                    </a:lnTo>
                    <a:lnTo>
                      <a:pt x="217" y="29"/>
                    </a:lnTo>
                    <a:lnTo>
                      <a:pt x="177" y="53"/>
                    </a:lnTo>
                    <a:lnTo>
                      <a:pt x="162" y="59"/>
                    </a:lnTo>
                    <a:lnTo>
                      <a:pt x="146" y="62"/>
                    </a:lnTo>
                    <a:lnTo>
                      <a:pt x="144" y="62"/>
                    </a:lnTo>
                    <a:lnTo>
                      <a:pt x="137" y="64"/>
                    </a:lnTo>
                    <a:lnTo>
                      <a:pt x="126" y="64"/>
                    </a:lnTo>
                    <a:lnTo>
                      <a:pt x="115" y="66"/>
                    </a:lnTo>
                    <a:lnTo>
                      <a:pt x="102" y="66"/>
                    </a:lnTo>
                    <a:lnTo>
                      <a:pt x="86" y="68"/>
                    </a:lnTo>
                    <a:lnTo>
                      <a:pt x="60" y="68"/>
                    </a:lnTo>
                    <a:lnTo>
                      <a:pt x="47" y="68"/>
                    </a:lnTo>
                    <a:lnTo>
                      <a:pt x="42" y="66"/>
                    </a:lnTo>
                    <a:lnTo>
                      <a:pt x="22" y="66"/>
                    </a:lnTo>
                    <a:close/>
                  </a:path>
                </a:pathLst>
              </a:custGeom>
              <a:solidFill>
                <a:srgbClr val="B672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2" name="Freeform 73"/>
              <p:cNvSpPr>
                <a:spLocks/>
              </p:cNvSpPr>
              <p:nvPr/>
            </p:nvSpPr>
            <p:spPr bwMode="auto">
              <a:xfrm>
                <a:off x="1074" y="2507"/>
                <a:ext cx="319" cy="192"/>
              </a:xfrm>
              <a:custGeom>
                <a:avLst/>
                <a:gdLst>
                  <a:gd name="T0" fmla="*/ 22 w 319"/>
                  <a:gd name="T1" fmla="*/ 64 h 192"/>
                  <a:gd name="T2" fmla="*/ 18 w 319"/>
                  <a:gd name="T3" fmla="*/ 66 h 192"/>
                  <a:gd name="T4" fmla="*/ 11 w 319"/>
                  <a:gd name="T5" fmla="*/ 71 h 192"/>
                  <a:gd name="T6" fmla="*/ 5 w 319"/>
                  <a:gd name="T7" fmla="*/ 79 h 192"/>
                  <a:gd name="T8" fmla="*/ 0 w 319"/>
                  <a:gd name="T9" fmla="*/ 90 h 192"/>
                  <a:gd name="T10" fmla="*/ 2 w 319"/>
                  <a:gd name="T11" fmla="*/ 106 h 192"/>
                  <a:gd name="T12" fmla="*/ 9 w 319"/>
                  <a:gd name="T13" fmla="*/ 126 h 192"/>
                  <a:gd name="T14" fmla="*/ 22 w 319"/>
                  <a:gd name="T15" fmla="*/ 146 h 192"/>
                  <a:gd name="T16" fmla="*/ 33 w 319"/>
                  <a:gd name="T17" fmla="*/ 154 h 192"/>
                  <a:gd name="T18" fmla="*/ 47 w 319"/>
                  <a:gd name="T19" fmla="*/ 161 h 192"/>
                  <a:gd name="T20" fmla="*/ 69 w 319"/>
                  <a:gd name="T21" fmla="*/ 170 h 192"/>
                  <a:gd name="T22" fmla="*/ 84 w 319"/>
                  <a:gd name="T23" fmla="*/ 177 h 192"/>
                  <a:gd name="T24" fmla="*/ 98 w 319"/>
                  <a:gd name="T25" fmla="*/ 179 h 192"/>
                  <a:gd name="T26" fmla="*/ 106 w 319"/>
                  <a:gd name="T27" fmla="*/ 177 h 192"/>
                  <a:gd name="T28" fmla="*/ 135 w 319"/>
                  <a:gd name="T29" fmla="*/ 174 h 192"/>
                  <a:gd name="T30" fmla="*/ 148 w 319"/>
                  <a:gd name="T31" fmla="*/ 174 h 192"/>
                  <a:gd name="T32" fmla="*/ 160 w 319"/>
                  <a:gd name="T33" fmla="*/ 177 h 192"/>
                  <a:gd name="T34" fmla="*/ 166 w 319"/>
                  <a:gd name="T35" fmla="*/ 179 h 192"/>
                  <a:gd name="T36" fmla="*/ 171 w 319"/>
                  <a:gd name="T37" fmla="*/ 183 h 192"/>
                  <a:gd name="T38" fmla="*/ 177 w 319"/>
                  <a:gd name="T39" fmla="*/ 185 h 192"/>
                  <a:gd name="T40" fmla="*/ 186 w 319"/>
                  <a:gd name="T41" fmla="*/ 188 h 192"/>
                  <a:gd name="T42" fmla="*/ 204 w 319"/>
                  <a:gd name="T43" fmla="*/ 192 h 192"/>
                  <a:gd name="T44" fmla="*/ 228 w 319"/>
                  <a:gd name="T45" fmla="*/ 192 h 192"/>
                  <a:gd name="T46" fmla="*/ 246 w 319"/>
                  <a:gd name="T47" fmla="*/ 190 h 192"/>
                  <a:gd name="T48" fmla="*/ 259 w 319"/>
                  <a:gd name="T49" fmla="*/ 181 h 192"/>
                  <a:gd name="T50" fmla="*/ 270 w 319"/>
                  <a:gd name="T51" fmla="*/ 172 h 192"/>
                  <a:gd name="T52" fmla="*/ 286 w 319"/>
                  <a:gd name="T53" fmla="*/ 161 h 192"/>
                  <a:gd name="T54" fmla="*/ 299 w 319"/>
                  <a:gd name="T55" fmla="*/ 141 h 192"/>
                  <a:gd name="T56" fmla="*/ 306 w 319"/>
                  <a:gd name="T57" fmla="*/ 124 h 192"/>
                  <a:gd name="T58" fmla="*/ 310 w 319"/>
                  <a:gd name="T59" fmla="*/ 104 h 192"/>
                  <a:gd name="T60" fmla="*/ 317 w 319"/>
                  <a:gd name="T61" fmla="*/ 57 h 192"/>
                  <a:gd name="T62" fmla="*/ 317 w 319"/>
                  <a:gd name="T63" fmla="*/ 38 h 192"/>
                  <a:gd name="T64" fmla="*/ 319 w 319"/>
                  <a:gd name="T65" fmla="*/ 20 h 192"/>
                  <a:gd name="T66" fmla="*/ 319 w 319"/>
                  <a:gd name="T67" fmla="*/ 4 h 192"/>
                  <a:gd name="T68" fmla="*/ 314 w 319"/>
                  <a:gd name="T69" fmla="*/ 4 h 192"/>
                  <a:gd name="T70" fmla="*/ 303 w 319"/>
                  <a:gd name="T71" fmla="*/ 2 h 192"/>
                  <a:gd name="T72" fmla="*/ 275 w 319"/>
                  <a:gd name="T73" fmla="*/ 0 h 192"/>
                  <a:gd name="T74" fmla="*/ 259 w 319"/>
                  <a:gd name="T75" fmla="*/ 4 h 192"/>
                  <a:gd name="T76" fmla="*/ 248 w 319"/>
                  <a:gd name="T77" fmla="*/ 9 h 192"/>
                  <a:gd name="T78" fmla="*/ 235 w 319"/>
                  <a:gd name="T79" fmla="*/ 18 h 192"/>
                  <a:gd name="T80" fmla="*/ 217 w 319"/>
                  <a:gd name="T81" fmla="*/ 31 h 192"/>
                  <a:gd name="T82" fmla="*/ 177 w 319"/>
                  <a:gd name="T83" fmla="*/ 55 h 192"/>
                  <a:gd name="T84" fmla="*/ 160 w 319"/>
                  <a:gd name="T85" fmla="*/ 60 h 192"/>
                  <a:gd name="T86" fmla="*/ 144 w 319"/>
                  <a:gd name="T87" fmla="*/ 60 h 192"/>
                  <a:gd name="T88" fmla="*/ 135 w 319"/>
                  <a:gd name="T89" fmla="*/ 62 h 192"/>
                  <a:gd name="T90" fmla="*/ 115 w 319"/>
                  <a:gd name="T91" fmla="*/ 64 h 192"/>
                  <a:gd name="T92" fmla="*/ 86 w 319"/>
                  <a:gd name="T93" fmla="*/ 68 h 192"/>
                  <a:gd name="T94" fmla="*/ 60 w 319"/>
                  <a:gd name="T95" fmla="*/ 68 h 192"/>
                  <a:gd name="T96" fmla="*/ 47 w 319"/>
                  <a:gd name="T97" fmla="*/ 66 h 192"/>
                  <a:gd name="T98" fmla="*/ 42 w 319"/>
                  <a:gd name="T99" fmla="*/ 64 h 192"/>
                  <a:gd name="T100" fmla="*/ 22 w 319"/>
                  <a:gd name="T101" fmla="*/ 64 h 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9"/>
                  <a:gd name="T154" fmla="*/ 0 h 192"/>
                  <a:gd name="T155" fmla="*/ 319 w 319"/>
                  <a:gd name="T156" fmla="*/ 192 h 1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9" h="192">
                    <a:moveTo>
                      <a:pt x="22" y="64"/>
                    </a:moveTo>
                    <a:lnTo>
                      <a:pt x="18" y="66"/>
                    </a:lnTo>
                    <a:lnTo>
                      <a:pt x="11" y="71"/>
                    </a:lnTo>
                    <a:lnTo>
                      <a:pt x="5" y="79"/>
                    </a:lnTo>
                    <a:lnTo>
                      <a:pt x="0" y="90"/>
                    </a:lnTo>
                    <a:lnTo>
                      <a:pt x="2" y="106"/>
                    </a:lnTo>
                    <a:lnTo>
                      <a:pt x="9" y="126"/>
                    </a:lnTo>
                    <a:lnTo>
                      <a:pt x="22" y="146"/>
                    </a:lnTo>
                    <a:lnTo>
                      <a:pt x="33" y="154"/>
                    </a:lnTo>
                    <a:lnTo>
                      <a:pt x="47" y="161"/>
                    </a:lnTo>
                    <a:lnTo>
                      <a:pt x="69" y="170"/>
                    </a:lnTo>
                    <a:lnTo>
                      <a:pt x="84" y="177"/>
                    </a:lnTo>
                    <a:lnTo>
                      <a:pt x="98" y="179"/>
                    </a:lnTo>
                    <a:lnTo>
                      <a:pt x="106" y="177"/>
                    </a:lnTo>
                    <a:lnTo>
                      <a:pt x="135" y="174"/>
                    </a:lnTo>
                    <a:lnTo>
                      <a:pt x="148" y="174"/>
                    </a:lnTo>
                    <a:lnTo>
                      <a:pt x="160" y="177"/>
                    </a:lnTo>
                    <a:lnTo>
                      <a:pt x="166" y="179"/>
                    </a:lnTo>
                    <a:lnTo>
                      <a:pt x="171" y="183"/>
                    </a:lnTo>
                    <a:lnTo>
                      <a:pt x="177" y="185"/>
                    </a:lnTo>
                    <a:lnTo>
                      <a:pt x="186" y="188"/>
                    </a:lnTo>
                    <a:lnTo>
                      <a:pt x="204" y="192"/>
                    </a:lnTo>
                    <a:lnTo>
                      <a:pt x="228" y="192"/>
                    </a:lnTo>
                    <a:lnTo>
                      <a:pt x="246" y="190"/>
                    </a:lnTo>
                    <a:lnTo>
                      <a:pt x="259" y="181"/>
                    </a:lnTo>
                    <a:lnTo>
                      <a:pt x="270" y="172"/>
                    </a:lnTo>
                    <a:lnTo>
                      <a:pt x="286" y="161"/>
                    </a:lnTo>
                    <a:lnTo>
                      <a:pt x="299" y="141"/>
                    </a:lnTo>
                    <a:lnTo>
                      <a:pt x="306" y="124"/>
                    </a:lnTo>
                    <a:lnTo>
                      <a:pt x="310" y="104"/>
                    </a:lnTo>
                    <a:lnTo>
                      <a:pt x="317" y="57"/>
                    </a:lnTo>
                    <a:lnTo>
                      <a:pt x="317" y="38"/>
                    </a:lnTo>
                    <a:lnTo>
                      <a:pt x="319" y="20"/>
                    </a:lnTo>
                    <a:lnTo>
                      <a:pt x="319" y="4"/>
                    </a:lnTo>
                    <a:lnTo>
                      <a:pt x="314" y="4"/>
                    </a:lnTo>
                    <a:lnTo>
                      <a:pt x="303" y="2"/>
                    </a:lnTo>
                    <a:lnTo>
                      <a:pt x="275" y="0"/>
                    </a:lnTo>
                    <a:lnTo>
                      <a:pt x="259" y="4"/>
                    </a:lnTo>
                    <a:lnTo>
                      <a:pt x="248" y="9"/>
                    </a:lnTo>
                    <a:lnTo>
                      <a:pt x="235" y="18"/>
                    </a:lnTo>
                    <a:lnTo>
                      <a:pt x="217" y="31"/>
                    </a:lnTo>
                    <a:lnTo>
                      <a:pt x="177" y="55"/>
                    </a:lnTo>
                    <a:lnTo>
                      <a:pt x="160" y="60"/>
                    </a:lnTo>
                    <a:lnTo>
                      <a:pt x="144" y="60"/>
                    </a:lnTo>
                    <a:lnTo>
                      <a:pt x="135" y="62"/>
                    </a:lnTo>
                    <a:lnTo>
                      <a:pt x="115" y="64"/>
                    </a:lnTo>
                    <a:lnTo>
                      <a:pt x="86" y="68"/>
                    </a:lnTo>
                    <a:lnTo>
                      <a:pt x="60" y="68"/>
                    </a:lnTo>
                    <a:lnTo>
                      <a:pt x="47" y="66"/>
                    </a:lnTo>
                    <a:lnTo>
                      <a:pt x="42" y="64"/>
                    </a:lnTo>
                    <a:lnTo>
                      <a:pt x="22" y="64"/>
                    </a:lnTo>
                    <a:close/>
                  </a:path>
                </a:pathLst>
              </a:custGeom>
              <a:solidFill>
                <a:srgbClr val="BA754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3" name="Freeform 74"/>
              <p:cNvSpPr>
                <a:spLocks/>
              </p:cNvSpPr>
              <p:nvPr/>
            </p:nvSpPr>
            <p:spPr bwMode="auto">
              <a:xfrm>
                <a:off x="1074" y="2511"/>
                <a:ext cx="319" cy="188"/>
              </a:xfrm>
              <a:custGeom>
                <a:avLst/>
                <a:gdLst>
                  <a:gd name="T0" fmla="*/ 22 w 319"/>
                  <a:gd name="T1" fmla="*/ 60 h 188"/>
                  <a:gd name="T2" fmla="*/ 18 w 319"/>
                  <a:gd name="T3" fmla="*/ 62 h 188"/>
                  <a:gd name="T4" fmla="*/ 11 w 319"/>
                  <a:gd name="T5" fmla="*/ 67 h 188"/>
                  <a:gd name="T6" fmla="*/ 5 w 319"/>
                  <a:gd name="T7" fmla="*/ 75 h 188"/>
                  <a:gd name="T8" fmla="*/ 0 w 319"/>
                  <a:gd name="T9" fmla="*/ 86 h 188"/>
                  <a:gd name="T10" fmla="*/ 2 w 319"/>
                  <a:gd name="T11" fmla="*/ 102 h 188"/>
                  <a:gd name="T12" fmla="*/ 9 w 319"/>
                  <a:gd name="T13" fmla="*/ 122 h 188"/>
                  <a:gd name="T14" fmla="*/ 22 w 319"/>
                  <a:gd name="T15" fmla="*/ 142 h 188"/>
                  <a:gd name="T16" fmla="*/ 33 w 319"/>
                  <a:gd name="T17" fmla="*/ 150 h 188"/>
                  <a:gd name="T18" fmla="*/ 47 w 319"/>
                  <a:gd name="T19" fmla="*/ 157 h 188"/>
                  <a:gd name="T20" fmla="*/ 69 w 319"/>
                  <a:gd name="T21" fmla="*/ 166 h 188"/>
                  <a:gd name="T22" fmla="*/ 84 w 319"/>
                  <a:gd name="T23" fmla="*/ 173 h 188"/>
                  <a:gd name="T24" fmla="*/ 98 w 319"/>
                  <a:gd name="T25" fmla="*/ 175 h 188"/>
                  <a:gd name="T26" fmla="*/ 106 w 319"/>
                  <a:gd name="T27" fmla="*/ 173 h 188"/>
                  <a:gd name="T28" fmla="*/ 135 w 319"/>
                  <a:gd name="T29" fmla="*/ 170 h 188"/>
                  <a:gd name="T30" fmla="*/ 148 w 319"/>
                  <a:gd name="T31" fmla="*/ 170 h 188"/>
                  <a:gd name="T32" fmla="*/ 160 w 319"/>
                  <a:gd name="T33" fmla="*/ 173 h 188"/>
                  <a:gd name="T34" fmla="*/ 166 w 319"/>
                  <a:gd name="T35" fmla="*/ 175 h 188"/>
                  <a:gd name="T36" fmla="*/ 171 w 319"/>
                  <a:gd name="T37" fmla="*/ 179 h 188"/>
                  <a:gd name="T38" fmla="*/ 184 w 319"/>
                  <a:gd name="T39" fmla="*/ 184 h 188"/>
                  <a:gd name="T40" fmla="*/ 193 w 319"/>
                  <a:gd name="T41" fmla="*/ 186 h 188"/>
                  <a:gd name="T42" fmla="*/ 202 w 319"/>
                  <a:gd name="T43" fmla="*/ 186 h 188"/>
                  <a:gd name="T44" fmla="*/ 226 w 319"/>
                  <a:gd name="T45" fmla="*/ 188 h 188"/>
                  <a:gd name="T46" fmla="*/ 244 w 319"/>
                  <a:gd name="T47" fmla="*/ 186 h 188"/>
                  <a:gd name="T48" fmla="*/ 259 w 319"/>
                  <a:gd name="T49" fmla="*/ 177 h 188"/>
                  <a:gd name="T50" fmla="*/ 270 w 319"/>
                  <a:gd name="T51" fmla="*/ 170 h 188"/>
                  <a:gd name="T52" fmla="*/ 283 w 319"/>
                  <a:gd name="T53" fmla="*/ 157 h 188"/>
                  <a:gd name="T54" fmla="*/ 290 w 319"/>
                  <a:gd name="T55" fmla="*/ 150 h 188"/>
                  <a:gd name="T56" fmla="*/ 295 w 319"/>
                  <a:gd name="T57" fmla="*/ 146 h 188"/>
                  <a:gd name="T58" fmla="*/ 299 w 319"/>
                  <a:gd name="T59" fmla="*/ 139 h 188"/>
                  <a:gd name="T60" fmla="*/ 306 w 319"/>
                  <a:gd name="T61" fmla="*/ 122 h 188"/>
                  <a:gd name="T62" fmla="*/ 310 w 319"/>
                  <a:gd name="T63" fmla="*/ 102 h 188"/>
                  <a:gd name="T64" fmla="*/ 317 w 319"/>
                  <a:gd name="T65" fmla="*/ 58 h 188"/>
                  <a:gd name="T66" fmla="*/ 317 w 319"/>
                  <a:gd name="T67" fmla="*/ 38 h 188"/>
                  <a:gd name="T68" fmla="*/ 319 w 319"/>
                  <a:gd name="T69" fmla="*/ 20 h 188"/>
                  <a:gd name="T70" fmla="*/ 319 w 319"/>
                  <a:gd name="T71" fmla="*/ 5 h 188"/>
                  <a:gd name="T72" fmla="*/ 314 w 319"/>
                  <a:gd name="T73" fmla="*/ 5 h 188"/>
                  <a:gd name="T74" fmla="*/ 303 w 319"/>
                  <a:gd name="T75" fmla="*/ 3 h 188"/>
                  <a:gd name="T76" fmla="*/ 272 w 319"/>
                  <a:gd name="T77" fmla="*/ 0 h 188"/>
                  <a:gd name="T78" fmla="*/ 246 w 319"/>
                  <a:gd name="T79" fmla="*/ 9 h 188"/>
                  <a:gd name="T80" fmla="*/ 233 w 319"/>
                  <a:gd name="T81" fmla="*/ 18 h 188"/>
                  <a:gd name="T82" fmla="*/ 215 w 319"/>
                  <a:gd name="T83" fmla="*/ 31 h 188"/>
                  <a:gd name="T84" fmla="*/ 175 w 319"/>
                  <a:gd name="T85" fmla="*/ 53 h 188"/>
                  <a:gd name="T86" fmla="*/ 160 w 319"/>
                  <a:gd name="T87" fmla="*/ 58 h 188"/>
                  <a:gd name="T88" fmla="*/ 144 w 319"/>
                  <a:gd name="T89" fmla="*/ 58 h 188"/>
                  <a:gd name="T90" fmla="*/ 133 w 319"/>
                  <a:gd name="T91" fmla="*/ 60 h 188"/>
                  <a:gd name="T92" fmla="*/ 113 w 319"/>
                  <a:gd name="T93" fmla="*/ 62 h 188"/>
                  <a:gd name="T94" fmla="*/ 84 w 319"/>
                  <a:gd name="T95" fmla="*/ 67 h 188"/>
                  <a:gd name="T96" fmla="*/ 60 w 319"/>
                  <a:gd name="T97" fmla="*/ 64 h 188"/>
                  <a:gd name="T98" fmla="*/ 47 w 319"/>
                  <a:gd name="T99" fmla="*/ 62 h 188"/>
                  <a:gd name="T100" fmla="*/ 42 w 319"/>
                  <a:gd name="T101" fmla="*/ 60 h 188"/>
                  <a:gd name="T102" fmla="*/ 22 w 319"/>
                  <a:gd name="T103" fmla="*/ 60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9"/>
                  <a:gd name="T157" fmla="*/ 0 h 188"/>
                  <a:gd name="T158" fmla="*/ 319 w 319"/>
                  <a:gd name="T159" fmla="*/ 188 h 1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9" h="188">
                    <a:moveTo>
                      <a:pt x="22" y="60"/>
                    </a:moveTo>
                    <a:lnTo>
                      <a:pt x="18" y="62"/>
                    </a:lnTo>
                    <a:lnTo>
                      <a:pt x="11" y="67"/>
                    </a:lnTo>
                    <a:lnTo>
                      <a:pt x="5" y="75"/>
                    </a:lnTo>
                    <a:lnTo>
                      <a:pt x="0" y="86"/>
                    </a:lnTo>
                    <a:lnTo>
                      <a:pt x="2" y="102"/>
                    </a:lnTo>
                    <a:lnTo>
                      <a:pt x="9" y="122"/>
                    </a:lnTo>
                    <a:lnTo>
                      <a:pt x="22" y="142"/>
                    </a:lnTo>
                    <a:lnTo>
                      <a:pt x="33" y="150"/>
                    </a:lnTo>
                    <a:lnTo>
                      <a:pt x="47" y="157"/>
                    </a:lnTo>
                    <a:lnTo>
                      <a:pt x="69" y="166"/>
                    </a:lnTo>
                    <a:lnTo>
                      <a:pt x="84" y="173"/>
                    </a:lnTo>
                    <a:lnTo>
                      <a:pt x="98" y="175"/>
                    </a:lnTo>
                    <a:lnTo>
                      <a:pt x="106" y="173"/>
                    </a:lnTo>
                    <a:lnTo>
                      <a:pt x="135" y="170"/>
                    </a:lnTo>
                    <a:lnTo>
                      <a:pt x="148" y="170"/>
                    </a:lnTo>
                    <a:lnTo>
                      <a:pt x="160" y="173"/>
                    </a:lnTo>
                    <a:lnTo>
                      <a:pt x="166" y="175"/>
                    </a:lnTo>
                    <a:lnTo>
                      <a:pt x="171" y="179"/>
                    </a:lnTo>
                    <a:lnTo>
                      <a:pt x="184" y="184"/>
                    </a:lnTo>
                    <a:lnTo>
                      <a:pt x="193" y="186"/>
                    </a:lnTo>
                    <a:lnTo>
                      <a:pt x="202" y="186"/>
                    </a:lnTo>
                    <a:lnTo>
                      <a:pt x="226" y="188"/>
                    </a:lnTo>
                    <a:lnTo>
                      <a:pt x="244" y="186"/>
                    </a:lnTo>
                    <a:lnTo>
                      <a:pt x="259" y="177"/>
                    </a:lnTo>
                    <a:lnTo>
                      <a:pt x="270" y="170"/>
                    </a:lnTo>
                    <a:lnTo>
                      <a:pt x="283" y="157"/>
                    </a:lnTo>
                    <a:lnTo>
                      <a:pt x="290" y="150"/>
                    </a:lnTo>
                    <a:lnTo>
                      <a:pt x="295" y="146"/>
                    </a:lnTo>
                    <a:lnTo>
                      <a:pt x="299" y="139"/>
                    </a:lnTo>
                    <a:lnTo>
                      <a:pt x="306" y="122"/>
                    </a:lnTo>
                    <a:lnTo>
                      <a:pt x="310" y="102"/>
                    </a:lnTo>
                    <a:lnTo>
                      <a:pt x="317" y="58"/>
                    </a:lnTo>
                    <a:lnTo>
                      <a:pt x="317" y="38"/>
                    </a:lnTo>
                    <a:lnTo>
                      <a:pt x="319" y="20"/>
                    </a:lnTo>
                    <a:lnTo>
                      <a:pt x="319" y="5"/>
                    </a:lnTo>
                    <a:lnTo>
                      <a:pt x="314" y="5"/>
                    </a:lnTo>
                    <a:lnTo>
                      <a:pt x="303" y="3"/>
                    </a:lnTo>
                    <a:lnTo>
                      <a:pt x="272" y="0"/>
                    </a:lnTo>
                    <a:lnTo>
                      <a:pt x="246" y="9"/>
                    </a:lnTo>
                    <a:lnTo>
                      <a:pt x="233" y="18"/>
                    </a:lnTo>
                    <a:lnTo>
                      <a:pt x="215" y="31"/>
                    </a:lnTo>
                    <a:lnTo>
                      <a:pt x="175" y="53"/>
                    </a:lnTo>
                    <a:lnTo>
                      <a:pt x="160" y="58"/>
                    </a:lnTo>
                    <a:lnTo>
                      <a:pt x="144" y="58"/>
                    </a:lnTo>
                    <a:lnTo>
                      <a:pt x="133" y="60"/>
                    </a:lnTo>
                    <a:lnTo>
                      <a:pt x="113" y="62"/>
                    </a:lnTo>
                    <a:lnTo>
                      <a:pt x="84" y="67"/>
                    </a:lnTo>
                    <a:lnTo>
                      <a:pt x="60" y="64"/>
                    </a:lnTo>
                    <a:lnTo>
                      <a:pt x="47" y="62"/>
                    </a:lnTo>
                    <a:lnTo>
                      <a:pt x="42" y="60"/>
                    </a:lnTo>
                    <a:lnTo>
                      <a:pt x="22" y="60"/>
                    </a:lnTo>
                    <a:close/>
                  </a:path>
                </a:pathLst>
              </a:custGeom>
              <a:solidFill>
                <a:srgbClr val="BD794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4" name="Freeform 75"/>
              <p:cNvSpPr>
                <a:spLocks/>
              </p:cNvSpPr>
              <p:nvPr/>
            </p:nvSpPr>
            <p:spPr bwMode="auto">
              <a:xfrm>
                <a:off x="1074" y="2516"/>
                <a:ext cx="319" cy="183"/>
              </a:xfrm>
              <a:custGeom>
                <a:avLst/>
                <a:gdLst>
                  <a:gd name="T0" fmla="*/ 22 w 319"/>
                  <a:gd name="T1" fmla="*/ 55 h 183"/>
                  <a:gd name="T2" fmla="*/ 18 w 319"/>
                  <a:gd name="T3" fmla="*/ 57 h 183"/>
                  <a:gd name="T4" fmla="*/ 11 w 319"/>
                  <a:gd name="T5" fmla="*/ 62 h 183"/>
                  <a:gd name="T6" fmla="*/ 5 w 319"/>
                  <a:gd name="T7" fmla="*/ 70 h 183"/>
                  <a:gd name="T8" fmla="*/ 0 w 319"/>
                  <a:gd name="T9" fmla="*/ 81 h 183"/>
                  <a:gd name="T10" fmla="*/ 2 w 319"/>
                  <a:gd name="T11" fmla="*/ 97 h 183"/>
                  <a:gd name="T12" fmla="*/ 9 w 319"/>
                  <a:gd name="T13" fmla="*/ 117 h 183"/>
                  <a:gd name="T14" fmla="*/ 22 w 319"/>
                  <a:gd name="T15" fmla="*/ 137 h 183"/>
                  <a:gd name="T16" fmla="*/ 33 w 319"/>
                  <a:gd name="T17" fmla="*/ 145 h 183"/>
                  <a:gd name="T18" fmla="*/ 47 w 319"/>
                  <a:gd name="T19" fmla="*/ 152 h 183"/>
                  <a:gd name="T20" fmla="*/ 69 w 319"/>
                  <a:gd name="T21" fmla="*/ 161 h 183"/>
                  <a:gd name="T22" fmla="*/ 84 w 319"/>
                  <a:gd name="T23" fmla="*/ 168 h 183"/>
                  <a:gd name="T24" fmla="*/ 98 w 319"/>
                  <a:gd name="T25" fmla="*/ 170 h 183"/>
                  <a:gd name="T26" fmla="*/ 106 w 319"/>
                  <a:gd name="T27" fmla="*/ 168 h 183"/>
                  <a:gd name="T28" fmla="*/ 135 w 319"/>
                  <a:gd name="T29" fmla="*/ 165 h 183"/>
                  <a:gd name="T30" fmla="*/ 148 w 319"/>
                  <a:gd name="T31" fmla="*/ 165 h 183"/>
                  <a:gd name="T32" fmla="*/ 160 w 319"/>
                  <a:gd name="T33" fmla="*/ 168 h 183"/>
                  <a:gd name="T34" fmla="*/ 166 w 319"/>
                  <a:gd name="T35" fmla="*/ 170 h 183"/>
                  <a:gd name="T36" fmla="*/ 171 w 319"/>
                  <a:gd name="T37" fmla="*/ 172 h 183"/>
                  <a:gd name="T38" fmla="*/ 184 w 319"/>
                  <a:gd name="T39" fmla="*/ 176 h 183"/>
                  <a:gd name="T40" fmla="*/ 202 w 319"/>
                  <a:gd name="T41" fmla="*/ 181 h 183"/>
                  <a:gd name="T42" fmla="*/ 224 w 319"/>
                  <a:gd name="T43" fmla="*/ 183 h 183"/>
                  <a:gd name="T44" fmla="*/ 241 w 319"/>
                  <a:gd name="T45" fmla="*/ 181 h 183"/>
                  <a:gd name="T46" fmla="*/ 259 w 319"/>
                  <a:gd name="T47" fmla="*/ 172 h 183"/>
                  <a:gd name="T48" fmla="*/ 268 w 319"/>
                  <a:gd name="T49" fmla="*/ 165 h 183"/>
                  <a:gd name="T50" fmla="*/ 281 w 319"/>
                  <a:gd name="T51" fmla="*/ 154 h 183"/>
                  <a:gd name="T52" fmla="*/ 297 w 319"/>
                  <a:gd name="T53" fmla="*/ 134 h 183"/>
                  <a:gd name="T54" fmla="*/ 303 w 319"/>
                  <a:gd name="T55" fmla="*/ 119 h 183"/>
                  <a:gd name="T56" fmla="*/ 308 w 319"/>
                  <a:gd name="T57" fmla="*/ 99 h 183"/>
                  <a:gd name="T58" fmla="*/ 314 w 319"/>
                  <a:gd name="T59" fmla="*/ 55 h 183"/>
                  <a:gd name="T60" fmla="*/ 317 w 319"/>
                  <a:gd name="T61" fmla="*/ 35 h 183"/>
                  <a:gd name="T62" fmla="*/ 319 w 319"/>
                  <a:gd name="T63" fmla="*/ 18 h 183"/>
                  <a:gd name="T64" fmla="*/ 319 w 319"/>
                  <a:gd name="T65" fmla="*/ 2 h 183"/>
                  <a:gd name="T66" fmla="*/ 314 w 319"/>
                  <a:gd name="T67" fmla="*/ 2 h 183"/>
                  <a:gd name="T68" fmla="*/ 303 w 319"/>
                  <a:gd name="T69" fmla="*/ 0 h 183"/>
                  <a:gd name="T70" fmla="*/ 272 w 319"/>
                  <a:gd name="T71" fmla="*/ 0 h 183"/>
                  <a:gd name="T72" fmla="*/ 246 w 319"/>
                  <a:gd name="T73" fmla="*/ 9 h 183"/>
                  <a:gd name="T74" fmla="*/ 233 w 319"/>
                  <a:gd name="T75" fmla="*/ 18 h 183"/>
                  <a:gd name="T76" fmla="*/ 215 w 319"/>
                  <a:gd name="T77" fmla="*/ 31 h 183"/>
                  <a:gd name="T78" fmla="*/ 175 w 319"/>
                  <a:gd name="T79" fmla="*/ 51 h 183"/>
                  <a:gd name="T80" fmla="*/ 157 w 319"/>
                  <a:gd name="T81" fmla="*/ 53 h 183"/>
                  <a:gd name="T82" fmla="*/ 142 w 319"/>
                  <a:gd name="T83" fmla="*/ 55 h 183"/>
                  <a:gd name="T84" fmla="*/ 131 w 319"/>
                  <a:gd name="T85" fmla="*/ 57 h 183"/>
                  <a:gd name="T86" fmla="*/ 111 w 319"/>
                  <a:gd name="T87" fmla="*/ 59 h 183"/>
                  <a:gd name="T88" fmla="*/ 84 w 319"/>
                  <a:gd name="T89" fmla="*/ 64 h 183"/>
                  <a:gd name="T90" fmla="*/ 60 w 319"/>
                  <a:gd name="T91" fmla="*/ 59 h 183"/>
                  <a:gd name="T92" fmla="*/ 47 w 319"/>
                  <a:gd name="T93" fmla="*/ 57 h 183"/>
                  <a:gd name="T94" fmla="*/ 42 w 319"/>
                  <a:gd name="T95" fmla="*/ 55 h 183"/>
                  <a:gd name="T96" fmla="*/ 22 w 319"/>
                  <a:gd name="T97" fmla="*/ 55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9"/>
                  <a:gd name="T148" fmla="*/ 0 h 183"/>
                  <a:gd name="T149" fmla="*/ 319 w 319"/>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9" h="183">
                    <a:moveTo>
                      <a:pt x="22" y="55"/>
                    </a:moveTo>
                    <a:lnTo>
                      <a:pt x="18" y="57"/>
                    </a:lnTo>
                    <a:lnTo>
                      <a:pt x="11" y="62"/>
                    </a:lnTo>
                    <a:lnTo>
                      <a:pt x="5" y="70"/>
                    </a:lnTo>
                    <a:lnTo>
                      <a:pt x="0" y="81"/>
                    </a:lnTo>
                    <a:lnTo>
                      <a:pt x="2" y="97"/>
                    </a:lnTo>
                    <a:lnTo>
                      <a:pt x="9" y="117"/>
                    </a:lnTo>
                    <a:lnTo>
                      <a:pt x="22" y="137"/>
                    </a:lnTo>
                    <a:lnTo>
                      <a:pt x="33" y="145"/>
                    </a:lnTo>
                    <a:lnTo>
                      <a:pt x="47" y="152"/>
                    </a:lnTo>
                    <a:lnTo>
                      <a:pt x="69" y="161"/>
                    </a:lnTo>
                    <a:lnTo>
                      <a:pt x="84" y="168"/>
                    </a:lnTo>
                    <a:lnTo>
                      <a:pt x="98" y="170"/>
                    </a:lnTo>
                    <a:lnTo>
                      <a:pt x="106" y="168"/>
                    </a:lnTo>
                    <a:lnTo>
                      <a:pt x="135" y="165"/>
                    </a:lnTo>
                    <a:lnTo>
                      <a:pt x="148" y="165"/>
                    </a:lnTo>
                    <a:lnTo>
                      <a:pt x="160" y="168"/>
                    </a:lnTo>
                    <a:lnTo>
                      <a:pt x="166" y="170"/>
                    </a:lnTo>
                    <a:lnTo>
                      <a:pt x="171" y="172"/>
                    </a:lnTo>
                    <a:lnTo>
                      <a:pt x="184" y="176"/>
                    </a:lnTo>
                    <a:lnTo>
                      <a:pt x="202" y="181"/>
                    </a:lnTo>
                    <a:lnTo>
                      <a:pt x="224" y="183"/>
                    </a:lnTo>
                    <a:lnTo>
                      <a:pt x="241" y="181"/>
                    </a:lnTo>
                    <a:lnTo>
                      <a:pt x="259" y="172"/>
                    </a:lnTo>
                    <a:lnTo>
                      <a:pt x="268" y="165"/>
                    </a:lnTo>
                    <a:lnTo>
                      <a:pt x="281" y="154"/>
                    </a:lnTo>
                    <a:lnTo>
                      <a:pt x="297" y="134"/>
                    </a:lnTo>
                    <a:lnTo>
                      <a:pt x="303" y="119"/>
                    </a:lnTo>
                    <a:lnTo>
                      <a:pt x="308" y="99"/>
                    </a:lnTo>
                    <a:lnTo>
                      <a:pt x="314" y="55"/>
                    </a:lnTo>
                    <a:lnTo>
                      <a:pt x="317" y="35"/>
                    </a:lnTo>
                    <a:lnTo>
                      <a:pt x="319" y="18"/>
                    </a:lnTo>
                    <a:lnTo>
                      <a:pt x="319" y="2"/>
                    </a:lnTo>
                    <a:lnTo>
                      <a:pt x="314" y="2"/>
                    </a:lnTo>
                    <a:lnTo>
                      <a:pt x="303" y="0"/>
                    </a:lnTo>
                    <a:lnTo>
                      <a:pt x="272" y="0"/>
                    </a:lnTo>
                    <a:lnTo>
                      <a:pt x="246" y="9"/>
                    </a:lnTo>
                    <a:lnTo>
                      <a:pt x="233" y="18"/>
                    </a:lnTo>
                    <a:lnTo>
                      <a:pt x="215" y="31"/>
                    </a:lnTo>
                    <a:lnTo>
                      <a:pt x="175" y="51"/>
                    </a:lnTo>
                    <a:lnTo>
                      <a:pt x="157" y="53"/>
                    </a:lnTo>
                    <a:lnTo>
                      <a:pt x="142" y="55"/>
                    </a:lnTo>
                    <a:lnTo>
                      <a:pt x="131" y="57"/>
                    </a:lnTo>
                    <a:lnTo>
                      <a:pt x="111" y="59"/>
                    </a:lnTo>
                    <a:lnTo>
                      <a:pt x="84" y="64"/>
                    </a:lnTo>
                    <a:lnTo>
                      <a:pt x="60" y="59"/>
                    </a:lnTo>
                    <a:lnTo>
                      <a:pt x="47" y="57"/>
                    </a:lnTo>
                    <a:lnTo>
                      <a:pt x="42" y="55"/>
                    </a:lnTo>
                    <a:lnTo>
                      <a:pt x="22" y="55"/>
                    </a:lnTo>
                    <a:close/>
                  </a:path>
                </a:pathLst>
              </a:custGeom>
              <a:solidFill>
                <a:srgbClr val="C17C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5" name="Freeform 76"/>
              <p:cNvSpPr>
                <a:spLocks/>
              </p:cNvSpPr>
              <p:nvPr/>
            </p:nvSpPr>
            <p:spPr bwMode="auto">
              <a:xfrm>
                <a:off x="1074" y="2518"/>
                <a:ext cx="319" cy="181"/>
              </a:xfrm>
              <a:custGeom>
                <a:avLst/>
                <a:gdLst>
                  <a:gd name="T0" fmla="*/ 22 w 319"/>
                  <a:gd name="T1" fmla="*/ 53 h 181"/>
                  <a:gd name="T2" fmla="*/ 18 w 319"/>
                  <a:gd name="T3" fmla="*/ 55 h 181"/>
                  <a:gd name="T4" fmla="*/ 11 w 319"/>
                  <a:gd name="T5" fmla="*/ 60 h 181"/>
                  <a:gd name="T6" fmla="*/ 5 w 319"/>
                  <a:gd name="T7" fmla="*/ 68 h 181"/>
                  <a:gd name="T8" fmla="*/ 0 w 319"/>
                  <a:gd name="T9" fmla="*/ 79 h 181"/>
                  <a:gd name="T10" fmla="*/ 2 w 319"/>
                  <a:gd name="T11" fmla="*/ 95 h 181"/>
                  <a:gd name="T12" fmla="*/ 9 w 319"/>
                  <a:gd name="T13" fmla="*/ 115 h 181"/>
                  <a:gd name="T14" fmla="*/ 22 w 319"/>
                  <a:gd name="T15" fmla="*/ 135 h 181"/>
                  <a:gd name="T16" fmla="*/ 33 w 319"/>
                  <a:gd name="T17" fmla="*/ 143 h 181"/>
                  <a:gd name="T18" fmla="*/ 47 w 319"/>
                  <a:gd name="T19" fmla="*/ 150 h 181"/>
                  <a:gd name="T20" fmla="*/ 69 w 319"/>
                  <a:gd name="T21" fmla="*/ 159 h 181"/>
                  <a:gd name="T22" fmla="*/ 84 w 319"/>
                  <a:gd name="T23" fmla="*/ 166 h 181"/>
                  <a:gd name="T24" fmla="*/ 98 w 319"/>
                  <a:gd name="T25" fmla="*/ 168 h 181"/>
                  <a:gd name="T26" fmla="*/ 106 w 319"/>
                  <a:gd name="T27" fmla="*/ 166 h 181"/>
                  <a:gd name="T28" fmla="*/ 135 w 319"/>
                  <a:gd name="T29" fmla="*/ 163 h 181"/>
                  <a:gd name="T30" fmla="*/ 148 w 319"/>
                  <a:gd name="T31" fmla="*/ 163 h 181"/>
                  <a:gd name="T32" fmla="*/ 160 w 319"/>
                  <a:gd name="T33" fmla="*/ 166 h 181"/>
                  <a:gd name="T34" fmla="*/ 182 w 319"/>
                  <a:gd name="T35" fmla="*/ 174 h 181"/>
                  <a:gd name="T36" fmla="*/ 199 w 319"/>
                  <a:gd name="T37" fmla="*/ 179 h 181"/>
                  <a:gd name="T38" fmla="*/ 221 w 319"/>
                  <a:gd name="T39" fmla="*/ 181 h 181"/>
                  <a:gd name="T40" fmla="*/ 241 w 319"/>
                  <a:gd name="T41" fmla="*/ 179 h 181"/>
                  <a:gd name="T42" fmla="*/ 257 w 319"/>
                  <a:gd name="T43" fmla="*/ 172 h 181"/>
                  <a:gd name="T44" fmla="*/ 279 w 319"/>
                  <a:gd name="T45" fmla="*/ 154 h 181"/>
                  <a:gd name="T46" fmla="*/ 288 w 319"/>
                  <a:gd name="T47" fmla="*/ 146 h 181"/>
                  <a:gd name="T48" fmla="*/ 297 w 319"/>
                  <a:gd name="T49" fmla="*/ 135 h 181"/>
                  <a:gd name="T50" fmla="*/ 303 w 319"/>
                  <a:gd name="T51" fmla="*/ 119 h 181"/>
                  <a:gd name="T52" fmla="*/ 308 w 319"/>
                  <a:gd name="T53" fmla="*/ 99 h 181"/>
                  <a:gd name="T54" fmla="*/ 314 w 319"/>
                  <a:gd name="T55" fmla="*/ 57 h 181"/>
                  <a:gd name="T56" fmla="*/ 317 w 319"/>
                  <a:gd name="T57" fmla="*/ 35 h 181"/>
                  <a:gd name="T58" fmla="*/ 319 w 319"/>
                  <a:gd name="T59" fmla="*/ 20 h 181"/>
                  <a:gd name="T60" fmla="*/ 319 w 319"/>
                  <a:gd name="T61" fmla="*/ 4 h 181"/>
                  <a:gd name="T62" fmla="*/ 314 w 319"/>
                  <a:gd name="T63" fmla="*/ 2 h 181"/>
                  <a:gd name="T64" fmla="*/ 301 w 319"/>
                  <a:gd name="T65" fmla="*/ 0 h 181"/>
                  <a:gd name="T66" fmla="*/ 286 w 319"/>
                  <a:gd name="T67" fmla="*/ 0 h 181"/>
                  <a:gd name="T68" fmla="*/ 270 w 319"/>
                  <a:gd name="T69" fmla="*/ 2 h 181"/>
                  <a:gd name="T70" fmla="*/ 246 w 319"/>
                  <a:gd name="T71" fmla="*/ 11 h 181"/>
                  <a:gd name="T72" fmla="*/ 230 w 319"/>
                  <a:gd name="T73" fmla="*/ 20 h 181"/>
                  <a:gd name="T74" fmla="*/ 213 w 319"/>
                  <a:gd name="T75" fmla="*/ 31 h 181"/>
                  <a:gd name="T76" fmla="*/ 193 w 319"/>
                  <a:gd name="T77" fmla="*/ 42 h 181"/>
                  <a:gd name="T78" fmla="*/ 173 w 319"/>
                  <a:gd name="T79" fmla="*/ 51 h 181"/>
                  <a:gd name="T80" fmla="*/ 140 w 319"/>
                  <a:gd name="T81" fmla="*/ 55 h 181"/>
                  <a:gd name="T82" fmla="*/ 129 w 319"/>
                  <a:gd name="T83" fmla="*/ 57 h 181"/>
                  <a:gd name="T84" fmla="*/ 111 w 319"/>
                  <a:gd name="T85" fmla="*/ 60 h 181"/>
                  <a:gd name="T86" fmla="*/ 98 w 319"/>
                  <a:gd name="T87" fmla="*/ 60 h 181"/>
                  <a:gd name="T88" fmla="*/ 84 w 319"/>
                  <a:gd name="T89" fmla="*/ 62 h 181"/>
                  <a:gd name="T90" fmla="*/ 60 w 319"/>
                  <a:gd name="T91" fmla="*/ 60 h 181"/>
                  <a:gd name="T92" fmla="*/ 47 w 319"/>
                  <a:gd name="T93" fmla="*/ 55 h 181"/>
                  <a:gd name="T94" fmla="*/ 42 w 319"/>
                  <a:gd name="T95" fmla="*/ 53 h 181"/>
                  <a:gd name="T96" fmla="*/ 22 w 319"/>
                  <a:gd name="T97" fmla="*/ 53 h 1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9"/>
                  <a:gd name="T148" fmla="*/ 0 h 181"/>
                  <a:gd name="T149" fmla="*/ 319 w 319"/>
                  <a:gd name="T150" fmla="*/ 181 h 1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9" h="181">
                    <a:moveTo>
                      <a:pt x="22" y="53"/>
                    </a:moveTo>
                    <a:lnTo>
                      <a:pt x="18" y="55"/>
                    </a:lnTo>
                    <a:lnTo>
                      <a:pt x="11" y="60"/>
                    </a:lnTo>
                    <a:lnTo>
                      <a:pt x="5" y="68"/>
                    </a:lnTo>
                    <a:lnTo>
                      <a:pt x="0" y="79"/>
                    </a:lnTo>
                    <a:lnTo>
                      <a:pt x="2" y="95"/>
                    </a:lnTo>
                    <a:lnTo>
                      <a:pt x="9" y="115"/>
                    </a:lnTo>
                    <a:lnTo>
                      <a:pt x="22" y="135"/>
                    </a:lnTo>
                    <a:lnTo>
                      <a:pt x="33" y="143"/>
                    </a:lnTo>
                    <a:lnTo>
                      <a:pt x="47" y="150"/>
                    </a:lnTo>
                    <a:lnTo>
                      <a:pt x="69" y="159"/>
                    </a:lnTo>
                    <a:lnTo>
                      <a:pt x="84" y="166"/>
                    </a:lnTo>
                    <a:lnTo>
                      <a:pt x="98" y="168"/>
                    </a:lnTo>
                    <a:lnTo>
                      <a:pt x="106" y="166"/>
                    </a:lnTo>
                    <a:lnTo>
                      <a:pt x="135" y="163"/>
                    </a:lnTo>
                    <a:lnTo>
                      <a:pt x="148" y="163"/>
                    </a:lnTo>
                    <a:lnTo>
                      <a:pt x="160" y="166"/>
                    </a:lnTo>
                    <a:lnTo>
                      <a:pt x="182" y="174"/>
                    </a:lnTo>
                    <a:lnTo>
                      <a:pt x="199" y="179"/>
                    </a:lnTo>
                    <a:lnTo>
                      <a:pt x="221" y="181"/>
                    </a:lnTo>
                    <a:lnTo>
                      <a:pt x="241" y="179"/>
                    </a:lnTo>
                    <a:lnTo>
                      <a:pt x="257" y="172"/>
                    </a:lnTo>
                    <a:lnTo>
                      <a:pt x="279" y="154"/>
                    </a:lnTo>
                    <a:lnTo>
                      <a:pt x="288" y="146"/>
                    </a:lnTo>
                    <a:lnTo>
                      <a:pt x="297" y="135"/>
                    </a:lnTo>
                    <a:lnTo>
                      <a:pt x="303" y="119"/>
                    </a:lnTo>
                    <a:lnTo>
                      <a:pt x="308" y="99"/>
                    </a:lnTo>
                    <a:lnTo>
                      <a:pt x="314" y="57"/>
                    </a:lnTo>
                    <a:lnTo>
                      <a:pt x="317" y="35"/>
                    </a:lnTo>
                    <a:lnTo>
                      <a:pt x="319" y="20"/>
                    </a:lnTo>
                    <a:lnTo>
                      <a:pt x="319" y="4"/>
                    </a:lnTo>
                    <a:lnTo>
                      <a:pt x="314" y="2"/>
                    </a:lnTo>
                    <a:lnTo>
                      <a:pt x="301" y="0"/>
                    </a:lnTo>
                    <a:lnTo>
                      <a:pt x="286" y="0"/>
                    </a:lnTo>
                    <a:lnTo>
                      <a:pt x="270" y="2"/>
                    </a:lnTo>
                    <a:lnTo>
                      <a:pt x="246" y="11"/>
                    </a:lnTo>
                    <a:lnTo>
                      <a:pt x="230" y="20"/>
                    </a:lnTo>
                    <a:lnTo>
                      <a:pt x="213" y="31"/>
                    </a:lnTo>
                    <a:lnTo>
                      <a:pt x="193" y="42"/>
                    </a:lnTo>
                    <a:lnTo>
                      <a:pt x="173" y="51"/>
                    </a:lnTo>
                    <a:lnTo>
                      <a:pt x="140" y="55"/>
                    </a:lnTo>
                    <a:lnTo>
                      <a:pt x="129" y="57"/>
                    </a:lnTo>
                    <a:lnTo>
                      <a:pt x="111" y="60"/>
                    </a:lnTo>
                    <a:lnTo>
                      <a:pt x="98" y="60"/>
                    </a:lnTo>
                    <a:lnTo>
                      <a:pt x="84" y="62"/>
                    </a:lnTo>
                    <a:lnTo>
                      <a:pt x="60" y="60"/>
                    </a:lnTo>
                    <a:lnTo>
                      <a:pt x="47" y="55"/>
                    </a:lnTo>
                    <a:lnTo>
                      <a:pt x="42" y="53"/>
                    </a:lnTo>
                    <a:lnTo>
                      <a:pt x="22" y="53"/>
                    </a:lnTo>
                    <a:close/>
                  </a:path>
                </a:pathLst>
              </a:custGeom>
              <a:solidFill>
                <a:srgbClr val="C4805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6" name="Freeform 77"/>
              <p:cNvSpPr>
                <a:spLocks/>
              </p:cNvSpPr>
              <p:nvPr/>
            </p:nvSpPr>
            <p:spPr bwMode="auto">
              <a:xfrm>
                <a:off x="1074" y="2522"/>
                <a:ext cx="319" cy="177"/>
              </a:xfrm>
              <a:custGeom>
                <a:avLst/>
                <a:gdLst>
                  <a:gd name="T0" fmla="*/ 22 w 319"/>
                  <a:gd name="T1" fmla="*/ 49 h 177"/>
                  <a:gd name="T2" fmla="*/ 18 w 319"/>
                  <a:gd name="T3" fmla="*/ 51 h 177"/>
                  <a:gd name="T4" fmla="*/ 11 w 319"/>
                  <a:gd name="T5" fmla="*/ 56 h 177"/>
                  <a:gd name="T6" fmla="*/ 5 w 319"/>
                  <a:gd name="T7" fmla="*/ 64 h 177"/>
                  <a:gd name="T8" fmla="*/ 0 w 319"/>
                  <a:gd name="T9" fmla="*/ 75 h 177"/>
                  <a:gd name="T10" fmla="*/ 2 w 319"/>
                  <a:gd name="T11" fmla="*/ 91 h 177"/>
                  <a:gd name="T12" fmla="*/ 9 w 319"/>
                  <a:gd name="T13" fmla="*/ 111 h 177"/>
                  <a:gd name="T14" fmla="*/ 22 w 319"/>
                  <a:gd name="T15" fmla="*/ 131 h 177"/>
                  <a:gd name="T16" fmla="*/ 33 w 319"/>
                  <a:gd name="T17" fmla="*/ 139 h 177"/>
                  <a:gd name="T18" fmla="*/ 47 w 319"/>
                  <a:gd name="T19" fmla="*/ 146 h 177"/>
                  <a:gd name="T20" fmla="*/ 69 w 319"/>
                  <a:gd name="T21" fmla="*/ 155 h 177"/>
                  <a:gd name="T22" fmla="*/ 84 w 319"/>
                  <a:gd name="T23" fmla="*/ 162 h 177"/>
                  <a:gd name="T24" fmla="*/ 98 w 319"/>
                  <a:gd name="T25" fmla="*/ 164 h 177"/>
                  <a:gd name="T26" fmla="*/ 106 w 319"/>
                  <a:gd name="T27" fmla="*/ 162 h 177"/>
                  <a:gd name="T28" fmla="*/ 135 w 319"/>
                  <a:gd name="T29" fmla="*/ 159 h 177"/>
                  <a:gd name="T30" fmla="*/ 148 w 319"/>
                  <a:gd name="T31" fmla="*/ 159 h 177"/>
                  <a:gd name="T32" fmla="*/ 160 w 319"/>
                  <a:gd name="T33" fmla="*/ 162 h 177"/>
                  <a:gd name="T34" fmla="*/ 182 w 319"/>
                  <a:gd name="T35" fmla="*/ 170 h 177"/>
                  <a:gd name="T36" fmla="*/ 188 w 319"/>
                  <a:gd name="T37" fmla="*/ 173 h 177"/>
                  <a:gd name="T38" fmla="*/ 199 w 319"/>
                  <a:gd name="T39" fmla="*/ 175 h 177"/>
                  <a:gd name="T40" fmla="*/ 221 w 319"/>
                  <a:gd name="T41" fmla="*/ 177 h 177"/>
                  <a:gd name="T42" fmla="*/ 239 w 319"/>
                  <a:gd name="T43" fmla="*/ 175 h 177"/>
                  <a:gd name="T44" fmla="*/ 248 w 319"/>
                  <a:gd name="T45" fmla="*/ 173 h 177"/>
                  <a:gd name="T46" fmla="*/ 257 w 319"/>
                  <a:gd name="T47" fmla="*/ 168 h 177"/>
                  <a:gd name="T48" fmla="*/ 266 w 319"/>
                  <a:gd name="T49" fmla="*/ 162 h 177"/>
                  <a:gd name="T50" fmla="*/ 279 w 319"/>
                  <a:gd name="T51" fmla="*/ 150 h 177"/>
                  <a:gd name="T52" fmla="*/ 286 w 319"/>
                  <a:gd name="T53" fmla="*/ 144 h 177"/>
                  <a:gd name="T54" fmla="*/ 295 w 319"/>
                  <a:gd name="T55" fmla="*/ 131 h 177"/>
                  <a:gd name="T56" fmla="*/ 301 w 319"/>
                  <a:gd name="T57" fmla="*/ 117 h 177"/>
                  <a:gd name="T58" fmla="*/ 308 w 319"/>
                  <a:gd name="T59" fmla="*/ 98 h 177"/>
                  <a:gd name="T60" fmla="*/ 314 w 319"/>
                  <a:gd name="T61" fmla="*/ 56 h 177"/>
                  <a:gd name="T62" fmla="*/ 317 w 319"/>
                  <a:gd name="T63" fmla="*/ 36 h 177"/>
                  <a:gd name="T64" fmla="*/ 319 w 319"/>
                  <a:gd name="T65" fmla="*/ 20 h 177"/>
                  <a:gd name="T66" fmla="*/ 319 w 319"/>
                  <a:gd name="T67" fmla="*/ 5 h 177"/>
                  <a:gd name="T68" fmla="*/ 314 w 319"/>
                  <a:gd name="T69" fmla="*/ 3 h 177"/>
                  <a:gd name="T70" fmla="*/ 301 w 319"/>
                  <a:gd name="T71" fmla="*/ 0 h 177"/>
                  <a:gd name="T72" fmla="*/ 286 w 319"/>
                  <a:gd name="T73" fmla="*/ 0 h 177"/>
                  <a:gd name="T74" fmla="*/ 270 w 319"/>
                  <a:gd name="T75" fmla="*/ 3 h 177"/>
                  <a:gd name="T76" fmla="*/ 257 w 319"/>
                  <a:gd name="T77" fmla="*/ 5 h 177"/>
                  <a:gd name="T78" fmla="*/ 246 w 319"/>
                  <a:gd name="T79" fmla="*/ 12 h 177"/>
                  <a:gd name="T80" fmla="*/ 210 w 319"/>
                  <a:gd name="T81" fmla="*/ 34 h 177"/>
                  <a:gd name="T82" fmla="*/ 190 w 319"/>
                  <a:gd name="T83" fmla="*/ 42 h 177"/>
                  <a:gd name="T84" fmla="*/ 173 w 319"/>
                  <a:gd name="T85" fmla="*/ 49 h 177"/>
                  <a:gd name="T86" fmla="*/ 155 w 319"/>
                  <a:gd name="T87" fmla="*/ 51 h 177"/>
                  <a:gd name="T88" fmla="*/ 140 w 319"/>
                  <a:gd name="T89" fmla="*/ 53 h 177"/>
                  <a:gd name="T90" fmla="*/ 126 w 319"/>
                  <a:gd name="T91" fmla="*/ 56 h 177"/>
                  <a:gd name="T92" fmla="*/ 109 w 319"/>
                  <a:gd name="T93" fmla="*/ 58 h 177"/>
                  <a:gd name="T94" fmla="*/ 95 w 319"/>
                  <a:gd name="T95" fmla="*/ 58 h 177"/>
                  <a:gd name="T96" fmla="*/ 82 w 319"/>
                  <a:gd name="T97" fmla="*/ 60 h 177"/>
                  <a:gd name="T98" fmla="*/ 71 w 319"/>
                  <a:gd name="T99" fmla="*/ 60 h 177"/>
                  <a:gd name="T100" fmla="*/ 60 w 319"/>
                  <a:gd name="T101" fmla="*/ 56 h 177"/>
                  <a:gd name="T102" fmla="*/ 47 w 319"/>
                  <a:gd name="T103" fmla="*/ 51 h 177"/>
                  <a:gd name="T104" fmla="*/ 42 w 319"/>
                  <a:gd name="T105" fmla="*/ 49 h 177"/>
                  <a:gd name="T106" fmla="*/ 22 w 319"/>
                  <a:gd name="T107" fmla="*/ 49 h 1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9"/>
                  <a:gd name="T163" fmla="*/ 0 h 177"/>
                  <a:gd name="T164" fmla="*/ 319 w 319"/>
                  <a:gd name="T165" fmla="*/ 177 h 1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9" h="177">
                    <a:moveTo>
                      <a:pt x="22" y="49"/>
                    </a:moveTo>
                    <a:lnTo>
                      <a:pt x="18" y="51"/>
                    </a:lnTo>
                    <a:lnTo>
                      <a:pt x="11" y="56"/>
                    </a:lnTo>
                    <a:lnTo>
                      <a:pt x="5" y="64"/>
                    </a:lnTo>
                    <a:lnTo>
                      <a:pt x="0" y="75"/>
                    </a:lnTo>
                    <a:lnTo>
                      <a:pt x="2" y="91"/>
                    </a:lnTo>
                    <a:lnTo>
                      <a:pt x="9" y="111"/>
                    </a:lnTo>
                    <a:lnTo>
                      <a:pt x="22" y="131"/>
                    </a:lnTo>
                    <a:lnTo>
                      <a:pt x="33" y="139"/>
                    </a:lnTo>
                    <a:lnTo>
                      <a:pt x="47" y="146"/>
                    </a:lnTo>
                    <a:lnTo>
                      <a:pt x="69" y="155"/>
                    </a:lnTo>
                    <a:lnTo>
                      <a:pt x="84" y="162"/>
                    </a:lnTo>
                    <a:lnTo>
                      <a:pt x="98" y="164"/>
                    </a:lnTo>
                    <a:lnTo>
                      <a:pt x="106" y="162"/>
                    </a:lnTo>
                    <a:lnTo>
                      <a:pt x="135" y="159"/>
                    </a:lnTo>
                    <a:lnTo>
                      <a:pt x="148" y="159"/>
                    </a:lnTo>
                    <a:lnTo>
                      <a:pt x="160" y="162"/>
                    </a:lnTo>
                    <a:lnTo>
                      <a:pt x="182" y="170"/>
                    </a:lnTo>
                    <a:lnTo>
                      <a:pt x="188" y="173"/>
                    </a:lnTo>
                    <a:lnTo>
                      <a:pt x="199" y="175"/>
                    </a:lnTo>
                    <a:lnTo>
                      <a:pt x="221" y="177"/>
                    </a:lnTo>
                    <a:lnTo>
                      <a:pt x="239" y="175"/>
                    </a:lnTo>
                    <a:lnTo>
                      <a:pt x="248" y="173"/>
                    </a:lnTo>
                    <a:lnTo>
                      <a:pt x="257" y="168"/>
                    </a:lnTo>
                    <a:lnTo>
                      <a:pt x="266" y="162"/>
                    </a:lnTo>
                    <a:lnTo>
                      <a:pt x="279" y="150"/>
                    </a:lnTo>
                    <a:lnTo>
                      <a:pt x="286" y="144"/>
                    </a:lnTo>
                    <a:lnTo>
                      <a:pt x="295" y="131"/>
                    </a:lnTo>
                    <a:lnTo>
                      <a:pt x="301" y="117"/>
                    </a:lnTo>
                    <a:lnTo>
                      <a:pt x="308" y="98"/>
                    </a:lnTo>
                    <a:lnTo>
                      <a:pt x="314" y="56"/>
                    </a:lnTo>
                    <a:lnTo>
                      <a:pt x="317" y="36"/>
                    </a:lnTo>
                    <a:lnTo>
                      <a:pt x="319" y="20"/>
                    </a:lnTo>
                    <a:lnTo>
                      <a:pt x="319" y="5"/>
                    </a:lnTo>
                    <a:lnTo>
                      <a:pt x="314" y="3"/>
                    </a:lnTo>
                    <a:lnTo>
                      <a:pt x="301" y="0"/>
                    </a:lnTo>
                    <a:lnTo>
                      <a:pt x="286" y="0"/>
                    </a:lnTo>
                    <a:lnTo>
                      <a:pt x="270" y="3"/>
                    </a:lnTo>
                    <a:lnTo>
                      <a:pt x="257" y="5"/>
                    </a:lnTo>
                    <a:lnTo>
                      <a:pt x="246" y="12"/>
                    </a:lnTo>
                    <a:lnTo>
                      <a:pt x="210" y="34"/>
                    </a:lnTo>
                    <a:lnTo>
                      <a:pt x="190" y="42"/>
                    </a:lnTo>
                    <a:lnTo>
                      <a:pt x="173" y="49"/>
                    </a:lnTo>
                    <a:lnTo>
                      <a:pt x="155" y="51"/>
                    </a:lnTo>
                    <a:lnTo>
                      <a:pt x="140" y="53"/>
                    </a:lnTo>
                    <a:lnTo>
                      <a:pt x="126" y="56"/>
                    </a:lnTo>
                    <a:lnTo>
                      <a:pt x="109" y="58"/>
                    </a:lnTo>
                    <a:lnTo>
                      <a:pt x="95" y="58"/>
                    </a:lnTo>
                    <a:lnTo>
                      <a:pt x="82" y="60"/>
                    </a:lnTo>
                    <a:lnTo>
                      <a:pt x="71" y="60"/>
                    </a:lnTo>
                    <a:lnTo>
                      <a:pt x="60" y="56"/>
                    </a:lnTo>
                    <a:lnTo>
                      <a:pt x="47" y="51"/>
                    </a:lnTo>
                    <a:lnTo>
                      <a:pt x="42" y="49"/>
                    </a:lnTo>
                    <a:lnTo>
                      <a:pt x="22" y="49"/>
                    </a:lnTo>
                    <a:close/>
                  </a:path>
                </a:pathLst>
              </a:custGeom>
              <a:solidFill>
                <a:srgbClr val="C8835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7" name="Freeform 78"/>
              <p:cNvSpPr>
                <a:spLocks/>
              </p:cNvSpPr>
              <p:nvPr/>
            </p:nvSpPr>
            <p:spPr bwMode="auto">
              <a:xfrm>
                <a:off x="1074" y="2525"/>
                <a:ext cx="317" cy="174"/>
              </a:xfrm>
              <a:custGeom>
                <a:avLst/>
                <a:gdLst>
                  <a:gd name="T0" fmla="*/ 22 w 317"/>
                  <a:gd name="T1" fmla="*/ 46 h 174"/>
                  <a:gd name="T2" fmla="*/ 18 w 317"/>
                  <a:gd name="T3" fmla="*/ 48 h 174"/>
                  <a:gd name="T4" fmla="*/ 11 w 317"/>
                  <a:gd name="T5" fmla="*/ 53 h 174"/>
                  <a:gd name="T6" fmla="*/ 5 w 317"/>
                  <a:gd name="T7" fmla="*/ 61 h 174"/>
                  <a:gd name="T8" fmla="*/ 0 w 317"/>
                  <a:gd name="T9" fmla="*/ 72 h 174"/>
                  <a:gd name="T10" fmla="*/ 2 w 317"/>
                  <a:gd name="T11" fmla="*/ 88 h 174"/>
                  <a:gd name="T12" fmla="*/ 9 w 317"/>
                  <a:gd name="T13" fmla="*/ 108 h 174"/>
                  <a:gd name="T14" fmla="*/ 22 w 317"/>
                  <a:gd name="T15" fmla="*/ 128 h 174"/>
                  <a:gd name="T16" fmla="*/ 33 w 317"/>
                  <a:gd name="T17" fmla="*/ 136 h 174"/>
                  <a:gd name="T18" fmla="*/ 47 w 317"/>
                  <a:gd name="T19" fmla="*/ 143 h 174"/>
                  <a:gd name="T20" fmla="*/ 69 w 317"/>
                  <a:gd name="T21" fmla="*/ 152 h 174"/>
                  <a:gd name="T22" fmla="*/ 84 w 317"/>
                  <a:gd name="T23" fmla="*/ 159 h 174"/>
                  <a:gd name="T24" fmla="*/ 98 w 317"/>
                  <a:gd name="T25" fmla="*/ 161 h 174"/>
                  <a:gd name="T26" fmla="*/ 106 w 317"/>
                  <a:gd name="T27" fmla="*/ 159 h 174"/>
                  <a:gd name="T28" fmla="*/ 135 w 317"/>
                  <a:gd name="T29" fmla="*/ 156 h 174"/>
                  <a:gd name="T30" fmla="*/ 148 w 317"/>
                  <a:gd name="T31" fmla="*/ 156 h 174"/>
                  <a:gd name="T32" fmla="*/ 160 w 317"/>
                  <a:gd name="T33" fmla="*/ 159 h 174"/>
                  <a:gd name="T34" fmla="*/ 182 w 317"/>
                  <a:gd name="T35" fmla="*/ 167 h 174"/>
                  <a:gd name="T36" fmla="*/ 188 w 317"/>
                  <a:gd name="T37" fmla="*/ 170 h 174"/>
                  <a:gd name="T38" fmla="*/ 197 w 317"/>
                  <a:gd name="T39" fmla="*/ 172 h 174"/>
                  <a:gd name="T40" fmla="*/ 219 w 317"/>
                  <a:gd name="T41" fmla="*/ 174 h 174"/>
                  <a:gd name="T42" fmla="*/ 239 w 317"/>
                  <a:gd name="T43" fmla="*/ 172 h 174"/>
                  <a:gd name="T44" fmla="*/ 248 w 317"/>
                  <a:gd name="T45" fmla="*/ 170 h 174"/>
                  <a:gd name="T46" fmla="*/ 255 w 317"/>
                  <a:gd name="T47" fmla="*/ 165 h 174"/>
                  <a:gd name="T48" fmla="*/ 266 w 317"/>
                  <a:gd name="T49" fmla="*/ 161 h 174"/>
                  <a:gd name="T50" fmla="*/ 277 w 317"/>
                  <a:gd name="T51" fmla="*/ 150 h 174"/>
                  <a:gd name="T52" fmla="*/ 286 w 317"/>
                  <a:gd name="T53" fmla="*/ 141 h 174"/>
                  <a:gd name="T54" fmla="*/ 295 w 317"/>
                  <a:gd name="T55" fmla="*/ 130 h 174"/>
                  <a:gd name="T56" fmla="*/ 301 w 317"/>
                  <a:gd name="T57" fmla="*/ 117 h 174"/>
                  <a:gd name="T58" fmla="*/ 306 w 317"/>
                  <a:gd name="T59" fmla="*/ 97 h 174"/>
                  <a:gd name="T60" fmla="*/ 312 w 317"/>
                  <a:gd name="T61" fmla="*/ 57 h 174"/>
                  <a:gd name="T62" fmla="*/ 314 w 317"/>
                  <a:gd name="T63" fmla="*/ 37 h 174"/>
                  <a:gd name="T64" fmla="*/ 317 w 317"/>
                  <a:gd name="T65" fmla="*/ 22 h 174"/>
                  <a:gd name="T66" fmla="*/ 317 w 317"/>
                  <a:gd name="T67" fmla="*/ 6 h 174"/>
                  <a:gd name="T68" fmla="*/ 312 w 317"/>
                  <a:gd name="T69" fmla="*/ 4 h 174"/>
                  <a:gd name="T70" fmla="*/ 299 w 317"/>
                  <a:gd name="T71" fmla="*/ 2 h 174"/>
                  <a:gd name="T72" fmla="*/ 283 w 317"/>
                  <a:gd name="T73" fmla="*/ 0 h 174"/>
                  <a:gd name="T74" fmla="*/ 268 w 317"/>
                  <a:gd name="T75" fmla="*/ 2 h 174"/>
                  <a:gd name="T76" fmla="*/ 244 w 317"/>
                  <a:gd name="T77" fmla="*/ 13 h 174"/>
                  <a:gd name="T78" fmla="*/ 237 w 317"/>
                  <a:gd name="T79" fmla="*/ 17 h 174"/>
                  <a:gd name="T80" fmla="*/ 228 w 317"/>
                  <a:gd name="T81" fmla="*/ 22 h 174"/>
                  <a:gd name="T82" fmla="*/ 210 w 317"/>
                  <a:gd name="T83" fmla="*/ 35 h 174"/>
                  <a:gd name="T84" fmla="*/ 190 w 317"/>
                  <a:gd name="T85" fmla="*/ 44 h 174"/>
                  <a:gd name="T86" fmla="*/ 173 w 317"/>
                  <a:gd name="T87" fmla="*/ 48 h 174"/>
                  <a:gd name="T88" fmla="*/ 155 w 317"/>
                  <a:gd name="T89" fmla="*/ 50 h 174"/>
                  <a:gd name="T90" fmla="*/ 146 w 317"/>
                  <a:gd name="T91" fmla="*/ 53 h 174"/>
                  <a:gd name="T92" fmla="*/ 137 w 317"/>
                  <a:gd name="T93" fmla="*/ 53 h 174"/>
                  <a:gd name="T94" fmla="*/ 124 w 317"/>
                  <a:gd name="T95" fmla="*/ 55 h 174"/>
                  <a:gd name="T96" fmla="*/ 106 w 317"/>
                  <a:gd name="T97" fmla="*/ 57 h 174"/>
                  <a:gd name="T98" fmla="*/ 93 w 317"/>
                  <a:gd name="T99" fmla="*/ 57 h 174"/>
                  <a:gd name="T100" fmla="*/ 82 w 317"/>
                  <a:gd name="T101" fmla="*/ 59 h 174"/>
                  <a:gd name="T102" fmla="*/ 71 w 317"/>
                  <a:gd name="T103" fmla="*/ 57 h 174"/>
                  <a:gd name="T104" fmla="*/ 60 w 317"/>
                  <a:gd name="T105" fmla="*/ 53 h 174"/>
                  <a:gd name="T106" fmla="*/ 47 w 317"/>
                  <a:gd name="T107" fmla="*/ 50 h 174"/>
                  <a:gd name="T108" fmla="*/ 42 w 317"/>
                  <a:gd name="T109" fmla="*/ 46 h 174"/>
                  <a:gd name="T110" fmla="*/ 22 w 317"/>
                  <a:gd name="T111" fmla="*/ 46 h 1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17"/>
                  <a:gd name="T169" fmla="*/ 0 h 174"/>
                  <a:gd name="T170" fmla="*/ 317 w 317"/>
                  <a:gd name="T171" fmla="*/ 174 h 1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17" h="174">
                    <a:moveTo>
                      <a:pt x="22" y="46"/>
                    </a:moveTo>
                    <a:lnTo>
                      <a:pt x="18" y="48"/>
                    </a:lnTo>
                    <a:lnTo>
                      <a:pt x="11" y="53"/>
                    </a:lnTo>
                    <a:lnTo>
                      <a:pt x="5" y="61"/>
                    </a:lnTo>
                    <a:lnTo>
                      <a:pt x="0" y="72"/>
                    </a:lnTo>
                    <a:lnTo>
                      <a:pt x="2" y="88"/>
                    </a:lnTo>
                    <a:lnTo>
                      <a:pt x="9" y="108"/>
                    </a:lnTo>
                    <a:lnTo>
                      <a:pt x="22" y="128"/>
                    </a:lnTo>
                    <a:lnTo>
                      <a:pt x="33" y="136"/>
                    </a:lnTo>
                    <a:lnTo>
                      <a:pt x="47" y="143"/>
                    </a:lnTo>
                    <a:lnTo>
                      <a:pt x="69" y="152"/>
                    </a:lnTo>
                    <a:lnTo>
                      <a:pt x="84" y="159"/>
                    </a:lnTo>
                    <a:lnTo>
                      <a:pt x="98" y="161"/>
                    </a:lnTo>
                    <a:lnTo>
                      <a:pt x="106" y="159"/>
                    </a:lnTo>
                    <a:lnTo>
                      <a:pt x="135" y="156"/>
                    </a:lnTo>
                    <a:lnTo>
                      <a:pt x="148" y="156"/>
                    </a:lnTo>
                    <a:lnTo>
                      <a:pt x="160" y="159"/>
                    </a:lnTo>
                    <a:lnTo>
                      <a:pt x="182" y="167"/>
                    </a:lnTo>
                    <a:lnTo>
                      <a:pt x="188" y="170"/>
                    </a:lnTo>
                    <a:lnTo>
                      <a:pt x="197" y="172"/>
                    </a:lnTo>
                    <a:lnTo>
                      <a:pt x="219" y="174"/>
                    </a:lnTo>
                    <a:lnTo>
                      <a:pt x="239" y="172"/>
                    </a:lnTo>
                    <a:lnTo>
                      <a:pt x="248" y="170"/>
                    </a:lnTo>
                    <a:lnTo>
                      <a:pt x="255" y="165"/>
                    </a:lnTo>
                    <a:lnTo>
                      <a:pt x="266" y="161"/>
                    </a:lnTo>
                    <a:lnTo>
                      <a:pt x="277" y="150"/>
                    </a:lnTo>
                    <a:lnTo>
                      <a:pt x="286" y="141"/>
                    </a:lnTo>
                    <a:lnTo>
                      <a:pt x="295" y="130"/>
                    </a:lnTo>
                    <a:lnTo>
                      <a:pt x="301" y="117"/>
                    </a:lnTo>
                    <a:lnTo>
                      <a:pt x="306" y="97"/>
                    </a:lnTo>
                    <a:lnTo>
                      <a:pt x="312" y="57"/>
                    </a:lnTo>
                    <a:lnTo>
                      <a:pt x="314" y="37"/>
                    </a:lnTo>
                    <a:lnTo>
                      <a:pt x="317" y="22"/>
                    </a:lnTo>
                    <a:lnTo>
                      <a:pt x="317" y="6"/>
                    </a:lnTo>
                    <a:lnTo>
                      <a:pt x="312" y="4"/>
                    </a:lnTo>
                    <a:lnTo>
                      <a:pt x="299" y="2"/>
                    </a:lnTo>
                    <a:lnTo>
                      <a:pt x="283" y="0"/>
                    </a:lnTo>
                    <a:lnTo>
                      <a:pt x="268" y="2"/>
                    </a:lnTo>
                    <a:lnTo>
                      <a:pt x="244" y="13"/>
                    </a:lnTo>
                    <a:lnTo>
                      <a:pt x="237" y="17"/>
                    </a:lnTo>
                    <a:lnTo>
                      <a:pt x="228" y="22"/>
                    </a:lnTo>
                    <a:lnTo>
                      <a:pt x="210" y="35"/>
                    </a:lnTo>
                    <a:lnTo>
                      <a:pt x="190" y="44"/>
                    </a:lnTo>
                    <a:lnTo>
                      <a:pt x="173" y="48"/>
                    </a:lnTo>
                    <a:lnTo>
                      <a:pt x="155" y="50"/>
                    </a:lnTo>
                    <a:lnTo>
                      <a:pt x="146" y="53"/>
                    </a:lnTo>
                    <a:lnTo>
                      <a:pt x="137" y="53"/>
                    </a:lnTo>
                    <a:lnTo>
                      <a:pt x="124" y="55"/>
                    </a:lnTo>
                    <a:lnTo>
                      <a:pt x="106" y="57"/>
                    </a:lnTo>
                    <a:lnTo>
                      <a:pt x="93" y="57"/>
                    </a:lnTo>
                    <a:lnTo>
                      <a:pt x="82" y="59"/>
                    </a:lnTo>
                    <a:lnTo>
                      <a:pt x="71" y="57"/>
                    </a:lnTo>
                    <a:lnTo>
                      <a:pt x="60" y="53"/>
                    </a:lnTo>
                    <a:lnTo>
                      <a:pt x="47" y="50"/>
                    </a:lnTo>
                    <a:lnTo>
                      <a:pt x="42" y="46"/>
                    </a:lnTo>
                    <a:lnTo>
                      <a:pt x="22" y="46"/>
                    </a:lnTo>
                    <a:close/>
                  </a:path>
                </a:pathLst>
              </a:custGeom>
              <a:solidFill>
                <a:srgbClr val="CB865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8" name="Freeform 79"/>
              <p:cNvSpPr>
                <a:spLocks/>
              </p:cNvSpPr>
              <p:nvPr/>
            </p:nvSpPr>
            <p:spPr bwMode="auto">
              <a:xfrm>
                <a:off x="1074" y="2529"/>
                <a:ext cx="317" cy="170"/>
              </a:xfrm>
              <a:custGeom>
                <a:avLst/>
                <a:gdLst>
                  <a:gd name="T0" fmla="*/ 22 w 317"/>
                  <a:gd name="T1" fmla="*/ 42 h 170"/>
                  <a:gd name="T2" fmla="*/ 18 w 317"/>
                  <a:gd name="T3" fmla="*/ 44 h 170"/>
                  <a:gd name="T4" fmla="*/ 11 w 317"/>
                  <a:gd name="T5" fmla="*/ 49 h 170"/>
                  <a:gd name="T6" fmla="*/ 5 w 317"/>
                  <a:gd name="T7" fmla="*/ 57 h 170"/>
                  <a:gd name="T8" fmla="*/ 0 w 317"/>
                  <a:gd name="T9" fmla="*/ 68 h 170"/>
                  <a:gd name="T10" fmla="*/ 2 w 317"/>
                  <a:gd name="T11" fmla="*/ 84 h 170"/>
                  <a:gd name="T12" fmla="*/ 9 w 317"/>
                  <a:gd name="T13" fmla="*/ 104 h 170"/>
                  <a:gd name="T14" fmla="*/ 22 w 317"/>
                  <a:gd name="T15" fmla="*/ 124 h 170"/>
                  <a:gd name="T16" fmla="*/ 33 w 317"/>
                  <a:gd name="T17" fmla="*/ 132 h 170"/>
                  <a:gd name="T18" fmla="*/ 47 w 317"/>
                  <a:gd name="T19" fmla="*/ 139 h 170"/>
                  <a:gd name="T20" fmla="*/ 69 w 317"/>
                  <a:gd name="T21" fmla="*/ 148 h 170"/>
                  <a:gd name="T22" fmla="*/ 84 w 317"/>
                  <a:gd name="T23" fmla="*/ 155 h 170"/>
                  <a:gd name="T24" fmla="*/ 98 w 317"/>
                  <a:gd name="T25" fmla="*/ 157 h 170"/>
                  <a:gd name="T26" fmla="*/ 106 w 317"/>
                  <a:gd name="T27" fmla="*/ 155 h 170"/>
                  <a:gd name="T28" fmla="*/ 135 w 317"/>
                  <a:gd name="T29" fmla="*/ 152 h 170"/>
                  <a:gd name="T30" fmla="*/ 148 w 317"/>
                  <a:gd name="T31" fmla="*/ 152 h 170"/>
                  <a:gd name="T32" fmla="*/ 160 w 317"/>
                  <a:gd name="T33" fmla="*/ 155 h 170"/>
                  <a:gd name="T34" fmla="*/ 171 w 317"/>
                  <a:gd name="T35" fmla="*/ 159 h 170"/>
                  <a:gd name="T36" fmla="*/ 179 w 317"/>
                  <a:gd name="T37" fmla="*/ 163 h 170"/>
                  <a:gd name="T38" fmla="*/ 186 w 317"/>
                  <a:gd name="T39" fmla="*/ 166 h 170"/>
                  <a:gd name="T40" fmla="*/ 190 w 317"/>
                  <a:gd name="T41" fmla="*/ 166 h 170"/>
                  <a:gd name="T42" fmla="*/ 195 w 317"/>
                  <a:gd name="T43" fmla="*/ 168 h 170"/>
                  <a:gd name="T44" fmla="*/ 217 w 317"/>
                  <a:gd name="T45" fmla="*/ 170 h 170"/>
                  <a:gd name="T46" fmla="*/ 237 w 317"/>
                  <a:gd name="T47" fmla="*/ 168 h 170"/>
                  <a:gd name="T48" fmla="*/ 255 w 317"/>
                  <a:gd name="T49" fmla="*/ 163 h 170"/>
                  <a:gd name="T50" fmla="*/ 264 w 317"/>
                  <a:gd name="T51" fmla="*/ 157 h 170"/>
                  <a:gd name="T52" fmla="*/ 275 w 317"/>
                  <a:gd name="T53" fmla="*/ 148 h 170"/>
                  <a:gd name="T54" fmla="*/ 283 w 317"/>
                  <a:gd name="T55" fmla="*/ 139 h 170"/>
                  <a:gd name="T56" fmla="*/ 295 w 317"/>
                  <a:gd name="T57" fmla="*/ 128 h 170"/>
                  <a:gd name="T58" fmla="*/ 301 w 317"/>
                  <a:gd name="T59" fmla="*/ 115 h 170"/>
                  <a:gd name="T60" fmla="*/ 306 w 317"/>
                  <a:gd name="T61" fmla="*/ 95 h 170"/>
                  <a:gd name="T62" fmla="*/ 312 w 317"/>
                  <a:gd name="T63" fmla="*/ 55 h 170"/>
                  <a:gd name="T64" fmla="*/ 314 w 317"/>
                  <a:gd name="T65" fmla="*/ 35 h 170"/>
                  <a:gd name="T66" fmla="*/ 317 w 317"/>
                  <a:gd name="T67" fmla="*/ 20 h 170"/>
                  <a:gd name="T68" fmla="*/ 317 w 317"/>
                  <a:gd name="T69" fmla="*/ 5 h 170"/>
                  <a:gd name="T70" fmla="*/ 312 w 317"/>
                  <a:gd name="T71" fmla="*/ 2 h 170"/>
                  <a:gd name="T72" fmla="*/ 299 w 317"/>
                  <a:gd name="T73" fmla="*/ 0 h 170"/>
                  <a:gd name="T74" fmla="*/ 283 w 317"/>
                  <a:gd name="T75" fmla="*/ 0 h 170"/>
                  <a:gd name="T76" fmla="*/ 268 w 317"/>
                  <a:gd name="T77" fmla="*/ 2 h 170"/>
                  <a:gd name="T78" fmla="*/ 244 w 317"/>
                  <a:gd name="T79" fmla="*/ 13 h 170"/>
                  <a:gd name="T80" fmla="*/ 208 w 317"/>
                  <a:gd name="T81" fmla="*/ 33 h 170"/>
                  <a:gd name="T82" fmla="*/ 188 w 317"/>
                  <a:gd name="T83" fmla="*/ 42 h 170"/>
                  <a:gd name="T84" fmla="*/ 171 w 317"/>
                  <a:gd name="T85" fmla="*/ 46 h 170"/>
                  <a:gd name="T86" fmla="*/ 135 w 317"/>
                  <a:gd name="T87" fmla="*/ 51 h 170"/>
                  <a:gd name="T88" fmla="*/ 122 w 317"/>
                  <a:gd name="T89" fmla="*/ 53 h 170"/>
                  <a:gd name="T90" fmla="*/ 106 w 317"/>
                  <a:gd name="T91" fmla="*/ 55 h 170"/>
                  <a:gd name="T92" fmla="*/ 93 w 317"/>
                  <a:gd name="T93" fmla="*/ 55 h 170"/>
                  <a:gd name="T94" fmla="*/ 82 w 317"/>
                  <a:gd name="T95" fmla="*/ 57 h 170"/>
                  <a:gd name="T96" fmla="*/ 71 w 317"/>
                  <a:gd name="T97" fmla="*/ 55 h 170"/>
                  <a:gd name="T98" fmla="*/ 60 w 317"/>
                  <a:gd name="T99" fmla="*/ 51 h 170"/>
                  <a:gd name="T100" fmla="*/ 53 w 317"/>
                  <a:gd name="T101" fmla="*/ 46 h 170"/>
                  <a:gd name="T102" fmla="*/ 47 w 317"/>
                  <a:gd name="T103" fmla="*/ 44 h 170"/>
                  <a:gd name="T104" fmla="*/ 44 w 317"/>
                  <a:gd name="T105" fmla="*/ 44 h 170"/>
                  <a:gd name="T106" fmla="*/ 42 w 317"/>
                  <a:gd name="T107" fmla="*/ 42 h 170"/>
                  <a:gd name="T108" fmla="*/ 22 w 317"/>
                  <a:gd name="T109" fmla="*/ 42 h 1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7"/>
                  <a:gd name="T166" fmla="*/ 0 h 170"/>
                  <a:gd name="T167" fmla="*/ 317 w 317"/>
                  <a:gd name="T168" fmla="*/ 170 h 1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7" h="170">
                    <a:moveTo>
                      <a:pt x="22" y="42"/>
                    </a:moveTo>
                    <a:lnTo>
                      <a:pt x="18" y="44"/>
                    </a:lnTo>
                    <a:lnTo>
                      <a:pt x="11" y="49"/>
                    </a:lnTo>
                    <a:lnTo>
                      <a:pt x="5" y="57"/>
                    </a:lnTo>
                    <a:lnTo>
                      <a:pt x="0" y="68"/>
                    </a:lnTo>
                    <a:lnTo>
                      <a:pt x="2" y="84"/>
                    </a:lnTo>
                    <a:lnTo>
                      <a:pt x="9" y="104"/>
                    </a:lnTo>
                    <a:lnTo>
                      <a:pt x="22" y="124"/>
                    </a:lnTo>
                    <a:lnTo>
                      <a:pt x="33" y="132"/>
                    </a:lnTo>
                    <a:lnTo>
                      <a:pt x="47" y="139"/>
                    </a:lnTo>
                    <a:lnTo>
                      <a:pt x="69" y="148"/>
                    </a:lnTo>
                    <a:lnTo>
                      <a:pt x="84" y="155"/>
                    </a:lnTo>
                    <a:lnTo>
                      <a:pt x="98" y="157"/>
                    </a:lnTo>
                    <a:lnTo>
                      <a:pt x="106" y="155"/>
                    </a:lnTo>
                    <a:lnTo>
                      <a:pt x="135" y="152"/>
                    </a:lnTo>
                    <a:lnTo>
                      <a:pt x="148" y="152"/>
                    </a:lnTo>
                    <a:lnTo>
                      <a:pt x="160" y="155"/>
                    </a:lnTo>
                    <a:lnTo>
                      <a:pt x="171" y="159"/>
                    </a:lnTo>
                    <a:lnTo>
                      <a:pt x="179" y="163"/>
                    </a:lnTo>
                    <a:lnTo>
                      <a:pt x="186" y="166"/>
                    </a:lnTo>
                    <a:lnTo>
                      <a:pt x="190" y="166"/>
                    </a:lnTo>
                    <a:lnTo>
                      <a:pt x="195" y="168"/>
                    </a:lnTo>
                    <a:lnTo>
                      <a:pt x="217" y="170"/>
                    </a:lnTo>
                    <a:lnTo>
                      <a:pt x="237" y="168"/>
                    </a:lnTo>
                    <a:lnTo>
                      <a:pt x="255" y="163"/>
                    </a:lnTo>
                    <a:lnTo>
                      <a:pt x="264" y="157"/>
                    </a:lnTo>
                    <a:lnTo>
                      <a:pt x="275" y="148"/>
                    </a:lnTo>
                    <a:lnTo>
                      <a:pt x="283" y="139"/>
                    </a:lnTo>
                    <a:lnTo>
                      <a:pt x="295" y="128"/>
                    </a:lnTo>
                    <a:lnTo>
                      <a:pt x="301" y="115"/>
                    </a:lnTo>
                    <a:lnTo>
                      <a:pt x="306" y="95"/>
                    </a:lnTo>
                    <a:lnTo>
                      <a:pt x="312" y="55"/>
                    </a:lnTo>
                    <a:lnTo>
                      <a:pt x="314" y="35"/>
                    </a:lnTo>
                    <a:lnTo>
                      <a:pt x="317" y="20"/>
                    </a:lnTo>
                    <a:lnTo>
                      <a:pt x="317" y="5"/>
                    </a:lnTo>
                    <a:lnTo>
                      <a:pt x="312" y="2"/>
                    </a:lnTo>
                    <a:lnTo>
                      <a:pt x="299" y="0"/>
                    </a:lnTo>
                    <a:lnTo>
                      <a:pt x="283" y="0"/>
                    </a:lnTo>
                    <a:lnTo>
                      <a:pt x="268" y="2"/>
                    </a:lnTo>
                    <a:lnTo>
                      <a:pt x="244" y="13"/>
                    </a:lnTo>
                    <a:lnTo>
                      <a:pt x="208" y="33"/>
                    </a:lnTo>
                    <a:lnTo>
                      <a:pt x="188" y="42"/>
                    </a:lnTo>
                    <a:lnTo>
                      <a:pt x="171" y="46"/>
                    </a:lnTo>
                    <a:lnTo>
                      <a:pt x="135" y="51"/>
                    </a:lnTo>
                    <a:lnTo>
                      <a:pt x="122" y="53"/>
                    </a:lnTo>
                    <a:lnTo>
                      <a:pt x="106" y="55"/>
                    </a:lnTo>
                    <a:lnTo>
                      <a:pt x="93" y="55"/>
                    </a:lnTo>
                    <a:lnTo>
                      <a:pt x="82" y="57"/>
                    </a:lnTo>
                    <a:lnTo>
                      <a:pt x="71" y="55"/>
                    </a:lnTo>
                    <a:lnTo>
                      <a:pt x="60" y="51"/>
                    </a:lnTo>
                    <a:lnTo>
                      <a:pt x="53" y="46"/>
                    </a:lnTo>
                    <a:lnTo>
                      <a:pt x="47" y="44"/>
                    </a:lnTo>
                    <a:lnTo>
                      <a:pt x="44" y="44"/>
                    </a:lnTo>
                    <a:lnTo>
                      <a:pt x="42" y="42"/>
                    </a:lnTo>
                    <a:lnTo>
                      <a:pt x="22" y="42"/>
                    </a:lnTo>
                    <a:close/>
                  </a:path>
                </a:pathLst>
              </a:custGeom>
              <a:solidFill>
                <a:srgbClr val="CF8A5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89" name="Freeform 80"/>
              <p:cNvSpPr>
                <a:spLocks/>
              </p:cNvSpPr>
              <p:nvPr/>
            </p:nvSpPr>
            <p:spPr bwMode="auto">
              <a:xfrm>
                <a:off x="1074" y="2531"/>
                <a:ext cx="317" cy="168"/>
              </a:xfrm>
              <a:custGeom>
                <a:avLst/>
                <a:gdLst>
                  <a:gd name="T0" fmla="*/ 22 w 317"/>
                  <a:gd name="T1" fmla="*/ 40 h 168"/>
                  <a:gd name="T2" fmla="*/ 18 w 317"/>
                  <a:gd name="T3" fmla="*/ 42 h 168"/>
                  <a:gd name="T4" fmla="*/ 11 w 317"/>
                  <a:gd name="T5" fmla="*/ 47 h 168"/>
                  <a:gd name="T6" fmla="*/ 5 w 317"/>
                  <a:gd name="T7" fmla="*/ 55 h 168"/>
                  <a:gd name="T8" fmla="*/ 0 w 317"/>
                  <a:gd name="T9" fmla="*/ 66 h 168"/>
                  <a:gd name="T10" fmla="*/ 2 w 317"/>
                  <a:gd name="T11" fmla="*/ 82 h 168"/>
                  <a:gd name="T12" fmla="*/ 9 w 317"/>
                  <a:gd name="T13" fmla="*/ 102 h 168"/>
                  <a:gd name="T14" fmla="*/ 22 w 317"/>
                  <a:gd name="T15" fmla="*/ 122 h 168"/>
                  <a:gd name="T16" fmla="*/ 33 w 317"/>
                  <a:gd name="T17" fmla="*/ 130 h 168"/>
                  <a:gd name="T18" fmla="*/ 47 w 317"/>
                  <a:gd name="T19" fmla="*/ 137 h 168"/>
                  <a:gd name="T20" fmla="*/ 69 w 317"/>
                  <a:gd name="T21" fmla="*/ 146 h 168"/>
                  <a:gd name="T22" fmla="*/ 84 w 317"/>
                  <a:gd name="T23" fmla="*/ 153 h 168"/>
                  <a:gd name="T24" fmla="*/ 98 w 317"/>
                  <a:gd name="T25" fmla="*/ 155 h 168"/>
                  <a:gd name="T26" fmla="*/ 106 w 317"/>
                  <a:gd name="T27" fmla="*/ 153 h 168"/>
                  <a:gd name="T28" fmla="*/ 135 w 317"/>
                  <a:gd name="T29" fmla="*/ 150 h 168"/>
                  <a:gd name="T30" fmla="*/ 148 w 317"/>
                  <a:gd name="T31" fmla="*/ 150 h 168"/>
                  <a:gd name="T32" fmla="*/ 160 w 317"/>
                  <a:gd name="T33" fmla="*/ 153 h 168"/>
                  <a:gd name="T34" fmla="*/ 171 w 317"/>
                  <a:gd name="T35" fmla="*/ 157 h 168"/>
                  <a:gd name="T36" fmla="*/ 179 w 317"/>
                  <a:gd name="T37" fmla="*/ 161 h 168"/>
                  <a:gd name="T38" fmla="*/ 186 w 317"/>
                  <a:gd name="T39" fmla="*/ 164 h 168"/>
                  <a:gd name="T40" fmla="*/ 195 w 317"/>
                  <a:gd name="T41" fmla="*/ 166 h 168"/>
                  <a:gd name="T42" fmla="*/ 235 w 317"/>
                  <a:gd name="T43" fmla="*/ 168 h 168"/>
                  <a:gd name="T44" fmla="*/ 252 w 317"/>
                  <a:gd name="T45" fmla="*/ 161 h 168"/>
                  <a:gd name="T46" fmla="*/ 261 w 317"/>
                  <a:gd name="T47" fmla="*/ 155 h 168"/>
                  <a:gd name="T48" fmla="*/ 272 w 317"/>
                  <a:gd name="T49" fmla="*/ 146 h 168"/>
                  <a:gd name="T50" fmla="*/ 281 w 317"/>
                  <a:gd name="T51" fmla="*/ 139 h 168"/>
                  <a:gd name="T52" fmla="*/ 295 w 317"/>
                  <a:gd name="T53" fmla="*/ 126 h 168"/>
                  <a:gd name="T54" fmla="*/ 301 w 317"/>
                  <a:gd name="T55" fmla="*/ 113 h 168"/>
                  <a:gd name="T56" fmla="*/ 306 w 317"/>
                  <a:gd name="T57" fmla="*/ 97 h 168"/>
                  <a:gd name="T58" fmla="*/ 312 w 317"/>
                  <a:gd name="T59" fmla="*/ 58 h 168"/>
                  <a:gd name="T60" fmla="*/ 314 w 317"/>
                  <a:gd name="T61" fmla="*/ 38 h 168"/>
                  <a:gd name="T62" fmla="*/ 317 w 317"/>
                  <a:gd name="T63" fmla="*/ 22 h 168"/>
                  <a:gd name="T64" fmla="*/ 317 w 317"/>
                  <a:gd name="T65" fmla="*/ 7 h 168"/>
                  <a:gd name="T66" fmla="*/ 312 w 317"/>
                  <a:gd name="T67" fmla="*/ 5 h 168"/>
                  <a:gd name="T68" fmla="*/ 299 w 317"/>
                  <a:gd name="T69" fmla="*/ 3 h 168"/>
                  <a:gd name="T70" fmla="*/ 283 w 317"/>
                  <a:gd name="T71" fmla="*/ 0 h 168"/>
                  <a:gd name="T72" fmla="*/ 268 w 317"/>
                  <a:gd name="T73" fmla="*/ 5 h 168"/>
                  <a:gd name="T74" fmla="*/ 257 w 317"/>
                  <a:gd name="T75" fmla="*/ 9 h 168"/>
                  <a:gd name="T76" fmla="*/ 244 w 317"/>
                  <a:gd name="T77" fmla="*/ 16 h 168"/>
                  <a:gd name="T78" fmla="*/ 206 w 317"/>
                  <a:gd name="T79" fmla="*/ 36 h 168"/>
                  <a:gd name="T80" fmla="*/ 186 w 317"/>
                  <a:gd name="T81" fmla="*/ 44 h 168"/>
                  <a:gd name="T82" fmla="*/ 168 w 317"/>
                  <a:gd name="T83" fmla="*/ 47 h 168"/>
                  <a:gd name="T84" fmla="*/ 135 w 317"/>
                  <a:gd name="T85" fmla="*/ 51 h 168"/>
                  <a:gd name="T86" fmla="*/ 104 w 317"/>
                  <a:gd name="T87" fmla="*/ 55 h 168"/>
                  <a:gd name="T88" fmla="*/ 80 w 317"/>
                  <a:gd name="T89" fmla="*/ 55 h 168"/>
                  <a:gd name="T90" fmla="*/ 71 w 317"/>
                  <a:gd name="T91" fmla="*/ 53 h 168"/>
                  <a:gd name="T92" fmla="*/ 60 w 317"/>
                  <a:gd name="T93" fmla="*/ 49 h 168"/>
                  <a:gd name="T94" fmla="*/ 53 w 317"/>
                  <a:gd name="T95" fmla="*/ 44 h 168"/>
                  <a:gd name="T96" fmla="*/ 47 w 317"/>
                  <a:gd name="T97" fmla="*/ 42 h 168"/>
                  <a:gd name="T98" fmla="*/ 42 w 317"/>
                  <a:gd name="T99" fmla="*/ 42 h 168"/>
                  <a:gd name="T100" fmla="*/ 42 w 317"/>
                  <a:gd name="T101" fmla="*/ 40 h 168"/>
                  <a:gd name="T102" fmla="*/ 22 w 317"/>
                  <a:gd name="T103" fmla="*/ 40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7"/>
                  <a:gd name="T157" fmla="*/ 0 h 168"/>
                  <a:gd name="T158" fmla="*/ 317 w 317"/>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7" h="168">
                    <a:moveTo>
                      <a:pt x="22" y="40"/>
                    </a:moveTo>
                    <a:lnTo>
                      <a:pt x="18" y="42"/>
                    </a:lnTo>
                    <a:lnTo>
                      <a:pt x="11" y="47"/>
                    </a:lnTo>
                    <a:lnTo>
                      <a:pt x="5" y="55"/>
                    </a:lnTo>
                    <a:lnTo>
                      <a:pt x="0" y="66"/>
                    </a:lnTo>
                    <a:lnTo>
                      <a:pt x="2" y="82"/>
                    </a:lnTo>
                    <a:lnTo>
                      <a:pt x="9" y="102"/>
                    </a:lnTo>
                    <a:lnTo>
                      <a:pt x="22" y="122"/>
                    </a:lnTo>
                    <a:lnTo>
                      <a:pt x="33" y="130"/>
                    </a:lnTo>
                    <a:lnTo>
                      <a:pt x="47" y="137"/>
                    </a:lnTo>
                    <a:lnTo>
                      <a:pt x="69" y="146"/>
                    </a:lnTo>
                    <a:lnTo>
                      <a:pt x="84" y="153"/>
                    </a:lnTo>
                    <a:lnTo>
                      <a:pt x="98" y="155"/>
                    </a:lnTo>
                    <a:lnTo>
                      <a:pt x="106" y="153"/>
                    </a:lnTo>
                    <a:lnTo>
                      <a:pt x="135" y="150"/>
                    </a:lnTo>
                    <a:lnTo>
                      <a:pt x="148" y="150"/>
                    </a:lnTo>
                    <a:lnTo>
                      <a:pt x="160" y="153"/>
                    </a:lnTo>
                    <a:lnTo>
                      <a:pt x="171" y="157"/>
                    </a:lnTo>
                    <a:lnTo>
                      <a:pt x="179" y="161"/>
                    </a:lnTo>
                    <a:lnTo>
                      <a:pt x="186" y="164"/>
                    </a:lnTo>
                    <a:lnTo>
                      <a:pt x="195" y="166"/>
                    </a:lnTo>
                    <a:lnTo>
                      <a:pt x="235" y="168"/>
                    </a:lnTo>
                    <a:lnTo>
                      <a:pt x="252" y="161"/>
                    </a:lnTo>
                    <a:lnTo>
                      <a:pt x="261" y="155"/>
                    </a:lnTo>
                    <a:lnTo>
                      <a:pt x="272" y="146"/>
                    </a:lnTo>
                    <a:lnTo>
                      <a:pt x="281" y="139"/>
                    </a:lnTo>
                    <a:lnTo>
                      <a:pt x="295" y="126"/>
                    </a:lnTo>
                    <a:lnTo>
                      <a:pt x="301" y="113"/>
                    </a:lnTo>
                    <a:lnTo>
                      <a:pt x="306" y="97"/>
                    </a:lnTo>
                    <a:lnTo>
                      <a:pt x="312" y="58"/>
                    </a:lnTo>
                    <a:lnTo>
                      <a:pt x="314" y="38"/>
                    </a:lnTo>
                    <a:lnTo>
                      <a:pt x="317" y="22"/>
                    </a:lnTo>
                    <a:lnTo>
                      <a:pt x="317" y="7"/>
                    </a:lnTo>
                    <a:lnTo>
                      <a:pt x="312" y="5"/>
                    </a:lnTo>
                    <a:lnTo>
                      <a:pt x="299" y="3"/>
                    </a:lnTo>
                    <a:lnTo>
                      <a:pt x="283" y="0"/>
                    </a:lnTo>
                    <a:lnTo>
                      <a:pt x="268" y="5"/>
                    </a:lnTo>
                    <a:lnTo>
                      <a:pt x="257" y="9"/>
                    </a:lnTo>
                    <a:lnTo>
                      <a:pt x="244" y="16"/>
                    </a:lnTo>
                    <a:lnTo>
                      <a:pt x="206" y="36"/>
                    </a:lnTo>
                    <a:lnTo>
                      <a:pt x="186" y="44"/>
                    </a:lnTo>
                    <a:lnTo>
                      <a:pt x="168" y="47"/>
                    </a:lnTo>
                    <a:lnTo>
                      <a:pt x="135" y="51"/>
                    </a:lnTo>
                    <a:lnTo>
                      <a:pt x="104" y="55"/>
                    </a:lnTo>
                    <a:lnTo>
                      <a:pt x="80" y="55"/>
                    </a:lnTo>
                    <a:lnTo>
                      <a:pt x="71" y="53"/>
                    </a:lnTo>
                    <a:lnTo>
                      <a:pt x="60" y="49"/>
                    </a:lnTo>
                    <a:lnTo>
                      <a:pt x="53" y="44"/>
                    </a:lnTo>
                    <a:lnTo>
                      <a:pt x="47" y="42"/>
                    </a:lnTo>
                    <a:lnTo>
                      <a:pt x="42" y="42"/>
                    </a:lnTo>
                    <a:lnTo>
                      <a:pt x="42" y="40"/>
                    </a:lnTo>
                    <a:lnTo>
                      <a:pt x="22" y="40"/>
                    </a:lnTo>
                    <a:close/>
                  </a:path>
                </a:pathLst>
              </a:custGeom>
              <a:solidFill>
                <a:srgbClr val="D28D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0" name="Freeform 81"/>
              <p:cNvSpPr>
                <a:spLocks/>
              </p:cNvSpPr>
              <p:nvPr/>
            </p:nvSpPr>
            <p:spPr bwMode="auto">
              <a:xfrm>
                <a:off x="1074" y="2536"/>
                <a:ext cx="317" cy="163"/>
              </a:xfrm>
              <a:custGeom>
                <a:avLst/>
                <a:gdLst>
                  <a:gd name="T0" fmla="*/ 22 w 317"/>
                  <a:gd name="T1" fmla="*/ 35 h 163"/>
                  <a:gd name="T2" fmla="*/ 18 w 317"/>
                  <a:gd name="T3" fmla="*/ 37 h 163"/>
                  <a:gd name="T4" fmla="*/ 11 w 317"/>
                  <a:gd name="T5" fmla="*/ 42 h 163"/>
                  <a:gd name="T6" fmla="*/ 5 w 317"/>
                  <a:gd name="T7" fmla="*/ 50 h 163"/>
                  <a:gd name="T8" fmla="*/ 0 w 317"/>
                  <a:gd name="T9" fmla="*/ 61 h 163"/>
                  <a:gd name="T10" fmla="*/ 2 w 317"/>
                  <a:gd name="T11" fmla="*/ 77 h 163"/>
                  <a:gd name="T12" fmla="*/ 9 w 317"/>
                  <a:gd name="T13" fmla="*/ 97 h 163"/>
                  <a:gd name="T14" fmla="*/ 22 w 317"/>
                  <a:gd name="T15" fmla="*/ 117 h 163"/>
                  <a:gd name="T16" fmla="*/ 33 w 317"/>
                  <a:gd name="T17" fmla="*/ 125 h 163"/>
                  <a:gd name="T18" fmla="*/ 47 w 317"/>
                  <a:gd name="T19" fmla="*/ 132 h 163"/>
                  <a:gd name="T20" fmla="*/ 69 w 317"/>
                  <a:gd name="T21" fmla="*/ 141 h 163"/>
                  <a:gd name="T22" fmla="*/ 84 w 317"/>
                  <a:gd name="T23" fmla="*/ 148 h 163"/>
                  <a:gd name="T24" fmla="*/ 98 w 317"/>
                  <a:gd name="T25" fmla="*/ 150 h 163"/>
                  <a:gd name="T26" fmla="*/ 106 w 317"/>
                  <a:gd name="T27" fmla="*/ 148 h 163"/>
                  <a:gd name="T28" fmla="*/ 135 w 317"/>
                  <a:gd name="T29" fmla="*/ 145 h 163"/>
                  <a:gd name="T30" fmla="*/ 148 w 317"/>
                  <a:gd name="T31" fmla="*/ 145 h 163"/>
                  <a:gd name="T32" fmla="*/ 160 w 317"/>
                  <a:gd name="T33" fmla="*/ 148 h 163"/>
                  <a:gd name="T34" fmla="*/ 177 w 317"/>
                  <a:gd name="T35" fmla="*/ 156 h 163"/>
                  <a:gd name="T36" fmla="*/ 184 w 317"/>
                  <a:gd name="T37" fmla="*/ 159 h 163"/>
                  <a:gd name="T38" fmla="*/ 188 w 317"/>
                  <a:gd name="T39" fmla="*/ 159 h 163"/>
                  <a:gd name="T40" fmla="*/ 193 w 317"/>
                  <a:gd name="T41" fmla="*/ 161 h 163"/>
                  <a:gd name="T42" fmla="*/ 213 w 317"/>
                  <a:gd name="T43" fmla="*/ 163 h 163"/>
                  <a:gd name="T44" fmla="*/ 235 w 317"/>
                  <a:gd name="T45" fmla="*/ 163 h 163"/>
                  <a:gd name="T46" fmla="*/ 244 w 317"/>
                  <a:gd name="T47" fmla="*/ 161 h 163"/>
                  <a:gd name="T48" fmla="*/ 252 w 317"/>
                  <a:gd name="T49" fmla="*/ 156 h 163"/>
                  <a:gd name="T50" fmla="*/ 261 w 317"/>
                  <a:gd name="T51" fmla="*/ 152 h 163"/>
                  <a:gd name="T52" fmla="*/ 270 w 317"/>
                  <a:gd name="T53" fmla="*/ 143 h 163"/>
                  <a:gd name="T54" fmla="*/ 281 w 317"/>
                  <a:gd name="T55" fmla="*/ 134 h 163"/>
                  <a:gd name="T56" fmla="*/ 292 w 317"/>
                  <a:gd name="T57" fmla="*/ 123 h 163"/>
                  <a:gd name="T58" fmla="*/ 299 w 317"/>
                  <a:gd name="T59" fmla="*/ 110 h 163"/>
                  <a:gd name="T60" fmla="*/ 306 w 317"/>
                  <a:gd name="T61" fmla="*/ 95 h 163"/>
                  <a:gd name="T62" fmla="*/ 312 w 317"/>
                  <a:gd name="T63" fmla="*/ 55 h 163"/>
                  <a:gd name="T64" fmla="*/ 314 w 317"/>
                  <a:gd name="T65" fmla="*/ 37 h 163"/>
                  <a:gd name="T66" fmla="*/ 317 w 317"/>
                  <a:gd name="T67" fmla="*/ 22 h 163"/>
                  <a:gd name="T68" fmla="*/ 317 w 317"/>
                  <a:gd name="T69" fmla="*/ 6 h 163"/>
                  <a:gd name="T70" fmla="*/ 312 w 317"/>
                  <a:gd name="T71" fmla="*/ 4 h 163"/>
                  <a:gd name="T72" fmla="*/ 299 w 317"/>
                  <a:gd name="T73" fmla="*/ 2 h 163"/>
                  <a:gd name="T74" fmla="*/ 281 w 317"/>
                  <a:gd name="T75" fmla="*/ 0 h 163"/>
                  <a:gd name="T76" fmla="*/ 266 w 317"/>
                  <a:gd name="T77" fmla="*/ 4 h 163"/>
                  <a:gd name="T78" fmla="*/ 244 w 317"/>
                  <a:gd name="T79" fmla="*/ 15 h 163"/>
                  <a:gd name="T80" fmla="*/ 226 w 317"/>
                  <a:gd name="T81" fmla="*/ 24 h 163"/>
                  <a:gd name="T82" fmla="*/ 206 w 317"/>
                  <a:gd name="T83" fmla="*/ 35 h 163"/>
                  <a:gd name="T84" fmla="*/ 186 w 317"/>
                  <a:gd name="T85" fmla="*/ 44 h 163"/>
                  <a:gd name="T86" fmla="*/ 168 w 317"/>
                  <a:gd name="T87" fmla="*/ 46 h 163"/>
                  <a:gd name="T88" fmla="*/ 133 w 317"/>
                  <a:gd name="T89" fmla="*/ 46 h 163"/>
                  <a:gd name="T90" fmla="*/ 117 w 317"/>
                  <a:gd name="T91" fmla="*/ 50 h 163"/>
                  <a:gd name="T92" fmla="*/ 102 w 317"/>
                  <a:gd name="T93" fmla="*/ 53 h 163"/>
                  <a:gd name="T94" fmla="*/ 80 w 317"/>
                  <a:gd name="T95" fmla="*/ 53 h 163"/>
                  <a:gd name="T96" fmla="*/ 71 w 317"/>
                  <a:gd name="T97" fmla="*/ 50 h 163"/>
                  <a:gd name="T98" fmla="*/ 60 w 317"/>
                  <a:gd name="T99" fmla="*/ 46 h 163"/>
                  <a:gd name="T100" fmla="*/ 53 w 317"/>
                  <a:gd name="T101" fmla="*/ 39 h 163"/>
                  <a:gd name="T102" fmla="*/ 47 w 317"/>
                  <a:gd name="T103" fmla="*/ 37 h 163"/>
                  <a:gd name="T104" fmla="*/ 42 w 317"/>
                  <a:gd name="T105" fmla="*/ 37 h 163"/>
                  <a:gd name="T106" fmla="*/ 42 w 317"/>
                  <a:gd name="T107" fmla="*/ 35 h 163"/>
                  <a:gd name="T108" fmla="*/ 22 w 317"/>
                  <a:gd name="T109" fmla="*/ 35 h 1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7"/>
                  <a:gd name="T166" fmla="*/ 0 h 163"/>
                  <a:gd name="T167" fmla="*/ 317 w 317"/>
                  <a:gd name="T168" fmla="*/ 163 h 1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7" h="163">
                    <a:moveTo>
                      <a:pt x="22" y="35"/>
                    </a:moveTo>
                    <a:lnTo>
                      <a:pt x="18" y="37"/>
                    </a:lnTo>
                    <a:lnTo>
                      <a:pt x="11" y="42"/>
                    </a:lnTo>
                    <a:lnTo>
                      <a:pt x="5" y="50"/>
                    </a:lnTo>
                    <a:lnTo>
                      <a:pt x="0" y="61"/>
                    </a:lnTo>
                    <a:lnTo>
                      <a:pt x="2" y="77"/>
                    </a:lnTo>
                    <a:lnTo>
                      <a:pt x="9" y="97"/>
                    </a:lnTo>
                    <a:lnTo>
                      <a:pt x="22" y="117"/>
                    </a:lnTo>
                    <a:lnTo>
                      <a:pt x="33" y="125"/>
                    </a:lnTo>
                    <a:lnTo>
                      <a:pt x="47" y="132"/>
                    </a:lnTo>
                    <a:lnTo>
                      <a:pt x="69" y="141"/>
                    </a:lnTo>
                    <a:lnTo>
                      <a:pt x="84" y="148"/>
                    </a:lnTo>
                    <a:lnTo>
                      <a:pt x="98" y="150"/>
                    </a:lnTo>
                    <a:lnTo>
                      <a:pt x="106" y="148"/>
                    </a:lnTo>
                    <a:lnTo>
                      <a:pt x="135" y="145"/>
                    </a:lnTo>
                    <a:lnTo>
                      <a:pt x="148" y="145"/>
                    </a:lnTo>
                    <a:lnTo>
                      <a:pt x="160" y="148"/>
                    </a:lnTo>
                    <a:lnTo>
                      <a:pt x="177" y="156"/>
                    </a:lnTo>
                    <a:lnTo>
                      <a:pt x="184" y="159"/>
                    </a:lnTo>
                    <a:lnTo>
                      <a:pt x="188" y="159"/>
                    </a:lnTo>
                    <a:lnTo>
                      <a:pt x="193" y="161"/>
                    </a:lnTo>
                    <a:lnTo>
                      <a:pt x="213" y="163"/>
                    </a:lnTo>
                    <a:lnTo>
                      <a:pt x="235" y="163"/>
                    </a:lnTo>
                    <a:lnTo>
                      <a:pt x="244" y="161"/>
                    </a:lnTo>
                    <a:lnTo>
                      <a:pt x="252" y="156"/>
                    </a:lnTo>
                    <a:lnTo>
                      <a:pt x="261" y="152"/>
                    </a:lnTo>
                    <a:lnTo>
                      <a:pt x="270" y="143"/>
                    </a:lnTo>
                    <a:lnTo>
                      <a:pt x="281" y="134"/>
                    </a:lnTo>
                    <a:lnTo>
                      <a:pt x="292" y="123"/>
                    </a:lnTo>
                    <a:lnTo>
                      <a:pt x="299" y="110"/>
                    </a:lnTo>
                    <a:lnTo>
                      <a:pt x="306" y="95"/>
                    </a:lnTo>
                    <a:lnTo>
                      <a:pt x="312" y="55"/>
                    </a:lnTo>
                    <a:lnTo>
                      <a:pt x="314" y="37"/>
                    </a:lnTo>
                    <a:lnTo>
                      <a:pt x="317" y="22"/>
                    </a:lnTo>
                    <a:lnTo>
                      <a:pt x="317" y="6"/>
                    </a:lnTo>
                    <a:lnTo>
                      <a:pt x="312" y="4"/>
                    </a:lnTo>
                    <a:lnTo>
                      <a:pt x="299" y="2"/>
                    </a:lnTo>
                    <a:lnTo>
                      <a:pt x="281" y="0"/>
                    </a:lnTo>
                    <a:lnTo>
                      <a:pt x="266" y="4"/>
                    </a:lnTo>
                    <a:lnTo>
                      <a:pt x="244" y="15"/>
                    </a:lnTo>
                    <a:lnTo>
                      <a:pt x="226" y="24"/>
                    </a:lnTo>
                    <a:lnTo>
                      <a:pt x="206" y="35"/>
                    </a:lnTo>
                    <a:lnTo>
                      <a:pt x="186" y="44"/>
                    </a:lnTo>
                    <a:lnTo>
                      <a:pt x="168" y="46"/>
                    </a:lnTo>
                    <a:lnTo>
                      <a:pt x="133" y="46"/>
                    </a:lnTo>
                    <a:lnTo>
                      <a:pt x="117" y="50"/>
                    </a:lnTo>
                    <a:lnTo>
                      <a:pt x="102" y="53"/>
                    </a:lnTo>
                    <a:lnTo>
                      <a:pt x="80" y="53"/>
                    </a:lnTo>
                    <a:lnTo>
                      <a:pt x="71" y="50"/>
                    </a:lnTo>
                    <a:lnTo>
                      <a:pt x="60" y="46"/>
                    </a:lnTo>
                    <a:lnTo>
                      <a:pt x="53" y="39"/>
                    </a:lnTo>
                    <a:lnTo>
                      <a:pt x="47" y="37"/>
                    </a:lnTo>
                    <a:lnTo>
                      <a:pt x="42" y="37"/>
                    </a:lnTo>
                    <a:lnTo>
                      <a:pt x="42" y="35"/>
                    </a:lnTo>
                    <a:lnTo>
                      <a:pt x="22" y="35"/>
                    </a:lnTo>
                    <a:close/>
                  </a:path>
                </a:pathLst>
              </a:custGeom>
              <a:solidFill>
                <a:srgbClr val="D691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1" name="Freeform 82"/>
              <p:cNvSpPr>
                <a:spLocks/>
              </p:cNvSpPr>
              <p:nvPr/>
            </p:nvSpPr>
            <p:spPr bwMode="auto">
              <a:xfrm>
                <a:off x="1074" y="2540"/>
                <a:ext cx="317" cy="159"/>
              </a:xfrm>
              <a:custGeom>
                <a:avLst/>
                <a:gdLst>
                  <a:gd name="T0" fmla="*/ 22 w 317"/>
                  <a:gd name="T1" fmla="*/ 31 h 159"/>
                  <a:gd name="T2" fmla="*/ 18 w 317"/>
                  <a:gd name="T3" fmla="*/ 33 h 159"/>
                  <a:gd name="T4" fmla="*/ 11 w 317"/>
                  <a:gd name="T5" fmla="*/ 38 h 159"/>
                  <a:gd name="T6" fmla="*/ 5 w 317"/>
                  <a:gd name="T7" fmla="*/ 46 h 159"/>
                  <a:gd name="T8" fmla="*/ 0 w 317"/>
                  <a:gd name="T9" fmla="*/ 57 h 159"/>
                  <a:gd name="T10" fmla="*/ 2 w 317"/>
                  <a:gd name="T11" fmla="*/ 73 h 159"/>
                  <a:gd name="T12" fmla="*/ 9 w 317"/>
                  <a:gd name="T13" fmla="*/ 93 h 159"/>
                  <a:gd name="T14" fmla="*/ 22 w 317"/>
                  <a:gd name="T15" fmla="*/ 113 h 159"/>
                  <a:gd name="T16" fmla="*/ 33 w 317"/>
                  <a:gd name="T17" fmla="*/ 121 h 159"/>
                  <a:gd name="T18" fmla="*/ 47 w 317"/>
                  <a:gd name="T19" fmla="*/ 128 h 159"/>
                  <a:gd name="T20" fmla="*/ 69 w 317"/>
                  <a:gd name="T21" fmla="*/ 137 h 159"/>
                  <a:gd name="T22" fmla="*/ 84 w 317"/>
                  <a:gd name="T23" fmla="*/ 144 h 159"/>
                  <a:gd name="T24" fmla="*/ 98 w 317"/>
                  <a:gd name="T25" fmla="*/ 146 h 159"/>
                  <a:gd name="T26" fmla="*/ 106 w 317"/>
                  <a:gd name="T27" fmla="*/ 144 h 159"/>
                  <a:gd name="T28" fmla="*/ 135 w 317"/>
                  <a:gd name="T29" fmla="*/ 141 h 159"/>
                  <a:gd name="T30" fmla="*/ 148 w 317"/>
                  <a:gd name="T31" fmla="*/ 141 h 159"/>
                  <a:gd name="T32" fmla="*/ 160 w 317"/>
                  <a:gd name="T33" fmla="*/ 144 h 159"/>
                  <a:gd name="T34" fmla="*/ 168 w 317"/>
                  <a:gd name="T35" fmla="*/ 148 h 159"/>
                  <a:gd name="T36" fmla="*/ 177 w 317"/>
                  <a:gd name="T37" fmla="*/ 150 h 159"/>
                  <a:gd name="T38" fmla="*/ 190 w 317"/>
                  <a:gd name="T39" fmla="*/ 157 h 159"/>
                  <a:gd name="T40" fmla="*/ 210 w 317"/>
                  <a:gd name="T41" fmla="*/ 159 h 159"/>
                  <a:gd name="T42" fmla="*/ 233 w 317"/>
                  <a:gd name="T43" fmla="*/ 159 h 159"/>
                  <a:gd name="T44" fmla="*/ 244 w 317"/>
                  <a:gd name="T45" fmla="*/ 157 h 159"/>
                  <a:gd name="T46" fmla="*/ 250 w 317"/>
                  <a:gd name="T47" fmla="*/ 155 h 159"/>
                  <a:gd name="T48" fmla="*/ 268 w 317"/>
                  <a:gd name="T49" fmla="*/ 141 h 159"/>
                  <a:gd name="T50" fmla="*/ 279 w 317"/>
                  <a:gd name="T51" fmla="*/ 132 h 159"/>
                  <a:gd name="T52" fmla="*/ 292 w 317"/>
                  <a:gd name="T53" fmla="*/ 119 h 159"/>
                  <a:gd name="T54" fmla="*/ 299 w 317"/>
                  <a:gd name="T55" fmla="*/ 108 h 159"/>
                  <a:gd name="T56" fmla="*/ 306 w 317"/>
                  <a:gd name="T57" fmla="*/ 93 h 159"/>
                  <a:gd name="T58" fmla="*/ 312 w 317"/>
                  <a:gd name="T59" fmla="*/ 55 h 159"/>
                  <a:gd name="T60" fmla="*/ 317 w 317"/>
                  <a:gd name="T61" fmla="*/ 22 h 159"/>
                  <a:gd name="T62" fmla="*/ 317 w 317"/>
                  <a:gd name="T63" fmla="*/ 7 h 159"/>
                  <a:gd name="T64" fmla="*/ 312 w 317"/>
                  <a:gd name="T65" fmla="*/ 5 h 159"/>
                  <a:gd name="T66" fmla="*/ 299 w 317"/>
                  <a:gd name="T67" fmla="*/ 2 h 159"/>
                  <a:gd name="T68" fmla="*/ 281 w 317"/>
                  <a:gd name="T69" fmla="*/ 0 h 159"/>
                  <a:gd name="T70" fmla="*/ 266 w 317"/>
                  <a:gd name="T71" fmla="*/ 2 h 159"/>
                  <a:gd name="T72" fmla="*/ 255 w 317"/>
                  <a:gd name="T73" fmla="*/ 9 h 159"/>
                  <a:gd name="T74" fmla="*/ 241 w 317"/>
                  <a:gd name="T75" fmla="*/ 16 h 159"/>
                  <a:gd name="T76" fmla="*/ 204 w 317"/>
                  <a:gd name="T77" fmla="*/ 35 h 159"/>
                  <a:gd name="T78" fmla="*/ 186 w 317"/>
                  <a:gd name="T79" fmla="*/ 42 h 159"/>
                  <a:gd name="T80" fmla="*/ 168 w 317"/>
                  <a:gd name="T81" fmla="*/ 44 h 159"/>
                  <a:gd name="T82" fmla="*/ 148 w 317"/>
                  <a:gd name="T83" fmla="*/ 44 h 159"/>
                  <a:gd name="T84" fmla="*/ 133 w 317"/>
                  <a:gd name="T85" fmla="*/ 46 h 159"/>
                  <a:gd name="T86" fmla="*/ 117 w 317"/>
                  <a:gd name="T87" fmla="*/ 49 h 159"/>
                  <a:gd name="T88" fmla="*/ 100 w 317"/>
                  <a:gd name="T89" fmla="*/ 51 h 159"/>
                  <a:gd name="T90" fmla="*/ 80 w 317"/>
                  <a:gd name="T91" fmla="*/ 51 h 159"/>
                  <a:gd name="T92" fmla="*/ 71 w 317"/>
                  <a:gd name="T93" fmla="*/ 49 h 159"/>
                  <a:gd name="T94" fmla="*/ 60 w 317"/>
                  <a:gd name="T95" fmla="*/ 42 h 159"/>
                  <a:gd name="T96" fmla="*/ 51 w 317"/>
                  <a:gd name="T97" fmla="*/ 35 h 159"/>
                  <a:gd name="T98" fmla="*/ 42 w 317"/>
                  <a:gd name="T99" fmla="*/ 35 h 159"/>
                  <a:gd name="T100" fmla="*/ 42 w 317"/>
                  <a:gd name="T101" fmla="*/ 31 h 159"/>
                  <a:gd name="T102" fmla="*/ 22 w 317"/>
                  <a:gd name="T103" fmla="*/ 31 h 1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7"/>
                  <a:gd name="T157" fmla="*/ 0 h 159"/>
                  <a:gd name="T158" fmla="*/ 317 w 317"/>
                  <a:gd name="T159" fmla="*/ 159 h 1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7" h="159">
                    <a:moveTo>
                      <a:pt x="22" y="31"/>
                    </a:moveTo>
                    <a:lnTo>
                      <a:pt x="18" y="33"/>
                    </a:lnTo>
                    <a:lnTo>
                      <a:pt x="11" y="38"/>
                    </a:lnTo>
                    <a:lnTo>
                      <a:pt x="5" y="46"/>
                    </a:lnTo>
                    <a:lnTo>
                      <a:pt x="0" y="57"/>
                    </a:lnTo>
                    <a:lnTo>
                      <a:pt x="2" y="73"/>
                    </a:lnTo>
                    <a:lnTo>
                      <a:pt x="9" y="93"/>
                    </a:lnTo>
                    <a:lnTo>
                      <a:pt x="22" y="113"/>
                    </a:lnTo>
                    <a:lnTo>
                      <a:pt x="33" y="121"/>
                    </a:lnTo>
                    <a:lnTo>
                      <a:pt x="47" y="128"/>
                    </a:lnTo>
                    <a:lnTo>
                      <a:pt x="69" y="137"/>
                    </a:lnTo>
                    <a:lnTo>
                      <a:pt x="84" y="144"/>
                    </a:lnTo>
                    <a:lnTo>
                      <a:pt x="98" y="146"/>
                    </a:lnTo>
                    <a:lnTo>
                      <a:pt x="106" y="144"/>
                    </a:lnTo>
                    <a:lnTo>
                      <a:pt x="135" y="141"/>
                    </a:lnTo>
                    <a:lnTo>
                      <a:pt x="148" y="141"/>
                    </a:lnTo>
                    <a:lnTo>
                      <a:pt x="160" y="144"/>
                    </a:lnTo>
                    <a:lnTo>
                      <a:pt x="168" y="148"/>
                    </a:lnTo>
                    <a:lnTo>
                      <a:pt x="177" y="150"/>
                    </a:lnTo>
                    <a:lnTo>
                      <a:pt x="190" y="157"/>
                    </a:lnTo>
                    <a:lnTo>
                      <a:pt x="210" y="159"/>
                    </a:lnTo>
                    <a:lnTo>
                      <a:pt x="233" y="159"/>
                    </a:lnTo>
                    <a:lnTo>
                      <a:pt x="244" y="157"/>
                    </a:lnTo>
                    <a:lnTo>
                      <a:pt x="250" y="155"/>
                    </a:lnTo>
                    <a:lnTo>
                      <a:pt x="268" y="141"/>
                    </a:lnTo>
                    <a:lnTo>
                      <a:pt x="279" y="132"/>
                    </a:lnTo>
                    <a:lnTo>
                      <a:pt x="292" y="119"/>
                    </a:lnTo>
                    <a:lnTo>
                      <a:pt x="299" y="108"/>
                    </a:lnTo>
                    <a:lnTo>
                      <a:pt x="306" y="93"/>
                    </a:lnTo>
                    <a:lnTo>
                      <a:pt x="312" y="55"/>
                    </a:lnTo>
                    <a:lnTo>
                      <a:pt x="317" y="22"/>
                    </a:lnTo>
                    <a:lnTo>
                      <a:pt x="317" y="7"/>
                    </a:lnTo>
                    <a:lnTo>
                      <a:pt x="312" y="5"/>
                    </a:lnTo>
                    <a:lnTo>
                      <a:pt x="299" y="2"/>
                    </a:lnTo>
                    <a:lnTo>
                      <a:pt x="281" y="0"/>
                    </a:lnTo>
                    <a:lnTo>
                      <a:pt x="266" y="2"/>
                    </a:lnTo>
                    <a:lnTo>
                      <a:pt x="255" y="9"/>
                    </a:lnTo>
                    <a:lnTo>
                      <a:pt x="241" y="16"/>
                    </a:lnTo>
                    <a:lnTo>
                      <a:pt x="204" y="35"/>
                    </a:lnTo>
                    <a:lnTo>
                      <a:pt x="186" y="42"/>
                    </a:lnTo>
                    <a:lnTo>
                      <a:pt x="168" y="44"/>
                    </a:lnTo>
                    <a:lnTo>
                      <a:pt x="148" y="44"/>
                    </a:lnTo>
                    <a:lnTo>
                      <a:pt x="133" y="46"/>
                    </a:lnTo>
                    <a:lnTo>
                      <a:pt x="117" y="49"/>
                    </a:lnTo>
                    <a:lnTo>
                      <a:pt x="100" y="51"/>
                    </a:lnTo>
                    <a:lnTo>
                      <a:pt x="80" y="51"/>
                    </a:lnTo>
                    <a:lnTo>
                      <a:pt x="71" y="49"/>
                    </a:lnTo>
                    <a:lnTo>
                      <a:pt x="60" y="42"/>
                    </a:lnTo>
                    <a:lnTo>
                      <a:pt x="51" y="35"/>
                    </a:lnTo>
                    <a:lnTo>
                      <a:pt x="42" y="35"/>
                    </a:lnTo>
                    <a:lnTo>
                      <a:pt x="42" y="31"/>
                    </a:lnTo>
                    <a:lnTo>
                      <a:pt x="22" y="31"/>
                    </a:lnTo>
                    <a:close/>
                  </a:path>
                </a:pathLst>
              </a:custGeom>
              <a:solidFill>
                <a:srgbClr val="D994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2" name="Freeform 83"/>
              <p:cNvSpPr>
                <a:spLocks/>
              </p:cNvSpPr>
              <p:nvPr/>
            </p:nvSpPr>
            <p:spPr bwMode="auto">
              <a:xfrm>
                <a:off x="1074" y="2542"/>
                <a:ext cx="317" cy="157"/>
              </a:xfrm>
              <a:custGeom>
                <a:avLst/>
                <a:gdLst>
                  <a:gd name="T0" fmla="*/ 22 w 317"/>
                  <a:gd name="T1" fmla="*/ 29 h 157"/>
                  <a:gd name="T2" fmla="*/ 18 w 317"/>
                  <a:gd name="T3" fmla="*/ 31 h 157"/>
                  <a:gd name="T4" fmla="*/ 11 w 317"/>
                  <a:gd name="T5" fmla="*/ 36 h 157"/>
                  <a:gd name="T6" fmla="*/ 5 w 317"/>
                  <a:gd name="T7" fmla="*/ 44 h 157"/>
                  <a:gd name="T8" fmla="*/ 0 w 317"/>
                  <a:gd name="T9" fmla="*/ 55 h 157"/>
                  <a:gd name="T10" fmla="*/ 2 w 317"/>
                  <a:gd name="T11" fmla="*/ 71 h 157"/>
                  <a:gd name="T12" fmla="*/ 9 w 317"/>
                  <a:gd name="T13" fmla="*/ 91 h 157"/>
                  <a:gd name="T14" fmla="*/ 22 w 317"/>
                  <a:gd name="T15" fmla="*/ 111 h 157"/>
                  <a:gd name="T16" fmla="*/ 33 w 317"/>
                  <a:gd name="T17" fmla="*/ 119 h 157"/>
                  <a:gd name="T18" fmla="*/ 47 w 317"/>
                  <a:gd name="T19" fmla="*/ 126 h 157"/>
                  <a:gd name="T20" fmla="*/ 69 w 317"/>
                  <a:gd name="T21" fmla="*/ 135 h 157"/>
                  <a:gd name="T22" fmla="*/ 84 w 317"/>
                  <a:gd name="T23" fmla="*/ 142 h 157"/>
                  <a:gd name="T24" fmla="*/ 98 w 317"/>
                  <a:gd name="T25" fmla="*/ 144 h 157"/>
                  <a:gd name="T26" fmla="*/ 106 w 317"/>
                  <a:gd name="T27" fmla="*/ 142 h 157"/>
                  <a:gd name="T28" fmla="*/ 135 w 317"/>
                  <a:gd name="T29" fmla="*/ 139 h 157"/>
                  <a:gd name="T30" fmla="*/ 148 w 317"/>
                  <a:gd name="T31" fmla="*/ 139 h 157"/>
                  <a:gd name="T32" fmla="*/ 160 w 317"/>
                  <a:gd name="T33" fmla="*/ 142 h 157"/>
                  <a:gd name="T34" fmla="*/ 175 w 317"/>
                  <a:gd name="T35" fmla="*/ 148 h 157"/>
                  <a:gd name="T36" fmla="*/ 190 w 317"/>
                  <a:gd name="T37" fmla="*/ 155 h 157"/>
                  <a:gd name="T38" fmla="*/ 210 w 317"/>
                  <a:gd name="T39" fmla="*/ 157 h 157"/>
                  <a:gd name="T40" fmla="*/ 233 w 317"/>
                  <a:gd name="T41" fmla="*/ 157 h 157"/>
                  <a:gd name="T42" fmla="*/ 250 w 317"/>
                  <a:gd name="T43" fmla="*/ 153 h 157"/>
                  <a:gd name="T44" fmla="*/ 257 w 317"/>
                  <a:gd name="T45" fmla="*/ 148 h 157"/>
                  <a:gd name="T46" fmla="*/ 268 w 317"/>
                  <a:gd name="T47" fmla="*/ 142 h 157"/>
                  <a:gd name="T48" fmla="*/ 277 w 317"/>
                  <a:gd name="T49" fmla="*/ 133 h 157"/>
                  <a:gd name="T50" fmla="*/ 283 w 317"/>
                  <a:gd name="T51" fmla="*/ 126 h 157"/>
                  <a:gd name="T52" fmla="*/ 292 w 317"/>
                  <a:gd name="T53" fmla="*/ 119 h 157"/>
                  <a:gd name="T54" fmla="*/ 299 w 317"/>
                  <a:gd name="T55" fmla="*/ 108 h 157"/>
                  <a:gd name="T56" fmla="*/ 306 w 317"/>
                  <a:gd name="T57" fmla="*/ 93 h 157"/>
                  <a:gd name="T58" fmla="*/ 312 w 317"/>
                  <a:gd name="T59" fmla="*/ 55 h 157"/>
                  <a:gd name="T60" fmla="*/ 317 w 317"/>
                  <a:gd name="T61" fmla="*/ 22 h 157"/>
                  <a:gd name="T62" fmla="*/ 317 w 317"/>
                  <a:gd name="T63" fmla="*/ 7 h 157"/>
                  <a:gd name="T64" fmla="*/ 312 w 317"/>
                  <a:gd name="T65" fmla="*/ 5 h 157"/>
                  <a:gd name="T66" fmla="*/ 281 w 317"/>
                  <a:gd name="T67" fmla="*/ 0 h 157"/>
                  <a:gd name="T68" fmla="*/ 264 w 317"/>
                  <a:gd name="T69" fmla="*/ 5 h 157"/>
                  <a:gd name="T70" fmla="*/ 255 w 317"/>
                  <a:gd name="T71" fmla="*/ 9 h 157"/>
                  <a:gd name="T72" fmla="*/ 241 w 317"/>
                  <a:gd name="T73" fmla="*/ 18 h 157"/>
                  <a:gd name="T74" fmla="*/ 204 w 317"/>
                  <a:gd name="T75" fmla="*/ 38 h 157"/>
                  <a:gd name="T76" fmla="*/ 184 w 317"/>
                  <a:gd name="T77" fmla="*/ 44 h 157"/>
                  <a:gd name="T78" fmla="*/ 166 w 317"/>
                  <a:gd name="T79" fmla="*/ 44 h 157"/>
                  <a:gd name="T80" fmla="*/ 148 w 317"/>
                  <a:gd name="T81" fmla="*/ 42 h 157"/>
                  <a:gd name="T82" fmla="*/ 131 w 317"/>
                  <a:gd name="T83" fmla="*/ 44 h 157"/>
                  <a:gd name="T84" fmla="*/ 115 w 317"/>
                  <a:gd name="T85" fmla="*/ 49 h 157"/>
                  <a:gd name="T86" fmla="*/ 100 w 317"/>
                  <a:gd name="T87" fmla="*/ 49 h 157"/>
                  <a:gd name="T88" fmla="*/ 86 w 317"/>
                  <a:gd name="T89" fmla="*/ 49 h 157"/>
                  <a:gd name="T90" fmla="*/ 78 w 317"/>
                  <a:gd name="T91" fmla="*/ 51 h 157"/>
                  <a:gd name="T92" fmla="*/ 71 w 317"/>
                  <a:gd name="T93" fmla="*/ 49 h 157"/>
                  <a:gd name="T94" fmla="*/ 62 w 317"/>
                  <a:gd name="T95" fmla="*/ 40 h 157"/>
                  <a:gd name="T96" fmla="*/ 53 w 317"/>
                  <a:gd name="T97" fmla="*/ 33 h 157"/>
                  <a:gd name="T98" fmla="*/ 42 w 317"/>
                  <a:gd name="T99" fmla="*/ 33 h 157"/>
                  <a:gd name="T100" fmla="*/ 42 w 317"/>
                  <a:gd name="T101" fmla="*/ 29 h 157"/>
                  <a:gd name="T102" fmla="*/ 22 w 317"/>
                  <a:gd name="T103" fmla="*/ 29 h 1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7"/>
                  <a:gd name="T157" fmla="*/ 0 h 157"/>
                  <a:gd name="T158" fmla="*/ 317 w 317"/>
                  <a:gd name="T159" fmla="*/ 157 h 1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7" h="157">
                    <a:moveTo>
                      <a:pt x="22" y="29"/>
                    </a:moveTo>
                    <a:lnTo>
                      <a:pt x="18" y="31"/>
                    </a:lnTo>
                    <a:lnTo>
                      <a:pt x="11" y="36"/>
                    </a:lnTo>
                    <a:lnTo>
                      <a:pt x="5" y="44"/>
                    </a:lnTo>
                    <a:lnTo>
                      <a:pt x="0" y="55"/>
                    </a:lnTo>
                    <a:lnTo>
                      <a:pt x="2" y="71"/>
                    </a:lnTo>
                    <a:lnTo>
                      <a:pt x="9" y="91"/>
                    </a:lnTo>
                    <a:lnTo>
                      <a:pt x="22" y="111"/>
                    </a:lnTo>
                    <a:lnTo>
                      <a:pt x="33" y="119"/>
                    </a:lnTo>
                    <a:lnTo>
                      <a:pt x="47" y="126"/>
                    </a:lnTo>
                    <a:lnTo>
                      <a:pt x="69" y="135"/>
                    </a:lnTo>
                    <a:lnTo>
                      <a:pt x="84" y="142"/>
                    </a:lnTo>
                    <a:lnTo>
                      <a:pt x="98" y="144"/>
                    </a:lnTo>
                    <a:lnTo>
                      <a:pt x="106" y="142"/>
                    </a:lnTo>
                    <a:lnTo>
                      <a:pt x="135" y="139"/>
                    </a:lnTo>
                    <a:lnTo>
                      <a:pt x="148" y="139"/>
                    </a:lnTo>
                    <a:lnTo>
                      <a:pt x="160" y="142"/>
                    </a:lnTo>
                    <a:lnTo>
                      <a:pt x="175" y="148"/>
                    </a:lnTo>
                    <a:lnTo>
                      <a:pt x="190" y="155"/>
                    </a:lnTo>
                    <a:lnTo>
                      <a:pt x="210" y="157"/>
                    </a:lnTo>
                    <a:lnTo>
                      <a:pt x="233" y="157"/>
                    </a:lnTo>
                    <a:lnTo>
                      <a:pt x="250" y="153"/>
                    </a:lnTo>
                    <a:lnTo>
                      <a:pt x="257" y="148"/>
                    </a:lnTo>
                    <a:lnTo>
                      <a:pt x="268" y="142"/>
                    </a:lnTo>
                    <a:lnTo>
                      <a:pt x="277" y="133"/>
                    </a:lnTo>
                    <a:lnTo>
                      <a:pt x="283" y="126"/>
                    </a:lnTo>
                    <a:lnTo>
                      <a:pt x="292" y="119"/>
                    </a:lnTo>
                    <a:lnTo>
                      <a:pt x="299" y="108"/>
                    </a:lnTo>
                    <a:lnTo>
                      <a:pt x="306" y="93"/>
                    </a:lnTo>
                    <a:lnTo>
                      <a:pt x="312" y="55"/>
                    </a:lnTo>
                    <a:lnTo>
                      <a:pt x="317" y="22"/>
                    </a:lnTo>
                    <a:lnTo>
                      <a:pt x="317" y="7"/>
                    </a:lnTo>
                    <a:lnTo>
                      <a:pt x="312" y="5"/>
                    </a:lnTo>
                    <a:lnTo>
                      <a:pt x="281" y="0"/>
                    </a:lnTo>
                    <a:lnTo>
                      <a:pt x="264" y="5"/>
                    </a:lnTo>
                    <a:lnTo>
                      <a:pt x="255" y="9"/>
                    </a:lnTo>
                    <a:lnTo>
                      <a:pt x="241" y="18"/>
                    </a:lnTo>
                    <a:lnTo>
                      <a:pt x="204" y="38"/>
                    </a:lnTo>
                    <a:lnTo>
                      <a:pt x="184" y="44"/>
                    </a:lnTo>
                    <a:lnTo>
                      <a:pt x="166" y="44"/>
                    </a:lnTo>
                    <a:lnTo>
                      <a:pt x="148" y="42"/>
                    </a:lnTo>
                    <a:lnTo>
                      <a:pt x="131" y="44"/>
                    </a:lnTo>
                    <a:lnTo>
                      <a:pt x="115" y="49"/>
                    </a:lnTo>
                    <a:lnTo>
                      <a:pt x="100" y="49"/>
                    </a:lnTo>
                    <a:lnTo>
                      <a:pt x="86" y="49"/>
                    </a:lnTo>
                    <a:lnTo>
                      <a:pt x="78" y="51"/>
                    </a:lnTo>
                    <a:lnTo>
                      <a:pt x="71" y="49"/>
                    </a:lnTo>
                    <a:lnTo>
                      <a:pt x="62" y="40"/>
                    </a:lnTo>
                    <a:lnTo>
                      <a:pt x="53" y="33"/>
                    </a:lnTo>
                    <a:lnTo>
                      <a:pt x="42" y="33"/>
                    </a:lnTo>
                    <a:lnTo>
                      <a:pt x="42" y="29"/>
                    </a:lnTo>
                    <a:lnTo>
                      <a:pt x="22" y="29"/>
                    </a:lnTo>
                    <a:close/>
                  </a:path>
                </a:pathLst>
              </a:custGeom>
              <a:solidFill>
                <a:srgbClr val="DD986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3" name="Freeform 84"/>
              <p:cNvSpPr>
                <a:spLocks/>
              </p:cNvSpPr>
              <p:nvPr/>
            </p:nvSpPr>
            <p:spPr bwMode="auto">
              <a:xfrm>
                <a:off x="1074" y="2547"/>
                <a:ext cx="323" cy="152"/>
              </a:xfrm>
              <a:custGeom>
                <a:avLst/>
                <a:gdLst>
                  <a:gd name="T0" fmla="*/ 22 w 323"/>
                  <a:gd name="T1" fmla="*/ 24 h 152"/>
                  <a:gd name="T2" fmla="*/ 18 w 323"/>
                  <a:gd name="T3" fmla="*/ 26 h 152"/>
                  <a:gd name="T4" fmla="*/ 11 w 323"/>
                  <a:gd name="T5" fmla="*/ 31 h 152"/>
                  <a:gd name="T6" fmla="*/ 5 w 323"/>
                  <a:gd name="T7" fmla="*/ 39 h 152"/>
                  <a:gd name="T8" fmla="*/ 0 w 323"/>
                  <a:gd name="T9" fmla="*/ 50 h 152"/>
                  <a:gd name="T10" fmla="*/ 2 w 323"/>
                  <a:gd name="T11" fmla="*/ 66 h 152"/>
                  <a:gd name="T12" fmla="*/ 9 w 323"/>
                  <a:gd name="T13" fmla="*/ 86 h 152"/>
                  <a:gd name="T14" fmla="*/ 24 w 323"/>
                  <a:gd name="T15" fmla="*/ 106 h 152"/>
                  <a:gd name="T16" fmla="*/ 33 w 323"/>
                  <a:gd name="T17" fmla="*/ 114 h 152"/>
                  <a:gd name="T18" fmla="*/ 47 w 323"/>
                  <a:gd name="T19" fmla="*/ 121 h 152"/>
                  <a:gd name="T20" fmla="*/ 71 w 323"/>
                  <a:gd name="T21" fmla="*/ 130 h 152"/>
                  <a:gd name="T22" fmla="*/ 86 w 323"/>
                  <a:gd name="T23" fmla="*/ 137 h 152"/>
                  <a:gd name="T24" fmla="*/ 100 w 323"/>
                  <a:gd name="T25" fmla="*/ 139 h 152"/>
                  <a:gd name="T26" fmla="*/ 111 w 323"/>
                  <a:gd name="T27" fmla="*/ 137 h 152"/>
                  <a:gd name="T28" fmla="*/ 137 w 323"/>
                  <a:gd name="T29" fmla="*/ 134 h 152"/>
                  <a:gd name="T30" fmla="*/ 153 w 323"/>
                  <a:gd name="T31" fmla="*/ 134 h 152"/>
                  <a:gd name="T32" fmla="*/ 164 w 323"/>
                  <a:gd name="T33" fmla="*/ 137 h 152"/>
                  <a:gd name="T34" fmla="*/ 177 w 323"/>
                  <a:gd name="T35" fmla="*/ 143 h 152"/>
                  <a:gd name="T36" fmla="*/ 193 w 323"/>
                  <a:gd name="T37" fmla="*/ 148 h 152"/>
                  <a:gd name="T38" fmla="*/ 208 w 323"/>
                  <a:gd name="T39" fmla="*/ 152 h 152"/>
                  <a:gd name="T40" fmla="*/ 244 w 323"/>
                  <a:gd name="T41" fmla="*/ 152 h 152"/>
                  <a:gd name="T42" fmla="*/ 255 w 323"/>
                  <a:gd name="T43" fmla="*/ 148 h 152"/>
                  <a:gd name="T44" fmla="*/ 261 w 323"/>
                  <a:gd name="T45" fmla="*/ 141 h 152"/>
                  <a:gd name="T46" fmla="*/ 268 w 323"/>
                  <a:gd name="T47" fmla="*/ 132 h 152"/>
                  <a:gd name="T48" fmla="*/ 277 w 323"/>
                  <a:gd name="T49" fmla="*/ 119 h 152"/>
                  <a:gd name="T50" fmla="*/ 290 w 323"/>
                  <a:gd name="T51" fmla="*/ 103 h 152"/>
                  <a:gd name="T52" fmla="*/ 299 w 323"/>
                  <a:gd name="T53" fmla="*/ 95 h 152"/>
                  <a:gd name="T54" fmla="*/ 306 w 323"/>
                  <a:gd name="T55" fmla="*/ 79 h 152"/>
                  <a:gd name="T56" fmla="*/ 317 w 323"/>
                  <a:gd name="T57" fmla="*/ 48 h 152"/>
                  <a:gd name="T58" fmla="*/ 321 w 323"/>
                  <a:gd name="T59" fmla="*/ 20 h 152"/>
                  <a:gd name="T60" fmla="*/ 323 w 323"/>
                  <a:gd name="T61" fmla="*/ 11 h 152"/>
                  <a:gd name="T62" fmla="*/ 323 w 323"/>
                  <a:gd name="T63" fmla="*/ 6 h 152"/>
                  <a:gd name="T64" fmla="*/ 317 w 323"/>
                  <a:gd name="T65" fmla="*/ 4 h 152"/>
                  <a:gd name="T66" fmla="*/ 303 w 323"/>
                  <a:gd name="T67" fmla="*/ 2 h 152"/>
                  <a:gd name="T68" fmla="*/ 286 w 323"/>
                  <a:gd name="T69" fmla="*/ 0 h 152"/>
                  <a:gd name="T70" fmla="*/ 270 w 323"/>
                  <a:gd name="T71" fmla="*/ 4 h 152"/>
                  <a:gd name="T72" fmla="*/ 250 w 323"/>
                  <a:gd name="T73" fmla="*/ 15 h 152"/>
                  <a:gd name="T74" fmla="*/ 224 w 323"/>
                  <a:gd name="T75" fmla="*/ 31 h 152"/>
                  <a:gd name="T76" fmla="*/ 195 w 323"/>
                  <a:gd name="T77" fmla="*/ 39 h 152"/>
                  <a:gd name="T78" fmla="*/ 182 w 323"/>
                  <a:gd name="T79" fmla="*/ 42 h 152"/>
                  <a:gd name="T80" fmla="*/ 171 w 323"/>
                  <a:gd name="T81" fmla="*/ 42 h 152"/>
                  <a:gd name="T82" fmla="*/ 151 w 323"/>
                  <a:gd name="T83" fmla="*/ 39 h 152"/>
                  <a:gd name="T84" fmla="*/ 133 w 323"/>
                  <a:gd name="T85" fmla="*/ 42 h 152"/>
                  <a:gd name="T86" fmla="*/ 100 w 323"/>
                  <a:gd name="T87" fmla="*/ 46 h 152"/>
                  <a:gd name="T88" fmla="*/ 80 w 323"/>
                  <a:gd name="T89" fmla="*/ 46 h 152"/>
                  <a:gd name="T90" fmla="*/ 71 w 323"/>
                  <a:gd name="T91" fmla="*/ 44 h 152"/>
                  <a:gd name="T92" fmla="*/ 62 w 323"/>
                  <a:gd name="T93" fmla="*/ 37 h 152"/>
                  <a:gd name="T94" fmla="*/ 53 w 323"/>
                  <a:gd name="T95" fmla="*/ 28 h 152"/>
                  <a:gd name="T96" fmla="*/ 44 w 323"/>
                  <a:gd name="T97" fmla="*/ 28 h 152"/>
                  <a:gd name="T98" fmla="*/ 44 w 323"/>
                  <a:gd name="T99" fmla="*/ 24 h 152"/>
                  <a:gd name="T100" fmla="*/ 22 w 323"/>
                  <a:gd name="T101" fmla="*/ 24 h 1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3"/>
                  <a:gd name="T154" fmla="*/ 0 h 152"/>
                  <a:gd name="T155" fmla="*/ 323 w 323"/>
                  <a:gd name="T156" fmla="*/ 152 h 15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3" h="152">
                    <a:moveTo>
                      <a:pt x="22" y="24"/>
                    </a:moveTo>
                    <a:lnTo>
                      <a:pt x="18" y="26"/>
                    </a:lnTo>
                    <a:lnTo>
                      <a:pt x="11" y="31"/>
                    </a:lnTo>
                    <a:lnTo>
                      <a:pt x="5" y="39"/>
                    </a:lnTo>
                    <a:lnTo>
                      <a:pt x="0" y="50"/>
                    </a:lnTo>
                    <a:lnTo>
                      <a:pt x="2" y="66"/>
                    </a:lnTo>
                    <a:lnTo>
                      <a:pt x="9" y="86"/>
                    </a:lnTo>
                    <a:lnTo>
                      <a:pt x="24" y="106"/>
                    </a:lnTo>
                    <a:lnTo>
                      <a:pt x="33" y="114"/>
                    </a:lnTo>
                    <a:lnTo>
                      <a:pt x="47" y="121"/>
                    </a:lnTo>
                    <a:lnTo>
                      <a:pt x="71" y="130"/>
                    </a:lnTo>
                    <a:lnTo>
                      <a:pt x="86" y="137"/>
                    </a:lnTo>
                    <a:lnTo>
                      <a:pt x="100" y="139"/>
                    </a:lnTo>
                    <a:lnTo>
                      <a:pt x="111" y="137"/>
                    </a:lnTo>
                    <a:lnTo>
                      <a:pt x="137" y="134"/>
                    </a:lnTo>
                    <a:lnTo>
                      <a:pt x="153" y="134"/>
                    </a:lnTo>
                    <a:lnTo>
                      <a:pt x="164" y="137"/>
                    </a:lnTo>
                    <a:lnTo>
                      <a:pt x="177" y="143"/>
                    </a:lnTo>
                    <a:lnTo>
                      <a:pt x="193" y="148"/>
                    </a:lnTo>
                    <a:lnTo>
                      <a:pt x="208" y="152"/>
                    </a:lnTo>
                    <a:lnTo>
                      <a:pt x="244" y="152"/>
                    </a:lnTo>
                    <a:lnTo>
                      <a:pt x="255" y="148"/>
                    </a:lnTo>
                    <a:lnTo>
                      <a:pt x="261" y="141"/>
                    </a:lnTo>
                    <a:lnTo>
                      <a:pt x="268" y="132"/>
                    </a:lnTo>
                    <a:lnTo>
                      <a:pt x="277" y="119"/>
                    </a:lnTo>
                    <a:lnTo>
                      <a:pt x="290" y="103"/>
                    </a:lnTo>
                    <a:lnTo>
                      <a:pt x="299" y="95"/>
                    </a:lnTo>
                    <a:lnTo>
                      <a:pt x="306" y="79"/>
                    </a:lnTo>
                    <a:lnTo>
                      <a:pt x="317" y="48"/>
                    </a:lnTo>
                    <a:lnTo>
                      <a:pt x="321" y="20"/>
                    </a:lnTo>
                    <a:lnTo>
                      <a:pt x="323" y="11"/>
                    </a:lnTo>
                    <a:lnTo>
                      <a:pt x="323" y="6"/>
                    </a:lnTo>
                    <a:lnTo>
                      <a:pt x="317" y="4"/>
                    </a:lnTo>
                    <a:lnTo>
                      <a:pt x="303" y="2"/>
                    </a:lnTo>
                    <a:lnTo>
                      <a:pt x="286" y="0"/>
                    </a:lnTo>
                    <a:lnTo>
                      <a:pt x="270" y="4"/>
                    </a:lnTo>
                    <a:lnTo>
                      <a:pt x="250" y="15"/>
                    </a:lnTo>
                    <a:lnTo>
                      <a:pt x="224" y="31"/>
                    </a:lnTo>
                    <a:lnTo>
                      <a:pt x="195" y="39"/>
                    </a:lnTo>
                    <a:lnTo>
                      <a:pt x="182" y="42"/>
                    </a:lnTo>
                    <a:lnTo>
                      <a:pt x="171" y="42"/>
                    </a:lnTo>
                    <a:lnTo>
                      <a:pt x="151" y="39"/>
                    </a:lnTo>
                    <a:lnTo>
                      <a:pt x="133" y="42"/>
                    </a:lnTo>
                    <a:lnTo>
                      <a:pt x="100" y="46"/>
                    </a:lnTo>
                    <a:lnTo>
                      <a:pt x="80" y="46"/>
                    </a:lnTo>
                    <a:lnTo>
                      <a:pt x="71" y="44"/>
                    </a:lnTo>
                    <a:lnTo>
                      <a:pt x="62" y="37"/>
                    </a:lnTo>
                    <a:lnTo>
                      <a:pt x="53" y="28"/>
                    </a:lnTo>
                    <a:lnTo>
                      <a:pt x="44" y="28"/>
                    </a:lnTo>
                    <a:lnTo>
                      <a:pt x="44" y="24"/>
                    </a:lnTo>
                    <a:lnTo>
                      <a:pt x="22" y="24"/>
                    </a:lnTo>
                    <a:close/>
                  </a:path>
                </a:pathLst>
              </a:custGeom>
              <a:solidFill>
                <a:srgbClr val="E09B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4" name="Freeform 85"/>
              <p:cNvSpPr>
                <a:spLocks/>
              </p:cNvSpPr>
              <p:nvPr/>
            </p:nvSpPr>
            <p:spPr bwMode="auto">
              <a:xfrm>
                <a:off x="1074" y="2571"/>
                <a:ext cx="314" cy="128"/>
              </a:xfrm>
              <a:custGeom>
                <a:avLst/>
                <a:gdLst>
                  <a:gd name="T0" fmla="*/ 22 w 314"/>
                  <a:gd name="T1" fmla="*/ 0 h 128"/>
                  <a:gd name="T2" fmla="*/ 18 w 314"/>
                  <a:gd name="T3" fmla="*/ 2 h 128"/>
                  <a:gd name="T4" fmla="*/ 11 w 314"/>
                  <a:gd name="T5" fmla="*/ 7 h 128"/>
                  <a:gd name="T6" fmla="*/ 5 w 314"/>
                  <a:gd name="T7" fmla="*/ 15 h 128"/>
                  <a:gd name="T8" fmla="*/ 0 w 314"/>
                  <a:gd name="T9" fmla="*/ 26 h 128"/>
                  <a:gd name="T10" fmla="*/ 2 w 314"/>
                  <a:gd name="T11" fmla="*/ 42 h 128"/>
                  <a:gd name="T12" fmla="*/ 9 w 314"/>
                  <a:gd name="T13" fmla="*/ 62 h 128"/>
                  <a:gd name="T14" fmla="*/ 22 w 314"/>
                  <a:gd name="T15" fmla="*/ 82 h 128"/>
                  <a:gd name="T16" fmla="*/ 33 w 314"/>
                  <a:gd name="T17" fmla="*/ 90 h 128"/>
                  <a:gd name="T18" fmla="*/ 47 w 314"/>
                  <a:gd name="T19" fmla="*/ 97 h 128"/>
                  <a:gd name="T20" fmla="*/ 69 w 314"/>
                  <a:gd name="T21" fmla="*/ 106 h 128"/>
                  <a:gd name="T22" fmla="*/ 84 w 314"/>
                  <a:gd name="T23" fmla="*/ 113 h 128"/>
                  <a:gd name="T24" fmla="*/ 98 w 314"/>
                  <a:gd name="T25" fmla="*/ 115 h 128"/>
                  <a:gd name="T26" fmla="*/ 106 w 314"/>
                  <a:gd name="T27" fmla="*/ 113 h 128"/>
                  <a:gd name="T28" fmla="*/ 135 w 314"/>
                  <a:gd name="T29" fmla="*/ 110 h 128"/>
                  <a:gd name="T30" fmla="*/ 148 w 314"/>
                  <a:gd name="T31" fmla="*/ 110 h 128"/>
                  <a:gd name="T32" fmla="*/ 160 w 314"/>
                  <a:gd name="T33" fmla="*/ 113 h 128"/>
                  <a:gd name="T34" fmla="*/ 173 w 314"/>
                  <a:gd name="T35" fmla="*/ 119 h 128"/>
                  <a:gd name="T36" fmla="*/ 188 w 314"/>
                  <a:gd name="T37" fmla="*/ 124 h 128"/>
                  <a:gd name="T38" fmla="*/ 204 w 314"/>
                  <a:gd name="T39" fmla="*/ 128 h 128"/>
                  <a:gd name="T40" fmla="*/ 239 w 314"/>
                  <a:gd name="T41" fmla="*/ 128 h 128"/>
                  <a:gd name="T42" fmla="*/ 250 w 314"/>
                  <a:gd name="T43" fmla="*/ 124 h 128"/>
                  <a:gd name="T44" fmla="*/ 266 w 314"/>
                  <a:gd name="T45" fmla="*/ 113 h 128"/>
                  <a:gd name="T46" fmla="*/ 277 w 314"/>
                  <a:gd name="T47" fmla="*/ 106 h 128"/>
                  <a:gd name="T48" fmla="*/ 290 w 314"/>
                  <a:gd name="T49" fmla="*/ 93 h 128"/>
                  <a:gd name="T50" fmla="*/ 303 w 314"/>
                  <a:gd name="T51" fmla="*/ 75 h 128"/>
                  <a:gd name="T52" fmla="*/ 310 w 314"/>
                  <a:gd name="T53" fmla="*/ 57 h 128"/>
                  <a:gd name="T54" fmla="*/ 314 w 314"/>
                  <a:gd name="T55" fmla="*/ 44 h 128"/>
                  <a:gd name="T56" fmla="*/ 314 w 314"/>
                  <a:gd name="T57" fmla="*/ 38 h 128"/>
                  <a:gd name="T58" fmla="*/ 308 w 314"/>
                  <a:gd name="T59" fmla="*/ 35 h 128"/>
                  <a:gd name="T60" fmla="*/ 295 w 314"/>
                  <a:gd name="T61" fmla="*/ 33 h 128"/>
                  <a:gd name="T62" fmla="*/ 277 w 314"/>
                  <a:gd name="T63" fmla="*/ 33 h 128"/>
                  <a:gd name="T64" fmla="*/ 259 w 314"/>
                  <a:gd name="T65" fmla="*/ 40 h 128"/>
                  <a:gd name="T66" fmla="*/ 239 w 314"/>
                  <a:gd name="T67" fmla="*/ 49 h 128"/>
                  <a:gd name="T68" fmla="*/ 210 w 314"/>
                  <a:gd name="T69" fmla="*/ 55 h 128"/>
                  <a:gd name="T70" fmla="*/ 179 w 314"/>
                  <a:gd name="T71" fmla="*/ 57 h 128"/>
                  <a:gd name="T72" fmla="*/ 153 w 314"/>
                  <a:gd name="T73" fmla="*/ 55 h 128"/>
                  <a:gd name="T74" fmla="*/ 135 w 314"/>
                  <a:gd name="T75" fmla="*/ 51 h 128"/>
                  <a:gd name="T76" fmla="*/ 122 w 314"/>
                  <a:gd name="T77" fmla="*/ 49 h 128"/>
                  <a:gd name="T78" fmla="*/ 95 w 314"/>
                  <a:gd name="T79" fmla="*/ 49 h 128"/>
                  <a:gd name="T80" fmla="*/ 82 w 314"/>
                  <a:gd name="T81" fmla="*/ 46 h 128"/>
                  <a:gd name="T82" fmla="*/ 73 w 314"/>
                  <a:gd name="T83" fmla="*/ 46 h 128"/>
                  <a:gd name="T84" fmla="*/ 67 w 314"/>
                  <a:gd name="T85" fmla="*/ 42 h 128"/>
                  <a:gd name="T86" fmla="*/ 58 w 314"/>
                  <a:gd name="T87" fmla="*/ 33 h 128"/>
                  <a:gd name="T88" fmla="*/ 49 w 314"/>
                  <a:gd name="T89" fmla="*/ 24 h 128"/>
                  <a:gd name="T90" fmla="*/ 40 w 314"/>
                  <a:gd name="T91" fmla="*/ 20 h 128"/>
                  <a:gd name="T92" fmla="*/ 33 w 314"/>
                  <a:gd name="T93" fmla="*/ 18 h 128"/>
                  <a:gd name="T94" fmla="*/ 33 w 314"/>
                  <a:gd name="T95" fmla="*/ 13 h 128"/>
                  <a:gd name="T96" fmla="*/ 22 w 314"/>
                  <a:gd name="T97" fmla="*/ 0 h 1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4"/>
                  <a:gd name="T148" fmla="*/ 0 h 128"/>
                  <a:gd name="T149" fmla="*/ 314 w 314"/>
                  <a:gd name="T150" fmla="*/ 128 h 1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4"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6" y="113"/>
                    </a:lnTo>
                    <a:lnTo>
                      <a:pt x="277" y="106"/>
                    </a:lnTo>
                    <a:lnTo>
                      <a:pt x="290" y="93"/>
                    </a:lnTo>
                    <a:lnTo>
                      <a:pt x="303" y="75"/>
                    </a:lnTo>
                    <a:lnTo>
                      <a:pt x="310" y="57"/>
                    </a:lnTo>
                    <a:lnTo>
                      <a:pt x="314" y="44"/>
                    </a:lnTo>
                    <a:lnTo>
                      <a:pt x="314" y="38"/>
                    </a:lnTo>
                    <a:lnTo>
                      <a:pt x="308" y="35"/>
                    </a:lnTo>
                    <a:lnTo>
                      <a:pt x="295" y="33"/>
                    </a:lnTo>
                    <a:lnTo>
                      <a:pt x="277" y="33"/>
                    </a:lnTo>
                    <a:lnTo>
                      <a:pt x="259" y="40"/>
                    </a:lnTo>
                    <a:lnTo>
                      <a:pt x="239" y="49"/>
                    </a:lnTo>
                    <a:lnTo>
                      <a:pt x="210" y="55"/>
                    </a:lnTo>
                    <a:lnTo>
                      <a:pt x="179" y="57"/>
                    </a:lnTo>
                    <a:lnTo>
                      <a:pt x="153" y="55"/>
                    </a:lnTo>
                    <a:lnTo>
                      <a:pt x="135" y="51"/>
                    </a:lnTo>
                    <a:lnTo>
                      <a:pt x="122" y="49"/>
                    </a:lnTo>
                    <a:lnTo>
                      <a:pt x="95" y="49"/>
                    </a:lnTo>
                    <a:lnTo>
                      <a:pt x="82" y="46"/>
                    </a:lnTo>
                    <a:lnTo>
                      <a:pt x="73" y="46"/>
                    </a:lnTo>
                    <a:lnTo>
                      <a:pt x="67" y="42"/>
                    </a:lnTo>
                    <a:lnTo>
                      <a:pt x="58" y="33"/>
                    </a:lnTo>
                    <a:lnTo>
                      <a:pt x="49" y="24"/>
                    </a:lnTo>
                    <a:lnTo>
                      <a:pt x="40" y="20"/>
                    </a:lnTo>
                    <a:lnTo>
                      <a:pt x="33" y="18"/>
                    </a:lnTo>
                    <a:lnTo>
                      <a:pt x="33" y="13"/>
                    </a:lnTo>
                    <a:lnTo>
                      <a:pt x="22" y="0"/>
                    </a:lnTo>
                    <a:close/>
                  </a:path>
                </a:pathLst>
              </a:custGeom>
              <a:solidFill>
                <a:srgbClr val="D994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5" name="Freeform 86"/>
              <p:cNvSpPr>
                <a:spLocks/>
              </p:cNvSpPr>
              <p:nvPr/>
            </p:nvSpPr>
            <p:spPr bwMode="auto">
              <a:xfrm>
                <a:off x="1074" y="2571"/>
                <a:ext cx="314" cy="128"/>
              </a:xfrm>
              <a:custGeom>
                <a:avLst/>
                <a:gdLst>
                  <a:gd name="T0" fmla="*/ 22 w 314"/>
                  <a:gd name="T1" fmla="*/ 0 h 128"/>
                  <a:gd name="T2" fmla="*/ 18 w 314"/>
                  <a:gd name="T3" fmla="*/ 2 h 128"/>
                  <a:gd name="T4" fmla="*/ 11 w 314"/>
                  <a:gd name="T5" fmla="*/ 7 h 128"/>
                  <a:gd name="T6" fmla="*/ 5 w 314"/>
                  <a:gd name="T7" fmla="*/ 15 h 128"/>
                  <a:gd name="T8" fmla="*/ 0 w 314"/>
                  <a:gd name="T9" fmla="*/ 26 h 128"/>
                  <a:gd name="T10" fmla="*/ 2 w 314"/>
                  <a:gd name="T11" fmla="*/ 42 h 128"/>
                  <a:gd name="T12" fmla="*/ 9 w 314"/>
                  <a:gd name="T13" fmla="*/ 62 h 128"/>
                  <a:gd name="T14" fmla="*/ 22 w 314"/>
                  <a:gd name="T15" fmla="*/ 82 h 128"/>
                  <a:gd name="T16" fmla="*/ 33 w 314"/>
                  <a:gd name="T17" fmla="*/ 90 h 128"/>
                  <a:gd name="T18" fmla="*/ 47 w 314"/>
                  <a:gd name="T19" fmla="*/ 97 h 128"/>
                  <a:gd name="T20" fmla="*/ 69 w 314"/>
                  <a:gd name="T21" fmla="*/ 106 h 128"/>
                  <a:gd name="T22" fmla="*/ 84 w 314"/>
                  <a:gd name="T23" fmla="*/ 113 h 128"/>
                  <a:gd name="T24" fmla="*/ 98 w 314"/>
                  <a:gd name="T25" fmla="*/ 115 h 128"/>
                  <a:gd name="T26" fmla="*/ 106 w 314"/>
                  <a:gd name="T27" fmla="*/ 113 h 128"/>
                  <a:gd name="T28" fmla="*/ 135 w 314"/>
                  <a:gd name="T29" fmla="*/ 110 h 128"/>
                  <a:gd name="T30" fmla="*/ 148 w 314"/>
                  <a:gd name="T31" fmla="*/ 110 h 128"/>
                  <a:gd name="T32" fmla="*/ 160 w 314"/>
                  <a:gd name="T33" fmla="*/ 113 h 128"/>
                  <a:gd name="T34" fmla="*/ 173 w 314"/>
                  <a:gd name="T35" fmla="*/ 119 h 128"/>
                  <a:gd name="T36" fmla="*/ 188 w 314"/>
                  <a:gd name="T37" fmla="*/ 124 h 128"/>
                  <a:gd name="T38" fmla="*/ 204 w 314"/>
                  <a:gd name="T39" fmla="*/ 128 h 128"/>
                  <a:gd name="T40" fmla="*/ 239 w 314"/>
                  <a:gd name="T41" fmla="*/ 128 h 128"/>
                  <a:gd name="T42" fmla="*/ 250 w 314"/>
                  <a:gd name="T43" fmla="*/ 124 h 128"/>
                  <a:gd name="T44" fmla="*/ 266 w 314"/>
                  <a:gd name="T45" fmla="*/ 113 h 128"/>
                  <a:gd name="T46" fmla="*/ 275 w 314"/>
                  <a:gd name="T47" fmla="*/ 106 h 128"/>
                  <a:gd name="T48" fmla="*/ 288 w 314"/>
                  <a:gd name="T49" fmla="*/ 95 h 128"/>
                  <a:gd name="T50" fmla="*/ 301 w 314"/>
                  <a:gd name="T51" fmla="*/ 79 h 128"/>
                  <a:gd name="T52" fmla="*/ 308 w 314"/>
                  <a:gd name="T53" fmla="*/ 62 h 128"/>
                  <a:gd name="T54" fmla="*/ 312 w 314"/>
                  <a:gd name="T55" fmla="*/ 46 h 128"/>
                  <a:gd name="T56" fmla="*/ 314 w 314"/>
                  <a:gd name="T57" fmla="*/ 40 h 128"/>
                  <a:gd name="T58" fmla="*/ 308 w 314"/>
                  <a:gd name="T59" fmla="*/ 38 h 128"/>
                  <a:gd name="T60" fmla="*/ 295 w 314"/>
                  <a:gd name="T61" fmla="*/ 35 h 128"/>
                  <a:gd name="T62" fmla="*/ 277 w 314"/>
                  <a:gd name="T63" fmla="*/ 35 h 128"/>
                  <a:gd name="T64" fmla="*/ 261 w 314"/>
                  <a:gd name="T65" fmla="*/ 42 h 128"/>
                  <a:gd name="T66" fmla="*/ 239 w 314"/>
                  <a:gd name="T67" fmla="*/ 51 h 128"/>
                  <a:gd name="T68" fmla="*/ 210 w 314"/>
                  <a:gd name="T69" fmla="*/ 57 h 128"/>
                  <a:gd name="T70" fmla="*/ 179 w 314"/>
                  <a:gd name="T71" fmla="*/ 60 h 128"/>
                  <a:gd name="T72" fmla="*/ 153 w 314"/>
                  <a:gd name="T73" fmla="*/ 57 h 128"/>
                  <a:gd name="T74" fmla="*/ 135 w 314"/>
                  <a:gd name="T75" fmla="*/ 53 h 128"/>
                  <a:gd name="T76" fmla="*/ 122 w 314"/>
                  <a:gd name="T77" fmla="*/ 51 h 128"/>
                  <a:gd name="T78" fmla="*/ 95 w 314"/>
                  <a:gd name="T79" fmla="*/ 49 h 128"/>
                  <a:gd name="T80" fmla="*/ 82 w 314"/>
                  <a:gd name="T81" fmla="*/ 46 h 128"/>
                  <a:gd name="T82" fmla="*/ 73 w 314"/>
                  <a:gd name="T83" fmla="*/ 46 h 128"/>
                  <a:gd name="T84" fmla="*/ 67 w 314"/>
                  <a:gd name="T85" fmla="*/ 42 h 128"/>
                  <a:gd name="T86" fmla="*/ 58 w 314"/>
                  <a:gd name="T87" fmla="*/ 33 h 128"/>
                  <a:gd name="T88" fmla="*/ 53 w 314"/>
                  <a:gd name="T89" fmla="*/ 29 h 128"/>
                  <a:gd name="T90" fmla="*/ 47 w 314"/>
                  <a:gd name="T91" fmla="*/ 24 h 128"/>
                  <a:gd name="T92" fmla="*/ 33 w 314"/>
                  <a:gd name="T93" fmla="*/ 20 h 128"/>
                  <a:gd name="T94" fmla="*/ 33 w 314"/>
                  <a:gd name="T95" fmla="*/ 13 h 128"/>
                  <a:gd name="T96" fmla="*/ 22 w 314"/>
                  <a:gd name="T97" fmla="*/ 0 h 1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4"/>
                  <a:gd name="T148" fmla="*/ 0 h 128"/>
                  <a:gd name="T149" fmla="*/ 314 w 314"/>
                  <a:gd name="T150" fmla="*/ 128 h 1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4"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6" y="113"/>
                    </a:lnTo>
                    <a:lnTo>
                      <a:pt x="275" y="106"/>
                    </a:lnTo>
                    <a:lnTo>
                      <a:pt x="288" y="95"/>
                    </a:lnTo>
                    <a:lnTo>
                      <a:pt x="301" y="79"/>
                    </a:lnTo>
                    <a:lnTo>
                      <a:pt x="308" y="62"/>
                    </a:lnTo>
                    <a:lnTo>
                      <a:pt x="312" y="46"/>
                    </a:lnTo>
                    <a:lnTo>
                      <a:pt x="314" y="40"/>
                    </a:lnTo>
                    <a:lnTo>
                      <a:pt x="308" y="38"/>
                    </a:lnTo>
                    <a:lnTo>
                      <a:pt x="295" y="35"/>
                    </a:lnTo>
                    <a:lnTo>
                      <a:pt x="277" y="35"/>
                    </a:lnTo>
                    <a:lnTo>
                      <a:pt x="261" y="42"/>
                    </a:lnTo>
                    <a:lnTo>
                      <a:pt x="239" y="51"/>
                    </a:lnTo>
                    <a:lnTo>
                      <a:pt x="210" y="57"/>
                    </a:lnTo>
                    <a:lnTo>
                      <a:pt x="179" y="60"/>
                    </a:lnTo>
                    <a:lnTo>
                      <a:pt x="153" y="57"/>
                    </a:lnTo>
                    <a:lnTo>
                      <a:pt x="135" y="53"/>
                    </a:lnTo>
                    <a:lnTo>
                      <a:pt x="122" y="51"/>
                    </a:lnTo>
                    <a:lnTo>
                      <a:pt x="95" y="49"/>
                    </a:lnTo>
                    <a:lnTo>
                      <a:pt x="82" y="46"/>
                    </a:lnTo>
                    <a:lnTo>
                      <a:pt x="73" y="46"/>
                    </a:lnTo>
                    <a:lnTo>
                      <a:pt x="67" y="42"/>
                    </a:lnTo>
                    <a:lnTo>
                      <a:pt x="58" y="33"/>
                    </a:lnTo>
                    <a:lnTo>
                      <a:pt x="53" y="29"/>
                    </a:lnTo>
                    <a:lnTo>
                      <a:pt x="47" y="24"/>
                    </a:lnTo>
                    <a:lnTo>
                      <a:pt x="33" y="20"/>
                    </a:lnTo>
                    <a:lnTo>
                      <a:pt x="33" y="13"/>
                    </a:lnTo>
                    <a:lnTo>
                      <a:pt x="22" y="0"/>
                    </a:lnTo>
                    <a:close/>
                  </a:path>
                </a:pathLst>
              </a:custGeom>
              <a:solidFill>
                <a:srgbClr val="D18C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6" name="Freeform 87"/>
              <p:cNvSpPr>
                <a:spLocks/>
              </p:cNvSpPr>
              <p:nvPr/>
            </p:nvSpPr>
            <p:spPr bwMode="auto">
              <a:xfrm>
                <a:off x="1074" y="2571"/>
                <a:ext cx="314" cy="128"/>
              </a:xfrm>
              <a:custGeom>
                <a:avLst/>
                <a:gdLst>
                  <a:gd name="T0" fmla="*/ 22 w 314"/>
                  <a:gd name="T1" fmla="*/ 0 h 128"/>
                  <a:gd name="T2" fmla="*/ 18 w 314"/>
                  <a:gd name="T3" fmla="*/ 2 h 128"/>
                  <a:gd name="T4" fmla="*/ 11 w 314"/>
                  <a:gd name="T5" fmla="*/ 7 h 128"/>
                  <a:gd name="T6" fmla="*/ 5 w 314"/>
                  <a:gd name="T7" fmla="*/ 15 h 128"/>
                  <a:gd name="T8" fmla="*/ 0 w 314"/>
                  <a:gd name="T9" fmla="*/ 26 h 128"/>
                  <a:gd name="T10" fmla="*/ 2 w 314"/>
                  <a:gd name="T11" fmla="*/ 42 h 128"/>
                  <a:gd name="T12" fmla="*/ 9 w 314"/>
                  <a:gd name="T13" fmla="*/ 62 h 128"/>
                  <a:gd name="T14" fmla="*/ 22 w 314"/>
                  <a:gd name="T15" fmla="*/ 82 h 128"/>
                  <a:gd name="T16" fmla="*/ 33 w 314"/>
                  <a:gd name="T17" fmla="*/ 90 h 128"/>
                  <a:gd name="T18" fmla="*/ 47 w 314"/>
                  <a:gd name="T19" fmla="*/ 97 h 128"/>
                  <a:gd name="T20" fmla="*/ 69 w 314"/>
                  <a:gd name="T21" fmla="*/ 106 h 128"/>
                  <a:gd name="T22" fmla="*/ 84 w 314"/>
                  <a:gd name="T23" fmla="*/ 113 h 128"/>
                  <a:gd name="T24" fmla="*/ 98 w 314"/>
                  <a:gd name="T25" fmla="*/ 115 h 128"/>
                  <a:gd name="T26" fmla="*/ 106 w 314"/>
                  <a:gd name="T27" fmla="*/ 113 h 128"/>
                  <a:gd name="T28" fmla="*/ 135 w 314"/>
                  <a:gd name="T29" fmla="*/ 110 h 128"/>
                  <a:gd name="T30" fmla="*/ 148 w 314"/>
                  <a:gd name="T31" fmla="*/ 110 h 128"/>
                  <a:gd name="T32" fmla="*/ 160 w 314"/>
                  <a:gd name="T33" fmla="*/ 113 h 128"/>
                  <a:gd name="T34" fmla="*/ 173 w 314"/>
                  <a:gd name="T35" fmla="*/ 119 h 128"/>
                  <a:gd name="T36" fmla="*/ 188 w 314"/>
                  <a:gd name="T37" fmla="*/ 124 h 128"/>
                  <a:gd name="T38" fmla="*/ 204 w 314"/>
                  <a:gd name="T39" fmla="*/ 128 h 128"/>
                  <a:gd name="T40" fmla="*/ 239 w 314"/>
                  <a:gd name="T41" fmla="*/ 128 h 128"/>
                  <a:gd name="T42" fmla="*/ 250 w 314"/>
                  <a:gd name="T43" fmla="*/ 124 h 128"/>
                  <a:gd name="T44" fmla="*/ 264 w 314"/>
                  <a:gd name="T45" fmla="*/ 113 h 128"/>
                  <a:gd name="T46" fmla="*/ 272 w 314"/>
                  <a:gd name="T47" fmla="*/ 106 h 128"/>
                  <a:gd name="T48" fmla="*/ 286 w 314"/>
                  <a:gd name="T49" fmla="*/ 95 h 128"/>
                  <a:gd name="T50" fmla="*/ 299 w 314"/>
                  <a:gd name="T51" fmla="*/ 79 h 128"/>
                  <a:gd name="T52" fmla="*/ 308 w 314"/>
                  <a:gd name="T53" fmla="*/ 62 h 128"/>
                  <a:gd name="T54" fmla="*/ 312 w 314"/>
                  <a:gd name="T55" fmla="*/ 49 h 128"/>
                  <a:gd name="T56" fmla="*/ 314 w 314"/>
                  <a:gd name="T57" fmla="*/ 42 h 128"/>
                  <a:gd name="T58" fmla="*/ 308 w 314"/>
                  <a:gd name="T59" fmla="*/ 40 h 128"/>
                  <a:gd name="T60" fmla="*/ 295 w 314"/>
                  <a:gd name="T61" fmla="*/ 38 h 128"/>
                  <a:gd name="T62" fmla="*/ 277 w 314"/>
                  <a:gd name="T63" fmla="*/ 38 h 128"/>
                  <a:gd name="T64" fmla="*/ 261 w 314"/>
                  <a:gd name="T65" fmla="*/ 44 h 128"/>
                  <a:gd name="T66" fmla="*/ 239 w 314"/>
                  <a:gd name="T67" fmla="*/ 53 h 128"/>
                  <a:gd name="T68" fmla="*/ 210 w 314"/>
                  <a:gd name="T69" fmla="*/ 60 h 128"/>
                  <a:gd name="T70" fmla="*/ 179 w 314"/>
                  <a:gd name="T71" fmla="*/ 62 h 128"/>
                  <a:gd name="T72" fmla="*/ 153 w 314"/>
                  <a:gd name="T73" fmla="*/ 60 h 128"/>
                  <a:gd name="T74" fmla="*/ 135 w 314"/>
                  <a:gd name="T75" fmla="*/ 55 h 128"/>
                  <a:gd name="T76" fmla="*/ 122 w 314"/>
                  <a:gd name="T77" fmla="*/ 53 h 128"/>
                  <a:gd name="T78" fmla="*/ 95 w 314"/>
                  <a:gd name="T79" fmla="*/ 51 h 128"/>
                  <a:gd name="T80" fmla="*/ 82 w 314"/>
                  <a:gd name="T81" fmla="*/ 49 h 128"/>
                  <a:gd name="T82" fmla="*/ 73 w 314"/>
                  <a:gd name="T83" fmla="*/ 49 h 128"/>
                  <a:gd name="T84" fmla="*/ 67 w 314"/>
                  <a:gd name="T85" fmla="*/ 44 h 128"/>
                  <a:gd name="T86" fmla="*/ 58 w 314"/>
                  <a:gd name="T87" fmla="*/ 35 h 128"/>
                  <a:gd name="T88" fmla="*/ 53 w 314"/>
                  <a:gd name="T89" fmla="*/ 31 h 128"/>
                  <a:gd name="T90" fmla="*/ 47 w 314"/>
                  <a:gd name="T91" fmla="*/ 26 h 128"/>
                  <a:gd name="T92" fmla="*/ 38 w 314"/>
                  <a:gd name="T93" fmla="*/ 22 h 128"/>
                  <a:gd name="T94" fmla="*/ 33 w 314"/>
                  <a:gd name="T95" fmla="*/ 20 h 128"/>
                  <a:gd name="T96" fmla="*/ 31 w 314"/>
                  <a:gd name="T97" fmla="*/ 15 h 128"/>
                  <a:gd name="T98" fmla="*/ 22 w 314"/>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4"/>
                  <a:gd name="T151" fmla="*/ 0 h 128"/>
                  <a:gd name="T152" fmla="*/ 314 w 314"/>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4"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3"/>
                    </a:lnTo>
                    <a:lnTo>
                      <a:pt x="272" y="106"/>
                    </a:lnTo>
                    <a:lnTo>
                      <a:pt x="286" y="95"/>
                    </a:lnTo>
                    <a:lnTo>
                      <a:pt x="299" y="79"/>
                    </a:lnTo>
                    <a:lnTo>
                      <a:pt x="308" y="62"/>
                    </a:lnTo>
                    <a:lnTo>
                      <a:pt x="312" y="49"/>
                    </a:lnTo>
                    <a:lnTo>
                      <a:pt x="314" y="42"/>
                    </a:lnTo>
                    <a:lnTo>
                      <a:pt x="308" y="40"/>
                    </a:lnTo>
                    <a:lnTo>
                      <a:pt x="295" y="38"/>
                    </a:lnTo>
                    <a:lnTo>
                      <a:pt x="277" y="38"/>
                    </a:lnTo>
                    <a:lnTo>
                      <a:pt x="261" y="44"/>
                    </a:lnTo>
                    <a:lnTo>
                      <a:pt x="239" y="53"/>
                    </a:lnTo>
                    <a:lnTo>
                      <a:pt x="210" y="60"/>
                    </a:lnTo>
                    <a:lnTo>
                      <a:pt x="179" y="62"/>
                    </a:lnTo>
                    <a:lnTo>
                      <a:pt x="153" y="60"/>
                    </a:lnTo>
                    <a:lnTo>
                      <a:pt x="135" y="55"/>
                    </a:lnTo>
                    <a:lnTo>
                      <a:pt x="122" y="53"/>
                    </a:lnTo>
                    <a:lnTo>
                      <a:pt x="95" y="51"/>
                    </a:lnTo>
                    <a:lnTo>
                      <a:pt x="82" y="49"/>
                    </a:lnTo>
                    <a:lnTo>
                      <a:pt x="73" y="49"/>
                    </a:lnTo>
                    <a:lnTo>
                      <a:pt x="67" y="44"/>
                    </a:lnTo>
                    <a:lnTo>
                      <a:pt x="58" y="35"/>
                    </a:lnTo>
                    <a:lnTo>
                      <a:pt x="53" y="31"/>
                    </a:lnTo>
                    <a:lnTo>
                      <a:pt x="47" y="26"/>
                    </a:lnTo>
                    <a:lnTo>
                      <a:pt x="38" y="22"/>
                    </a:lnTo>
                    <a:lnTo>
                      <a:pt x="33" y="20"/>
                    </a:lnTo>
                    <a:lnTo>
                      <a:pt x="31" y="15"/>
                    </a:lnTo>
                    <a:lnTo>
                      <a:pt x="22" y="0"/>
                    </a:lnTo>
                    <a:close/>
                  </a:path>
                </a:pathLst>
              </a:custGeom>
              <a:solidFill>
                <a:srgbClr val="C984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7" name="Freeform 88"/>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2 w 312"/>
                  <a:gd name="T47" fmla="*/ 106 h 128"/>
                  <a:gd name="T48" fmla="*/ 286 w 312"/>
                  <a:gd name="T49" fmla="*/ 97 h 128"/>
                  <a:gd name="T50" fmla="*/ 297 w 312"/>
                  <a:gd name="T51" fmla="*/ 82 h 128"/>
                  <a:gd name="T52" fmla="*/ 306 w 312"/>
                  <a:gd name="T53" fmla="*/ 64 h 128"/>
                  <a:gd name="T54" fmla="*/ 310 w 312"/>
                  <a:gd name="T55" fmla="*/ 51 h 128"/>
                  <a:gd name="T56" fmla="*/ 312 w 312"/>
                  <a:gd name="T57" fmla="*/ 44 h 128"/>
                  <a:gd name="T58" fmla="*/ 308 w 312"/>
                  <a:gd name="T59" fmla="*/ 42 h 128"/>
                  <a:gd name="T60" fmla="*/ 295 w 312"/>
                  <a:gd name="T61" fmla="*/ 40 h 128"/>
                  <a:gd name="T62" fmla="*/ 277 w 312"/>
                  <a:gd name="T63" fmla="*/ 40 h 128"/>
                  <a:gd name="T64" fmla="*/ 261 w 312"/>
                  <a:gd name="T65" fmla="*/ 46 h 128"/>
                  <a:gd name="T66" fmla="*/ 252 w 312"/>
                  <a:gd name="T67" fmla="*/ 51 h 128"/>
                  <a:gd name="T68" fmla="*/ 241 w 312"/>
                  <a:gd name="T69" fmla="*/ 55 h 128"/>
                  <a:gd name="T70" fmla="*/ 210 w 312"/>
                  <a:gd name="T71" fmla="*/ 62 h 128"/>
                  <a:gd name="T72" fmla="*/ 179 w 312"/>
                  <a:gd name="T73" fmla="*/ 64 h 128"/>
                  <a:gd name="T74" fmla="*/ 153 w 312"/>
                  <a:gd name="T75" fmla="*/ 62 h 128"/>
                  <a:gd name="T76" fmla="*/ 135 w 312"/>
                  <a:gd name="T77" fmla="*/ 57 h 128"/>
                  <a:gd name="T78" fmla="*/ 122 w 312"/>
                  <a:gd name="T79" fmla="*/ 55 h 128"/>
                  <a:gd name="T80" fmla="*/ 95 w 312"/>
                  <a:gd name="T81" fmla="*/ 51 h 128"/>
                  <a:gd name="T82" fmla="*/ 82 w 312"/>
                  <a:gd name="T83" fmla="*/ 51 h 128"/>
                  <a:gd name="T84" fmla="*/ 73 w 312"/>
                  <a:gd name="T85" fmla="*/ 49 h 128"/>
                  <a:gd name="T86" fmla="*/ 67 w 312"/>
                  <a:gd name="T87" fmla="*/ 46 h 128"/>
                  <a:gd name="T88" fmla="*/ 58 w 312"/>
                  <a:gd name="T89" fmla="*/ 38 h 128"/>
                  <a:gd name="T90" fmla="*/ 47 w 312"/>
                  <a:gd name="T91" fmla="*/ 29 h 128"/>
                  <a:gd name="T92" fmla="*/ 38 w 312"/>
                  <a:gd name="T93" fmla="*/ 24 h 128"/>
                  <a:gd name="T94" fmla="*/ 31 w 312"/>
                  <a:gd name="T95" fmla="*/ 22 h 128"/>
                  <a:gd name="T96" fmla="*/ 31 w 312"/>
                  <a:gd name="T97" fmla="*/ 15 h 128"/>
                  <a:gd name="T98" fmla="*/ 22 w 312"/>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2"/>
                  <a:gd name="T151" fmla="*/ 0 h 128"/>
                  <a:gd name="T152" fmla="*/ 312 w 312"/>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2" y="106"/>
                    </a:lnTo>
                    <a:lnTo>
                      <a:pt x="286" y="97"/>
                    </a:lnTo>
                    <a:lnTo>
                      <a:pt x="297" y="82"/>
                    </a:lnTo>
                    <a:lnTo>
                      <a:pt x="306" y="64"/>
                    </a:lnTo>
                    <a:lnTo>
                      <a:pt x="310" y="51"/>
                    </a:lnTo>
                    <a:lnTo>
                      <a:pt x="312" y="44"/>
                    </a:lnTo>
                    <a:lnTo>
                      <a:pt x="308" y="42"/>
                    </a:lnTo>
                    <a:lnTo>
                      <a:pt x="295" y="40"/>
                    </a:lnTo>
                    <a:lnTo>
                      <a:pt x="277" y="40"/>
                    </a:lnTo>
                    <a:lnTo>
                      <a:pt x="261" y="46"/>
                    </a:lnTo>
                    <a:lnTo>
                      <a:pt x="252" y="51"/>
                    </a:lnTo>
                    <a:lnTo>
                      <a:pt x="241" y="55"/>
                    </a:lnTo>
                    <a:lnTo>
                      <a:pt x="210" y="62"/>
                    </a:lnTo>
                    <a:lnTo>
                      <a:pt x="179" y="64"/>
                    </a:lnTo>
                    <a:lnTo>
                      <a:pt x="153" y="62"/>
                    </a:lnTo>
                    <a:lnTo>
                      <a:pt x="135" y="57"/>
                    </a:lnTo>
                    <a:lnTo>
                      <a:pt x="122" y="55"/>
                    </a:lnTo>
                    <a:lnTo>
                      <a:pt x="95" y="51"/>
                    </a:lnTo>
                    <a:lnTo>
                      <a:pt x="82" y="51"/>
                    </a:lnTo>
                    <a:lnTo>
                      <a:pt x="73" y="49"/>
                    </a:lnTo>
                    <a:lnTo>
                      <a:pt x="67" y="46"/>
                    </a:lnTo>
                    <a:lnTo>
                      <a:pt x="58" y="38"/>
                    </a:lnTo>
                    <a:lnTo>
                      <a:pt x="47" y="29"/>
                    </a:lnTo>
                    <a:lnTo>
                      <a:pt x="38" y="24"/>
                    </a:lnTo>
                    <a:lnTo>
                      <a:pt x="31" y="22"/>
                    </a:lnTo>
                    <a:lnTo>
                      <a:pt x="31" y="15"/>
                    </a:lnTo>
                    <a:lnTo>
                      <a:pt x="22" y="0"/>
                    </a:lnTo>
                    <a:close/>
                  </a:path>
                </a:pathLst>
              </a:custGeom>
              <a:solidFill>
                <a:srgbClr val="C17D5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8" name="Freeform 89"/>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2 w 312"/>
                  <a:gd name="T47" fmla="*/ 106 h 128"/>
                  <a:gd name="T48" fmla="*/ 277 w 312"/>
                  <a:gd name="T49" fmla="*/ 101 h 128"/>
                  <a:gd name="T50" fmla="*/ 283 w 312"/>
                  <a:gd name="T51" fmla="*/ 97 h 128"/>
                  <a:gd name="T52" fmla="*/ 306 w 312"/>
                  <a:gd name="T53" fmla="*/ 66 h 128"/>
                  <a:gd name="T54" fmla="*/ 310 w 312"/>
                  <a:gd name="T55" fmla="*/ 53 h 128"/>
                  <a:gd name="T56" fmla="*/ 312 w 312"/>
                  <a:gd name="T57" fmla="*/ 46 h 128"/>
                  <a:gd name="T58" fmla="*/ 308 w 312"/>
                  <a:gd name="T59" fmla="*/ 44 h 128"/>
                  <a:gd name="T60" fmla="*/ 295 w 312"/>
                  <a:gd name="T61" fmla="*/ 42 h 128"/>
                  <a:gd name="T62" fmla="*/ 279 w 312"/>
                  <a:gd name="T63" fmla="*/ 42 h 128"/>
                  <a:gd name="T64" fmla="*/ 264 w 312"/>
                  <a:gd name="T65" fmla="*/ 49 h 128"/>
                  <a:gd name="T66" fmla="*/ 241 w 312"/>
                  <a:gd name="T67" fmla="*/ 57 h 128"/>
                  <a:gd name="T68" fmla="*/ 213 w 312"/>
                  <a:gd name="T69" fmla="*/ 64 h 128"/>
                  <a:gd name="T70" fmla="*/ 179 w 312"/>
                  <a:gd name="T71" fmla="*/ 66 h 128"/>
                  <a:gd name="T72" fmla="*/ 153 w 312"/>
                  <a:gd name="T73" fmla="*/ 64 h 128"/>
                  <a:gd name="T74" fmla="*/ 135 w 312"/>
                  <a:gd name="T75" fmla="*/ 60 h 128"/>
                  <a:gd name="T76" fmla="*/ 122 w 312"/>
                  <a:gd name="T77" fmla="*/ 55 h 128"/>
                  <a:gd name="T78" fmla="*/ 95 w 312"/>
                  <a:gd name="T79" fmla="*/ 53 h 128"/>
                  <a:gd name="T80" fmla="*/ 82 w 312"/>
                  <a:gd name="T81" fmla="*/ 53 h 128"/>
                  <a:gd name="T82" fmla="*/ 73 w 312"/>
                  <a:gd name="T83" fmla="*/ 51 h 128"/>
                  <a:gd name="T84" fmla="*/ 67 w 312"/>
                  <a:gd name="T85" fmla="*/ 49 h 128"/>
                  <a:gd name="T86" fmla="*/ 58 w 312"/>
                  <a:gd name="T87" fmla="*/ 40 h 128"/>
                  <a:gd name="T88" fmla="*/ 47 w 312"/>
                  <a:gd name="T89" fmla="*/ 31 h 128"/>
                  <a:gd name="T90" fmla="*/ 38 w 312"/>
                  <a:gd name="T91" fmla="*/ 24 h 128"/>
                  <a:gd name="T92" fmla="*/ 31 w 312"/>
                  <a:gd name="T93" fmla="*/ 22 h 128"/>
                  <a:gd name="T94" fmla="*/ 29 w 312"/>
                  <a:gd name="T95" fmla="*/ 15 h 128"/>
                  <a:gd name="T96" fmla="*/ 22 w 312"/>
                  <a:gd name="T97" fmla="*/ 0 h 1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2"/>
                  <a:gd name="T148" fmla="*/ 0 h 128"/>
                  <a:gd name="T149" fmla="*/ 312 w 312"/>
                  <a:gd name="T150" fmla="*/ 128 h 1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2" y="106"/>
                    </a:lnTo>
                    <a:lnTo>
                      <a:pt x="277" y="101"/>
                    </a:lnTo>
                    <a:lnTo>
                      <a:pt x="283" y="97"/>
                    </a:lnTo>
                    <a:lnTo>
                      <a:pt x="306" y="66"/>
                    </a:lnTo>
                    <a:lnTo>
                      <a:pt x="310" y="53"/>
                    </a:lnTo>
                    <a:lnTo>
                      <a:pt x="312" y="46"/>
                    </a:lnTo>
                    <a:lnTo>
                      <a:pt x="308" y="44"/>
                    </a:lnTo>
                    <a:lnTo>
                      <a:pt x="295" y="42"/>
                    </a:lnTo>
                    <a:lnTo>
                      <a:pt x="279" y="42"/>
                    </a:lnTo>
                    <a:lnTo>
                      <a:pt x="264" y="49"/>
                    </a:lnTo>
                    <a:lnTo>
                      <a:pt x="241" y="57"/>
                    </a:lnTo>
                    <a:lnTo>
                      <a:pt x="213" y="64"/>
                    </a:lnTo>
                    <a:lnTo>
                      <a:pt x="179" y="66"/>
                    </a:lnTo>
                    <a:lnTo>
                      <a:pt x="153" y="64"/>
                    </a:lnTo>
                    <a:lnTo>
                      <a:pt x="135" y="60"/>
                    </a:lnTo>
                    <a:lnTo>
                      <a:pt x="122" y="55"/>
                    </a:lnTo>
                    <a:lnTo>
                      <a:pt x="95" y="53"/>
                    </a:lnTo>
                    <a:lnTo>
                      <a:pt x="82" y="53"/>
                    </a:lnTo>
                    <a:lnTo>
                      <a:pt x="73" y="51"/>
                    </a:lnTo>
                    <a:lnTo>
                      <a:pt x="67" y="49"/>
                    </a:lnTo>
                    <a:lnTo>
                      <a:pt x="58" y="40"/>
                    </a:lnTo>
                    <a:lnTo>
                      <a:pt x="47" y="31"/>
                    </a:lnTo>
                    <a:lnTo>
                      <a:pt x="38" y="24"/>
                    </a:lnTo>
                    <a:lnTo>
                      <a:pt x="31" y="22"/>
                    </a:lnTo>
                    <a:lnTo>
                      <a:pt x="29" y="15"/>
                    </a:lnTo>
                    <a:lnTo>
                      <a:pt x="22" y="0"/>
                    </a:lnTo>
                    <a:close/>
                  </a:path>
                </a:pathLst>
              </a:custGeom>
              <a:solidFill>
                <a:srgbClr val="BA755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99" name="Freeform 90"/>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0 w 312"/>
                  <a:gd name="T47" fmla="*/ 108 h 128"/>
                  <a:gd name="T48" fmla="*/ 281 w 312"/>
                  <a:gd name="T49" fmla="*/ 99 h 128"/>
                  <a:gd name="T50" fmla="*/ 303 w 312"/>
                  <a:gd name="T51" fmla="*/ 68 h 128"/>
                  <a:gd name="T52" fmla="*/ 310 w 312"/>
                  <a:gd name="T53" fmla="*/ 55 h 128"/>
                  <a:gd name="T54" fmla="*/ 312 w 312"/>
                  <a:gd name="T55" fmla="*/ 49 h 128"/>
                  <a:gd name="T56" fmla="*/ 308 w 312"/>
                  <a:gd name="T57" fmla="*/ 46 h 128"/>
                  <a:gd name="T58" fmla="*/ 279 w 312"/>
                  <a:gd name="T59" fmla="*/ 46 h 128"/>
                  <a:gd name="T60" fmla="*/ 264 w 312"/>
                  <a:gd name="T61" fmla="*/ 51 h 128"/>
                  <a:gd name="T62" fmla="*/ 241 w 312"/>
                  <a:gd name="T63" fmla="*/ 60 h 128"/>
                  <a:gd name="T64" fmla="*/ 213 w 312"/>
                  <a:gd name="T65" fmla="*/ 66 h 128"/>
                  <a:gd name="T66" fmla="*/ 179 w 312"/>
                  <a:gd name="T67" fmla="*/ 68 h 128"/>
                  <a:gd name="T68" fmla="*/ 153 w 312"/>
                  <a:gd name="T69" fmla="*/ 66 h 128"/>
                  <a:gd name="T70" fmla="*/ 135 w 312"/>
                  <a:gd name="T71" fmla="*/ 62 h 128"/>
                  <a:gd name="T72" fmla="*/ 122 w 312"/>
                  <a:gd name="T73" fmla="*/ 57 h 128"/>
                  <a:gd name="T74" fmla="*/ 95 w 312"/>
                  <a:gd name="T75" fmla="*/ 55 h 128"/>
                  <a:gd name="T76" fmla="*/ 82 w 312"/>
                  <a:gd name="T77" fmla="*/ 53 h 128"/>
                  <a:gd name="T78" fmla="*/ 73 w 312"/>
                  <a:gd name="T79" fmla="*/ 53 h 128"/>
                  <a:gd name="T80" fmla="*/ 67 w 312"/>
                  <a:gd name="T81" fmla="*/ 49 h 128"/>
                  <a:gd name="T82" fmla="*/ 58 w 312"/>
                  <a:gd name="T83" fmla="*/ 40 h 128"/>
                  <a:gd name="T84" fmla="*/ 47 w 312"/>
                  <a:gd name="T85" fmla="*/ 31 h 128"/>
                  <a:gd name="T86" fmla="*/ 38 w 312"/>
                  <a:gd name="T87" fmla="*/ 26 h 128"/>
                  <a:gd name="T88" fmla="*/ 31 w 312"/>
                  <a:gd name="T89" fmla="*/ 24 h 128"/>
                  <a:gd name="T90" fmla="*/ 29 w 312"/>
                  <a:gd name="T91" fmla="*/ 18 h 128"/>
                  <a:gd name="T92" fmla="*/ 22 w 312"/>
                  <a:gd name="T93" fmla="*/ 0 h 1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12"/>
                  <a:gd name="T142" fmla="*/ 0 h 128"/>
                  <a:gd name="T143" fmla="*/ 312 w 312"/>
                  <a:gd name="T144" fmla="*/ 128 h 12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0" y="108"/>
                    </a:lnTo>
                    <a:lnTo>
                      <a:pt x="281" y="99"/>
                    </a:lnTo>
                    <a:lnTo>
                      <a:pt x="303" y="68"/>
                    </a:lnTo>
                    <a:lnTo>
                      <a:pt x="310" y="55"/>
                    </a:lnTo>
                    <a:lnTo>
                      <a:pt x="312" y="49"/>
                    </a:lnTo>
                    <a:lnTo>
                      <a:pt x="308" y="46"/>
                    </a:lnTo>
                    <a:lnTo>
                      <a:pt x="279" y="46"/>
                    </a:lnTo>
                    <a:lnTo>
                      <a:pt x="264" y="51"/>
                    </a:lnTo>
                    <a:lnTo>
                      <a:pt x="241" y="60"/>
                    </a:lnTo>
                    <a:lnTo>
                      <a:pt x="213" y="66"/>
                    </a:lnTo>
                    <a:lnTo>
                      <a:pt x="179" y="68"/>
                    </a:lnTo>
                    <a:lnTo>
                      <a:pt x="153" y="66"/>
                    </a:lnTo>
                    <a:lnTo>
                      <a:pt x="135" y="62"/>
                    </a:lnTo>
                    <a:lnTo>
                      <a:pt x="122" y="57"/>
                    </a:lnTo>
                    <a:lnTo>
                      <a:pt x="95" y="55"/>
                    </a:lnTo>
                    <a:lnTo>
                      <a:pt x="82" y="53"/>
                    </a:lnTo>
                    <a:lnTo>
                      <a:pt x="73" y="53"/>
                    </a:lnTo>
                    <a:lnTo>
                      <a:pt x="67" y="49"/>
                    </a:lnTo>
                    <a:lnTo>
                      <a:pt x="58" y="40"/>
                    </a:lnTo>
                    <a:lnTo>
                      <a:pt x="47" y="31"/>
                    </a:lnTo>
                    <a:lnTo>
                      <a:pt x="38" y="26"/>
                    </a:lnTo>
                    <a:lnTo>
                      <a:pt x="31" y="24"/>
                    </a:lnTo>
                    <a:lnTo>
                      <a:pt x="29" y="18"/>
                    </a:lnTo>
                    <a:lnTo>
                      <a:pt x="22" y="0"/>
                    </a:lnTo>
                    <a:close/>
                  </a:path>
                </a:pathLst>
              </a:custGeom>
              <a:solidFill>
                <a:srgbClr val="B26E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0" name="Freeform 91"/>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0 w 312"/>
                  <a:gd name="T47" fmla="*/ 108 h 128"/>
                  <a:gd name="T48" fmla="*/ 281 w 312"/>
                  <a:gd name="T49" fmla="*/ 99 h 128"/>
                  <a:gd name="T50" fmla="*/ 292 w 312"/>
                  <a:gd name="T51" fmla="*/ 86 h 128"/>
                  <a:gd name="T52" fmla="*/ 301 w 312"/>
                  <a:gd name="T53" fmla="*/ 68 h 128"/>
                  <a:gd name="T54" fmla="*/ 310 w 312"/>
                  <a:gd name="T55" fmla="*/ 55 h 128"/>
                  <a:gd name="T56" fmla="*/ 312 w 312"/>
                  <a:gd name="T57" fmla="*/ 51 h 128"/>
                  <a:gd name="T58" fmla="*/ 312 w 312"/>
                  <a:gd name="T59" fmla="*/ 49 h 128"/>
                  <a:gd name="T60" fmla="*/ 308 w 312"/>
                  <a:gd name="T61" fmla="*/ 46 h 128"/>
                  <a:gd name="T62" fmla="*/ 279 w 312"/>
                  <a:gd name="T63" fmla="*/ 46 h 128"/>
                  <a:gd name="T64" fmla="*/ 264 w 312"/>
                  <a:gd name="T65" fmla="*/ 53 h 128"/>
                  <a:gd name="T66" fmla="*/ 255 w 312"/>
                  <a:gd name="T67" fmla="*/ 57 h 128"/>
                  <a:gd name="T68" fmla="*/ 244 w 312"/>
                  <a:gd name="T69" fmla="*/ 62 h 128"/>
                  <a:gd name="T70" fmla="*/ 213 w 312"/>
                  <a:gd name="T71" fmla="*/ 68 h 128"/>
                  <a:gd name="T72" fmla="*/ 179 w 312"/>
                  <a:gd name="T73" fmla="*/ 71 h 128"/>
                  <a:gd name="T74" fmla="*/ 153 w 312"/>
                  <a:gd name="T75" fmla="*/ 68 h 128"/>
                  <a:gd name="T76" fmla="*/ 135 w 312"/>
                  <a:gd name="T77" fmla="*/ 64 h 128"/>
                  <a:gd name="T78" fmla="*/ 122 w 312"/>
                  <a:gd name="T79" fmla="*/ 60 h 128"/>
                  <a:gd name="T80" fmla="*/ 95 w 312"/>
                  <a:gd name="T81" fmla="*/ 55 h 128"/>
                  <a:gd name="T82" fmla="*/ 82 w 312"/>
                  <a:gd name="T83" fmla="*/ 55 h 128"/>
                  <a:gd name="T84" fmla="*/ 73 w 312"/>
                  <a:gd name="T85" fmla="*/ 53 h 128"/>
                  <a:gd name="T86" fmla="*/ 67 w 312"/>
                  <a:gd name="T87" fmla="*/ 51 h 128"/>
                  <a:gd name="T88" fmla="*/ 58 w 312"/>
                  <a:gd name="T89" fmla="*/ 42 h 128"/>
                  <a:gd name="T90" fmla="*/ 47 w 312"/>
                  <a:gd name="T91" fmla="*/ 33 h 128"/>
                  <a:gd name="T92" fmla="*/ 36 w 312"/>
                  <a:gd name="T93" fmla="*/ 29 h 128"/>
                  <a:gd name="T94" fmla="*/ 29 w 312"/>
                  <a:gd name="T95" fmla="*/ 24 h 128"/>
                  <a:gd name="T96" fmla="*/ 27 w 312"/>
                  <a:gd name="T97" fmla="*/ 18 h 128"/>
                  <a:gd name="T98" fmla="*/ 22 w 312"/>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2"/>
                  <a:gd name="T151" fmla="*/ 0 h 128"/>
                  <a:gd name="T152" fmla="*/ 312 w 312"/>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0" y="108"/>
                    </a:lnTo>
                    <a:lnTo>
                      <a:pt x="281" y="99"/>
                    </a:lnTo>
                    <a:lnTo>
                      <a:pt x="292" y="86"/>
                    </a:lnTo>
                    <a:lnTo>
                      <a:pt x="301" y="68"/>
                    </a:lnTo>
                    <a:lnTo>
                      <a:pt x="310" y="55"/>
                    </a:lnTo>
                    <a:lnTo>
                      <a:pt x="312" y="51"/>
                    </a:lnTo>
                    <a:lnTo>
                      <a:pt x="312" y="49"/>
                    </a:lnTo>
                    <a:lnTo>
                      <a:pt x="308" y="46"/>
                    </a:lnTo>
                    <a:lnTo>
                      <a:pt x="279" y="46"/>
                    </a:lnTo>
                    <a:lnTo>
                      <a:pt x="264" y="53"/>
                    </a:lnTo>
                    <a:lnTo>
                      <a:pt x="255" y="57"/>
                    </a:lnTo>
                    <a:lnTo>
                      <a:pt x="244" y="62"/>
                    </a:lnTo>
                    <a:lnTo>
                      <a:pt x="213" y="68"/>
                    </a:lnTo>
                    <a:lnTo>
                      <a:pt x="179" y="71"/>
                    </a:lnTo>
                    <a:lnTo>
                      <a:pt x="153" y="68"/>
                    </a:lnTo>
                    <a:lnTo>
                      <a:pt x="135" y="64"/>
                    </a:lnTo>
                    <a:lnTo>
                      <a:pt x="122" y="60"/>
                    </a:lnTo>
                    <a:lnTo>
                      <a:pt x="95" y="55"/>
                    </a:lnTo>
                    <a:lnTo>
                      <a:pt x="82" y="55"/>
                    </a:lnTo>
                    <a:lnTo>
                      <a:pt x="73" y="53"/>
                    </a:lnTo>
                    <a:lnTo>
                      <a:pt x="67" y="51"/>
                    </a:lnTo>
                    <a:lnTo>
                      <a:pt x="58" y="42"/>
                    </a:lnTo>
                    <a:lnTo>
                      <a:pt x="47" y="33"/>
                    </a:lnTo>
                    <a:lnTo>
                      <a:pt x="36" y="29"/>
                    </a:lnTo>
                    <a:lnTo>
                      <a:pt x="29" y="24"/>
                    </a:lnTo>
                    <a:lnTo>
                      <a:pt x="27" y="18"/>
                    </a:lnTo>
                    <a:lnTo>
                      <a:pt x="22" y="0"/>
                    </a:lnTo>
                    <a:close/>
                  </a:path>
                </a:pathLst>
              </a:custGeom>
              <a:solidFill>
                <a:srgbClr val="AA664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1" name="Freeform 92"/>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0 w 312"/>
                  <a:gd name="T47" fmla="*/ 108 h 128"/>
                  <a:gd name="T48" fmla="*/ 279 w 312"/>
                  <a:gd name="T49" fmla="*/ 101 h 128"/>
                  <a:gd name="T50" fmla="*/ 301 w 312"/>
                  <a:gd name="T51" fmla="*/ 71 h 128"/>
                  <a:gd name="T52" fmla="*/ 310 w 312"/>
                  <a:gd name="T53" fmla="*/ 57 h 128"/>
                  <a:gd name="T54" fmla="*/ 312 w 312"/>
                  <a:gd name="T55" fmla="*/ 53 h 128"/>
                  <a:gd name="T56" fmla="*/ 312 w 312"/>
                  <a:gd name="T57" fmla="*/ 51 h 128"/>
                  <a:gd name="T58" fmla="*/ 308 w 312"/>
                  <a:gd name="T59" fmla="*/ 51 h 128"/>
                  <a:gd name="T60" fmla="*/ 295 w 312"/>
                  <a:gd name="T61" fmla="*/ 49 h 128"/>
                  <a:gd name="T62" fmla="*/ 279 w 312"/>
                  <a:gd name="T63" fmla="*/ 51 h 128"/>
                  <a:gd name="T64" fmla="*/ 264 w 312"/>
                  <a:gd name="T65" fmla="*/ 55 h 128"/>
                  <a:gd name="T66" fmla="*/ 255 w 312"/>
                  <a:gd name="T67" fmla="*/ 60 h 128"/>
                  <a:gd name="T68" fmla="*/ 244 w 312"/>
                  <a:gd name="T69" fmla="*/ 64 h 128"/>
                  <a:gd name="T70" fmla="*/ 213 w 312"/>
                  <a:gd name="T71" fmla="*/ 68 h 128"/>
                  <a:gd name="T72" fmla="*/ 179 w 312"/>
                  <a:gd name="T73" fmla="*/ 71 h 128"/>
                  <a:gd name="T74" fmla="*/ 153 w 312"/>
                  <a:gd name="T75" fmla="*/ 68 h 128"/>
                  <a:gd name="T76" fmla="*/ 135 w 312"/>
                  <a:gd name="T77" fmla="*/ 64 h 128"/>
                  <a:gd name="T78" fmla="*/ 122 w 312"/>
                  <a:gd name="T79" fmla="*/ 62 h 128"/>
                  <a:gd name="T80" fmla="*/ 95 w 312"/>
                  <a:gd name="T81" fmla="*/ 57 h 128"/>
                  <a:gd name="T82" fmla="*/ 82 w 312"/>
                  <a:gd name="T83" fmla="*/ 57 h 128"/>
                  <a:gd name="T84" fmla="*/ 73 w 312"/>
                  <a:gd name="T85" fmla="*/ 55 h 128"/>
                  <a:gd name="T86" fmla="*/ 67 w 312"/>
                  <a:gd name="T87" fmla="*/ 53 h 128"/>
                  <a:gd name="T88" fmla="*/ 58 w 312"/>
                  <a:gd name="T89" fmla="*/ 44 h 128"/>
                  <a:gd name="T90" fmla="*/ 47 w 312"/>
                  <a:gd name="T91" fmla="*/ 35 h 128"/>
                  <a:gd name="T92" fmla="*/ 36 w 312"/>
                  <a:gd name="T93" fmla="*/ 29 h 128"/>
                  <a:gd name="T94" fmla="*/ 29 w 312"/>
                  <a:gd name="T95" fmla="*/ 24 h 128"/>
                  <a:gd name="T96" fmla="*/ 27 w 312"/>
                  <a:gd name="T97" fmla="*/ 20 h 128"/>
                  <a:gd name="T98" fmla="*/ 22 w 312"/>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2"/>
                  <a:gd name="T151" fmla="*/ 0 h 128"/>
                  <a:gd name="T152" fmla="*/ 312 w 312"/>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0" y="108"/>
                    </a:lnTo>
                    <a:lnTo>
                      <a:pt x="279" y="101"/>
                    </a:lnTo>
                    <a:lnTo>
                      <a:pt x="301" y="71"/>
                    </a:lnTo>
                    <a:lnTo>
                      <a:pt x="310" y="57"/>
                    </a:lnTo>
                    <a:lnTo>
                      <a:pt x="312" y="53"/>
                    </a:lnTo>
                    <a:lnTo>
                      <a:pt x="312" y="51"/>
                    </a:lnTo>
                    <a:lnTo>
                      <a:pt x="308" y="51"/>
                    </a:lnTo>
                    <a:lnTo>
                      <a:pt x="295" y="49"/>
                    </a:lnTo>
                    <a:lnTo>
                      <a:pt x="279" y="51"/>
                    </a:lnTo>
                    <a:lnTo>
                      <a:pt x="264" y="55"/>
                    </a:lnTo>
                    <a:lnTo>
                      <a:pt x="255" y="60"/>
                    </a:lnTo>
                    <a:lnTo>
                      <a:pt x="244" y="64"/>
                    </a:lnTo>
                    <a:lnTo>
                      <a:pt x="213" y="68"/>
                    </a:lnTo>
                    <a:lnTo>
                      <a:pt x="179" y="71"/>
                    </a:lnTo>
                    <a:lnTo>
                      <a:pt x="153" y="68"/>
                    </a:lnTo>
                    <a:lnTo>
                      <a:pt x="135" y="64"/>
                    </a:lnTo>
                    <a:lnTo>
                      <a:pt x="122" y="62"/>
                    </a:lnTo>
                    <a:lnTo>
                      <a:pt x="95" y="57"/>
                    </a:lnTo>
                    <a:lnTo>
                      <a:pt x="82" y="57"/>
                    </a:lnTo>
                    <a:lnTo>
                      <a:pt x="73" y="55"/>
                    </a:lnTo>
                    <a:lnTo>
                      <a:pt x="67" y="53"/>
                    </a:lnTo>
                    <a:lnTo>
                      <a:pt x="58" y="44"/>
                    </a:lnTo>
                    <a:lnTo>
                      <a:pt x="47" y="35"/>
                    </a:lnTo>
                    <a:lnTo>
                      <a:pt x="36" y="29"/>
                    </a:lnTo>
                    <a:lnTo>
                      <a:pt x="29" y="24"/>
                    </a:lnTo>
                    <a:lnTo>
                      <a:pt x="27" y="20"/>
                    </a:lnTo>
                    <a:lnTo>
                      <a:pt x="22" y="0"/>
                    </a:lnTo>
                    <a:close/>
                  </a:path>
                </a:pathLst>
              </a:custGeom>
              <a:solidFill>
                <a:srgbClr val="A35E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2" name="Freeform 93"/>
              <p:cNvSpPr>
                <a:spLocks/>
              </p:cNvSpPr>
              <p:nvPr/>
            </p:nvSpPr>
            <p:spPr bwMode="auto">
              <a:xfrm>
                <a:off x="1074" y="2571"/>
                <a:ext cx="312" cy="128"/>
              </a:xfrm>
              <a:custGeom>
                <a:avLst/>
                <a:gdLst>
                  <a:gd name="T0" fmla="*/ 22 w 312"/>
                  <a:gd name="T1" fmla="*/ 0 h 128"/>
                  <a:gd name="T2" fmla="*/ 18 w 312"/>
                  <a:gd name="T3" fmla="*/ 2 h 128"/>
                  <a:gd name="T4" fmla="*/ 11 w 312"/>
                  <a:gd name="T5" fmla="*/ 7 h 128"/>
                  <a:gd name="T6" fmla="*/ 5 w 312"/>
                  <a:gd name="T7" fmla="*/ 15 h 128"/>
                  <a:gd name="T8" fmla="*/ 0 w 312"/>
                  <a:gd name="T9" fmla="*/ 26 h 128"/>
                  <a:gd name="T10" fmla="*/ 2 w 312"/>
                  <a:gd name="T11" fmla="*/ 42 h 128"/>
                  <a:gd name="T12" fmla="*/ 9 w 312"/>
                  <a:gd name="T13" fmla="*/ 62 h 128"/>
                  <a:gd name="T14" fmla="*/ 22 w 312"/>
                  <a:gd name="T15" fmla="*/ 82 h 128"/>
                  <a:gd name="T16" fmla="*/ 33 w 312"/>
                  <a:gd name="T17" fmla="*/ 90 h 128"/>
                  <a:gd name="T18" fmla="*/ 47 w 312"/>
                  <a:gd name="T19" fmla="*/ 97 h 128"/>
                  <a:gd name="T20" fmla="*/ 69 w 312"/>
                  <a:gd name="T21" fmla="*/ 106 h 128"/>
                  <a:gd name="T22" fmla="*/ 84 w 312"/>
                  <a:gd name="T23" fmla="*/ 113 h 128"/>
                  <a:gd name="T24" fmla="*/ 98 w 312"/>
                  <a:gd name="T25" fmla="*/ 115 h 128"/>
                  <a:gd name="T26" fmla="*/ 106 w 312"/>
                  <a:gd name="T27" fmla="*/ 113 h 128"/>
                  <a:gd name="T28" fmla="*/ 135 w 312"/>
                  <a:gd name="T29" fmla="*/ 110 h 128"/>
                  <a:gd name="T30" fmla="*/ 148 w 312"/>
                  <a:gd name="T31" fmla="*/ 110 h 128"/>
                  <a:gd name="T32" fmla="*/ 160 w 312"/>
                  <a:gd name="T33" fmla="*/ 113 h 128"/>
                  <a:gd name="T34" fmla="*/ 173 w 312"/>
                  <a:gd name="T35" fmla="*/ 119 h 128"/>
                  <a:gd name="T36" fmla="*/ 188 w 312"/>
                  <a:gd name="T37" fmla="*/ 124 h 128"/>
                  <a:gd name="T38" fmla="*/ 204 w 312"/>
                  <a:gd name="T39" fmla="*/ 128 h 128"/>
                  <a:gd name="T40" fmla="*/ 239 w 312"/>
                  <a:gd name="T41" fmla="*/ 128 h 128"/>
                  <a:gd name="T42" fmla="*/ 250 w 312"/>
                  <a:gd name="T43" fmla="*/ 124 h 128"/>
                  <a:gd name="T44" fmla="*/ 264 w 312"/>
                  <a:gd name="T45" fmla="*/ 115 h 128"/>
                  <a:gd name="T46" fmla="*/ 277 w 312"/>
                  <a:gd name="T47" fmla="*/ 101 h 128"/>
                  <a:gd name="T48" fmla="*/ 288 w 312"/>
                  <a:gd name="T49" fmla="*/ 88 h 128"/>
                  <a:gd name="T50" fmla="*/ 299 w 312"/>
                  <a:gd name="T51" fmla="*/ 73 h 128"/>
                  <a:gd name="T52" fmla="*/ 308 w 312"/>
                  <a:gd name="T53" fmla="*/ 60 h 128"/>
                  <a:gd name="T54" fmla="*/ 312 w 312"/>
                  <a:gd name="T55" fmla="*/ 55 h 128"/>
                  <a:gd name="T56" fmla="*/ 312 w 312"/>
                  <a:gd name="T57" fmla="*/ 53 h 128"/>
                  <a:gd name="T58" fmla="*/ 308 w 312"/>
                  <a:gd name="T59" fmla="*/ 51 h 128"/>
                  <a:gd name="T60" fmla="*/ 281 w 312"/>
                  <a:gd name="T61" fmla="*/ 51 h 128"/>
                  <a:gd name="T62" fmla="*/ 266 w 312"/>
                  <a:gd name="T63" fmla="*/ 57 h 128"/>
                  <a:gd name="T64" fmla="*/ 244 w 312"/>
                  <a:gd name="T65" fmla="*/ 66 h 128"/>
                  <a:gd name="T66" fmla="*/ 213 w 312"/>
                  <a:gd name="T67" fmla="*/ 73 h 128"/>
                  <a:gd name="T68" fmla="*/ 179 w 312"/>
                  <a:gd name="T69" fmla="*/ 75 h 128"/>
                  <a:gd name="T70" fmla="*/ 153 w 312"/>
                  <a:gd name="T71" fmla="*/ 73 h 128"/>
                  <a:gd name="T72" fmla="*/ 135 w 312"/>
                  <a:gd name="T73" fmla="*/ 66 h 128"/>
                  <a:gd name="T74" fmla="*/ 122 w 312"/>
                  <a:gd name="T75" fmla="*/ 62 h 128"/>
                  <a:gd name="T76" fmla="*/ 95 w 312"/>
                  <a:gd name="T77" fmla="*/ 57 h 128"/>
                  <a:gd name="T78" fmla="*/ 73 w 312"/>
                  <a:gd name="T79" fmla="*/ 55 h 128"/>
                  <a:gd name="T80" fmla="*/ 67 w 312"/>
                  <a:gd name="T81" fmla="*/ 53 h 128"/>
                  <a:gd name="T82" fmla="*/ 55 w 312"/>
                  <a:gd name="T83" fmla="*/ 44 h 128"/>
                  <a:gd name="T84" fmla="*/ 44 w 312"/>
                  <a:gd name="T85" fmla="*/ 35 h 128"/>
                  <a:gd name="T86" fmla="*/ 27 w 312"/>
                  <a:gd name="T87" fmla="*/ 26 h 128"/>
                  <a:gd name="T88" fmla="*/ 27 w 312"/>
                  <a:gd name="T89" fmla="*/ 20 h 128"/>
                  <a:gd name="T90" fmla="*/ 22 w 312"/>
                  <a:gd name="T91" fmla="*/ 0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2"/>
                  <a:gd name="T139" fmla="*/ 0 h 128"/>
                  <a:gd name="T140" fmla="*/ 312 w 312"/>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2"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7" y="101"/>
                    </a:lnTo>
                    <a:lnTo>
                      <a:pt x="288" y="88"/>
                    </a:lnTo>
                    <a:lnTo>
                      <a:pt x="299" y="73"/>
                    </a:lnTo>
                    <a:lnTo>
                      <a:pt x="308" y="60"/>
                    </a:lnTo>
                    <a:lnTo>
                      <a:pt x="312" y="55"/>
                    </a:lnTo>
                    <a:lnTo>
                      <a:pt x="312" y="53"/>
                    </a:lnTo>
                    <a:lnTo>
                      <a:pt x="308" y="51"/>
                    </a:lnTo>
                    <a:lnTo>
                      <a:pt x="281" y="51"/>
                    </a:lnTo>
                    <a:lnTo>
                      <a:pt x="266" y="57"/>
                    </a:lnTo>
                    <a:lnTo>
                      <a:pt x="244" y="66"/>
                    </a:lnTo>
                    <a:lnTo>
                      <a:pt x="213" y="73"/>
                    </a:lnTo>
                    <a:lnTo>
                      <a:pt x="179" y="75"/>
                    </a:lnTo>
                    <a:lnTo>
                      <a:pt x="153" y="73"/>
                    </a:lnTo>
                    <a:lnTo>
                      <a:pt x="135" y="66"/>
                    </a:lnTo>
                    <a:lnTo>
                      <a:pt x="122" y="62"/>
                    </a:lnTo>
                    <a:lnTo>
                      <a:pt x="95" y="57"/>
                    </a:lnTo>
                    <a:lnTo>
                      <a:pt x="73" y="55"/>
                    </a:lnTo>
                    <a:lnTo>
                      <a:pt x="67" y="53"/>
                    </a:lnTo>
                    <a:lnTo>
                      <a:pt x="55" y="44"/>
                    </a:lnTo>
                    <a:lnTo>
                      <a:pt x="44" y="35"/>
                    </a:lnTo>
                    <a:lnTo>
                      <a:pt x="27" y="26"/>
                    </a:lnTo>
                    <a:lnTo>
                      <a:pt x="27" y="20"/>
                    </a:lnTo>
                    <a:lnTo>
                      <a:pt x="22" y="0"/>
                    </a:lnTo>
                    <a:close/>
                  </a:path>
                </a:pathLst>
              </a:custGeom>
              <a:solidFill>
                <a:srgbClr val="9B57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3" name="Freeform 94"/>
              <p:cNvSpPr>
                <a:spLocks/>
              </p:cNvSpPr>
              <p:nvPr/>
            </p:nvSpPr>
            <p:spPr bwMode="auto">
              <a:xfrm>
                <a:off x="1074" y="2571"/>
                <a:ext cx="310" cy="128"/>
              </a:xfrm>
              <a:custGeom>
                <a:avLst/>
                <a:gdLst>
                  <a:gd name="T0" fmla="*/ 22 w 310"/>
                  <a:gd name="T1" fmla="*/ 0 h 128"/>
                  <a:gd name="T2" fmla="*/ 18 w 310"/>
                  <a:gd name="T3" fmla="*/ 2 h 128"/>
                  <a:gd name="T4" fmla="*/ 11 w 310"/>
                  <a:gd name="T5" fmla="*/ 7 h 128"/>
                  <a:gd name="T6" fmla="*/ 5 w 310"/>
                  <a:gd name="T7" fmla="*/ 15 h 128"/>
                  <a:gd name="T8" fmla="*/ 0 w 310"/>
                  <a:gd name="T9" fmla="*/ 26 h 128"/>
                  <a:gd name="T10" fmla="*/ 2 w 310"/>
                  <a:gd name="T11" fmla="*/ 42 h 128"/>
                  <a:gd name="T12" fmla="*/ 9 w 310"/>
                  <a:gd name="T13" fmla="*/ 62 h 128"/>
                  <a:gd name="T14" fmla="*/ 22 w 310"/>
                  <a:gd name="T15" fmla="*/ 82 h 128"/>
                  <a:gd name="T16" fmla="*/ 33 w 310"/>
                  <a:gd name="T17" fmla="*/ 90 h 128"/>
                  <a:gd name="T18" fmla="*/ 47 w 310"/>
                  <a:gd name="T19" fmla="*/ 97 h 128"/>
                  <a:gd name="T20" fmla="*/ 69 w 310"/>
                  <a:gd name="T21" fmla="*/ 106 h 128"/>
                  <a:gd name="T22" fmla="*/ 84 w 310"/>
                  <a:gd name="T23" fmla="*/ 113 h 128"/>
                  <a:gd name="T24" fmla="*/ 98 w 310"/>
                  <a:gd name="T25" fmla="*/ 115 h 128"/>
                  <a:gd name="T26" fmla="*/ 106 w 310"/>
                  <a:gd name="T27" fmla="*/ 113 h 128"/>
                  <a:gd name="T28" fmla="*/ 135 w 310"/>
                  <a:gd name="T29" fmla="*/ 110 h 128"/>
                  <a:gd name="T30" fmla="*/ 148 w 310"/>
                  <a:gd name="T31" fmla="*/ 110 h 128"/>
                  <a:gd name="T32" fmla="*/ 160 w 310"/>
                  <a:gd name="T33" fmla="*/ 113 h 128"/>
                  <a:gd name="T34" fmla="*/ 173 w 310"/>
                  <a:gd name="T35" fmla="*/ 119 h 128"/>
                  <a:gd name="T36" fmla="*/ 188 w 310"/>
                  <a:gd name="T37" fmla="*/ 124 h 128"/>
                  <a:gd name="T38" fmla="*/ 204 w 310"/>
                  <a:gd name="T39" fmla="*/ 128 h 128"/>
                  <a:gd name="T40" fmla="*/ 239 w 310"/>
                  <a:gd name="T41" fmla="*/ 128 h 128"/>
                  <a:gd name="T42" fmla="*/ 250 w 310"/>
                  <a:gd name="T43" fmla="*/ 124 h 128"/>
                  <a:gd name="T44" fmla="*/ 264 w 310"/>
                  <a:gd name="T45" fmla="*/ 115 h 128"/>
                  <a:gd name="T46" fmla="*/ 277 w 310"/>
                  <a:gd name="T47" fmla="*/ 104 h 128"/>
                  <a:gd name="T48" fmla="*/ 286 w 310"/>
                  <a:gd name="T49" fmla="*/ 90 h 128"/>
                  <a:gd name="T50" fmla="*/ 297 w 310"/>
                  <a:gd name="T51" fmla="*/ 75 h 128"/>
                  <a:gd name="T52" fmla="*/ 306 w 310"/>
                  <a:gd name="T53" fmla="*/ 62 h 128"/>
                  <a:gd name="T54" fmla="*/ 310 w 310"/>
                  <a:gd name="T55" fmla="*/ 57 h 128"/>
                  <a:gd name="T56" fmla="*/ 310 w 310"/>
                  <a:gd name="T57" fmla="*/ 55 h 128"/>
                  <a:gd name="T58" fmla="*/ 306 w 310"/>
                  <a:gd name="T59" fmla="*/ 55 h 128"/>
                  <a:gd name="T60" fmla="*/ 295 w 310"/>
                  <a:gd name="T61" fmla="*/ 53 h 128"/>
                  <a:gd name="T62" fmla="*/ 281 w 310"/>
                  <a:gd name="T63" fmla="*/ 55 h 128"/>
                  <a:gd name="T64" fmla="*/ 266 w 310"/>
                  <a:gd name="T65" fmla="*/ 60 h 128"/>
                  <a:gd name="T66" fmla="*/ 244 w 310"/>
                  <a:gd name="T67" fmla="*/ 68 h 128"/>
                  <a:gd name="T68" fmla="*/ 213 w 310"/>
                  <a:gd name="T69" fmla="*/ 73 h 128"/>
                  <a:gd name="T70" fmla="*/ 179 w 310"/>
                  <a:gd name="T71" fmla="*/ 75 h 128"/>
                  <a:gd name="T72" fmla="*/ 153 w 310"/>
                  <a:gd name="T73" fmla="*/ 73 h 128"/>
                  <a:gd name="T74" fmla="*/ 135 w 310"/>
                  <a:gd name="T75" fmla="*/ 68 h 128"/>
                  <a:gd name="T76" fmla="*/ 122 w 310"/>
                  <a:gd name="T77" fmla="*/ 64 h 128"/>
                  <a:gd name="T78" fmla="*/ 95 w 310"/>
                  <a:gd name="T79" fmla="*/ 60 h 128"/>
                  <a:gd name="T80" fmla="*/ 73 w 310"/>
                  <a:gd name="T81" fmla="*/ 57 h 128"/>
                  <a:gd name="T82" fmla="*/ 67 w 310"/>
                  <a:gd name="T83" fmla="*/ 55 h 128"/>
                  <a:gd name="T84" fmla="*/ 55 w 310"/>
                  <a:gd name="T85" fmla="*/ 46 h 128"/>
                  <a:gd name="T86" fmla="*/ 44 w 310"/>
                  <a:gd name="T87" fmla="*/ 38 h 128"/>
                  <a:gd name="T88" fmla="*/ 33 w 310"/>
                  <a:gd name="T89" fmla="*/ 31 h 128"/>
                  <a:gd name="T90" fmla="*/ 27 w 310"/>
                  <a:gd name="T91" fmla="*/ 26 h 128"/>
                  <a:gd name="T92" fmla="*/ 24 w 310"/>
                  <a:gd name="T93" fmla="*/ 20 h 128"/>
                  <a:gd name="T94" fmla="*/ 22 w 310"/>
                  <a:gd name="T95" fmla="*/ 0 h 1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0"/>
                  <a:gd name="T145" fmla="*/ 0 h 128"/>
                  <a:gd name="T146" fmla="*/ 310 w 310"/>
                  <a:gd name="T147" fmla="*/ 128 h 1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0"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7" y="104"/>
                    </a:lnTo>
                    <a:lnTo>
                      <a:pt x="286" y="90"/>
                    </a:lnTo>
                    <a:lnTo>
                      <a:pt x="297" y="75"/>
                    </a:lnTo>
                    <a:lnTo>
                      <a:pt x="306" y="62"/>
                    </a:lnTo>
                    <a:lnTo>
                      <a:pt x="310" y="57"/>
                    </a:lnTo>
                    <a:lnTo>
                      <a:pt x="310" y="55"/>
                    </a:lnTo>
                    <a:lnTo>
                      <a:pt x="306" y="55"/>
                    </a:lnTo>
                    <a:lnTo>
                      <a:pt x="295" y="53"/>
                    </a:lnTo>
                    <a:lnTo>
                      <a:pt x="281" y="55"/>
                    </a:lnTo>
                    <a:lnTo>
                      <a:pt x="266" y="60"/>
                    </a:lnTo>
                    <a:lnTo>
                      <a:pt x="244" y="68"/>
                    </a:lnTo>
                    <a:lnTo>
                      <a:pt x="213" y="73"/>
                    </a:lnTo>
                    <a:lnTo>
                      <a:pt x="179" y="75"/>
                    </a:lnTo>
                    <a:lnTo>
                      <a:pt x="153" y="73"/>
                    </a:lnTo>
                    <a:lnTo>
                      <a:pt x="135" y="68"/>
                    </a:lnTo>
                    <a:lnTo>
                      <a:pt x="122" y="64"/>
                    </a:lnTo>
                    <a:lnTo>
                      <a:pt x="95" y="60"/>
                    </a:lnTo>
                    <a:lnTo>
                      <a:pt x="73" y="57"/>
                    </a:lnTo>
                    <a:lnTo>
                      <a:pt x="67" y="55"/>
                    </a:lnTo>
                    <a:lnTo>
                      <a:pt x="55" y="46"/>
                    </a:lnTo>
                    <a:lnTo>
                      <a:pt x="44" y="38"/>
                    </a:lnTo>
                    <a:lnTo>
                      <a:pt x="33" y="31"/>
                    </a:lnTo>
                    <a:lnTo>
                      <a:pt x="27" y="26"/>
                    </a:lnTo>
                    <a:lnTo>
                      <a:pt x="24" y="20"/>
                    </a:lnTo>
                    <a:lnTo>
                      <a:pt x="22" y="0"/>
                    </a:lnTo>
                    <a:close/>
                  </a:path>
                </a:pathLst>
              </a:custGeom>
              <a:solidFill>
                <a:srgbClr val="934F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4" name="Freeform 95"/>
              <p:cNvSpPr>
                <a:spLocks/>
              </p:cNvSpPr>
              <p:nvPr/>
            </p:nvSpPr>
            <p:spPr bwMode="auto">
              <a:xfrm>
                <a:off x="1074" y="2571"/>
                <a:ext cx="310" cy="128"/>
              </a:xfrm>
              <a:custGeom>
                <a:avLst/>
                <a:gdLst>
                  <a:gd name="T0" fmla="*/ 22 w 310"/>
                  <a:gd name="T1" fmla="*/ 0 h 128"/>
                  <a:gd name="T2" fmla="*/ 18 w 310"/>
                  <a:gd name="T3" fmla="*/ 2 h 128"/>
                  <a:gd name="T4" fmla="*/ 11 w 310"/>
                  <a:gd name="T5" fmla="*/ 7 h 128"/>
                  <a:gd name="T6" fmla="*/ 5 w 310"/>
                  <a:gd name="T7" fmla="*/ 15 h 128"/>
                  <a:gd name="T8" fmla="*/ 0 w 310"/>
                  <a:gd name="T9" fmla="*/ 26 h 128"/>
                  <a:gd name="T10" fmla="*/ 2 w 310"/>
                  <a:gd name="T11" fmla="*/ 42 h 128"/>
                  <a:gd name="T12" fmla="*/ 9 w 310"/>
                  <a:gd name="T13" fmla="*/ 62 h 128"/>
                  <a:gd name="T14" fmla="*/ 22 w 310"/>
                  <a:gd name="T15" fmla="*/ 82 h 128"/>
                  <a:gd name="T16" fmla="*/ 33 w 310"/>
                  <a:gd name="T17" fmla="*/ 90 h 128"/>
                  <a:gd name="T18" fmla="*/ 47 w 310"/>
                  <a:gd name="T19" fmla="*/ 97 h 128"/>
                  <a:gd name="T20" fmla="*/ 69 w 310"/>
                  <a:gd name="T21" fmla="*/ 106 h 128"/>
                  <a:gd name="T22" fmla="*/ 84 w 310"/>
                  <a:gd name="T23" fmla="*/ 113 h 128"/>
                  <a:gd name="T24" fmla="*/ 98 w 310"/>
                  <a:gd name="T25" fmla="*/ 115 h 128"/>
                  <a:gd name="T26" fmla="*/ 106 w 310"/>
                  <a:gd name="T27" fmla="*/ 113 h 128"/>
                  <a:gd name="T28" fmla="*/ 135 w 310"/>
                  <a:gd name="T29" fmla="*/ 110 h 128"/>
                  <a:gd name="T30" fmla="*/ 148 w 310"/>
                  <a:gd name="T31" fmla="*/ 110 h 128"/>
                  <a:gd name="T32" fmla="*/ 160 w 310"/>
                  <a:gd name="T33" fmla="*/ 113 h 128"/>
                  <a:gd name="T34" fmla="*/ 173 w 310"/>
                  <a:gd name="T35" fmla="*/ 119 h 128"/>
                  <a:gd name="T36" fmla="*/ 188 w 310"/>
                  <a:gd name="T37" fmla="*/ 124 h 128"/>
                  <a:gd name="T38" fmla="*/ 204 w 310"/>
                  <a:gd name="T39" fmla="*/ 128 h 128"/>
                  <a:gd name="T40" fmla="*/ 239 w 310"/>
                  <a:gd name="T41" fmla="*/ 128 h 128"/>
                  <a:gd name="T42" fmla="*/ 250 w 310"/>
                  <a:gd name="T43" fmla="*/ 124 h 128"/>
                  <a:gd name="T44" fmla="*/ 264 w 310"/>
                  <a:gd name="T45" fmla="*/ 115 h 128"/>
                  <a:gd name="T46" fmla="*/ 275 w 310"/>
                  <a:gd name="T47" fmla="*/ 104 h 128"/>
                  <a:gd name="T48" fmla="*/ 283 w 310"/>
                  <a:gd name="T49" fmla="*/ 93 h 128"/>
                  <a:gd name="T50" fmla="*/ 297 w 310"/>
                  <a:gd name="T51" fmla="*/ 77 h 128"/>
                  <a:gd name="T52" fmla="*/ 306 w 310"/>
                  <a:gd name="T53" fmla="*/ 64 h 128"/>
                  <a:gd name="T54" fmla="*/ 308 w 310"/>
                  <a:gd name="T55" fmla="*/ 60 h 128"/>
                  <a:gd name="T56" fmla="*/ 310 w 310"/>
                  <a:gd name="T57" fmla="*/ 57 h 128"/>
                  <a:gd name="T58" fmla="*/ 306 w 310"/>
                  <a:gd name="T59" fmla="*/ 57 h 128"/>
                  <a:gd name="T60" fmla="*/ 295 w 310"/>
                  <a:gd name="T61" fmla="*/ 55 h 128"/>
                  <a:gd name="T62" fmla="*/ 281 w 310"/>
                  <a:gd name="T63" fmla="*/ 57 h 128"/>
                  <a:gd name="T64" fmla="*/ 266 w 310"/>
                  <a:gd name="T65" fmla="*/ 62 h 128"/>
                  <a:gd name="T66" fmla="*/ 257 w 310"/>
                  <a:gd name="T67" fmla="*/ 66 h 128"/>
                  <a:gd name="T68" fmla="*/ 244 w 310"/>
                  <a:gd name="T69" fmla="*/ 71 h 128"/>
                  <a:gd name="T70" fmla="*/ 213 w 310"/>
                  <a:gd name="T71" fmla="*/ 75 h 128"/>
                  <a:gd name="T72" fmla="*/ 179 w 310"/>
                  <a:gd name="T73" fmla="*/ 77 h 128"/>
                  <a:gd name="T74" fmla="*/ 164 w 310"/>
                  <a:gd name="T75" fmla="*/ 77 h 128"/>
                  <a:gd name="T76" fmla="*/ 153 w 310"/>
                  <a:gd name="T77" fmla="*/ 75 h 128"/>
                  <a:gd name="T78" fmla="*/ 135 w 310"/>
                  <a:gd name="T79" fmla="*/ 71 h 128"/>
                  <a:gd name="T80" fmla="*/ 122 w 310"/>
                  <a:gd name="T81" fmla="*/ 66 h 128"/>
                  <a:gd name="T82" fmla="*/ 95 w 310"/>
                  <a:gd name="T83" fmla="*/ 62 h 128"/>
                  <a:gd name="T84" fmla="*/ 73 w 310"/>
                  <a:gd name="T85" fmla="*/ 60 h 128"/>
                  <a:gd name="T86" fmla="*/ 67 w 310"/>
                  <a:gd name="T87" fmla="*/ 57 h 128"/>
                  <a:gd name="T88" fmla="*/ 55 w 310"/>
                  <a:gd name="T89" fmla="*/ 49 h 128"/>
                  <a:gd name="T90" fmla="*/ 44 w 310"/>
                  <a:gd name="T91" fmla="*/ 40 h 128"/>
                  <a:gd name="T92" fmla="*/ 33 w 310"/>
                  <a:gd name="T93" fmla="*/ 33 h 128"/>
                  <a:gd name="T94" fmla="*/ 27 w 310"/>
                  <a:gd name="T95" fmla="*/ 29 h 128"/>
                  <a:gd name="T96" fmla="*/ 24 w 310"/>
                  <a:gd name="T97" fmla="*/ 22 h 128"/>
                  <a:gd name="T98" fmla="*/ 22 w 310"/>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0"/>
                  <a:gd name="T151" fmla="*/ 0 h 128"/>
                  <a:gd name="T152" fmla="*/ 310 w 310"/>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0"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5" y="104"/>
                    </a:lnTo>
                    <a:lnTo>
                      <a:pt x="283" y="93"/>
                    </a:lnTo>
                    <a:lnTo>
                      <a:pt x="297" y="77"/>
                    </a:lnTo>
                    <a:lnTo>
                      <a:pt x="306" y="64"/>
                    </a:lnTo>
                    <a:lnTo>
                      <a:pt x="308" y="60"/>
                    </a:lnTo>
                    <a:lnTo>
                      <a:pt x="310" y="57"/>
                    </a:lnTo>
                    <a:lnTo>
                      <a:pt x="306" y="57"/>
                    </a:lnTo>
                    <a:lnTo>
                      <a:pt x="295" y="55"/>
                    </a:lnTo>
                    <a:lnTo>
                      <a:pt x="281" y="57"/>
                    </a:lnTo>
                    <a:lnTo>
                      <a:pt x="266" y="62"/>
                    </a:lnTo>
                    <a:lnTo>
                      <a:pt x="257" y="66"/>
                    </a:lnTo>
                    <a:lnTo>
                      <a:pt x="244" y="71"/>
                    </a:lnTo>
                    <a:lnTo>
                      <a:pt x="213" y="75"/>
                    </a:lnTo>
                    <a:lnTo>
                      <a:pt x="179" y="77"/>
                    </a:lnTo>
                    <a:lnTo>
                      <a:pt x="164" y="77"/>
                    </a:lnTo>
                    <a:lnTo>
                      <a:pt x="153" y="75"/>
                    </a:lnTo>
                    <a:lnTo>
                      <a:pt x="135" y="71"/>
                    </a:lnTo>
                    <a:lnTo>
                      <a:pt x="122" y="66"/>
                    </a:lnTo>
                    <a:lnTo>
                      <a:pt x="95" y="62"/>
                    </a:lnTo>
                    <a:lnTo>
                      <a:pt x="73" y="60"/>
                    </a:lnTo>
                    <a:lnTo>
                      <a:pt x="67" y="57"/>
                    </a:lnTo>
                    <a:lnTo>
                      <a:pt x="55" y="49"/>
                    </a:lnTo>
                    <a:lnTo>
                      <a:pt x="44" y="40"/>
                    </a:lnTo>
                    <a:lnTo>
                      <a:pt x="33" y="33"/>
                    </a:lnTo>
                    <a:lnTo>
                      <a:pt x="27" y="29"/>
                    </a:lnTo>
                    <a:lnTo>
                      <a:pt x="24" y="22"/>
                    </a:lnTo>
                    <a:lnTo>
                      <a:pt x="22" y="0"/>
                    </a:lnTo>
                    <a:close/>
                  </a:path>
                </a:pathLst>
              </a:custGeom>
              <a:solidFill>
                <a:srgbClr val="8B47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5" name="Freeform 96"/>
              <p:cNvSpPr>
                <a:spLocks/>
              </p:cNvSpPr>
              <p:nvPr/>
            </p:nvSpPr>
            <p:spPr bwMode="auto">
              <a:xfrm>
                <a:off x="1074" y="2571"/>
                <a:ext cx="310" cy="128"/>
              </a:xfrm>
              <a:custGeom>
                <a:avLst/>
                <a:gdLst>
                  <a:gd name="T0" fmla="*/ 22 w 310"/>
                  <a:gd name="T1" fmla="*/ 0 h 128"/>
                  <a:gd name="T2" fmla="*/ 18 w 310"/>
                  <a:gd name="T3" fmla="*/ 2 h 128"/>
                  <a:gd name="T4" fmla="*/ 11 w 310"/>
                  <a:gd name="T5" fmla="*/ 7 h 128"/>
                  <a:gd name="T6" fmla="*/ 5 w 310"/>
                  <a:gd name="T7" fmla="*/ 15 h 128"/>
                  <a:gd name="T8" fmla="*/ 0 w 310"/>
                  <a:gd name="T9" fmla="*/ 26 h 128"/>
                  <a:gd name="T10" fmla="*/ 2 w 310"/>
                  <a:gd name="T11" fmla="*/ 42 h 128"/>
                  <a:gd name="T12" fmla="*/ 9 w 310"/>
                  <a:gd name="T13" fmla="*/ 62 h 128"/>
                  <a:gd name="T14" fmla="*/ 22 w 310"/>
                  <a:gd name="T15" fmla="*/ 82 h 128"/>
                  <a:gd name="T16" fmla="*/ 33 w 310"/>
                  <a:gd name="T17" fmla="*/ 90 h 128"/>
                  <a:gd name="T18" fmla="*/ 47 w 310"/>
                  <a:gd name="T19" fmla="*/ 97 h 128"/>
                  <a:gd name="T20" fmla="*/ 69 w 310"/>
                  <a:gd name="T21" fmla="*/ 106 h 128"/>
                  <a:gd name="T22" fmla="*/ 84 w 310"/>
                  <a:gd name="T23" fmla="*/ 113 h 128"/>
                  <a:gd name="T24" fmla="*/ 98 w 310"/>
                  <a:gd name="T25" fmla="*/ 115 h 128"/>
                  <a:gd name="T26" fmla="*/ 106 w 310"/>
                  <a:gd name="T27" fmla="*/ 113 h 128"/>
                  <a:gd name="T28" fmla="*/ 135 w 310"/>
                  <a:gd name="T29" fmla="*/ 110 h 128"/>
                  <a:gd name="T30" fmla="*/ 148 w 310"/>
                  <a:gd name="T31" fmla="*/ 110 h 128"/>
                  <a:gd name="T32" fmla="*/ 160 w 310"/>
                  <a:gd name="T33" fmla="*/ 113 h 128"/>
                  <a:gd name="T34" fmla="*/ 173 w 310"/>
                  <a:gd name="T35" fmla="*/ 119 h 128"/>
                  <a:gd name="T36" fmla="*/ 188 w 310"/>
                  <a:gd name="T37" fmla="*/ 124 h 128"/>
                  <a:gd name="T38" fmla="*/ 204 w 310"/>
                  <a:gd name="T39" fmla="*/ 128 h 128"/>
                  <a:gd name="T40" fmla="*/ 239 w 310"/>
                  <a:gd name="T41" fmla="*/ 128 h 128"/>
                  <a:gd name="T42" fmla="*/ 250 w 310"/>
                  <a:gd name="T43" fmla="*/ 124 h 128"/>
                  <a:gd name="T44" fmla="*/ 264 w 310"/>
                  <a:gd name="T45" fmla="*/ 115 h 128"/>
                  <a:gd name="T46" fmla="*/ 275 w 310"/>
                  <a:gd name="T47" fmla="*/ 106 h 128"/>
                  <a:gd name="T48" fmla="*/ 283 w 310"/>
                  <a:gd name="T49" fmla="*/ 95 h 128"/>
                  <a:gd name="T50" fmla="*/ 295 w 310"/>
                  <a:gd name="T51" fmla="*/ 79 h 128"/>
                  <a:gd name="T52" fmla="*/ 306 w 310"/>
                  <a:gd name="T53" fmla="*/ 66 h 128"/>
                  <a:gd name="T54" fmla="*/ 308 w 310"/>
                  <a:gd name="T55" fmla="*/ 62 h 128"/>
                  <a:gd name="T56" fmla="*/ 310 w 310"/>
                  <a:gd name="T57" fmla="*/ 60 h 128"/>
                  <a:gd name="T58" fmla="*/ 306 w 310"/>
                  <a:gd name="T59" fmla="*/ 60 h 128"/>
                  <a:gd name="T60" fmla="*/ 297 w 310"/>
                  <a:gd name="T61" fmla="*/ 57 h 128"/>
                  <a:gd name="T62" fmla="*/ 281 w 310"/>
                  <a:gd name="T63" fmla="*/ 60 h 128"/>
                  <a:gd name="T64" fmla="*/ 268 w 310"/>
                  <a:gd name="T65" fmla="*/ 64 h 128"/>
                  <a:gd name="T66" fmla="*/ 259 w 310"/>
                  <a:gd name="T67" fmla="*/ 68 h 128"/>
                  <a:gd name="T68" fmla="*/ 246 w 310"/>
                  <a:gd name="T69" fmla="*/ 71 h 128"/>
                  <a:gd name="T70" fmla="*/ 213 w 310"/>
                  <a:gd name="T71" fmla="*/ 77 h 128"/>
                  <a:gd name="T72" fmla="*/ 179 w 310"/>
                  <a:gd name="T73" fmla="*/ 79 h 128"/>
                  <a:gd name="T74" fmla="*/ 164 w 310"/>
                  <a:gd name="T75" fmla="*/ 79 h 128"/>
                  <a:gd name="T76" fmla="*/ 153 w 310"/>
                  <a:gd name="T77" fmla="*/ 77 h 128"/>
                  <a:gd name="T78" fmla="*/ 135 w 310"/>
                  <a:gd name="T79" fmla="*/ 73 h 128"/>
                  <a:gd name="T80" fmla="*/ 109 w 310"/>
                  <a:gd name="T81" fmla="*/ 64 h 128"/>
                  <a:gd name="T82" fmla="*/ 95 w 310"/>
                  <a:gd name="T83" fmla="*/ 62 h 128"/>
                  <a:gd name="T84" fmla="*/ 73 w 310"/>
                  <a:gd name="T85" fmla="*/ 60 h 128"/>
                  <a:gd name="T86" fmla="*/ 64 w 310"/>
                  <a:gd name="T87" fmla="*/ 57 h 128"/>
                  <a:gd name="T88" fmla="*/ 55 w 310"/>
                  <a:gd name="T89" fmla="*/ 49 h 128"/>
                  <a:gd name="T90" fmla="*/ 44 w 310"/>
                  <a:gd name="T91" fmla="*/ 40 h 128"/>
                  <a:gd name="T92" fmla="*/ 33 w 310"/>
                  <a:gd name="T93" fmla="*/ 33 h 128"/>
                  <a:gd name="T94" fmla="*/ 24 w 310"/>
                  <a:gd name="T95" fmla="*/ 29 h 128"/>
                  <a:gd name="T96" fmla="*/ 22 w 310"/>
                  <a:gd name="T97" fmla="*/ 22 h 128"/>
                  <a:gd name="T98" fmla="*/ 22 w 310"/>
                  <a:gd name="T99" fmla="*/ 0 h 1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10"/>
                  <a:gd name="T151" fmla="*/ 0 h 128"/>
                  <a:gd name="T152" fmla="*/ 310 w 310"/>
                  <a:gd name="T153" fmla="*/ 128 h 1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10" h="128">
                    <a:moveTo>
                      <a:pt x="22" y="0"/>
                    </a:moveTo>
                    <a:lnTo>
                      <a:pt x="18" y="2"/>
                    </a:lnTo>
                    <a:lnTo>
                      <a:pt x="11" y="7"/>
                    </a:lnTo>
                    <a:lnTo>
                      <a:pt x="5" y="15"/>
                    </a:lnTo>
                    <a:lnTo>
                      <a:pt x="0" y="26"/>
                    </a:lnTo>
                    <a:lnTo>
                      <a:pt x="2" y="42"/>
                    </a:lnTo>
                    <a:lnTo>
                      <a:pt x="9" y="62"/>
                    </a:lnTo>
                    <a:lnTo>
                      <a:pt x="22" y="82"/>
                    </a:lnTo>
                    <a:lnTo>
                      <a:pt x="33" y="90"/>
                    </a:lnTo>
                    <a:lnTo>
                      <a:pt x="47" y="97"/>
                    </a:lnTo>
                    <a:lnTo>
                      <a:pt x="69" y="106"/>
                    </a:lnTo>
                    <a:lnTo>
                      <a:pt x="84" y="113"/>
                    </a:lnTo>
                    <a:lnTo>
                      <a:pt x="98" y="115"/>
                    </a:lnTo>
                    <a:lnTo>
                      <a:pt x="106" y="113"/>
                    </a:lnTo>
                    <a:lnTo>
                      <a:pt x="135" y="110"/>
                    </a:lnTo>
                    <a:lnTo>
                      <a:pt x="148" y="110"/>
                    </a:lnTo>
                    <a:lnTo>
                      <a:pt x="160" y="113"/>
                    </a:lnTo>
                    <a:lnTo>
                      <a:pt x="173" y="119"/>
                    </a:lnTo>
                    <a:lnTo>
                      <a:pt x="188" y="124"/>
                    </a:lnTo>
                    <a:lnTo>
                      <a:pt x="204" y="128"/>
                    </a:lnTo>
                    <a:lnTo>
                      <a:pt x="239" y="128"/>
                    </a:lnTo>
                    <a:lnTo>
                      <a:pt x="250" y="124"/>
                    </a:lnTo>
                    <a:lnTo>
                      <a:pt x="264" y="115"/>
                    </a:lnTo>
                    <a:lnTo>
                      <a:pt x="275" y="106"/>
                    </a:lnTo>
                    <a:lnTo>
                      <a:pt x="283" y="95"/>
                    </a:lnTo>
                    <a:lnTo>
                      <a:pt x="295" y="79"/>
                    </a:lnTo>
                    <a:lnTo>
                      <a:pt x="306" y="66"/>
                    </a:lnTo>
                    <a:lnTo>
                      <a:pt x="308" y="62"/>
                    </a:lnTo>
                    <a:lnTo>
                      <a:pt x="310" y="60"/>
                    </a:lnTo>
                    <a:lnTo>
                      <a:pt x="306" y="60"/>
                    </a:lnTo>
                    <a:lnTo>
                      <a:pt x="297" y="57"/>
                    </a:lnTo>
                    <a:lnTo>
                      <a:pt x="281" y="60"/>
                    </a:lnTo>
                    <a:lnTo>
                      <a:pt x="268" y="64"/>
                    </a:lnTo>
                    <a:lnTo>
                      <a:pt x="259" y="68"/>
                    </a:lnTo>
                    <a:lnTo>
                      <a:pt x="246" y="71"/>
                    </a:lnTo>
                    <a:lnTo>
                      <a:pt x="213" y="77"/>
                    </a:lnTo>
                    <a:lnTo>
                      <a:pt x="179" y="79"/>
                    </a:lnTo>
                    <a:lnTo>
                      <a:pt x="164" y="79"/>
                    </a:lnTo>
                    <a:lnTo>
                      <a:pt x="153" y="77"/>
                    </a:lnTo>
                    <a:lnTo>
                      <a:pt x="135" y="73"/>
                    </a:lnTo>
                    <a:lnTo>
                      <a:pt x="109" y="64"/>
                    </a:lnTo>
                    <a:lnTo>
                      <a:pt x="95" y="62"/>
                    </a:lnTo>
                    <a:lnTo>
                      <a:pt x="73" y="60"/>
                    </a:lnTo>
                    <a:lnTo>
                      <a:pt x="64" y="57"/>
                    </a:lnTo>
                    <a:lnTo>
                      <a:pt x="55" y="49"/>
                    </a:lnTo>
                    <a:lnTo>
                      <a:pt x="44" y="40"/>
                    </a:lnTo>
                    <a:lnTo>
                      <a:pt x="33" y="33"/>
                    </a:lnTo>
                    <a:lnTo>
                      <a:pt x="24" y="29"/>
                    </a:lnTo>
                    <a:lnTo>
                      <a:pt x="22" y="22"/>
                    </a:lnTo>
                    <a:lnTo>
                      <a:pt x="22" y="0"/>
                    </a:lnTo>
                    <a:close/>
                  </a:path>
                </a:pathLst>
              </a:custGeom>
              <a:solidFill>
                <a:srgbClr val="84402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6" name="Freeform 97"/>
              <p:cNvSpPr>
                <a:spLocks/>
              </p:cNvSpPr>
              <p:nvPr/>
            </p:nvSpPr>
            <p:spPr bwMode="auto">
              <a:xfrm>
                <a:off x="1074" y="2571"/>
                <a:ext cx="310" cy="128"/>
              </a:xfrm>
              <a:custGeom>
                <a:avLst/>
                <a:gdLst>
                  <a:gd name="T0" fmla="*/ 22 w 310"/>
                  <a:gd name="T1" fmla="*/ 0 h 128"/>
                  <a:gd name="T2" fmla="*/ 18 w 310"/>
                  <a:gd name="T3" fmla="*/ 2 h 128"/>
                  <a:gd name="T4" fmla="*/ 11 w 310"/>
                  <a:gd name="T5" fmla="*/ 7 h 128"/>
                  <a:gd name="T6" fmla="*/ 5 w 310"/>
                  <a:gd name="T7" fmla="*/ 15 h 128"/>
                  <a:gd name="T8" fmla="*/ 0 w 310"/>
                  <a:gd name="T9" fmla="*/ 26 h 128"/>
                  <a:gd name="T10" fmla="*/ 2 w 310"/>
                  <a:gd name="T11" fmla="*/ 42 h 128"/>
                  <a:gd name="T12" fmla="*/ 9 w 310"/>
                  <a:gd name="T13" fmla="*/ 62 h 128"/>
                  <a:gd name="T14" fmla="*/ 22 w 310"/>
                  <a:gd name="T15" fmla="*/ 82 h 128"/>
                  <a:gd name="T16" fmla="*/ 33 w 310"/>
                  <a:gd name="T17" fmla="*/ 90 h 128"/>
                  <a:gd name="T18" fmla="*/ 47 w 310"/>
                  <a:gd name="T19" fmla="*/ 97 h 128"/>
                  <a:gd name="T20" fmla="*/ 58 w 310"/>
                  <a:gd name="T21" fmla="*/ 101 h 128"/>
                  <a:gd name="T22" fmla="*/ 69 w 310"/>
                  <a:gd name="T23" fmla="*/ 108 h 128"/>
                  <a:gd name="T24" fmla="*/ 82 w 310"/>
                  <a:gd name="T25" fmla="*/ 115 h 128"/>
                  <a:gd name="T26" fmla="*/ 93 w 310"/>
                  <a:gd name="T27" fmla="*/ 117 h 128"/>
                  <a:gd name="T28" fmla="*/ 104 w 310"/>
                  <a:gd name="T29" fmla="*/ 117 h 128"/>
                  <a:gd name="T30" fmla="*/ 115 w 310"/>
                  <a:gd name="T31" fmla="*/ 115 h 128"/>
                  <a:gd name="T32" fmla="*/ 148 w 310"/>
                  <a:gd name="T33" fmla="*/ 115 h 128"/>
                  <a:gd name="T34" fmla="*/ 160 w 310"/>
                  <a:gd name="T35" fmla="*/ 117 h 128"/>
                  <a:gd name="T36" fmla="*/ 173 w 310"/>
                  <a:gd name="T37" fmla="*/ 121 h 128"/>
                  <a:gd name="T38" fmla="*/ 179 w 310"/>
                  <a:gd name="T39" fmla="*/ 121 h 128"/>
                  <a:gd name="T40" fmla="*/ 188 w 310"/>
                  <a:gd name="T41" fmla="*/ 124 h 128"/>
                  <a:gd name="T42" fmla="*/ 204 w 310"/>
                  <a:gd name="T43" fmla="*/ 128 h 128"/>
                  <a:gd name="T44" fmla="*/ 239 w 310"/>
                  <a:gd name="T45" fmla="*/ 128 h 128"/>
                  <a:gd name="T46" fmla="*/ 250 w 310"/>
                  <a:gd name="T47" fmla="*/ 124 h 128"/>
                  <a:gd name="T48" fmla="*/ 272 w 310"/>
                  <a:gd name="T49" fmla="*/ 106 h 128"/>
                  <a:gd name="T50" fmla="*/ 281 w 310"/>
                  <a:gd name="T51" fmla="*/ 95 h 128"/>
                  <a:gd name="T52" fmla="*/ 295 w 310"/>
                  <a:gd name="T53" fmla="*/ 79 h 128"/>
                  <a:gd name="T54" fmla="*/ 306 w 310"/>
                  <a:gd name="T55" fmla="*/ 66 h 128"/>
                  <a:gd name="T56" fmla="*/ 308 w 310"/>
                  <a:gd name="T57" fmla="*/ 62 h 128"/>
                  <a:gd name="T58" fmla="*/ 310 w 310"/>
                  <a:gd name="T59" fmla="*/ 60 h 128"/>
                  <a:gd name="T60" fmla="*/ 283 w 310"/>
                  <a:gd name="T61" fmla="*/ 60 h 128"/>
                  <a:gd name="T62" fmla="*/ 268 w 310"/>
                  <a:gd name="T63" fmla="*/ 66 h 128"/>
                  <a:gd name="T64" fmla="*/ 259 w 310"/>
                  <a:gd name="T65" fmla="*/ 71 h 128"/>
                  <a:gd name="T66" fmla="*/ 246 w 310"/>
                  <a:gd name="T67" fmla="*/ 73 h 128"/>
                  <a:gd name="T68" fmla="*/ 215 w 310"/>
                  <a:gd name="T69" fmla="*/ 79 h 128"/>
                  <a:gd name="T70" fmla="*/ 179 w 310"/>
                  <a:gd name="T71" fmla="*/ 82 h 128"/>
                  <a:gd name="T72" fmla="*/ 164 w 310"/>
                  <a:gd name="T73" fmla="*/ 82 h 128"/>
                  <a:gd name="T74" fmla="*/ 153 w 310"/>
                  <a:gd name="T75" fmla="*/ 79 h 128"/>
                  <a:gd name="T76" fmla="*/ 135 w 310"/>
                  <a:gd name="T77" fmla="*/ 75 h 128"/>
                  <a:gd name="T78" fmla="*/ 109 w 310"/>
                  <a:gd name="T79" fmla="*/ 66 h 128"/>
                  <a:gd name="T80" fmla="*/ 95 w 310"/>
                  <a:gd name="T81" fmla="*/ 64 h 128"/>
                  <a:gd name="T82" fmla="*/ 73 w 310"/>
                  <a:gd name="T83" fmla="*/ 62 h 128"/>
                  <a:gd name="T84" fmla="*/ 64 w 310"/>
                  <a:gd name="T85" fmla="*/ 60 h 128"/>
                  <a:gd name="T86" fmla="*/ 55 w 310"/>
                  <a:gd name="T87" fmla="*/ 51 h 128"/>
                  <a:gd name="T88" fmla="*/ 44 w 310"/>
                  <a:gd name="T89" fmla="*/ 42 h 128"/>
                  <a:gd name="T90" fmla="*/ 33 w 310"/>
                  <a:gd name="T91" fmla="*/ 35 h 128"/>
                  <a:gd name="T92" fmla="*/ 24 w 310"/>
                  <a:gd name="T93" fmla="*/ 29 h 128"/>
                  <a:gd name="T94" fmla="*/ 22 w 310"/>
                  <a:gd name="T95" fmla="*/ 22 h 128"/>
                  <a:gd name="T96" fmla="*/ 22 w 310"/>
                  <a:gd name="T97" fmla="*/ 0 h 1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0"/>
                  <a:gd name="T148" fmla="*/ 0 h 128"/>
                  <a:gd name="T149" fmla="*/ 310 w 310"/>
                  <a:gd name="T150" fmla="*/ 128 h 1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0" h="128">
                    <a:moveTo>
                      <a:pt x="22" y="0"/>
                    </a:moveTo>
                    <a:lnTo>
                      <a:pt x="18" y="2"/>
                    </a:lnTo>
                    <a:lnTo>
                      <a:pt x="11" y="7"/>
                    </a:lnTo>
                    <a:lnTo>
                      <a:pt x="5" y="15"/>
                    </a:lnTo>
                    <a:lnTo>
                      <a:pt x="0" y="26"/>
                    </a:lnTo>
                    <a:lnTo>
                      <a:pt x="2" y="42"/>
                    </a:lnTo>
                    <a:lnTo>
                      <a:pt x="9" y="62"/>
                    </a:lnTo>
                    <a:lnTo>
                      <a:pt x="22" y="82"/>
                    </a:lnTo>
                    <a:lnTo>
                      <a:pt x="33" y="90"/>
                    </a:lnTo>
                    <a:lnTo>
                      <a:pt x="47" y="97"/>
                    </a:lnTo>
                    <a:lnTo>
                      <a:pt x="58" y="101"/>
                    </a:lnTo>
                    <a:lnTo>
                      <a:pt x="69" y="108"/>
                    </a:lnTo>
                    <a:lnTo>
                      <a:pt x="82" y="115"/>
                    </a:lnTo>
                    <a:lnTo>
                      <a:pt x="93" y="117"/>
                    </a:lnTo>
                    <a:lnTo>
                      <a:pt x="104" y="117"/>
                    </a:lnTo>
                    <a:lnTo>
                      <a:pt x="115" y="115"/>
                    </a:lnTo>
                    <a:lnTo>
                      <a:pt x="148" y="115"/>
                    </a:lnTo>
                    <a:lnTo>
                      <a:pt x="160" y="117"/>
                    </a:lnTo>
                    <a:lnTo>
                      <a:pt x="173" y="121"/>
                    </a:lnTo>
                    <a:lnTo>
                      <a:pt x="179" y="121"/>
                    </a:lnTo>
                    <a:lnTo>
                      <a:pt x="188" y="124"/>
                    </a:lnTo>
                    <a:lnTo>
                      <a:pt x="204" y="128"/>
                    </a:lnTo>
                    <a:lnTo>
                      <a:pt x="239" y="128"/>
                    </a:lnTo>
                    <a:lnTo>
                      <a:pt x="250" y="124"/>
                    </a:lnTo>
                    <a:lnTo>
                      <a:pt x="272" y="106"/>
                    </a:lnTo>
                    <a:lnTo>
                      <a:pt x="281" y="95"/>
                    </a:lnTo>
                    <a:lnTo>
                      <a:pt x="295" y="79"/>
                    </a:lnTo>
                    <a:lnTo>
                      <a:pt x="306" y="66"/>
                    </a:lnTo>
                    <a:lnTo>
                      <a:pt x="308" y="62"/>
                    </a:lnTo>
                    <a:lnTo>
                      <a:pt x="310" y="60"/>
                    </a:lnTo>
                    <a:lnTo>
                      <a:pt x="283" y="60"/>
                    </a:lnTo>
                    <a:lnTo>
                      <a:pt x="268" y="66"/>
                    </a:lnTo>
                    <a:lnTo>
                      <a:pt x="259" y="71"/>
                    </a:lnTo>
                    <a:lnTo>
                      <a:pt x="246" y="73"/>
                    </a:lnTo>
                    <a:lnTo>
                      <a:pt x="215" y="79"/>
                    </a:lnTo>
                    <a:lnTo>
                      <a:pt x="179" y="82"/>
                    </a:lnTo>
                    <a:lnTo>
                      <a:pt x="164" y="82"/>
                    </a:lnTo>
                    <a:lnTo>
                      <a:pt x="153" y="79"/>
                    </a:lnTo>
                    <a:lnTo>
                      <a:pt x="135" y="75"/>
                    </a:lnTo>
                    <a:lnTo>
                      <a:pt x="109" y="66"/>
                    </a:lnTo>
                    <a:lnTo>
                      <a:pt x="95" y="64"/>
                    </a:lnTo>
                    <a:lnTo>
                      <a:pt x="73" y="62"/>
                    </a:lnTo>
                    <a:lnTo>
                      <a:pt x="64" y="60"/>
                    </a:lnTo>
                    <a:lnTo>
                      <a:pt x="55" y="51"/>
                    </a:lnTo>
                    <a:lnTo>
                      <a:pt x="44" y="42"/>
                    </a:lnTo>
                    <a:lnTo>
                      <a:pt x="33" y="35"/>
                    </a:lnTo>
                    <a:lnTo>
                      <a:pt x="24" y="29"/>
                    </a:lnTo>
                    <a:lnTo>
                      <a:pt x="22" y="22"/>
                    </a:lnTo>
                    <a:lnTo>
                      <a:pt x="22" y="0"/>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7" name="Freeform 98"/>
              <p:cNvSpPr>
                <a:spLocks/>
              </p:cNvSpPr>
              <p:nvPr/>
            </p:nvSpPr>
            <p:spPr bwMode="auto">
              <a:xfrm>
                <a:off x="1121" y="2560"/>
                <a:ext cx="119" cy="29"/>
              </a:xfrm>
              <a:custGeom>
                <a:avLst/>
                <a:gdLst>
                  <a:gd name="T0" fmla="*/ 0 w 119"/>
                  <a:gd name="T1" fmla="*/ 13 h 29"/>
                  <a:gd name="T2" fmla="*/ 2 w 119"/>
                  <a:gd name="T3" fmla="*/ 18 h 29"/>
                  <a:gd name="T4" fmla="*/ 8 w 119"/>
                  <a:gd name="T5" fmla="*/ 24 h 29"/>
                  <a:gd name="T6" fmla="*/ 17 w 119"/>
                  <a:gd name="T7" fmla="*/ 26 h 29"/>
                  <a:gd name="T8" fmla="*/ 33 w 119"/>
                  <a:gd name="T9" fmla="*/ 29 h 29"/>
                  <a:gd name="T10" fmla="*/ 73 w 119"/>
                  <a:gd name="T11" fmla="*/ 26 h 29"/>
                  <a:gd name="T12" fmla="*/ 88 w 119"/>
                  <a:gd name="T13" fmla="*/ 24 h 29"/>
                  <a:gd name="T14" fmla="*/ 99 w 119"/>
                  <a:gd name="T15" fmla="*/ 22 h 29"/>
                  <a:gd name="T16" fmla="*/ 108 w 119"/>
                  <a:gd name="T17" fmla="*/ 20 h 29"/>
                  <a:gd name="T18" fmla="*/ 113 w 119"/>
                  <a:gd name="T19" fmla="*/ 15 h 29"/>
                  <a:gd name="T20" fmla="*/ 117 w 119"/>
                  <a:gd name="T21" fmla="*/ 4 h 29"/>
                  <a:gd name="T22" fmla="*/ 119 w 119"/>
                  <a:gd name="T23" fmla="*/ 0 h 29"/>
                  <a:gd name="T24" fmla="*/ 0 w 119"/>
                  <a:gd name="T25" fmla="*/ 13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
                  <a:gd name="T40" fmla="*/ 0 h 29"/>
                  <a:gd name="T41" fmla="*/ 119 w 11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 h="29">
                    <a:moveTo>
                      <a:pt x="0" y="13"/>
                    </a:moveTo>
                    <a:lnTo>
                      <a:pt x="2" y="18"/>
                    </a:lnTo>
                    <a:lnTo>
                      <a:pt x="8" y="24"/>
                    </a:lnTo>
                    <a:lnTo>
                      <a:pt x="17" y="26"/>
                    </a:lnTo>
                    <a:lnTo>
                      <a:pt x="33" y="29"/>
                    </a:lnTo>
                    <a:lnTo>
                      <a:pt x="73" y="26"/>
                    </a:lnTo>
                    <a:lnTo>
                      <a:pt x="88" y="24"/>
                    </a:lnTo>
                    <a:lnTo>
                      <a:pt x="99" y="22"/>
                    </a:lnTo>
                    <a:lnTo>
                      <a:pt x="108" y="20"/>
                    </a:lnTo>
                    <a:lnTo>
                      <a:pt x="113" y="15"/>
                    </a:lnTo>
                    <a:lnTo>
                      <a:pt x="117" y="4"/>
                    </a:lnTo>
                    <a:lnTo>
                      <a:pt x="119" y="0"/>
                    </a:lnTo>
                    <a:lnTo>
                      <a:pt x="0" y="13"/>
                    </a:lnTo>
                    <a:close/>
                  </a:path>
                </a:pathLst>
              </a:custGeom>
              <a:solidFill>
                <a:srgbClr val="D66B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8" name="Freeform 99"/>
              <p:cNvSpPr>
                <a:spLocks/>
              </p:cNvSpPr>
              <p:nvPr/>
            </p:nvSpPr>
            <p:spPr bwMode="auto">
              <a:xfrm>
                <a:off x="1349" y="2690"/>
                <a:ext cx="108" cy="84"/>
              </a:xfrm>
              <a:custGeom>
                <a:avLst/>
                <a:gdLst>
                  <a:gd name="T0" fmla="*/ 0 w 108"/>
                  <a:gd name="T1" fmla="*/ 22 h 84"/>
                  <a:gd name="T2" fmla="*/ 15 w 108"/>
                  <a:gd name="T3" fmla="*/ 0 h 84"/>
                  <a:gd name="T4" fmla="*/ 33 w 108"/>
                  <a:gd name="T5" fmla="*/ 0 h 84"/>
                  <a:gd name="T6" fmla="*/ 64 w 108"/>
                  <a:gd name="T7" fmla="*/ 7 h 84"/>
                  <a:gd name="T8" fmla="*/ 86 w 108"/>
                  <a:gd name="T9" fmla="*/ 20 h 84"/>
                  <a:gd name="T10" fmla="*/ 93 w 108"/>
                  <a:gd name="T11" fmla="*/ 27 h 84"/>
                  <a:gd name="T12" fmla="*/ 97 w 108"/>
                  <a:gd name="T13" fmla="*/ 31 h 84"/>
                  <a:gd name="T14" fmla="*/ 104 w 108"/>
                  <a:gd name="T15" fmla="*/ 42 h 84"/>
                  <a:gd name="T16" fmla="*/ 108 w 108"/>
                  <a:gd name="T17" fmla="*/ 49 h 84"/>
                  <a:gd name="T18" fmla="*/ 108 w 108"/>
                  <a:gd name="T19" fmla="*/ 51 h 84"/>
                  <a:gd name="T20" fmla="*/ 90 w 108"/>
                  <a:gd name="T21" fmla="*/ 84 h 84"/>
                  <a:gd name="T22" fmla="*/ 0 w 108"/>
                  <a:gd name="T23" fmla="*/ 22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
                  <a:gd name="T37" fmla="*/ 0 h 84"/>
                  <a:gd name="T38" fmla="*/ 108 w 108"/>
                  <a:gd name="T39" fmla="*/ 84 h 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 h="84">
                    <a:moveTo>
                      <a:pt x="0" y="22"/>
                    </a:moveTo>
                    <a:lnTo>
                      <a:pt x="15" y="0"/>
                    </a:lnTo>
                    <a:lnTo>
                      <a:pt x="33" y="0"/>
                    </a:lnTo>
                    <a:lnTo>
                      <a:pt x="64" y="7"/>
                    </a:lnTo>
                    <a:lnTo>
                      <a:pt x="86" y="20"/>
                    </a:lnTo>
                    <a:lnTo>
                      <a:pt x="93" y="27"/>
                    </a:lnTo>
                    <a:lnTo>
                      <a:pt x="97" y="31"/>
                    </a:lnTo>
                    <a:lnTo>
                      <a:pt x="104" y="42"/>
                    </a:lnTo>
                    <a:lnTo>
                      <a:pt x="108" y="49"/>
                    </a:lnTo>
                    <a:lnTo>
                      <a:pt x="108" y="51"/>
                    </a:lnTo>
                    <a:lnTo>
                      <a:pt x="90" y="84"/>
                    </a:lnTo>
                    <a:lnTo>
                      <a:pt x="0" y="22"/>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09" name="Freeform 100"/>
              <p:cNvSpPr>
                <a:spLocks/>
              </p:cNvSpPr>
              <p:nvPr/>
            </p:nvSpPr>
            <p:spPr bwMode="auto">
              <a:xfrm>
                <a:off x="1136" y="2681"/>
                <a:ext cx="113" cy="44"/>
              </a:xfrm>
              <a:custGeom>
                <a:avLst/>
                <a:gdLst>
                  <a:gd name="T0" fmla="*/ 0 w 113"/>
                  <a:gd name="T1" fmla="*/ 44 h 44"/>
                  <a:gd name="T2" fmla="*/ 0 w 113"/>
                  <a:gd name="T3" fmla="*/ 22 h 44"/>
                  <a:gd name="T4" fmla="*/ 2 w 113"/>
                  <a:gd name="T5" fmla="*/ 20 h 44"/>
                  <a:gd name="T6" fmla="*/ 7 w 113"/>
                  <a:gd name="T7" fmla="*/ 18 h 44"/>
                  <a:gd name="T8" fmla="*/ 24 w 113"/>
                  <a:gd name="T9" fmla="*/ 11 h 44"/>
                  <a:gd name="T10" fmla="*/ 47 w 113"/>
                  <a:gd name="T11" fmla="*/ 3 h 44"/>
                  <a:gd name="T12" fmla="*/ 71 w 113"/>
                  <a:gd name="T13" fmla="*/ 0 h 44"/>
                  <a:gd name="T14" fmla="*/ 98 w 113"/>
                  <a:gd name="T15" fmla="*/ 5 h 44"/>
                  <a:gd name="T16" fmla="*/ 106 w 113"/>
                  <a:gd name="T17" fmla="*/ 7 h 44"/>
                  <a:gd name="T18" fmla="*/ 111 w 113"/>
                  <a:gd name="T19" fmla="*/ 7 h 44"/>
                  <a:gd name="T20" fmla="*/ 113 w 113"/>
                  <a:gd name="T21" fmla="*/ 29 h 44"/>
                  <a:gd name="T22" fmla="*/ 0 w 113"/>
                  <a:gd name="T23" fmla="*/ 44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
                  <a:gd name="T37" fmla="*/ 0 h 44"/>
                  <a:gd name="T38" fmla="*/ 113 w 11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 h="44">
                    <a:moveTo>
                      <a:pt x="0" y="44"/>
                    </a:moveTo>
                    <a:lnTo>
                      <a:pt x="0" y="22"/>
                    </a:lnTo>
                    <a:lnTo>
                      <a:pt x="2" y="20"/>
                    </a:lnTo>
                    <a:lnTo>
                      <a:pt x="7" y="18"/>
                    </a:lnTo>
                    <a:lnTo>
                      <a:pt x="24" y="11"/>
                    </a:lnTo>
                    <a:lnTo>
                      <a:pt x="47" y="3"/>
                    </a:lnTo>
                    <a:lnTo>
                      <a:pt x="71" y="0"/>
                    </a:lnTo>
                    <a:lnTo>
                      <a:pt x="98" y="5"/>
                    </a:lnTo>
                    <a:lnTo>
                      <a:pt x="106" y="7"/>
                    </a:lnTo>
                    <a:lnTo>
                      <a:pt x="111" y="7"/>
                    </a:lnTo>
                    <a:lnTo>
                      <a:pt x="113" y="29"/>
                    </a:lnTo>
                    <a:lnTo>
                      <a:pt x="0" y="44"/>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0" name="Freeform 101"/>
              <p:cNvSpPr>
                <a:spLocks/>
              </p:cNvSpPr>
              <p:nvPr/>
            </p:nvSpPr>
            <p:spPr bwMode="auto">
              <a:xfrm>
                <a:off x="948" y="2730"/>
                <a:ext cx="95" cy="97"/>
              </a:xfrm>
              <a:custGeom>
                <a:avLst/>
                <a:gdLst>
                  <a:gd name="T0" fmla="*/ 95 w 95"/>
                  <a:gd name="T1" fmla="*/ 24 h 97"/>
                  <a:gd name="T2" fmla="*/ 73 w 95"/>
                  <a:gd name="T3" fmla="*/ 0 h 97"/>
                  <a:gd name="T4" fmla="*/ 69 w 95"/>
                  <a:gd name="T5" fmla="*/ 2 h 97"/>
                  <a:gd name="T6" fmla="*/ 58 w 95"/>
                  <a:gd name="T7" fmla="*/ 11 h 97"/>
                  <a:gd name="T8" fmla="*/ 29 w 95"/>
                  <a:gd name="T9" fmla="*/ 31 h 97"/>
                  <a:gd name="T10" fmla="*/ 9 w 95"/>
                  <a:gd name="T11" fmla="*/ 55 h 97"/>
                  <a:gd name="T12" fmla="*/ 2 w 95"/>
                  <a:gd name="T13" fmla="*/ 66 h 97"/>
                  <a:gd name="T14" fmla="*/ 0 w 95"/>
                  <a:gd name="T15" fmla="*/ 70 h 97"/>
                  <a:gd name="T16" fmla="*/ 18 w 95"/>
                  <a:gd name="T17" fmla="*/ 97 h 97"/>
                  <a:gd name="T18" fmla="*/ 95 w 95"/>
                  <a:gd name="T19" fmla="*/ 24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97"/>
                  <a:gd name="T32" fmla="*/ 95 w 9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97">
                    <a:moveTo>
                      <a:pt x="95" y="24"/>
                    </a:moveTo>
                    <a:lnTo>
                      <a:pt x="73" y="0"/>
                    </a:lnTo>
                    <a:lnTo>
                      <a:pt x="69" y="2"/>
                    </a:lnTo>
                    <a:lnTo>
                      <a:pt x="58" y="11"/>
                    </a:lnTo>
                    <a:lnTo>
                      <a:pt x="29" y="31"/>
                    </a:lnTo>
                    <a:lnTo>
                      <a:pt x="9" y="55"/>
                    </a:lnTo>
                    <a:lnTo>
                      <a:pt x="2" y="66"/>
                    </a:lnTo>
                    <a:lnTo>
                      <a:pt x="0" y="70"/>
                    </a:lnTo>
                    <a:lnTo>
                      <a:pt x="18" y="97"/>
                    </a:lnTo>
                    <a:lnTo>
                      <a:pt x="95" y="24"/>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1" name="Freeform 102"/>
              <p:cNvSpPr>
                <a:spLocks/>
              </p:cNvSpPr>
              <p:nvPr/>
            </p:nvSpPr>
            <p:spPr bwMode="auto">
              <a:xfrm>
                <a:off x="968" y="2706"/>
                <a:ext cx="533" cy="549"/>
              </a:xfrm>
              <a:custGeom>
                <a:avLst/>
                <a:gdLst>
                  <a:gd name="T0" fmla="*/ 2 w 533"/>
                  <a:gd name="T1" fmla="*/ 88 h 549"/>
                  <a:gd name="T2" fmla="*/ 13 w 533"/>
                  <a:gd name="T3" fmla="*/ 75 h 549"/>
                  <a:gd name="T4" fmla="*/ 51 w 533"/>
                  <a:gd name="T5" fmla="*/ 57 h 549"/>
                  <a:gd name="T6" fmla="*/ 133 w 533"/>
                  <a:gd name="T7" fmla="*/ 24 h 549"/>
                  <a:gd name="T8" fmla="*/ 181 w 533"/>
                  <a:gd name="T9" fmla="*/ 11 h 549"/>
                  <a:gd name="T10" fmla="*/ 299 w 533"/>
                  <a:gd name="T11" fmla="*/ 0 h 549"/>
                  <a:gd name="T12" fmla="*/ 407 w 533"/>
                  <a:gd name="T13" fmla="*/ 17 h 549"/>
                  <a:gd name="T14" fmla="*/ 436 w 533"/>
                  <a:gd name="T15" fmla="*/ 24 h 549"/>
                  <a:gd name="T16" fmla="*/ 447 w 533"/>
                  <a:gd name="T17" fmla="*/ 26 h 549"/>
                  <a:gd name="T18" fmla="*/ 454 w 533"/>
                  <a:gd name="T19" fmla="*/ 37 h 549"/>
                  <a:gd name="T20" fmla="*/ 487 w 533"/>
                  <a:gd name="T21" fmla="*/ 92 h 549"/>
                  <a:gd name="T22" fmla="*/ 498 w 533"/>
                  <a:gd name="T23" fmla="*/ 116 h 549"/>
                  <a:gd name="T24" fmla="*/ 507 w 533"/>
                  <a:gd name="T25" fmla="*/ 143 h 549"/>
                  <a:gd name="T26" fmla="*/ 524 w 533"/>
                  <a:gd name="T27" fmla="*/ 211 h 549"/>
                  <a:gd name="T28" fmla="*/ 527 w 533"/>
                  <a:gd name="T29" fmla="*/ 225 h 549"/>
                  <a:gd name="T30" fmla="*/ 531 w 533"/>
                  <a:gd name="T31" fmla="*/ 249 h 549"/>
                  <a:gd name="T32" fmla="*/ 522 w 533"/>
                  <a:gd name="T33" fmla="*/ 286 h 549"/>
                  <a:gd name="T34" fmla="*/ 533 w 533"/>
                  <a:gd name="T35" fmla="*/ 322 h 549"/>
                  <a:gd name="T36" fmla="*/ 533 w 533"/>
                  <a:gd name="T37" fmla="*/ 346 h 549"/>
                  <a:gd name="T38" fmla="*/ 516 w 533"/>
                  <a:gd name="T39" fmla="*/ 379 h 549"/>
                  <a:gd name="T40" fmla="*/ 524 w 533"/>
                  <a:gd name="T41" fmla="*/ 425 h 549"/>
                  <a:gd name="T42" fmla="*/ 516 w 533"/>
                  <a:gd name="T43" fmla="*/ 456 h 549"/>
                  <a:gd name="T44" fmla="*/ 496 w 533"/>
                  <a:gd name="T45" fmla="*/ 472 h 549"/>
                  <a:gd name="T46" fmla="*/ 440 w 533"/>
                  <a:gd name="T47" fmla="*/ 503 h 549"/>
                  <a:gd name="T48" fmla="*/ 361 w 533"/>
                  <a:gd name="T49" fmla="*/ 533 h 549"/>
                  <a:gd name="T50" fmla="*/ 288 w 533"/>
                  <a:gd name="T51" fmla="*/ 547 h 549"/>
                  <a:gd name="T52" fmla="*/ 257 w 533"/>
                  <a:gd name="T53" fmla="*/ 549 h 549"/>
                  <a:gd name="T54" fmla="*/ 223 w 533"/>
                  <a:gd name="T55" fmla="*/ 544 h 549"/>
                  <a:gd name="T56" fmla="*/ 215 w 533"/>
                  <a:gd name="T57" fmla="*/ 542 h 549"/>
                  <a:gd name="T58" fmla="*/ 195 w 533"/>
                  <a:gd name="T59" fmla="*/ 527 h 549"/>
                  <a:gd name="T60" fmla="*/ 142 w 533"/>
                  <a:gd name="T61" fmla="*/ 483 h 549"/>
                  <a:gd name="T62" fmla="*/ 62 w 533"/>
                  <a:gd name="T63" fmla="*/ 417 h 549"/>
                  <a:gd name="T64" fmla="*/ 42 w 533"/>
                  <a:gd name="T65" fmla="*/ 392 h 549"/>
                  <a:gd name="T66" fmla="*/ 33 w 533"/>
                  <a:gd name="T67" fmla="*/ 361 h 549"/>
                  <a:gd name="T68" fmla="*/ 20 w 533"/>
                  <a:gd name="T69" fmla="*/ 291 h 549"/>
                  <a:gd name="T70" fmla="*/ 4 w 533"/>
                  <a:gd name="T71" fmla="*/ 139 h 549"/>
                  <a:gd name="T72" fmla="*/ 0 w 533"/>
                  <a:gd name="T73" fmla="*/ 105 h 5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3"/>
                  <a:gd name="T112" fmla="*/ 0 h 549"/>
                  <a:gd name="T113" fmla="*/ 533 w 533"/>
                  <a:gd name="T114" fmla="*/ 549 h 5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3" h="549">
                    <a:moveTo>
                      <a:pt x="0" y="94"/>
                    </a:moveTo>
                    <a:lnTo>
                      <a:pt x="2" y="88"/>
                    </a:lnTo>
                    <a:lnTo>
                      <a:pt x="7" y="79"/>
                    </a:lnTo>
                    <a:lnTo>
                      <a:pt x="13" y="75"/>
                    </a:lnTo>
                    <a:lnTo>
                      <a:pt x="29" y="68"/>
                    </a:lnTo>
                    <a:lnTo>
                      <a:pt x="51" y="57"/>
                    </a:lnTo>
                    <a:lnTo>
                      <a:pt x="75" y="46"/>
                    </a:lnTo>
                    <a:lnTo>
                      <a:pt x="133" y="24"/>
                    </a:lnTo>
                    <a:lnTo>
                      <a:pt x="159" y="15"/>
                    </a:lnTo>
                    <a:lnTo>
                      <a:pt x="181" y="11"/>
                    </a:lnTo>
                    <a:lnTo>
                      <a:pt x="261" y="2"/>
                    </a:lnTo>
                    <a:lnTo>
                      <a:pt x="299" y="0"/>
                    </a:lnTo>
                    <a:lnTo>
                      <a:pt x="334" y="2"/>
                    </a:lnTo>
                    <a:lnTo>
                      <a:pt x="407" y="17"/>
                    </a:lnTo>
                    <a:lnTo>
                      <a:pt x="423" y="19"/>
                    </a:lnTo>
                    <a:lnTo>
                      <a:pt x="436" y="24"/>
                    </a:lnTo>
                    <a:lnTo>
                      <a:pt x="445" y="26"/>
                    </a:lnTo>
                    <a:lnTo>
                      <a:pt x="447" y="26"/>
                    </a:lnTo>
                    <a:lnTo>
                      <a:pt x="449" y="28"/>
                    </a:lnTo>
                    <a:lnTo>
                      <a:pt x="454" y="37"/>
                    </a:lnTo>
                    <a:lnTo>
                      <a:pt x="469" y="64"/>
                    </a:lnTo>
                    <a:lnTo>
                      <a:pt x="487" y="92"/>
                    </a:lnTo>
                    <a:lnTo>
                      <a:pt x="493" y="105"/>
                    </a:lnTo>
                    <a:lnTo>
                      <a:pt x="498" y="116"/>
                    </a:lnTo>
                    <a:lnTo>
                      <a:pt x="502" y="128"/>
                    </a:lnTo>
                    <a:lnTo>
                      <a:pt x="507" y="143"/>
                    </a:lnTo>
                    <a:lnTo>
                      <a:pt x="516" y="178"/>
                    </a:lnTo>
                    <a:lnTo>
                      <a:pt x="524" y="211"/>
                    </a:lnTo>
                    <a:lnTo>
                      <a:pt x="527" y="220"/>
                    </a:lnTo>
                    <a:lnTo>
                      <a:pt x="527" y="225"/>
                    </a:lnTo>
                    <a:lnTo>
                      <a:pt x="518" y="238"/>
                    </a:lnTo>
                    <a:lnTo>
                      <a:pt x="531" y="249"/>
                    </a:lnTo>
                    <a:lnTo>
                      <a:pt x="533" y="275"/>
                    </a:lnTo>
                    <a:lnTo>
                      <a:pt x="522" y="286"/>
                    </a:lnTo>
                    <a:lnTo>
                      <a:pt x="533" y="295"/>
                    </a:lnTo>
                    <a:lnTo>
                      <a:pt x="533" y="322"/>
                    </a:lnTo>
                    <a:lnTo>
                      <a:pt x="524" y="330"/>
                    </a:lnTo>
                    <a:lnTo>
                      <a:pt x="533" y="346"/>
                    </a:lnTo>
                    <a:lnTo>
                      <a:pt x="531" y="372"/>
                    </a:lnTo>
                    <a:lnTo>
                      <a:pt x="516" y="379"/>
                    </a:lnTo>
                    <a:lnTo>
                      <a:pt x="524" y="397"/>
                    </a:lnTo>
                    <a:lnTo>
                      <a:pt x="524" y="425"/>
                    </a:lnTo>
                    <a:lnTo>
                      <a:pt x="511" y="434"/>
                    </a:lnTo>
                    <a:lnTo>
                      <a:pt x="516" y="456"/>
                    </a:lnTo>
                    <a:lnTo>
                      <a:pt x="511" y="461"/>
                    </a:lnTo>
                    <a:lnTo>
                      <a:pt x="496" y="472"/>
                    </a:lnTo>
                    <a:lnTo>
                      <a:pt x="460" y="494"/>
                    </a:lnTo>
                    <a:lnTo>
                      <a:pt x="440" y="503"/>
                    </a:lnTo>
                    <a:lnTo>
                      <a:pt x="387" y="525"/>
                    </a:lnTo>
                    <a:lnTo>
                      <a:pt x="361" y="533"/>
                    </a:lnTo>
                    <a:lnTo>
                      <a:pt x="310" y="544"/>
                    </a:lnTo>
                    <a:lnTo>
                      <a:pt x="288" y="547"/>
                    </a:lnTo>
                    <a:lnTo>
                      <a:pt x="272" y="549"/>
                    </a:lnTo>
                    <a:lnTo>
                      <a:pt x="257" y="549"/>
                    </a:lnTo>
                    <a:lnTo>
                      <a:pt x="239" y="547"/>
                    </a:lnTo>
                    <a:lnTo>
                      <a:pt x="223" y="544"/>
                    </a:lnTo>
                    <a:lnTo>
                      <a:pt x="217" y="544"/>
                    </a:lnTo>
                    <a:lnTo>
                      <a:pt x="215" y="542"/>
                    </a:lnTo>
                    <a:lnTo>
                      <a:pt x="210" y="540"/>
                    </a:lnTo>
                    <a:lnTo>
                      <a:pt x="195" y="527"/>
                    </a:lnTo>
                    <a:lnTo>
                      <a:pt x="170" y="507"/>
                    </a:lnTo>
                    <a:lnTo>
                      <a:pt x="142" y="483"/>
                    </a:lnTo>
                    <a:lnTo>
                      <a:pt x="84" y="436"/>
                    </a:lnTo>
                    <a:lnTo>
                      <a:pt x="62" y="417"/>
                    </a:lnTo>
                    <a:lnTo>
                      <a:pt x="46" y="401"/>
                    </a:lnTo>
                    <a:lnTo>
                      <a:pt x="42" y="392"/>
                    </a:lnTo>
                    <a:lnTo>
                      <a:pt x="38" y="379"/>
                    </a:lnTo>
                    <a:lnTo>
                      <a:pt x="33" y="361"/>
                    </a:lnTo>
                    <a:lnTo>
                      <a:pt x="29" y="342"/>
                    </a:lnTo>
                    <a:lnTo>
                      <a:pt x="20" y="291"/>
                    </a:lnTo>
                    <a:lnTo>
                      <a:pt x="7" y="185"/>
                    </a:lnTo>
                    <a:lnTo>
                      <a:pt x="4" y="139"/>
                    </a:lnTo>
                    <a:lnTo>
                      <a:pt x="2" y="121"/>
                    </a:lnTo>
                    <a:lnTo>
                      <a:pt x="0" y="105"/>
                    </a:lnTo>
                    <a:lnTo>
                      <a:pt x="0" y="94"/>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2" name="Freeform 103"/>
              <p:cNvSpPr>
                <a:spLocks/>
              </p:cNvSpPr>
              <p:nvPr/>
            </p:nvSpPr>
            <p:spPr bwMode="auto">
              <a:xfrm>
                <a:off x="937" y="2730"/>
                <a:ext cx="538" cy="518"/>
              </a:xfrm>
              <a:custGeom>
                <a:avLst/>
                <a:gdLst>
                  <a:gd name="T0" fmla="*/ 285 w 538"/>
                  <a:gd name="T1" fmla="*/ 518 h 518"/>
                  <a:gd name="T2" fmla="*/ 310 w 538"/>
                  <a:gd name="T3" fmla="*/ 514 h 518"/>
                  <a:gd name="T4" fmla="*/ 387 w 538"/>
                  <a:gd name="T5" fmla="*/ 494 h 518"/>
                  <a:gd name="T6" fmla="*/ 476 w 538"/>
                  <a:gd name="T7" fmla="*/ 456 h 518"/>
                  <a:gd name="T8" fmla="*/ 507 w 538"/>
                  <a:gd name="T9" fmla="*/ 441 h 518"/>
                  <a:gd name="T10" fmla="*/ 518 w 538"/>
                  <a:gd name="T11" fmla="*/ 434 h 518"/>
                  <a:gd name="T12" fmla="*/ 522 w 538"/>
                  <a:gd name="T13" fmla="*/ 410 h 518"/>
                  <a:gd name="T14" fmla="*/ 531 w 538"/>
                  <a:gd name="T15" fmla="*/ 355 h 518"/>
                  <a:gd name="T16" fmla="*/ 538 w 538"/>
                  <a:gd name="T17" fmla="*/ 254 h 518"/>
                  <a:gd name="T18" fmla="*/ 527 w 538"/>
                  <a:gd name="T19" fmla="*/ 179 h 518"/>
                  <a:gd name="T20" fmla="*/ 507 w 538"/>
                  <a:gd name="T21" fmla="*/ 112 h 518"/>
                  <a:gd name="T22" fmla="*/ 474 w 538"/>
                  <a:gd name="T23" fmla="*/ 42 h 518"/>
                  <a:gd name="T24" fmla="*/ 460 w 538"/>
                  <a:gd name="T25" fmla="*/ 20 h 518"/>
                  <a:gd name="T26" fmla="*/ 454 w 538"/>
                  <a:gd name="T27" fmla="*/ 17 h 518"/>
                  <a:gd name="T28" fmla="*/ 416 w 538"/>
                  <a:gd name="T29" fmla="*/ 11 h 518"/>
                  <a:gd name="T30" fmla="*/ 323 w 538"/>
                  <a:gd name="T31" fmla="*/ 0 h 518"/>
                  <a:gd name="T32" fmla="*/ 263 w 538"/>
                  <a:gd name="T33" fmla="*/ 2 h 518"/>
                  <a:gd name="T34" fmla="*/ 186 w 538"/>
                  <a:gd name="T35" fmla="*/ 17 h 518"/>
                  <a:gd name="T36" fmla="*/ 135 w 538"/>
                  <a:gd name="T37" fmla="*/ 37 h 518"/>
                  <a:gd name="T38" fmla="*/ 93 w 538"/>
                  <a:gd name="T39" fmla="*/ 59 h 518"/>
                  <a:gd name="T40" fmla="*/ 64 w 538"/>
                  <a:gd name="T41" fmla="*/ 70 h 518"/>
                  <a:gd name="T42" fmla="*/ 44 w 538"/>
                  <a:gd name="T43" fmla="*/ 62 h 518"/>
                  <a:gd name="T44" fmla="*/ 38 w 538"/>
                  <a:gd name="T45" fmla="*/ 57 h 518"/>
                  <a:gd name="T46" fmla="*/ 29 w 538"/>
                  <a:gd name="T47" fmla="*/ 73 h 518"/>
                  <a:gd name="T48" fmla="*/ 20 w 538"/>
                  <a:gd name="T49" fmla="*/ 115 h 518"/>
                  <a:gd name="T50" fmla="*/ 9 w 538"/>
                  <a:gd name="T51" fmla="*/ 176 h 518"/>
                  <a:gd name="T52" fmla="*/ 0 w 538"/>
                  <a:gd name="T53" fmla="*/ 295 h 518"/>
                  <a:gd name="T54" fmla="*/ 11 w 538"/>
                  <a:gd name="T55" fmla="*/ 377 h 518"/>
                  <a:gd name="T56" fmla="*/ 22 w 538"/>
                  <a:gd name="T57" fmla="*/ 441 h 518"/>
                  <a:gd name="T58" fmla="*/ 31 w 538"/>
                  <a:gd name="T59" fmla="*/ 476 h 518"/>
                  <a:gd name="T60" fmla="*/ 44 w 538"/>
                  <a:gd name="T61" fmla="*/ 494 h 518"/>
                  <a:gd name="T62" fmla="*/ 80 w 538"/>
                  <a:gd name="T63" fmla="*/ 503 h 5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518"/>
                  <a:gd name="T98" fmla="*/ 538 w 538"/>
                  <a:gd name="T99" fmla="*/ 518 h 5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518">
                    <a:moveTo>
                      <a:pt x="277" y="518"/>
                    </a:moveTo>
                    <a:lnTo>
                      <a:pt x="285" y="518"/>
                    </a:lnTo>
                    <a:lnTo>
                      <a:pt x="294" y="516"/>
                    </a:lnTo>
                    <a:lnTo>
                      <a:pt x="310" y="514"/>
                    </a:lnTo>
                    <a:lnTo>
                      <a:pt x="343" y="507"/>
                    </a:lnTo>
                    <a:lnTo>
                      <a:pt x="387" y="494"/>
                    </a:lnTo>
                    <a:lnTo>
                      <a:pt x="434" y="476"/>
                    </a:lnTo>
                    <a:lnTo>
                      <a:pt x="476" y="456"/>
                    </a:lnTo>
                    <a:lnTo>
                      <a:pt x="493" y="448"/>
                    </a:lnTo>
                    <a:lnTo>
                      <a:pt x="507" y="441"/>
                    </a:lnTo>
                    <a:lnTo>
                      <a:pt x="516" y="437"/>
                    </a:lnTo>
                    <a:lnTo>
                      <a:pt x="518" y="434"/>
                    </a:lnTo>
                    <a:lnTo>
                      <a:pt x="520" y="428"/>
                    </a:lnTo>
                    <a:lnTo>
                      <a:pt x="522" y="410"/>
                    </a:lnTo>
                    <a:lnTo>
                      <a:pt x="527" y="386"/>
                    </a:lnTo>
                    <a:lnTo>
                      <a:pt x="531" y="355"/>
                    </a:lnTo>
                    <a:lnTo>
                      <a:pt x="538" y="287"/>
                    </a:lnTo>
                    <a:lnTo>
                      <a:pt x="538" y="254"/>
                    </a:lnTo>
                    <a:lnTo>
                      <a:pt x="536" y="225"/>
                    </a:lnTo>
                    <a:lnTo>
                      <a:pt x="527" y="179"/>
                    </a:lnTo>
                    <a:lnTo>
                      <a:pt x="516" y="141"/>
                    </a:lnTo>
                    <a:lnTo>
                      <a:pt x="507" y="112"/>
                    </a:lnTo>
                    <a:lnTo>
                      <a:pt x="498" y="88"/>
                    </a:lnTo>
                    <a:lnTo>
                      <a:pt x="474" y="42"/>
                    </a:lnTo>
                    <a:lnTo>
                      <a:pt x="465" y="24"/>
                    </a:lnTo>
                    <a:lnTo>
                      <a:pt x="460" y="20"/>
                    </a:lnTo>
                    <a:lnTo>
                      <a:pt x="460" y="17"/>
                    </a:lnTo>
                    <a:lnTo>
                      <a:pt x="454" y="17"/>
                    </a:lnTo>
                    <a:lnTo>
                      <a:pt x="438" y="13"/>
                    </a:lnTo>
                    <a:lnTo>
                      <a:pt x="416" y="11"/>
                    </a:lnTo>
                    <a:lnTo>
                      <a:pt x="387" y="6"/>
                    </a:lnTo>
                    <a:lnTo>
                      <a:pt x="323" y="0"/>
                    </a:lnTo>
                    <a:lnTo>
                      <a:pt x="290" y="0"/>
                    </a:lnTo>
                    <a:lnTo>
                      <a:pt x="263" y="2"/>
                    </a:lnTo>
                    <a:lnTo>
                      <a:pt x="221" y="9"/>
                    </a:lnTo>
                    <a:lnTo>
                      <a:pt x="186" y="17"/>
                    </a:lnTo>
                    <a:lnTo>
                      <a:pt x="159" y="29"/>
                    </a:lnTo>
                    <a:lnTo>
                      <a:pt x="135" y="37"/>
                    </a:lnTo>
                    <a:lnTo>
                      <a:pt x="113" y="48"/>
                    </a:lnTo>
                    <a:lnTo>
                      <a:pt x="93" y="59"/>
                    </a:lnTo>
                    <a:lnTo>
                      <a:pt x="77" y="68"/>
                    </a:lnTo>
                    <a:lnTo>
                      <a:pt x="64" y="70"/>
                    </a:lnTo>
                    <a:lnTo>
                      <a:pt x="49" y="66"/>
                    </a:lnTo>
                    <a:lnTo>
                      <a:pt x="44" y="62"/>
                    </a:lnTo>
                    <a:lnTo>
                      <a:pt x="40" y="55"/>
                    </a:lnTo>
                    <a:lnTo>
                      <a:pt x="38" y="57"/>
                    </a:lnTo>
                    <a:lnTo>
                      <a:pt x="33" y="62"/>
                    </a:lnTo>
                    <a:lnTo>
                      <a:pt x="29" y="73"/>
                    </a:lnTo>
                    <a:lnTo>
                      <a:pt x="24" y="90"/>
                    </a:lnTo>
                    <a:lnTo>
                      <a:pt x="20" y="115"/>
                    </a:lnTo>
                    <a:lnTo>
                      <a:pt x="13" y="143"/>
                    </a:lnTo>
                    <a:lnTo>
                      <a:pt x="9" y="176"/>
                    </a:lnTo>
                    <a:lnTo>
                      <a:pt x="4" y="214"/>
                    </a:lnTo>
                    <a:lnTo>
                      <a:pt x="0" y="295"/>
                    </a:lnTo>
                    <a:lnTo>
                      <a:pt x="4" y="337"/>
                    </a:lnTo>
                    <a:lnTo>
                      <a:pt x="11" y="377"/>
                    </a:lnTo>
                    <a:lnTo>
                      <a:pt x="18" y="412"/>
                    </a:lnTo>
                    <a:lnTo>
                      <a:pt x="22" y="441"/>
                    </a:lnTo>
                    <a:lnTo>
                      <a:pt x="26" y="461"/>
                    </a:lnTo>
                    <a:lnTo>
                      <a:pt x="31" y="476"/>
                    </a:lnTo>
                    <a:lnTo>
                      <a:pt x="35" y="487"/>
                    </a:lnTo>
                    <a:lnTo>
                      <a:pt x="44" y="494"/>
                    </a:lnTo>
                    <a:lnTo>
                      <a:pt x="60" y="498"/>
                    </a:lnTo>
                    <a:lnTo>
                      <a:pt x="80" y="503"/>
                    </a:lnTo>
                    <a:lnTo>
                      <a:pt x="277" y="518"/>
                    </a:lnTo>
                    <a:close/>
                  </a:path>
                </a:pathLst>
              </a:custGeom>
              <a:solidFill>
                <a:srgbClr val="C2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3" name="Freeform 104"/>
              <p:cNvSpPr>
                <a:spLocks/>
              </p:cNvSpPr>
              <p:nvPr/>
            </p:nvSpPr>
            <p:spPr bwMode="auto">
              <a:xfrm>
                <a:off x="1087" y="3123"/>
                <a:ext cx="175" cy="127"/>
              </a:xfrm>
              <a:custGeom>
                <a:avLst/>
                <a:gdLst>
                  <a:gd name="T0" fmla="*/ 0 w 175"/>
                  <a:gd name="T1" fmla="*/ 15 h 127"/>
                  <a:gd name="T2" fmla="*/ 56 w 175"/>
                  <a:gd name="T3" fmla="*/ 0 h 127"/>
                  <a:gd name="T4" fmla="*/ 69 w 175"/>
                  <a:gd name="T5" fmla="*/ 0 h 127"/>
                  <a:gd name="T6" fmla="*/ 102 w 175"/>
                  <a:gd name="T7" fmla="*/ 2 h 127"/>
                  <a:gd name="T8" fmla="*/ 135 w 175"/>
                  <a:gd name="T9" fmla="*/ 8 h 127"/>
                  <a:gd name="T10" fmla="*/ 149 w 175"/>
                  <a:gd name="T11" fmla="*/ 15 h 127"/>
                  <a:gd name="T12" fmla="*/ 158 w 175"/>
                  <a:gd name="T13" fmla="*/ 26 h 127"/>
                  <a:gd name="T14" fmla="*/ 166 w 175"/>
                  <a:gd name="T15" fmla="*/ 48 h 127"/>
                  <a:gd name="T16" fmla="*/ 173 w 175"/>
                  <a:gd name="T17" fmla="*/ 70 h 127"/>
                  <a:gd name="T18" fmla="*/ 175 w 175"/>
                  <a:gd name="T19" fmla="*/ 88 h 127"/>
                  <a:gd name="T20" fmla="*/ 173 w 175"/>
                  <a:gd name="T21" fmla="*/ 101 h 127"/>
                  <a:gd name="T22" fmla="*/ 162 w 175"/>
                  <a:gd name="T23" fmla="*/ 112 h 127"/>
                  <a:gd name="T24" fmla="*/ 144 w 175"/>
                  <a:gd name="T25" fmla="*/ 121 h 127"/>
                  <a:gd name="T26" fmla="*/ 129 w 175"/>
                  <a:gd name="T27" fmla="*/ 125 h 127"/>
                  <a:gd name="T28" fmla="*/ 124 w 175"/>
                  <a:gd name="T29" fmla="*/ 127 h 127"/>
                  <a:gd name="T30" fmla="*/ 122 w 175"/>
                  <a:gd name="T31" fmla="*/ 127 h 127"/>
                  <a:gd name="T32" fmla="*/ 0 w 175"/>
                  <a:gd name="T33" fmla="*/ 15 h 1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5"/>
                  <a:gd name="T52" fmla="*/ 0 h 127"/>
                  <a:gd name="T53" fmla="*/ 175 w 175"/>
                  <a:gd name="T54" fmla="*/ 127 h 1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5" h="127">
                    <a:moveTo>
                      <a:pt x="0" y="15"/>
                    </a:moveTo>
                    <a:lnTo>
                      <a:pt x="56" y="0"/>
                    </a:lnTo>
                    <a:lnTo>
                      <a:pt x="69" y="0"/>
                    </a:lnTo>
                    <a:lnTo>
                      <a:pt x="102" y="2"/>
                    </a:lnTo>
                    <a:lnTo>
                      <a:pt x="135" y="8"/>
                    </a:lnTo>
                    <a:lnTo>
                      <a:pt x="149" y="15"/>
                    </a:lnTo>
                    <a:lnTo>
                      <a:pt x="158" y="26"/>
                    </a:lnTo>
                    <a:lnTo>
                      <a:pt x="166" y="48"/>
                    </a:lnTo>
                    <a:lnTo>
                      <a:pt x="173" y="70"/>
                    </a:lnTo>
                    <a:lnTo>
                      <a:pt x="175" y="88"/>
                    </a:lnTo>
                    <a:lnTo>
                      <a:pt x="173" y="101"/>
                    </a:lnTo>
                    <a:lnTo>
                      <a:pt x="162" y="112"/>
                    </a:lnTo>
                    <a:lnTo>
                      <a:pt x="144" y="121"/>
                    </a:lnTo>
                    <a:lnTo>
                      <a:pt x="129" y="125"/>
                    </a:lnTo>
                    <a:lnTo>
                      <a:pt x="124" y="127"/>
                    </a:lnTo>
                    <a:lnTo>
                      <a:pt x="122" y="127"/>
                    </a:lnTo>
                    <a:lnTo>
                      <a:pt x="0" y="15"/>
                    </a:lnTo>
                    <a:close/>
                  </a:path>
                </a:pathLst>
              </a:custGeom>
              <a:solidFill>
                <a:srgbClr val="C2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4" name="Freeform 105"/>
              <p:cNvSpPr>
                <a:spLocks/>
              </p:cNvSpPr>
              <p:nvPr/>
            </p:nvSpPr>
            <p:spPr bwMode="auto">
              <a:xfrm>
                <a:off x="1087" y="3123"/>
                <a:ext cx="173" cy="127"/>
              </a:xfrm>
              <a:custGeom>
                <a:avLst/>
                <a:gdLst>
                  <a:gd name="T0" fmla="*/ 0 w 173"/>
                  <a:gd name="T1" fmla="*/ 15 h 127"/>
                  <a:gd name="T2" fmla="*/ 54 w 173"/>
                  <a:gd name="T3" fmla="*/ 0 h 127"/>
                  <a:gd name="T4" fmla="*/ 67 w 173"/>
                  <a:gd name="T5" fmla="*/ 0 h 127"/>
                  <a:gd name="T6" fmla="*/ 100 w 173"/>
                  <a:gd name="T7" fmla="*/ 2 h 127"/>
                  <a:gd name="T8" fmla="*/ 133 w 173"/>
                  <a:gd name="T9" fmla="*/ 8 h 127"/>
                  <a:gd name="T10" fmla="*/ 147 w 173"/>
                  <a:gd name="T11" fmla="*/ 15 h 127"/>
                  <a:gd name="T12" fmla="*/ 155 w 173"/>
                  <a:gd name="T13" fmla="*/ 26 h 127"/>
                  <a:gd name="T14" fmla="*/ 164 w 173"/>
                  <a:gd name="T15" fmla="*/ 48 h 127"/>
                  <a:gd name="T16" fmla="*/ 171 w 173"/>
                  <a:gd name="T17" fmla="*/ 70 h 127"/>
                  <a:gd name="T18" fmla="*/ 173 w 173"/>
                  <a:gd name="T19" fmla="*/ 88 h 127"/>
                  <a:gd name="T20" fmla="*/ 171 w 173"/>
                  <a:gd name="T21" fmla="*/ 101 h 127"/>
                  <a:gd name="T22" fmla="*/ 160 w 173"/>
                  <a:gd name="T23" fmla="*/ 112 h 127"/>
                  <a:gd name="T24" fmla="*/ 144 w 173"/>
                  <a:gd name="T25" fmla="*/ 121 h 127"/>
                  <a:gd name="T26" fmla="*/ 129 w 173"/>
                  <a:gd name="T27" fmla="*/ 125 h 127"/>
                  <a:gd name="T28" fmla="*/ 124 w 173"/>
                  <a:gd name="T29" fmla="*/ 127 h 127"/>
                  <a:gd name="T30" fmla="*/ 122 w 173"/>
                  <a:gd name="T31" fmla="*/ 127 h 127"/>
                  <a:gd name="T32" fmla="*/ 0 w 173"/>
                  <a:gd name="T33" fmla="*/ 15 h 1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
                  <a:gd name="T52" fmla="*/ 0 h 127"/>
                  <a:gd name="T53" fmla="*/ 173 w 173"/>
                  <a:gd name="T54" fmla="*/ 127 h 1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 h="127">
                    <a:moveTo>
                      <a:pt x="0" y="15"/>
                    </a:moveTo>
                    <a:lnTo>
                      <a:pt x="54" y="0"/>
                    </a:lnTo>
                    <a:lnTo>
                      <a:pt x="67" y="0"/>
                    </a:lnTo>
                    <a:lnTo>
                      <a:pt x="100" y="2"/>
                    </a:lnTo>
                    <a:lnTo>
                      <a:pt x="133" y="8"/>
                    </a:lnTo>
                    <a:lnTo>
                      <a:pt x="147" y="15"/>
                    </a:lnTo>
                    <a:lnTo>
                      <a:pt x="155" y="26"/>
                    </a:lnTo>
                    <a:lnTo>
                      <a:pt x="164" y="48"/>
                    </a:lnTo>
                    <a:lnTo>
                      <a:pt x="171" y="70"/>
                    </a:lnTo>
                    <a:lnTo>
                      <a:pt x="173" y="88"/>
                    </a:lnTo>
                    <a:lnTo>
                      <a:pt x="171" y="101"/>
                    </a:lnTo>
                    <a:lnTo>
                      <a:pt x="160" y="112"/>
                    </a:lnTo>
                    <a:lnTo>
                      <a:pt x="144" y="121"/>
                    </a:lnTo>
                    <a:lnTo>
                      <a:pt x="129" y="125"/>
                    </a:lnTo>
                    <a:lnTo>
                      <a:pt x="124" y="127"/>
                    </a:lnTo>
                    <a:lnTo>
                      <a:pt x="122" y="127"/>
                    </a:lnTo>
                    <a:lnTo>
                      <a:pt x="0" y="15"/>
                    </a:lnTo>
                    <a:close/>
                  </a:path>
                </a:pathLst>
              </a:custGeom>
              <a:solidFill>
                <a:srgbClr val="B4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5" name="Freeform 106"/>
              <p:cNvSpPr>
                <a:spLocks/>
              </p:cNvSpPr>
              <p:nvPr/>
            </p:nvSpPr>
            <p:spPr bwMode="auto">
              <a:xfrm>
                <a:off x="1087" y="3123"/>
                <a:ext cx="171" cy="127"/>
              </a:xfrm>
              <a:custGeom>
                <a:avLst/>
                <a:gdLst>
                  <a:gd name="T0" fmla="*/ 0 w 171"/>
                  <a:gd name="T1" fmla="*/ 15 h 127"/>
                  <a:gd name="T2" fmla="*/ 54 w 171"/>
                  <a:gd name="T3" fmla="*/ 0 h 127"/>
                  <a:gd name="T4" fmla="*/ 67 w 171"/>
                  <a:gd name="T5" fmla="*/ 0 h 127"/>
                  <a:gd name="T6" fmla="*/ 98 w 171"/>
                  <a:gd name="T7" fmla="*/ 2 h 127"/>
                  <a:gd name="T8" fmla="*/ 131 w 171"/>
                  <a:gd name="T9" fmla="*/ 11 h 127"/>
                  <a:gd name="T10" fmla="*/ 144 w 171"/>
                  <a:gd name="T11" fmla="*/ 17 h 127"/>
                  <a:gd name="T12" fmla="*/ 153 w 171"/>
                  <a:gd name="T13" fmla="*/ 28 h 127"/>
                  <a:gd name="T14" fmla="*/ 162 w 171"/>
                  <a:gd name="T15" fmla="*/ 50 h 127"/>
                  <a:gd name="T16" fmla="*/ 169 w 171"/>
                  <a:gd name="T17" fmla="*/ 70 h 127"/>
                  <a:gd name="T18" fmla="*/ 171 w 171"/>
                  <a:gd name="T19" fmla="*/ 88 h 127"/>
                  <a:gd name="T20" fmla="*/ 169 w 171"/>
                  <a:gd name="T21" fmla="*/ 101 h 127"/>
                  <a:gd name="T22" fmla="*/ 158 w 171"/>
                  <a:gd name="T23" fmla="*/ 112 h 127"/>
                  <a:gd name="T24" fmla="*/ 142 w 171"/>
                  <a:gd name="T25" fmla="*/ 121 h 127"/>
                  <a:gd name="T26" fmla="*/ 129 w 171"/>
                  <a:gd name="T27" fmla="*/ 125 h 127"/>
                  <a:gd name="T28" fmla="*/ 122 w 171"/>
                  <a:gd name="T29" fmla="*/ 127 h 127"/>
                  <a:gd name="T30" fmla="*/ 0 w 171"/>
                  <a:gd name="T31" fmla="*/ 15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7"/>
                  <a:gd name="T50" fmla="*/ 171 w 171"/>
                  <a:gd name="T51" fmla="*/ 127 h 1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7">
                    <a:moveTo>
                      <a:pt x="0" y="15"/>
                    </a:moveTo>
                    <a:lnTo>
                      <a:pt x="54" y="0"/>
                    </a:lnTo>
                    <a:lnTo>
                      <a:pt x="67" y="0"/>
                    </a:lnTo>
                    <a:lnTo>
                      <a:pt x="98" y="2"/>
                    </a:lnTo>
                    <a:lnTo>
                      <a:pt x="131" y="11"/>
                    </a:lnTo>
                    <a:lnTo>
                      <a:pt x="144" y="17"/>
                    </a:lnTo>
                    <a:lnTo>
                      <a:pt x="153" y="28"/>
                    </a:lnTo>
                    <a:lnTo>
                      <a:pt x="162" y="50"/>
                    </a:lnTo>
                    <a:lnTo>
                      <a:pt x="169" y="70"/>
                    </a:lnTo>
                    <a:lnTo>
                      <a:pt x="171" y="88"/>
                    </a:lnTo>
                    <a:lnTo>
                      <a:pt x="169" y="101"/>
                    </a:lnTo>
                    <a:lnTo>
                      <a:pt x="158" y="112"/>
                    </a:lnTo>
                    <a:lnTo>
                      <a:pt x="142" y="121"/>
                    </a:lnTo>
                    <a:lnTo>
                      <a:pt x="129" y="125"/>
                    </a:lnTo>
                    <a:lnTo>
                      <a:pt x="122" y="127"/>
                    </a:lnTo>
                    <a:lnTo>
                      <a:pt x="0" y="15"/>
                    </a:lnTo>
                    <a:close/>
                  </a:path>
                </a:pathLst>
              </a:custGeom>
              <a:solidFill>
                <a:srgbClr val="A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6" name="Freeform 107"/>
              <p:cNvSpPr>
                <a:spLocks/>
              </p:cNvSpPr>
              <p:nvPr/>
            </p:nvSpPr>
            <p:spPr bwMode="auto">
              <a:xfrm>
                <a:off x="1087" y="3123"/>
                <a:ext cx="169" cy="127"/>
              </a:xfrm>
              <a:custGeom>
                <a:avLst/>
                <a:gdLst>
                  <a:gd name="T0" fmla="*/ 0 w 169"/>
                  <a:gd name="T1" fmla="*/ 15 h 127"/>
                  <a:gd name="T2" fmla="*/ 54 w 169"/>
                  <a:gd name="T3" fmla="*/ 0 h 127"/>
                  <a:gd name="T4" fmla="*/ 67 w 169"/>
                  <a:gd name="T5" fmla="*/ 0 h 127"/>
                  <a:gd name="T6" fmla="*/ 98 w 169"/>
                  <a:gd name="T7" fmla="*/ 4 h 127"/>
                  <a:gd name="T8" fmla="*/ 131 w 169"/>
                  <a:gd name="T9" fmla="*/ 11 h 127"/>
                  <a:gd name="T10" fmla="*/ 142 w 169"/>
                  <a:gd name="T11" fmla="*/ 19 h 127"/>
                  <a:gd name="T12" fmla="*/ 151 w 169"/>
                  <a:gd name="T13" fmla="*/ 28 h 127"/>
                  <a:gd name="T14" fmla="*/ 160 w 169"/>
                  <a:gd name="T15" fmla="*/ 50 h 127"/>
                  <a:gd name="T16" fmla="*/ 166 w 169"/>
                  <a:gd name="T17" fmla="*/ 70 h 127"/>
                  <a:gd name="T18" fmla="*/ 169 w 169"/>
                  <a:gd name="T19" fmla="*/ 86 h 127"/>
                  <a:gd name="T20" fmla="*/ 166 w 169"/>
                  <a:gd name="T21" fmla="*/ 99 h 127"/>
                  <a:gd name="T22" fmla="*/ 158 w 169"/>
                  <a:gd name="T23" fmla="*/ 110 h 127"/>
                  <a:gd name="T24" fmla="*/ 142 w 169"/>
                  <a:gd name="T25" fmla="*/ 119 h 127"/>
                  <a:gd name="T26" fmla="*/ 129 w 169"/>
                  <a:gd name="T27" fmla="*/ 125 h 127"/>
                  <a:gd name="T28" fmla="*/ 122 w 169"/>
                  <a:gd name="T29" fmla="*/ 127 h 127"/>
                  <a:gd name="T30" fmla="*/ 0 w 169"/>
                  <a:gd name="T31" fmla="*/ 15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27"/>
                  <a:gd name="T50" fmla="*/ 169 w 169"/>
                  <a:gd name="T51" fmla="*/ 127 h 1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27">
                    <a:moveTo>
                      <a:pt x="0" y="15"/>
                    </a:moveTo>
                    <a:lnTo>
                      <a:pt x="54" y="0"/>
                    </a:lnTo>
                    <a:lnTo>
                      <a:pt x="67" y="0"/>
                    </a:lnTo>
                    <a:lnTo>
                      <a:pt x="98" y="4"/>
                    </a:lnTo>
                    <a:lnTo>
                      <a:pt x="131" y="11"/>
                    </a:lnTo>
                    <a:lnTo>
                      <a:pt x="142" y="19"/>
                    </a:lnTo>
                    <a:lnTo>
                      <a:pt x="151" y="28"/>
                    </a:lnTo>
                    <a:lnTo>
                      <a:pt x="160" y="50"/>
                    </a:lnTo>
                    <a:lnTo>
                      <a:pt x="166" y="70"/>
                    </a:lnTo>
                    <a:lnTo>
                      <a:pt x="169" y="86"/>
                    </a:lnTo>
                    <a:lnTo>
                      <a:pt x="166" y="99"/>
                    </a:lnTo>
                    <a:lnTo>
                      <a:pt x="158" y="110"/>
                    </a:lnTo>
                    <a:lnTo>
                      <a:pt x="142" y="119"/>
                    </a:lnTo>
                    <a:lnTo>
                      <a:pt x="129" y="125"/>
                    </a:lnTo>
                    <a:lnTo>
                      <a:pt x="122" y="127"/>
                    </a:lnTo>
                    <a:lnTo>
                      <a:pt x="0" y="15"/>
                    </a:lnTo>
                    <a:close/>
                  </a:path>
                </a:pathLst>
              </a:custGeom>
              <a:solidFill>
                <a:srgbClr val="98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7" name="Freeform 108"/>
              <p:cNvSpPr>
                <a:spLocks/>
              </p:cNvSpPr>
              <p:nvPr/>
            </p:nvSpPr>
            <p:spPr bwMode="auto">
              <a:xfrm>
                <a:off x="1087" y="3123"/>
                <a:ext cx="169" cy="127"/>
              </a:xfrm>
              <a:custGeom>
                <a:avLst/>
                <a:gdLst>
                  <a:gd name="T0" fmla="*/ 0 w 169"/>
                  <a:gd name="T1" fmla="*/ 15 h 127"/>
                  <a:gd name="T2" fmla="*/ 54 w 169"/>
                  <a:gd name="T3" fmla="*/ 0 h 127"/>
                  <a:gd name="T4" fmla="*/ 67 w 169"/>
                  <a:gd name="T5" fmla="*/ 0 h 127"/>
                  <a:gd name="T6" fmla="*/ 96 w 169"/>
                  <a:gd name="T7" fmla="*/ 4 h 127"/>
                  <a:gd name="T8" fmla="*/ 129 w 169"/>
                  <a:gd name="T9" fmla="*/ 11 h 127"/>
                  <a:gd name="T10" fmla="*/ 142 w 169"/>
                  <a:gd name="T11" fmla="*/ 19 h 127"/>
                  <a:gd name="T12" fmla="*/ 151 w 169"/>
                  <a:gd name="T13" fmla="*/ 28 h 127"/>
                  <a:gd name="T14" fmla="*/ 160 w 169"/>
                  <a:gd name="T15" fmla="*/ 50 h 127"/>
                  <a:gd name="T16" fmla="*/ 166 w 169"/>
                  <a:gd name="T17" fmla="*/ 68 h 127"/>
                  <a:gd name="T18" fmla="*/ 169 w 169"/>
                  <a:gd name="T19" fmla="*/ 86 h 127"/>
                  <a:gd name="T20" fmla="*/ 164 w 169"/>
                  <a:gd name="T21" fmla="*/ 99 h 127"/>
                  <a:gd name="T22" fmla="*/ 155 w 169"/>
                  <a:gd name="T23" fmla="*/ 110 h 127"/>
                  <a:gd name="T24" fmla="*/ 140 w 169"/>
                  <a:gd name="T25" fmla="*/ 119 h 127"/>
                  <a:gd name="T26" fmla="*/ 129 w 169"/>
                  <a:gd name="T27" fmla="*/ 125 h 127"/>
                  <a:gd name="T28" fmla="*/ 122 w 169"/>
                  <a:gd name="T29" fmla="*/ 127 h 127"/>
                  <a:gd name="T30" fmla="*/ 0 w 169"/>
                  <a:gd name="T31" fmla="*/ 15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9"/>
                  <a:gd name="T49" fmla="*/ 0 h 127"/>
                  <a:gd name="T50" fmla="*/ 169 w 169"/>
                  <a:gd name="T51" fmla="*/ 127 h 1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9" h="127">
                    <a:moveTo>
                      <a:pt x="0" y="15"/>
                    </a:moveTo>
                    <a:lnTo>
                      <a:pt x="54" y="0"/>
                    </a:lnTo>
                    <a:lnTo>
                      <a:pt x="67" y="0"/>
                    </a:lnTo>
                    <a:lnTo>
                      <a:pt x="96" y="4"/>
                    </a:lnTo>
                    <a:lnTo>
                      <a:pt x="129" y="11"/>
                    </a:lnTo>
                    <a:lnTo>
                      <a:pt x="142" y="19"/>
                    </a:lnTo>
                    <a:lnTo>
                      <a:pt x="151" y="28"/>
                    </a:lnTo>
                    <a:lnTo>
                      <a:pt x="160" y="50"/>
                    </a:lnTo>
                    <a:lnTo>
                      <a:pt x="166" y="68"/>
                    </a:lnTo>
                    <a:lnTo>
                      <a:pt x="169" y="86"/>
                    </a:lnTo>
                    <a:lnTo>
                      <a:pt x="164" y="99"/>
                    </a:lnTo>
                    <a:lnTo>
                      <a:pt x="155" y="110"/>
                    </a:lnTo>
                    <a:lnTo>
                      <a:pt x="140" y="119"/>
                    </a:lnTo>
                    <a:lnTo>
                      <a:pt x="129" y="125"/>
                    </a:lnTo>
                    <a:lnTo>
                      <a:pt x="122" y="127"/>
                    </a:lnTo>
                    <a:lnTo>
                      <a:pt x="0" y="15"/>
                    </a:lnTo>
                    <a:close/>
                  </a:path>
                </a:pathLst>
              </a:custGeom>
              <a:solidFill>
                <a:srgbClr val="8B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8" name="Freeform 109"/>
              <p:cNvSpPr>
                <a:spLocks/>
              </p:cNvSpPr>
              <p:nvPr/>
            </p:nvSpPr>
            <p:spPr bwMode="auto">
              <a:xfrm>
                <a:off x="1087" y="3125"/>
                <a:ext cx="166" cy="125"/>
              </a:xfrm>
              <a:custGeom>
                <a:avLst/>
                <a:gdLst>
                  <a:gd name="T0" fmla="*/ 0 w 166"/>
                  <a:gd name="T1" fmla="*/ 13 h 125"/>
                  <a:gd name="T2" fmla="*/ 54 w 166"/>
                  <a:gd name="T3" fmla="*/ 0 h 125"/>
                  <a:gd name="T4" fmla="*/ 67 w 166"/>
                  <a:gd name="T5" fmla="*/ 0 h 125"/>
                  <a:gd name="T6" fmla="*/ 96 w 166"/>
                  <a:gd name="T7" fmla="*/ 4 h 125"/>
                  <a:gd name="T8" fmla="*/ 129 w 166"/>
                  <a:gd name="T9" fmla="*/ 11 h 125"/>
                  <a:gd name="T10" fmla="*/ 140 w 166"/>
                  <a:gd name="T11" fmla="*/ 17 h 125"/>
                  <a:gd name="T12" fmla="*/ 149 w 166"/>
                  <a:gd name="T13" fmla="*/ 26 h 125"/>
                  <a:gd name="T14" fmla="*/ 158 w 166"/>
                  <a:gd name="T15" fmla="*/ 48 h 125"/>
                  <a:gd name="T16" fmla="*/ 164 w 166"/>
                  <a:gd name="T17" fmla="*/ 66 h 125"/>
                  <a:gd name="T18" fmla="*/ 166 w 166"/>
                  <a:gd name="T19" fmla="*/ 84 h 125"/>
                  <a:gd name="T20" fmla="*/ 164 w 166"/>
                  <a:gd name="T21" fmla="*/ 97 h 125"/>
                  <a:gd name="T22" fmla="*/ 153 w 166"/>
                  <a:gd name="T23" fmla="*/ 108 h 125"/>
                  <a:gd name="T24" fmla="*/ 140 w 166"/>
                  <a:gd name="T25" fmla="*/ 117 h 125"/>
                  <a:gd name="T26" fmla="*/ 127 w 166"/>
                  <a:gd name="T27" fmla="*/ 123 h 125"/>
                  <a:gd name="T28" fmla="*/ 122 w 166"/>
                  <a:gd name="T29" fmla="*/ 125 h 125"/>
                  <a:gd name="T30" fmla="*/ 0 w 166"/>
                  <a:gd name="T31" fmla="*/ 13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125"/>
                  <a:gd name="T50" fmla="*/ 166 w 166"/>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125">
                    <a:moveTo>
                      <a:pt x="0" y="13"/>
                    </a:moveTo>
                    <a:lnTo>
                      <a:pt x="54" y="0"/>
                    </a:lnTo>
                    <a:lnTo>
                      <a:pt x="67" y="0"/>
                    </a:lnTo>
                    <a:lnTo>
                      <a:pt x="96" y="4"/>
                    </a:lnTo>
                    <a:lnTo>
                      <a:pt x="129" y="11"/>
                    </a:lnTo>
                    <a:lnTo>
                      <a:pt x="140" y="17"/>
                    </a:lnTo>
                    <a:lnTo>
                      <a:pt x="149" y="26"/>
                    </a:lnTo>
                    <a:lnTo>
                      <a:pt x="158" y="48"/>
                    </a:lnTo>
                    <a:lnTo>
                      <a:pt x="164" y="66"/>
                    </a:lnTo>
                    <a:lnTo>
                      <a:pt x="166" y="84"/>
                    </a:lnTo>
                    <a:lnTo>
                      <a:pt x="164" y="97"/>
                    </a:lnTo>
                    <a:lnTo>
                      <a:pt x="153" y="108"/>
                    </a:lnTo>
                    <a:lnTo>
                      <a:pt x="140" y="117"/>
                    </a:lnTo>
                    <a:lnTo>
                      <a:pt x="127" y="123"/>
                    </a:lnTo>
                    <a:lnTo>
                      <a:pt x="122" y="125"/>
                    </a:lnTo>
                    <a:lnTo>
                      <a:pt x="0" y="13"/>
                    </a:lnTo>
                    <a:close/>
                  </a:path>
                </a:pathLst>
              </a:custGeom>
              <a:solidFill>
                <a:srgbClr val="7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19" name="Freeform 110"/>
              <p:cNvSpPr>
                <a:spLocks/>
              </p:cNvSpPr>
              <p:nvPr/>
            </p:nvSpPr>
            <p:spPr bwMode="auto">
              <a:xfrm>
                <a:off x="1087" y="3125"/>
                <a:ext cx="164" cy="125"/>
              </a:xfrm>
              <a:custGeom>
                <a:avLst/>
                <a:gdLst>
                  <a:gd name="T0" fmla="*/ 0 w 164"/>
                  <a:gd name="T1" fmla="*/ 13 h 125"/>
                  <a:gd name="T2" fmla="*/ 51 w 164"/>
                  <a:gd name="T3" fmla="*/ 0 h 125"/>
                  <a:gd name="T4" fmla="*/ 65 w 164"/>
                  <a:gd name="T5" fmla="*/ 0 h 125"/>
                  <a:gd name="T6" fmla="*/ 93 w 164"/>
                  <a:gd name="T7" fmla="*/ 4 h 125"/>
                  <a:gd name="T8" fmla="*/ 127 w 164"/>
                  <a:gd name="T9" fmla="*/ 11 h 125"/>
                  <a:gd name="T10" fmla="*/ 138 w 164"/>
                  <a:gd name="T11" fmla="*/ 20 h 125"/>
                  <a:gd name="T12" fmla="*/ 147 w 164"/>
                  <a:gd name="T13" fmla="*/ 28 h 125"/>
                  <a:gd name="T14" fmla="*/ 162 w 164"/>
                  <a:gd name="T15" fmla="*/ 66 h 125"/>
                  <a:gd name="T16" fmla="*/ 164 w 164"/>
                  <a:gd name="T17" fmla="*/ 84 h 125"/>
                  <a:gd name="T18" fmla="*/ 162 w 164"/>
                  <a:gd name="T19" fmla="*/ 97 h 125"/>
                  <a:gd name="T20" fmla="*/ 153 w 164"/>
                  <a:gd name="T21" fmla="*/ 108 h 125"/>
                  <a:gd name="T22" fmla="*/ 140 w 164"/>
                  <a:gd name="T23" fmla="*/ 117 h 125"/>
                  <a:gd name="T24" fmla="*/ 127 w 164"/>
                  <a:gd name="T25" fmla="*/ 123 h 125"/>
                  <a:gd name="T26" fmla="*/ 122 w 164"/>
                  <a:gd name="T27" fmla="*/ 125 h 125"/>
                  <a:gd name="T28" fmla="*/ 0 w 164"/>
                  <a:gd name="T29" fmla="*/ 13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4"/>
                  <a:gd name="T46" fmla="*/ 0 h 125"/>
                  <a:gd name="T47" fmla="*/ 164 w 164"/>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4" h="125">
                    <a:moveTo>
                      <a:pt x="0" y="13"/>
                    </a:moveTo>
                    <a:lnTo>
                      <a:pt x="51" y="0"/>
                    </a:lnTo>
                    <a:lnTo>
                      <a:pt x="65" y="0"/>
                    </a:lnTo>
                    <a:lnTo>
                      <a:pt x="93" y="4"/>
                    </a:lnTo>
                    <a:lnTo>
                      <a:pt x="127" y="11"/>
                    </a:lnTo>
                    <a:lnTo>
                      <a:pt x="138" y="20"/>
                    </a:lnTo>
                    <a:lnTo>
                      <a:pt x="147" y="28"/>
                    </a:lnTo>
                    <a:lnTo>
                      <a:pt x="162" y="66"/>
                    </a:lnTo>
                    <a:lnTo>
                      <a:pt x="164" y="84"/>
                    </a:lnTo>
                    <a:lnTo>
                      <a:pt x="162" y="97"/>
                    </a:lnTo>
                    <a:lnTo>
                      <a:pt x="153" y="108"/>
                    </a:lnTo>
                    <a:lnTo>
                      <a:pt x="140" y="117"/>
                    </a:lnTo>
                    <a:lnTo>
                      <a:pt x="127" y="123"/>
                    </a:lnTo>
                    <a:lnTo>
                      <a:pt x="122" y="125"/>
                    </a:lnTo>
                    <a:lnTo>
                      <a:pt x="0" y="13"/>
                    </a:lnTo>
                    <a:close/>
                  </a:path>
                </a:pathLst>
              </a:custGeom>
              <a:solidFill>
                <a:srgbClr val="6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0" name="Freeform 111"/>
              <p:cNvSpPr>
                <a:spLocks/>
              </p:cNvSpPr>
              <p:nvPr/>
            </p:nvSpPr>
            <p:spPr bwMode="auto">
              <a:xfrm>
                <a:off x="1087" y="3125"/>
                <a:ext cx="162" cy="125"/>
              </a:xfrm>
              <a:custGeom>
                <a:avLst/>
                <a:gdLst>
                  <a:gd name="T0" fmla="*/ 0 w 162"/>
                  <a:gd name="T1" fmla="*/ 13 h 125"/>
                  <a:gd name="T2" fmla="*/ 51 w 162"/>
                  <a:gd name="T3" fmla="*/ 0 h 125"/>
                  <a:gd name="T4" fmla="*/ 65 w 162"/>
                  <a:gd name="T5" fmla="*/ 0 h 125"/>
                  <a:gd name="T6" fmla="*/ 93 w 162"/>
                  <a:gd name="T7" fmla="*/ 4 h 125"/>
                  <a:gd name="T8" fmla="*/ 124 w 162"/>
                  <a:gd name="T9" fmla="*/ 13 h 125"/>
                  <a:gd name="T10" fmla="*/ 135 w 162"/>
                  <a:gd name="T11" fmla="*/ 20 h 125"/>
                  <a:gd name="T12" fmla="*/ 144 w 162"/>
                  <a:gd name="T13" fmla="*/ 28 h 125"/>
                  <a:gd name="T14" fmla="*/ 160 w 162"/>
                  <a:gd name="T15" fmla="*/ 66 h 125"/>
                  <a:gd name="T16" fmla="*/ 162 w 162"/>
                  <a:gd name="T17" fmla="*/ 84 h 125"/>
                  <a:gd name="T18" fmla="*/ 160 w 162"/>
                  <a:gd name="T19" fmla="*/ 97 h 125"/>
                  <a:gd name="T20" fmla="*/ 151 w 162"/>
                  <a:gd name="T21" fmla="*/ 108 h 125"/>
                  <a:gd name="T22" fmla="*/ 138 w 162"/>
                  <a:gd name="T23" fmla="*/ 117 h 125"/>
                  <a:gd name="T24" fmla="*/ 127 w 162"/>
                  <a:gd name="T25" fmla="*/ 123 h 125"/>
                  <a:gd name="T26" fmla="*/ 122 w 162"/>
                  <a:gd name="T27" fmla="*/ 125 h 125"/>
                  <a:gd name="T28" fmla="*/ 0 w 162"/>
                  <a:gd name="T29" fmla="*/ 13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2"/>
                  <a:gd name="T46" fmla="*/ 0 h 125"/>
                  <a:gd name="T47" fmla="*/ 162 w 162"/>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2" h="125">
                    <a:moveTo>
                      <a:pt x="0" y="13"/>
                    </a:moveTo>
                    <a:lnTo>
                      <a:pt x="51" y="0"/>
                    </a:lnTo>
                    <a:lnTo>
                      <a:pt x="65" y="0"/>
                    </a:lnTo>
                    <a:lnTo>
                      <a:pt x="93" y="4"/>
                    </a:lnTo>
                    <a:lnTo>
                      <a:pt x="124" y="13"/>
                    </a:lnTo>
                    <a:lnTo>
                      <a:pt x="135" y="20"/>
                    </a:lnTo>
                    <a:lnTo>
                      <a:pt x="144" y="28"/>
                    </a:lnTo>
                    <a:lnTo>
                      <a:pt x="160" y="66"/>
                    </a:lnTo>
                    <a:lnTo>
                      <a:pt x="162" y="84"/>
                    </a:lnTo>
                    <a:lnTo>
                      <a:pt x="160" y="97"/>
                    </a:lnTo>
                    <a:lnTo>
                      <a:pt x="151" y="108"/>
                    </a:lnTo>
                    <a:lnTo>
                      <a:pt x="138" y="117"/>
                    </a:lnTo>
                    <a:lnTo>
                      <a:pt x="127" y="123"/>
                    </a:lnTo>
                    <a:lnTo>
                      <a:pt x="122" y="125"/>
                    </a:lnTo>
                    <a:lnTo>
                      <a:pt x="0" y="13"/>
                    </a:lnTo>
                    <a:close/>
                  </a:path>
                </a:pathLst>
              </a:custGeom>
              <a:solidFill>
                <a:srgbClr val="61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1" name="Freeform 112"/>
              <p:cNvSpPr>
                <a:spLocks/>
              </p:cNvSpPr>
              <p:nvPr/>
            </p:nvSpPr>
            <p:spPr bwMode="auto">
              <a:xfrm>
                <a:off x="1087" y="3127"/>
                <a:ext cx="160" cy="123"/>
              </a:xfrm>
              <a:custGeom>
                <a:avLst/>
                <a:gdLst>
                  <a:gd name="T0" fmla="*/ 0 w 160"/>
                  <a:gd name="T1" fmla="*/ 11 h 123"/>
                  <a:gd name="T2" fmla="*/ 51 w 160"/>
                  <a:gd name="T3" fmla="*/ 0 h 123"/>
                  <a:gd name="T4" fmla="*/ 65 w 160"/>
                  <a:gd name="T5" fmla="*/ 0 h 123"/>
                  <a:gd name="T6" fmla="*/ 91 w 160"/>
                  <a:gd name="T7" fmla="*/ 4 h 123"/>
                  <a:gd name="T8" fmla="*/ 122 w 160"/>
                  <a:gd name="T9" fmla="*/ 11 h 123"/>
                  <a:gd name="T10" fmla="*/ 135 w 160"/>
                  <a:gd name="T11" fmla="*/ 18 h 123"/>
                  <a:gd name="T12" fmla="*/ 142 w 160"/>
                  <a:gd name="T13" fmla="*/ 26 h 123"/>
                  <a:gd name="T14" fmla="*/ 158 w 160"/>
                  <a:gd name="T15" fmla="*/ 64 h 123"/>
                  <a:gd name="T16" fmla="*/ 160 w 160"/>
                  <a:gd name="T17" fmla="*/ 82 h 123"/>
                  <a:gd name="T18" fmla="*/ 158 w 160"/>
                  <a:gd name="T19" fmla="*/ 95 h 123"/>
                  <a:gd name="T20" fmla="*/ 149 w 160"/>
                  <a:gd name="T21" fmla="*/ 106 h 123"/>
                  <a:gd name="T22" fmla="*/ 138 w 160"/>
                  <a:gd name="T23" fmla="*/ 115 h 123"/>
                  <a:gd name="T24" fmla="*/ 127 w 160"/>
                  <a:gd name="T25" fmla="*/ 121 h 123"/>
                  <a:gd name="T26" fmla="*/ 122 w 160"/>
                  <a:gd name="T27" fmla="*/ 123 h 123"/>
                  <a:gd name="T28" fmla="*/ 0 w 160"/>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0"/>
                  <a:gd name="T46" fmla="*/ 0 h 123"/>
                  <a:gd name="T47" fmla="*/ 160 w 160"/>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0" h="123">
                    <a:moveTo>
                      <a:pt x="0" y="11"/>
                    </a:moveTo>
                    <a:lnTo>
                      <a:pt x="51" y="0"/>
                    </a:lnTo>
                    <a:lnTo>
                      <a:pt x="65" y="0"/>
                    </a:lnTo>
                    <a:lnTo>
                      <a:pt x="91" y="4"/>
                    </a:lnTo>
                    <a:lnTo>
                      <a:pt x="122" y="11"/>
                    </a:lnTo>
                    <a:lnTo>
                      <a:pt x="135" y="18"/>
                    </a:lnTo>
                    <a:lnTo>
                      <a:pt x="142" y="26"/>
                    </a:lnTo>
                    <a:lnTo>
                      <a:pt x="158" y="64"/>
                    </a:lnTo>
                    <a:lnTo>
                      <a:pt x="160" y="82"/>
                    </a:lnTo>
                    <a:lnTo>
                      <a:pt x="158" y="95"/>
                    </a:lnTo>
                    <a:lnTo>
                      <a:pt x="149" y="106"/>
                    </a:lnTo>
                    <a:lnTo>
                      <a:pt x="138" y="115"/>
                    </a:lnTo>
                    <a:lnTo>
                      <a:pt x="127" y="121"/>
                    </a:lnTo>
                    <a:lnTo>
                      <a:pt x="122" y="123"/>
                    </a:lnTo>
                    <a:lnTo>
                      <a:pt x="0" y="11"/>
                    </a:lnTo>
                    <a:close/>
                  </a:path>
                </a:pathLst>
              </a:custGeom>
              <a:solidFill>
                <a:srgbClr val="53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2" name="Freeform 113"/>
              <p:cNvSpPr>
                <a:spLocks/>
              </p:cNvSpPr>
              <p:nvPr/>
            </p:nvSpPr>
            <p:spPr bwMode="auto">
              <a:xfrm>
                <a:off x="1087" y="3127"/>
                <a:ext cx="158" cy="123"/>
              </a:xfrm>
              <a:custGeom>
                <a:avLst/>
                <a:gdLst>
                  <a:gd name="T0" fmla="*/ 0 w 158"/>
                  <a:gd name="T1" fmla="*/ 11 h 123"/>
                  <a:gd name="T2" fmla="*/ 49 w 158"/>
                  <a:gd name="T3" fmla="*/ 0 h 123"/>
                  <a:gd name="T4" fmla="*/ 62 w 158"/>
                  <a:gd name="T5" fmla="*/ 0 h 123"/>
                  <a:gd name="T6" fmla="*/ 89 w 158"/>
                  <a:gd name="T7" fmla="*/ 4 h 123"/>
                  <a:gd name="T8" fmla="*/ 120 w 158"/>
                  <a:gd name="T9" fmla="*/ 13 h 123"/>
                  <a:gd name="T10" fmla="*/ 133 w 158"/>
                  <a:gd name="T11" fmla="*/ 20 h 123"/>
                  <a:gd name="T12" fmla="*/ 140 w 158"/>
                  <a:gd name="T13" fmla="*/ 29 h 123"/>
                  <a:gd name="T14" fmla="*/ 155 w 158"/>
                  <a:gd name="T15" fmla="*/ 64 h 123"/>
                  <a:gd name="T16" fmla="*/ 158 w 158"/>
                  <a:gd name="T17" fmla="*/ 79 h 123"/>
                  <a:gd name="T18" fmla="*/ 155 w 158"/>
                  <a:gd name="T19" fmla="*/ 93 h 123"/>
                  <a:gd name="T20" fmla="*/ 147 w 158"/>
                  <a:gd name="T21" fmla="*/ 104 h 123"/>
                  <a:gd name="T22" fmla="*/ 135 w 158"/>
                  <a:gd name="T23" fmla="*/ 115 h 123"/>
                  <a:gd name="T24" fmla="*/ 127 w 158"/>
                  <a:gd name="T25" fmla="*/ 121 h 123"/>
                  <a:gd name="T26" fmla="*/ 122 w 158"/>
                  <a:gd name="T27" fmla="*/ 123 h 123"/>
                  <a:gd name="T28" fmla="*/ 0 w 158"/>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123"/>
                  <a:gd name="T47" fmla="*/ 158 w 158"/>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123">
                    <a:moveTo>
                      <a:pt x="0" y="11"/>
                    </a:moveTo>
                    <a:lnTo>
                      <a:pt x="49" y="0"/>
                    </a:lnTo>
                    <a:lnTo>
                      <a:pt x="62" y="0"/>
                    </a:lnTo>
                    <a:lnTo>
                      <a:pt x="89" y="4"/>
                    </a:lnTo>
                    <a:lnTo>
                      <a:pt x="120" y="13"/>
                    </a:lnTo>
                    <a:lnTo>
                      <a:pt x="133" y="20"/>
                    </a:lnTo>
                    <a:lnTo>
                      <a:pt x="140" y="29"/>
                    </a:lnTo>
                    <a:lnTo>
                      <a:pt x="155" y="64"/>
                    </a:lnTo>
                    <a:lnTo>
                      <a:pt x="158" y="79"/>
                    </a:lnTo>
                    <a:lnTo>
                      <a:pt x="155" y="93"/>
                    </a:lnTo>
                    <a:lnTo>
                      <a:pt x="147" y="104"/>
                    </a:lnTo>
                    <a:lnTo>
                      <a:pt x="135" y="115"/>
                    </a:lnTo>
                    <a:lnTo>
                      <a:pt x="127" y="121"/>
                    </a:lnTo>
                    <a:lnTo>
                      <a:pt x="122" y="123"/>
                    </a:lnTo>
                    <a:lnTo>
                      <a:pt x="0" y="11"/>
                    </a:lnTo>
                    <a:close/>
                  </a:path>
                </a:pathLst>
              </a:custGeom>
              <a:solidFill>
                <a:srgbClr val="45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3" name="Freeform 114"/>
              <p:cNvSpPr>
                <a:spLocks/>
              </p:cNvSpPr>
              <p:nvPr/>
            </p:nvSpPr>
            <p:spPr bwMode="auto">
              <a:xfrm>
                <a:off x="1087" y="3127"/>
                <a:ext cx="155" cy="123"/>
              </a:xfrm>
              <a:custGeom>
                <a:avLst/>
                <a:gdLst>
                  <a:gd name="T0" fmla="*/ 0 w 155"/>
                  <a:gd name="T1" fmla="*/ 11 h 123"/>
                  <a:gd name="T2" fmla="*/ 49 w 155"/>
                  <a:gd name="T3" fmla="*/ 0 h 123"/>
                  <a:gd name="T4" fmla="*/ 60 w 155"/>
                  <a:gd name="T5" fmla="*/ 0 h 123"/>
                  <a:gd name="T6" fmla="*/ 89 w 155"/>
                  <a:gd name="T7" fmla="*/ 4 h 123"/>
                  <a:gd name="T8" fmla="*/ 118 w 155"/>
                  <a:gd name="T9" fmla="*/ 13 h 123"/>
                  <a:gd name="T10" fmla="*/ 131 w 155"/>
                  <a:gd name="T11" fmla="*/ 20 h 123"/>
                  <a:gd name="T12" fmla="*/ 138 w 155"/>
                  <a:gd name="T13" fmla="*/ 29 h 123"/>
                  <a:gd name="T14" fmla="*/ 153 w 155"/>
                  <a:gd name="T15" fmla="*/ 64 h 123"/>
                  <a:gd name="T16" fmla="*/ 155 w 155"/>
                  <a:gd name="T17" fmla="*/ 79 h 123"/>
                  <a:gd name="T18" fmla="*/ 153 w 155"/>
                  <a:gd name="T19" fmla="*/ 93 h 123"/>
                  <a:gd name="T20" fmla="*/ 147 w 155"/>
                  <a:gd name="T21" fmla="*/ 104 h 123"/>
                  <a:gd name="T22" fmla="*/ 135 w 155"/>
                  <a:gd name="T23" fmla="*/ 115 h 123"/>
                  <a:gd name="T24" fmla="*/ 127 w 155"/>
                  <a:gd name="T25" fmla="*/ 121 h 123"/>
                  <a:gd name="T26" fmla="*/ 122 w 155"/>
                  <a:gd name="T27" fmla="*/ 123 h 123"/>
                  <a:gd name="T28" fmla="*/ 0 w 155"/>
                  <a:gd name="T29" fmla="*/ 11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5"/>
                  <a:gd name="T46" fmla="*/ 0 h 123"/>
                  <a:gd name="T47" fmla="*/ 155 w 155"/>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5" h="123">
                    <a:moveTo>
                      <a:pt x="0" y="11"/>
                    </a:moveTo>
                    <a:lnTo>
                      <a:pt x="49" y="0"/>
                    </a:lnTo>
                    <a:lnTo>
                      <a:pt x="60" y="0"/>
                    </a:lnTo>
                    <a:lnTo>
                      <a:pt x="89" y="4"/>
                    </a:lnTo>
                    <a:lnTo>
                      <a:pt x="118" y="13"/>
                    </a:lnTo>
                    <a:lnTo>
                      <a:pt x="131" y="20"/>
                    </a:lnTo>
                    <a:lnTo>
                      <a:pt x="138" y="29"/>
                    </a:lnTo>
                    <a:lnTo>
                      <a:pt x="153" y="64"/>
                    </a:lnTo>
                    <a:lnTo>
                      <a:pt x="155" y="79"/>
                    </a:lnTo>
                    <a:lnTo>
                      <a:pt x="153" y="93"/>
                    </a:lnTo>
                    <a:lnTo>
                      <a:pt x="147" y="104"/>
                    </a:lnTo>
                    <a:lnTo>
                      <a:pt x="135" y="115"/>
                    </a:lnTo>
                    <a:lnTo>
                      <a:pt x="127" y="121"/>
                    </a:lnTo>
                    <a:lnTo>
                      <a:pt x="122" y="123"/>
                    </a:lnTo>
                    <a:lnTo>
                      <a:pt x="0" y="11"/>
                    </a:lnTo>
                    <a:close/>
                  </a:path>
                </a:pathLst>
              </a:custGeom>
              <a:solidFill>
                <a:srgbClr val="3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4" name="Freeform 115"/>
              <p:cNvSpPr>
                <a:spLocks/>
              </p:cNvSpPr>
              <p:nvPr/>
            </p:nvSpPr>
            <p:spPr bwMode="auto">
              <a:xfrm>
                <a:off x="1087" y="3127"/>
                <a:ext cx="153" cy="123"/>
              </a:xfrm>
              <a:custGeom>
                <a:avLst/>
                <a:gdLst>
                  <a:gd name="T0" fmla="*/ 0 w 153"/>
                  <a:gd name="T1" fmla="*/ 11 h 123"/>
                  <a:gd name="T2" fmla="*/ 49 w 153"/>
                  <a:gd name="T3" fmla="*/ 0 h 123"/>
                  <a:gd name="T4" fmla="*/ 60 w 153"/>
                  <a:gd name="T5" fmla="*/ 0 h 123"/>
                  <a:gd name="T6" fmla="*/ 87 w 153"/>
                  <a:gd name="T7" fmla="*/ 4 h 123"/>
                  <a:gd name="T8" fmla="*/ 116 w 153"/>
                  <a:gd name="T9" fmla="*/ 13 h 123"/>
                  <a:gd name="T10" fmla="*/ 129 w 153"/>
                  <a:gd name="T11" fmla="*/ 20 h 123"/>
                  <a:gd name="T12" fmla="*/ 135 w 153"/>
                  <a:gd name="T13" fmla="*/ 29 h 123"/>
                  <a:gd name="T14" fmla="*/ 151 w 153"/>
                  <a:gd name="T15" fmla="*/ 64 h 123"/>
                  <a:gd name="T16" fmla="*/ 153 w 153"/>
                  <a:gd name="T17" fmla="*/ 79 h 123"/>
                  <a:gd name="T18" fmla="*/ 151 w 153"/>
                  <a:gd name="T19" fmla="*/ 93 h 123"/>
                  <a:gd name="T20" fmla="*/ 133 w 153"/>
                  <a:gd name="T21" fmla="*/ 115 h 123"/>
                  <a:gd name="T22" fmla="*/ 127 w 153"/>
                  <a:gd name="T23" fmla="*/ 121 h 123"/>
                  <a:gd name="T24" fmla="*/ 122 w 153"/>
                  <a:gd name="T25" fmla="*/ 123 h 123"/>
                  <a:gd name="T26" fmla="*/ 0 w 153"/>
                  <a:gd name="T27" fmla="*/ 11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3"/>
                  <a:gd name="T43" fmla="*/ 0 h 123"/>
                  <a:gd name="T44" fmla="*/ 153 w 153"/>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3" h="123">
                    <a:moveTo>
                      <a:pt x="0" y="11"/>
                    </a:moveTo>
                    <a:lnTo>
                      <a:pt x="49" y="0"/>
                    </a:lnTo>
                    <a:lnTo>
                      <a:pt x="60" y="0"/>
                    </a:lnTo>
                    <a:lnTo>
                      <a:pt x="87" y="4"/>
                    </a:lnTo>
                    <a:lnTo>
                      <a:pt x="116" y="13"/>
                    </a:lnTo>
                    <a:lnTo>
                      <a:pt x="129" y="20"/>
                    </a:lnTo>
                    <a:lnTo>
                      <a:pt x="135" y="29"/>
                    </a:lnTo>
                    <a:lnTo>
                      <a:pt x="151" y="64"/>
                    </a:lnTo>
                    <a:lnTo>
                      <a:pt x="153" y="79"/>
                    </a:lnTo>
                    <a:lnTo>
                      <a:pt x="151" y="93"/>
                    </a:lnTo>
                    <a:lnTo>
                      <a:pt x="133" y="115"/>
                    </a:lnTo>
                    <a:lnTo>
                      <a:pt x="127" y="121"/>
                    </a:lnTo>
                    <a:lnTo>
                      <a:pt x="122" y="123"/>
                    </a:lnTo>
                    <a:lnTo>
                      <a:pt x="0" y="11"/>
                    </a:lnTo>
                    <a:close/>
                  </a:path>
                </a:pathLst>
              </a:custGeom>
              <a:solidFill>
                <a:srgbClr val="2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5" name="Freeform 116"/>
              <p:cNvSpPr>
                <a:spLocks/>
              </p:cNvSpPr>
              <p:nvPr/>
            </p:nvSpPr>
            <p:spPr bwMode="auto">
              <a:xfrm>
                <a:off x="1087" y="3129"/>
                <a:ext cx="151" cy="121"/>
              </a:xfrm>
              <a:custGeom>
                <a:avLst/>
                <a:gdLst>
                  <a:gd name="T0" fmla="*/ 0 w 151"/>
                  <a:gd name="T1" fmla="*/ 9 h 121"/>
                  <a:gd name="T2" fmla="*/ 49 w 151"/>
                  <a:gd name="T3" fmla="*/ 0 h 121"/>
                  <a:gd name="T4" fmla="*/ 60 w 151"/>
                  <a:gd name="T5" fmla="*/ 0 h 121"/>
                  <a:gd name="T6" fmla="*/ 87 w 151"/>
                  <a:gd name="T7" fmla="*/ 5 h 121"/>
                  <a:gd name="T8" fmla="*/ 116 w 151"/>
                  <a:gd name="T9" fmla="*/ 13 h 121"/>
                  <a:gd name="T10" fmla="*/ 127 w 151"/>
                  <a:gd name="T11" fmla="*/ 20 h 121"/>
                  <a:gd name="T12" fmla="*/ 133 w 151"/>
                  <a:gd name="T13" fmla="*/ 27 h 121"/>
                  <a:gd name="T14" fmla="*/ 149 w 151"/>
                  <a:gd name="T15" fmla="*/ 62 h 121"/>
                  <a:gd name="T16" fmla="*/ 151 w 151"/>
                  <a:gd name="T17" fmla="*/ 77 h 121"/>
                  <a:gd name="T18" fmla="*/ 149 w 151"/>
                  <a:gd name="T19" fmla="*/ 91 h 121"/>
                  <a:gd name="T20" fmla="*/ 133 w 151"/>
                  <a:gd name="T21" fmla="*/ 113 h 121"/>
                  <a:gd name="T22" fmla="*/ 124 w 151"/>
                  <a:gd name="T23" fmla="*/ 119 h 121"/>
                  <a:gd name="T24" fmla="*/ 122 w 151"/>
                  <a:gd name="T25" fmla="*/ 121 h 121"/>
                  <a:gd name="T26" fmla="*/ 0 w 151"/>
                  <a:gd name="T27" fmla="*/ 9 h 1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1"/>
                  <a:gd name="T43" fmla="*/ 0 h 121"/>
                  <a:gd name="T44" fmla="*/ 151 w 151"/>
                  <a:gd name="T45" fmla="*/ 121 h 1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1" h="121">
                    <a:moveTo>
                      <a:pt x="0" y="9"/>
                    </a:moveTo>
                    <a:lnTo>
                      <a:pt x="49" y="0"/>
                    </a:lnTo>
                    <a:lnTo>
                      <a:pt x="60" y="0"/>
                    </a:lnTo>
                    <a:lnTo>
                      <a:pt x="87" y="5"/>
                    </a:lnTo>
                    <a:lnTo>
                      <a:pt x="116" y="13"/>
                    </a:lnTo>
                    <a:lnTo>
                      <a:pt x="127" y="20"/>
                    </a:lnTo>
                    <a:lnTo>
                      <a:pt x="133" y="27"/>
                    </a:lnTo>
                    <a:lnTo>
                      <a:pt x="149" y="62"/>
                    </a:lnTo>
                    <a:lnTo>
                      <a:pt x="151" y="77"/>
                    </a:lnTo>
                    <a:lnTo>
                      <a:pt x="149" y="91"/>
                    </a:lnTo>
                    <a:lnTo>
                      <a:pt x="133" y="113"/>
                    </a:lnTo>
                    <a:lnTo>
                      <a:pt x="124" y="119"/>
                    </a:lnTo>
                    <a:lnTo>
                      <a:pt x="122" y="121"/>
                    </a:lnTo>
                    <a:lnTo>
                      <a:pt x="0" y="9"/>
                    </a:lnTo>
                    <a:close/>
                  </a:path>
                </a:pathLst>
              </a:custGeom>
              <a:solidFill>
                <a:srgbClr val="1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6" name="Freeform 117"/>
              <p:cNvSpPr>
                <a:spLocks/>
              </p:cNvSpPr>
              <p:nvPr/>
            </p:nvSpPr>
            <p:spPr bwMode="auto">
              <a:xfrm>
                <a:off x="1087" y="3129"/>
                <a:ext cx="149" cy="121"/>
              </a:xfrm>
              <a:custGeom>
                <a:avLst/>
                <a:gdLst>
                  <a:gd name="T0" fmla="*/ 0 w 149"/>
                  <a:gd name="T1" fmla="*/ 9 h 121"/>
                  <a:gd name="T2" fmla="*/ 47 w 149"/>
                  <a:gd name="T3" fmla="*/ 0 h 121"/>
                  <a:gd name="T4" fmla="*/ 49 w 149"/>
                  <a:gd name="T5" fmla="*/ 0 h 121"/>
                  <a:gd name="T6" fmla="*/ 58 w 149"/>
                  <a:gd name="T7" fmla="*/ 2 h 121"/>
                  <a:gd name="T8" fmla="*/ 85 w 149"/>
                  <a:gd name="T9" fmla="*/ 7 h 121"/>
                  <a:gd name="T10" fmla="*/ 113 w 149"/>
                  <a:gd name="T11" fmla="*/ 16 h 121"/>
                  <a:gd name="T12" fmla="*/ 124 w 149"/>
                  <a:gd name="T13" fmla="*/ 22 h 121"/>
                  <a:gd name="T14" fmla="*/ 131 w 149"/>
                  <a:gd name="T15" fmla="*/ 29 h 121"/>
                  <a:gd name="T16" fmla="*/ 147 w 149"/>
                  <a:gd name="T17" fmla="*/ 62 h 121"/>
                  <a:gd name="T18" fmla="*/ 149 w 149"/>
                  <a:gd name="T19" fmla="*/ 77 h 121"/>
                  <a:gd name="T20" fmla="*/ 147 w 149"/>
                  <a:gd name="T21" fmla="*/ 91 h 121"/>
                  <a:gd name="T22" fmla="*/ 131 w 149"/>
                  <a:gd name="T23" fmla="*/ 113 h 121"/>
                  <a:gd name="T24" fmla="*/ 124 w 149"/>
                  <a:gd name="T25" fmla="*/ 119 h 121"/>
                  <a:gd name="T26" fmla="*/ 122 w 149"/>
                  <a:gd name="T27" fmla="*/ 121 h 121"/>
                  <a:gd name="T28" fmla="*/ 0 w 149"/>
                  <a:gd name="T29" fmla="*/ 9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21"/>
                  <a:gd name="T47" fmla="*/ 149 w 149"/>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21">
                    <a:moveTo>
                      <a:pt x="0" y="9"/>
                    </a:moveTo>
                    <a:lnTo>
                      <a:pt x="47" y="0"/>
                    </a:lnTo>
                    <a:lnTo>
                      <a:pt x="49" y="0"/>
                    </a:lnTo>
                    <a:lnTo>
                      <a:pt x="58" y="2"/>
                    </a:lnTo>
                    <a:lnTo>
                      <a:pt x="85" y="7"/>
                    </a:lnTo>
                    <a:lnTo>
                      <a:pt x="113" y="16"/>
                    </a:lnTo>
                    <a:lnTo>
                      <a:pt x="124" y="22"/>
                    </a:lnTo>
                    <a:lnTo>
                      <a:pt x="131" y="29"/>
                    </a:lnTo>
                    <a:lnTo>
                      <a:pt x="147" y="62"/>
                    </a:lnTo>
                    <a:lnTo>
                      <a:pt x="149" y="77"/>
                    </a:lnTo>
                    <a:lnTo>
                      <a:pt x="147" y="91"/>
                    </a:lnTo>
                    <a:lnTo>
                      <a:pt x="131" y="113"/>
                    </a:lnTo>
                    <a:lnTo>
                      <a:pt x="124" y="119"/>
                    </a:lnTo>
                    <a:lnTo>
                      <a:pt x="122" y="121"/>
                    </a:lnTo>
                    <a:lnTo>
                      <a:pt x="0" y="9"/>
                    </a:lnTo>
                    <a:close/>
                  </a:path>
                </a:pathLst>
              </a:custGeom>
              <a:solidFill>
                <a:srgbClr val="0E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7" name="Freeform 118"/>
              <p:cNvSpPr>
                <a:spLocks/>
              </p:cNvSpPr>
              <p:nvPr/>
            </p:nvSpPr>
            <p:spPr bwMode="auto">
              <a:xfrm>
                <a:off x="1087" y="3129"/>
                <a:ext cx="147" cy="121"/>
              </a:xfrm>
              <a:custGeom>
                <a:avLst/>
                <a:gdLst>
                  <a:gd name="T0" fmla="*/ 0 w 147"/>
                  <a:gd name="T1" fmla="*/ 9 h 121"/>
                  <a:gd name="T2" fmla="*/ 47 w 147"/>
                  <a:gd name="T3" fmla="*/ 0 h 121"/>
                  <a:gd name="T4" fmla="*/ 49 w 147"/>
                  <a:gd name="T5" fmla="*/ 0 h 121"/>
                  <a:gd name="T6" fmla="*/ 58 w 147"/>
                  <a:gd name="T7" fmla="*/ 2 h 121"/>
                  <a:gd name="T8" fmla="*/ 85 w 147"/>
                  <a:gd name="T9" fmla="*/ 7 h 121"/>
                  <a:gd name="T10" fmla="*/ 113 w 147"/>
                  <a:gd name="T11" fmla="*/ 16 h 121"/>
                  <a:gd name="T12" fmla="*/ 124 w 147"/>
                  <a:gd name="T13" fmla="*/ 22 h 121"/>
                  <a:gd name="T14" fmla="*/ 131 w 147"/>
                  <a:gd name="T15" fmla="*/ 29 h 121"/>
                  <a:gd name="T16" fmla="*/ 144 w 147"/>
                  <a:gd name="T17" fmla="*/ 62 h 121"/>
                  <a:gd name="T18" fmla="*/ 147 w 147"/>
                  <a:gd name="T19" fmla="*/ 77 h 121"/>
                  <a:gd name="T20" fmla="*/ 144 w 147"/>
                  <a:gd name="T21" fmla="*/ 88 h 121"/>
                  <a:gd name="T22" fmla="*/ 131 w 147"/>
                  <a:gd name="T23" fmla="*/ 110 h 121"/>
                  <a:gd name="T24" fmla="*/ 124 w 147"/>
                  <a:gd name="T25" fmla="*/ 119 h 121"/>
                  <a:gd name="T26" fmla="*/ 122 w 147"/>
                  <a:gd name="T27" fmla="*/ 121 h 121"/>
                  <a:gd name="T28" fmla="*/ 0 w 147"/>
                  <a:gd name="T29" fmla="*/ 9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121"/>
                  <a:gd name="T47" fmla="*/ 147 w 147"/>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121">
                    <a:moveTo>
                      <a:pt x="0" y="9"/>
                    </a:moveTo>
                    <a:lnTo>
                      <a:pt x="47" y="0"/>
                    </a:lnTo>
                    <a:lnTo>
                      <a:pt x="49" y="0"/>
                    </a:lnTo>
                    <a:lnTo>
                      <a:pt x="58" y="2"/>
                    </a:lnTo>
                    <a:lnTo>
                      <a:pt x="85" y="7"/>
                    </a:lnTo>
                    <a:lnTo>
                      <a:pt x="113" y="16"/>
                    </a:lnTo>
                    <a:lnTo>
                      <a:pt x="124" y="22"/>
                    </a:lnTo>
                    <a:lnTo>
                      <a:pt x="131" y="29"/>
                    </a:lnTo>
                    <a:lnTo>
                      <a:pt x="144" y="62"/>
                    </a:lnTo>
                    <a:lnTo>
                      <a:pt x="147" y="77"/>
                    </a:lnTo>
                    <a:lnTo>
                      <a:pt x="144" y="88"/>
                    </a:lnTo>
                    <a:lnTo>
                      <a:pt x="131" y="110"/>
                    </a:lnTo>
                    <a:lnTo>
                      <a:pt x="124" y="119"/>
                    </a:lnTo>
                    <a:lnTo>
                      <a:pt x="122" y="12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8" name="Freeform 119"/>
              <p:cNvSpPr>
                <a:spLocks/>
              </p:cNvSpPr>
              <p:nvPr/>
            </p:nvSpPr>
            <p:spPr bwMode="auto">
              <a:xfrm>
                <a:off x="968" y="2776"/>
                <a:ext cx="113" cy="53"/>
              </a:xfrm>
              <a:custGeom>
                <a:avLst/>
                <a:gdLst>
                  <a:gd name="T0" fmla="*/ 13 w 113"/>
                  <a:gd name="T1" fmla="*/ 13 h 53"/>
                  <a:gd name="T2" fmla="*/ 13 w 113"/>
                  <a:gd name="T3" fmla="*/ 22 h 53"/>
                  <a:gd name="T4" fmla="*/ 15 w 113"/>
                  <a:gd name="T5" fmla="*/ 29 h 53"/>
                  <a:gd name="T6" fmla="*/ 20 w 113"/>
                  <a:gd name="T7" fmla="*/ 31 h 53"/>
                  <a:gd name="T8" fmla="*/ 42 w 113"/>
                  <a:gd name="T9" fmla="*/ 31 h 53"/>
                  <a:gd name="T10" fmla="*/ 46 w 113"/>
                  <a:gd name="T11" fmla="*/ 29 h 53"/>
                  <a:gd name="T12" fmla="*/ 57 w 113"/>
                  <a:gd name="T13" fmla="*/ 24 h 53"/>
                  <a:gd name="T14" fmla="*/ 82 w 113"/>
                  <a:gd name="T15" fmla="*/ 13 h 53"/>
                  <a:gd name="T16" fmla="*/ 102 w 113"/>
                  <a:gd name="T17" fmla="*/ 5 h 53"/>
                  <a:gd name="T18" fmla="*/ 111 w 113"/>
                  <a:gd name="T19" fmla="*/ 2 h 53"/>
                  <a:gd name="T20" fmla="*/ 113 w 113"/>
                  <a:gd name="T21" fmla="*/ 0 h 53"/>
                  <a:gd name="T22" fmla="*/ 111 w 113"/>
                  <a:gd name="T23" fmla="*/ 2 h 53"/>
                  <a:gd name="T24" fmla="*/ 104 w 113"/>
                  <a:gd name="T25" fmla="*/ 5 h 53"/>
                  <a:gd name="T26" fmla="*/ 86 w 113"/>
                  <a:gd name="T27" fmla="*/ 13 h 53"/>
                  <a:gd name="T28" fmla="*/ 69 w 113"/>
                  <a:gd name="T29" fmla="*/ 24 h 53"/>
                  <a:gd name="T30" fmla="*/ 62 w 113"/>
                  <a:gd name="T31" fmla="*/ 29 h 53"/>
                  <a:gd name="T32" fmla="*/ 57 w 113"/>
                  <a:gd name="T33" fmla="*/ 31 h 53"/>
                  <a:gd name="T34" fmla="*/ 49 w 113"/>
                  <a:gd name="T35" fmla="*/ 51 h 53"/>
                  <a:gd name="T36" fmla="*/ 44 w 113"/>
                  <a:gd name="T37" fmla="*/ 53 h 53"/>
                  <a:gd name="T38" fmla="*/ 35 w 113"/>
                  <a:gd name="T39" fmla="*/ 51 h 53"/>
                  <a:gd name="T40" fmla="*/ 24 w 113"/>
                  <a:gd name="T41" fmla="*/ 46 h 53"/>
                  <a:gd name="T42" fmla="*/ 18 w 113"/>
                  <a:gd name="T43" fmla="*/ 44 h 53"/>
                  <a:gd name="T44" fmla="*/ 7 w 113"/>
                  <a:gd name="T45" fmla="*/ 40 h 53"/>
                  <a:gd name="T46" fmla="*/ 0 w 113"/>
                  <a:gd name="T47" fmla="*/ 35 h 53"/>
                  <a:gd name="T48" fmla="*/ 13 w 113"/>
                  <a:gd name="T49" fmla="*/ 13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3"/>
                  <a:gd name="T76" fmla="*/ 0 h 53"/>
                  <a:gd name="T77" fmla="*/ 113 w 113"/>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3" h="53">
                    <a:moveTo>
                      <a:pt x="13" y="13"/>
                    </a:moveTo>
                    <a:lnTo>
                      <a:pt x="13" y="22"/>
                    </a:lnTo>
                    <a:lnTo>
                      <a:pt x="15" y="29"/>
                    </a:lnTo>
                    <a:lnTo>
                      <a:pt x="20" y="31"/>
                    </a:lnTo>
                    <a:lnTo>
                      <a:pt x="42" y="31"/>
                    </a:lnTo>
                    <a:lnTo>
                      <a:pt x="46" y="29"/>
                    </a:lnTo>
                    <a:lnTo>
                      <a:pt x="57" y="24"/>
                    </a:lnTo>
                    <a:lnTo>
                      <a:pt x="82" y="13"/>
                    </a:lnTo>
                    <a:lnTo>
                      <a:pt x="102" y="5"/>
                    </a:lnTo>
                    <a:lnTo>
                      <a:pt x="111" y="2"/>
                    </a:lnTo>
                    <a:lnTo>
                      <a:pt x="113" y="0"/>
                    </a:lnTo>
                    <a:lnTo>
                      <a:pt x="111" y="2"/>
                    </a:lnTo>
                    <a:lnTo>
                      <a:pt x="104" y="5"/>
                    </a:lnTo>
                    <a:lnTo>
                      <a:pt x="86" y="13"/>
                    </a:lnTo>
                    <a:lnTo>
                      <a:pt x="69" y="24"/>
                    </a:lnTo>
                    <a:lnTo>
                      <a:pt x="62" y="29"/>
                    </a:lnTo>
                    <a:lnTo>
                      <a:pt x="57" y="31"/>
                    </a:lnTo>
                    <a:lnTo>
                      <a:pt x="49" y="51"/>
                    </a:lnTo>
                    <a:lnTo>
                      <a:pt x="44" y="53"/>
                    </a:lnTo>
                    <a:lnTo>
                      <a:pt x="35" y="51"/>
                    </a:lnTo>
                    <a:lnTo>
                      <a:pt x="24" y="46"/>
                    </a:lnTo>
                    <a:lnTo>
                      <a:pt x="18" y="44"/>
                    </a:lnTo>
                    <a:lnTo>
                      <a:pt x="7" y="40"/>
                    </a:lnTo>
                    <a:lnTo>
                      <a:pt x="0" y="35"/>
                    </a:lnTo>
                    <a:lnTo>
                      <a:pt x="13" y="13"/>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29" name="Freeform 120"/>
              <p:cNvSpPr>
                <a:spLocks/>
              </p:cNvSpPr>
              <p:nvPr/>
            </p:nvSpPr>
            <p:spPr bwMode="auto">
              <a:xfrm>
                <a:off x="921" y="2767"/>
                <a:ext cx="516" cy="369"/>
              </a:xfrm>
              <a:custGeom>
                <a:avLst/>
                <a:gdLst>
                  <a:gd name="T0" fmla="*/ 0 w 516"/>
                  <a:gd name="T1" fmla="*/ 194 h 369"/>
                  <a:gd name="T2" fmla="*/ 98 w 516"/>
                  <a:gd name="T3" fmla="*/ 64 h 369"/>
                  <a:gd name="T4" fmla="*/ 102 w 516"/>
                  <a:gd name="T5" fmla="*/ 62 h 369"/>
                  <a:gd name="T6" fmla="*/ 113 w 516"/>
                  <a:gd name="T7" fmla="*/ 55 h 369"/>
                  <a:gd name="T8" fmla="*/ 131 w 516"/>
                  <a:gd name="T9" fmla="*/ 47 h 369"/>
                  <a:gd name="T10" fmla="*/ 155 w 516"/>
                  <a:gd name="T11" fmla="*/ 36 h 369"/>
                  <a:gd name="T12" fmla="*/ 206 w 516"/>
                  <a:gd name="T13" fmla="*/ 14 h 369"/>
                  <a:gd name="T14" fmla="*/ 233 w 516"/>
                  <a:gd name="T15" fmla="*/ 7 h 369"/>
                  <a:gd name="T16" fmla="*/ 257 w 516"/>
                  <a:gd name="T17" fmla="*/ 3 h 369"/>
                  <a:gd name="T18" fmla="*/ 284 w 516"/>
                  <a:gd name="T19" fmla="*/ 0 h 369"/>
                  <a:gd name="T20" fmla="*/ 377 w 516"/>
                  <a:gd name="T21" fmla="*/ 0 h 369"/>
                  <a:gd name="T22" fmla="*/ 403 w 516"/>
                  <a:gd name="T23" fmla="*/ 3 h 369"/>
                  <a:gd name="T24" fmla="*/ 428 w 516"/>
                  <a:gd name="T25" fmla="*/ 5 h 369"/>
                  <a:gd name="T26" fmla="*/ 445 w 516"/>
                  <a:gd name="T27" fmla="*/ 7 h 369"/>
                  <a:gd name="T28" fmla="*/ 454 w 516"/>
                  <a:gd name="T29" fmla="*/ 11 h 369"/>
                  <a:gd name="T30" fmla="*/ 459 w 516"/>
                  <a:gd name="T31" fmla="*/ 20 h 369"/>
                  <a:gd name="T32" fmla="*/ 465 w 516"/>
                  <a:gd name="T33" fmla="*/ 33 h 369"/>
                  <a:gd name="T34" fmla="*/ 483 w 516"/>
                  <a:gd name="T35" fmla="*/ 71 h 369"/>
                  <a:gd name="T36" fmla="*/ 498 w 516"/>
                  <a:gd name="T37" fmla="*/ 117 h 369"/>
                  <a:gd name="T38" fmla="*/ 505 w 516"/>
                  <a:gd name="T39" fmla="*/ 137 h 369"/>
                  <a:gd name="T40" fmla="*/ 509 w 516"/>
                  <a:gd name="T41" fmla="*/ 157 h 369"/>
                  <a:gd name="T42" fmla="*/ 512 w 516"/>
                  <a:gd name="T43" fmla="*/ 177 h 369"/>
                  <a:gd name="T44" fmla="*/ 514 w 516"/>
                  <a:gd name="T45" fmla="*/ 199 h 369"/>
                  <a:gd name="T46" fmla="*/ 516 w 516"/>
                  <a:gd name="T47" fmla="*/ 252 h 369"/>
                  <a:gd name="T48" fmla="*/ 514 w 516"/>
                  <a:gd name="T49" fmla="*/ 274 h 369"/>
                  <a:gd name="T50" fmla="*/ 514 w 516"/>
                  <a:gd name="T51" fmla="*/ 311 h 369"/>
                  <a:gd name="T52" fmla="*/ 138 w 516"/>
                  <a:gd name="T53" fmla="*/ 369 h 369"/>
                  <a:gd name="T54" fmla="*/ 0 w 516"/>
                  <a:gd name="T55" fmla="*/ 194 h 3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16"/>
                  <a:gd name="T85" fmla="*/ 0 h 369"/>
                  <a:gd name="T86" fmla="*/ 516 w 516"/>
                  <a:gd name="T87" fmla="*/ 369 h 36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16" h="369">
                    <a:moveTo>
                      <a:pt x="0" y="194"/>
                    </a:moveTo>
                    <a:lnTo>
                      <a:pt x="98" y="64"/>
                    </a:lnTo>
                    <a:lnTo>
                      <a:pt x="102" y="62"/>
                    </a:lnTo>
                    <a:lnTo>
                      <a:pt x="113" y="55"/>
                    </a:lnTo>
                    <a:lnTo>
                      <a:pt x="131" y="47"/>
                    </a:lnTo>
                    <a:lnTo>
                      <a:pt x="155" y="36"/>
                    </a:lnTo>
                    <a:lnTo>
                      <a:pt x="206" y="14"/>
                    </a:lnTo>
                    <a:lnTo>
                      <a:pt x="233" y="7"/>
                    </a:lnTo>
                    <a:lnTo>
                      <a:pt x="257" y="3"/>
                    </a:lnTo>
                    <a:lnTo>
                      <a:pt x="284" y="0"/>
                    </a:lnTo>
                    <a:lnTo>
                      <a:pt x="377" y="0"/>
                    </a:lnTo>
                    <a:lnTo>
                      <a:pt x="403" y="3"/>
                    </a:lnTo>
                    <a:lnTo>
                      <a:pt x="428" y="5"/>
                    </a:lnTo>
                    <a:lnTo>
                      <a:pt x="445" y="7"/>
                    </a:lnTo>
                    <a:lnTo>
                      <a:pt x="454" y="11"/>
                    </a:lnTo>
                    <a:lnTo>
                      <a:pt x="459" y="20"/>
                    </a:lnTo>
                    <a:lnTo>
                      <a:pt x="465" y="33"/>
                    </a:lnTo>
                    <a:lnTo>
                      <a:pt x="483" y="71"/>
                    </a:lnTo>
                    <a:lnTo>
                      <a:pt x="498" y="117"/>
                    </a:lnTo>
                    <a:lnTo>
                      <a:pt x="505" y="137"/>
                    </a:lnTo>
                    <a:lnTo>
                      <a:pt x="509" y="157"/>
                    </a:lnTo>
                    <a:lnTo>
                      <a:pt x="512" y="177"/>
                    </a:lnTo>
                    <a:lnTo>
                      <a:pt x="514" y="199"/>
                    </a:lnTo>
                    <a:lnTo>
                      <a:pt x="516" y="252"/>
                    </a:lnTo>
                    <a:lnTo>
                      <a:pt x="514" y="274"/>
                    </a:lnTo>
                    <a:lnTo>
                      <a:pt x="514" y="311"/>
                    </a:lnTo>
                    <a:lnTo>
                      <a:pt x="138" y="369"/>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0" name="Freeform 121"/>
              <p:cNvSpPr>
                <a:spLocks/>
              </p:cNvSpPr>
              <p:nvPr/>
            </p:nvSpPr>
            <p:spPr bwMode="auto">
              <a:xfrm>
                <a:off x="1074" y="2902"/>
                <a:ext cx="314" cy="165"/>
              </a:xfrm>
              <a:custGeom>
                <a:avLst/>
                <a:gdLst>
                  <a:gd name="T0" fmla="*/ 7 w 314"/>
                  <a:gd name="T1" fmla="*/ 97 h 165"/>
                  <a:gd name="T2" fmla="*/ 0 w 314"/>
                  <a:gd name="T3" fmla="*/ 33 h 165"/>
                  <a:gd name="T4" fmla="*/ 5 w 314"/>
                  <a:gd name="T5" fmla="*/ 33 h 165"/>
                  <a:gd name="T6" fmla="*/ 16 w 314"/>
                  <a:gd name="T7" fmla="*/ 31 h 165"/>
                  <a:gd name="T8" fmla="*/ 31 w 314"/>
                  <a:gd name="T9" fmla="*/ 29 h 165"/>
                  <a:gd name="T10" fmla="*/ 51 w 314"/>
                  <a:gd name="T11" fmla="*/ 24 h 165"/>
                  <a:gd name="T12" fmla="*/ 93 w 314"/>
                  <a:gd name="T13" fmla="*/ 18 h 165"/>
                  <a:gd name="T14" fmla="*/ 113 w 314"/>
                  <a:gd name="T15" fmla="*/ 15 h 165"/>
                  <a:gd name="T16" fmla="*/ 129 w 314"/>
                  <a:gd name="T17" fmla="*/ 13 h 165"/>
                  <a:gd name="T18" fmla="*/ 148 w 314"/>
                  <a:gd name="T19" fmla="*/ 11 h 165"/>
                  <a:gd name="T20" fmla="*/ 173 w 314"/>
                  <a:gd name="T21" fmla="*/ 9 h 165"/>
                  <a:gd name="T22" fmla="*/ 230 w 314"/>
                  <a:gd name="T23" fmla="*/ 4 h 165"/>
                  <a:gd name="T24" fmla="*/ 257 w 314"/>
                  <a:gd name="T25" fmla="*/ 2 h 165"/>
                  <a:gd name="T26" fmla="*/ 279 w 314"/>
                  <a:gd name="T27" fmla="*/ 2 h 165"/>
                  <a:gd name="T28" fmla="*/ 295 w 314"/>
                  <a:gd name="T29" fmla="*/ 0 h 165"/>
                  <a:gd name="T30" fmla="*/ 301 w 314"/>
                  <a:gd name="T31" fmla="*/ 0 h 165"/>
                  <a:gd name="T32" fmla="*/ 314 w 314"/>
                  <a:gd name="T33" fmla="*/ 121 h 165"/>
                  <a:gd name="T34" fmla="*/ 31 w 314"/>
                  <a:gd name="T35" fmla="*/ 165 h 165"/>
                  <a:gd name="T36" fmla="*/ 7 w 314"/>
                  <a:gd name="T37" fmla="*/ 97 h 1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165"/>
                  <a:gd name="T59" fmla="*/ 314 w 314"/>
                  <a:gd name="T60" fmla="*/ 165 h 1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165">
                    <a:moveTo>
                      <a:pt x="7" y="97"/>
                    </a:moveTo>
                    <a:lnTo>
                      <a:pt x="0" y="33"/>
                    </a:lnTo>
                    <a:lnTo>
                      <a:pt x="5" y="33"/>
                    </a:lnTo>
                    <a:lnTo>
                      <a:pt x="16" y="31"/>
                    </a:lnTo>
                    <a:lnTo>
                      <a:pt x="31" y="29"/>
                    </a:lnTo>
                    <a:lnTo>
                      <a:pt x="51" y="24"/>
                    </a:lnTo>
                    <a:lnTo>
                      <a:pt x="93" y="18"/>
                    </a:lnTo>
                    <a:lnTo>
                      <a:pt x="113" y="15"/>
                    </a:lnTo>
                    <a:lnTo>
                      <a:pt x="129" y="13"/>
                    </a:lnTo>
                    <a:lnTo>
                      <a:pt x="148" y="11"/>
                    </a:lnTo>
                    <a:lnTo>
                      <a:pt x="173" y="9"/>
                    </a:lnTo>
                    <a:lnTo>
                      <a:pt x="230" y="4"/>
                    </a:lnTo>
                    <a:lnTo>
                      <a:pt x="257" y="2"/>
                    </a:lnTo>
                    <a:lnTo>
                      <a:pt x="279" y="2"/>
                    </a:lnTo>
                    <a:lnTo>
                      <a:pt x="295" y="0"/>
                    </a:lnTo>
                    <a:lnTo>
                      <a:pt x="301" y="0"/>
                    </a:lnTo>
                    <a:lnTo>
                      <a:pt x="314" y="121"/>
                    </a:lnTo>
                    <a:lnTo>
                      <a:pt x="31" y="165"/>
                    </a:lnTo>
                    <a:lnTo>
                      <a:pt x="7" y="97"/>
                    </a:lnTo>
                    <a:close/>
                  </a:path>
                </a:pathLst>
              </a:custGeom>
              <a:solidFill>
                <a:srgbClr val="4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1" name="Freeform 122"/>
              <p:cNvSpPr>
                <a:spLocks/>
              </p:cNvSpPr>
              <p:nvPr/>
            </p:nvSpPr>
            <p:spPr bwMode="auto">
              <a:xfrm>
                <a:off x="1070" y="2935"/>
                <a:ext cx="128" cy="139"/>
              </a:xfrm>
              <a:custGeom>
                <a:avLst/>
                <a:gdLst>
                  <a:gd name="T0" fmla="*/ 4 w 128"/>
                  <a:gd name="T1" fmla="*/ 0 h 139"/>
                  <a:gd name="T2" fmla="*/ 13 w 128"/>
                  <a:gd name="T3" fmla="*/ 0 h 139"/>
                  <a:gd name="T4" fmla="*/ 33 w 128"/>
                  <a:gd name="T5" fmla="*/ 4 h 139"/>
                  <a:gd name="T6" fmla="*/ 59 w 128"/>
                  <a:gd name="T7" fmla="*/ 11 h 139"/>
                  <a:gd name="T8" fmla="*/ 86 w 128"/>
                  <a:gd name="T9" fmla="*/ 26 h 139"/>
                  <a:gd name="T10" fmla="*/ 97 w 128"/>
                  <a:gd name="T11" fmla="*/ 35 h 139"/>
                  <a:gd name="T12" fmla="*/ 106 w 128"/>
                  <a:gd name="T13" fmla="*/ 49 h 139"/>
                  <a:gd name="T14" fmla="*/ 119 w 128"/>
                  <a:gd name="T15" fmla="*/ 77 h 139"/>
                  <a:gd name="T16" fmla="*/ 126 w 128"/>
                  <a:gd name="T17" fmla="*/ 104 h 139"/>
                  <a:gd name="T18" fmla="*/ 128 w 128"/>
                  <a:gd name="T19" fmla="*/ 113 h 139"/>
                  <a:gd name="T20" fmla="*/ 128 w 128"/>
                  <a:gd name="T21" fmla="*/ 117 h 139"/>
                  <a:gd name="T22" fmla="*/ 124 w 128"/>
                  <a:gd name="T23" fmla="*/ 119 h 139"/>
                  <a:gd name="T24" fmla="*/ 117 w 128"/>
                  <a:gd name="T25" fmla="*/ 121 h 139"/>
                  <a:gd name="T26" fmla="*/ 95 w 128"/>
                  <a:gd name="T27" fmla="*/ 126 h 139"/>
                  <a:gd name="T28" fmla="*/ 73 w 128"/>
                  <a:gd name="T29" fmla="*/ 128 h 139"/>
                  <a:gd name="T30" fmla="*/ 62 w 128"/>
                  <a:gd name="T31" fmla="*/ 128 h 139"/>
                  <a:gd name="T32" fmla="*/ 0 w 128"/>
                  <a:gd name="T33" fmla="*/ 139 h 139"/>
                  <a:gd name="T34" fmla="*/ 4 w 128"/>
                  <a:gd name="T35" fmla="*/ 0 h 1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139"/>
                  <a:gd name="T56" fmla="*/ 128 w 128"/>
                  <a:gd name="T57" fmla="*/ 139 h 1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139">
                    <a:moveTo>
                      <a:pt x="4" y="0"/>
                    </a:moveTo>
                    <a:lnTo>
                      <a:pt x="13" y="0"/>
                    </a:lnTo>
                    <a:lnTo>
                      <a:pt x="33" y="4"/>
                    </a:lnTo>
                    <a:lnTo>
                      <a:pt x="59" y="11"/>
                    </a:lnTo>
                    <a:lnTo>
                      <a:pt x="86" y="26"/>
                    </a:lnTo>
                    <a:lnTo>
                      <a:pt x="97" y="35"/>
                    </a:lnTo>
                    <a:lnTo>
                      <a:pt x="106" y="49"/>
                    </a:lnTo>
                    <a:lnTo>
                      <a:pt x="119" y="77"/>
                    </a:lnTo>
                    <a:lnTo>
                      <a:pt x="126" y="104"/>
                    </a:lnTo>
                    <a:lnTo>
                      <a:pt x="128" y="113"/>
                    </a:lnTo>
                    <a:lnTo>
                      <a:pt x="128" y="117"/>
                    </a:lnTo>
                    <a:lnTo>
                      <a:pt x="124" y="119"/>
                    </a:lnTo>
                    <a:lnTo>
                      <a:pt x="117" y="121"/>
                    </a:lnTo>
                    <a:lnTo>
                      <a:pt x="95" y="126"/>
                    </a:lnTo>
                    <a:lnTo>
                      <a:pt x="73" y="128"/>
                    </a:lnTo>
                    <a:lnTo>
                      <a:pt x="62" y="128"/>
                    </a:lnTo>
                    <a:lnTo>
                      <a:pt x="0" y="139"/>
                    </a:lnTo>
                    <a:lnTo>
                      <a:pt x="4" y="0"/>
                    </a:lnTo>
                    <a:close/>
                  </a:path>
                </a:pathLst>
              </a:custGeom>
              <a:solidFill>
                <a:srgbClr val="4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2" name="Freeform 123"/>
              <p:cNvSpPr>
                <a:spLocks/>
              </p:cNvSpPr>
              <p:nvPr/>
            </p:nvSpPr>
            <p:spPr bwMode="auto">
              <a:xfrm>
                <a:off x="1070" y="2937"/>
                <a:ext cx="124" cy="137"/>
              </a:xfrm>
              <a:custGeom>
                <a:avLst/>
                <a:gdLst>
                  <a:gd name="T0" fmla="*/ 4 w 124"/>
                  <a:gd name="T1" fmla="*/ 0 h 137"/>
                  <a:gd name="T2" fmla="*/ 13 w 124"/>
                  <a:gd name="T3" fmla="*/ 0 h 137"/>
                  <a:gd name="T4" fmla="*/ 33 w 124"/>
                  <a:gd name="T5" fmla="*/ 5 h 137"/>
                  <a:gd name="T6" fmla="*/ 57 w 124"/>
                  <a:gd name="T7" fmla="*/ 11 h 137"/>
                  <a:gd name="T8" fmla="*/ 84 w 124"/>
                  <a:gd name="T9" fmla="*/ 24 h 137"/>
                  <a:gd name="T10" fmla="*/ 102 w 124"/>
                  <a:gd name="T11" fmla="*/ 47 h 137"/>
                  <a:gd name="T12" fmla="*/ 115 w 124"/>
                  <a:gd name="T13" fmla="*/ 75 h 137"/>
                  <a:gd name="T14" fmla="*/ 121 w 124"/>
                  <a:gd name="T15" fmla="*/ 102 h 137"/>
                  <a:gd name="T16" fmla="*/ 124 w 124"/>
                  <a:gd name="T17" fmla="*/ 111 h 137"/>
                  <a:gd name="T18" fmla="*/ 124 w 124"/>
                  <a:gd name="T19" fmla="*/ 115 h 137"/>
                  <a:gd name="T20" fmla="*/ 121 w 124"/>
                  <a:gd name="T21" fmla="*/ 117 h 137"/>
                  <a:gd name="T22" fmla="*/ 113 w 124"/>
                  <a:gd name="T23" fmla="*/ 119 h 137"/>
                  <a:gd name="T24" fmla="*/ 93 w 124"/>
                  <a:gd name="T25" fmla="*/ 122 h 137"/>
                  <a:gd name="T26" fmla="*/ 71 w 124"/>
                  <a:gd name="T27" fmla="*/ 126 h 137"/>
                  <a:gd name="T28" fmla="*/ 62 w 124"/>
                  <a:gd name="T29" fmla="*/ 126 h 137"/>
                  <a:gd name="T30" fmla="*/ 0 w 124"/>
                  <a:gd name="T31" fmla="*/ 137 h 137"/>
                  <a:gd name="T32" fmla="*/ 4 w 124"/>
                  <a:gd name="T33" fmla="*/ 0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
                  <a:gd name="T52" fmla="*/ 0 h 137"/>
                  <a:gd name="T53" fmla="*/ 124 w 124"/>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 h="137">
                    <a:moveTo>
                      <a:pt x="4" y="0"/>
                    </a:moveTo>
                    <a:lnTo>
                      <a:pt x="13" y="0"/>
                    </a:lnTo>
                    <a:lnTo>
                      <a:pt x="33" y="5"/>
                    </a:lnTo>
                    <a:lnTo>
                      <a:pt x="57" y="11"/>
                    </a:lnTo>
                    <a:lnTo>
                      <a:pt x="84" y="24"/>
                    </a:lnTo>
                    <a:lnTo>
                      <a:pt x="102" y="47"/>
                    </a:lnTo>
                    <a:lnTo>
                      <a:pt x="115" y="75"/>
                    </a:lnTo>
                    <a:lnTo>
                      <a:pt x="121" y="102"/>
                    </a:lnTo>
                    <a:lnTo>
                      <a:pt x="124" y="111"/>
                    </a:lnTo>
                    <a:lnTo>
                      <a:pt x="124" y="115"/>
                    </a:lnTo>
                    <a:lnTo>
                      <a:pt x="121" y="117"/>
                    </a:lnTo>
                    <a:lnTo>
                      <a:pt x="113" y="119"/>
                    </a:lnTo>
                    <a:lnTo>
                      <a:pt x="93" y="122"/>
                    </a:lnTo>
                    <a:lnTo>
                      <a:pt x="71" y="126"/>
                    </a:lnTo>
                    <a:lnTo>
                      <a:pt x="62" y="126"/>
                    </a:lnTo>
                    <a:lnTo>
                      <a:pt x="0" y="137"/>
                    </a:lnTo>
                    <a:lnTo>
                      <a:pt x="4" y="0"/>
                    </a:lnTo>
                    <a:close/>
                  </a:path>
                </a:pathLst>
              </a:custGeom>
              <a:solidFill>
                <a:srgbClr val="3B77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3" name="Freeform 124"/>
              <p:cNvSpPr>
                <a:spLocks/>
              </p:cNvSpPr>
              <p:nvPr/>
            </p:nvSpPr>
            <p:spPr bwMode="auto">
              <a:xfrm>
                <a:off x="1070" y="2939"/>
                <a:ext cx="117" cy="135"/>
              </a:xfrm>
              <a:custGeom>
                <a:avLst/>
                <a:gdLst>
                  <a:gd name="T0" fmla="*/ 4 w 117"/>
                  <a:gd name="T1" fmla="*/ 0 h 135"/>
                  <a:gd name="T2" fmla="*/ 11 w 117"/>
                  <a:gd name="T3" fmla="*/ 0 h 135"/>
                  <a:gd name="T4" fmla="*/ 31 w 117"/>
                  <a:gd name="T5" fmla="*/ 5 h 135"/>
                  <a:gd name="T6" fmla="*/ 55 w 117"/>
                  <a:gd name="T7" fmla="*/ 11 h 135"/>
                  <a:gd name="T8" fmla="*/ 79 w 117"/>
                  <a:gd name="T9" fmla="*/ 25 h 135"/>
                  <a:gd name="T10" fmla="*/ 97 w 117"/>
                  <a:gd name="T11" fmla="*/ 47 h 135"/>
                  <a:gd name="T12" fmla="*/ 110 w 117"/>
                  <a:gd name="T13" fmla="*/ 75 h 135"/>
                  <a:gd name="T14" fmla="*/ 117 w 117"/>
                  <a:gd name="T15" fmla="*/ 100 h 135"/>
                  <a:gd name="T16" fmla="*/ 117 w 117"/>
                  <a:gd name="T17" fmla="*/ 113 h 135"/>
                  <a:gd name="T18" fmla="*/ 62 w 117"/>
                  <a:gd name="T19" fmla="*/ 124 h 135"/>
                  <a:gd name="T20" fmla="*/ 0 w 117"/>
                  <a:gd name="T21" fmla="*/ 135 h 135"/>
                  <a:gd name="T22" fmla="*/ 4 w 117"/>
                  <a:gd name="T23" fmla="*/ 0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
                  <a:gd name="T37" fmla="*/ 0 h 135"/>
                  <a:gd name="T38" fmla="*/ 117 w 117"/>
                  <a:gd name="T39" fmla="*/ 135 h 1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 h="135">
                    <a:moveTo>
                      <a:pt x="4" y="0"/>
                    </a:moveTo>
                    <a:lnTo>
                      <a:pt x="11" y="0"/>
                    </a:lnTo>
                    <a:lnTo>
                      <a:pt x="31" y="5"/>
                    </a:lnTo>
                    <a:lnTo>
                      <a:pt x="55" y="11"/>
                    </a:lnTo>
                    <a:lnTo>
                      <a:pt x="79" y="25"/>
                    </a:lnTo>
                    <a:lnTo>
                      <a:pt x="97" y="47"/>
                    </a:lnTo>
                    <a:lnTo>
                      <a:pt x="110" y="75"/>
                    </a:lnTo>
                    <a:lnTo>
                      <a:pt x="117" y="100"/>
                    </a:lnTo>
                    <a:lnTo>
                      <a:pt x="117" y="113"/>
                    </a:lnTo>
                    <a:lnTo>
                      <a:pt x="62" y="124"/>
                    </a:lnTo>
                    <a:lnTo>
                      <a:pt x="0" y="135"/>
                    </a:lnTo>
                    <a:lnTo>
                      <a:pt x="4" y="0"/>
                    </a:lnTo>
                    <a:close/>
                  </a:path>
                </a:pathLst>
              </a:custGeom>
              <a:solidFill>
                <a:srgbClr val="376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4" name="Freeform 125"/>
              <p:cNvSpPr>
                <a:spLocks/>
              </p:cNvSpPr>
              <p:nvPr/>
            </p:nvSpPr>
            <p:spPr bwMode="auto">
              <a:xfrm>
                <a:off x="1070" y="2939"/>
                <a:ext cx="113" cy="135"/>
              </a:xfrm>
              <a:custGeom>
                <a:avLst/>
                <a:gdLst>
                  <a:gd name="T0" fmla="*/ 4 w 113"/>
                  <a:gd name="T1" fmla="*/ 0 h 135"/>
                  <a:gd name="T2" fmla="*/ 11 w 113"/>
                  <a:gd name="T3" fmla="*/ 0 h 135"/>
                  <a:gd name="T4" fmla="*/ 31 w 113"/>
                  <a:gd name="T5" fmla="*/ 5 h 135"/>
                  <a:gd name="T6" fmla="*/ 53 w 113"/>
                  <a:gd name="T7" fmla="*/ 14 h 135"/>
                  <a:gd name="T8" fmla="*/ 75 w 113"/>
                  <a:gd name="T9" fmla="*/ 27 h 135"/>
                  <a:gd name="T10" fmla="*/ 93 w 113"/>
                  <a:gd name="T11" fmla="*/ 49 h 135"/>
                  <a:gd name="T12" fmla="*/ 106 w 113"/>
                  <a:gd name="T13" fmla="*/ 75 h 135"/>
                  <a:gd name="T14" fmla="*/ 113 w 113"/>
                  <a:gd name="T15" fmla="*/ 100 h 135"/>
                  <a:gd name="T16" fmla="*/ 113 w 113"/>
                  <a:gd name="T17" fmla="*/ 113 h 135"/>
                  <a:gd name="T18" fmla="*/ 62 w 113"/>
                  <a:gd name="T19" fmla="*/ 124 h 135"/>
                  <a:gd name="T20" fmla="*/ 0 w 113"/>
                  <a:gd name="T21" fmla="*/ 135 h 135"/>
                  <a:gd name="T22" fmla="*/ 4 w 113"/>
                  <a:gd name="T23" fmla="*/ 0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
                  <a:gd name="T37" fmla="*/ 0 h 135"/>
                  <a:gd name="T38" fmla="*/ 113 w 113"/>
                  <a:gd name="T39" fmla="*/ 135 h 1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 h="135">
                    <a:moveTo>
                      <a:pt x="4" y="0"/>
                    </a:moveTo>
                    <a:lnTo>
                      <a:pt x="11" y="0"/>
                    </a:lnTo>
                    <a:lnTo>
                      <a:pt x="31" y="5"/>
                    </a:lnTo>
                    <a:lnTo>
                      <a:pt x="53" y="14"/>
                    </a:lnTo>
                    <a:lnTo>
                      <a:pt x="75" y="27"/>
                    </a:lnTo>
                    <a:lnTo>
                      <a:pt x="93" y="49"/>
                    </a:lnTo>
                    <a:lnTo>
                      <a:pt x="106" y="75"/>
                    </a:lnTo>
                    <a:lnTo>
                      <a:pt x="113" y="100"/>
                    </a:lnTo>
                    <a:lnTo>
                      <a:pt x="113" y="113"/>
                    </a:lnTo>
                    <a:lnTo>
                      <a:pt x="62" y="124"/>
                    </a:lnTo>
                    <a:lnTo>
                      <a:pt x="0" y="135"/>
                    </a:lnTo>
                    <a:lnTo>
                      <a:pt x="4" y="0"/>
                    </a:lnTo>
                    <a:close/>
                  </a:path>
                </a:pathLst>
              </a:custGeom>
              <a:solidFill>
                <a:srgbClr val="326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5" name="Freeform 126"/>
              <p:cNvSpPr>
                <a:spLocks/>
              </p:cNvSpPr>
              <p:nvPr/>
            </p:nvSpPr>
            <p:spPr bwMode="auto">
              <a:xfrm>
                <a:off x="1070" y="2942"/>
                <a:ext cx="108" cy="132"/>
              </a:xfrm>
              <a:custGeom>
                <a:avLst/>
                <a:gdLst>
                  <a:gd name="T0" fmla="*/ 4 w 108"/>
                  <a:gd name="T1" fmla="*/ 0 h 132"/>
                  <a:gd name="T2" fmla="*/ 11 w 108"/>
                  <a:gd name="T3" fmla="*/ 0 h 132"/>
                  <a:gd name="T4" fmla="*/ 28 w 108"/>
                  <a:gd name="T5" fmla="*/ 4 h 132"/>
                  <a:gd name="T6" fmla="*/ 51 w 108"/>
                  <a:gd name="T7" fmla="*/ 13 h 132"/>
                  <a:gd name="T8" fmla="*/ 73 w 108"/>
                  <a:gd name="T9" fmla="*/ 26 h 132"/>
                  <a:gd name="T10" fmla="*/ 88 w 108"/>
                  <a:gd name="T11" fmla="*/ 46 h 132"/>
                  <a:gd name="T12" fmla="*/ 102 w 108"/>
                  <a:gd name="T13" fmla="*/ 72 h 132"/>
                  <a:gd name="T14" fmla="*/ 106 w 108"/>
                  <a:gd name="T15" fmla="*/ 97 h 132"/>
                  <a:gd name="T16" fmla="*/ 108 w 108"/>
                  <a:gd name="T17" fmla="*/ 106 h 132"/>
                  <a:gd name="T18" fmla="*/ 108 w 108"/>
                  <a:gd name="T19" fmla="*/ 110 h 132"/>
                  <a:gd name="T20" fmla="*/ 62 w 108"/>
                  <a:gd name="T21" fmla="*/ 121 h 132"/>
                  <a:gd name="T22" fmla="*/ 0 w 108"/>
                  <a:gd name="T23" fmla="*/ 132 h 132"/>
                  <a:gd name="T24" fmla="*/ 4 w 108"/>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
                  <a:gd name="T40" fmla="*/ 0 h 132"/>
                  <a:gd name="T41" fmla="*/ 108 w 108"/>
                  <a:gd name="T42" fmla="*/ 132 h 1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 h="132">
                    <a:moveTo>
                      <a:pt x="4" y="0"/>
                    </a:moveTo>
                    <a:lnTo>
                      <a:pt x="11" y="0"/>
                    </a:lnTo>
                    <a:lnTo>
                      <a:pt x="28" y="4"/>
                    </a:lnTo>
                    <a:lnTo>
                      <a:pt x="51" y="13"/>
                    </a:lnTo>
                    <a:lnTo>
                      <a:pt x="73" y="26"/>
                    </a:lnTo>
                    <a:lnTo>
                      <a:pt x="88" y="46"/>
                    </a:lnTo>
                    <a:lnTo>
                      <a:pt x="102" y="72"/>
                    </a:lnTo>
                    <a:lnTo>
                      <a:pt x="106" y="97"/>
                    </a:lnTo>
                    <a:lnTo>
                      <a:pt x="108" y="106"/>
                    </a:lnTo>
                    <a:lnTo>
                      <a:pt x="108" y="110"/>
                    </a:lnTo>
                    <a:lnTo>
                      <a:pt x="62" y="121"/>
                    </a:lnTo>
                    <a:lnTo>
                      <a:pt x="0" y="132"/>
                    </a:lnTo>
                    <a:lnTo>
                      <a:pt x="4" y="0"/>
                    </a:lnTo>
                    <a:close/>
                  </a:path>
                </a:pathLst>
              </a:custGeom>
              <a:solidFill>
                <a:srgbClr val="2E5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6" name="Freeform 127"/>
              <p:cNvSpPr>
                <a:spLocks/>
              </p:cNvSpPr>
              <p:nvPr/>
            </p:nvSpPr>
            <p:spPr bwMode="auto">
              <a:xfrm>
                <a:off x="1070" y="2944"/>
                <a:ext cx="104" cy="130"/>
              </a:xfrm>
              <a:custGeom>
                <a:avLst/>
                <a:gdLst>
                  <a:gd name="T0" fmla="*/ 4 w 104"/>
                  <a:gd name="T1" fmla="*/ 0 h 130"/>
                  <a:gd name="T2" fmla="*/ 11 w 104"/>
                  <a:gd name="T3" fmla="*/ 0 h 130"/>
                  <a:gd name="T4" fmla="*/ 28 w 104"/>
                  <a:gd name="T5" fmla="*/ 4 h 130"/>
                  <a:gd name="T6" fmla="*/ 48 w 104"/>
                  <a:gd name="T7" fmla="*/ 11 h 130"/>
                  <a:gd name="T8" fmla="*/ 68 w 104"/>
                  <a:gd name="T9" fmla="*/ 24 h 130"/>
                  <a:gd name="T10" fmla="*/ 84 w 104"/>
                  <a:gd name="T11" fmla="*/ 46 h 130"/>
                  <a:gd name="T12" fmla="*/ 95 w 104"/>
                  <a:gd name="T13" fmla="*/ 73 h 130"/>
                  <a:gd name="T14" fmla="*/ 102 w 104"/>
                  <a:gd name="T15" fmla="*/ 95 h 130"/>
                  <a:gd name="T16" fmla="*/ 104 w 104"/>
                  <a:gd name="T17" fmla="*/ 104 h 130"/>
                  <a:gd name="T18" fmla="*/ 104 w 104"/>
                  <a:gd name="T19" fmla="*/ 108 h 130"/>
                  <a:gd name="T20" fmla="*/ 97 w 104"/>
                  <a:gd name="T21" fmla="*/ 112 h 130"/>
                  <a:gd name="T22" fmla="*/ 82 w 104"/>
                  <a:gd name="T23" fmla="*/ 115 h 130"/>
                  <a:gd name="T24" fmla="*/ 68 w 104"/>
                  <a:gd name="T25" fmla="*/ 119 h 130"/>
                  <a:gd name="T26" fmla="*/ 62 w 104"/>
                  <a:gd name="T27" fmla="*/ 119 h 130"/>
                  <a:gd name="T28" fmla="*/ 0 w 104"/>
                  <a:gd name="T29" fmla="*/ 130 h 130"/>
                  <a:gd name="T30" fmla="*/ 4 w 104"/>
                  <a:gd name="T31" fmla="*/ 0 h 1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
                  <a:gd name="T49" fmla="*/ 0 h 130"/>
                  <a:gd name="T50" fmla="*/ 104 w 104"/>
                  <a:gd name="T51" fmla="*/ 130 h 1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 h="130">
                    <a:moveTo>
                      <a:pt x="4" y="0"/>
                    </a:moveTo>
                    <a:lnTo>
                      <a:pt x="11" y="0"/>
                    </a:lnTo>
                    <a:lnTo>
                      <a:pt x="28" y="4"/>
                    </a:lnTo>
                    <a:lnTo>
                      <a:pt x="48" y="11"/>
                    </a:lnTo>
                    <a:lnTo>
                      <a:pt x="68" y="24"/>
                    </a:lnTo>
                    <a:lnTo>
                      <a:pt x="84" y="46"/>
                    </a:lnTo>
                    <a:lnTo>
                      <a:pt x="95" y="73"/>
                    </a:lnTo>
                    <a:lnTo>
                      <a:pt x="102" y="95"/>
                    </a:lnTo>
                    <a:lnTo>
                      <a:pt x="104" y="104"/>
                    </a:lnTo>
                    <a:lnTo>
                      <a:pt x="104" y="108"/>
                    </a:lnTo>
                    <a:lnTo>
                      <a:pt x="97" y="112"/>
                    </a:lnTo>
                    <a:lnTo>
                      <a:pt x="82" y="115"/>
                    </a:lnTo>
                    <a:lnTo>
                      <a:pt x="68" y="119"/>
                    </a:lnTo>
                    <a:lnTo>
                      <a:pt x="62" y="119"/>
                    </a:lnTo>
                    <a:lnTo>
                      <a:pt x="0" y="130"/>
                    </a:lnTo>
                    <a:lnTo>
                      <a:pt x="4" y="0"/>
                    </a:lnTo>
                    <a:close/>
                  </a:path>
                </a:pathLst>
              </a:custGeom>
              <a:solidFill>
                <a:srgbClr val="2952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7" name="Freeform 128"/>
              <p:cNvSpPr>
                <a:spLocks/>
              </p:cNvSpPr>
              <p:nvPr/>
            </p:nvSpPr>
            <p:spPr bwMode="auto">
              <a:xfrm>
                <a:off x="1070" y="2944"/>
                <a:ext cx="99" cy="130"/>
              </a:xfrm>
              <a:custGeom>
                <a:avLst/>
                <a:gdLst>
                  <a:gd name="T0" fmla="*/ 4 w 99"/>
                  <a:gd name="T1" fmla="*/ 0 h 130"/>
                  <a:gd name="T2" fmla="*/ 11 w 99"/>
                  <a:gd name="T3" fmla="*/ 0 h 130"/>
                  <a:gd name="T4" fmla="*/ 26 w 99"/>
                  <a:gd name="T5" fmla="*/ 4 h 130"/>
                  <a:gd name="T6" fmla="*/ 46 w 99"/>
                  <a:gd name="T7" fmla="*/ 13 h 130"/>
                  <a:gd name="T8" fmla="*/ 66 w 99"/>
                  <a:gd name="T9" fmla="*/ 26 h 130"/>
                  <a:gd name="T10" fmla="*/ 79 w 99"/>
                  <a:gd name="T11" fmla="*/ 48 h 130"/>
                  <a:gd name="T12" fmla="*/ 90 w 99"/>
                  <a:gd name="T13" fmla="*/ 73 h 130"/>
                  <a:gd name="T14" fmla="*/ 97 w 99"/>
                  <a:gd name="T15" fmla="*/ 95 h 130"/>
                  <a:gd name="T16" fmla="*/ 99 w 99"/>
                  <a:gd name="T17" fmla="*/ 104 h 130"/>
                  <a:gd name="T18" fmla="*/ 99 w 99"/>
                  <a:gd name="T19" fmla="*/ 108 h 130"/>
                  <a:gd name="T20" fmla="*/ 93 w 99"/>
                  <a:gd name="T21" fmla="*/ 112 h 130"/>
                  <a:gd name="T22" fmla="*/ 79 w 99"/>
                  <a:gd name="T23" fmla="*/ 115 h 130"/>
                  <a:gd name="T24" fmla="*/ 68 w 99"/>
                  <a:gd name="T25" fmla="*/ 119 h 130"/>
                  <a:gd name="T26" fmla="*/ 62 w 99"/>
                  <a:gd name="T27" fmla="*/ 119 h 130"/>
                  <a:gd name="T28" fmla="*/ 0 w 99"/>
                  <a:gd name="T29" fmla="*/ 130 h 130"/>
                  <a:gd name="T30" fmla="*/ 4 w 99"/>
                  <a:gd name="T31" fmla="*/ 0 h 1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9"/>
                  <a:gd name="T49" fmla="*/ 0 h 130"/>
                  <a:gd name="T50" fmla="*/ 99 w 99"/>
                  <a:gd name="T51" fmla="*/ 130 h 1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9" h="130">
                    <a:moveTo>
                      <a:pt x="4" y="0"/>
                    </a:moveTo>
                    <a:lnTo>
                      <a:pt x="11" y="0"/>
                    </a:lnTo>
                    <a:lnTo>
                      <a:pt x="26" y="4"/>
                    </a:lnTo>
                    <a:lnTo>
                      <a:pt x="46" y="13"/>
                    </a:lnTo>
                    <a:lnTo>
                      <a:pt x="66" y="26"/>
                    </a:lnTo>
                    <a:lnTo>
                      <a:pt x="79" y="48"/>
                    </a:lnTo>
                    <a:lnTo>
                      <a:pt x="90" y="73"/>
                    </a:lnTo>
                    <a:lnTo>
                      <a:pt x="97" y="95"/>
                    </a:lnTo>
                    <a:lnTo>
                      <a:pt x="99" y="104"/>
                    </a:lnTo>
                    <a:lnTo>
                      <a:pt x="99" y="108"/>
                    </a:lnTo>
                    <a:lnTo>
                      <a:pt x="93" y="112"/>
                    </a:lnTo>
                    <a:lnTo>
                      <a:pt x="79" y="115"/>
                    </a:lnTo>
                    <a:lnTo>
                      <a:pt x="68" y="119"/>
                    </a:lnTo>
                    <a:lnTo>
                      <a:pt x="62" y="119"/>
                    </a:lnTo>
                    <a:lnTo>
                      <a:pt x="0" y="130"/>
                    </a:lnTo>
                    <a:lnTo>
                      <a:pt x="4" y="0"/>
                    </a:lnTo>
                    <a:close/>
                  </a:path>
                </a:pathLst>
              </a:custGeom>
              <a:solidFill>
                <a:srgbClr val="254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8" name="Freeform 129"/>
              <p:cNvSpPr>
                <a:spLocks/>
              </p:cNvSpPr>
              <p:nvPr/>
            </p:nvSpPr>
            <p:spPr bwMode="auto">
              <a:xfrm>
                <a:off x="1070" y="2946"/>
                <a:ext cx="95" cy="128"/>
              </a:xfrm>
              <a:custGeom>
                <a:avLst/>
                <a:gdLst>
                  <a:gd name="T0" fmla="*/ 4 w 95"/>
                  <a:gd name="T1" fmla="*/ 0 h 128"/>
                  <a:gd name="T2" fmla="*/ 11 w 95"/>
                  <a:gd name="T3" fmla="*/ 0 h 128"/>
                  <a:gd name="T4" fmla="*/ 26 w 95"/>
                  <a:gd name="T5" fmla="*/ 4 h 128"/>
                  <a:gd name="T6" fmla="*/ 44 w 95"/>
                  <a:gd name="T7" fmla="*/ 13 h 128"/>
                  <a:gd name="T8" fmla="*/ 62 w 95"/>
                  <a:gd name="T9" fmla="*/ 27 h 128"/>
                  <a:gd name="T10" fmla="*/ 75 w 95"/>
                  <a:gd name="T11" fmla="*/ 46 h 128"/>
                  <a:gd name="T12" fmla="*/ 86 w 95"/>
                  <a:gd name="T13" fmla="*/ 71 h 128"/>
                  <a:gd name="T14" fmla="*/ 93 w 95"/>
                  <a:gd name="T15" fmla="*/ 93 h 128"/>
                  <a:gd name="T16" fmla="*/ 95 w 95"/>
                  <a:gd name="T17" fmla="*/ 102 h 128"/>
                  <a:gd name="T18" fmla="*/ 95 w 95"/>
                  <a:gd name="T19" fmla="*/ 106 h 128"/>
                  <a:gd name="T20" fmla="*/ 88 w 95"/>
                  <a:gd name="T21" fmla="*/ 110 h 128"/>
                  <a:gd name="T22" fmla="*/ 77 w 95"/>
                  <a:gd name="T23" fmla="*/ 113 h 128"/>
                  <a:gd name="T24" fmla="*/ 66 w 95"/>
                  <a:gd name="T25" fmla="*/ 117 h 128"/>
                  <a:gd name="T26" fmla="*/ 62 w 95"/>
                  <a:gd name="T27" fmla="*/ 117 h 128"/>
                  <a:gd name="T28" fmla="*/ 0 w 95"/>
                  <a:gd name="T29" fmla="*/ 128 h 128"/>
                  <a:gd name="T30" fmla="*/ 4 w 95"/>
                  <a:gd name="T31" fmla="*/ 0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5"/>
                  <a:gd name="T49" fmla="*/ 0 h 128"/>
                  <a:gd name="T50" fmla="*/ 95 w 95"/>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5" h="128">
                    <a:moveTo>
                      <a:pt x="4" y="0"/>
                    </a:moveTo>
                    <a:lnTo>
                      <a:pt x="11" y="0"/>
                    </a:lnTo>
                    <a:lnTo>
                      <a:pt x="26" y="4"/>
                    </a:lnTo>
                    <a:lnTo>
                      <a:pt x="44" y="13"/>
                    </a:lnTo>
                    <a:lnTo>
                      <a:pt x="62" y="27"/>
                    </a:lnTo>
                    <a:lnTo>
                      <a:pt x="75" y="46"/>
                    </a:lnTo>
                    <a:lnTo>
                      <a:pt x="86" y="71"/>
                    </a:lnTo>
                    <a:lnTo>
                      <a:pt x="93" y="93"/>
                    </a:lnTo>
                    <a:lnTo>
                      <a:pt x="95" y="102"/>
                    </a:lnTo>
                    <a:lnTo>
                      <a:pt x="95" y="106"/>
                    </a:lnTo>
                    <a:lnTo>
                      <a:pt x="88" y="110"/>
                    </a:lnTo>
                    <a:lnTo>
                      <a:pt x="77" y="113"/>
                    </a:lnTo>
                    <a:lnTo>
                      <a:pt x="66" y="117"/>
                    </a:lnTo>
                    <a:lnTo>
                      <a:pt x="62" y="117"/>
                    </a:lnTo>
                    <a:lnTo>
                      <a:pt x="0" y="128"/>
                    </a:lnTo>
                    <a:lnTo>
                      <a:pt x="4" y="0"/>
                    </a:lnTo>
                    <a:close/>
                  </a:path>
                </a:pathLst>
              </a:custGeom>
              <a:solidFill>
                <a:srgbClr val="2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39" name="Freeform 130"/>
              <p:cNvSpPr>
                <a:spLocks/>
              </p:cNvSpPr>
              <p:nvPr/>
            </p:nvSpPr>
            <p:spPr bwMode="auto">
              <a:xfrm>
                <a:off x="1070" y="2948"/>
                <a:ext cx="88" cy="126"/>
              </a:xfrm>
              <a:custGeom>
                <a:avLst/>
                <a:gdLst>
                  <a:gd name="T0" fmla="*/ 4 w 88"/>
                  <a:gd name="T1" fmla="*/ 0 h 126"/>
                  <a:gd name="T2" fmla="*/ 11 w 88"/>
                  <a:gd name="T3" fmla="*/ 0 h 126"/>
                  <a:gd name="T4" fmla="*/ 24 w 88"/>
                  <a:gd name="T5" fmla="*/ 5 h 126"/>
                  <a:gd name="T6" fmla="*/ 42 w 88"/>
                  <a:gd name="T7" fmla="*/ 13 h 126"/>
                  <a:gd name="T8" fmla="*/ 59 w 88"/>
                  <a:gd name="T9" fmla="*/ 27 h 126"/>
                  <a:gd name="T10" fmla="*/ 73 w 88"/>
                  <a:gd name="T11" fmla="*/ 47 h 126"/>
                  <a:gd name="T12" fmla="*/ 82 w 88"/>
                  <a:gd name="T13" fmla="*/ 71 h 126"/>
                  <a:gd name="T14" fmla="*/ 88 w 88"/>
                  <a:gd name="T15" fmla="*/ 93 h 126"/>
                  <a:gd name="T16" fmla="*/ 88 w 88"/>
                  <a:gd name="T17" fmla="*/ 104 h 126"/>
                  <a:gd name="T18" fmla="*/ 62 w 88"/>
                  <a:gd name="T19" fmla="*/ 115 h 126"/>
                  <a:gd name="T20" fmla="*/ 0 w 88"/>
                  <a:gd name="T21" fmla="*/ 126 h 126"/>
                  <a:gd name="T22" fmla="*/ 4 w 88"/>
                  <a:gd name="T23" fmla="*/ 0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8"/>
                  <a:gd name="T37" fmla="*/ 0 h 126"/>
                  <a:gd name="T38" fmla="*/ 88 w 88"/>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8" h="126">
                    <a:moveTo>
                      <a:pt x="4" y="0"/>
                    </a:moveTo>
                    <a:lnTo>
                      <a:pt x="11" y="0"/>
                    </a:lnTo>
                    <a:lnTo>
                      <a:pt x="24" y="5"/>
                    </a:lnTo>
                    <a:lnTo>
                      <a:pt x="42" y="13"/>
                    </a:lnTo>
                    <a:lnTo>
                      <a:pt x="59" y="27"/>
                    </a:lnTo>
                    <a:lnTo>
                      <a:pt x="73" y="47"/>
                    </a:lnTo>
                    <a:lnTo>
                      <a:pt x="82" y="71"/>
                    </a:lnTo>
                    <a:lnTo>
                      <a:pt x="88" y="93"/>
                    </a:lnTo>
                    <a:lnTo>
                      <a:pt x="88" y="104"/>
                    </a:lnTo>
                    <a:lnTo>
                      <a:pt x="62" y="115"/>
                    </a:lnTo>
                    <a:lnTo>
                      <a:pt x="0" y="126"/>
                    </a:lnTo>
                    <a:lnTo>
                      <a:pt x="4" y="0"/>
                    </a:lnTo>
                    <a:close/>
                  </a:path>
                </a:pathLst>
              </a:custGeom>
              <a:solidFill>
                <a:srgbClr val="1B37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0" name="Freeform 131"/>
              <p:cNvSpPr>
                <a:spLocks/>
              </p:cNvSpPr>
              <p:nvPr/>
            </p:nvSpPr>
            <p:spPr bwMode="auto">
              <a:xfrm>
                <a:off x="1070" y="2948"/>
                <a:ext cx="84" cy="126"/>
              </a:xfrm>
              <a:custGeom>
                <a:avLst/>
                <a:gdLst>
                  <a:gd name="T0" fmla="*/ 4 w 84"/>
                  <a:gd name="T1" fmla="*/ 0 h 126"/>
                  <a:gd name="T2" fmla="*/ 9 w 84"/>
                  <a:gd name="T3" fmla="*/ 2 h 126"/>
                  <a:gd name="T4" fmla="*/ 24 w 84"/>
                  <a:gd name="T5" fmla="*/ 7 h 126"/>
                  <a:gd name="T6" fmla="*/ 40 w 84"/>
                  <a:gd name="T7" fmla="*/ 13 h 126"/>
                  <a:gd name="T8" fmla="*/ 55 w 84"/>
                  <a:gd name="T9" fmla="*/ 27 h 126"/>
                  <a:gd name="T10" fmla="*/ 66 w 84"/>
                  <a:gd name="T11" fmla="*/ 47 h 126"/>
                  <a:gd name="T12" fmla="*/ 77 w 84"/>
                  <a:gd name="T13" fmla="*/ 71 h 126"/>
                  <a:gd name="T14" fmla="*/ 82 w 84"/>
                  <a:gd name="T15" fmla="*/ 91 h 126"/>
                  <a:gd name="T16" fmla="*/ 84 w 84"/>
                  <a:gd name="T17" fmla="*/ 97 h 126"/>
                  <a:gd name="T18" fmla="*/ 84 w 84"/>
                  <a:gd name="T19" fmla="*/ 102 h 126"/>
                  <a:gd name="T20" fmla="*/ 79 w 84"/>
                  <a:gd name="T21" fmla="*/ 106 h 126"/>
                  <a:gd name="T22" fmla="*/ 73 w 84"/>
                  <a:gd name="T23" fmla="*/ 111 h 126"/>
                  <a:gd name="T24" fmla="*/ 66 w 84"/>
                  <a:gd name="T25" fmla="*/ 113 h 126"/>
                  <a:gd name="T26" fmla="*/ 62 w 84"/>
                  <a:gd name="T27" fmla="*/ 115 h 126"/>
                  <a:gd name="T28" fmla="*/ 0 w 84"/>
                  <a:gd name="T29" fmla="*/ 126 h 126"/>
                  <a:gd name="T30" fmla="*/ 4 w 84"/>
                  <a:gd name="T31" fmla="*/ 0 h 1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126"/>
                  <a:gd name="T50" fmla="*/ 84 w 84"/>
                  <a:gd name="T51" fmla="*/ 126 h 1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126">
                    <a:moveTo>
                      <a:pt x="4" y="0"/>
                    </a:moveTo>
                    <a:lnTo>
                      <a:pt x="9" y="2"/>
                    </a:lnTo>
                    <a:lnTo>
                      <a:pt x="24" y="7"/>
                    </a:lnTo>
                    <a:lnTo>
                      <a:pt x="40" y="13"/>
                    </a:lnTo>
                    <a:lnTo>
                      <a:pt x="55" y="27"/>
                    </a:lnTo>
                    <a:lnTo>
                      <a:pt x="66" y="47"/>
                    </a:lnTo>
                    <a:lnTo>
                      <a:pt x="77" y="71"/>
                    </a:lnTo>
                    <a:lnTo>
                      <a:pt x="82" y="91"/>
                    </a:lnTo>
                    <a:lnTo>
                      <a:pt x="84" y="97"/>
                    </a:lnTo>
                    <a:lnTo>
                      <a:pt x="84" y="102"/>
                    </a:lnTo>
                    <a:lnTo>
                      <a:pt x="79" y="106"/>
                    </a:lnTo>
                    <a:lnTo>
                      <a:pt x="73" y="111"/>
                    </a:lnTo>
                    <a:lnTo>
                      <a:pt x="66" y="113"/>
                    </a:lnTo>
                    <a:lnTo>
                      <a:pt x="62" y="115"/>
                    </a:lnTo>
                    <a:lnTo>
                      <a:pt x="0" y="126"/>
                    </a:lnTo>
                    <a:lnTo>
                      <a:pt x="4" y="0"/>
                    </a:lnTo>
                    <a:close/>
                  </a:path>
                </a:pathLst>
              </a:custGeom>
              <a:solidFill>
                <a:srgbClr val="172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1" name="Freeform 132"/>
              <p:cNvSpPr>
                <a:spLocks/>
              </p:cNvSpPr>
              <p:nvPr/>
            </p:nvSpPr>
            <p:spPr bwMode="auto">
              <a:xfrm>
                <a:off x="1070" y="2950"/>
                <a:ext cx="79" cy="124"/>
              </a:xfrm>
              <a:custGeom>
                <a:avLst/>
                <a:gdLst>
                  <a:gd name="T0" fmla="*/ 4 w 79"/>
                  <a:gd name="T1" fmla="*/ 0 h 124"/>
                  <a:gd name="T2" fmla="*/ 9 w 79"/>
                  <a:gd name="T3" fmla="*/ 3 h 124"/>
                  <a:gd name="T4" fmla="*/ 22 w 79"/>
                  <a:gd name="T5" fmla="*/ 7 h 124"/>
                  <a:gd name="T6" fmla="*/ 37 w 79"/>
                  <a:gd name="T7" fmla="*/ 14 h 124"/>
                  <a:gd name="T8" fmla="*/ 51 w 79"/>
                  <a:gd name="T9" fmla="*/ 27 h 124"/>
                  <a:gd name="T10" fmla="*/ 62 w 79"/>
                  <a:gd name="T11" fmla="*/ 47 h 124"/>
                  <a:gd name="T12" fmla="*/ 73 w 79"/>
                  <a:gd name="T13" fmla="*/ 69 h 124"/>
                  <a:gd name="T14" fmla="*/ 77 w 79"/>
                  <a:gd name="T15" fmla="*/ 89 h 124"/>
                  <a:gd name="T16" fmla="*/ 79 w 79"/>
                  <a:gd name="T17" fmla="*/ 95 h 124"/>
                  <a:gd name="T18" fmla="*/ 79 w 79"/>
                  <a:gd name="T19" fmla="*/ 100 h 124"/>
                  <a:gd name="T20" fmla="*/ 71 w 79"/>
                  <a:gd name="T21" fmla="*/ 109 h 124"/>
                  <a:gd name="T22" fmla="*/ 64 w 79"/>
                  <a:gd name="T23" fmla="*/ 111 h 124"/>
                  <a:gd name="T24" fmla="*/ 62 w 79"/>
                  <a:gd name="T25" fmla="*/ 113 h 124"/>
                  <a:gd name="T26" fmla="*/ 0 w 79"/>
                  <a:gd name="T27" fmla="*/ 124 h 124"/>
                  <a:gd name="T28" fmla="*/ 4 w 79"/>
                  <a:gd name="T29" fmla="*/ 0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24"/>
                  <a:gd name="T47" fmla="*/ 79 w 79"/>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24">
                    <a:moveTo>
                      <a:pt x="4" y="0"/>
                    </a:moveTo>
                    <a:lnTo>
                      <a:pt x="9" y="3"/>
                    </a:lnTo>
                    <a:lnTo>
                      <a:pt x="22" y="7"/>
                    </a:lnTo>
                    <a:lnTo>
                      <a:pt x="37" y="14"/>
                    </a:lnTo>
                    <a:lnTo>
                      <a:pt x="51" y="27"/>
                    </a:lnTo>
                    <a:lnTo>
                      <a:pt x="62" y="47"/>
                    </a:lnTo>
                    <a:lnTo>
                      <a:pt x="73" y="69"/>
                    </a:lnTo>
                    <a:lnTo>
                      <a:pt x="77" y="89"/>
                    </a:lnTo>
                    <a:lnTo>
                      <a:pt x="79" y="95"/>
                    </a:lnTo>
                    <a:lnTo>
                      <a:pt x="79" y="100"/>
                    </a:lnTo>
                    <a:lnTo>
                      <a:pt x="71" y="109"/>
                    </a:lnTo>
                    <a:lnTo>
                      <a:pt x="64" y="111"/>
                    </a:lnTo>
                    <a:lnTo>
                      <a:pt x="62" y="113"/>
                    </a:lnTo>
                    <a:lnTo>
                      <a:pt x="0" y="124"/>
                    </a:lnTo>
                    <a:lnTo>
                      <a:pt x="4" y="0"/>
                    </a:lnTo>
                    <a:close/>
                  </a:path>
                </a:pathLst>
              </a:custGeom>
              <a:solidFill>
                <a:srgbClr val="1225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2" name="Freeform 133"/>
              <p:cNvSpPr>
                <a:spLocks/>
              </p:cNvSpPr>
              <p:nvPr/>
            </p:nvSpPr>
            <p:spPr bwMode="auto">
              <a:xfrm>
                <a:off x="1070" y="2953"/>
                <a:ext cx="75" cy="121"/>
              </a:xfrm>
              <a:custGeom>
                <a:avLst/>
                <a:gdLst>
                  <a:gd name="T0" fmla="*/ 4 w 75"/>
                  <a:gd name="T1" fmla="*/ 0 h 121"/>
                  <a:gd name="T2" fmla="*/ 9 w 75"/>
                  <a:gd name="T3" fmla="*/ 2 h 121"/>
                  <a:gd name="T4" fmla="*/ 22 w 75"/>
                  <a:gd name="T5" fmla="*/ 6 h 121"/>
                  <a:gd name="T6" fmla="*/ 35 w 75"/>
                  <a:gd name="T7" fmla="*/ 13 h 121"/>
                  <a:gd name="T8" fmla="*/ 48 w 75"/>
                  <a:gd name="T9" fmla="*/ 26 h 121"/>
                  <a:gd name="T10" fmla="*/ 57 w 75"/>
                  <a:gd name="T11" fmla="*/ 46 h 121"/>
                  <a:gd name="T12" fmla="*/ 66 w 75"/>
                  <a:gd name="T13" fmla="*/ 68 h 121"/>
                  <a:gd name="T14" fmla="*/ 73 w 75"/>
                  <a:gd name="T15" fmla="*/ 86 h 121"/>
                  <a:gd name="T16" fmla="*/ 75 w 75"/>
                  <a:gd name="T17" fmla="*/ 92 h 121"/>
                  <a:gd name="T18" fmla="*/ 75 w 75"/>
                  <a:gd name="T19" fmla="*/ 97 h 121"/>
                  <a:gd name="T20" fmla="*/ 68 w 75"/>
                  <a:gd name="T21" fmla="*/ 106 h 121"/>
                  <a:gd name="T22" fmla="*/ 62 w 75"/>
                  <a:gd name="T23" fmla="*/ 110 h 121"/>
                  <a:gd name="T24" fmla="*/ 0 w 75"/>
                  <a:gd name="T25" fmla="*/ 121 h 121"/>
                  <a:gd name="T26" fmla="*/ 4 w 75"/>
                  <a:gd name="T27" fmla="*/ 0 h 1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121"/>
                  <a:gd name="T44" fmla="*/ 75 w 75"/>
                  <a:gd name="T45" fmla="*/ 121 h 1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121">
                    <a:moveTo>
                      <a:pt x="4" y="0"/>
                    </a:moveTo>
                    <a:lnTo>
                      <a:pt x="9" y="2"/>
                    </a:lnTo>
                    <a:lnTo>
                      <a:pt x="22" y="6"/>
                    </a:lnTo>
                    <a:lnTo>
                      <a:pt x="35" y="13"/>
                    </a:lnTo>
                    <a:lnTo>
                      <a:pt x="48" y="26"/>
                    </a:lnTo>
                    <a:lnTo>
                      <a:pt x="57" y="46"/>
                    </a:lnTo>
                    <a:lnTo>
                      <a:pt x="66" y="68"/>
                    </a:lnTo>
                    <a:lnTo>
                      <a:pt x="73" y="86"/>
                    </a:lnTo>
                    <a:lnTo>
                      <a:pt x="75" y="92"/>
                    </a:lnTo>
                    <a:lnTo>
                      <a:pt x="75" y="97"/>
                    </a:lnTo>
                    <a:lnTo>
                      <a:pt x="68" y="106"/>
                    </a:lnTo>
                    <a:lnTo>
                      <a:pt x="62" y="110"/>
                    </a:lnTo>
                    <a:lnTo>
                      <a:pt x="0" y="121"/>
                    </a:lnTo>
                    <a:lnTo>
                      <a:pt x="4" y="0"/>
                    </a:lnTo>
                    <a:close/>
                  </a:path>
                </a:pathLst>
              </a:custGeom>
              <a:solidFill>
                <a:srgbClr val="0E1B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3" name="Freeform 134"/>
              <p:cNvSpPr>
                <a:spLocks/>
              </p:cNvSpPr>
              <p:nvPr/>
            </p:nvSpPr>
            <p:spPr bwMode="auto">
              <a:xfrm>
                <a:off x="1070" y="2953"/>
                <a:ext cx="71" cy="121"/>
              </a:xfrm>
              <a:custGeom>
                <a:avLst/>
                <a:gdLst>
                  <a:gd name="T0" fmla="*/ 4 w 71"/>
                  <a:gd name="T1" fmla="*/ 0 h 121"/>
                  <a:gd name="T2" fmla="*/ 9 w 71"/>
                  <a:gd name="T3" fmla="*/ 2 h 121"/>
                  <a:gd name="T4" fmla="*/ 20 w 71"/>
                  <a:gd name="T5" fmla="*/ 6 h 121"/>
                  <a:gd name="T6" fmla="*/ 33 w 71"/>
                  <a:gd name="T7" fmla="*/ 15 h 121"/>
                  <a:gd name="T8" fmla="*/ 44 w 71"/>
                  <a:gd name="T9" fmla="*/ 28 h 121"/>
                  <a:gd name="T10" fmla="*/ 53 w 71"/>
                  <a:gd name="T11" fmla="*/ 46 h 121"/>
                  <a:gd name="T12" fmla="*/ 62 w 71"/>
                  <a:gd name="T13" fmla="*/ 68 h 121"/>
                  <a:gd name="T14" fmla="*/ 68 w 71"/>
                  <a:gd name="T15" fmla="*/ 88 h 121"/>
                  <a:gd name="T16" fmla="*/ 71 w 71"/>
                  <a:gd name="T17" fmla="*/ 92 h 121"/>
                  <a:gd name="T18" fmla="*/ 71 w 71"/>
                  <a:gd name="T19" fmla="*/ 97 h 121"/>
                  <a:gd name="T20" fmla="*/ 66 w 71"/>
                  <a:gd name="T21" fmla="*/ 106 h 121"/>
                  <a:gd name="T22" fmla="*/ 62 w 71"/>
                  <a:gd name="T23" fmla="*/ 110 h 121"/>
                  <a:gd name="T24" fmla="*/ 0 w 71"/>
                  <a:gd name="T25" fmla="*/ 121 h 121"/>
                  <a:gd name="T26" fmla="*/ 4 w 71"/>
                  <a:gd name="T27" fmla="*/ 0 h 1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
                  <a:gd name="T43" fmla="*/ 0 h 121"/>
                  <a:gd name="T44" fmla="*/ 71 w 71"/>
                  <a:gd name="T45" fmla="*/ 121 h 1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 h="121">
                    <a:moveTo>
                      <a:pt x="4" y="0"/>
                    </a:moveTo>
                    <a:lnTo>
                      <a:pt x="9" y="2"/>
                    </a:lnTo>
                    <a:lnTo>
                      <a:pt x="20" y="6"/>
                    </a:lnTo>
                    <a:lnTo>
                      <a:pt x="33" y="15"/>
                    </a:lnTo>
                    <a:lnTo>
                      <a:pt x="44" y="28"/>
                    </a:lnTo>
                    <a:lnTo>
                      <a:pt x="53" y="46"/>
                    </a:lnTo>
                    <a:lnTo>
                      <a:pt x="62" y="68"/>
                    </a:lnTo>
                    <a:lnTo>
                      <a:pt x="68" y="88"/>
                    </a:lnTo>
                    <a:lnTo>
                      <a:pt x="71" y="92"/>
                    </a:lnTo>
                    <a:lnTo>
                      <a:pt x="71" y="97"/>
                    </a:lnTo>
                    <a:lnTo>
                      <a:pt x="66" y="106"/>
                    </a:lnTo>
                    <a:lnTo>
                      <a:pt x="62" y="110"/>
                    </a:lnTo>
                    <a:lnTo>
                      <a:pt x="0" y="121"/>
                    </a:lnTo>
                    <a:lnTo>
                      <a:pt x="4" y="0"/>
                    </a:lnTo>
                    <a:close/>
                  </a:path>
                </a:pathLst>
              </a:custGeom>
              <a:solidFill>
                <a:srgbClr val="0912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4" name="Freeform 135"/>
              <p:cNvSpPr>
                <a:spLocks/>
              </p:cNvSpPr>
              <p:nvPr/>
            </p:nvSpPr>
            <p:spPr bwMode="auto">
              <a:xfrm>
                <a:off x="1070" y="2955"/>
                <a:ext cx="64" cy="119"/>
              </a:xfrm>
              <a:custGeom>
                <a:avLst/>
                <a:gdLst>
                  <a:gd name="T0" fmla="*/ 4 w 64"/>
                  <a:gd name="T1" fmla="*/ 0 h 119"/>
                  <a:gd name="T2" fmla="*/ 9 w 64"/>
                  <a:gd name="T3" fmla="*/ 2 h 119"/>
                  <a:gd name="T4" fmla="*/ 20 w 64"/>
                  <a:gd name="T5" fmla="*/ 6 h 119"/>
                  <a:gd name="T6" fmla="*/ 31 w 64"/>
                  <a:gd name="T7" fmla="*/ 13 h 119"/>
                  <a:gd name="T8" fmla="*/ 42 w 64"/>
                  <a:gd name="T9" fmla="*/ 26 h 119"/>
                  <a:gd name="T10" fmla="*/ 57 w 64"/>
                  <a:gd name="T11" fmla="*/ 66 h 119"/>
                  <a:gd name="T12" fmla="*/ 62 w 64"/>
                  <a:gd name="T13" fmla="*/ 86 h 119"/>
                  <a:gd name="T14" fmla="*/ 64 w 64"/>
                  <a:gd name="T15" fmla="*/ 90 h 119"/>
                  <a:gd name="T16" fmla="*/ 64 w 64"/>
                  <a:gd name="T17" fmla="*/ 95 h 119"/>
                  <a:gd name="T18" fmla="*/ 64 w 64"/>
                  <a:gd name="T19" fmla="*/ 104 h 119"/>
                  <a:gd name="T20" fmla="*/ 62 w 64"/>
                  <a:gd name="T21" fmla="*/ 108 h 119"/>
                  <a:gd name="T22" fmla="*/ 0 w 64"/>
                  <a:gd name="T23" fmla="*/ 119 h 119"/>
                  <a:gd name="T24" fmla="*/ 4 w 64"/>
                  <a:gd name="T25" fmla="*/ 0 h 1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9"/>
                  <a:gd name="T41" fmla="*/ 64 w 64"/>
                  <a:gd name="T42" fmla="*/ 119 h 1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9">
                    <a:moveTo>
                      <a:pt x="4" y="0"/>
                    </a:moveTo>
                    <a:lnTo>
                      <a:pt x="9" y="2"/>
                    </a:lnTo>
                    <a:lnTo>
                      <a:pt x="20" y="6"/>
                    </a:lnTo>
                    <a:lnTo>
                      <a:pt x="31" y="13"/>
                    </a:lnTo>
                    <a:lnTo>
                      <a:pt x="42" y="26"/>
                    </a:lnTo>
                    <a:lnTo>
                      <a:pt x="57" y="66"/>
                    </a:lnTo>
                    <a:lnTo>
                      <a:pt x="62" y="86"/>
                    </a:lnTo>
                    <a:lnTo>
                      <a:pt x="64" y="90"/>
                    </a:lnTo>
                    <a:lnTo>
                      <a:pt x="64" y="95"/>
                    </a:lnTo>
                    <a:lnTo>
                      <a:pt x="64" y="104"/>
                    </a:lnTo>
                    <a:lnTo>
                      <a:pt x="62" y="108"/>
                    </a:lnTo>
                    <a:lnTo>
                      <a:pt x="0" y="119"/>
                    </a:lnTo>
                    <a:lnTo>
                      <a:pt x="4" y="0"/>
                    </a:lnTo>
                    <a:close/>
                  </a:path>
                </a:pathLst>
              </a:custGeom>
              <a:solidFill>
                <a:srgbClr val="050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5" name="Freeform 136"/>
              <p:cNvSpPr>
                <a:spLocks/>
              </p:cNvSpPr>
              <p:nvPr/>
            </p:nvSpPr>
            <p:spPr bwMode="auto">
              <a:xfrm>
                <a:off x="1070" y="2957"/>
                <a:ext cx="62" cy="117"/>
              </a:xfrm>
              <a:custGeom>
                <a:avLst/>
                <a:gdLst>
                  <a:gd name="T0" fmla="*/ 4 w 62"/>
                  <a:gd name="T1" fmla="*/ 0 h 117"/>
                  <a:gd name="T2" fmla="*/ 9 w 62"/>
                  <a:gd name="T3" fmla="*/ 2 h 117"/>
                  <a:gd name="T4" fmla="*/ 17 w 62"/>
                  <a:gd name="T5" fmla="*/ 7 h 117"/>
                  <a:gd name="T6" fmla="*/ 28 w 62"/>
                  <a:gd name="T7" fmla="*/ 13 h 117"/>
                  <a:gd name="T8" fmla="*/ 37 w 62"/>
                  <a:gd name="T9" fmla="*/ 27 h 117"/>
                  <a:gd name="T10" fmla="*/ 53 w 62"/>
                  <a:gd name="T11" fmla="*/ 66 h 117"/>
                  <a:gd name="T12" fmla="*/ 57 w 62"/>
                  <a:gd name="T13" fmla="*/ 84 h 117"/>
                  <a:gd name="T14" fmla="*/ 59 w 62"/>
                  <a:gd name="T15" fmla="*/ 91 h 117"/>
                  <a:gd name="T16" fmla="*/ 59 w 62"/>
                  <a:gd name="T17" fmla="*/ 93 h 117"/>
                  <a:gd name="T18" fmla="*/ 62 w 62"/>
                  <a:gd name="T19" fmla="*/ 102 h 117"/>
                  <a:gd name="T20" fmla="*/ 62 w 62"/>
                  <a:gd name="T21" fmla="*/ 106 h 117"/>
                  <a:gd name="T22" fmla="*/ 0 w 62"/>
                  <a:gd name="T23" fmla="*/ 117 h 117"/>
                  <a:gd name="T24" fmla="*/ 4 w 62"/>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117"/>
                  <a:gd name="T41" fmla="*/ 62 w 62"/>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117">
                    <a:moveTo>
                      <a:pt x="4" y="0"/>
                    </a:moveTo>
                    <a:lnTo>
                      <a:pt x="9" y="2"/>
                    </a:lnTo>
                    <a:lnTo>
                      <a:pt x="17" y="7"/>
                    </a:lnTo>
                    <a:lnTo>
                      <a:pt x="28" y="13"/>
                    </a:lnTo>
                    <a:lnTo>
                      <a:pt x="37" y="27"/>
                    </a:lnTo>
                    <a:lnTo>
                      <a:pt x="53" y="66"/>
                    </a:lnTo>
                    <a:lnTo>
                      <a:pt x="57" y="84"/>
                    </a:lnTo>
                    <a:lnTo>
                      <a:pt x="59" y="91"/>
                    </a:lnTo>
                    <a:lnTo>
                      <a:pt x="59" y="93"/>
                    </a:lnTo>
                    <a:lnTo>
                      <a:pt x="62" y="102"/>
                    </a:lnTo>
                    <a:lnTo>
                      <a:pt x="62" y="106"/>
                    </a:lnTo>
                    <a:lnTo>
                      <a:pt x="0" y="11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6" name="Freeform 137"/>
              <p:cNvSpPr>
                <a:spLocks/>
              </p:cNvSpPr>
              <p:nvPr/>
            </p:nvSpPr>
            <p:spPr bwMode="auto">
              <a:xfrm>
                <a:off x="1258" y="2995"/>
                <a:ext cx="15" cy="37"/>
              </a:xfrm>
              <a:custGeom>
                <a:avLst/>
                <a:gdLst>
                  <a:gd name="T0" fmla="*/ 0 w 15"/>
                  <a:gd name="T1" fmla="*/ 8 h 37"/>
                  <a:gd name="T2" fmla="*/ 4 w 15"/>
                  <a:gd name="T3" fmla="*/ 30 h 37"/>
                  <a:gd name="T4" fmla="*/ 9 w 15"/>
                  <a:gd name="T5" fmla="*/ 37 h 37"/>
                  <a:gd name="T6" fmla="*/ 15 w 15"/>
                  <a:gd name="T7" fmla="*/ 30 h 37"/>
                  <a:gd name="T8" fmla="*/ 11 w 15"/>
                  <a:gd name="T9" fmla="*/ 6 h 37"/>
                  <a:gd name="T10" fmla="*/ 4 w 15"/>
                  <a:gd name="T11" fmla="*/ 0 h 37"/>
                  <a:gd name="T12" fmla="*/ 0 w 15"/>
                  <a:gd name="T13" fmla="*/ 8 h 37"/>
                  <a:gd name="T14" fmla="*/ 0 60000 65536"/>
                  <a:gd name="T15" fmla="*/ 0 60000 65536"/>
                  <a:gd name="T16" fmla="*/ 0 60000 65536"/>
                  <a:gd name="T17" fmla="*/ 0 60000 65536"/>
                  <a:gd name="T18" fmla="*/ 0 60000 65536"/>
                  <a:gd name="T19" fmla="*/ 0 60000 65536"/>
                  <a:gd name="T20" fmla="*/ 0 60000 65536"/>
                  <a:gd name="T21" fmla="*/ 0 w 15"/>
                  <a:gd name="T22" fmla="*/ 0 h 37"/>
                  <a:gd name="T23" fmla="*/ 15 w 1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37">
                    <a:moveTo>
                      <a:pt x="0" y="8"/>
                    </a:moveTo>
                    <a:lnTo>
                      <a:pt x="4" y="30"/>
                    </a:lnTo>
                    <a:lnTo>
                      <a:pt x="9" y="37"/>
                    </a:lnTo>
                    <a:lnTo>
                      <a:pt x="15" y="30"/>
                    </a:lnTo>
                    <a:lnTo>
                      <a:pt x="11" y="6"/>
                    </a:lnTo>
                    <a:lnTo>
                      <a:pt x="4" y="0"/>
                    </a:lnTo>
                    <a:lnTo>
                      <a:pt x="0" y="8"/>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7" name="Freeform 138"/>
              <p:cNvSpPr>
                <a:spLocks/>
              </p:cNvSpPr>
              <p:nvPr/>
            </p:nvSpPr>
            <p:spPr bwMode="auto">
              <a:xfrm>
                <a:off x="1253" y="2957"/>
                <a:ext cx="14" cy="38"/>
              </a:xfrm>
              <a:custGeom>
                <a:avLst/>
                <a:gdLst>
                  <a:gd name="T0" fmla="*/ 0 w 14"/>
                  <a:gd name="T1" fmla="*/ 9 h 38"/>
                  <a:gd name="T2" fmla="*/ 3 w 14"/>
                  <a:gd name="T3" fmla="*/ 31 h 38"/>
                  <a:gd name="T4" fmla="*/ 9 w 14"/>
                  <a:gd name="T5" fmla="*/ 38 h 38"/>
                  <a:gd name="T6" fmla="*/ 14 w 14"/>
                  <a:gd name="T7" fmla="*/ 31 h 38"/>
                  <a:gd name="T8" fmla="*/ 11 w 14"/>
                  <a:gd name="T9" fmla="*/ 7 h 38"/>
                  <a:gd name="T10" fmla="*/ 5 w 14"/>
                  <a:gd name="T11" fmla="*/ 0 h 38"/>
                  <a:gd name="T12" fmla="*/ 0 w 14"/>
                  <a:gd name="T13" fmla="*/ 9 h 38"/>
                  <a:gd name="T14" fmla="*/ 0 60000 65536"/>
                  <a:gd name="T15" fmla="*/ 0 60000 65536"/>
                  <a:gd name="T16" fmla="*/ 0 60000 65536"/>
                  <a:gd name="T17" fmla="*/ 0 60000 65536"/>
                  <a:gd name="T18" fmla="*/ 0 60000 65536"/>
                  <a:gd name="T19" fmla="*/ 0 60000 65536"/>
                  <a:gd name="T20" fmla="*/ 0 60000 65536"/>
                  <a:gd name="T21" fmla="*/ 0 w 14"/>
                  <a:gd name="T22" fmla="*/ 0 h 38"/>
                  <a:gd name="T23" fmla="*/ 14 w 14"/>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38">
                    <a:moveTo>
                      <a:pt x="0" y="9"/>
                    </a:moveTo>
                    <a:lnTo>
                      <a:pt x="3" y="31"/>
                    </a:lnTo>
                    <a:lnTo>
                      <a:pt x="9" y="38"/>
                    </a:lnTo>
                    <a:lnTo>
                      <a:pt x="14" y="31"/>
                    </a:lnTo>
                    <a:lnTo>
                      <a:pt x="11" y="7"/>
                    </a:lnTo>
                    <a:lnTo>
                      <a:pt x="5" y="0"/>
                    </a:lnTo>
                    <a:lnTo>
                      <a:pt x="0" y="9"/>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8" name="Freeform 139"/>
              <p:cNvSpPr>
                <a:spLocks/>
              </p:cNvSpPr>
              <p:nvPr/>
            </p:nvSpPr>
            <p:spPr bwMode="auto">
              <a:xfrm>
                <a:off x="1225" y="2990"/>
                <a:ext cx="37" cy="13"/>
              </a:xfrm>
              <a:custGeom>
                <a:avLst/>
                <a:gdLst>
                  <a:gd name="T0" fmla="*/ 9 w 37"/>
                  <a:gd name="T1" fmla="*/ 13 h 13"/>
                  <a:gd name="T2" fmla="*/ 31 w 37"/>
                  <a:gd name="T3" fmla="*/ 11 h 13"/>
                  <a:gd name="T4" fmla="*/ 37 w 37"/>
                  <a:gd name="T5" fmla="*/ 5 h 13"/>
                  <a:gd name="T6" fmla="*/ 28 w 37"/>
                  <a:gd name="T7" fmla="*/ 0 h 13"/>
                  <a:gd name="T8" fmla="*/ 6 w 37"/>
                  <a:gd name="T9" fmla="*/ 2 h 13"/>
                  <a:gd name="T10" fmla="*/ 0 w 37"/>
                  <a:gd name="T11" fmla="*/ 11 h 13"/>
                  <a:gd name="T12" fmla="*/ 9 w 37"/>
                  <a:gd name="T13" fmla="*/ 13 h 13"/>
                  <a:gd name="T14" fmla="*/ 0 60000 65536"/>
                  <a:gd name="T15" fmla="*/ 0 60000 65536"/>
                  <a:gd name="T16" fmla="*/ 0 60000 65536"/>
                  <a:gd name="T17" fmla="*/ 0 60000 65536"/>
                  <a:gd name="T18" fmla="*/ 0 60000 65536"/>
                  <a:gd name="T19" fmla="*/ 0 60000 65536"/>
                  <a:gd name="T20" fmla="*/ 0 60000 65536"/>
                  <a:gd name="T21" fmla="*/ 0 w 37"/>
                  <a:gd name="T22" fmla="*/ 0 h 13"/>
                  <a:gd name="T23" fmla="*/ 37 w 37"/>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3">
                    <a:moveTo>
                      <a:pt x="9" y="13"/>
                    </a:moveTo>
                    <a:lnTo>
                      <a:pt x="31" y="11"/>
                    </a:lnTo>
                    <a:lnTo>
                      <a:pt x="37" y="5"/>
                    </a:lnTo>
                    <a:lnTo>
                      <a:pt x="28" y="0"/>
                    </a:lnTo>
                    <a:lnTo>
                      <a:pt x="6" y="2"/>
                    </a:lnTo>
                    <a:lnTo>
                      <a:pt x="0" y="11"/>
                    </a:lnTo>
                    <a:lnTo>
                      <a:pt x="9" y="13"/>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49" name="Freeform 140"/>
              <p:cNvSpPr>
                <a:spLocks/>
              </p:cNvSpPr>
              <p:nvPr/>
            </p:nvSpPr>
            <p:spPr bwMode="auto">
              <a:xfrm>
                <a:off x="1220" y="2953"/>
                <a:ext cx="36" cy="15"/>
              </a:xfrm>
              <a:custGeom>
                <a:avLst/>
                <a:gdLst>
                  <a:gd name="T0" fmla="*/ 9 w 36"/>
                  <a:gd name="T1" fmla="*/ 15 h 15"/>
                  <a:gd name="T2" fmla="*/ 31 w 36"/>
                  <a:gd name="T3" fmla="*/ 11 h 15"/>
                  <a:gd name="T4" fmla="*/ 36 w 36"/>
                  <a:gd name="T5" fmla="*/ 6 h 15"/>
                  <a:gd name="T6" fmla="*/ 29 w 36"/>
                  <a:gd name="T7" fmla="*/ 0 h 15"/>
                  <a:gd name="T8" fmla="*/ 7 w 36"/>
                  <a:gd name="T9" fmla="*/ 4 h 15"/>
                  <a:gd name="T10" fmla="*/ 0 w 36"/>
                  <a:gd name="T11" fmla="*/ 11 h 15"/>
                  <a:gd name="T12" fmla="*/ 9 w 36"/>
                  <a:gd name="T13" fmla="*/ 15 h 15"/>
                  <a:gd name="T14" fmla="*/ 0 60000 65536"/>
                  <a:gd name="T15" fmla="*/ 0 60000 65536"/>
                  <a:gd name="T16" fmla="*/ 0 60000 65536"/>
                  <a:gd name="T17" fmla="*/ 0 60000 65536"/>
                  <a:gd name="T18" fmla="*/ 0 60000 65536"/>
                  <a:gd name="T19" fmla="*/ 0 60000 65536"/>
                  <a:gd name="T20" fmla="*/ 0 60000 65536"/>
                  <a:gd name="T21" fmla="*/ 0 w 36"/>
                  <a:gd name="T22" fmla="*/ 0 h 15"/>
                  <a:gd name="T23" fmla="*/ 36 w 36"/>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5">
                    <a:moveTo>
                      <a:pt x="9" y="15"/>
                    </a:moveTo>
                    <a:lnTo>
                      <a:pt x="31" y="11"/>
                    </a:lnTo>
                    <a:lnTo>
                      <a:pt x="36" y="6"/>
                    </a:lnTo>
                    <a:lnTo>
                      <a:pt x="29" y="0"/>
                    </a:lnTo>
                    <a:lnTo>
                      <a:pt x="7" y="4"/>
                    </a:lnTo>
                    <a:lnTo>
                      <a:pt x="0" y="11"/>
                    </a:lnTo>
                    <a:lnTo>
                      <a:pt x="9" y="15"/>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0" name="Freeform 141"/>
              <p:cNvSpPr>
                <a:spLocks/>
              </p:cNvSpPr>
              <p:nvPr/>
            </p:nvSpPr>
            <p:spPr bwMode="auto">
              <a:xfrm>
                <a:off x="1229" y="3028"/>
                <a:ext cx="38" cy="13"/>
              </a:xfrm>
              <a:custGeom>
                <a:avLst/>
                <a:gdLst>
                  <a:gd name="T0" fmla="*/ 9 w 38"/>
                  <a:gd name="T1" fmla="*/ 13 h 13"/>
                  <a:gd name="T2" fmla="*/ 31 w 38"/>
                  <a:gd name="T3" fmla="*/ 11 h 13"/>
                  <a:gd name="T4" fmla="*/ 38 w 38"/>
                  <a:gd name="T5" fmla="*/ 4 h 13"/>
                  <a:gd name="T6" fmla="*/ 31 w 38"/>
                  <a:gd name="T7" fmla="*/ 0 h 13"/>
                  <a:gd name="T8" fmla="*/ 7 w 38"/>
                  <a:gd name="T9" fmla="*/ 2 h 13"/>
                  <a:gd name="T10" fmla="*/ 0 w 38"/>
                  <a:gd name="T11" fmla="*/ 11 h 13"/>
                  <a:gd name="T12" fmla="*/ 9 w 38"/>
                  <a:gd name="T13" fmla="*/ 13 h 13"/>
                  <a:gd name="T14" fmla="*/ 0 60000 65536"/>
                  <a:gd name="T15" fmla="*/ 0 60000 65536"/>
                  <a:gd name="T16" fmla="*/ 0 60000 65536"/>
                  <a:gd name="T17" fmla="*/ 0 60000 65536"/>
                  <a:gd name="T18" fmla="*/ 0 60000 65536"/>
                  <a:gd name="T19" fmla="*/ 0 60000 65536"/>
                  <a:gd name="T20" fmla="*/ 0 60000 65536"/>
                  <a:gd name="T21" fmla="*/ 0 w 38"/>
                  <a:gd name="T22" fmla="*/ 0 h 13"/>
                  <a:gd name="T23" fmla="*/ 38 w 3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3">
                    <a:moveTo>
                      <a:pt x="9" y="13"/>
                    </a:moveTo>
                    <a:lnTo>
                      <a:pt x="31" y="11"/>
                    </a:lnTo>
                    <a:lnTo>
                      <a:pt x="38" y="4"/>
                    </a:lnTo>
                    <a:lnTo>
                      <a:pt x="31" y="0"/>
                    </a:lnTo>
                    <a:lnTo>
                      <a:pt x="7" y="2"/>
                    </a:lnTo>
                    <a:lnTo>
                      <a:pt x="0" y="11"/>
                    </a:lnTo>
                    <a:lnTo>
                      <a:pt x="9" y="13"/>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1" name="Freeform 142"/>
              <p:cNvSpPr>
                <a:spLocks/>
              </p:cNvSpPr>
              <p:nvPr/>
            </p:nvSpPr>
            <p:spPr bwMode="auto">
              <a:xfrm>
                <a:off x="1247" y="2986"/>
                <a:ext cx="13" cy="37"/>
              </a:xfrm>
              <a:custGeom>
                <a:avLst/>
                <a:gdLst>
                  <a:gd name="T0" fmla="*/ 0 w 13"/>
                  <a:gd name="T1" fmla="*/ 6 h 37"/>
                  <a:gd name="T2" fmla="*/ 2 w 13"/>
                  <a:gd name="T3" fmla="*/ 31 h 37"/>
                  <a:gd name="T4" fmla="*/ 9 w 13"/>
                  <a:gd name="T5" fmla="*/ 37 h 37"/>
                  <a:gd name="T6" fmla="*/ 13 w 13"/>
                  <a:gd name="T7" fmla="*/ 28 h 37"/>
                  <a:gd name="T8" fmla="*/ 11 w 13"/>
                  <a:gd name="T9" fmla="*/ 6 h 37"/>
                  <a:gd name="T10" fmla="*/ 4 w 13"/>
                  <a:gd name="T11" fmla="*/ 0 h 37"/>
                  <a:gd name="T12" fmla="*/ 0 w 13"/>
                  <a:gd name="T13" fmla="*/ 6 h 37"/>
                  <a:gd name="T14" fmla="*/ 0 60000 65536"/>
                  <a:gd name="T15" fmla="*/ 0 60000 65536"/>
                  <a:gd name="T16" fmla="*/ 0 60000 65536"/>
                  <a:gd name="T17" fmla="*/ 0 60000 65536"/>
                  <a:gd name="T18" fmla="*/ 0 60000 65536"/>
                  <a:gd name="T19" fmla="*/ 0 60000 65536"/>
                  <a:gd name="T20" fmla="*/ 0 60000 65536"/>
                  <a:gd name="T21" fmla="*/ 0 w 13"/>
                  <a:gd name="T22" fmla="*/ 0 h 37"/>
                  <a:gd name="T23" fmla="*/ 13 w 1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37">
                    <a:moveTo>
                      <a:pt x="0" y="6"/>
                    </a:moveTo>
                    <a:lnTo>
                      <a:pt x="2" y="31"/>
                    </a:lnTo>
                    <a:lnTo>
                      <a:pt x="9" y="37"/>
                    </a:lnTo>
                    <a:lnTo>
                      <a:pt x="13" y="28"/>
                    </a:lnTo>
                    <a:lnTo>
                      <a:pt x="11" y="6"/>
                    </a:lnTo>
                    <a:lnTo>
                      <a:pt x="4" y="0"/>
                    </a:lnTo>
                    <a:lnTo>
                      <a:pt x="0" y="6"/>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2" name="Freeform 143"/>
              <p:cNvSpPr>
                <a:spLocks/>
              </p:cNvSpPr>
              <p:nvPr/>
            </p:nvSpPr>
            <p:spPr bwMode="auto">
              <a:xfrm>
                <a:off x="1240" y="2948"/>
                <a:ext cx="16" cy="38"/>
              </a:xfrm>
              <a:custGeom>
                <a:avLst/>
                <a:gdLst>
                  <a:gd name="T0" fmla="*/ 0 w 16"/>
                  <a:gd name="T1" fmla="*/ 9 h 38"/>
                  <a:gd name="T2" fmla="*/ 2 w 16"/>
                  <a:gd name="T3" fmla="*/ 31 h 38"/>
                  <a:gd name="T4" fmla="*/ 9 w 16"/>
                  <a:gd name="T5" fmla="*/ 38 h 38"/>
                  <a:gd name="T6" fmla="*/ 16 w 16"/>
                  <a:gd name="T7" fmla="*/ 29 h 38"/>
                  <a:gd name="T8" fmla="*/ 11 w 16"/>
                  <a:gd name="T9" fmla="*/ 7 h 38"/>
                  <a:gd name="T10" fmla="*/ 5 w 16"/>
                  <a:gd name="T11" fmla="*/ 0 h 38"/>
                  <a:gd name="T12" fmla="*/ 0 w 16"/>
                  <a:gd name="T13" fmla="*/ 9 h 38"/>
                  <a:gd name="T14" fmla="*/ 0 60000 65536"/>
                  <a:gd name="T15" fmla="*/ 0 60000 65536"/>
                  <a:gd name="T16" fmla="*/ 0 60000 65536"/>
                  <a:gd name="T17" fmla="*/ 0 60000 65536"/>
                  <a:gd name="T18" fmla="*/ 0 60000 65536"/>
                  <a:gd name="T19" fmla="*/ 0 60000 65536"/>
                  <a:gd name="T20" fmla="*/ 0 60000 65536"/>
                  <a:gd name="T21" fmla="*/ 0 w 16"/>
                  <a:gd name="T22" fmla="*/ 0 h 38"/>
                  <a:gd name="T23" fmla="*/ 16 w 16"/>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38">
                    <a:moveTo>
                      <a:pt x="0" y="9"/>
                    </a:moveTo>
                    <a:lnTo>
                      <a:pt x="2" y="31"/>
                    </a:lnTo>
                    <a:lnTo>
                      <a:pt x="9" y="38"/>
                    </a:lnTo>
                    <a:lnTo>
                      <a:pt x="16" y="29"/>
                    </a:lnTo>
                    <a:lnTo>
                      <a:pt x="11" y="7"/>
                    </a:lnTo>
                    <a:lnTo>
                      <a:pt x="5" y="0"/>
                    </a:lnTo>
                    <a:lnTo>
                      <a:pt x="0" y="9"/>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3" name="Freeform 144"/>
              <p:cNvSpPr>
                <a:spLocks/>
              </p:cNvSpPr>
              <p:nvPr/>
            </p:nvSpPr>
            <p:spPr bwMode="auto">
              <a:xfrm>
                <a:off x="1211" y="2981"/>
                <a:ext cx="38" cy="14"/>
              </a:xfrm>
              <a:custGeom>
                <a:avLst/>
                <a:gdLst>
                  <a:gd name="T0" fmla="*/ 9 w 38"/>
                  <a:gd name="T1" fmla="*/ 14 h 14"/>
                  <a:gd name="T2" fmla="*/ 31 w 38"/>
                  <a:gd name="T3" fmla="*/ 11 h 14"/>
                  <a:gd name="T4" fmla="*/ 38 w 38"/>
                  <a:gd name="T5" fmla="*/ 5 h 14"/>
                  <a:gd name="T6" fmla="*/ 31 w 38"/>
                  <a:gd name="T7" fmla="*/ 0 h 14"/>
                  <a:gd name="T8" fmla="*/ 7 w 38"/>
                  <a:gd name="T9" fmla="*/ 3 h 14"/>
                  <a:gd name="T10" fmla="*/ 0 w 38"/>
                  <a:gd name="T11" fmla="*/ 9 h 14"/>
                  <a:gd name="T12" fmla="*/ 9 w 38"/>
                  <a:gd name="T13" fmla="*/ 14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9" y="14"/>
                    </a:moveTo>
                    <a:lnTo>
                      <a:pt x="31" y="11"/>
                    </a:lnTo>
                    <a:lnTo>
                      <a:pt x="38" y="5"/>
                    </a:lnTo>
                    <a:lnTo>
                      <a:pt x="31" y="0"/>
                    </a:lnTo>
                    <a:lnTo>
                      <a:pt x="7" y="3"/>
                    </a:lnTo>
                    <a:lnTo>
                      <a:pt x="0" y="9"/>
                    </a:lnTo>
                    <a:lnTo>
                      <a:pt x="9" y="14"/>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4" name="Freeform 145"/>
              <p:cNvSpPr>
                <a:spLocks/>
              </p:cNvSpPr>
              <p:nvPr/>
            </p:nvSpPr>
            <p:spPr bwMode="auto">
              <a:xfrm>
                <a:off x="1207" y="2944"/>
                <a:ext cx="38" cy="13"/>
              </a:xfrm>
              <a:custGeom>
                <a:avLst/>
                <a:gdLst>
                  <a:gd name="T0" fmla="*/ 9 w 38"/>
                  <a:gd name="T1" fmla="*/ 13 h 13"/>
                  <a:gd name="T2" fmla="*/ 31 w 38"/>
                  <a:gd name="T3" fmla="*/ 11 h 13"/>
                  <a:gd name="T4" fmla="*/ 38 w 38"/>
                  <a:gd name="T5" fmla="*/ 4 h 13"/>
                  <a:gd name="T6" fmla="*/ 31 w 38"/>
                  <a:gd name="T7" fmla="*/ 0 h 13"/>
                  <a:gd name="T8" fmla="*/ 7 w 38"/>
                  <a:gd name="T9" fmla="*/ 2 h 13"/>
                  <a:gd name="T10" fmla="*/ 0 w 38"/>
                  <a:gd name="T11" fmla="*/ 9 h 13"/>
                  <a:gd name="T12" fmla="*/ 9 w 38"/>
                  <a:gd name="T13" fmla="*/ 13 h 13"/>
                  <a:gd name="T14" fmla="*/ 0 60000 65536"/>
                  <a:gd name="T15" fmla="*/ 0 60000 65536"/>
                  <a:gd name="T16" fmla="*/ 0 60000 65536"/>
                  <a:gd name="T17" fmla="*/ 0 60000 65536"/>
                  <a:gd name="T18" fmla="*/ 0 60000 65536"/>
                  <a:gd name="T19" fmla="*/ 0 60000 65536"/>
                  <a:gd name="T20" fmla="*/ 0 60000 65536"/>
                  <a:gd name="T21" fmla="*/ 0 w 38"/>
                  <a:gd name="T22" fmla="*/ 0 h 13"/>
                  <a:gd name="T23" fmla="*/ 38 w 3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3">
                    <a:moveTo>
                      <a:pt x="9" y="13"/>
                    </a:moveTo>
                    <a:lnTo>
                      <a:pt x="31" y="11"/>
                    </a:lnTo>
                    <a:lnTo>
                      <a:pt x="38" y="4"/>
                    </a:lnTo>
                    <a:lnTo>
                      <a:pt x="31" y="0"/>
                    </a:lnTo>
                    <a:lnTo>
                      <a:pt x="7" y="2"/>
                    </a:lnTo>
                    <a:lnTo>
                      <a:pt x="0" y="9"/>
                    </a:lnTo>
                    <a:lnTo>
                      <a:pt x="9"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5" name="Freeform 146"/>
              <p:cNvSpPr>
                <a:spLocks/>
              </p:cNvSpPr>
              <p:nvPr/>
            </p:nvSpPr>
            <p:spPr bwMode="auto">
              <a:xfrm>
                <a:off x="1218" y="3017"/>
                <a:ext cx="35" cy="15"/>
              </a:xfrm>
              <a:custGeom>
                <a:avLst/>
                <a:gdLst>
                  <a:gd name="T0" fmla="*/ 9 w 35"/>
                  <a:gd name="T1" fmla="*/ 15 h 15"/>
                  <a:gd name="T2" fmla="*/ 31 w 35"/>
                  <a:gd name="T3" fmla="*/ 13 h 15"/>
                  <a:gd name="T4" fmla="*/ 35 w 35"/>
                  <a:gd name="T5" fmla="*/ 6 h 15"/>
                  <a:gd name="T6" fmla="*/ 29 w 35"/>
                  <a:gd name="T7" fmla="*/ 0 h 15"/>
                  <a:gd name="T8" fmla="*/ 7 w 35"/>
                  <a:gd name="T9" fmla="*/ 4 h 15"/>
                  <a:gd name="T10" fmla="*/ 0 w 35"/>
                  <a:gd name="T11" fmla="*/ 11 h 15"/>
                  <a:gd name="T12" fmla="*/ 9 w 35"/>
                  <a:gd name="T13" fmla="*/ 15 h 15"/>
                  <a:gd name="T14" fmla="*/ 0 60000 65536"/>
                  <a:gd name="T15" fmla="*/ 0 60000 65536"/>
                  <a:gd name="T16" fmla="*/ 0 60000 65536"/>
                  <a:gd name="T17" fmla="*/ 0 60000 65536"/>
                  <a:gd name="T18" fmla="*/ 0 60000 65536"/>
                  <a:gd name="T19" fmla="*/ 0 60000 65536"/>
                  <a:gd name="T20" fmla="*/ 0 60000 65536"/>
                  <a:gd name="T21" fmla="*/ 0 w 35"/>
                  <a:gd name="T22" fmla="*/ 0 h 15"/>
                  <a:gd name="T23" fmla="*/ 35 w 3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5">
                    <a:moveTo>
                      <a:pt x="9" y="15"/>
                    </a:moveTo>
                    <a:lnTo>
                      <a:pt x="31" y="13"/>
                    </a:lnTo>
                    <a:lnTo>
                      <a:pt x="35" y="6"/>
                    </a:lnTo>
                    <a:lnTo>
                      <a:pt x="29" y="0"/>
                    </a:lnTo>
                    <a:lnTo>
                      <a:pt x="7" y="4"/>
                    </a:lnTo>
                    <a:lnTo>
                      <a:pt x="0" y="11"/>
                    </a:lnTo>
                    <a:lnTo>
                      <a:pt x="9" y="15"/>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6" name="Freeform 147"/>
              <p:cNvSpPr>
                <a:spLocks/>
              </p:cNvSpPr>
              <p:nvPr/>
            </p:nvSpPr>
            <p:spPr bwMode="auto">
              <a:xfrm>
                <a:off x="1318" y="2988"/>
                <a:ext cx="13" cy="35"/>
              </a:xfrm>
              <a:custGeom>
                <a:avLst/>
                <a:gdLst>
                  <a:gd name="T0" fmla="*/ 0 w 13"/>
                  <a:gd name="T1" fmla="*/ 7 h 35"/>
                  <a:gd name="T2" fmla="*/ 2 w 13"/>
                  <a:gd name="T3" fmla="*/ 29 h 35"/>
                  <a:gd name="T4" fmla="*/ 8 w 13"/>
                  <a:gd name="T5" fmla="*/ 35 h 35"/>
                  <a:gd name="T6" fmla="*/ 13 w 13"/>
                  <a:gd name="T7" fmla="*/ 29 h 35"/>
                  <a:gd name="T8" fmla="*/ 11 w 13"/>
                  <a:gd name="T9" fmla="*/ 7 h 35"/>
                  <a:gd name="T10" fmla="*/ 2 w 13"/>
                  <a:gd name="T11" fmla="*/ 0 h 35"/>
                  <a:gd name="T12" fmla="*/ 0 w 13"/>
                  <a:gd name="T13" fmla="*/ 7 h 35"/>
                  <a:gd name="T14" fmla="*/ 0 60000 65536"/>
                  <a:gd name="T15" fmla="*/ 0 60000 65536"/>
                  <a:gd name="T16" fmla="*/ 0 60000 65536"/>
                  <a:gd name="T17" fmla="*/ 0 60000 65536"/>
                  <a:gd name="T18" fmla="*/ 0 60000 65536"/>
                  <a:gd name="T19" fmla="*/ 0 60000 65536"/>
                  <a:gd name="T20" fmla="*/ 0 60000 65536"/>
                  <a:gd name="T21" fmla="*/ 0 w 13"/>
                  <a:gd name="T22" fmla="*/ 0 h 35"/>
                  <a:gd name="T23" fmla="*/ 13 w 1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35">
                    <a:moveTo>
                      <a:pt x="0" y="7"/>
                    </a:moveTo>
                    <a:lnTo>
                      <a:pt x="2" y="29"/>
                    </a:lnTo>
                    <a:lnTo>
                      <a:pt x="8" y="35"/>
                    </a:lnTo>
                    <a:lnTo>
                      <a:pt x="13" y="29"/>
                    </a:lnTo>
                    <a:lnTo>
                      <a:pt x="11" y="7"/>
                    </a:lnTo>
                    <a:lnTo>
                      <a:pt x="2" y="0"/>
                    </a:lnTo>
                    <a:lnTo>
                      <a:pt x="0" y="7"/>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7" name="Freeform 148"/>
              <p:cNvSpPr>
                <a:spLocks/>
              </p:cNvSpPr>
              <p:nvPr/>
            </p:nvSpPr>
            <p:spPr bwMode="auto">
              <a:xfrm>
                <a:off x="1311" y="2948"/>
                <a:ext cx="13" cy="38"/>
              </a:xfrm>
              <a:custGeom>
                <a:avLst/>
                <a:gdLst>
                  <a:gd name="T0" fmla="*/ 0 w 13"/>
                  <a:gd name="T1" fmla="*/ 9 h 38"/>
                  <a:gd name="T2" fmla="*/ 2 w 13"/>
                  <a:gd name="T3" fmla="*/ 31 h 38"/>
                  <a:gd name="T4" fmla="*/ 9 w 13"/>
                  <a:gd name="T5" fmla="*/ 38 h 38"/>
                  <a:gd name="T6" fmla="*/ 13 w 13"/>
                  <a:gd name="T7" fmla="*/ 31 h 38"/>
                  <a:gd name="T8" fmla="*/ 11 w 13"/>
                  <a:gd name="T9" fmla="*/ 9 h 38"/>
                  <a:gd name="T10" fmla="*/ 4 w 13"/>
                  <a:gd name="T11" fmla="*/ 0 h 38"/>
                  <a:gd name="T12" fmla="*/ 0 w 13"/>
                  <a:gd name="T13" fmla="*/ 9 h 38"/>
                  <a:gd name="T14" fmla="*/ 0 60000 65536"/>
                  <a:gd name="T15" fmla="*/ 0 60000 65536"/>
                  <a:gd name="T16" fmla="*/ 0 60000 65536"/>
                  <a:gd name="T17" fmla="*/ 0 60000 65536"/>
                  <a:gd name="T18" fmla="*/ 0 60000 65536"/>
                  <a:gd name="T19" fmla="*/ 0 60000 65536"/>
                  <a:gd name="T20" fmla="*/ 0 60000 65536"/>
                  <a:gd name="T21" fmla="*/ 0 w 13"/>
                  <a:gd name="T22" fmla="*/ 0 h 38"/>
                  <a:gd name="T23" fmla="*/ 13 w 1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38">
                    <a:moveTo>
                      <a:pt x="0" y="9"/>
                    </a:moveTo>
                    <a:lnTo>
                      <a:pt x="2" y="31"/>
                    </a:lnTo>
                    <a:lnTo>
                      <a:pt x="9" y="38"/>
                    </a:lnTo>
                    <a:lnTo>
                      <a:pt x="13" y="31"/>
                    </a:lnTo>
                    <a:lnTo>
                      <a:pt x="11" y="9"/>
                    </a:lnTo>
                    <a:lnTo>
                      <a:pt x="4" y="0"/>
                    </a:lnTo>
                    <a:lnTo>
                      <a:pt x="0" y="9"/>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8" name="Freeform 149"/>
              <p:cNvSpPr>
                <a:spLocks/>
              </p:cNvSpPr>
              <p:nvPr/>
            </p:nvSpPr>
            <p:spPr bwMode="auto">
              <a:xfrm>
                <a:off x="1282" y="2981"/>
                <a:ext cx="38" cy="16"/>
              </a:xfrm>
              <a:custGeom>
                <a:avLst/>
                <a:gdLst>
                  <a:gd name="T0" fmla="*/ 9 w 38"/>
                  <a:gd name="T1" fmla="*/ 16 h 16"/>
                  <a:gd name="T2" fmla="*/ 31 w 38"/>
                  <a:gd name="T3" fmla="*/ 11 h 16"/>
                  <a:gd name="T4" fmla="*/ 38 w 38"/>
                  <a:gd name="T5" fmla="*/ 5 h 16"/>
                  <a:gd name="T6" fmla="*/ 31 w 38"/>
                  <a:gd name="T7" fmla="*/ 0 h 16"/>
                  <a:gd name="T8" fmla="*/ 7 w 38"/>
                  <a:gd name="T9" fmla="*/ 5 h 16"/>
                  <a:gd name="T10" fmla="*/ 0 w 38"/>
                  <a:gd name="T11" fmla="*/ 11 h 16"/>
                  <a:gd name="T12" fmla="*/ 9 w 38"/>
                  <a:gd name="T13" fmla="*/ 16 h 16"/>
                  <a:gd name="T14" fmla="*/ 0 60000 65536"/>
                  <a:gd name="T15" fmla="*/ 0 60000 65536"/>
                  <a:gd name="T16" fmla="*/ 0 60000 65536"/>
                  <a:gd name="T17" fmla="*/ 0 60000 65536"/>
                  <a:gd name="T18" fmla="*/ 0 60000 65536"/>
                  <a:gd name="T19" fmla="*/ 0 60000 65536"/>
                  <a:gd name="T20" fmla="*/ 0 60000 65536"/>
                  <a:gd name="T21" fmla="*/ 0 w 38"/>
                  <a:gd name="T22" fmla="*/ 0 h 16"/>
                  <a:gd name="T23" fmla="*/ 38 w 38"/>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6">
                    <a:moveTo>
                      <a:pt x="9" y="16"/>
                    </a:moveTo>
                    <a:lnTo>
                      <a:pt x="31" y="11"/>
                    </a:lnTo>
                    <a:lnTo>
                      <a:pt x="38" y="5"/>
                    </a:lnTo>
                    <a:lnTo>
                      <a:pt x="31" y="0"/>
                    </a:lnTo>
                    <a:lnTo>
                      <a:pt x="7" y="5"/>
                    </a:lnTo>
                    <a:lnTo>
                      <a:pt x="0" y="11"/>
                    </a:lnTo>
                    <a:lnTo>
                      <a:pt x="9" y="16"/>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59" name="Freeform 150"/>
              <p:cNvSpPr>
                <a:spLocks/>
              </p:cNvSpPr>
              <p:nvPr/>
            </p:nvSpPr>
            <p:spPr bwMode="auto">
              <a:xfrm>
                <a:off x="1278" y="2944"/>
                <a:ext cx="37" cy="15"/>
              </a:xfrm>
              <a:custGeom>
                <a:avLst/>
                <a:gdLst>
                  <a:gd name="T0" fmla="*/ 9 w 37"/>
                  <a:gd name="T1" fmla="*/ 15 h 15"/>
                  <a:gd name="T2" fmla="*/ 31 w 37"/>
                  <a:gd name="T3" fmla="*/ 13 h 15"/>
                  <a:gd name="T4" fmla="*/ 37 w 37"/>
                  <a:gd name="T5" fmla="*/ 6 h 15"/>
                  <a:gd name="T6" fmla="*/ 29 w 37"/>
                  <a:gd name="T7" fmla="*/ 0 h 15"/>
                  <a:gd name="T8" fmla="*/ 6 w 37"/>
                  <a:gd name="T9" fmla="*/ 4 h 15"/>
                  <a:gd name="T10" fmla="*/ 0 w 37"/>
                  <a:gd name="T11" fmla="*/ 11 h 15"/>
                  <a:gd name="T12" fmla="*/ 9 w 37"/>
                  <a:gd name="T13" fmla="*/ 15 h 15"/>
                  <a:gd name="T14" fmla="*/ 0 60000 65536"/>
                  <a:gd name="T15" fmla="*/ 0 60000 65536"/>
                  <a:gd name="T16" fmla="*/ 0 60000 65536"/>
                  <a:gd name="T17" fmla="*/ 0 60000 65536"/>
                  <a:gd name="T18" fmla="*/ 0 60000 65536"/>
                  <a:gd name="T19" fmla="*/ 0 60000 65536"/>
                  <a:gd name="T20" fmla="*/ 0 60000 65536"/>
                  <a:gd name="T21" fmla="*/ 0 w 37"/>
                  <a:gd name="T22" fmla="*/ 0 h 15"/>
                  <a:gd name="T23" fmla="*/ 37 w 37"/>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5">
                    <a:moveTo>
                      <a:pt x="9" y="15"/>
                    </a:moveTo>
                    <a:lnTo>
                      <a:pt x="31" y="13"/>
                    </a:lnTo>
                    <a:lnTo>
                      <a:pt x="37" y="6"/>
                    </a:lnTo>
                    <a:lnTo>
                      <a:pt x="29" y="0"/>
                    </a:lnTo>
                    <a:lnTo>
                      <a:pt x="6" y="4"/>
                    </a:lnTo>
                    <a:lnTo>
                      <a:pt x="0" y="11"/>
                    </a:lnTo>
                    <a:lnTo>
                      <a:pt x="9" y="15"/>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0" name="Freeform 151"/>
              <p:cNvSpPr>
                <a:spLocks/>
              </p:cNvSpPr>
              <p:nvPr/>
            </p:nvSpPr>
            <p:spPr bwMode="auto">
              <a:xfrm>
                <a:off x="1289" y="3019"/>
                <a:ext cx="35" cy="15"/>
              </a:xfrm>
              <a:custGeom>
                <a:avLst/>
                <a:gdLst>
                  <a:gd name="T0" fmla="*/ 6 w 35"/>
                  <a:gd name="T1" fmla="*/ 15 h 15"/>
                  <a:gd name="T2" fmla="*/ 31 w 35"/>
                  <a:gd name="T3" fmla="*/ 11 h 15"/>
                  <a:gd name="T4" fmla="*/ 35 w 35"/>
                  <a:gd name="T5" fmla="*/ 4 h 15"/>
                  <a:gd name="T6" fmla="*/ 29 w 35"/>
                  <a:gd name="T7" fmla="*/ 0 h 15"/>
                  <a:gd name="T8" fmla="*/ 6 w 35"/>
                  <a:gd name="T9" fmla="*/ 2 h 15"/>
                  <a:gd name="T10" fmla="*/ 0 w 35"/>
                  <a:gd name="T11" fmla="*/ 11 h 15"/>
                  <a:gd name="T12" fmla="*/ 6 w 35"/>
                  <a:gd name="T13" fmla="*/ 15 h 15"/>
                  <a:gd name="T14" fmla="*/ 0 60000 65536"/>
                  <a:gd name="T15" fmla="*/ 0 60000 65536"/>
                  <a:gd name="T16" fmla="*/ 0 60000 65536"/>
                  <a:gd name="T17" fmla="*/ 0 60000 65536"/>
                  <a:gd name="T18" fmla="*/ 0 60000 65536"/>
                  <a:gd name="T19" fmla="*/ 0 60000 65536"/>
                  <a:gd name="T20" fmla="*/ 0 60000 65536"/>
                  <a:gd name="T21" fmla="*/ 0 w 35"/>
                  <a:gd name="T22" fmla="*/ 0 h 15"/>
                  <a:gd name="T23" fmla="*/ 35 w 35"/>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5">
                    <a:moveTo>
                      <a:pt x="6" y="15"/>
                    </a:moveTo>
                    <a:lnTo>
                      <a:pt x="31" y="11"/>
                    </a:lnTo>
                    <a:lnTo>
                      <a:pt x="35" y="4"/>
                    </a:lnTo>
                    <a:lnTo>
                      <a:pt x="29" y="0"/>
                    </a:lnTo>
                    <a:lnTo>
                      <a:pt x="6" y="2"/>
                    </a:lnTo>
                    <a:lnTo>
                      <a:pt x="0" y="11"/>
                    </a:lnTo>
                    <a:lnTo>
                      <a:pt x="6" y="15"/>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1" name="Freeform 152"/>
              <p:cNvSpPr>
                <a:spLocks/>
              </p:cNvSpPr>
              <p:nvPr/>
            </p:nvSpPr>
            <p:spPr bwMode="auto">
              <a:xfrm>
                <a:off x="1304" y="2977"/>
                <a:ext cx="14" cy="37"/>
              </a:xfrm>
              <a:custGeom>
                <a:avLst/>
                <a:gdLst>
                  <a:gd name="T0" fmla="*/ 0 w 14"/>
                  <a:gd name="T1" fmla="*/ 9 h 37"/>
                  <a:gd name="T2" fmla="*/ 3 w 14"/>
                  <a:gd name="T3" fmla="*/ 31 h 37"/>
                  <a:gd name="T4" fmla="*/ 9 w 14"/>
                  <a:gd name="T5" fmla="*/ 37 h 37"/>
                  <a:gd name="T6" fmla="*/ 14 w 14"/>
                  <a:gd name="T7" fmla="*/ 29 h 37"/>
                  <a:gd name="T8" fmla="*/ 11 w 14"/>
                  <a:gd name="T9" fmla="*/ 7 h 37"/>
                  <a:gd name="T10" fmla="*/ 5 w 14"/>
                  <a:gd name="T11" fmla="*/ 0 h 37"/>
                  <a:gd name="T12" fmla="*/ 0 w 14"/>
                  <a:gd name="T13" fmla="*/ 9 h 37"/>
                  <a:gd name="T14" fmla="*/ 0 60000 65536"/>
                  <a:gd name="T15" fmla="*/ 0 60000 65536"/>
                  <a:gd name="T16" fmla="*/ 0 60000 65536"/>
                  <a:gd name="T17" fmla="*/ 0 60000 65536"/>
                  <a:gd name="T18" fmla="*/ 0 60000 65536"/>
                  <a:gd name="T19" fmla="*/ 0 60000 65536"/>
                  <a:gd name="T20" fmla="*/ 0 60000 65536"/>
                  <a:gd name="T21" fmla="*/ 0 w 14"/>
                  <a:gd name="T22" fmla="*/ 0 h 37"/>
                  <a:gd name="T23" fmla="*/ 14 w 14"/>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37">
                    <a:moveTo>
                      <a:pt x="0" y="9"/>
                    </a:moveTo>
                    <a:lnTo>
                      <a:pt x="3" y="31"/>
                    </a:lnTo>
                    <a:lnTo>
                      <a:pt x="9" y="37"/>
                    </a:lnTo>
                    <a:lnTo>
                      <a:pt x="14" y="29"/>
                    </a:lnTo>
                    <a:lnTo>
                      <a:pt x="11" y="7"/>
                    </a:lnTo>
                    <a:lnTo>
                      <a:pt x="5" y="0"/>
                    </a:lnTo>
                    <a:lnTo>
                      <a:pt x="0" y="9"/>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2" name="Freeform 153"/>
              <p:cNvSpPr>
                <a:spLocks/>
              </p:cNvSpPr>
              <p:nvPr/>
            </p:nvSpPr>
            <p:spPr bwMode="auto">
              <a:xfrm>
                <a:off x="1300" y="2939"/>
                <a:ext cx="13" cy="38"/>
              </a:xfrm>
              <a:custGeom>
                <a:avLst/>
                <a:gdLst>
                  <a:gd name="T0" fmla="*/ 0 w 13"/>
                  <a:gd name="T1" fmla="*/ 9 h 38"/>
                  <a:gd name="T2" fmla="*/ 2 w 13"/>
                  <a:gd name="T3" fmla="*/ 31 h 38"/>
                  <a:gd name="T4" fmla="*/ 9 w 13"/>
                  <a:gd name="T5" fmla="*/ 38 h 38"/>
                  <a:gd name="T6" fmla="*/ 13 w 13"/>
                  <a:gd name="T7" fmla="*/ 29 h 38"/>
                  <a:gd name="T8" fmla="*/ 11 w 13"/>
                  <a:gd name="T9" fmla="*/ 7 h 38"/>
                  <a:gd name="T10" fmla="*/ 2 w 13"/>
                  <a:gd name="T11" fmla="*/ 0 h 38"/>
                  <a:gd name="T12" fmla="*/ 0 w 13"/>
                  <a:gd name="T13" fmla="*/ 9 h 38"/>
                  <a:gd name="T14" fmla="*/ 0 60000 65536"/>
                  <a:gd name="T15" fmla="*/ 0 60000 65536"/>
                  <a:gd name="T16" fmla="*/ 0 60000 65536"/>
                  <a:gd name="T17" fmla="*/ 0 60000 65536"/>
                  <a:gd name="T18" fmla="*/ 0 60000 65536"/>
                  <a:gd name="T19" fmla="*/ 0 60000 65536"/>
                  <a:gd name="T20" fmla="*/ 0 60000 65536"/>
                  <a:gd name="T21" fmla="*/ 0 w 13"/>
                  <a:gd name="T22" fmla="*/ 0 h 38"/>
                  <a:gd name="T23" fmla="*/ 13 w 1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38">
                    <a:moveTo>
                      <a:pt x="0" y="9"/>
                    </a:moveTo>
                    <a:lnTo>
                      <a:pt x="2" y="31"/>
                    </a:lnTo>
                    <a:lnTo>
                      <a:pt x="9" y="38"/>
                    </a:lnTo>
                    <a:lnTo>
                      <a:pt x="13" y="29"/>
                    </a:lnTo>
                    <a:lnTo>
                      <a:pt x="11" y="7"/>
                    </a:lnTo>
                    <a:lnTo>
                      <a:pt x="2" y="0"/>
                    </a:lnTo>
                    <a:lnTo>
                      <a:pt x="0" y="9"/>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3" name="Freeform 154"/>
              <p:cNvSpPr>
                <a:spLocks/>
              </p:cNvSpPr>
              <p:nvPr/>
            </p:nvSpPr>
            <p:spPr bwMode="auto">
              <a:xfrm>
                <a:off x="1271" y="2973"/>
                <a:ext cx="36" cy="13"/>
              </a:xfrm>
              <a:custGeom>
                <a:avLst/>
                <a:gdLst>
                  <a:gd name="T0" fmla="*/ 7 w 36"/>
                  <a:gd name="T1" fmla="*/ 13 h 13"/>
                  <a:gd name="T2" fmla="*/ 29 w 36"/>
                  <a:gd name="T3" fmla="*/ 11 h 13"/>
                  <a:gd name="T4" fmla="*/ 36 w 36"/>
                  <a:gd name="T5" fmla="*/ 4 h 13"/>
                  <a:gd name="T6" fmla="*/ 29 w 36"/>
                  <a:gd name="T7" fmla="*/ 0 h 13"/>
                  <a:gd name="T8" fmla="*/ 7 w 36"/>
                  <a:gd name="T9" fmla="*/ 2 h 13"/>
                  <a:gd name="T10" fmla="*/ 0 w 36"/>
                  <a:gd name="T11" fmla="*/ 8 h 13"/>
                  <a:gd name="T12" fmla="*/ 7 w 36"/>
                  <a:gd name="T13" fmla="*/ 13 h 13"/>
                  <a:gd name="T14" fmla="*/ 0 60000 65536"/>
                  <a:gd name="T15" fmla="*/ 0 60000 65536"/>
                  <a:gd name="T16" fmla="*/ 0 60000 65536"/>
                  <a:gd name="T17" fmla="*/ 0 60000 65536"/>
                  <a:gd name="T18" fmla="*/ 0 60000 65536"/>
                  <a:gd name="T19" fmla="*/ 0 60000 65536"/>
                  <a:gd name="T20" fmla="*/ 0 60000 65536"/>
                  <a:gd name="T21" fmla="*/ 0 w 36"/>
                  <a:gd name="T22" fmla="*/ 0 h 13"/>
                  <a:gd name="T23" fmla="*/ 36 w 3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3">
                    <a:moveTo>
                      <a:pt x="7" y="13"/>
                    </a:moveTo>
                    <a:lnTo>
                      <a:pt x="29" y="11"/>
                    </a:lnTo>
                    <a:lnTo>
                      <a:pt x="36" y="4"/>
                    </a:lnTo>
                    <a:lnTo>
                      <a:pt x="29" y="0"/>
                    </a:lnTo>
                    <a:lnTo>
                      <a:pt x="7" y="2"/>
                    </a:lnTo>
                    <a:lnTo>
                      <a:pt x="0" y="8"/>
                    </a:lnTo>
                    <a:lnTo>
                      <a:pt x="7"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4" name="Freeform 155"/>
              <p:cNvSpPr>
                <a:spLocks/>
              </p:cNvSpPr>
              <p:nvPr/>
            </p:nvSpPr>
            <p:spPr bwMode="auto">
              <a:xfrm>
                <a:off x="1267" y="2935"/>
                <a:ext cx="35" cy="13"/>
              </a:xfrm>
              <a:custGeom>
                <a:avLst/>
                <a:gdLst>
                  <a:gd name="T0" fmla="*/ 6 w 35"/>
                  <a:gd name="T1" fmla="*/ 13 h 13"/>
                  <a:gd name="T2" fmla="*/ 28 w 35"/>
                  <a:gd name="T3" fmla="*/ 11 h 13"/>
                  <a:gd name="T4" fmla="*/ 35 w 35"/>
                  <a:gd name="T5" fmla="*/ 4 h 13"/>
                  <a:gd name="T6" fmla="*/ 28 w 35"/>
                  <a:gd name="T7" fmla="*/ 0 h 13"/>
                  <a:gd name="T8" fmla="*/ 4 w 35"/>
                  <a:gd name="T9" fmla="*/ 4 h 13"/>
                  <a:gd name="T10" fmla="*/ 0 w 35"/>
                  <a:gd name="T11" fmla="*/ 11 h 13"/>
                  <a:gd name="T12" fmla="*/ 6 w 35"/>
                  <a:gd name="T13" fmla="*/ 13 h 13"/>
                  <a:gd name="T14" fmla="*/ 0 60000 65536"/>
                  <a:gd name="T15" fmla="*/ 0 60000 65536"/>
                  <a:gd name="T16" fmla="*/ 0 60000 65536"/>
                  <a:gd name="T17" fmla="*/ 0 60000 65536"/>
                  <a:gd name="T18" fmla="*/ 0 60000 65536"/>
                  <a:gd name="T19" fmla="*/ 0 60000 65536"/>
                  <a:gd name="T20" fmla="*/ 0 60000 65536"/>
                  <a:gd name="T21" fmla="*/ 0 w 35"/>
                  <a:gd name="T22" fmla="*/ 0 h 13"/>
                  <a:gd name="T23" fmla="*/ 35 w 35"/>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3">
                    <a:moveTo>
                      <a:pt x="6" y="13"/>
                    </a:moveTo>
                    <a:lnTo>
                      <a:pt x="28" y="11"/>
                    </a:lnTo>
                    <a:lnTo>
                      <a:pt x="35" y="4"/>
                    </a:lnTo>
                    <a:lnTo>
                      <a:pt x="28" y="0"/>
                    </a:lnTo>
                    <a:lnTo>
                      <a:pt x="4" y="4"/>
                    </a:lnTo>
                    <a:lnTo>
                      <a:pt x="0" y="11"/>
                    </a:lnTo>
                    <a:lnTo>
                      <a:pt x="6"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5" name="Freeform 156"/>
              <p:cNvSpPr>
                <a:spLocks/>
              </p:cNvSpPr>
              <p:nvPr/>
            </p:nvSpPr>
            <p:spPr bwMode="auto">
              <a:xfrm>
                <a:off x="1276" y="3010"/>
                <a:ext cx="37" cy="13"/>
              </a:xfrm>
              <a:custGeom>
                <a:avLst/>
                <a:gdLst>
                  <a:gd name="T0" fmla="*/ 8 w 37"/>
                  <a:gd name="T1" fmla="*/ 13 h 13"/>
                  <a:gd name="T2" fmla="*/ 31 w 37"/>
                  <a:gd name="T3" fmla="*/ 11 h 13"/>
                  <a:gd name="T4" fmla="*/ 37 w 37"/>
                  <a:gd name="T5" fmla="*/ 4 h 13"/>
                  <a:gd name="T6" fmla="*/ 28 w 37"/>
                  <a:gd name="T7" fmla="*/ 0 h 13"/>
                  <a:gd name="T8" fmla="*/ 6 w 37"/>
                  <a:gd name="T9" fmla="*/ 2 h 13"/>
                  <a:gd name="T10" fmla="*/ 0 w 37"/>
                  <a:gd name="T11" fmla="*/ 9 h 13"/>
                  <a:gd name="T12" fmla="*/ 8 w 37"/>
                  <a:gd name="T13" fmla="*/ 13 h 13"/>
                  <a:gd name="T14" fmla="*/ 0 60000 65536"/>
                  <a:gd name="T15" fmla="*/ 0 60000 65536"/>
                  <a:gd name="T16" fmla="*/ 0 60000 65536"/>
                  <a:gd name="T17" fmla="*/ 0 60000 65536"/>
                  <a:gd name="T18" fmla="*/ 0 60000 65536"/>
                  <a:gd name="T19" fmla="*/ 0 60000 65536"/>
                  <a:gd name="T20" fmla="*/ 0 60000 65536"/>
                  <a:gd name="T21" fmla="*/ 0 w 37"/>
                  <a:gd name="T22" fmla="*/ 0 h 13"/>
                  <a:gd name="T23" fmla="*/ 37 w 37"/>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3">
                    <a:moveTo>
                      <a:pt x="8" y="13"/>
                    </a:moveTo>
                    <a:lnTo>
                      <a:pt x="31" y="11"/>
                    </a:lnTo>
                    <a:lnTo>
                      <a:pt x="37" y="4"/>
                    </a:lnTo>
                    <a:lnTo>
                      <a:pt x="28" y="0"/>
                    </a:lnTo>
                    <a:lnTo>
                      <a:pt x="6" y="2"/>
                    </a:lnTo>
                    <a:lnTo>
                      <a:pt x="0" y="9"/>
                    </a:lnTo>
                    <a:lnTo>
                      <a:pt x="8"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6" name="Freeform 157"/>
              <p:cNvSpPr>
                <a:spLocks/>
              </p:cNvSpPr>
              <p:nvPr/>
            </p:nvSpPr>
            <p:spPr bwMode="auto">
              <a:xfrm>
                <a:off x="1180" y="3006"/>
                <a:ext cx="14" cy="35"/>
              </a:xfrm>
              <a:custGeom>
                <a:avLst/>
                <a:gdLst>
                  <a:gd name="T0" fmla="*/ 0 w 14"/>
                  <a:gd name="T1" fmla="*/ 6 h 35"/>
                  <a:gd name="T2" fmla="*/ 3 w 14"/>
                  <a:gd name="T3" fmla="*/ 30 h 35"/>
                  <a:gd name="T4" fmla="*/ 9 w 14"/>
                  <a:gd name="T5" fmla="*/ 35 h 35"/>
                  <a:gd name="T6" fmla="*/ 14 w 14"/>
                  <a:gd name="T7" fmla="*/ 28 h 35"/>
                  <a:gd name="T8" fmla="*/ 11 w 14"/>
                  <a:gd name="T9" fmla="*/ 6 h 35"/>
                  <a:gd name="T10" fmla="*/ 5 w 14"/>
                  <a:gd name="T11" fmla="*/ 0 h 35"/>
                  <a:gd name="T12" fmla="*/ 0 w 14"/>
                  <a:gd name="T13" fmla="*/ 6 h 35"/>
                  <a:gd name="T14" fmla="*/ 0 60000 65536"/>
                  <a:gd name="T15" fmla="*/ 0 60000 65536"/>
                  <a:gd name="T16" fmla="*/ 0 60000 65536"/>
                  <a:gd name="T17" fmla="*/ 0 60000 65536"/>
                  <a:gd name="T18" fmla="*/ 0 60000 65536"/>
                  <a:gd name="T19" fmla="*/ 0 60000 65536"/>
                  <a:gd name="T20" fmla="*/ 0 60000 65536"/>
                  <a:gd name="T21" fmla="*/ 0 w 14"/>
                  <a:gd name="T22" fmla="*/ 0 h 35"/>
                  <a:gd name="T23" fmla="*/ 14 w 1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35">
                    <a:moveTo>
                      <a:pt x="0" y="6"/>
                    </a:moveTo>
                    <a:lnTo>
                      <a:pt x="3" y="30"/>
                    </a:lnTo>
                    <a:lnTo>
                      <a:pt x="9" y="35"/>
                    </a:lnTo>
                    <a:lnTo>
                      <a:pt x="14" y="28"/>
                    </a:lnTo>
                    <a:lnTo>
                      <a:pt x="11" y="6"/>
                    </a:lnTo>
                    <a:lnTo>
                      <a:pt x="5" y="0"/>
                    </a:lnTo>
                    <a:lnTo>
                      <a:pt x="0" y="6"/>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7" name="Freeform 158"/>
              <p:cNvSpPr>
                <a:spLocks/>
              </p:cNvSpPr>
              <p:nvPr/>
            </p:nvSpPr>
            <p:spPr bwMode="auto">
              <a:xfrm>
                <a:off x="1174" y="2968"/>
                <a:ext cx="15" cy="35"/>
              </a:xfrm>
              <a:custGeom>
                <a:avLst/>
                <a:gdLst>
                  <a:gd name="T0" fmla="*/ 0 w 15"/>
                  <a:gd name="T1" fmla="*/ 7 h 35"/>
                  <a:gd name="T2" fmla="*/ 4 w 15"/>
                  <a:gd name="T3" fmla="*/ 31 h 35"/>
                  <a:gd name="T4" fmla="*/ 9 w 15"/>
                  <a:gd name="T5" fmla="*/ 35 h 35"/>
                  <a:gd name="T6" fmla="*/ 15 w 15"/>
                  <a:gd name="T7" fmla="*/ 29 h 35"/>
                  <a:gd name="T8" fmla="*/ 11 w 15"/>
                  <a:gd name="T9" fmla="*/ 7 h 35"/>
                  <a:gd name="T10" fmla="*/ 4 w 15"/>
                  <a:gd name="T11" fmla="*/ 0 h 35"/>
                  <a:gd name="T12" fmla="*/ 0 w 15"/>
                  <a:gd name="T13" fmla="*/ 7 h 35"/>
                  <a:gd name="T14" fmla="*/ 0 60000 65536"/>
                  <a:gd name="T15" fmla="*/ 0 60000 65536"/>
                  <a:gd name="T16" fmla="*/ 0 60000 65536"/>
                  <a:gd name="T17" fmla="*/ 0 60000 65536"/>
                  <a:gd name="T18" fmla="*/ 0 60000 65536"/>
                  <a:gd name="T19" fmla="*/ 0 60000 65536"/>
                  <a:gd name="T20" fmla="*/ 0 60000 65536"/>
                  <a:gd name="T21" fmla="*/ 0 w 15"/>
                  <a:gd name="T22" fmla="*/ 0 h 35"/>
                  <a:gd name="T23" fmla="*/ 15 w 15"/>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35">
                    <a:moveTo>
                      <a:pt x="0" y="7"/>
                    </a:moveTo>
                    <a:lnTo>
                      <a:pt x="4" y="31"/>
                    </a:lnTo>
                    <a:lnTo>
                      <a:pt x="9" y="35"/>
                    </a:lnTo>
                    <a:lnTo>
                      <a:pt x="15" y="29"/>
                    </a:lnTo>
                    <a:lnTo>
                      <a:pt x="11" y="7"/>
                    </a:lnTo>
                    <a:lnTo>
                      <a:pt x="4" y="0"/>
                    </a:lnTo>
                    <a:lnTo>
                      <a:pt x="0" y="7"/>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8" name="Freeform 159"/>
              <p:cNvSpPr>
                <a:spLocks/>
              </p:cNvSpPr>
              <p:nvPr/>
            </p:nvSpPr>
            <p:spPr bwMode="auto">
              <a:xfrm>
                <a:off x="1145" y="2999"/>
                <a:ext cx="38" cy="15"/>
              </a:xfrm>
              <a:custGeom>
                <a:avLst/>
                <a:gdLst>
                  <a:gd name="T0" fmla="*/ 9 w 38"/>
                  <a:gd name="T1" fmla="*/ 15 h 15"/>
                  <a:gd name="T2" fmla="*/ 31 w 38"/>
                  <a:gd name="T3" fmla="*/ 11 h 15"/>
                  <a:gd name="T4" fmla="*/ 38 w 38"/>
                  <a:gd name="T5" fmla="*/ 7 h 15"/>
                  <a:gd name="T6" fmla="*/ 29 w 38"/>
                  <a:gd name="T7" fmla="*/ 0 h 15"/>
                  <a:gd name="T8" fmla="*/ 7 w 38"/>
                  <a:gd name="T9" fmla="*/ 4 h 15"/>
                  <a:gd name="T10" fmla="*/ 0 w 38"/>
                  <a:gd name="T11" fmla="*/ 11 h 15"/>
                  <a:gd name="T12" fmla="*/ 9 w 38"/>
                  <a:gd name="T13" fmla="*/ 15 h 15"/>
                  <a:gd name="T14" fmla="*/ 0 60000 65536"/>
                  <a:gd name="T15" fmla="*/ 0 60000 65536"/>
                  <a:gd name="T16" fmla="*/ 0 60000 65536"/>
                  <a:gd name="T17" fmla="*/ 0 60000 65536"/>
                  <a:gd name="T18" fmla="*/ 0 60000 65536"/>
                  <a:gd name="T19" fmla="*/ 0 60000 65536"/>
                  <a:gd name="T20" fmla="*/ 0 60000 65536"/>
                  <a:gd name="T21" fmla="*/ 0 w 38"/>
                  <a:gd name="T22" fmla="*/ 0 h 15"/>
                  <a:gd name="T23" fmla="*/ 38 w 38"/>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5">
                    <a:moveTo>
                      <a:pt x="9" y="15"/>
                    </a:moveTo>
                    <a:lnTo>
                      <a:pt x="31" y="11"/>
                    </a:lnTo>
                    <a:lnTo>
                      <a:pt x="38" y="7"/>
                    </a:lnTo>
                    <a:lnTo>
                      <a:pt x="29" y="0"/>
                    </a:lnTo>
                    <a:lnTo>
                      <a:pt x="7" y="4"/>
                    </a:lnTo>
                    <a:lnTo>
                      <a:pt x="0" y="11"/>
                    </a:lnTo>
                    <a:lnTo>
                      <a:pt x="9" y="15"/>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69" name="Freeform 160"/>
              <p:cNvSpPr>
                <a:spLocks/>
              </p:cNvSpPr>
              <p:nvPr/>
            </p:nvSpPr>
            <p:spPr bwMode="auto">
              <a:xfrm>
                <a:off x="1141" y="2964"/>
                <a:ext cx="37" cy="13"/>
              </a:xfrm>
              <a:custGeom>
                <a:avLst/>
                <a:gdLst>
                  <a:gd name="T0" fmla="*/ 8 w 37"/>
                  <a:gd name="T1" fmla="*/ 13 h 13"/>
                  <a:gd name="T2" fmla="*/ 31 w 37"/>
                  <a:gd name="T3" fmla="*/ 11 h 13"/>
                  <a:gd name="T4" fmla="*/ 37 w 37"/>
                  <a:gd name="T5" fmla="*/ 4 h 13"/>
                  <a:gd name="T6" fmla="*/ 28 w 37"/>
                  <a:gd name="T7" fmla="*/ 0 h 13"/>
                  <a:gd name="T8" fmla="*/ 6 w 37"/>
                  <a:gd name="T9" fmla="*/ 2 h 13"/>
                  <a:gd name="T10" fmla="*/ 0 w 37"/>
                  <a:gd name="T11" fmla="*/ 9 h 13"/>
                  <a:gd name="T12" fmla="*/ 8 w 37"/>
                  <a:gd name="T13" fmla="*/ 13 h 13"/>
                  <a:gd name="T14" fmla="*/ 0 60000 65536"/>
                  <a:gd name="T15" fmla="*/ 0 60000 65536"/>
                  <a:gd name="T16" fmla="*/ 0 60000 65536"/>
                  <a:gd name="T17" fmla="*/ 0 60000 65536"/>
                  <a:gd name="T18" fmla="*/ 0 60000 65536"/>
                  <a:gd name="T19" fmla="*/ 0 60000 65536"/>
                  <a:gd name="T20" fmla="*/ 0 60000 65536"/>
                  <a:gd name="T21" fmla="*/ 0 w 37"/>
                  <a:gd name="T22" fmla="*/ 0 h 13"/>
                  <a:gd name="T23" fmla="*/ 37 w 37"/>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3">
                    <a:moveTo>
                      <a:pt x="8" y="13"/>
                    </a:moveTo>
                    <a:lnTo>
                      <a:pt x="31" y="11"/>
                    </a:lnTo>
                    <a:lnTo>
                      <a:pt x="37" y="4"/>
                    </a:lnTo>
                    <a:lnTo>
                      <a:pt x="28" y="0"/>
                    </a:lnTo>
                    <a:lnTo>
                      <a:pt x="6" y="2"/>
                    </a:lnTo>
                    <a:lnTo>
                      <a:pt x="0" y="9"/>
                    </a:lnTo>
                    <a:lnTo>
                      <a:pt x="8" y="13"/>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0" name="Freeform 161"/>
              <p:cNvSpPr>
                <a:spLocks/>
              </p:cNvSpPr>
              <p:nvPr/>
            </p:nvSpPr>
            <p:spPr bwMode="auto">
              <a:xfrm>
                <a:off x="1152" y="3036"/>
                <a:ext cx="35" cy="16"/>
              </a:xfrm>
              <a:custGeom>
                <a:avLst/>
                <a:gdLst>
                  <a:gd name="T0" fmla="*/ 6 w 35"/>
                  <a:gd name="T1" fmla="*/ 16 h 16"/>
                  <a:gd name="T2" fmla="*/ 31 w 35"/>
                  <a:gd name="T3" fmla="*/ 12 h 16"/>
                  <a:gd name="T4" fmla="*/ 35 w 35"/>
                  <a:gd name="T5" fmla="*/ 5 h 16"/>
                  <a:gd name="T6" fmla="*/ 28 w 35"/>
                  <a:gd name="T7" fmla="*/ 0 h 16"/>
                  <a:gd name="T8" fmla="*/ 6 w 35"/>
                  <a:gd name="T9" fmla="*/ 5 h 16"/>
                  <a:gd name="T10" fmla="*/ 0 w 35"/>
                  <a:gd name="T11" fmla="*/ 12 h 16"/>
                  <a:gd name="T12" fmla="*/ 6 w 35"/>
                  <a:gd name="T13" fmla="*/ 16 h 16"/>
                  <a:gd name="T14" fmla="*/ 0 60000 65536"/>
                  <a:gd name="T15" fmla="*/ 0 60000 65536"/>
                  <a:gd name="T16" fmla="*/ 0 60000 65536"/>
                  <a:gd name="T17" fmla="*/ 0 60000 65536"/>
                  <a:gd name="T18" fmla="*/ 0 60000 65536"/>
                  <a:gd name="T19" fmla="*/ 0 60000 65536"/>
                  <a:gd name="T20" fmla="*/ 0 60000 65536"/>
                  <a:gd name="T21" fmla="*/ 0 w 35"/>
                  <a:gd name="T22" fmla="*/ 0 h 16"/>
                  <a:gd name="T23" fmla="*/ 35 w 3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6">
                    <a:moveTo>
                      <a:pt x="6" y="16"/>
                    </a:moveTo>
                    <a:lnTo>
                      <a:pt x="31" y="12"/>
                    </a:lnTo>
                    <a:lnTo>
                      <a:pt x="35" y="5"/>
                    </a:lnTo>
                    <a:lnTo>
                      <a:pt x="28" y="0"/>
                    </a:lnTo>
                    <a:lnTo>
                      <a:pt x="6" y="5"/>
                    </a:lnTo>
                    <a:lnTo>
                      <a:pt x="0" y="12"/>
                    </a:lnTo>
                    <a:lnTo>
                      <a:pt x="6" y="16"/>
                    </a:lnTo>
                    <a:close/>
                  </a:path>
                </a:pathLst>
              </a:custGeom>
              <a:solidFill>
                <a:srgbClr val="002A1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1" name="Freeform 162"/>
              <p:cNvSpPr>
                <a:spLocks/>
              </p:cNvSpPr>
              <p:nvPr/>
            </p:nvSpPr>
            <p:spPr bwMode="auto">
              <a:xfrm>
                <a:off x="1167" y="2995"/>
                <a:ext cx="13" cy="37"/>
              </a:xfrm>
              <a:custGeom>
                <a:avLst/>
                <a:gdLst>
                  <a:gd name="T0" fmla="*/ 0 w 13"/>
                  <a:gd name="T1" fmla="*/ 8 h 37"/>
                  <a:gd name="T2" fmla="*/ 2 w 13"/>
                  <a:gd name="T3" fmla="*/ 30 h 37"/>
                  <a:gd name="T4" fmla="*/ 9 w 13"/>
                  <a:gd name="T5" fmla="*/ 37 h 37"/>
                  <a:gd name="T6" fmla="*/ 13 w 13"/>
                  <a:gd name="T7" fmla="*/ 30 h 37"/>
                  <a:gd name="T8" fmla="*/ 11 w 13"/>
                  <a:gd name="T9" fmla="*/ 6 h 37"/>
                  <a:gd name="T10" fmla="*/ 5 w 13"/>
                  <a:gd name="T11" fmla="*/ 0 h 37"/>
                  <a:gd name="T12" fmla="*/ 0 w 13"/>
                  <a:gd name="T13" fmla="*/ 8 h 37"/>
                  <a:gd name="T14" fmla="*/ 0 60000 65536"/>
                  <a:gd name="T15" fmla="*/ 0 60000 65536"/>
                  <a:gd name="T16" fmla="*/ 0 60000 65536"/>
                  <a:gd name="T17" fmla="*/ 0 60000 65536"/>
                  <a:gd name="T18" fmla="*/ 0 60000 65536"/>
                  <a:gd name="T19" fmla="*/ 0 60000 65536"/>
                  <a:gd name="T20" fmla="*/ 0 60000 65536"/>
                  <a:gd name="T21" fmla="*/ 0 w 13"/>
                  <a:gd name="T22" fmla="*/ 0 h 37"/>
                  <a:gd name="T23" fmla="*/ 13 w 1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37">
                    <a:moveTo>
                      <a:pt x="0" y="8"/>
                    </a:moveTo>
                    <a:lnTo>
                      <a:pt x="2" y="30"/>
                    </a:lnTo>
                    <a:lnTo>
                      <a:pt x="9" y="37"/>
                    </a:lnTo>
                    <a:lnTo>
                      <a:pt x="13" y="30"/>
                    </a:lnTo>
                    <a:lnTo>
                      <a:pt x="11" y="6"/>
                    </a:lnTo>
                    <a:lnTo>
                      <a:pt x="5" y="0"/>
                    </a:lnTo>
                    <a:lnTo>
                      <a:pt x="0" y="8"/>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2" name="Freeform 163"/>
              <p:cNvSpPr>
                <a:spLocks/>
              </p:cNvSpPr>
              <p:nvPr/>
            </p:nvSpPr>
            <p:spPr bwMode="auto">
              <a:xfrm>
                <a:off x="1160" y="2957"/>
                <a:ext cx="16" cy="38"/>
              </a:xfrm>
              <a:custGeom>
                <a:avLst/>
                <a:gdLst>
                  <a:gd name="T0" fmla="*/ 0 w 16"/>
                  <a:gd name="T1" fmla="*/ 9 h 38"/>
                  <a:gd name="T2" fmla="*/ 5 w 16"/>
                  <a:gd name="T3" fmla="*/ 31 h 38"/>
                  <a:gd name="T4" fmla="*/ 12 w 16"/>
                  <a:gd name="T5" fmla="*/ 38 h 38"/>
                  <a:gd name="T6" fmla="*/ 16 w 16"/>
                  <a:gd name="T7" fmla="*/ 31 h 38"/>
                  <a:gd name="T8" fmla="*/ 14 w 16"/>
                  <a:gd name="T9" fmla="*/ 7 h 38"/>
                  <a:gd name="T10" fmla="*/ 5 w 16"/>
                  <a:gd name="T11" fmla="*/ 0 h 38"/>
                  <a:gd name="T12" fmla="*/ 0 w 16"/>
                  <a:gd name="T13" fmla="*/ 9 h 38"/>
                  <a:gd name="T14" fmla="*/ 0 60000 65536"/>
                  <a:gd name="T15" fmla="*/ 0 60000 65536"/>
                  <a:gd name="T16" fmla="*/ 0 60000 65536"/>
                  <a:gd name="T17" fmla="*/ 0 60000 65536"/>
                  <a:gd name="T18" fmla="*/ 0 60000 65536"/>
                  <a:gd name="T19" fmla="*/ 0 60000 65536"/>
                  <a:gd name="T20" fmla="*/ 0 60000 65536"/>
                  <a:gd name="T21" fmla="*/ 0 w 16"/>
                  <a:gd name="T22" fmla="*/ 0 h 38"/>
                  <a:gd name="T23" fmla="*/ 16 w 16"/>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38">
                    <a:moveTo>
                      <a:pt x="0" y="9"/>
                    </a:moveTo>
                    <a:lnTo>
                      <a:pt x="5" y="31"/>
                    </a:lnTo>
                    <a:lnTo>
                      <a:pt x="12" y="38"/>
                    </a:lnTo>
                    <a:lnTo>
                      <a:pt x="16" y="31"/>
                    </a:lnTo>
                    <a:lnTo>
                      <a:pt x="14" y="7"/>
                    </a:lnTo>
                    <a:lnTo>
                      <a:pt x="5" y="0"/>
                    </a:lnTo>
                    <a:lnTo>
                      <a:pt x="0" y="9"/>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3" name="Freeform 164"/>
              <p:cNvSpPr>
                <a:spLocks/>
              </p:cNvSpPr>
              <p:nvPr/>
            </p:nvSpPr>
            <p:spPr bwMode="auto">
              <a:xfrm>
                <a:off x="1132" y="2990"/>
                <a:ext cx="37" cy="13"/>
              </a:xfrm>
              <a:custGeom>
                <a:avLst/>
                <a:gdLst>
                  <a:gd name="T0" fmla="*/ 9 w 37"/>
                  <a:gd name="T1" fmla="*/ 13 h 13"/>
                  <a:gd name="T2" fmla="*/ 33 w 37"/>
                  <a:gd name="T3" fmla="*/ 11 h 13"/>
                  <a:gd name="T4" fmla="*/ 37 w 37"/>
                  <a:gd name="T5" fmla="*/ 5 h 13"/>
                  <a:gd name="T6" fmla="*/ 31 w 37"/>
                  <a:gd name="T7" fmla="*/ 0 h 13"/>
                  <a:gd name="T8" fmla="*/ 9 w 37"/>
                  <a:gd name="T9" fmla="*/ 2 h 13"/>
                  <a:gd name="T10" fmla="*/ 0 w 37"/>
                  <a:gd name="T11" fmla="*/ 11 h 13"/>
                  <a:gd name="T12" fmla="*/ 9 w 37"/>
                  <a:gd name="T13" fmla="*/ 13 h 13"/>
                  <a:gd name="T14" fmla="*/ 0 60000 65536"/>
                  <a:gd name="T15" fmla="*/ 0 60000 65536"/>
                  <a:gd name="T16" fmla="*/ 0 60000 65536"/>
                  <a:gd name="T17" fmla="*/ 0 60000 65536"/>
                  <a:gd name="T18" fmla="*/ 0 60000 65536"/>
                  <a:gd name="T19" fmla="*/ 0 60000 65536"/>
                  <a:gd name="T20" fmla="*/ 0 60000 65536"/>
                  <a:gd name="T21" fmla="*/ 0 w 37"/>
                  <a:gd name="T22" fmla="*/ 0 h 13"/>
                  <a:gd name="T23" fmla="*/ 37 w 37"/>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3">
                    <a:moveTo>
                      <a:pt x="9" y="13"/>
                    </a:moveTo>
                    <a:lnTo>
                      <a:pt x="33" y="11"/>
                    </a:lnTo>
                    <a:lnTo>
                      <a:pt x="37" y="5"/>
                    </a:lnTo>
                    <a:lnTo>
                      <a:pt x="31" y="0"/>
                    </a:lnTo>
                    <a:lnTo>
                      <a:pt x="9" y="2"/>
                    </a:lnTo>
                    <a:lnTo>
                      <a:pt x="0" y="11"/>
                    </a:lnTo>
                    <a:lnTo>
                      <a:pt x="9"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4" name="Freeform 165"/>
              <p:cNvSpPr>
                <a:spLocks/>
              </p:cNvSpPr>
              <p:nvPr/>
            </p:nvSpPr>
            <p:spPr bwMode="auto">
              <a:xfrm>
                <a:off x="1129" y="2953"/>
                <a:ext cx="36" cy="15"/>
              </a:xfrm>
              <a:custGeom>
                <a:avLst/>
                <a:gdLst>
                  <a:gd name="T0" fmla="*/ 7 w 36"/>
                  <a:gd name="T1" fmla="*/ 15 h 15"/>
                  <a:gd name="T2" fmla="*/ 31 w 36"/>
                  <a:gd name="T3" fmla="*/ 11 h 15"/>
                  <a:gd name="T4" fmla="*/ 36 w 36"/>
                  <a:gd name="T5" fmla="*/ 6 h 15"/>
                  <a:gd name="T6" fmla="*/ 29 w 36"/>
                  <a:gd name="T7" fmla="*/ 0 h 15"/>
                  <a:gd name="T8" fmla="*/ 7 w 36"/>
                  <a:gd name="T9" fmla="*/ 4 h 15"/>
                  <a:gd name="T10" fmla="*/ 0 w 36"/>
                  <a:gd name="T11" fmla="*/ 11 h 15"/>
                  <a:gd name="T12" fmla="*/ 7 w 36"/>
                  <a:gd name="T13" fmla="*/ 15 h 15"/>
                  <a:gd name="T14" fmla="*/ 0 60000 65536"/>
                  <a:gd name="T15" fmla="*/ 0 60000 65536"/>
                  <a:gd name="T16" fmla="*/ 0 60000 65536"/>
                  <a:gd name="T17" fmla="*/ 0 60000 65536"/>
                  <a:gd name="T18" fmla="*/ 0 60000 65536"/>
                  <a:gd name="T19" fmla="*/ 0 60000 65536"/>
                  <a:gd name="T20" fmla="*/ 0 60000 65536"/>
                  <a:gd name="T21" fmla="*/ 0 w 36"/>
                  <a:gd name="T22" fmla="*/ 0 h 15"/>
                  <a:gd name="T23" fmla="*/ 36 w 36"/>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5">
                    <a:moveTo>
                      <a:pt x="7" y="15"/>
                    </a:moveTo>
                    <a:lnTo>
                      <a:pt x="31" y="11"/>
                    </a:lnTo>
                    <a:lnTo>
                      <a:pt x="36" y="6"/>
                    </a:lnTo>
                    <a:lnTo>
                      <a:pt x="29" y="0"/>
                    </a:lnTo>
                    <a:lnTo>
                      <a:pt x="7" y="4"/>
                    </a:lnTo>
                    <a:lnTo>
                      <a:pt x="0" y="11"/>
                    </a:lnTo>
                    <a:lnTo>
                      <a:pt x="7" y="15"/>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5" name="Freeform 166"/>
              <p:cNvSpPr>
                <a:spLocks/>
              </p:cNvSpPr>
              <p:nvPr/>
            </p:nvSpPr>
            <p:spPr bwMode="auto">
              <a:xfrm>
                <a:off x="1138" y="3028"/>
                <a:ext cx="38" cy="13"/>
              </a:xfrm>
              <a:custGeom>
                <a:avLst/>
                <a:gdLst>
                  <a:gd name="T0" fmla="*/ 9 w 38"/>
                  <a:gd name="T1" fmla="*/ 13 h 13"/>
                  <a:gd name="T2" fmla="*/ 31 w 38"/>
                  <a:gd name="T3" fmla="*/ 11 h 13"/>
                  <a:gd name="T4" fmla="*/ 38 w 38"/>
                  <a:gd name="T5" fmla="*/ 4 h 13"/>
                  <a:gd name="T6" fmla="*/ 29 w 38"/>
                  <a:gd name="T7" fmla="*/ 0 h 13"/>
                  <a:gd name="T8" fmla="*/ 7 w 38"/>
                  <a:gd name="T9" fmla="*/ 2 h 13"/>
                  <a:gd name="T10" fmla="*/ 0 w 38"/>
                  <a:gd name="T11" fmla="*/ 11 h 13"/>
                  <a:gd name="T12" fmla="*/ 9 w 38"/>
                  <a:gd name="T13" fmla="*/ 13 h 13"/>
                  <a:gd name="T14" fmla="*/ 0 60000 65536"/>
                  <a:gd name="T15" fmla="*/ 0 60000 65536"/>
                  <a:gd name="T16" fmla="*/ 0 60000 65536"/>
                  <a:gd name="T17" fmla="*/ 0 60000 65536"/>
                  <a:gd name="T18" fmla="*/ 0 60000 65536"/>
                  <a:gd name="T19" fmla="*/ 0 60000 65536"/>
                  <a:gd name="T20" fmla="*/ 0 60000 65536"/>
                  <a:gd name="T21" fmla="*/ 0 w 38"/>
                  <a:gd name="T22" fmla="*/ 0 h 13"/>
                  <a:gd name="T23" fmla="*/ 38 w 3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3">
                    <a:moveTo>
                      <a:pt x="9" y="13"/>
                    </a:moveTo>
                    <a:lnTo>
                      <a:pt x="31" y="11"/>
                    </a:lnTo>
                    <a:lnTo>
                      <a:pt x="38" y="4"/>
                    </a:lnTo>
                    <a:lnTo>
                      <a:pt x="29" y="0"/>
                    </a:lnTo>
                    <a:lnTo>
                      <a:pt x="7" y="2"/>
                    </a:lnTo>
                    <a:lnTo>
                      <a:pt x="0" y="11"/>
                    </a:lnTo>
                    <a:lnTo>
                      <a:pt x="9" y="13"/>
                    </a:lnTo>
                    <a:close/>
                  </a:path>
                </a:pathLst>
              </a:custGeom>
              <a:solidFill>
                <a:srgbClr val="000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6" name="Freeform 167"/>
              <p:cNvSpPr>
                <a:spLocks noEditPoints="1"/>
              </p:cNvSpPr>
              <p:nvPr/>
            </p:nvSpPr>
            <p:spPr bwMode="auto">
              <a:xfrm>
                <a:off x="1160" y="2783"/>
                <a:ext cx="80" cy="26"/>
              </a:xfrm>
              <a:custGeom>
                <a:avLst/>
                <a:gdLst>
                  <a:gd name="T0" fmla="*/ 7 w 80"/>
                  <a:gd name="T1" fmla="*/ 20 h 26"/>
                  <a:gd name="T2" fmla="*/ 14 w 80"/>
                  <a:gd name="T3" fmla="*/ 22 h 26"/>
                  <a:gd name="T4" fmla="*/ 5 w 80"/>
                  <a:gd name="T5" fmla="*/ 24 h 26"/>
                  <a:gd name="T6" fmla="*/ 3 w 80"/>
                  <a:gd name="T7" fmla="*/ 26 h 26"/>
                  <a:gd name="T8" fmla="*/ 20 w 80"/>
                  <a:gd name="T9" fmla="*/ 22 h 26"/>
                  <a:gd name="T10" fmla="*/ 14 w 80"/>
                  <a:gd name="T11" fmla="*/ 13 h 26"/>
                  <a:gd name="T12" fmla="*/ 7 w 80"/>
                  <a:gd name="T13" fmla="*/ 11 h 26"/>
                  <a:gd name="T14" fmla="*/ 16 w 80"/>
                  <a:gd name="T15" fmla="*/ 11 h 26"/>
                  <a:gd name="T16" fmla="*/ 18 w 80"/>
                  <a:gd name="T17" fmla="*/ 6 h 26"/>
                  <a:gd name="T18" fmla="*/ 3 w 80"/>
                  <a:gd name="T19" fmla="*/ 9 h 26"/>
                  <a:gd name="T20" fmla="*/ 3 w 80"/>
                  <a:gd name="T21" fmla="*/ 17 h 26"/>
                  <a:gd name="T22" fmla="*/ 25 w 80"/>
                  <a:gd name="T23" fmla="*/ 24 h 26"/>
                  <a:gd name="T24" fmla="*/ 34 w 80"/>
                  <a:gd name="T25" fmla="*/ 20 h 26"/>
                  <a:gd name="T26" fmla="*/ 36 w 80"/>
                  <a:gd name="T27" fmla="*/ 9 h 26"/>
                  <a:gd name="T28" fmla="*/ 36 w 80"/>
                  <a:gd name="T29" fmla="*/ 4 h 26"/>
                  <a:gd name="T30" fmla="*/ 20 w 80"/>
                  <a:gd name="T31" fmla="*/ 11 h 26"/>
                  <a:gd name="T32" fmla="*/ 25 w 80"/>
                  <a:gd name="T33" fmla="*/ 9 h 26"/>
                  <a:gd name="T34" fmla="*/ 43 w 80"/>
                  <a:gd name="T35" fmla="*/ 4 h 26"/>
                  <a:gd name="T36" fmla="*/ 38 w 80"/>
                  <a:gd name="T37" fmla="*/ 11 h 26"/>
                  <a:gd name="T38" fmla="*/ 45 w 80"/>
                  <a:gd name="T39" fmla="*/ 22 h 26"/>
                  <a:gd name="T40" fmla="*/ 58 w 80"/>
                  <a:gd name="T41" fmla="*/ 20 h 26"/>
                  <a:gd name="T42" fmla="*/ 58 w 80"/>
                  <a:gd name="T43" fmla="*/ 6 h 26"/>
                  <a:gd name="T44" fmla="*/ 43 w 80"/>
                  <a:gd name="T45" fmla="*/ 4 h 26"/>
                  <a:gd name="T46" fmla="*/ 47 w 80"/>
                  <a:gd name="T47" fmla="*/ 6 h 26"/>
                  <a:gd name="T48" fmla="*/ 51 w 80"/>
                  <a:gd name="T49" fmla="*/ 9 h 26"/>
                  <a:gd name="T50" fmla="*/ 51 w 80"/>
                  <a:gd name="T51" fmla="*/ 17 h 26"/>
                  <a:gd name="T52" fmla="*/ 47 w 80"/>
                  <a:gd name="T53" fmla="*/ 17 h 26"/>
                  <a:gd name="T54" fmla="*/ 62 w 80"/>
                  <a:gd name="T55" fmla="*/ 17 h 26"/>
                  <a:gd name="T56" fmla="*/ 69 w 80"/>
                  <a:gd name="T57" fmla="*/ 20 h 26"/>
                  <a:gd name="T58" fmla="*/ 69 w 80"/>
                  <a:gd name="T59" fmla="*/ 13 h 26"/>
                  <a:gd name="T60" fmla="*/ 80 w 80"/>
                  <a:gd name="T61" fmla="*/ 9 h 26"/>
                  <a:gd name="T62" fmla="*/ 74 w 80"/>
                  <a:gd name="T63" fmla="*/ 0 h 26"/>
                  <a:gd name="T64" fmla="*/ 60 w 80"/>
                  <a:gd name="T65" fmla="*/ 4 h 26"/>
                  <a:gd name="T66" fmla="*/ 67 w 80"/>
                  <a:gd name="T67" fmla="*/ 11 h 26"/>
                  <a:gd name="T68" fmla="*/ 71 w 80"/>
                  <a:gd name="T69" fmla="*/ 4 h 26"/>
                  <a:gd name="T70" fmla="*/ 71 w 80"/>
                  <a:gd name="T71" fmla="*/ 9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
                  <a:gd name="T109" fmla="*/ 0 h 26"/>
                  <a:gd name="T110" fmla="*/ 80 w 80"/>
                  <a:gd name="T111" fmla="*/ 26 h 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 h="26">
                    <a:moveTo>
                      <a:pt x="3" y="17"/>
                    </a:moveTo>
                    <a:lnTo>
                      <a:pt x="7" y="20"/>
                    </a:lnTo>
                    <a:lnTo>
                      <a:pt x="12" y="20"/>
                    </a:lnTo>
                    <a:lnTo>
                      <a:pt x="14" y="22"/>
                    </a:lnTo>
                    <a:lnTo>
                      <a:pt x="12" y="22"/>
                    </a:lnTo>
                    <a:lnTo>
                      <a:pt x="5" y="24"/>
                    </a:lnTo>
                    <a:lnTo>
                      <a:pt x="3" y="24"/>
                    </a:lnTo>
                    <a:lnTo>
                      <a:pt x="3" y="26"/>
                    </a:lnTo>
                    <a:lnTo>
                      <a:pt x="16" y="24"/>
                    </a:lnTo>
                    <a:lnTo>
                      <a:pt x="20" y="22"/>
                    </a:lnTo>
                    <a:lnTo>
                      <a:pt x="18" y="15"/>
                    </a:lnTo>
                    <a:lnTo>
                      <a:pt x="14" y="13"/>
                    </a:lnTo>
                    <a:lnTo>
                      <a:pt x="9" y="13"/>
                    </a:lnTo>
                    <a:lnTo>
                      <a:pt x="7" y="11"/>
                    </a:lnTo>
                    <a:lnTo>
                      <a:pt x="9" y="11"/>
                    </a:lnTo>
                    <a:lnTo>
                      <a:pt x="16" y="11"/>
                    </a:lnTo>
                    <a:lnTo>
                      <a:pt x="18" y="11"/>
                    </a:lnTo>
                    <a:lnTo>
                      <a:pt x="18" y="6"/>
                    </a:lnTo>
                    <a:lnTo>
                      <a:pt x="5" y="9"/>
                    </a:lnTo>
                    <a:lnTo>
                      <a:pt x="3" y="9"/>
                    </a:lnTo>
                    <a:lnTo>
                      <a:pt x="0" y="13"/>
                    </a:lnTo>
                    <a:lnTo>
                      <a:pt x="3" y="17"/>
                    </a:lnTo>
                    <a:close/>
                    <a:moveTo>
                      <a:pt x="27" y="22"/>
                    </a:moveTo>
                    <a:lnTo>
                      <a:pt x="25" y="24"/>
                    </a:lnTo>
                    <a:lnTo>
                      <a:pt x="34" y="24"/>
                    </a:lnTo>
                    <a:lnTo>
                      <a:pt x="34" y="20"/>
                    </a:lnTo>
                    <a:lnTo>
                      <a:pt x="31" y="9"/>
                    </a:lnTo>
                    <a:lnTo>
                      <a:pt x="36" y="9"/>
                    </a:lnTo>
                    <a:lnTo>
                      <a:pt x="38" y="9"/>
                    </a:lnTo>
                    <a:lnTo>
                      <a:pt x="36" y="4"/>
                    </a:lnTo>
                    <a:lnTo>
                      <a:pt x="20" y="6"/>
                    </a:lnTo>
                    <a:lnTo>
                      <a:pt x="20" y="11"/>
                    </a:lnTo>
                    <a:lnTo>
                      <a:pt x="23" y="9"/>
                    </a:lnTo>
                    <a:lnTo>
                      <a:pt x="25" y="9"/>
                    </a:lnTo>
                    <a:lnTo>
                      <a:pt x="27" y="22"/>
                    </a:lnTo>
                    <a:close/>
                    <a:moveTo>
                      <a:pt x="43" y="4"/>
                    </a:moveTo>
                    <a:lnTo>
                      <a:pt x="38" y="6"/>
                    </a:lnTo>
                    <a:lnTo>
                      <a:pt x="38" y="11"/>
                    </a:lnTo>
                    <a:lnTo>
                      <a:pt x="40" y="17"/>
                    </a:lnTo>
                    <a:lnTo>
                      <a:pt x="45" y="22"/>
                    </a:lnTo>
                    <a:lnTo>
                      <a:pt x="54" y="20"/>
                    </a:lnTo>
                    <a:lnTo>
                      <a:pt x="58" y="20"/>
                    </a:lnTo>
                    <a:lnTo>
                      <a:pt x="58" y="15"/>
                    </a:lnTo>
                    <a:lnTo>
                      <a:pt x="58" y="6"/>
                    </a:lnTo>
                    <a:lnTo>
                      <a:pt x="54" y="2"/>
                    </a:lnTo>
                    <a:lnTo>
                      <a:pt x="43" y="4"/>
                    </a:lnTo>
                    <a:close/>
                    <a:moveTo>
                      <a:pt x="45" y="9"/>
                    </a:moveTo>
                    <a:lnTo>
                      <a:pt x="47" y="6"/>
                    </a:lnTo>
                    <a:lnTo>
                      <a:pt x="49" y="6"/>
                    </a:lnTo>
                    <a:lnTo>
                      <a:pt x="51" y="9"/>
                    </a:lnTo>
                    <a:lnTo>
                      <a:pt x="51" y="15"/>
                    </a:lnTo>
                    <a:lnTo>
                      <a:pt x="51" y="17"/>
                    </a:lnTo>
                    <a:lnTo>
                      <a:pt x="49" y="20"/>
                    </a:lnTo>
                    <a:lnTo>
                      <a:pt x="47" y="17"/>
                    </a:lnTo>
                    <a:lnTo>
                      <a:pt x="45" y="9"/>
                    </a:lnTo>
                    <a:close/>
                    <a:moveTo>
                      <a:pt x="62" y="17"/>
                    </a:moveTo>
                    <a:lnTo>
                      <a:pt x="62" y="20"/>
                    </a:lnTo>
                    <a:lnTo>
                      <a:pt x="69" y="20"/>
                    </a:lnTo>
                    <a:lnTo>
                      <a:pt x="69" y="15"/>
                    </a:lnTo>
                    <a:lnTo>
                      <a:pt x="69" y="13"/>
                    </a:lnTo>
                    <a:lnTo>
                      <a:pt x="76" y="11"/>
                    </a:lnTo>
                    <a:lnTo>
                      <a:pt x="80" y="9"/>
                    </a:lnTo>
                    <a:lnTo>
                      <a:pt x="80" y="4"/>
                    </a:lnTo>
                    <a:lnTo>
                      <a:pt x="74" y="0"/>
                    </a:lnTo>
                    <a:lnTo>
                      <a:pt x="60" y="2"/>
                    </a:lnTo>
                    <a:lnTo>
                      <a:pt x="60" y="4"/>
                    </a:lnTo>
                    <a:lnTo>
                      <a:pt x="62" y="17"/>
                    </a:lnTo>
                    <a:close/>
                    <a:moveTo>
                      <a:pt x="67" y="11"/>
                    </a:moveTo>
                    <a:lnTo>
                      <a:pt x="67" y="4"/>
                    </a:lnTo>
                    <a:lnTo>
                      <a:pt x="71" y="4"/>
                    </a:lnTo>
                    <a:lnTo>
                      <a:pt x="74" y="6"/>
                    </a:lnTo>
                    <a:lnTo>
                      <a:pt x="71" y="9"/>
                    </a:lnTo>
                    <a:lnTo>
                      <a:pt x="6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7" name="Freeform 168"/>
              <p:cNvSpPr>
                <a:spLocks/>
              </p:cNvSpPr>
              <p:nvPr/>
            </p:nvSpPr>
            <p:spPr bwMode="auto">
              <a:xfrm>
                <a:off x="791" y="2781"/>
                <a:ext cx="254" cy="178"/>
              </a:xfrm>
              <a:custGeom>
                <a:avLst/>
                <a:gdLst>
                  <a:gd name="T0" fmla="*/ 18 w 254"/>
                  <a:gd name="T1" fmla="*/ 15 h 178"/>
                  <a:gd name="T2" fmla="*/ 15 w 254"/>
                  <a:gd name="T3" fmla="*/ 17 h 178"/>
                  <a:gd name="T4" fmla="*/ 11 w 254"/>
                  <a:gd name="T5" fmla="*/ 26 h 178"/>
                  <a:gd name="T6" fmla="*/ 4 w 254"/>
                  <a:gd name="T7" fmla="*/ 46 h 178"/>
                  <a:gd name="T8" fmla="*/ 2 w 254"/>
                  <a:gd name="T9" fmla="*/ 57 h 178"/>
                  <a:gd name="T10" fmla="*/ 0 w 254"/>
                  <a:gd name="T11" fmla="*/ 75 h 178"/>
                  <a:gd name="T12" fmla="*/ 0 w 254"/>
                  <a:gd name="T13" fmla="*/ 92 h 178"/>
                  <a:gd name="T14" fmla="*/ 2 w 254"/>
                  <a:gd name="T15" fmla="*/ 105 h 178"/>
                  <a:gd name="T16" fmla="*/ 4 w 254"/>
                  <a:gd name="T17" fmla="*/ 119 h 178"/>
                  <a:gd name="T18" fmla="*/ 9 w 254"/>
                  <a:gd name="T19" fmla="*/ 134 h 178"/>
                  <a:gd name="T20" fmla="*/ 15 w 254"/>
                  <a:gd name="T21" fmla="*/ 147 h 178"/>
                  <a:gd name="T22" fmla="*/ 20 w 254"/>
                  <a:gd name="T23" fmla="*/ 154 h 178"/>
                  <a:gd name="T24" fmla="*/ 31 w 254"/>
                  <a:gd name="T25" fmla="*/ 158 h 178"/>
                  <a:gd name="T26" fmla="*/ 46 w 254"/>
                  <a:gd name="T27" fmla="*/ 167 h 178"/>
                  <a:gd name="T28" fmla="*/ 68 w 254"/>
                  <a:gd name="T29" fmla="*/ 174 h 178"/>
                  <a:gd name="T30" fmla="*/ 86 w 254"/>
                  <a:gd name="T31" fmla="*/ 176 h 178"/>
                  <a:gd name="T32" fmla="*/ 104 w 254"/>
                  <a:gd name="T33" fmla="*/ 176 h 178"/>
                  <a:gd name="T34" fmla="*/ 128 w 254"/>
                  <a:gd name="T35" fmla="*/ 178 h 178"/>
                  <a:gd name="T36" fmla="*/ 199 w 254"/>
                  <a:gd name="T37" fmla="*/ 178 h 178"/>
                  <a:gd name="T38" fmla="*/ 217 w 254"/>
                  <a:gd name="T39" fmla="*/ 174 h 178"/>
                  <a:gd name="T40" fmla="*/ 232 w 254"/>
                  <a:gd name="T41" fmla="*/ 165 h 178"/>
                  <a:gd name="T42" fmla="*/ 241 w 254"/>
                  <a:gd name="T43" fmla="*/ 154 h 178"/>
                  <a:gd name="T44" fmla="*/ 248 w 254"/>
                  <a:gd name="T45" fmla="*/ 141 h 178"/>
                  <a:gd name="T46" fmla="*/ 252 w 254"/>
                  <a:gd name="T47" fmla="*/ 112 h 178"/>
                  <a:gd name="T48" fmla="*/ 252 w 254"/>
                  <a:gd name="T49" fmla="*/ 101 h 178"/>
                  <a:gd name="T50" fmla="*/ 254 w 254"/>
                  <a:gd name="T51" fmla="*/ 94 h 178"/>
                  <a:gd name="T52" fmla="*/ 254 w 254"/>
                  <a:gd name="T53" fmla="*/ 88 h 178"/>
                  <a:gd name="T54" fmla="*/ 250 w 254"/>
                  <a:gd name="T55" fmla="*/ 79 h 178"/>
                  <a:gd name="T56" fmla="*/ 241 w 254"/>
                  <a:gd name="T57" fmla="*/ 68 h 178"/>
                  <a:gd name="T58" fmla="*/ 230 w 254"/>
                  <a:gd name="T59" fmla="*/ 55 h 178"/>
                  <a:gd name="T60" fmla="*/ 217 w 254"/>
                  <a:gd name="T61" fmla="*/ 44 h 178"/>
                  <a:gd name="T62" fmla="*/ 201 w 254"/>
                  <a:gd name="T63" fmla="*/ 33 h 178"/>
                  <a:gd name="T64" fmla="*/ 181 w 254"/>
                  <a:gd name="T65" fmla="*/ 24 h 178"/>
                  <a:gd name="T66" fmla="*/ 159 w 254"/>
                  <a:gd name="T67" fmla="*/ 17 h 178"/>
                  <a:gd name="T68" fmla="*/ 139 w 254"/>
                  <a:gd name="T69" fmla="*/ 13 h 178"/>
                  <a:gd name="T70" fmla="*/ 126 w 254"/>
                  <a:gd name="T71" fmla="*/ 11 h 178"/>
                  <a:gd name="T72" fmla="*/ 115 w 254"/>
                  <a:gd name="T73" fmla="*/ 11 h 178"/>
                  <a:gd name="T74" fmla="*/ 110 w 254"/>
                  <a:gd name="T75" fmla="*/ 8 h 178"/>
                  <a:gd name="T76" fmla="*/ 104 w 254"/>
                  <a:gd name="T77" fmla="*/ 8 h 178"/>
                  <a:gd name="T78" fmla="*/ 95 w 254"/>
                  <a:gd name="T79" fmla="*/ 4 h 178"/>
                  <a:gd name="T80" fmla="*/ 57 w 254"/>
                  <a:gd name="T81" fmla="*/ 0 h 178"/>
                  <a:gd name="T82" fmla="*/ 37 w 254"/>
                  <a:gd name="T83" fmla="*/ 0 h 178"/>
                  <a:gd name="T84" fmla="*/ 18 w 254"/>
                  <a:gd name="T85" fmla="*/ 15 h 1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4"/>
                  <a:gd name="T130" fmla="*/ 0 h 178"/>
                  <a:gd name="T131" fmla="*/ 254 w 254"/>
                  <a:gd name="T132" fmla="*/ 178 h 1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4" h="178">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04" y="176"/>
                    </a:lnTo>
                    <a:lnTo>
                      <a:pt x="128" y="178"/>
                    </a:lnTo>
                    <a:lnTo>
                      <a:pt x="199" y="178"/>
                    </a:lnTo>
                    <a:lnTo>
                      <a:pt x="217" y="174"/>
                    </a:lnTo>
                    <a:lnTo>
                      <a:pt x="232" y="165"/>
                    </a:lnTo>
                    <a:lnTo>
                      <a:pt x="241" y="154"/>
                    </a:lnTo>
                    <a:lnTo>
                      <a:pt x="248" y="141"/>
                    </a:lnTo>
                    <a:lnTo>
                      <a:pt x="252" y="112"/>
                    </a:lnTo>
                    <a:lnTo>
                      <a:pt x="252" y="101"/>
                    </a:lnTo>
                    <a:lnTo>
                      <a:pt x="254" y="94"/>
                    </a:lnTo>
                    <a:lnTo>
                      <a:pt x="254" y="88"/>
                    </a:lnTo>
                    <a:lnTo>
                      <a:pt x="250" y="79"/>
                    </a:lnTo>
                    <a:lnTo>
                      <a:pt x="241" y="68"/>
                    </a:lnTo>
                    <a:lnTo>
                      <a:pt x="230" y="55"/>
                    </a:lnTo>
                    <a:lnTo>
                      <a:pt x="217" y="44"/>
                    </a:lnTo>
                    <a:lnTo>
                      <a:pt x="201" y="33"/>
                    </a:lnTo>
                    <a:lnTo>
                      <a:pt x="181" y="24"/>
                    </a:lnTo>
                    <a:lnTo>
                      <a:pt x="159" y="17"/>
                    </a:lnTo>
                    <a:lnTo>
                      <a:pt x="139" y="13"/>
                    </a:lnTo>
                    <a:lnTo>
                      <a:pt x="126" y="11"/>
                    </a:lnTo>
                    <a:lnTo>
                      <a:pt x="115" y="11"/>
                    </a:lnTo>
                    <a:lnTo>
                      <a:pt x="110" y="8"/>
                    </a:lnTo>
                    <a:lnTo>
                      <a:pt x="104" y="8"/>
                    </a:lnTo>
                    <a:lnTo>
                      <a:pt x="95" y="4"/>
                    </a:lnTo>
                    <a:lnTo>
                      <a:pt x="57" y="0"/>
                    </a:lnTo>
                    <a:lnTo>
                      <a:pt x="37" y="0"/>
                    </a:lnTo>
                    <a:lnTo>
                      <a:pt x="18" y="15"/>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8" name="Freeform 169"/>
              <p:cNvSpPr>
                <a:spLocks/>
              </p:cNvSpPr>
              <p:nvPr/>
            </p:nvSpPr>
            <p:spPr bwMode="auto">
              <a:xfrm>
                <a:off x="791" y="2781"/>
                <a:ext cx="252" cy="178"/>
              </a:xfrm>
              <a:custGeom>
                <a:avLst/>
                <a:gdLst>
                  <a:gd name="T0" fmla="*/ 18 w 252"/>
                  <a:gd name="T1" fmla="*/ 15 h 178"/>
                  <a:gd name="T2" fmla="*/ 15 w 252"/>
                  <a:gd name="T3" fmla="*/ 17 h 178"/>
                  <a:gd name="T4" fmla="*/ 11 w 252"/>
                  <a:gd name="T5" fmla="*/ 26 h 178"/>
                  <a:gd name="T6" fmla="*/ 4 w 252"/>
                  <a:gd name="T7" fmla="*/ 46 h 178"/>
                  <a:gd name="T8" fmla="*/ 2 w 252"/>
                  <a:gd name="T9" fmla="*/ 57 h 178"/>
                  <a:gd name="T10" fmla="*/ 0 w 252"/>
                  <a:gd name="T11" fmla="*/ 75 h 178"/>
                  <a:gd name="T12" fmla="*/ 0 w 252"/>
                  <a:gd name="T13" fmla="*/ 92 h 178"/>
                  <a:gd name="T14" fmla="*/ 2 w 252"/>
                  <a:gd name="T15" fmla="*/ 105 h 178"/>
                  <a:gd name="T16" fmla="*/ 4 w 252"/>
                  <a:gd name="T17" fmla="*/ 119 h 178"/>
                  <a:gd name="T18" fmla="*/ 9 w 252"/>
                  <a:gd name="T19" fmla="*/ 134 h 178"/>
                  <a:gd name="T20" fmla="*/ 15 w 252"/>
                  <a:gd name="T21" fmla="*/ 147 h 178"/>
                  <a:gd name="T22" fmla="*/ 20 w 252"/>
                  <a:gd name="T23" fmla="*/ 154 h 178"/>
                  <a:gd name="T24" fmla="*/ 31 w 252"/>
                  <a:gd name="T25" fmla="*/ 158 h 178"/>
                  <a:gd name="T26" fmla="*/ 46 w 252"/>
                  <a:gd name="T27" fmla="*/ 167 h 178"/>
                  <a:gd name="T28" fmla="*/ 68 w 252"/>
                  <a:gd name="T29" fmla="*/ 174 h 178"/>
                  <a:gd name="T30" fmla="*/ 86 w 252"/>
                  <a:gd name="T31" fmla="*/ 176 h 178"/>
                  <a:gd name="T32" fmla="*/ 104 w 252"/>
                  <a:gd name="T33" fmla="*/ 176 h 178"/>
                  <a:gd name="T34" fmla="*/ 130 w 252"/>
                  <a:gd name="T35" fmla="*/ 178 h 178"/>
                  <a:gd name="T36" fmla="*/ 199 w 252"/>
                  <a:gd name="T37" fmla="*/ 178 h 178"/>
                  <a:gd name="T38" fmla="*/ 217 w 252"/>
                  <a:gd name="T39" fmla="*/ 174 h 178"/>
                  <a:gd name="T40" fmla="*/ 230 w 252"/>
                  <a:gd name="T41" fmla="*/ 165 h 178"/>
                  <a:gd name="T42" fmla="*/ 239 w 252"/>
                  <a:gd name="T43" fmla="*/ 152 h 178"/>
                  <a:gd name="T44" fmla="*/ 246 w 252"/>
                  <a:gd name="T45" fmla="*/ 139 h 178"/>
                  <a:gd name="T46" fmla="*/ 250 w 252"/>
                  <a:gd name="T47" fmla="*/ 112 h 178"/>
                  <a:gd name="T48" fmla="*/ 252 w 252"/>
                  <a:gd name="T49" fmla="*/ 101 h 178"/>
                  <a:gd name="T50" fmla="*/ 252 w 252"/>
                  <a:gd name="T51" fmla="*/ 94 h 178"/>
                  <a:gd name="T52" fmla="*/ 252 w 252"/>
                  <a:gd name="T53" fmla="*/ 88 h 178"/>
                  <a:gd name="T54" fmla="*/ 248 w 252"/>
                  <a:gd name="T55" fmla="*/ 79 h 178"/>
                  <a:gd name="T56" fmla="*/ 230 w 252"/>
                  <a:gd name="T57" fmla="*/ 57 h 178"/>
                  <a:gd name="T58" fmla="*/ 199 w 252"/>
                  <a:gd name="T59" fmla="*/ 35 h 178"/>
                  <a:gd name="T60" fmla="*/ 181 w 252"/>
                  <a:gd name="T61" fmla="*/ 26 h 178"/>
                  <a:gd name="T62" fmla="*/ 159 w 252"/>
                  <a:gd name="T63" fmla="*/ 19 h 178"/>
                  <a:gd name="T64" fmla="*/ 139 w 252"/>
                  <a:gd name="T65" fmla="*/ 15 h 178"/>
                  <a:gd name="T66" fmla="*/ 126 w 252"/>
                  <a:gd name="T67" fmla="*/ 13 h 178"/>
                  <a:gd name="T68" fmla="*/ 117 w 252"/>
                  <a:gd name="T69" fmla="*/ 11 h 178"/>
                  <a:gd name="T70" fmla="*/ 113 w 252"/>
                  <a:gd name="T71" fmla="*/ 11 h 178"/>
                  <a:gd name="T72" fmla="*/ 106 w 252"/>
                  <a:gd name="T73" fmla="*/ 8 h 178"/>
                  <a:gd name="T74" fmla="*/ 95 w 252"/>
                  <a:gd name="T75" fmla="*/ 4 h 178"/>
                  <a:gd name="T76" fmla="*/ 60 w 252"/>
                  <a:gd name="T77" fmla="*/ 0 h 178"/>
                  <a:gd name="T78" fmla="*/ 37 w 252"/>
                  <a:gd name="T79" fmla="*/ 0 h 178"/>
                  <a:gd name="T80" fmla="*/ 18 w 252"/>
                  <a:gd name="T81" fmla="*/ 15 h 1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2"/>
                  <a:gd name="T124" fmla="*/ 0 h 178"/>
                  <a:gd name="T125" fmla="*/ 252 w 252"/>
                  <a:gd name="T126" fmla="*/ 178 h 1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2" h="178">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04" y="176"/>
                    </a:lnTo>
                    <a:lnTo>
                      <a:pt x="130" y="178"/>
                    </a:lnTo>
                    <a:lnTo>
                      <a:pt x="199" y="178"/>
                    </a:lnTo>
                    <a:lnTo>
                      <a:pt x="217" y="174"/>
                    </a:lnTo>
                    <a:lnTo>
                      <a:pt x="230" y="165"/>
                    </a:lnTo>
                    <a:lnTo>
                      <a:pt x="239" y="152"/>
                    </a:lnTo>
                    <a:lnTo>
                      <a:pt x="246" y="139"/>
                    </a:lnTo>
                    <a:lnTo>
                      <a:pt x="250" y="112"/>
                    </a:lnTo>
                    <a:lnTo>
                      <a:pt x="252" y="101"/>
                    </a:lnTo>
                    <a:lnTo>
                      <a:pt x="252" y="94"/>
                    </a:lnTo>
                    <a:lnTo>
                      <a:pt x="252" y="88"/>
                    </a:lnTo>
                    <a:lnTo>
                      <a:pt x="248" y="79"/>
                    </a:lnTo>
                    <a:lnTo>
                      <a:pt x="230" y="57"/>
                    </a:lnTo>
                    <a:lnTo>
                      <a:pt x="199" y="35"/>
                    </a:lnTo>
                    <a:lnTo>
                      <a:pt x="181" y="26"/>
                    </a:lnTo>
                    <a:lnTo>
                      <a:pt x="159" y="19"/>
                    </a:lnTo>
                    <a:lnTo>
                      <a:pt x="139" y="15"/>
                    </a:lnTo>
                    <a:lnTo>
                      <a:pt x="126" y="13"/>
                    </a:lnTo>
                    <a:lnTo>
                      <a:pt x="117" y="11"/>
                    </a:lnTo>
                    <a:lnTo>
                      <a:pt x="113" y="11"/>
                    </a:lnTo>
                    <a:lnTo>
                      <a:pt x="106" y="8"/>
                    </a:lnTo>
                    <a:lnTo>
                      <a:pt x="95" y="4"/>
                    </a:lnTo>
                    <a:lnTo>
                      <a:pt x="60" y="0"/>
                    </a:lnTo>
                    <a:lnTo>
                      <a:pt x="37" y="0"/>
                    </a:lnTo>
                    <a:lnTo>
                      <a:pt x="18" y="15"/>
                    </a:lnTo>
                    <a:close/>
                  </a:path>
                </a:pathLst>
              </a:custGeom>
              <a:solidFill>
                <a:srgbClr val="803C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79" name="Freeform 170"/>
              <p:cNvSpPr>
                <a:spLocks/>
              </p:cNvSpPr>
              <p:nvPr/>
            </p:nvSpPr>
            <p:spPr bwMode="auto">
              <a:xfrm>
                <a:off x="791" y="2781"/>
                <a:ext cx="250" cy="178"/>
              </a:xfrm>
              <a:custGeom>
                <a:avLst/>
                <a:gdLst>
                  <a:gd name="T0" fmla="*/ 18 w 250"/>
                  <a:gd name="T1" fmla="*/ 15 h 178"/>
                  <a:gd name="T2" fmla="*/ 15 w 250"/>
                  <a:gd name="T3" fmla="*/ 17 h 178"/>
                  <a:gd name="T4" fmla="*/ 11 w 250"/>
                  <a:gd name="T5" fmla="*/ 26 h 178"/>
                  <a:gd name="T6" fmla="*/ 4 w 250"/>
                  <a:gd name="T7" fmla="*/ 46 h 178"/>
                  <a:gd name="T8" fmla="*/ 2 w 250"/>
                  <a:gd name="T9" fmla="*/ 57 h 178"/>
                  <a:gd name="T10" fmla="*/ 0 w 250"/>
                  <a:gd name="T11" fmla="*/ 75 h 178"/>
                  <a:gd name="T12" fmla="*/ 0 w 250"/>
                  <a:gd name="T13" fmla="*/ 92 h 178"/>
                  <a:gd name="T14" fmla="*/ 2 w 250"/>
                  <a:gd name="T15" fmla="*/ 105 h 178"/>
                  <a:gd name="T16" fmla="*/ 4 w 250"/>
                  <a:gd name="T17" fmla="*/ 119 h 178"/>
                  <a:gd name="T18" fmla="*/ 9 w 250"/>
                  <a:gd name="T19" fmla="*/ 134 h 178"/>
                  <a:gd name="T20" fmla="*/ 15 w 250"/>
                  <a:gd name="T21" fmla="*/ 147 h 178"/>
                  <a:gd name="T22" fmla="*/ 20 w 250"/>
                  <a:gd name="T23" fmla="*/ 154 h 178"/>
                  <a:gd name="T24" fmla="*/ 31 w 250"/>
                  <a:gd name="T25" fmla="*/ 158 h 178"/>
                  <a:gd name="T26" fmla="*/ 46 w 250"/>
                  <a:gd name="T27" fmla="*/ 167 h 178"/>
                  <a:gd name="T28" fmla="*/ 68 w 250"/>
                  <a:gd name="T29" fmla="*/ 174 h 178"/>
                  <a:gd name="T30" fmla="*/ 86 w 250"/>
                  <a:gd name="T31" fmla="*/ 176 h 178"/>
                  <a:gd name="T32" fmla="*/ 130 w 250"/>
                  <a:gd name="T33" fmla="*/ 176 h 178"/>
                  <a:gd name="T34" fmla="*/ 164 w 250"/>
                  <a:gd name="T35" fmla="*/ 178 h 178"/>
                  <a:gd name="T36" fmla="*/ 201 w 250"/>
                  <a:gd name="T37" fmla="*/ 176 h 178"/>
                  <a:gd name="T38" fmla="*/ 219 w 250"/>
                  <a:gd name="T39" fmla="*/ 172 h 178"/>
                  <a:gd name="T40" fmla="*/ 232 w 250"/>
                  <a:gd name="T41" fmla="*/ 163 h 178"/>
                  <a:gd name="T42" fmla="*/ 241 w 250"/>
                  <a:gd name="T43" fmla="*/ 150 h 178"/>
                  <a:gd name="T44" fmla="*/ 246 w 250"/>
                  <a:gd name="T45" fmla="*/ 136 h 178"/>
                  <a:gd name="T46" fmla="*/ 250 w 250"/>
                  <a:gd name="T47" fmla="*/ 110 h 178"/>
                  <a:gd name="T48" fmla="*/ 250 w 250"/>
                  <a:gd name="T49" fmla="*/ 92 h 178"/>
                  <a:gd name="T50" fmla="*/ 250 w 250"/>
                  <a:gd name="T51" fmla="*/ 86 h 178"/>
                  <a:gd name="T52" fmla="*/ 246 w 250"/>
                  <a:gd name="T53" fmla="*/ 77 h 178"/>
                  <a:gd name="T54" fmla="*/ 228 w 250"/>
                  <a:gd name="T55" fmla="*/ 55 h 178"/>
                  <a:gd name="T56" fmla="*/ 199 w 250"/>
                  <a:gd name="T57" fmla="*/ 33 h 178"/>
                  <a:gd name="T58" fmla="*/ 181 w 250"/>
                  <a:gd name="T59" fmla="*/ 26 h 178"/>
                  <a:gd name="T60" fmla="*/ 161 w 250"/>
                  <a:gd name="T61" fmla="*/ 19 h 178"/>
                  <a:gd name="T62" fmla="*/ 144 w 250"/>
                  <a:gd name="T63" fmla="*/ 15 h 178"/>
                  <a:gd name="T64" fmla="*/ 130 w 250"/>
                  <a:gd name="T65" fmla="*/ 13 h 178"/>
                  <a:gd name="T66" fmla="*/ 115 w 250"/>
                  <a:gd name="T67" fmla="*/ 11 h 178"/>
                  <a:gd name="T68" fmla="*/ 95 w 250"/>
                  <a:gd name="T69" fmla="*/ 4 h 178"/>
                  <a:gd name="T70" fmla="*/ 60 w 250"/>
                  <a:gd name="T71" fmla="*/ 0 h 178"/>
                  <a:gd name="T72" fmla="*/ 37 w 250"/>
                  <a:gd name="T73" fmla="*/ 0 h 178"/>
                  <a:gd name="T74" fmla="*/ 18 w 250"/>
                  <a:gd name="T75" fmla="*/ 15 h 1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0"/>
                  <a:gd name="T115" fmla="*/ 0 h 178"/>
                  <a:gd name="T116" fmla="*/ 250 w 250"/>
                  <a:gd name="T117" fmla="*/ 178 h 1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0" h="178">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30" y="176"/>
                    </a:lnTo>
                    <a:lnTo>
                      <a:pt x="164" y="178"/>
                    </a:lnTo>
                    <a:lnTo>
                      <a:pt x="201" y="176"/>
                    </a:lnTo>
                    <a:lnTo>
                      <a:pt x="219" y="172"/>
                    </a:lnTo>
                    <a:lnTo>
                      <a:pt x="232" y="163"/>
                    </a:lnTo>
                    <a:lnTo>
                      <a:pt x="241" y="150"/>
                    </a:lnTo>
                    <a:lnTo>
                      <a:pt x="246" y="136"/>
                    </a:lnTo>
                    <a:lnTo>
                      <a:pt x="250" y="110"/>
                    </a:lnTo>
                    <a:lnTo>
                      <a:pt x="250" y="92"/>
                    </a:lnTo>
                    <a:lnTo>
                      <a:pt x="250" y="86"/>
                    </a:lnTo>
                    <a:lnTo>
                      <a:pt x="246" y="77"/>
                    </a:lnTo>
                    <a:lnTo>
                      <a:pt x="228" y="55"/>
                    </a:lnTo>
                    <a:lnTo>
                      <a:pt x="199" y="33"/>
                    </a:lnTo>
                    <a:lnTo>
                      <a:pt x="181" y="26"/>
                    </a:lnTo>
                    <a:lnTo>
                      <a:pt x="161" y="19"/>
                    </a:lnTo>
                    <a:lnTo>
                      <a:pt x="144" y="15"/>
                    </a:lnTo>
                    <a:lnTo>
                      <a:pt x="130" y="13"/>
                    </a:lnTo>
                    <a:lnTo>
                      <a:pt x="115" y="11"/>
                    </a:lnTo>
                    <a:lnTo>
                      <a:pt x="95" y="4"/>
                    </a:lnTo>
                    <a:lnTo>
                      <a:pt x="60" y="0"/>
                    </a:lnTo>
                    <a:lnTo>
                      <a:pt x="37" y="0"/>
                    </a:lnTo>
                    <a:lnTo>
                      <a:pt x="18" y="15"/>
                    </a:lnTo>
                    <a:close/>
                  </a:path>
                </a:pathLst>
              </a:custGeom>
              <a:solidFill>
                <a:srgbClr val="833F2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0" name="Freeform 171"/>
              <p:cNvSpPr>
                <a:spLocks/>
              </p:cNvSpPr>
              <p:nvPr/>
            </p:nvSpPr>
            <p:spPr bwMode="auto">
              <a:xfrm>
                <a:off x="791" y="2781"/>
                <a:ext cx="250" cy="178"/>
              </a:xfrm>
              <a:custGeom>
                <a:avLst/>
                <a:gdLst>
                  <a:gd name="T0" fmla="*/ 18 w 250"/>
                  <a:gd name="T1" fmla="*/ 15 h 178"/>
                  <a:gd name="T2" fmla="*/ 15 w 250"/>
                  <a:gd name="T3" fmla="*/ 17 h 178"/>
                  <a:gd name="T4" fmla="*/ 11 w 250"/>
                  <a:gd name="T5" fmla="*/ 26 h 178"/>
                  <a:gd name="T6" fmla="*/ 4 w 250"/>
                  <a:gd name="T7" fmla="*/ 46 h 178"/>
                  <a:gd name="T8" fmla="*/ 2 w 250"/>
                  <a:gd name="T9" fmla="*/ 57 h 178"/>
                  <a:gd name="T10" fmla="*/ 0 w 250"/>
                  <a:gd name="T11" fmla="*/ 75 h 178"/>
                  <a:gd name="T12" fmla="*/ 0 w 250"/>
                  <a:gd name="T13" fmla="*/ 92 h 178"/>
                  <a:gd name="T14" fmla="*/ 2 w 250"/>
                  <a:gd name="T15" fmla="*/ 105 h 178"/>
                  <a:gd name="T16" fmla="*/ 4 w 250"/>
                  <a:gd name="T17" fmla="*/ 119 h 178"/>
                  <a:gd name="T18" fmla="*/ 9 w 250"/>
                  <a:gd name="T19" fmla="*/ 134 h 178"/>
                  <a:gd name="T20" fmla="*/ 15 w 250"/>
                  <a:gd name="T21" fmla="*/ 147 h 178"/>
                  <a:gd name="T22" fmla="*/ 20 w 250"/>
                  <a:gd name="T23" fmla="*/ 154 h 178"/>
                  <a:gd name="T24" fmla="*/ 31 w 250"/>
                  <a:gd name="T25" fmla="*/ 158 h 178"/>
                  <a:gd name="T26" fmla="*/ 46 w 250"/>
                  <a:gd name="T27" fmla="*/ 167 h 178"/>
                  <a:gd name="T28" fmla="*/ 68 w 250"/>
                  <a:gd name="T29" fmla="*/ 174 h 178"/>
                  <a:gd name="T30" fmla="*/ 86 w 250"/>
                  <a:gd name="T31" fmla="*/ 176 h 178"/>
                  <a:gd name="T32" fmla="*/ 133 w 250"/>
                  <a:gd name="T33" fmla="*/ 176 h 178"/>
                  <a:gd name="T34" fmla="*/ 164 w 250"/>
                  <a:gd name="T35" fmla="*/ 178 h 178"/>
                  <a:gd name="T36" fmla="*/ 201 w 250"/>
                  <a:gd name="T37" fmla="*/ 176 h 178"/>
                  <a:gd name="T38" fmla="*/ 219 w 250"/>
                  <a:gd name="T39" fmla="*/ 169 h 178"/>
                  <a:gd name="T40" fmla="*/ 230 w 250"/>
                  <a:gd name="T41" fmla="*/ 161 h 178"/>
                  <a:gd name="T42" fmla="*/ 239 w 250"/>
                  <a:gd name="T43" fmla="*/ 150 h 178"/>
                  <a:gd name="T44" fmla="*/ 243 w 250"/>
                  <a:gd name="T45" fmla="*/ 136 h 178"/>
                  <a:gd name="T46" fmla="*/ 248 w 250"/>
                  <a:gd name="T47" fmla="*/ 110 h 178"/>
                  <a:gd name="T48" fmla="*/ 250 w 250"/>
                  <a:gd name="T49" fmla="*/ 99 h 178"/>
                  <a:gd name="T50" fmla="*/ 250 w 250"/>
                  <a:gd name="T51" fmla="*/ 92 h 178"/>
                  <a:gd name="T52" fmla="*/ 248 w 250"/>
                  <a:gd name="T53" fmla="*/ 86 h 178"/>
                  <a:gd name="T54" fmla="*/ 243 w 250"/>
                  <a:gd name="T55" fmla="*/ 77 h 178"/>
                  <a:gd name="T56" fmla="*/ 226 w 250"/>
                  <a:gd name="T57" fmla="*/ 57 h 178"/>
                  <a:gd name="T58" fmla="*/ 197 w 250"/>
                  <a:gd name="T59" fmla="*/ 35 h 178"/>
                  <a:gd name="T60" fmla="*/ 181 w 250"/>
                  <a:gd name="T61" fmla="*/ 28 h 178"/>
                  <a:gd name="T62" fmla="*/ 161 w 250"/>
                  <a:gd name="T63" fmla="*/ 22 h 178"/>
                  <a:gd name="T64" fmla="*/ 144 w 250"/>
                  <a:gd name="T65" fmla="*/ 17 h 178"/>
                  <a:gd name="T66" fmla="*/ 133 w 250"/>
                  <a:gd name="T67" fmla="*/ 15 h 178"/>
                  <a:gd name="T68" fmla="*/ 117 w 250"/>
                  <a:gd name="T69" fmla="*/ 11 h 178"/>
                  <a:gd name="T70" fmla="*/ 108 w 250"/>
                  <a:gd name="T71" fmla="*/ 8 h 178"/>
                  <a:gd name="T72" fmla="*/ 95 w 250"/>
                  <a:gd name="T73" fmla="*/ 4 h 178"/>
                  <a:gd name="T74" fmla="*/ 60 w 250"/>
                  <a:gd name="T75" fmla="*/ 0 h 178"/>
                  <a:gd name="T76" fmla="*/ 37 w 250"/>
                  <a:gd name="T77" fmla="*/ 0 h 178"/>
                  <a:gd name="T78" fmla="*/ 18 w 250"/>
                  <a:gd name="T79" fmla="*/ 15 h 17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0"/>
                  <a:gd name="T121" fmla="*/ 0 h 178"/>
                  <a:gd name="T122" fmla="*/ 250 w 250"/>
                  <a:gd name="T123" fmla="*/ 178 h 17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0" h="178">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33" y="176"/>
                    </a:lnTo>
                    <a:lnTo>
                      <a:pt x="164" y="178"/>
                    </a:lnTo>
                    <a:lnTo>
                      <a:pt x="201" y="176"/>
                    </a:lnTo>
                    <a:lnTo>
                      <a:pt x="219" y="169"/>
                    </a:lnTo>
                    <a:lnTo>
                      <a:pt x="230" y="161"/>
                    </a:lnTo>
                    <a:lnTo>
                      <a:pt x="239" y="150"/>
                    </a:lnTo>
                    <a:lnTo>
                      <a:pt x="243" y="136"/>
                    </a:lnTo>
                    <a:lnTo>
                      <a:pt x="248" y="110"/>
                    </a:lnTo>
                    <a:lnTo>
                      <a:pt x="250" y="99"/>
                    </a:lnTo>
                    <a:lnTo>
                      <a:pt x="250" y="92"/>
                    </a:lnTo>
                    <a:lnTo>
                      <a:pt x="248" y="86"/>
                    </a:lnTo>
                    <a:lnTo>
                      <a:pt x="243" y="77"/>
                    </a:lnTo>
                    <a:lnTo>
                      <a:pt x="226" y="57"/>
                    </a:lnTo>
                    <a:lnTo>
                      <a:pt x="197" y="35"/>
                    </a:lnTo>
                    <a:lnTo>
                      <a:pt x="181" y="28"/>
                    </a:lnTo>
                    <a:lnTo>
                      <a:pt x="161" y="22"/>
                    </a:lnTo>
                    <a:lnTo>
                      <a:pt x="144" y="17"/>
                    </a:lnTo>
                    <a:lnTo>
                      <a:pt x="133" y="15"/>
                    </a:lnTo>
                    <a:lnTo>
                      <a:pt x="117" y="11"/>
                    </a:lnTo>
                    <a:lnTo>
                      <a:pt x="108" y="8"/>
                    </a:lnTo>
                    <a:lnTo>
                      <a:pt x="95" y="4"/>
                    </a:lnTo>
                    <a:lnTo>
                      <a:pt x="60" y="0"/>
                    </a:lnTo>
                    <a:lnTo>
                      <a:pt x="37" y="0"/>
                    </a:lnTo>
                    <a:lnTo>
                      <a:pt x="18" y="15"/>
                    </a:lnTo>
                    <a:close/>
                  </a:path>
                </a:pathLst>
              </a:custGeom>
              <a:solidFill>
                <a:srgbClr val="87432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1" name="Freeform 172"/>
              <p:cNvSpPr>
                <a:spLocks/>
              </p:cNvSpPr>
              <p:nvPr/>
            </p:nvSpPr>
            <p:spPr bwMode="auto">
              <a:xfrm>
                <a:off x="791" y="2781"/>
                <a:ext cx="248" cy="178"/>
              </a:xfrm>
              <a:custGeom>
                <a:avLst/>
                <a:gdLst>
                  <a:gd name="T0" fmla="*/ 18 w 248"/>
                  <a:gd name="T1" fmla="*/ 15 h 178"/>
                  <a:gd name="T2" fmla="*/ 15 w 248"/>
                  <a:gd name="T3" fmla="*/ 17 h 178"/>
                  <a:gd name="T4" fmla="*/ 11 w 248"/>
                  <a:gd name="T5" fmla="*/ 26 h 178"/>
                  <a:gd name="T6" fmla="*/ 4 w 248"/>
                  <a:gd name="T7" fmla="*/ 46 h 178"/>
                  <a:gd name="T8" fmla="*/ 2 w 248"/>
                  <a:gd name="T9" fmla="*/ 57 h 178"/>
                  <a:gd name="T10" fmla="*/ 0 w 248"/>
                  <a:gd name="T11" fmla="*/ 75 h 178"/>
                  <a:gd name="T12" fmla="*/ 0 w 248"/>
                  <a:gd name="T13" fmla="*/ 92 h 178"/>
                  <a:gd name="T14" fmla="*/ 2 w 248"/>
                  <a:gd name="T15" fmla="*/ 105 h 178"/>
                  <a:gd name="T16" fmla="*/ 4 w 248"/>
                  <a:gd name="T17" fmla="*/ 119 h 178"/>
                  <a:gd name="T18" fmla="*/ 9 w 248"/>
                  <a:gd name="T19" fmla="*/ 134 h 178"/>
                  <a:gd name="T20" fmla="*/ 15 w 248"/>
                  <a:gd name="T21" fmla="*/ 147 h 178"/>
                  <a:gd name="T22" fmla="*/ 20 w 248"/>
                  <a:gd name="T23" fmla="*/ 154 h 178"/>
                  <a:gd name="T24" fmla="*/ 31 w 248"/>
                  <a:gd name="T25" fmla="*/ 158 h 178"/>
                  <a:gd name="T26" fmla="*/ 46 w 248"/>
                  <a:gd name="T27" fmla="*/ 167 h 178"/>
                  <a:gd name="T28" fmla="*/ 68 w 248"/>
                  <a:gd name="T29" fmla="*/ 174 h 178"/>
                  <a:gd name="T30" fmla="*/ 86 w 248"/>
                  <a:gd name="T31" fmla="*/ 176 h 178"/>
                  <a:gd name="T32" fmla="*/ 133 w 248"/>
                  <a:gd name="T33" fmla="*/ 176 h 178"/>
                  <a:gd name="T34" fmla="*/ 166 w 248"/>
                  <a:gd name="T35" fmla="*/ 178 h 178"/>
                  <a:gd name="T36" fmla="*/ 203 w 248"/>
                  <a:gd name="T37" fmla="*/ 174 h 178"/>
                  <a:gd name="T38" fmla="*/ 219 w 248"/>
                  <a:gd name="T39" fmla="*/ 169 h 178"/>
                  <a:gd name="T40" fmla="*/ 230 w 248"/>
                  <a:gd name="T41" fmla="*/ 158 h 178"/>
                  <a:gd name="T42" fmla="*/ 239 w 248"/>
                  <a:gd name="T43" fmla="*/ 147 h 178"/>
                  <a:gd name="T44" fmla="*/ 243 w 248"/>
                  <a:gd name="T45" fmla="*/ 134 h 178"/>
                  <a:gd name="T46" fmla="*/ 248 w 248"/>
                  <a:gd name="T47" fmla="*/ 110 h 178"/>
                  <a:gd name="T48" fmla="*/ 248 w 248"/>
                  <a:gd name="T49" fmla="*/ 92 h 178"/>
                  <a:gd name="T50" fmla="*/ 246 w 248"/>
                  <a:gd name="T51" fmla="*/ 86 h 178"/>
                  <a:gd name="T52" fmla="*/ 241 w 248"/>
                  <a:gd name="T53" fmla="*/ 77 h 178"/>
                  <a:gd name="T54" fmla="*/ 223 w 248"/>
                  <a:gd name="T55" fmla="*/ 55 h 178"/>
                  <a:gd name="T56" fmla="*/ 197 w 248"/>
                  <a:gd name="T57" fmla="*/ 35 h 178"/>
                  <a:gd name="T58" fmla="*/ 161 w 248"/>
                  <a:gd name="T59" fmla="*/ 22 h 178"/>
                  <a:gd name="T60" fmla="*/ 146 w 248"/>
                  <a:gd name="T61" fmla="*/ 17 h 178"/>
                  <a:gd name="T62" fmla="*/ 133 w 248"/>
                  <a:gd name="T63" fmla="*/ 15 h 178"/>
                  <a:gd name="T64" fmla="*/ 119 w 248"/>
                  <a:gd name="T65" fmla="*/ 11 h 178"/>
                  <a:gd name="T66" fmla="*/ 108 w 248"/>
                  <a:gd name="T67" fmla="*/ 8 h 178"/>
                  <a:gd name="T68" fmla="*/ 95 w 248"/>
                  <a:gd name="T69" fmla="*/ 4 h 178"/>
                  <a:gd name="T70" fmla="*/ 60 w 248"/>
                  <a:gd name="T71" fmla="*/ 0 h 178"/>
                  <a:gd name="T72" fmla="*/ 37 w 248"/>
                  <a:gd name="T73" fmla="*/ 0 h 178"/>
                  <a:gd name="T74" fmla="*/ 18 w 248"/>
                  <a:gd name="T75" fmla="*/ 15 h 1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8"/>
                  <a:gd name="T115" fmla="*/ 0 h 178"/>
                  <a:gd name="T116" fmla="*/ 248 w 248"/>
                  <a:gd name="T117" fmla="*/ 178 h 17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8" h="178">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33" y="176"/>
                    </a:lnTo>
                    <a:lnTo>
                      <a:pt x="166" y="178"/>
                    </a:lnTo>
                    <a:lnTo>
                      <a:pt x="203" y="174"/>
                    </a:lnTo>
                    <a:lnTo>
                      <a:pt x="219" y="169"/>
                    </a:lnTo>
                    <a:lnTo>
                      <a:pt x="230" y="158"/>
                    </a:lnTo>
                    <a:lnTo>
                      <a:pt x="239" y="147"/>
                    </a:lnTo>
                    <a:lnTo>
                      <a:pt x="243" y="134"/>
                    </a:lnTo>
                    <a:lnTo>
                      <a:pt x="248" y="110"/>
                    </a:lnTo>
                    <a:lnTo>
                      <a:pt x="248" y="92"/>
                    </a:lnTo>
                    <a:lnTo>
                      <a:pt x="246" y="86"/>
                    </a:lnTo>
                    <a:lnTo>
                      <a:pt x="241" y="77"/>
                    </a:lnTo>
                    <a:lnTo>
                      <a:pt x="223" y="55"/>
                    </a:lnTo>
                    <a:lnTo>
                      <a:pt x="197" y="35"/>
                    </a:lnTo>
                    <a:lnTo>
                      <a:pt x="161" y="22"/>
                    </a:lnTo>
                    <a:lnTo>
                      <a:pt x="146" y="17"/>
                    </a:lnTo>
                    <a:lnTo>
                      <a:pt x="133" y="15"/>
                    </a:lnTo>
                    <a:lnTo>
                      <a:pt x="119" y="11"/>
                    </a:lnTo>
                    <a:lnTo>
                      <a:pt x="108" y="8"/>
                    </a:lnTo>
                    <a:lnTo>
                      <a:pt x="95" y="4"/>
                    </a:lnTo>
                    <a:lnTo>
                      <a:pt x="60" y="0"/>
                    </a:lnTo>
                    <a:lnTo>
                      <a:pt x="37" y="0"/>
                    </a:lnTo>
                    <a:lnTo>
                      <a:pt x="18" y="15"/>
                    </a:lnTo>
                    <a:close/>
                  </a:path>
                </a:pathLst>
              </a:custGeom>
              <a:solidFill>
                <a:srgbClr val="8B472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2" name="Freeform 173"/>
              <p:cNvSpPr>
                <a:spLocks/>
              </p:cNvSpPr>
              <p:nvPr/>
            </p:nvSpPr>
            <p:spPr bwMode="auto">
              <a:xfrm>
                <a:off x="791" y="2781"/>
                <a:ext cx="246" cy="176"/>
              </a:xfrm>
              <a:custGeom>
                <a:avLst/>
                <a:gdLst>
                  <a:gd name="T0" fmla="*/ 18 w 246"/>
                  <a:gd name="T1" fmla="*/ 15 h 176"/>
                  <a:gd name="T2" fmla="*/ 15 w 246"/>
                  <a:gd name="T3" fmla="*/ 17 h 176"/>
                  <a:gd name="T4" fmla="*/ 11 w 246"/>
                  <a:gd name="T5" fmla="*/ 26 h 176"/>
                  <a:gd name="T6" fmla="*/ 4 w 246"/>
                  <a:gd name="T7" fmla="*/ 46 h 176"/>
                  <a:gd name="T8" fmla="*/ 2 w 246"/>
                  <a:gd name="T9" fmla="*/ 57 h 176"/>
                  <a:gd name="T10" fmla="*/ 0 w 246"/>
                  <a:gd name="T11" fmla="*/ 75 h 176"/>
                  <a:gd name="T12" fmla="*/ 0 w 246"/>
                  <a:gd name="T13" fmla="*/ 92 h 176"/>
                  <a:gd name="T14" fmla="*/ 2 w 246"/>
                  <a:gd name="T15" fmla="*/ 105 h 176"/>
                  <a:gd name="T16" fmla="*/ 4 w 246"/>
                  <a:gd name="T17" fmla="*/ 119 h 176"/>
                  <a:gd name="T18" fmla="*/ 9 w 246"/>
                  <a:gd name="T19" fmla="*/ 134 h 176"/>
                  <a:gd name="T20" fmla="*/ 15 w 246"/>
                  <a:gd name="T21" fmla="*/ 147 h 176"/>
                  <a:gd name="T22" fmla="*/ 20 w 246"/>
                  <a:gd name="T23" fmla="*/ 154 h 176"/>
                  <a:gd name="T24" fmla="*/ 31 w 246"/>
                  <a:gd name="T25" fmla="*/ 158 h 176"/>
                  <a:gd name="T26" fmla="*/ 46 w 246"/>
                  <a:gd name="T27" fmla="*/ 167 h 176"/>
                  <a:gd name="T28" fmla="*/ 68 w 246"/>
                  <a:gd name="T29" fmla="*/ 174 h 176"/>
                  <a:gd name="T30" fmla="*/ 86 w 246"/>
                  <a:gd name="T31" fmla="*/ 176 h 176"/>
                  <a:gd name="T32" fmla="*/ 168 w 246"/>
                  <a:gd name="T33" fmla="*/ 176 h 176"/>
                  <a:gd name="T34" fmla="*/ 203 w 246"/>
                  <a:gd name="T35" fmla="*/ 172 h 176"/>
                  <a:gd name="T36" fmla="*/ 219 w 246"/>
                  <a:gd name="T37" fmla="*/ 167 h 176"/>
                  <a:gd name="T38" fmla="*/ 230 w 246"/>
                  <a:gd name="T39" fmla="*/ 158 h 176"/>
                  <a:gd name="T40" fmla="*/ 239 w 246"/>
                  <a:gd name="T41" fmla="*/ 145 h 176"/>
                  <a:gd name="T42" fmla="*/ 243 w 246"/>
                  <a:gd name="T43" fmla="*/ 134 h 176"/>
                  <a:gd name="T44" fmla="*/ 246 w 246"/>
                  <a:gd name="T45" fmla="*/ 110 h 176"/>
                  <a:gd name="T46" fmla="*/ 246 w 246"/>
                  <a:gd name="T47" fmla="*/ 92 h 176"/>
                  <a:gd name="T48" fmla="*/ 243 w 246"/>
                  <a:gd name="T49" fmla="*/ 86 h 176"/>
                  <a:gd name="T50" fmla="*/ 239 w 246"/>
                  <a:gd name="T51" fmla="*/ 77 h 176"/>
                  <a:gd name="T52" fmla="*/ 221 w 246"/>
                  <a:gd name="T53" fmla="*/ 57 h 176"/>
                  <a:gd name="T54" fmla="*/ 197 w 246"/>
                  <a:gd name="T55" fmla="*/ 37 h 176"/>
                  <a:gd name="T56" fmla="*/ 164 w 246"/>
                  <a:gd name="T57" fmla="*/ 24 h 176"/>
                  <a:gd name="T58" fmla="*/ 148 w 246"/>
                  <a:gd name="T59" fmla="*/ 19 h 176"/>
                  <a:gd name="T60" fmla="*/ 135 w 246"/>
                  <a:gd name="T61" fmla="*/ 17 h 176"/>
                  <a:gd name="T62" fmla="*/ 119 w 246"/>
                  <a:gd name="T63" fmla="*/ 13 h 176"/>
                  <a:gd name="T64" fmla="*/ 115 w 246"/>
                  <a:gd name="T65" fmla="*/ 11 h 176"/>
                  <a:gd name="T66" fmla="*/ 108 w 246"/>
                  <a:gd name="T67" fmla="*/ 8 h 176"/>
                  <a:gd name="T68" fmla="*/ 97 w 246"/>
                  <a:gd name="T69" fmla="*/ 4 h 176"/>
                  <a:gd name="T70" fmla="*/ 60 w 246"/>
                  <a:gd name="T71" fmla="*/ 0 h 176"/>
                  <a:gd name="T72" fmla="*/ 37 w 246"/>
                  <a:gd name="T73" fmla="*/ 0 h 176"/>
                  <a:gd name="T74" fmla="*/ 18 w 246"/>
                  <a:gd name="T75" fmla="*/ 15 h 1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176"/>
                  <a:gd name="T116" fmla="*/ 246 w 246"/>
                  <a:gd name="T117" fmla="*/ 176 h 1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176">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68" y="176"/>
                    </a:lnTo>
                    <a:lnTo>
                      <a:pt x="203" y="172"/>
                    </a:lnTo>
                    <a:lnTo>
                      <a:pt x="219" y="167"/>
                    </a:lnTo>
                    <a:lnTo>
                      <a:pt x="230" y="158"/>
                    </a:lnTo>
                    <a:lnTo>
                      <a:pt x="239" y="145"/>
                    </a:lnTo>
                    <a:lnTo>
                      <a:pt x="243" y="134"/>
                    </a:lnTo>
                    <a:lnTo>
                      <a:pt x="246" y="110"/>
                    </a:lnTo>
                    <a:lnTo>
                      <a:pt x="246" y="92"/>
                    </a:lnTo>
                    <a:lnTo>
                      <a:pt x="243" y="86"/>
                    </a:lnTo>
                    <a:lnTo>
                      <a:pt x="239" y="77"/>
                    </a:lnTo>
                    <a:lnTo>
                      <a:pt x="221" y="57"/>
                    </a:lnTo>
                    <a:lnTo>
                      <a:pt x="197" y="37"/>
                    </a:lnTo>
                    <a:lnTo>
                      <a:pt x="164" y="24"/>
                    </a:lnTo>
                    <a:lnTo>
                      <a:pt x="148" y="19"/>
                    </a:lnTo>
                    <a:lnTo>
                      <a:pt x="135" y="17"/>
                    </a:lnTo>
                    <a:lnTo>
                      <a:pt x="119" y="13"/>
                    </a:lnTo>
                    <a:lnTo>
                      <a:pt x="115" y="11"/>
                    </a:lnTo>
                    <a:lnTo>
                      <a:pt x="108" y="8"/>
                    </a:lnTo>
                    <a:lnTo>
                      <a:pt x="97" y="4"/>
                    </a:lnTo>
                    <a:lnTo>
                      <a:pt x="60" y="0"/>
                    </a:lnTo>
                    <a:lnTo>
                      <a:pt x="37" y="0"/>
                    </a:lnTo>
                    <a:lnTo>
                      <a:pt x="18" y="15"/>
                    </a:lnTo>
                    <a:close/>
                  </a:path>
                </a:pathLst>
              </a:custGeom>
              <a:solidFill>
                <a:srgbClr val="8E4A2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3" name="Freeform 174"/>
              <p:cNvSpPr>
                <a:spLocks/>
              </p:cNvSpPr>
              <p:nvPr/>
            </p:nvSpPr>
            <p:spPr bwMode="auto">
              <a:xfrm>
                <a:off x="791" y="2781"/>
                <a:ext cx="246" cy="176"/>
              </a:xfrm>
              <a:custGeom>
                <a:avLst/>
                <a:gdLst>
                  <a:gd name="T0" fmla="*/ 18 w 246"/>
                  <a:gd name="T1" fmla="*/ 15 h 176"/>
                  <a:gd name="T2" fmla="*/ 15 w 246"/>
                  <a:gd name="T3" fmla="*/ 17 h 176"/>
                  <a:gd name="T4" fmla="*/ 11 w 246"/>
                  <a:gd name="T5" fmla="*/ 26 h 176"/>
                  <a:gd name="T6" fmla="*/ 4 w 246"/>
                  <a:gd name="T7" fmla="*/ 46 h 176"/>
                  <a:gd name="T8" fmla="*/ 2 w 246"/>
                  <a:gd name="T9" fmla="*/ 57 h 176"/>
                  <a:gd name="T10" fmla="*/ 0 w 246"/>
                  <a:gd name="T11" fmla="*/ 75 h 176"/>
                  <a:gd name="T12" fmla="*/ 0 w 246"/>
                  <a:gd name="T13" fmla="*/ 92 h 176"/>
                  <a:gd name="T14" fmla="*/ 2 w 246"/>
                  <a:gd name="T15" fmla="*/ 105 h 176"/>
                  <a:gd name="T16" fmla="*/ 4 w 246"/>
                  <a:gd name="T17" fmla="*/ 119 h 176"/>
                  <a:gd name="T18" fmla="*/ 9 w 246"/>
                  <a:gd name="T19" fmla="*/ 134 h 176"/>
                  <a:gd name="T20" fmla="*/ 15 w 246"/>
                  <a:gd name="T21" fmla="*/ 147 h 176"/>
                  <a:gd name="T22" fmla="*/ 20 w 246"/>
                  <a:gd name="T23" fmla="*/ 154 h 176"/>
                  <a:gd name="T24" fmla="*/ 31 w 246"/>
                  <a:gd name="T25" fmla="*/ 158 h 176"/>
                  <a:gd name="T26" fmla="*/ 46 w 246"/>
                  <a:gd name="T27" fmla="*/ 167 h 176"/>
                  <a:gd name="T28" fmla="*/ 68 w 246"/>
                  <a:gd name="T29" fmla="*/ 174 h 176"/>
                  <a:gd name="T30" fmla="*/ 86 w 246"/>
                  <a:gd name="T31" fmla="*/ 176 h 176"/>
                  <a:gd name="T32" fmla="*/ 106 w 246"/>
                  <a:gd name="T33" fmla="*/ 174 h 176"/>
                  <a:gd name="T34" fmla="*/ 135 w 246"/>
                  <a:gd name="T35" fmla="*/ 176 h 176"/>
                  <a:gd name="T36" fmla="*/ 170 w 246"/>
                  <a:gd name="T37" fmla="*/ 176 h 176"/>
                  <a:gd name="T38" fmla="*/ 203 w 246"/>
                  <a:gd name="T39" fmla="*/ 172 h 176"/>
                  <a:gd name="T40" fmla="*/ 219 w 246"/>
                  <a:gd name="T41" fmla="*/ 165 h 176"/>
                  <a:gd name="T42" fmla="*/ 230 w 246"/>
                  <a:gd name="T43" fmla="*/ 156 h 176"/>
                  <a:gd name="T44" fmla="*/ 239 w 246"/>
                  <a:gd name="T45" fmla="*/ 145 h 176"/>
                  <a:gd name="T46" fmla="*/ 243 w 246"/>
                  <a:gd name="T47" fmla="*/ 132 h 176"/>
                  <a:gd name="T48" fmla="*/ 246 w 246"/>
                  <a:gd name="T49" fmla="*/ 108 h 176"/>
                  <a:gd name="T50" fmla="*/ 246 w 246"/>
                  <a:gd name="T51" fmla="*/ 92 h 176"/>
                  <a:gd name="T52" fmla="*/ 243 w 246"/>
                  <a:gd name="T53" fmla="*/ 86 h 176"/>
                  <a:gd name="T54" fmla="*/ 239 w 246"/>
                  <a:gd name="T55" fmla="*/ 77 h 176"/>
                  <a:gd name="T56" fmla="*/ 221 w 246"/>
                  <a:gd name="T57" fmla="*/ 57 h 176"/>
                  <a:gd name="T58" fmla="*/ 195 w 246"/>
                  <a:gd name="T59" fmla="*/ 37 h 176"/>
                  <a:gd name="T60" fmla="*/ 164 w 246"/>
                  <a:gd name="T61" fmla="*/ 24 h 176"/>
                  <a:gd name="T62" fmla="*/ 148 w 246"/>
                  <a:gd name="T63" fmla="*/ 19 h 176"/>
                  <a:gd name="T64" fmla="*/ 137 w 246"/>
                  <a:gd name="T65" fmla="*/ 17 h 176"/>
                  <a:gd name="T66" fmla="*/ 122 w 246"/>
                  <a:gd name="T67" fmla="*/ 13 h 176"/>
                  <a:gd name="T68" fmla="*/ 110 w 246"/>
                  <a:gd name="T69" fmla="*/ 8 h 176"/>
                  <a:gd name="T70" fmla="*/ 97 w 246"/>
                  <a:gd name="T71" fmla="*/ 4 h 176"/>
                  <a:gd name="T72" fmla="*/ 60 w 246"/>
                  <a:gd name="T73" fmla="*/ 0 h 176"/>
                  <a:gd name="T74" fmla="*/ 37 w 246"/>
                  <a:gd name="T75" fmla="*/ 0 h 176"/>
                  <a:gd name="T76" fmla="*/ 18 w 246"/>
                  <a:gd name="T77" fmla="*/ 15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6"/>
                  <a:gd name="T118" fmla="*/ 0 h 176"/>
                  <a:gd name="T119" fmla="*/ 246 w 246"/>
                  <a:gd name="T120" fmla="*/ 176 h 17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6" h="176">
                    <a:moveTo>
                      <a:pt x="18" y="15"/>
                    </a:moveTo>
                    <a:lnTo>
                      <a:pt x="15" y="17"/>
                    </a:lnTo>
                    <a:lnTo>
                      <a:pt x="11" y="26"/>
                    </a:lnTo>
                    <a:lnTo>
                      <a:pt x="4" y="46"/>
                    </a:lnTo>
                    <a:lnTo>
                      <a:pt x="2" y="57"/>
                    </a:lnTo>
                    <a:lnTo>
                      <a:pt x="0" y="75"/>
                    </a:lnTo>
                    <a:lnTo>
                      <a:pt x="0" y="92"/>
                    </a:lnTo>
                    <a:lnTo>
                      <a:pt x="2" y="105"/>
                    </a:lnTo>
                    <a:lnTo>
                      <a:pt x="4" y="119"/>
                    </a:lnTo>
                    <a:lnTo>
                      <a:pt x="9" y="134"/>
                    </a:lnTo>
                    <a:lnTo>
                      <a:pt x="15" y="147"/>
                    </a:lnTo>
                    <a:lnTo>
                      <a:pt x="20" y="154"/>
                    </a:lnTo>
                    <a:lnTo>
                      <a:pt x="31" y="158"/>
                    </a:lnTo>
                    <a:lnTo>
                      <a:pt x="46" y="167"/>
                    </a:lnTo>
                    <a:lnTo>
                      <a:pt x="68" y="174"/>
                    </a:lnTo>
                    <a:lnTo>
                      <a:pt x="86" y="176"/>
                    </a:lnTo>
                    <a:lnTo>
                      <a:pt x="106" y="174"/>
                    </a:lnTo>
                    <a:lnTo>
                      <a:pt x="135" y="176"/>
                    </a:lnTo>
                    <a:lnTo>
                      <a:pt x="170" y="176"/>
                    </a:lnTo>
                    <a:lnTo>
                      <a:pt x="203" y="172"/>
                    </a:lnTo>
                    <a:lnTo>
                      <a:pt x="219" y="165"/>
                    </a:lnTo>
                    <a:lnTo>
                      <a:pt x="230" y="156"/>
                    </a:lnTo>
                    <a:lnTo>
                      <a:pt x="239" y="145"/>
                    </a:lnTo>
                    <a:lnTo>
                      <a:pt x="243" y="132"/>
                    </a:lnTo>
                    <a:lnTo>
                      <a:pt x="246" y="108"/>
                    </a:lnTo>
                    <a:lnTo>
                      <a:pt x="246" y="92"/>
                    </a:lnTo>
                    <a:lnTo>
                      <a:pt x="243" y="86"/>
                    </a:lnTo>
                    <a:lnTo>
                      <a:pt x="239" y="77"/>
                    </a:lnTo>
                    <a:lnTo>
                      <a:pt x="221" y="57"/>
                    </a:lnTo>
                    <a:lnTo>
                      <a:pt x="195" y="37"/>
                    </a:lnTo>
                    <a:lnTo>
                      <a:pt x="164" y="24"/>
                    </a:lnTo>
                    <a:lnTo>
                      <a:pt x="148" y="19"/>
                    </a:lnTo>
                    <a:lnTo>
                      <a:pt x="137" y="17"/>
                    </a:lnTo>
                    <a:lnTo>
                      <a:pt x="122" y="13"/>
                    </a:lnTo>
                    <a:lnTo>
                      <a:pt x="110" y="8"/>
                    </a:lnTo>
                    <a:lnTo>
                      <a:pt x="97" y="4"/>
                    </a:lnTo>
                    <a:lnTo>
                      <a:pt x="60" y="0"/>
                    </a:lnTo>
                    <a:lnTo>
                      <a:pt x="37" y="0"/>
                    </a:lnTo>
                    <a:lnTo>
                      <a:pt x="18" y="15"/>
                    </a:lnTo>
                    <a:close/>
                  </a:path>
                </a:pathLst>
              </a:custGeom>
              <a:solidFill>
                <a:srgbClr val="924E2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4" name="Freeform 175"/>
              <p:cNvSpPr>
                <a:spLocks/>
              </p:cNvSpPr>
              <p:nvPr/>
            </p:nvSpPr>
            <p:spPr bwMode="auto">
              <a:xfrm>
                <a:off x="791" y="2778"/>
                <a:ext cx="243" cy="179"/>
              </a:xfrm>
              <a:custGeom>
                <a:avLst/>
                <a:gdLst>
                  <a:gd name="T0" fmla="*/ 18 w 243"/>
                  <a:gd name="T1" fmla="*/ 18 h 179"/>
                  <a:gd name="T2" fmla="*/ 15 w 243"/>
                  <a:gd name="T3" fmla="*/ 20 h 179"/>
                  <a:gd name="T4" fmla="*/ 11 w 243"/>
                  <a:gd name="T5" fmla="*/ 29 h 179"/>
                  <a:gd name="T6" fmla="*/ 4 w 243"/>
                  <a:gd name="T7" fmla="*/ 49 h 179"/>
                  <a:gd name="T8" fmla="*/ 2 w 243"/>
                  <a:gd name="T9" fmla="*/ 60 h 179"/>
                  <a:gd name="T10" fmla="*/ 0 w 243"/>
                  <a:gd name="T11" fmla="*/ 78 h 179"/>
                  <a:gd name="T12" fmla="*/ 0 w 243"/>
                  <a:gd name="T13" fmla="*/ 95 h 179"/>
                  <a:gd name="T14" fmla="*/ 2 w 243"/>
                  <a:gd name="T15" fmla="*/ 108 h 179"/>
                  <a:gd name="T16" fmla="*/ 4 w 243"/>
                  <a:gd name="T17" fmla="*/ 122 h 179"/>
                  <a:gd name="T18" fmla="*/ 9 w 243"/>
                  <a:gd name="T19" fmla="*/ 137 h 179"/>
                  <a:gd name="T20" fmla="*/ 15 w 243"/>
                  <a:gd name="T21" fmla="*/ 150 h 179"/>
                  <a:gd name="T22" fmla="*/ 20 w 243"/>
                  <a:gd name="T23" fmla="*/ 157 h 179"/>
                  <a:gd name="T24" fmla="*/ 31 w 243"/>
                  <a:gd name="T25" fmla="*/ 161 h 179"/>
                  <a:gd name="T26" fmla="*/ 46 w 243"/>
                  <a:gd name="T27" fmla="*/ 170 h 179"/>
                  <a:gd name="T28" fmla="*/ 68 w 243"/>
                  <a:gd name="T29" fmla="*/ 177 h 179"/>
                  <a:gd name="T30" fmla="*/ 86 w 243"/>
                  <a:gd name="T31" fmla="*/ 179 h 179"/>
                  <a:gd name="T32" fmla="*/ 137 w 243"/>
                  <a:gd name="T33" fmla="*/ 179 h 179"/>
                  <a:gd name="T34" fmla="*/ 170 w 243"/>
                  <a:gd name="T35" fmla="*/ 177 h 179"/>
                  <a:gd name="T36" fmla="*/ 206 w 243"/>
                  <a:gd name="T37" fmla="*/ 172 h 179"/>
                  <a:gd name="T38" fmla="*/ 219 w 243"/>
                  <a:gd name="T39" fmla="*/ 166 h 179"/>
                  <a:gd name="T40" fmla="*/ 230 w 243"/>
                  <a:gd name="T41" fmla="*/ 157 h 179"/>
                  <a:gd name="T42" fmla="*/ 241 w 243"/>
                  <a:gd name="T43" fmla="*/ 135 h 179"/>
                  <a:gd name="T44" fmla="*/ 243 w 243"/>
                  <a:gd name="T45" fmla="*/ 111 h 179"/>
                  <a:gd name="T46" fmla="*/ 243 w 243"/>
                  <a:gd name="T47" fmla="*/ 93 h 179"/>
                  <a:gd name="T48" fmla="*/ 241 w 243"/>
                  <a:gd name="T49" fmla="*/ 86 h 179"/>
                  <a:gd name="T50" fmla="*/ 237 w 243"/>
                  <a:gd name="T51" fmla="*/ 78 h 179"/>
                  <a:gd name="T52" fmla="*/ 219 w 243"/>
                  <a:gd name="T53" fmla="*/ 60 h 179"/>
                  <a:gd name="T54" fmla="*/ 195 w 243"/>
                  <a:gd name="T55" fmla="*/ 42 h 179"/>
                  <a:gd name="T56" fmla="*/ 164 w 243"/>
                  <a:gd name="T57" fmla="*/ 29 h 179"/>
                  <a:gd name="T58" fmla="*/ 139 w 243"/>
                  <a:gd name="T59" fmla="*/ 20 h 179"/>
                  <a:gd name="T60" fmla="*/ 124 w 243"/>
                  <a:gd name="T61" fmla="*/ 16 h 179"/>
                  <a:gd name="T62" fmla="*/ 97 w 243"/>
                  <a:gd name="T63" fmla="*/ 7 h 179"/>
                  <a:gd name="T64" fmla="*/ 60 w 243"/>
                  <a:gd name="T65" fmla="*/ 3 h 179"/>
                  <a:gd name="T66" fmla="*/ 44 w 243"/>
                  <a:gd name="T67" fmla="*/ 0 h 179"/>
                  <a:gd name="T68" fmla="*/ 37 w 243"/>
                  <a:gd name="T69" fmla="*/ 0 h 179"/>
                  <a:gd name="T70" fmla="*/ 18 w 243"/>
                  <a:gd name="T71" fmla="*/ 18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3"/>
                  <a:gd name="T109" fmla="*/ 0 h 179"/>
                  <a:gd name="T110" fmla="*/ 243 w 243"/>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3"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6" y="170"/>
                    </a:lnTo>
                    <a:lnTo>
                      <a:pt x="68" y="177"/>
                    </a:lnTo>
                    <a:lnTo>
                      <a:pt x="86" y="179"/>
                    </a:lnTo>
                    <a:lnTo>
                      <a:pt x="137" y="179"/>
                    </a:lnTo>
                    <a:lnTo>
                      <a:pt x="170" y="177"/>
                    </a:lnTo>
                    <a:lnTo>
                      <a:pt x="206" y="172"/>
                    </a:lnTo>
                    <a:lnTo>
                      <a:pt x="219" y="166"/>
                    </a:lnTo>
                    <a:lnTo>
                      <a:pt x="230" y="157"/>
                    </a:lnTo>
                    <a:lnTo>
                      <a:pt x="241" y="135"/>
                    </a:lnTo>
                    <a:lnTo>
                      <a:pt x="243" y="111"/>
                    </a:lnTo>
                    <a:lnTo>
                      <a:pt x="243" y="93"/>
                    </a:lnTo>
                    <a:lnTo>
                      <a:pt x="241" y="86"/>
                    </a:lnTo>
                    <a:lnTo>
                      <a:pt x="237" y="78"/>
                    </a:lnTo>
                    <a:lnTo>
                      <a:pt x="219" y="60"/>
                    </a:lnTo>
                    <a:lnTo>
                      <a:pt x="195" y="42"/>
                    </a:lnTo>
                    <a:lnTo>
                      <a:pt x="164" y="29"/>
                    </a:lnTo>
                    <a:lnTo>
                      <a:pt x="139" y="20"/>
                    </a:lnTo>
                    <a:lnTo>
                      <a:pt x="124" y="16"/>
                    </a:lnTo>
                    <a:lnTo>
                      <a:pt x="97" y="7"/>
                    </a:lnTo>
                    <a:lnTo>
                      <a:pt x="60" y="3"/>
                    </a:lnTo>
                    <a:lnTo>
                      <a:pt x="44" y="0"/>
                    </a:lnTo>
                    <a:lnTo>
                      <a:pt x="37" y="0"/>
                    </a:lnTo>
                    <a:lnTo>
                      <a:pt x="18" y="18"/>
                    </a:lnTo>
                    <a:close/>
                  </a:path>
                </a:pathLst>
              </a:custGeom>
              <a:solidFill>
                <a:srgbClr val="96523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5" name="Freeform 176"/>
              <p:cNvSpPr>
                <a:spLocks/>
              </p:cNvSpPr>
              <p:nvPr/>
            </p:nvSpPr>
            <p:spPr bwMode="auto">
              <a:xfrm>
                <a:off x="791" y="2778"/>
                <a:ext cx="243" cy="179"/>
              </a:xfrm>
              <a:custGeom>
                <a:avLst/>
                <a:gdLst>
                  <a:gd name="T0" fmla="*/ 18 w 243"/>
                  <a:gd name="T1" fmla="*/ 18 h 179"/>
                  <a:gd name="T2" fmla="*/ 15 w 243"/>
                  <a:gd name="T3" fmla="*/ 20 h 179"/>
                  <a:gd name="T4" fmla="*/ 11 w 243"/>
                  <a:gd name="T5" fmla="*/ 29 h 179"/>
                  <a:gd name="T6" fmla="*/ 4 w 243"/>
                  <a:gd name="T7" fmla="*/ 49 h 179"/>
                  <a:gd name="T8" fmla="*/ 2 w 243"/>
                  <a:gd name="T9" fmla="*/ 60 h 179"/>
                  <a:gd name="T10" fmla="*/ 0 w 243"/>
                  <a:gd name="T11" fmla="*/ 78 h 179"/>
                  <a:gd name="T12" fmla="*/ 0 w 243"/>
                  <a:gd name="T13" fmla="*/ 95 h 179"/>
                  <a:gd name="T14" fmla="*/ 2 w 243"/>
                  <a:gd name="T15" fmla="*/ 108 h 179"/>
                  <a:gd name="T16" fmla="*/ 4 w 243"/>
                  <a:gd name="T17" fmla="*/ 122 h 179"/>
                  <a:gd name="T18" fmla="*/ 9 w 243"/>
                  <a:gd name="T19" fmla="*/ 137 h 179"/>
                  <a:gd name="T20" fmla="*/ 15 w 243"/>
                  <a:gd name="T21" fmla="*/ 150 h 179"/>
                  <a:gd name="T22" fmla="*/ 20 w 243"/>
                  <a:gd name="T23" fmla="*/ 157 h 179"/>
                  <a:gd name="T24" fmla="*/ 31 w 243"/>
                  <a:gd name="T25" fmla="*/ 161 h 179"/>
                  <a:gd name="T26" fmla="*/ 49 w 243"/>
                  <a:gd name="T27" fmla="*/ 170 h 179"/>
                  <a:gd name="T28" fmla="*/ 68 w 243"/>
                  <a:gd name="T29" fmla="*/ 177 h 179"/>
                  <a:gd name="T30" fmla="*/ 86 w 243"/>
                  <a:gd name="T31" fmla="*/ 179 h 179"/>
                  <a:gd name="T32" fmla="*/ 137 w 243"/>
                  <a:gd name="T33" fmla="*/ 179 h 179"/>
                  <a:gd name="T34" fmla="*/ 172 w 243"/>
                  <a:gd name="T35" fmla="*/ 177 h 179"/>
                  <a:gd name="T36" fmla="*/ 206 w 243"/>
                  <a:gd name="T37" fmla="*/ 172 h 179"/>
                  <a:gd name="T38" fmla="*/ 219 w 243"/>
                  <a:gd name="T39" fmla="*/ 166 h 179"/>
                  <a:gd name="T40" fmla="*/ 230 w 243"/>
                  <a:gd name="T41" fmla="*/ 157 h 179"/>
                  <a:gd name="T42" fmla="*/ 241 w 243"/>
                  <a:gd name="T43" fmla="*/ 135 h 179"/>
                  <a:gd name="T44" fmla="*/ 243 w 243"/>
                  <a:gd name="T45" fmla="*/ 111 h 179"/>
                  <a:gd name="T46" fmla="*/ 241 w 243"/>
                  <a:gd name="T47" fmla="*/ 93 h 179"/>
                  <a:gd name="T48" fmla="*/ 239 w 243"/>
                  <a:gd name="T49" fmla="*/ 86 h 179"/>
                  <a:gd name="T50" fmla="*/ 234 w 243"/>
                  <a:gd name="T51" fmla="*/ 78 h 179"/>
                  <a:gd name="T52" fmla="*/ 217 w 243"/>
                  <a:gd name="T53" fmla="*/ 60 h 179"/>
                  <a:gd name="T54" fmla="*/ 192 w 243"/>
                  <a:gd name="T55" fmla="*/ 42 h 179"/>
                  <a:gd name="T56" fmla="*/ 166 w 243"/>
                  <a:gd name="T57" fmla="*/ 29 h 179"/>
                  <a:gd name="T58" fmla="*/ 141 w 243"/>
                  <a:gd name="T59" fmla="*/ 22 h 179"/>
                  <a:gd name="T60" fmla="*/ 126 w 243"/>
                  <a:gd name="T61" fmla="*/ 16 h 179"/>
                  <a:gd name="T62" fmla="*/ 110 w 243"/>
                  <a:gd name="T63" fmla="*/ 11 h 179"/>
                  <a:gd name="T64" fmla="*/ 97 w 243"/>
                  <a:gd name="T65" fmla="*/ 7 h 179"/>
                  <a:gd name="T66" fmla="*/ 60 w 243"/>
                  <a:gd name="T67" fmla="*/ 3 h 179"/>
                  <a:gd name="T68" fmla="*/ 44 w 243"/>
                  <a:gd name="T69" fmla="*/ 0 h 179"/>
                  <a:gd name="T70" fmla="*/ 37 w 243"/>
                  <a:gd name="T71" fmla="*/ 0 h 179"/>
                  <a:gd name="T72" fmla="*/ 18 w 243"/>
                  <a:gd name="T73" fmla="*/ 18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3"/>
                  <a:gd name="T112" fmla="*/ 0 h 179"/>
                  <a:gd name="T113" fmla="*/ 243 w 243"/>
                  <a:gd name="T114" fmla="*/ 179 h 1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3"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37" y="179"/>
                    </a:lnTo>
                    <a:lnTo>
                      <a:pt x="172" y="177"/>
                    </a:lnTo>
                    <a:lnTo>
                      <a:pt x="206" y="172"/>
                    </a:lnTo>
                    <a:lnTo>
                      <a:pt x="219" y="166"/>
                    </a:lnTo>
                    <a:lnTo>
                      <a:pt x="230" y="157"/>
                    </a:lnTo>
                    <a:lnTo>
                      <a:pt x="241" y="135"/>
                    </a:lnTo>
                    <a:lnTo>
                      <a:pt x="243" y="111"/>
                    </a:lnTo>
                    <a:lnTo>
                      <a:pt x="241" y="93"/>
                    </a:lnTo>
                    <a:lnTo>
                      <a:pt x="239" y="86"/>
                    </a:lnTo>
                    <a:lnTo>
                      <a:pt x="234" y="78"/>
                    </a:lnTo>
                    <a:lnTo>
                      <a:pt x="217" y="60"/>
                    </a:lnTo>
                    <a:lnTo>
                      <a:pt x="192" y="42"/>
                    </a:lnTo>
                    <a:lnTo>
                      <a:pt x="166" y="29"/>
                    </a:lnTo>
                    <a:lnTo>
                      <a:pt x="141" y="22"/>
                    </a:lnTo>
                    <a:lnTo>
                      <a:pt x="126" y="16"/>
                    </a:lnTo>
                    <a:lnTo>
                      <a:pt x="110" y="11"/>
                    </a:lnTo>
                    <a:lnTo>
                      <a:pt x="97" y="7"/>
                    </a:lnTo>
                    <a:lnTo>
                      <a:pt x="60" y="3"/>
                    </a:lnTo>
                    <a:lnTo>
                      <a:pt x="44" y="0"/>
                    </a:lnTo>
                    <a:lnTo>
                      <a:pt x="37" y="0"/>
                    </a:lnTo>
                    <a:lnTo>
                      <a:pt x="18" y="18"/>
                    </a:lnTo>
                    <a:close/>
                  </a:path>
                </a:pathLst>
              </a:custGeom>
              <a:solidFill>
                <a:srgbClr val="9955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6" name="Freeform 177"/>
              <p:cNvSpPr>
                <a:spLocks/>
              </p:cNvSpPr>
              <p:nvPr/>
            </p:nvSpPr>
            <p:spPr bwMode="auto">
              <a:xfrm>
                <a:off x="791" y="2778"/>
                <a:ext cx="243" cy="179"/>
              </a:xfrm>
              <a:custGeom>
                <a:avLst/>
                <a:gdLst>
                  <a:gd name="T0" fmla="*/ 18 w 243"/>
                  <a:gd name="T1" fmla="*/ 18 h 179"/>
                  <a:gd name="T2" fmla="*/ 15 w 243"/>
                  <a:gd name="T3" fmla="*/ 20 h 179"/>
                  <a:gd name="T4" fmla="*/ 11 w 243"/>
                  <a:gd name="T5" fmla="*/ 29 h 179"/>
                  <a:gd name="T6" fmla="*/ 4 w 243"/>
                  <a:gd name="T7" fmla="*/ 49 h 179"/>
                  <a:gd name="T8" fmla="*/ 2 w 243"/>
                  <a:gd name="T9" fmla="*/ 60 h 179"/>
                  <a:gd name="T10" fmla="*/ 0 w 243"/>
                  <a:gd name="T11" fmla="*/ 78 h 179"/>
                  <a:gd name="T12" fmla="*/ 0 w 243"/>
                  <a:gd name="T13" fmla="*/ 95 h 179"/>
                  <a:gd name="T14" fmla="*/ 2 w 243"/>
                  <a:gd name="T15" fmla="*/ 108 h 179"/>
                  <a:gd name="T16" fmla="*/ 4 w 243"/>
                  <a:gd name="T17" fmla="*/ 122 h 179"/>
                  <a:gd name="T18" fmla="*/ 9 w 243"/>
                  <a:gd name="T19" fmla="*/ 137 h 179"/>
                  <a:gd name="T20" fmla="*/ 15 w 243"/>
                  <a:gd name="T21" fmla="*/ 150 h 179"/>
                  <a:gd name="T22" fmla="*/ 20 w 243"/>
                  <a:gd name="T23" fmla="*/ 157 h 179"/>
                  <a:gd name="T24" fmla="*/ 31 w 243"/>
                  <a:gd name="T25" fmla="*/ 161 h 179"/>
                  <a:gd name="T26" fmla="*/ 49 w 243"/>
                  <a:gd name="T27" fmla="*/ 170 h 179"/>
                  <a:gd name="T28" fmla="*/ 68 w 243"/>
                  <a:gd name="T29" fmla="*/ 177 h 179"/>
                  <a:gd name="T30" fmla="*/ 86 w 243"/>
                  <a:gd name="T31" fmla="*/ 179 h 179"/>
                  <a:gd name="T32" fmla="*/ 139 w 243"/>
                  <a:gd name="T33" fmla="*/ 179 h 179"/>
                  <a:gd name="T34" fmla="*/ 175 w 243"/>
                  <a:gd name="T35" fmla="*/ 177 h 179"/>
                  <a:gd name="T36" fmla="*/ 208 w 243"/>
                  <a:gd name="T37" fmla="*/ 170 h 179"/>
                  <a:gd name="T38" fmla="*/ 221 w 243"/>
                  <a:gd name="T39" fmla="*/ 164 h 179"/>
                  <a:gd name="T40" fmla="*/ 230 w 243"/>
                  <a:gd name="T41" fmla="*/ 155 h 179"/>
                  <a:gd name="T42" fmla="*/ 241 w 243"/>
                  <a:gd name="T43" fmla="*/ 133 h 179"/>
                  <a:gd name="T44" fmla="*/ 243 w 243"/>
                  <a:gd name="T45" fmla="*/ 111 h 179"/>
                  <a:gd name="T46" fmla="*/ 241 w 243"/>
                  <a:gd name="T47" fmla="*/ 93 h 179"/>
                  <a:gd name="T48" fmla="*/ 232 w 243"/>
                  <a:gd name="T49" fmla="*/ 78 h 179"/>
                  <a:gd name="T50" fmla="*/ 215 w 243"/>
                  <a:gd name="T51" fmla="*/ 60 h 179"/>
                  <a:gd name="T52" fmla="*/ 190 w 243"/>
                  <a:gd name="T53" fmla="*/ 44 h 179"/>
                  <a:gd name="T54" fmla="*/ 166 w 243"/>
                  <a:gd name="T55" fmla="*/ 31 h 179"/>
                  <a:gd name="T56" fmla="*/ 144 w 243"/>
                  <a:gd name="T57" fmla="*/ 22 h 179"/>
                  <a:gd name="T58" fmla="*/ 128 w 243"/>
                  <a:gd name="T59" fmla="*/ 16 h 179"/>
                  <a:gd name="T60" fmla="*/ 97 w 243"/>
                  <a:gd name="T61" fmla="*/ 7 h 179"/>
                  <a:gd name="T62" fmla="*/ 60 w 243"/>
                  <a:gd name="T63" fmla="*/ 3 h 179"/>
                  <a:gd name="T64" fmla="*/ 44 w 243"/>
                  <a:gd name="T65" fmla="*/ 0 h 179"/>
                  <a:gd name="T66" fmla="*/ 37 w 243"/>
                  <a:gd name="T67" fmla="*/ 0 h 179"/>
                  <a:gd name="T68" fmla="*/ 18 w 243"/>
                  <a:gd name="T69" fmla="*/ 18 h 1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3"/>
                  <a:gd name="T106" fmla="*/ 0 h 179"/>
                  <a:gd name="T107" fmla="*/ 243 w 243"/>
                  <a:gd name="T108" fmla="*/ 179 h 1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3"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39" y="179"/>
                    </a:lnTo>
                    <a:lnTo>
                      <a:pt x="175" y="177"/>
                    </a:lnTo>
                    <a:lnTo>
                      <a:pt x="208" y="170"/>
                    </a:lnTo>
                    <a:lnTo>
                      <a:pt x="221" y="164"/>
                    </a:lnTo>
                    <a:lnTo>
                      <a:pt x="230" y="155"/>
                    </a:lnTo>
                    <a:lnTo>
                      <a:pt x="241" y="133"/>
                    </a:lnTo>
                    <a:lnTo>
                      <a:pt x="243" y="111"/>
                    </a:lnTo>
                    <a:lnTo>
                      <a:pt x="241" y="93"/>
                    </a:lnTo>
                    <a:lnTo>
                      <a:pt x="232" y="78"/>
                    </a:lnTo>
                    <a:lnTo>
                      <a:pt x="215" y="60"/>
                    </a:lnTo>
                    <a:lnTo>
                      <a:pt x="190" y="44"/>
                    </a:lnTo>
                    <a:lnTo>
                      <a:pt x="166" y="31"/>
                    </a:lnTo>
                    <a:lnTo>
                      <a:pt x="144" y="22"/>
                    </a:lnTo>
                    <a:lnTo>
                      <a:pt x="128" y="16"/>
                    </a:lnTo>
                    <a:lnTo>
                      <a:pt x="97" y="7"/>
                    </a:lnTo>
                    <a:lnTo>
                      <a:pt x="60" y="3"/>
                    </a:lnTo>
                    <a:lnTo>
                      <a:pt x="44" y="0"/>
                    </a:lnTo>
                    <a:lnTo>
                      <a:pt x="37" y="0"/>
                    </a:lnTo>
                    <a:lnTo>
                      <a:pt x="18" y="18"/>
                    </a:lnTo>
                    <a:close/>
                  </a:path>
                </a:pathLst>
              </a:custGeom>
              <a:solidFill>
                <a:srgbClr val="9D59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7" name="Freeform 178"/>
              <p:cNvSpPr>
                <a:spLocks/>
              </p:cNvSpPr>
              <p:nvPr/>
            </p:nvSpPr>
            <p:spPr bwMode="auto">
              <a:xfrm>
                <a:off x="791" y="2778"/>
                <a:ext cx="241" cy="179"/>
              </a:xfrm>
              <a:custGeom>
                <a:avLst/>
                <a:gdLst>
                  <a:gd name="T0" fmla="*/ 18 w 241"/>
                  <a:gd name="T1" fmla="*/ 18 h 179"/>
                  <a:gd name="T2" fmla="*/ 15 w 241"/>
                  <a:gd name="T3" fmla="*/ 20 h 179"/>
                  <a:gd name="T4" fmla="*/ 11 w 241"/>
                  <a:gd name="T5" fmla="*/ 29 h 179"/>
                  <a:gd name="T6" fmla="*/ 4 w 241"/>
                  <a:gd name="T7" fmla="*/ 49 h 179"/>
                  <a:gd name="T8" fmla="*/ 2 w 241"/>
                  <a:gd name="T9" fmla="*/ 60 h 179"/>
                  <a:gd name="T10" fmla="*/ 0 w 241"/>
                  <a:gd name="T11" fmla="*/ 78 h 179"/>
                  <a:gd name="T12" fmla="*/ 0 w 241"/>
                  <a:gd name="T13" fmla="*/ 95 h 179"/>
                  <a:gd name="T14" fmla="*/ 2 w 241"/>
                  <a:gd name="T15" fmla="*/ 108 h 179"/>
                  <a:gd name="T16" fmla="*/ 4 w 241"/>
                  <a:gd name="T17" fmla="*/ 122 h 179"/>
                  <a:gd name="T18" fmla="*/ 9 w 241"/>
                  <a:gd name="T19" fmla="*/ 137 h 179"/>
                  <a:gd name="T20" fmla="*/ 15 w 241"/>
                  <a:gd name="T21" fmla="*/ 150 h 179"/>
                  <a:gd name="T22" fmla="*/ 20 w 241"/>
                  <a:gd name="T23" fmla="*/ 157 h 179"/>
                  <a:gd name="T24" fmla="*/ 31 w 241"/>
                  <a:gd name="T25" fmla="*/ 161 h 179"/>
                  <a:gd name="T26" fmla="*/ 49 w 241"/>
                  <a:gd name="T27" fmla="*/ 170 h 179"/>
                  <a:gd name="T28" fmla="*/ 68 w 241"/>
                  <a:gd name="T29" fmla="*/ 177 h 179"/>
                  <a:gd name="T30" fmla="*/ 86 w 241"/>
                  <a:gd name="T31" fmla="*/ 179 h 179"/>
                  <a:gd name="T32" fmla="*/ 141 w 241"/>
                  <a:gd name="T33" fmla="*/ 179 h 179"/>
                  <a:gd name="T34" fmla="*/ 177 w 241"/>
                  <a:gd name="T35" fmla="*/ 177 h 179"/>
                  <a:gd name="T36" fmla="*/ 208 w 241"/>
                  <a:gd name="T37" fmla="*/ 170 h 179"/>
                  <a:gd name="T38" fmla="*/ 221 w 241"/>
                  <a:gd name="T39" fmla="*/ 164 h 179"/>
                  <a:gd name="T40" fmla="*/ 230 w 241"/>
                  <a:gd name="T41" fmla="*/ 155 h 179"/>
                  <a:gd name="T42" fmla="*/ 239 w 241"/>
                  <a:gd name="T43" fmla="*/ 133 h 179"/>
                  <a:gd name="T44" fmla="*/ 241 w 241"/>
                  <a:gd name="T45" fmla="*/ 111 h 179"/>
                  <a:gd name="T46" fmla="*/ 239 w 241"/>
                  <a:gd name="T47" fmla="*/ 93 h 179"/>
                  <a:gd name="T48" fmla="*/ 230 w 241"/>
                  <a:gd name="T49" fmla="*/ 78 h 179"/>
                  <a:gd name="T50" fmla="*/ 212 w 241"/>
                  <a:gd name="T51" fmla="*/ 60 h 179"/>
                  <a:gd name="T52" fmla="*/ 190 w 241"/>
                  <a:gd name="T53" fmla="*/ 44 h 179"/>
                  <a:gd name="T54" fmla="*/ 166 w 241"/>
                  <a:gd name="T55" fmla="*/ 31 h 179"/>
                  <a:gd name="T56" fmla="*/ 146 w 241"/>
                  <a:gd name="T57" fmla="*/ 25 h 179"/>
                  <a:gd name="T58" fmla="*/ 128 w 241"/>
                  <a:gd name="T59" fmla="*/ 18 h 179"/>
                  <a:gd name="T60" fmla="*/ 113 w 241"/>
                  <a:gd name="T61" fmla="*/ 14 h 179"/>
                  <a:gd name="T62" fmla="*/ 97 w 241"/>
                  <a:gd name="T63" fmla="*/ 7 h 179"/>
                  <a:gd name="T64" fmla="*/ 60 w 241"/>
                  <a:gd name="T65" fmla="*/ 3 h 179"/>
                  <a:gd name="T66" fmla="*/ 44 w 241"/>
                  <a:gd name="T67" fmla="*/ 0 h 179"/>
                  <a:gd name="T68" fmla="*/ 37 w 241"/>
                  <a:gd name="T69" fmla="*/ 0 h 179"/>
                  <a:gd name="T70" fmla="*/ 18 w 241"/>
                  <a:gd name="T71" fmla="*/ 18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1"/>
                  <a:gd name="T109" fmla="*/ 0 h 179"/>
                  <a:gd name="T110" fmla="*/ 241 w 241"/>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41" y="179"/>
                    </a:lnTo>
                    <a:lnTo>
                      <a:pt x="177" y="177"/>
                    </a:lnTo>
                    <a:lnTo>
                      <a:pt x="208" y="170"/>
                    </a:lnTo>
                    <a:lnTo>
                      <a:pt x="221" y="164"/>
                    </a:lnTo>
                    <a:lnTo>
                      <a:pt x="230" y="155"/>
                    </a:lnTo>
                    <a:lnTo>
                      <a:pt x="239" y="133"/>
                    </a:lnTo>
                    <a:lnTo>
                      <a:pt x="241" y="111"/>
                    </a:lnTo>
                    <a:lnTo>
                      <a:pt x="239" y="93"/>
                    </a:lnTo>
                    <a:lnTo>
                      <a:pt x="230" y="78"/>
                    </a:lnTo>
                    <a:lnTo>
                      <a:pt x="212" y="60"/>
                    </a:lnTo>
                    <a:lnTo>
                      <a:pt x="190" y="44"/>
                    </a:lnTo>
                    <a:lnTo>
                      <a:pt x="166" y="31"/>
                    </a:lnTo>
                    <a:lnTo>
                      <a:pt x="146" y="25"/>
                    </a:lnTo>
                    <a:lnTo>
                      <a:pt x="128" y="18"/>
                    </a:lnTo>
                    <a:lnTo>
                      <a:pt x="113" y="14"/>
                    </a:lnTo>
                    <a:lnTo>
                      <a:pt x="97" y="7"/>
                    </a:lnTo>
                    <a:lnTo>
                      <a:pt x="60" y="3"/>
                    </a:lnTo>
                    <a:lnTo>
                      <a:pt x="44" y="0"/>
                    </a:lnTo>
                    <a:lnTo>
                      <a:pt x="37" y="0"/>
                    </a:lnTo>
                    <a:lnTo>
                      <a:pt x="18" y="18"/>
                    </a:lnTo>
                    <a:close/>
                  </a:path>
                </a:pathLst>
              </a:custGeom>
              <a:solidFill>
                <a:srgbClr val="A05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8" name="Freeform 179"/>
              <p:cNvSpPr>
                <a:spLocks/>
              </p:cNvSpPr>
              <p:nvPr/>
            </p:nvSpPr>
            <p:spPr bwMode="auto">
              <a:xfrm>
                <a:off x="791" y="2778"/>
                <a:ext cx="239" cy="179"/>
              </a:xfrm>
              <a:custGeom>
                <a:avLst/>
                <a:gdLst>
                  <a:gd name="T0" fmla="*/ 18 w 239"/>
                  <a:gd name="T1" fmla="*/ 18 h 179"/>
                  <a:gd name="T2" fmla="*/ 15 w 239"/>
                  <a:gd name="T3" fmla="*/ 20 h 179"/>
                  <a:gd name="T4" fmla="*/ 11 w 239"/>
                  <a:gd name="T5" fmla="*/ 29 h 179"/>
                  <a:gd name="T6" fmla="*/ 4 w 239"/>
                  <a:gd name="T7" fmla="*/ 49 h 179"/>
                  <a:gd name="T8" fmla="*/ 2 w 239"/>
                  <a:gd name="T9" fmla="*/ 60 h 179"/>
                  <a:gd name="T10" fmla="*/ 0 w 239"/>
                  <a:gd name="T11" fmla="*/ 78 h 179"/>
                  <a:gd name="T12" fmla="*/ 0 w 239"/>
                  <a:gd name="T13" fmla="*/ 95 h 179"/>
                  <a:gd name="T14" fmla="*/ 2 w 239"/>
                  <a:gd name="T15" fmla="*/ 108 h 179"/>
                  <a:gd name="T16" fmla="*/ 4 w 239"/>
                  <a:gd name="T17" fmla="*/ 122 h 179"/>
                  <a:gd name="T18" fmla="*/ 9 w 239"/>
                  <a:gd name="T19" fmla="*/ 137 h 179"/>
                  <a:gd name="T20" fmla="*/ 15 w 239"/>
                  <a:gd name="T21" fmla="*/ 150 h 179"/>
                  <a:gd name="T22" fmla="*/ 20 w 239"/>
                  <a:gd name="T23" fmla="*/ 157 h 179"/>
                  <a:gd name="T24" fmla="*/ 31 w 239"/>
                  <a:gd name="T25" fmla="*/ 161 h 179"/>
                  <a:gd name="T26" fmla="*/ 49 w 239"/>
                  <a:gd name="T27" fmla="*/ 170 h 179"/>
                  <a:gd name="T28" fmla="*/ 68 w 239"/>
                  <a:gd name="T29" fmla="*/ 177 h 179"/>
                  <a:gd name="T30" fmla="*/ 86 w 239"/>
                  <a:gd name="T31" fmla="*/ 179 h 179"/>
                  <a:gd name="T32" fmla="*/ 141 w 239"/>
                  <a:gd name="T33" fmla="*/ 179 h 179"/>
                  <a:gd name="T34" fmla="*/ 177 w 239"/>
                  <a:gd name="T35" fmla="*/ 177 h 179"/>
                  <a:gd name="T36" fmla="*/ 208 w 239"/>
                  <a:gd name="T37" fmla="*/ 168 h 179"/>
                  <a:gd name="T38" fmla="*/ 219 w 239"/>
                  <a:gd name="T39" fmla="*/ 161 h 179"/>
                  <a:gd name="T40" fmla="*/ 228 w 239"/>
                  <a:gd name="T41" fmla="*/ 153 h 179"/>
                  <a:gd name="T42" fmla="*/ 239 w 239"/>
                  <a:gd name="T43" fmla="*/ 131 h 179"/>
                  <a:gd name="T44" fmla="*/ 239 w 239"/>
                  <a:gd name="T45" fmla="*/ 111 h 179"/>
                  <a:gd name="T46" fmla="*/ 237 w 239"/>
                  <a:gd name="T47" fmla="*/ 93 h 179"/>
                  <a:gd name="T48" fmla="*/ 228 w 239"/>
                  <a:gd name="T49" fmla="*/ 78 h 179"/>
                  <a:gd name="T50" fmla="*/ 210 w 239"/>
                  <a:gd name="T51" fmla="*/ 60 h 179"/>
                  <a:gd name="T52" fmla="*/ 190 w 239"/>
                  <a:gd name="T53" fmla="*/ 44 h 179"/>
                  <a:gd name="T54" fmla="*/ 168 w 239"/>
                  <a:gd name="T55" fmla="*/ 33 h 179"/>
                  <a:gd name="T56" fmla="*/ 148 w 239"/>
                  <a:gd name="T57" fmla="*/ 25 h 179"/>
                  <a:gd name="T58" fmla="*/ 130 w 239"/>
                  <a:gd name="T59" fmla="*/ 18 h 179"/>
                  <a:gd name="T60" fmla="*/ 115 w 239"/>
                  <a:gd name="T61" fmla="*/ 14 h 179"/>
                  <a:gd name="T62" fmla="*/ 99 w 239"/>
                  <a:gd name="T63" fmla="*/ 7 h 179"/>
                  <a:gd name="T64" fmla="*/ 60 w 239"/>
                  <a:gd name="T65" fmla="*/ 3 h 179"/>
                  <a:gd name="T66" fmla="*/ 44 w 239"/>
                  <a:gd name="T67" fmla="*/ 0 h 179"/>
                  <a:gd name="T68" fmla="*/ 37 w 239"/>
                  <a:gd name="T69" fmla="*/ 0 h 179"/>
                  <a:gd name="T70" fmla="*/ 18 w 239"/>
                  <a:gd name="T71" fmla="*/ 18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9"/>
                  <a:gd name="T109" fmla="*/ 0 h 179"/>
                  <a:gd name="T110" fmla="*/ 239 w 239"/>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9"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41" y="179"/>
                    </a:lnTo>
                    <a:lnTo>
                      <a:pt x="177" y="177"/>
                    </a:lnTo>
                    <a:lnTo>
                      <a:pt x="208" y="168"/>
                    </a:lnTo>
                    <a:lnTo>
                      <a:pt x="219" y="161"/>
                    </a:lnTo>
                    <a:lnTo>
                      <a:pt x="228" y="153"/>
                    </a:lnTo>
                    <a:lnTo>
                      <a:pt x="239" y="131"/>
                    </a:lnTo>
                    <a:lnTo>
                      <a:pt x="239" y="111"/>
                    </a:lnTo>
                    <a:lnTo>
                      <a:pt x="237" y="93"/>
                    </a:lnTo>
                    <a:lnTo>
                      <a:pt x="228" y="78"/>
                    </a:lnTo>
                    <a:lnTo>
                      <a:pt x="210" y="60"/>
                    </a:lnTo>
                    <a:lnTo>
                      <a:pt x="190" y="44"/>
                    </a:lnTo>
                    <a:lnTo>
                      <a:pt x="168" y="33"/>
                    </a:lnTo>
                    <a:lnTo>
                      <a:pt x="148" y="25"/>
                    </a:lnTo>
                    <a:lnTo>
                      <a:pt x="130" y="18"/>
                    </a:lnTo>
                    <a:lnTo>
                      <a:pt x="115" y="14"/>
                    </a:lnTo>
                    <a:lnTo>
                      <a:pt x="99" y="7"/>
                    </a:lnTo>
                    <a:lnTo>
                      <a:pt x="60" y="3"/>
                    </a:lnTo>
                    <a:lnTo>
                      <a:pt x="44" y="0"/>
                    </a:lnTo>
                    <a:lnTo>
                      <a:pt x="37" y="0"/>
                    </a:lnTo>
                    <a:lnTo>
                      <a:pt x="18" y="18"/>
                    </a:lnTo>
                    <a:close/>
                  </a:path>
                </a:pathLst>
              </a:custGeom>
              <a:solidFill>
                <a:srgbClr val="A460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89" name="Freeform 180"/>
              <p:cNvSpPr>
                <a:spLocks/>
              </p:cNvSpPr>
              <p:nvPr/>
            </p:nvSpPr>
            <p:spPr bwMode="auto">
              <a:xfrm>
                <a:off x="791" y="2778"/>
                <a:ext cx="241" cy="179"/>
              </a:xfrm>
              <a:custGeom>
                <a:avLst/>
                <a:gdLst>
                  <a:gd name="T0" fmla="*/ 18 w 241"/>
                  <a:gd name="T1" fmla="*/ 18 h 179"/>
                  <a:gd name="T2" fmla="*/ 15 w 241"/>
                  <a:gd name="T3" fmla="*/ 20 h 179"/>
                  <a:gd name="T4" fmla="*/ 11 w 241"/>
                  <a:gd name="T5" fmla="*/ 29 h 179"/>
                  <a:gd name="T6" fmla="*/ 4 w 241"/>
                  <a:gd name="T7" fmla="*/ 49 h 179"/>
                  <a:gd name="T8" fmla="*/ 2 w 241"/>
                  <a:gd name="T9" fmla="*/ 60 h 179"/>
                  <a:gd name="T10" fmla="*/ 0 w 241"/>
                  <a:gd name="T11" fmla="*/ 78 h 179"/>
                  <a:gd name="T12" fmla="*/ 0 w 241"/>
                  <a:gd name="T13" fmla="*/ 95 h 179"/>
                  <a:gd name="T14" fmla="*/ 2 w 241"/>
                  <a:gd name="T15" fmla="*/ 108 h 179"/>
                  <a:gd name="T16" fmla="*/ 4 w 241"/>
                  <a:gd name="T17" fmla="*/ 122 h 179"/>
                  <a:gd name="T18" fmla="*/ 9 w 241"/>
                  <a:gd name="T19" fmla="*/ 137 h 179"/>
                  <a:gd name="T20" fmla="*/ 15 w 241"/>
                  <a:gd name="T21" fmla="*/ 150 h 179"/>
                  <a:gd name="T22" fmla="*/ 20 w 241"/>
                  <a:gd name="T23" fmla="*/ 157 h 179"/>
                  <a:gd name="T24" fmla="*/ 31 w 241"/>
                  <a:gd name="T25" fmla="*/ 161 h 179"/>
                  <a:gd name="T26" fmla="*/ 49 w 241"/>
                  <a:gd name="T27" fmla="*/ 170 h 179"/>
                  <a:gd name="T28" fmla="*/ 68 w 241"/>
                  <a:gd name="T29" fmla="*/ 177 h 179"/>
                  <a:gd name="T30" fmla="*/ 86 w 241"/>
                  <a:gd name="T31" fmla="*/ 179 h 179"/>
                  <a:gd name="T32" fmla="*/ 144 w 241"/>
                  <a:gd name="T33" fmla="*/ 179 h 179"/>
                  <a:gd name="T34" fmla="*/ 179 w 241"/>
                  <a:gd name="T35" fmla="*/ 175 h 179"/>
                  <a:gd name="T36" fmla="*/ 210 w 241"/>
                  <a:gd name="T37" fmla="*/ 166 h 179"/>
                  <a:gd name="T38" fmla="*/ 221 w 241"/>
                  <a:gd name="T39" fmla="*/ 159 h 179"/>
                  <a:gd name="T40" fmla="*/ 230 w 241"/>
                  <a:gd name="T41" fmla="*/ 150 h 179"/>
                  <a:gd name="T42" fmla="*/ 239 w 241"/>
                  <a:gd name="T43" fmla="*/ 131 h 179"/>
                  <a:gd name="T44" fmla="*/ 241 w 241"/>
                  <a:gd name="T45" fmla="*/ 111 h 179"/>
                  <a:gd name="T46" fmla="*/ 237 w 241"/>
                  <a:gd name="T47" fmla="*/ 93 h 179"/>
                  <a:gd name="T48" fmla="*/ 226 w 241"/>
                  <a:gd name="T49" fmla="*/ 78 h 179"/>
                  <a:gd name="T50" fmla="*/ 210 w 241"/>
                  <a:gd name="T51" fmla="*/ 60 h 179"/>
                  <a:gd name="T52" fmla="*/ 188 w 241"/>
                  <a:gd name="T53" fmla="*/ 44 h 179"/>
                  <a:gd name="T54" fmla="*/ 168 w 241"/>
                  <a:gd name="T55" fmla="*/ 33 h 179"/>
                  <a:gd name="T56" fmla="*/ 133 w 241"/>
                  <a:gd name="T57" fmla="*/ 20 h 179"/>
                  <a:gd name="T58" fmla="*/ 115 w 241"/>
                  <a:gd name="T59" fmla="*/ 14 h 179"/>
                  <a:gd name="T60" fmla="*/ 99 w 241"/>
                  <a:gd name="T61" fmla="*/ 9 h 179"/>
                  <a:gd name="T62" fmla="*/ 60 w 241"/>
                  <a:gd name="T63" fmla="*/ 3 h 179"/>
                  <a:gd name="T64" fmla="*/ 44 w 241"/>
                  <a:gd name="T65" fmla="*/ 0 h 179"/>
                  <a:gd name="T66" fmla="*/ 37 w 241"/>
                  <a:gd name="T67" fmla="*/ 0 h 179"/>
                  <a:gd name="T68" fmla="*/ 18 w 241"/>
                  <a:gd name="T69" fmla="*/ 18 h 1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79"/>
                  <a:gd name="T107" fmla="*/ 241 w 241"/>
                  <a:gd name="T108" fmla="*/ 179 h 1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44" y="179"/>
                    </a:lnTo>
                    <a:lnTo>
                      <a:pt x="179" y="175"/>
                    </a:lnTo>
                    <a:lnTo>
                      <a:pt x="210" y="166"/>
                    </a:lnTo>
                    <a:lnTo>
                      <a:pt x="221" y="159"/>
                    </a:lnTo>
                    <a:lnTo>
                      <a:pt x="230" y="150"/>
                    </a:lnTo>
                    <a:lnTo>
                      <a:pt x="239" y="131"/>
                    </a:lnTo>
                    <a:lnTo>
                      <a:pt x="241" y="111"/>
                    </a:lnTo>
                    <a:lnTo>
                      <a:pt x="237" y="93"/>
                    </a:lnTo>
                    <a:lnTo>
                      <a:pt x="226" y="78"/>
                    </a:lnTo>
                    <a:lnTo>
                      <a:pt x="210" y="60"/>
                    </a:lnTo>
                    <a:lnTo>
                      <a:pt x="188" y="44"/>
                    </a:lnTo>
                    <a:lnTo>
                      <a:pt x="168" y="33"/>
                    </a:lnTo>
                    <a:lnTo>
                      <a:pt x="133" y="20"/>
                    </a:lnTo>
                    <a:lnTo>
                      <a:pt x="115" y="14"/>
                    </a:lnTo>
                    <a:lnTo>
                      <a:pt x="99" y="9"/>
                    </a:lnTo>
                    <a:lnTo>
                      <a:pt x="60" y="3"/>
                    </a:lnTo>
                    <a:lnTo>
                      <a:pt x="44" y="0"/>
                    </a:lnTo>
                    <a:lnTo>
                      <a:pt x="37" y="0"/>
                    </a:lnTo>
                    <a:lnTo>
                      <a:pt x="18" y="18"/>
                    </a:lnTo>
                    <a:close/>
                  </a:path>
                </a:pathLst>
              </a:custGeom>
              <a:solidFill>
                <a:srgbClr val="A864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0" name="Freeform 181"/>
              <p:cNvSpPr>
                <a:spLocks/>
              </p:cNvSpPr>
              <p:nvPr/>
            </p:nvSpPr>
            <p:spPr bwMode="auto">
              <a:xfrm>
                <a:off x="791" y="2778"/>
                <a:ext cx="239" cy="179"/>
              </a:xfrm>
              <a:custGeom>
                <a:avLst/>
                <a:gdLst>
                  <a:gd name="T0" fmla="*/ 18 w 239"/>
                  <a:gd name="T1" fmla="*/ 18 h 179"/>
                  <a:gd name="T2" fmla="*/ 15 w 239"/>
                  <a:gd name="T3" fmla="*/ 20 h 179"/>
                  <a:gd name="T4" fmla="*/ 11 w 239"/>
                  <a:gd name="T5" fmla="*/ 29 h 179"/>
                  <a:gd name="T6" fmla="*/ 4 w 239"/>
                  <a:gd name="T7" fmla="*/ 49 h 179"/>
                  <a:gd name="T8" fmla="*/ 2 w 239"/>
                  <a:gd name="T9" fmla="*/ 60 h 179"/>
                  <a:gd name="T10" fmla="*/ 0 w 239"/>
                  <a:gd name="T11" fmla="*/ 78 h 179"/>
                  <a:gd name="T12" fmla="*/ 0 w 239"/>
                  <a:gd name="T13" fmla="*/ 95 h 179"/>
                  <a:gd name="T14" fmla="*/ 2 w 239"/>
                  <a:gd name="T15" fmla="*/ 108 h 179"/>
                  <a:gd name="T16" fmla="*/ 4 w 239"/>
                  <a:gd name="T17" fmla="*/ 122 h 179"/>
                  <a:gd name="T18" fmla="*/ 9 w 239"/>
                  <a:gd name="T19" fmla="*/ 137 h 179"/>
                  <a:gd name="T20" fmla="*/ 15 w 239"/>
                  <a:gd name="T21" fmla="*/ 150 h 179"/>
                  <a:gd name="T22" fmla="*/ 20 w 239"/>
                  <a:gd name="T23" fmla="*/ 157 h 179"/>
                  <a:gd name="T24" fmla="*/ 31 w 239"/>
                  <a:gd name="T25" fmla="*/ 161 h 179"/>
                  <a:gd name="T26" fmla="*/ 49 w 239"/>
                  <a:gd name="T27" fmla="*/ 170 h 179"/>
                  <a:gd name="T28" fmla="*/ 68 w 239"/>
                  <a:gd name="T29" fmla="*/ 177 h 179"/>
                  <a:gd name="T30" fmla="*/ 86 w 239"/>
                  <a:gd name="T31" fmla="*/ 179 h 179"/>
                  <a:gd name="T32" fmla="*/ 144 w 239"/>
                  <a:gd name="T33" fmla="*/ 179 h 179"/>
                  <a:gd name="T34" fmla="*/ 181 w 239"/>
                  <a:gd name="T35" fmla="*/ 175 h 179"/>
                  <a:gd name="T36" fmla="*/ 197 w 239"/>
                  <a:gd name="T37" fmla="*/ 172 h 179"/>
                  <a:gd name="T38" fmla="*/ 210 w 239"/>
                  <a:gd name="T39" fmla="*/ 166 h 179"/>
                  <a:gd name="T40" fmla="*/ 228 w 239"/>
                  <a:gd name="T41" fmla="*/ 150 h 179"/>
                  <a:gd name="T42" fmla="*/ 237 w 239"/>
                  <a:gd name="T43" fmla="*/ 128 h 179"/>
                  <a:gd name="T44" fmla="*/ 239 w 239"/>
                  <a:gd name="T45" fmla="*/ 108 h 179"/>
                  <a:gd name="T46" fmla="*/ 234 w 239"/>
                  <a:gd name="T47" fmla="*/ 91 h 179"/>
                  <a:gd name="T48" fmla="*/ 223 w 239"/>
                  <a:gd name="T49" fmla="*/ 75 h 179"/>
                  <a:gd name="T50" fmla="*/ 208 w 239"/>
                  <a:gd name="T51" fmla="*/ 60 h 179"/>
                  <a:gd name="T52" fmla="*/ 186 w 239"/>
                  <a:gd name="T53" fmla="*/ 47 h 179"/>
                  <a:gd name="T54" fmla="*/ 168 w 239"/>
                  <a:gd name="T55" fmla="*/ 36 h 179"/>
                  <a:gd name="T56" fmla="*/ 135 w 239"/>
                  <a:gd name="T57" fmla="*/ 20 h 179"/>
                  <a:gd name="T58" fmla="*/ 115 w 239"/>
                  <a:gd name="T59" fmla="*/ 14 h 179"/>
                  <a:gd name="T60" fmla="*/ 99 w 239"/>
                  <a:gd name="T61" fmla="*/ 9 h 179"/>
                  <a:gd name="T62" fmla="*/ 62 w 239"/>
                  <a:gd name="T63" fmla="*/ 3 h 179"/>
                  <a:gd name="T64" fmla="*/ 44 w 239"/>
                  <a:gd name="T65" fmla="*/ 3 h 179"/>
                  <a:gd name="T66" fmla="*/ 37 w 239"/>
                  <a:gd name="T67" fmla="*/ 0 h 179"/>
                  <a:gd name="T68" fmla="*/ 18 w 239"/>
                  <a:gd name="T69" fmla="*/ 18 h 1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9"/>
                  <a:gd name="T106" fmla="*/ 0 h 179"/>
                  <a:gd name="T107" fmla="*/ 239 w 239"/>
                  <a:gd name="T108" fmla="*/ 179 h 1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9"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44" y="179"/>
                    </a:lnTo>
                    <a:lnTo>
                      <a:pt x="181" y="175"/>
                    </a:lnTo>
                    <a:lnTo>
                      <a:pt x="197" y="172"/>
                    </a:lnTo>
                    <a:lnTo>
                      <a:pt x="210" y="166"/>
                    </a:lnTo>
                    <a:lnTo>
                      <a:pt x="228" y="150"/>
                    </a:lnTo>
                    <a:lnTo>
                      <a:pt x="237" y="128"/>
                    </a:lnTo>
                    <a:lnTo>
                      <a:pt x="239" y="108"/>
                    </a:lnTo>
                    <a:lnTo>
                      <a:pt x="234" y="91"/>
                    </a:lnTo>
                    <a:lnTo>
                      <a:pt x="223" y="75"/>
                    </a:lnTo>
                    <a:lnTo>
                      <a:pt x="208" y="60"/>
                    </a:lnTo>
                    <a:lnTo>
                      <a:pt x="186" y="47"/>
                    </a:lnTo>
                    <a:lnTo>
                      <a:pt x="168" y="36"/>
                    </a:lnTo>
                    <a:lnTo>
                      <a:pt x="135" y="20"/>
                    </a:lnTo>
                    <a:lnTo>
                      <a:pt x="115" y="14"/>
                    </a:lnTo>
                    <a:lnTo>
                      <a:pt x="99" y="9"/>
                    </a:lnTo>
                    <a:lnTo>
                      <a:pt x="62" y="3"/>
                    </a:lnTo>
                    <a:lnTo>
                      <a:pt x="44" y="3"/>
                    </a:lnTo>
                    <a:lnTo>
                      <a:pt x="37" y="0"/>
                    </a:lnTo>
                    <a:lnTo>
                      <a:pt x="18" y="18"/>
                    </a:lnTo>
                    <a:close/>
                  </a:path>
                </a:pathLst>
              </a:custGeom>
              <a:solidFill>
                <a:srgbClr val="AB673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1" name="Freeform 182"/>
              <p:cNvSpPr>
                <a:spLocks/>
              </p:cNvSpPr>
              <p:nvPr/>
            </p:nvSpPr>
            <p:spPr bwMode="auto">
              <a:xfrm>
                <a:off x="791" y="2778"/>
                <a:ext cx="237" cy="179"/>
              </a:xfrm>
              <a:custGeom>
                <a:avLst/>
                <a:gdLst>
                  <a:gd name="T0" fmla="*/ 18 w 237"/>
                  <a:gd name="T1" fmla="*/ 18 h 179"/>
                  <a:gd name="T2" fmla="*/ 15 w 237"/>
                  <a:gd name="T3" fmla="*/ 20 h 179"/>
                  <a:gd name="T4" fmla="*/ 11 w 237"/>
                  <a:gd name="T5" fmla="*/ 29 h 179"/>
                  <a:gd name="T6" fmla="*/ 4 w 237"/>
                  <a:gd name="T7" fmla="*/ 49 h 179"/>
                  <a:gd name="T8" fmla="*/ 2 w 237"/>
                  <a:gd name="T9" fmla="*/ 60 h 179"/>
                  <a:gd name="T10" fmla="*/ 0 w 237"/>
                  <a:gd name="T11" fmla="*/ 78 h 179"/>
                  <a:gd name="T12" fmla="*/ 0 w 237"/>
                  <a:gd name="T13" fmla="*/ 95 h 179"/>
                  <a:gd name="T14" fmla="*/ 2 w 237"/>
                  <a:gd name="T15" fmla="*/ 108 h 179"/>
                  <a:gd name="T16" fmla="*/ 4 w 237"/>
                  <a:gd name="T17" fmla="*/ 122 h 179"/>
                  <a:gd name="T18" fmla="*/ 9 w 237"/>
                  <a:gd name="T19" fmla="*/ 137 h 179"/>
                  <a:gd name="T20" fmla="*/ 15 w 237"/>
                  <a:gd name="T21" fmla="*/ 150 h 179"/>
                  <a:gd name="T22" fmla="*/ 20 w 237"/>
                  <a:gd name="T23" fmla="*/ 157 h 179"/>
                  <a:gd name="T24" fmla="*/ 31 w 237"/>
                  <a:gd name="T25" fmla="*/ 161 h 179"/>
                  <a:gd name="T26" fmla="*/ 49 w 237"/>
                  <a:gd name="T27" fmla="*/ 170 h 179"/>
                  <a:gd name="T28" fmla="*/ 68 w 237"/>
                  <a:gd name="T29" fmla="*/ 177 h 179"/>
                  <a:gd name="T30" fmla="*/ 86 w 237"/>
                  <a:gd name="T31" fmla="*/ 179 h 179"/>
                  <a:gd name="T32" fmla="*/ 110 w 237"/>
                  <a:gd name="T33" fmla="*/ 179 h 179"/>
                  <a:gd name="T34" fmla="*/ 146 w 237"/>
                  <a:gd name="T35" fmla="*/ 177 h 179"/>
                  <a:gd name="T36" fmla="*/ 181 w 237"/>
                  <a:gd name="T37" fmla="*/ 172 h 179"/>
                  <a:gd name="T38" fmla="*/ 197 w 237"/>
                  <a:gd name="T39" fmla="*/ 170 h 179"/>
                  <a:gd name="T40" fmla="*/ 210 w 237"/>
                  <a:gd name="T41" fmla="*/ 164 h 179"/>
                  <a:gd name="T42" fmla="*/ 228 w 237"/>
                  <a:gd name="T43" fmla="*/ 148 h 179"/>
                  <a:gd name="T44" fmla="*/ 234 w 237"/>
                  <a:gd name="T45" fmla="*/ 128 h 179"/>
                  <a:gd name="T46" fmla="*/ 237 w 237"/>
                  <a:gd name="T47" fmla="*/ 108 h 179"/>
                  <a:gd name="T48" fmla="*/ 232 w 237"/>
                  <a:gd name="T49" fmla="*/ 91 h 179"/>
                  <a:gd name="T50" fmla="*/ 221 w 237"/>
                  <a:gd name="T51" fmla="*/ 78 h 179"/>
                  <a:gd name="T52" fmla="*/ 206 w 237"/>
                  <a:gd name="T53" fmla="*/ 62 h 179"/>
                  <a:gd name="T54" fmla="*/ 186 w 237"/>
                  <a:gd name="T55" fmla="*/ 47 h 179"/>
                  <a:gd name="T56" fmla="*/ 170 w 237"/>
                  <a:gd name="T57" fmla="*/ 36 h 179"/>
                  <a:gd name="T58" fmla="*/ 137 w 237"/>
                  <a:gd name="T59" fmla="*/ 20 h 179"/>
                  <a:gd name="T60" fmla="*/ 99 w 237"/>
                  <a:gd name="T61" fmla="*/ 9 h 179"/>
                  <a:gd name="T62" fmla="*/ 62 w 237"/>
                  <a:gd name="T63" fmla="*/ 3 h 179"/>
                  <a:gd name="T64" fmla="*/ 44 w 237"/>
                  <a:gd name="T65" fmla="*/ 3 h 179"/>
                  <a:gd name="T66" fmla="*/ 37 w 237"/>
                  <a:gd name="T67" fmla="*/ 0 h 179"/>
                  <a:gd name="T68" fmla="*/ 18 w 237"/>
                  <a:gd name="T69" fmla="*/ 18 h 1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7"/>
                  <a:gd name="T106" fmla="*/ 0 h 179"/>
                  <a:gd name="T107" fmla="*/ 237 w 237"/>
                  <a:gd name="T108" fmla="*/ 179 h 1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7" h="179">
                    <a:moveTo>
                      <a:pt x="18" y="18"/>
                    </a:moveTo>
                    <a:lnTo>
                      <a:pt x="15" y="20"/>
                    </a:lnTo>
                    <a:lnTo>
                      <a:pt x="11" y="29"/>
                    </a:lnTo>
                    <a:lnTo>
                      <a:pt x="4" y="49"/>
                    </a:lnTo>
                    <a:lnTo>
                      <a:pt x="2" y="60"/>
                    </a:lnTo>
                    <a:lnTo>
                      <a:pt x="0" y="78"/>
                    </a:lnTo>
                    <a:lnTo>
                      <a:pt x="0" y="95"/>
                    </a:lnTo>
                    <a:lnTo>
                      <a:pt x="2" y="108"/>
                    </a:lnTo>
                    <a:lnTo>
                      <a:pt x="4" y="122"/>
                    </a:lnTo>
                    <a:lnTo>
                      <a:pt x="9" y="137"/>
                    </a:lnTo>
                    <a:lnTo>
                      <a:pt x="15" y="150"/>
                    </a:lnTo>
                    <a:lnTo>
                      <a:pt x="20" y="157"/>
                    </a:lnTo>
                    <a:lnTo>
                      <a:pt x="31" y="161"/>
                    </a:lnTo>
                    <a:lnTo>
                      <a:pt x="49" y="170"/>
                    </a:lnTo>
                    <a:lnTo>
                      <a:pt x="68" y="177"/>
                    </a:lnTo>
                    <a:lnTo>
                      <a:pt x="86" y="179"/>
                    </a:lnTo>
                    <a:lnTo>
                      <a:pt x="110" y="179"/>
                    </a:lnTo>
                    <a:lnTo>
                      <a:pt x="146" y="177"/>
                    </a:lnTo>
                    <a:lnTo>
                      <a:pt x="181" y="172"/>
                    </a:lnTo>
                    <a:lnTo>
                      <a:pt x="197" y="170"/>
                    </a:lnTo>
                    <a:lnTo>
                      <a:pt x="210" y="164"/>
                    </a:lnTo>
                    <a:lnTo>
                      <a:pt x="228" y="148"/>
                    </a:lnTo>
                    <a:lnTo>
                      <a:pt x="234" y="128"/>
                    </a:lnTo>
                    <a:lnTo>
                      <a:pt x="237" y="108"/>
                    </a:lnTo>
                    <a:lnTo>
                      <a:pt x="232" y="91"/>
                    </a:lnTo>
                    <a:lnTo>
                      <a:pt x="221" y="78"/>
                    </a:lnTo>
                    <a:lnTo>
                      <a:pt x="206" y="62"/>
                    </a:lnTo>
                    <a:lnTo>
                      <a:pt x="186" y="47"/>
                    </a:lnTo>
                    <a:lnTo>
                      <a:pt x="170" y="36"/>
                    </a:lnTo>
                    <a:lnTo>
                      <a:pt x="137" y="20"/>
                    </a:lnTo>
                    <a:lnTo>
                      <a:pt x="99" y="9"/>
                    </a:lnTo>
                    <a:lnTo>
                      <a:pt x="62" y="3"/>
                    </a:lnTo>
                    <a:lnTo>
                      <a:pt x="44" y="3"/>
                    </a:lnTo>
                    <a:lnTo>
                      <a:pt x="37" y="0"/>
                    </a:lnTo>
                    <a:lnTo>
                      <a:pt x="18" y="18"/>
                    </a:lnTo>
                    <a:close/>
                  </a:path>
                </a:pathLst>
              </a:custGeom>
              <a:solidFill>
                <a:srgbClr val="AF6B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2" name="Freeform 183"/>
              <p:cNvSpPr>
                <a:spLocks/>
              </p:cNvSpPr>
              <p:nvPr/>
            </p:nvSpPr>
            <p:spPr bwMode="auto">
              <a:xfrm>
                <a:off x="780" y="3134"/>
                <a:ext cx="442" cy="183"/>
              </a:xfrm>
              <a:custGeom>
                <a:avLst/>
                <a:gdLst>
                  <a:gd name="T0" fmla="*/ 252 w 442"/>
                  <a:gd name="T1" fmla="*/ 172 h 183"/>
                  <a:gd name="T2" fmla="*/ 234 w 442"/>
                  <a:gd name="T3" fmla="*/ 176 h 183"/>
                  <a:gd name="T4" fmla="*/ 217 w 442"/>
                  <a:gd name="T5" fmla="*/ 174 h 183"/>
                  <a:gd name="T6" fmla="*/ 197 w 442"/>
                  <a:gd name="T7" fmla="*/ 174 h 183"/>
                  <a:gd name="T8" fmla="*/ 179 w 442"/>
                  <a:gd name="T9" fmla="*/ 176 h 183"/>
                  <a:gd name="T10" fmla="*/ 150 w 442"/>
                  <a:gd name="T11" fmla="*/ 180 h 183"/>
                  <a:gd name="T12" fmla="*/ 115 w 442"/>
                  <a:gd name="T13" fmla="*/ 183 h 183"/>
                  <a:gd name="T14" fmla="*/ 79 w 442"/>
                  <a:gd name="T15" fmla="*/ 180 h 183"/>
                  <a:gd name="T16" fmla="*/ 66 w 442"/>
                  <a:gd name="T17" fmla="*/ 178 h 183"/>
                  <a:gd name="T18" fmla="*/ 55 w 442"/>
                  <a:gd name="T19" fmla="*/ 176 h 183"/>
                  <a:gd name="T20" fmla="*/ 40 w 442"/>
                  <a:gd name="T21" fmla="*/ 172 h 183"/>
                  <a:gd name="T22" fmla="*/ 26 w 442"/>
                  <a:gd name="T23" fmla="*/ 163 h 183"/>
                  <a:gd name="T24" fmla="*/ 15 w 442"/>
                  <a:gd name="T25" fmla="*/ 154 h 183"/>
                  <a:gd name="T26" fmla="*/ 11 w 442"/>
                  <a:gd name="T27" fmla="*/ 145 h 183"/>
                  <a:gd name="T28" fmla="*/ 6 w 442"/>
                  <a:gd name="T29" fmla="*/ 134 h 183"/>
                  <a:gd name="T30" fmla="*/ 2 w 442"/>
                  <a:gd name="T31" fmla="*/ 116 h 183"/>
                  <a:gd name="T32" fmla="*/ 0 w 442"/>
                  <a:gd name="T33" fmla="*/ 99 h 183"/>
                  <a:gd name="T34" fmla="*/ 0 w 442"/>
                  <a:gd name="T35" fmla="*/ 83 h 183"/>
                  <a:gd name="T36" fmla="*/ 0 w 442"/>
                  <a:gd name="T37" fmla="*/ 46 h 183"/>
                  <a:gd name="T38" fmla="*/ 2 w 442"/>
                  <a:gd name="T39" fmla="*/ 39 h 183"/>
                  <a:gd name="T40" fmla="*/ 6 w 442"/>
                  <a:gd name="T41" fmla="*/ 30 h 183"/>
                  <a:gd name="T42" fmla="*/ 17 w 442"/>
                  <a:gd name="T43" fmla="*/ 17 h 183"/>
                  <a:gd name="T44" fmla="*/ 29 w 442"/>
                  <a:gd name="T45" fmla="*/ 6 h 183"/>
                  <a:gd name="T46" fmla="*/ 35 w 442"/>
                  <a:gd name="T47" fmla="*/ 2 h 183"/>
                  <a:gd name="T48" fmla="*/ 44 w 442"/>
                  <a:gd name="T49" fmla="*/ 4 h 183"/>
                  <a:gd name="T50" fmla="*/ 57 w 442"/>
                  <a:gd name="T51" fmla="*/ 6 h 183"/>
                  <a:gd name="T52" fmla="*/ 91 w 442"/>
                  <a:gd name="T53" fmla="*/ 11 h 183"/>
                  <a:gd name="T54" fmla="*/ 155 w 442"/>
                  <a:gd name="T55" fmla="*/ 11 h 183"/>
                  <a:gd name="T56" fmla="*/ 172 w 442"/>
                  <a:gd name="T57" fmla="*/ 8 h 183"/>
                  <a:gd name="T58" fmla="*/ 188 w 442"/>
                  <a:gd name="T59" fmla="*/ 6 h 183"/>
                  <a:gd name="T60" fmla="*/ 212 w 442"/>
                  <a:gd name="T61" fmla="*/ 6 h 183"/>
                  <a:gd name="T62" fmla="*/ 245 w 442"/>
                  <a:gd name="T63" fmla="*/ 4 h 183"/>
                  <a:gd name="T64" fmla="*/ 283 w 442"/>
                  <a:gd name="T65" fmla="*/ 2 h 183"/>
                  <a:gd name="T66" fmla="*/ 321 w 442"/>
                  <a:gd name="T67" fmla="*/ 2 h 183"/>
                  <a:gd name="T68" fmla="*/ 354 w 442"/>
                  <a:gd name="T69" fmla="*/ 0 h 183"/>
                  <a:gd name="T70" fmla="*/ 378 w 442"/>
                  <a:gd name="T71" fmla="*/ 2 h 183"/>
                  <a:gd name="T72" fmla="*/ 387 w 442"/>
                  <a:gd name="T73" fmla="*/ 2 h 183"/>
                  <a:gd name="T74" fmla="*/ 394 w 442"/>
                  <a:gd name="T75" fmla="*/ 4 h 183"/>
                  <a:gd name="T76" fmla="*/ 411 w 442"/>
                  <a:gd name="T77" fmla="*/ 13 h 183"/>
                  <a:gd name="T78" fmla="*/ 427 w 442"/>
                  <a:gd name="T79" fmla="*/ 28 h 183"/>
                  <a:gd name="T80" fmla="*/ 438 w 442"/>
                  <a:gd name="T81" fmla="*/ 41 h 183"/>
                  <a:gd name="T82" fmla="*/ 442 w 442"/>
                  <a:gd name="T83" fmla="*/ 57 h 183"/>
                  <a:gd name="T84" fmla="*/ 442 w 442"/>
                  <a:gd name="T85" fmla="*/ 77 h 183"/>
                  <a:gd name="T86" fmla="*/ 434 w 442"/>
                  <a:gd name="T87" fmla="*/ 105 h 183"/>
                  <a:gd name="T88" fmla="*/ 418 w 442"/>
                  <a:gd name="T89" fmla="*/ 132 h 183"/>
                  <a:gd name="T90" fmla="*/ 407 w 442"/>
                  <a:gd name="T91" fmla="*/ 143 h 183"/>
                  <a:gd name="T92" fmla="*/ 392 w 442"/>
                  <a:gd name="T93" fmla="*/ 150 h 183"/>
                  <a:gd name="T94" fmla="*/ 352 w 442"/>
                  <a:gd name="T95" fmla="*/ 158 h 183"/>
                  <a:gd name="T96" fmla="*/ 305 w 442"/>
                  <a:gd name="T97" fmla="*/ 165 h 183"/>
                  <a:gd name="T98" fmla="*/ 285 w 442"/>
                  <a:gd name="T99" fmla="*/ 167 h 183"/>
                  <a:gd name="T100" fmla="*/ 268 w 442"/>
                  <a:gd name="T101" fmla="*/ 169 h 183"/>
                  <a:gd name="T102" fmla="*/ 257 w 442"/>
                  <a:gd name="T103" fmla="*/ 172 h 183"/>
                  <a:gd name="T104" fmla="*/ 252 w 442"/>
                  <a:gd name="T105" fmla="*/ 172 h 1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42"/>
                  <a:gd name="T160" fmla="*/ 0 h 183"/>
                  <a:gd name="T161" fmla="*/ 442 w 442"/>
                  <a:gd name="T162" fmla="*/ 183 h 1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42" h="183">
                    <a:moveTo>
                      <a:pt x="252" y="172"/>
                    </a:moveTo>
                    <a:lnTo>
                      <a:pt x="234" y="176"/>
                    </a:lnTo>
                    <a:lnTo>
                      <a:pt x="217" y="174"/>
                    </a:lnTo>
                    <a:lnTo>
                      <a:pt x="197" y="174"/>
                    </a:lnTo>
                    <a:lnTo>
                      <a:pt x="179" y="176"/>
                    </a:lnTo>
                    <a:lnTo>
                      <a:pt x="150" y="180"/>
                    </a:lnTo>
                    <a:lnTo>
                      <a:pt x="115" y="183"/>
                    </a:lnTo>
                    <a:lnTo>
                      <a:pt x="79" y="180"/>
                    </a:lnTo>
                    <a:lnTo>
                      <a:pt x="66" y="178"/>
                    </a:lnTo>
                    <a:lnTo>
                      <a:pt x="55" y="176"/>
                    </a:lnTo>
                    <a:lnTo>
                      <a:pt x="40" y="172"/>
                    </a:lnTo>
                    <a:lnTo>
                      <a:pt x="26" y="163"/>
                    </a:lnTo>
                    <a:lnTo>
                      <a:pt x="15" y="154"/>
                    </a:lnTo>
                    <a:lnTo>
                      <a:pt x="11" y="145"/>
                    </a:lnTo>
                    <a:lnTo>
                      <a:pt x="6" y="134"/>
                    </a:lnTo>
                    <a:lnTo>
                      <a:pt x="2" y="116"/>
                    </a:lnTo>
                    <a:lnTo>
                      <a:pt x="0" y="99"/>
                    </a:lnTo>
                    <a:lnTo>
                      <a:pt x="0" y="83"/>
                    </a:lnTo>
                    <a:lnTo>
                      <a:pt x="0" y="46"/>
                    </a:lnTo>
                    <a:lnTo>
                      <a:pt x="2" y="39"/>
                    </a:lnTo>
                    <a:lnTo>
                      <a:pt x="6" y="30"/>
                    </a:lnTo>
                    <a:lnTo>
                      <a:pt x="17" y="17"/>
                    </a:lnTo>
                    <a:lnTo>
                      <a:pt x="29" y="6"/>
                    </a:lnTo>
                    <a:lnTo>
                      <a:pt x="35" y="2"/>
                    </a:lnTo>
                    <a:lnTo>
                      <a:pt x="44" y="4"/>
                    </a:lnTo>
                    <a:lnTo>
                      <a:pt x="57" y="6"/>
                    </a:lnTo>
                    <a:lnTo>
                      <a:pt x="91" y="11"/>
                    </a:lnTo>
                    <a:lnTo>
                      <a:pt x="155" y="11"/>
                    </a:lnTo>
                    <a:lnTo>
                      <a:pt x="172" y="8"/>
                    </a:lnTo>
                    <a:lnTo>
                      <a:pt x="188" y="6"/>
                    </a:lnTo>
                    <a:lnTo>
                      <a:pt x="212" y="6"/>
                    </a:lnTo>
                    <a:lnTo>
                      <a:pt x="245" y="4"/>
                    </a:lnTo>
                    <a:lnTo>
                      <a:pt x="283" y="2"/>
                    </a:lnTo>
                    <a:lnTo>
                      <a:pt x="321" y="2"/>
                    </a:lnTo>
                    <a:lnTo>
                      <a:pt x="354" y="0"/>
                    </a:lnTo>
                    <a:lnTo>
                      <a:pt x="378" y="2"/>
                    </a:lnTo>
                    <a:lnTo>
                      <a:pt x="387" y="2"/>
                    </a:lnTo>
                    <a:lnTo>
                      <a:pt x="394" y="4"/>
                    </a:lnTo>
                    <a:lnTo>
                      <a:pt x="411" y="13"/>
                    </a:lnTo>
                    <a:lnTo>
                      <a:pt x="427" y="28"/>
                    </a:lnTo>
                    <a:lnTo>
                      <a:pt x="438" y="41"/>
                    </a:lnTo>
                    <a:lnTo>
                      <a:pt x="442" y="57"/>
                    </a:lnTo>
                    <a:lnTo>
                      <a:pt x="442" y="77"/>
                    </a:lnTo>
                    <a:lnTo>
                      <a:pt x="434" y="105"/>
                    </a:lnTo>
                    <a:lnTo>
                      <a:pt x="418" y="132"/>
                    </a:lnTo>
                    <a:lnTo>
                      <a:pt x="407" y="143"/>
                    </a:lnTo>
                    <a:lnTo>
                      <a:pt x="392" y="150"/>
                    </a:lnTo>
                    <a:lnTo>
                      <a:pt x="352" y="158"/>
                    </a:lnTo>
                    <a:lnTo>
                      <a:pt x="305" y="165"/>
                    </a:lnTo>
                    <a:lnTo>
                      <a:pt x="285" y="167"/>
                    </a:lnTo>
                    <a:lnTo>
                      <a:pt x="268" y="169"/>
                    </a:lnTo>
                    <a:lnTo>
                      <a:pt x="257" y="172"/>
                    </a:lnTo>
                    <a:lnTo>
                      <a:pt x="252" y="172"/>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3" name="Freeform 184"/>
              <p:cNvSpPr>
                <a:spLocks/>
              </p:cNvSpPr>
              <p:nvPr/>
            </p:nvSpPr>
            <p:spPr bwMode="auto">
              <a:xfrm>
                <a:off x="780" y="3134"/>
                <a:ext cx="383" cy="183"/>
              </a:xfrm>
              <a:custGeom>
                <a:avLst/>
                <a:gdLst>
                  <a:gd name="T0" fmla="*/ 250 w 383"/>
                  <a:gd name="T1" fmla="*/ 172 h 183"/>
                  <a:gd name="T2" fmla="*/ 232 w 383"/>
                  <a:gd name="T3" fmla="*/ 174 h 183"/>
                  <a:gd name="T4" fmla="*/ 197 w 383"/>
                  <a:gd name="T5" fmla="*/ 174 h 183"/>
                  <a:gd name="T6" fmla="*/ 179 w 383"/>
                  <a:gd name="T7" fmla="*/ 176 h 183"/>
                  <a:gd name="T8" fmla="*/ 150 w 383"/>
                  <a:gd name="T9" fmla="*/ 180 h 183"/>
                  <a:gd name="T10" fmla="*/ 115 w 383"/>
                  <a:gd name="T11" fmla="*/ 183 h 183"/>
                  <a:gd name="T12" fmla="*/ 79 w 383"/>
                  <a:gd name="T13" fmla="*/ 180 h 183"/>
                  <a:gd name="T14" fmla="*/ 66 w 383"/>
                  <a:gd name="T15" fmla="*/ 178 h 183"/>
                  <a:gd name="T16" fmla="*/ 55 w 383"/>
                  <a:gd name="T17" fmla="*/ 176 h 183"/>
                  <a:gd name="T18" fmla="*/ 40 w 383"/>
                  <a:gd name="T19" fmla="*/ 172 h 183"/>
                  <a:gd name="T20" fmla="*/ 26 w 383"/>
                  <a:gd name="T21" fmla="*/ 163 h 183"/>
                  <a:gd name="T22" fmla="*/ 15 w 383"/>
                  <a:gd name="T23" fmla="*/ 154 h 183"/>
                  <a:gd name="T24" fmla="*/ 11 w 383"/>
                  <a:gd name="T25" fmla="*/ 145 h 183"/>
                  <a:gd name="T26" fmla="*/ 6 w 383"/>
                  <a:gd name="T27" fmla="*/ 134 h 183"/>
                  <a:gd name="T28" fmla="*/ 2 w 383"/>
                  <a:gd name="T29" fmla="*/ 116 h 183"/>
                  <a:gd name="T30" fmla="*/ 0 w 383"/>
                  <a:gd name="T31" fmla="*/ 99 h 183"/>
                  <a:gd name="T32" fmla="*/ 0 w 383"/>
                  <a:gd name="T33" fmla="*/ 83 h 183"/>
                  <a:gd name="T34" fmla="*/ 0 w 383"/>
                  <a:gd name="T35" fmla="*/ 46 h 183"/>
                  <a:gd name="T36" fmla="*/ 2 w 383"/>
                  <a:gd name="T37" fmla="*/ 39 h 183"/>
                  <a:gd name="T38" fmla="*/ 6 w 383"/>
                  <a:gd name="T39" fmla="*/ 30 h 183"/>
                  <a:gd name="T40" fmla="*/ 17 w 383"/>
                  <a:gd name="T41" fmla="*/ 17 h 183"/>
                  <a:gd name="T42" fmla="*/ 29 w 383"/>
                  <a:gd name="T43" fmla="*/ 6 h 183"/>
                  <a:gd name="T44" fmla="*/ 35 w 383"/>
                  <a:gd name="T45" fmla="*/ 2 h 183"/>
                  <a:gd name="T46" fmla="*/ 44 w 383"/>
                  <a:gd name="T47" fmla="*/ 4 h 183"/>
                  <a:gd name="T48" fmla="*/ 57 w 383"/>
                  <a:gd name="T49" fmla="*/ 6 h 183"/>
                  <a:gd name="T50" fmla="*/ 91 w 383"/>
                  <a:gd name="T51" fmla="*/ 11 h 183"/>
                  <a:gd name="T52" fmla="*/ 155 w 383"/>
                  <a:gd name="T53" fmla="*/ 11 h 183"/>
                  <a:gd name="T54" fmla="*/ 172 w 383"/>
                  <a:gd name="T55" fmla="*/ 8 h 183"/>
                  <a:gd name="T56" fmla="*/ 183 w 383"/>
                  <a:gd name="T57" fmla="*/ 6 h 183"/>
                  <a:gd name="T58" fmla="*/ 201 w 383"/>
                  <a:gd name="T59" fmla="*/ 6 h 183"/>
                  <a:gd name="T60" fmla="*/ 248 w 383"/>
                  <a:gd name="T61" fmla="*/ 2 h 183"/>
                  <a:gd name="T62" fmla="*/ 294 w 383"/>
                  <a:gd name="T63" fmla="*/ 0 h 183"/>
                  <a:gd name="T64" fmla="*/ 312 w 383"/>
                  <a:gd name="T65" fmla="*/ 2 h 183"/>
                  <a:gd name="T66" fmla="*/ 323 w 383"/>
                  <a:gd name="T67" fmla="*/ 4 h 183"/>
                  <a:gd name="T68" fmla="*/ 341 w 383"/>
                  <a:gd name="T69" fmla="*/ 11 h 183"/>
                  <a:gd name="T70" fmla="*/ 358 w 383"/>
                  <a:gd name="T71" fmla="*/ 19 h 183"/>
                  <a:gd name="T72" fmla="*/ 374 w 383"/>
                  <a:gd name="T73" fmla="*/ 30 h 183"/>
                  <a:gd name="T74" fmla="*/ 380 w 383"/>
                  <a:gd name="T75" fmla="*/ 41 h 183"/>
                  <a:gd name="T76" fmla="*/ 383 w 383"/>
                  <a:gd name="T77" fmla="*/ 50 h 183"/>
                  <a:gd name="T78" fmla="*/ 383 w 383"/>
                  <a:gd name="T79" fmla="*/ 92 h 183"/>
                  <a:gd name="T80" fmla="*/ 380 w 383"/>
                  <a:gd name="T81" fmla="*/ 123 h 183"/>
                  <a:gd name="T82" fmla="*/ 378 w 383"/>
                  <a:gd name="T83" fmla="*/ 134 h 183"/>
                  <a:gd name="T84" fmla="*/ 376 w 383"/>
                  <a:gd name="T85" fmla="*/ 143 h 183"/>
                  <a:gd name="T86" fmla="*/ 369 w 383"/>
                  <a:gd name="T87" fmla="*/ 150 h 183"/>
                  <a:gd name="T88" fmla="*/ 354 w 383"/>
                  <a:gd name="T89" fmla="*/ 154 h 183"/>
                  <a:gd name="T90" fmla="*/ 312 w 383"/>
                  <a:gd name="T91" fmla="*/ 165 h 183"/>
                  <a:gd name="T92" fmla="*/ 290 w 383"/>
                  <a:gd name="T93" fmla="*/ 167 h 183"/>
                  <a:gd name="T94" fmla="*/ 270 w 383"/>
                  <a:gd name="T95" fmla="*/ 169 h 183"/>
                  <a:gd name="T96" fmla="*/ 254 w 383"/>
                  <a:gd name="T97" fmla="*/ 172 h 183"/>
                  <a:gd name="T98" fmla="*/ 250 w 383"/>
                  <a:gd name="T99" fmla="*/ 172 h 1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3"/>
                  <a:gd name="T151" fmla="*/ 0 h 183"/>
                  <a:gd name="T152" fmla="*/ 383 w 383"/>
                  <a:gd name="T153" fmla="*/ 183 h 1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3" h="183">
                    <a:moveTo>
                      <a:pt x="250" y="172"/>
                    </a:moveTo>
                    <a:lnTo>
                      <a:pt x="232" y="174"/>
                    </a:lnTo>
                    <a:lnTo>
                      <a:pt x="197" y="174"/>
                    </a:lnTo>
                    <a:lnTo>
                      <a:pt x="179" y="176"/>
                    </a:lnTo>
                    <a:lnTo>
                      <a:pt x="150" y="180"/>
                    </a:lnTo>
                    <a:lnTo>
                      <a:pt x="115" y="183"/>
                    </a:lnTo>
                    <a:lnTo>
                      <a:pt x="79" y="180"/>
                    </a:lnTo>
                    <a:lnTo>
                      <a:pt x="66" y="178"/>
                    </a:lnTo>
                    <a:lnTo>
                      <a:pt x="55" y="176"/>
                    </a:lnTo>
                    <a:lnTo>
                      <a:pt x="40" y="172"/>
                    </a:lnTo>
                    <a:lnTo>
                      <a:pt x="26" y="163"/>
                    </a:lnTo>
                    <a:lnTo>
                      <a:pt x="15" y="154"/>
                    </a:lnTo>
                    <a:lnTo>
                      <a:pt x="11" y="145"/>
                    </a:lnTo>
                    <a:lnTo>
                      <a:pt x="6" y="134"/>
                    </a:lnTo>
                    <a:lnTo>
                      <a:pt x="2" y="116"/>
                    </a:lnTo>
                    <a:lnTo>
                      <a:pt x="0" y="99"/>
                    </a:lnTo>
                    <a:lnTo>
                      <a:pt x="0" y="83"/>
                    </a:lnTo>
                    <a:lnTo>
                      <a:pt x="0" y="46"/>
                    </a:lnTo>
                    <a:lnTo>
                      <a:pt x="2" y="39"/>
                    </a:lnTo>
                    <a:lnTo>
                      <a:pt x="6" y="30"/>
                    </a:lnTo>
                    <a:lnTo>
                      <a:pt x="17" y="17"/>
                    </a:lnTo>
                    <a:lnTo>
                      <a:pt x="29" y="6"/>
                    </a:lnTo>
                    <a:lnTo>
                      <a:pt x="35" y="2"/>
                    </a:lnTo>
                    <a:lnTo>
                      <a:pt x="44" y="4"/>
                    </a:lnTo>
                    <a:lnTo>
                      <a:pt x="57" y="6"/>
                    </a:lnTo>
                    <a:lnTo>
                      <a:pt x="91" y="11"/>
                    </a:lnTo>
                    <a:lnTo>
                      <a:pt x="155" y="11"/>
                    </a:lnTo>
                    <a:lnTo>
                      <a:pt x="172" y="8"/>
                    </a:lnTo>
                    <a:lnTo>
                      <a:pt x="183" y="6"/>
                    </a:lnTo>
                    <a:lnTo>
                      <a:pt x="201" y="6"/>
                    </a:lnTo>
                    <a:lnTo>
                      <a:pt x="248" y="2"/>
                    </a:lnTo>
                    <a:lnTo>
                      <a:pt x="294" y="0"/>
                    </a:lnTo>
                    <a:lnTo>
                      <a:pt x="312" y="2"/>
                    </a:lnTo>
                    <a:lnTo>
                      <a:pt x="323" y="4"/>
                    </a:lnTo>
                    <a:lnTo>
                      <a:pt x="341" y="11"/>
                    </a:lnTo>
                    <a:lnTo>
                      <a:pt x="358" y="19"/>
                    </a:lnTo>
                    <a:lnTo>
                      <a:pt x="374" y="30"/>
                    </a:lnTo>
                    <a:lnTo>
                      <a:pt x="380" y="41"/>
                    </a:lnTo>
                    <a:lnTo>
                      <a:pt x="383" y="50"/>
                    </a:lnTo>
                    <a:lnTo>
                      <a:pt x="383" y="92"/>
                    </a:lnTo>
                    <a:lnTo>
                      <a:pt x="380" y="123"/>
                    </a:lnTo>
                    <a:lnTo>
                      <a:pt x="378" y="134"/>
                    </a:lnTo>
                    <a:lnTo>
                      <a:pt x="376" y="143"/>
                    </a:lnTo>
                    <a:lnTo>
                      <a:pt x="369" y="150"/>
                    </a:lnTo>
                    <a:lnTo>
                      <a:pt x="354" y="154"/>
                    </a:lnTo>
                    <a:lnTo>
                      <a:pt x="312" y="165"/>
                    </a:lnTo>
                    <a:lnTo>
                      <a:pt x="290" y="167"/>
                    </a:lnTo>
                    <a:lnTo>
                      <a:pt x="270" y="169"/>
                    </a:lnTo>
                    <a:lnTo>
                      <a:pt x="254" y="172"/>
                    </a:lnTo>
                    <a:lnTo>
                      <a:pt x="250" y="172"/>
                    </a:lnTo>
                    <a:close/>
                  </a:path>
                </a:pathLst>
              </a:custGeom>
              <a:solidFill>
                <a:srgbClr val="803C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4" name="Freeform 185"/>
              <p:cNvSpPr>
                <a:spLocks/>
              </p:cNvSpPr>
              <p:nvPr/>
            </p:nvSpPr>
            <p:spPr bwMode="auto">
              <a:xfrm>
                <a:off x="780" y="3134"/>
                <a:ext cx="376" cy="183"/>
              </a:xfrm>
              <a:custGeom>
                <a:avLst/>
                <a:gdLst>
                  <a:gd name="T0" fmla="*/ 250 w 376"/>
                  <a:gd name="T1" fmla="*/ 169 h 183"/>
                  <a:gd name="T2" fmla="*/ 214 w 376"/>
                  <a:gd name="T3" fmla="*/ 174 h 183"/>
                  <a:gd name="T4" fmla="*/ 197 w 376"/>
                  <a:gd name="T5" fmla="*/ 174 h 183"/>
                  <a:gd name="T6" fmla="*/ 179 w 376"/>
                  <a:gd name="T7" fmla="*/ 176 h 183"/>
                  <a:gd name="T8" fmla="*/ 150 w 376"/>
                  <a:gd name="T9" fmla="*/ 180 h 183"/>
                  <a:gd name="T10" fmla="*/ 115 w 376"/>
                  <a:gd name="T11" fmla="*/ 183 h 183"/>
                  <a:gd name="T12" fmla="*/ 79 w 376"/>
                  <a:gd name="T13" fmla="*/ 180 h 183"/>
                  <a:gd name="T14" fmla="*/ 66 w 376"/>
                  <a:gd name="T15" fmla="*/ 178 h 183"/>
                  <a:gd name="T16" fmla="*/ 55 w 376"/>
                  <a:gd name="T17" fmla="*/ 176 h 183"/>
                  <a:gd name="T18" fmla="*/ 40 w 376"/>
                  <a:gd name="T19" fmla="*/ 172 h 183"/>
                  <a:gd name="T20" fmla="*/ 26 w 376"/>
                  <a:gd name="T21" fmla="*/ 163 h 183"/>
                  <a:gd name="T22" fmla="*/ 15 w 376"/>
                  <a:gd name="T23" fmla="*/ 154 h 183"/>
                  <a:gd name="T24" fmla="*/ 11 w 376"/>
                  <a:gd name="T25" fmla="*/ 145 h 183"/>
                  <a:gd name="T26" fmla="*/ 6 w 376"/>
                  <a:gd name="T27" fmla="*/ 134 h 183"/>
                  <a:gd name="T28" fmla="*/ 2 w 376"/>
                  <a:gd name="T29" fmla="*/ 116 h 183"/>
                  <a:gd name="T30" fmla="*/ 0 w 376"/>
                  <a:gd name="T31" fmla="*/ 99 h 183"/>
                  <a:gd name="T32" fmla="*/ 0 w 376"/>
                  <a:gd name="T33" fmla="*/ 83 h 183"/>
                  <a:gd name="T34" fmla="*/ 0 w 376"/>
                  <a:gd name="T35" fmla="*/ 46 h 183"/>
                  <a:gd name="T36" fmla="*/ 2 w 376"/>
                  <a:gd name="T37" fmla="*/ 39 h 183"/>
                  <a:gd name="T38" fmla="*/ 6 w 376"/>
                  <a:gd name="T39" fmla="*/ 30 h 183"/>
                  <a:gd name="T40" fmla="*/ 17 w 376"/>
                  <a:gd name="T41" fmla="*/ 17 h 183"/>
                  <a:gd name="T42" fmla="*/ 29 w 376"/>
                  <a:gd name="T43" fmla="*/ 6 h 183"/>
                  <a:gd name="T44" fmla="*/ 35 w 376"/>
                  <a:gd name="T45" fmla="*/ 2 h 183"/>
                  <a:gd name="T46" fmla="*/ 44 w 376"/>
                  <a:gd name="T47" fmla="*/ 4 h 183"/>
                  <a:gd name="T48" fmla="*/ 57 w 376"/>
                  <a:gd name="T49" fmla="*/ 6 h 183"/>
                  <a:gd name="T50" fmla="*/ 91 w 376"/>
                  <a:gd name="T51" fmla="*/ 11 h 183"/>
                  <a:gd name="T52" fmla="*/ 155 w 376"/>
                  <a:gd name="T53" fmla="*/ 11 h 183"/>
                  <a:gd name="T54" fmla="*/ 172 w 376"/>
                  <a:gd name="T55" fmla="*/ 8 h 183"/>
                  <a:gd name="T56" fmla="*/ 183 w 376"/>
                  <a:gd name="T57" fmla="*/ 6 h 183"/>
                  <a:gd name="T58" fmla="*/ 201 w 376"/>
                  <a:gd name="T59" fmla="*/ 6 h 183"/>
                  <a:gd name="T60" fmla="*/ 245 w 376"/>
                  <a:gd name="T61" fmla="*/ 2 h 183"/>
                  <a:gd name="T62" fmla="*/ 288 w 376"/>
                  <a:gd name="T63" fmla="*/ 0 h 183"/>
                  <a:gd name="T64" fmla="*/ 305 w 376"/>
                  <a:gd name="T65" fmla="*/ 2 h 183"/>
                  <a:gd name="T66" fmla="*/ 316 w 376"/>
                  <a:gd name="T67" fmla="*/ 4 h 183"/>
                  <a:gd name="T68" fmla="*/ 334 w 376"/>
                  <a:gd name="T69" fmla="*/ 11 h 183"/>
                  <a:gd name="T70" fmla="*/ 352 w 376"/>
                  <a:gd name="T71" fmla="*/ 19 h 183"/>
                  <a:gd name="T72" fmla="*/ 365 w 376"/>
                  <a:gd name="T73" fmla="*/ 30 h 183"/>
                  <a:gd name="T74" fmla="*/ 374 w 376"/>
                  <a:gd name="T75" fmla="*/ 41 h 183"/>
                  <a:gd name="T76" fmla="*/ 376 w 376"/>
                  <a:gd name="T77" fmla="*/ 50 h 183"/>
                  <a:gd name="T78" fmla="*/ 376 w 376"/>
                  <a:gd name="T79" fmla="*/ 92 h 183"/>
                  <a:gd name="T80" fmla="*/ 372 w 376"/>
                  <a:gd name="T81" fmla="*/ 121 h 183"/>
                  <a:gd name="T82" fmla="*/ 369 w 376"/>
                  <a:gd name="T83" fmla="*/ 141 h 183"/>
                  <a:gd name="T84" fmla="*/ 363 w 376"/>
                  <a:gd name="T85" fmla="*/ 147 h 183"/>
                  <a:gd name="T86" fmla="*/ 349 w 376"/>
                  <a:gd name="T87" fmla="*/ 152 h 183"/>
                  <a:gd name="T88" fmla="*/ 307 w 376"/>
                  <a:gd name="T89" fmla="*/ 161 h 183"/>
                  <a:gd name="T90" fmla="*/ 268 w 376"/>
                  <a:gd name="T91" fmla="*/ 167 h 183"/>
                  <a:gd name="T92" fmla="*/ 254 w 376"/>
                  <a:gd name="T93" fmla="*/ 169 h 183"/>
                  <a:gd name="T94" fmla="*/ 250 w 376"/>
                  <a:gd name="T95" fmla="*/ 169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6"/>
                  <a:gd name="T145" fmla="*/ 0 h 183"/>
                  <a:gd name="T146" fmla="*/ 376 w 376"/>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6" h="183">
                    <a:moveTo>
                      <a:pt x="250" y="169"/>
                    </a:moveTo>
                    <a:lnTo>
                      <a:pt x="214" y="174"/>
                    </a:lnTo>
                    <a:lnTo>
                      <a:pt x="197" y="174"/>
                    </a:lnTo>
                    <a:lnTo>
                      <a:pt x="179" y="176"/>
                    </a:lnTo>
                    <a:lnTo>
                      <a:pt x="150" y="180"/>
                    </a:lnTo>
                    <a:lnTo>
                      <a:pt x="115" y="183"/>
                    </a:lnTo>
                    <a:lnTo>
                      <a:pt x="79" y="180"/>
                    </a:lnTo>
                    <a:lnTo>
                      <a:pt x="66" y="178"/>
                    </a:lnTo>
                    <a:lnTo>
                      <a:pt x="55" y="176"/>
                    </a:lnTo>
                    <a:lnTo>
                      <a:pt x="40" y="172"/>
                    </a:lnTo>
                    <a:lnTo>
                      <a:pt x="26" y="163"/>
                    </a:lnTo>
                    <a:lnTo>
                      <a:pt x="15" y="154"/>
                    </a:lnTo>
                    <a:lnTo>
                      <a:pt x="11" y="145"/>
                    </a:lnTo>
                    <a:lnTo>
                      <a:pt x="6" y="134"/>
                    </a:lnTo>
                    <a:lnTo>
                      <a:pt x="2" y="116"/>
                    </a:lnTo>
                    <a:lnTo>
                      <a:pt x="0" y="99"/>
                    </a:lnTo>
                    <a:lnTo>
                      <a:pt x="0" y="83"/>
                    </a:lnTo>
                    <a:lnTo>
                      <a:pt x="0" y="46"/>
                    </a:lnTo>
                    <a:lnTo>
                      <a:pt x="2" y="39"/>
                    </a:lnTo>
                    <a:lnTo>
                      <a:pt x="6" y="30"/>
                    </a:lnTo>
                    <a:lnTo>
                      <a:pt x="17" y="17"/>
                    </a:lnTo>
                    <a:lnTo>
                      <a:pt x="29" y="6"/>
                    </a:lnTo>
                    <a:lnTo>
                      <a:pt x="35" y="2"/>
                    </a:lnTo>
                    <a:lnTo>
                      <a:pt x="44" y="4"/>
                    </a:lnTo>
                    <a:lnTo>
                      <a:pt x="57" y="6"/>
                    </a:lnTo>
                    <a:lnTo>
                      <a:pt x="91" y="11"/>
                    </a:lnTo>
                    <a:lnTo>
                      <a:pt x="155" y="11"/>
                    </a:lnTo>
                    <a:lnTo>
                      <a:pt x="172" y="8"/>
                    </a:lnTo>
                    <a:lnTo>
                      <a:pt x="183" y="6"/>
                    </a:lnTo>
                    <a:lnTo>
                      <a:pt x="201" y="6"/>
                    </a:lnTo>
                    <a:lnTo>
                      <a:pt x="245" y="2"/>
                    </a:lnTo>
                    <a:lnTo>
                      <a:pt x="288" y="0"/>
                    </a:lnTo>
                    <a:lnTo>
                      <a:pt x="305" y="2"/>
                    </a:lnTo>
                    <a:lnTo>
                      <a:pt x="316" y="4"/>
                    </a:lnTo>
                    <a:lnTo>
                      <a:pt x="334" y="11"/>
                    </a:lnTo>
                    <a:lnTo>
                      <a:pt x="352" y="19"/>
                    </a:lnTo>
                    <a:lnTo>
                      <a:pt x="365" y="30"/>
                    </a:lnTo>
                    <a:lnTo>
                      <a:pt x="374" y="41"/>
                    </a:lnTo>
                    <a:lnTo>
                      <a:pt x="376" y="50"/>
                    </a:lnTo>
                    <a:lnTo>
                      <a:pt x="376" y="92"/>
                    </a:lnTo>
                    <a:lnTo>
                      <a:pt x="372" y="121"/>
                    </a:lnTo>
                    <a:lnTo>
                      <a:pt x="369" y="141"/>
                    </a:lnTo>
                    <a:lnTo>
                      <a:pt x="363" y="147"/>
                    </a:lnTo>
                    <a:lnTo>
                      <a:pt x="349" y="152"/>
                    </a:lnTo>
                    <a:lnTo>
                      <a:pt x="307" y="161"/>
                    </a:lnTo>
                    <a:lnTo>
                      <a:pt x="268" y="167"/>
                    </a:lnTo>
                    <a:lnTo>
                      <a:pt x="254" y="169"/>
                    </a:lnTo>
                    <a:lnTo>
                      <a:pt x="250" y="169"/>
                    </a:lnTo>
                    <a:close/>
                  </a:path>
                </a:pathLst>
              </a:custGeom>
              <a:solidFill>
                <a:srgbClr val="833F2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5" name="Freeform 186"/>
              <p:cNvSpPr>
                <a:spLocks/>
              </p:cNvSpPr>
              <p:nvPr/>
            </p:nvSpPr>
            <p:spPr bwMode="auto">
              <a:xfrm>
                <a:off x="780" y="3134"/>
                <a:ext cx="367" cy="183"/>
              </a:xfrm>
              <a:custGeom>
                <a:avLst/>
                <a:gdLst>
                  <a:gd name="T0" fmla="*/ 250 w 367"/>
                  <a:gd name="T1" fmla="*/ 167 h 183"/>
                  <a:gd name="T2" fmla="*/ 232 w 367"/>
                  <a:gd name="T3" fmla="*/ 172 h 183"/>
                  <a:gd name="T4" fmla="*/ 214 w 367"/>
                  <a:gd name="T5" fmla="*/ 172 h 183"/>
                  <a:gd name="T6" fmla="*/ 179 w 367"/>
                  <a:gd name="T7" fmla="*/ 176 h 183"/>
                  <a:gd name="T8" fmla="*/ 150 w 367"/>
                  <a:gd name="T9" fmla="*/ 180 h 183"/>
                  <a:gd name="T10" fmla="*/ 115 w 367"/>
                  <a:gd name="T11" fmla="*/ 183 h 183"/>
                  <a:gd name="T12" fmla="*/ 79 w 367"/>
                  <a:gd name="T13" fmla="*/ 180 h 183"/>
                  <a:gd name="T14" fmla="*/ 66 w 367"/>
                  <a:gd name="T15" fmla="*/ 178 h 183"/>
                  <a:gd name="T16" fmla="*/ 55 w 367"/>
                  <a:gd name="T17" fmla="*/ 176 h 183"/>
                  <a:gd name="T18" fmla="*/ 40 w 367"/>
                  <a:gd name="T19" fmla="*/ 172 h 183"/>
                  <a:gd name="T20" fmla="*/ 26 w 367"/>
                  <a:gd name="T21" fmla="*/ 163 h 183"/>
                  <a:gd name="T22" fmla="*/ 15 w 367"/>
                  <a:gd name="T23" fmla="*/ 154 h 183"/>
                  <a:gd name="T24" fmla="*/ 11 w 367"/>
                  <a:gd name="T25" fmla="*/ 145 h 183"/>
                  <a:gd name="T26" fmla="*/ 6 w 367"/>
                  <a:gd name="T27" fmla="*/ 134 h 183"/>
                  <a:gd name="T28" fmla="*/ 2 w 367"/>
                  <a:gd name="T29" fmla="*/ 116 h 183"/>
                  <a:gd name="T30" fmla="*/ 0 w 367"/>
                  <a:gd name="T31" fmla="*/ 99 h 183"/>
                  <a:gd name="T32" fmla="*/ 0 w 367"/>
                  <a:gd name="T33" fmla="*/ 83 h 183"/>
                  <a:gd name="T34" fmla="*/ 0 w 367"/>
                  <a:gd name="T35" fmla="*/ 46 h 183"/>
                  <a:gd name="T36" fmla="*/ 2 w 367"/>
                  <a:gd name="T37" fmla="*/ 39 h 183"/>
                  <a:gd name="T38" fmla="*/ 6 w 367"/>
                  <a:gd name="T39" fmla="*/ 30 h 183"/>
                  <a:gd name="T40" fmla="*/ 17 w 367"/>
                  <a:gd name="T41" fmla="*/ 17 h 183"/>
                  <a:gd name="T42" fmla="*/ 29 w 367"/>
                  <a:gd name="T43" fmla="*/ 6 h 183"/>
                  <a:gd name="T44" fmla="*/ 35 w 367"/>
                  <a:gd name="T45" fmla="*/ 2 h 183"/>
                  <a:gd name="T46" fmla="*/ 44 w 367"/>
                  <a:gd name="T47" fmla="*/ 4 h 183"/>
                  <a:gd name="T48" fmla="*/ 57 w 367"/>
                  <a:gd name="T49" fmla="*/ 6 h 183"/>
                  <a:gd name="T50" fmla="*/ 91 w 367"/>
                  <a:gd name="T51" fmla="*/ 11 h 183"/>
                  <a:gd name="T52" fmla="*/ 155 w 367"/>
                  <a:gd name="T53" fmla="*/ 11 h 183"/>
                  <a:gd name="T54" fmla="*/ 172 w 367"/>
                  <a:gd name="T55" fmla="*/ 8 h 183"/>
                  <a:gd name="T56" fmla="*/ 183 w 367"/>
                  <a:gd name="T57" fmla="*/ 6 h 183"/>
                  <a:gd name="T58" fmla="*/ 201 w 367"/>
                  <a:gd name="T59" fmla="*/ 6 h 183"/>
                  <a:gd name="T60" fmla="*/ 241 w 367"/>
                  <a:gd name="T61" fmla="*/ 2 h 183"/>
                  <a:gd name="T62" fmla="*/ 283 w 367"/>
                  <a:gd name="T63" fmla="*/ 0 h 183"/>
                  <a:gd name="T64" fmla="*/ 299 w 367"/>
                  <a:gd name="T65" fmla="*/ 2 h 183"/>
                  <a:gd name="T66" fmla="*/ 310 w 367"/>
                  <a:gd name="T67" fmla="*/ 4 h 183"/>
                  <a:gd name="T68" fmla="*/ 327 w 367"/>
                  <a:gd name="T69" fmla="*/ 11 h 183"/>
                  <a:gd name="T70" fmla="*/ 345 w 367"/>
                  <a:gd name="T71" fmla="*/ 19 h 183"/>
                  <a:gd name="T72" fmla="*/ 358 w 367"/>
                  <a:gd name="T73" fmla="*/ 30 h 183"/>
                  <a:gd name="T74" fmla="*/ 365 w 367"/>
                  <a:gd name="T75" fmla="*/ 41 h 183"/>
                  <a:gd name="T76" fmla="*/ 367 w 367"/>
                  <a:gd name="T77" fmla="*/ 50 h 183"/>
                  <a:gd name="T78" fmla="*/ 367 w 367"/>
                  <a:gd name="T79" fmla="*/ 90 h 183"/>
                  <a:gd name="T80" fmla="*/ 365 w 367"/>
                  <a:gd name="T81" fmla="*/ 119 h 183"/>
                  <a:gd name="T82" fmla="*/ 361 w 367"/>
                  <a:gd name="T83" fmla="*/ 139 h 183"/>
                  <a:gd name="T84" fmla="*/ 354 w 367"/>
                  <a:gd name="T85" fmla="*/ 145 h 183"/>
                  <a:gd name="T86" fmla="*/ 341 w 367"/>
                  <a:gd name="T87" fmla="*/ 150 h 183"/>
                  <a:gd name="T88" fmla="*/ 303 w 367"/>
                  <a:gd name="T89" fmla="*/ 158 h 183"/>
                  <a:gd name="T90" fmla="*/ 268 w 367"/>
                  <a:gd name="T91" fmla="*/ 165 h 183"/>
                  <a:gd name="T92" fmla="*/ 254 w 367"/>
                  <a:gd name="T93" fmla="*/ 167 h 183"/>
                  <a:gd name="T94" fmla="*/ 250 w 367"/>
                  <a:gd name="T95" fmla="*/ 167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7"/>
                  <a:gd name="T145" fmla="*/ 0 h 183"/>
                  <a:gd name="T146" fmla="*/ 367 w 367"/>
                  <a:gd name="T147" fmla="*/ 183 h 1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7" h="183">
                    <a:moveTo>
                      <a:pt x="250" y="167"/>
                    </a:moveTo>
                    <a:lnTo>
                      <a:pt x="232" y="172"/>
                    </a:lnTo>
                    <a:lnTo>
                      <a:pt x="214" y="172"/>
                    </a:lnTo>
                    <a:lnTo>
                      <a:pt x="179" y="176"/>
                    </a:lnTo>
                    <a:lnTo>
                      <a:pt x="150" y="180"/>
                    </a:lnTo>
                    <a:lnTo>
                      <a:pt x="115" y="183"/>
                    </a:lnTo>
                    <a:lnTo>
                      <a:pt x="79" y="180"/>
                    </a:lnTo>
                    <a:lnTo>
                      <a:pt x="66" y="178"/>
                    </a:lnTo>
                    <a:lnTo>
                      <a:pt x="55" y="176"/>
                    </a:lnTo>
                    <a:lnTo>
                      <a:pt x="40" y="172"/>
                    </a:lnTo>
                    <a:lnTo>
                      <a:pt x="26" y="163"/>
                    </a:lnTo>
                    <a:lnTo>
                      <a:pt x="15" y="154"/>
                    </a:lnTo>
                    <a:lnTo>
                      <a:pt x="11" y="145"/>
                    </a:lnTo>
                    <a:lnTo>
                      <a:pt x="6" y="134"/>
                    </a:lnTo>
                    <a:lnTo>
                      <a:pt x="2" y="116"/>
                    </a:lnTo>
                    <a:lnTo>
                      <a:pt x="0" y="99"/>
                    </a:lnTo>
                    <a:lnTo>
                      <a:pt x="0" y="83"/>
                    </a:lnTo>
                    <a:lnTo>
                      <a:pt x="0" y="46"/>
                    </a:lnTo>
                    <a:lnTo>
                      <a:pt x="2" y="39"/>
                    </a:lnTo>
                    <a:lnTo>
                      <a:pt x="6" y="30"/>
                    </a:lnTo>
                    <a:lnTo>
                      <a:pt x="17" y="17"/>
                    </a:lnTo>
                    <a:lnTo>
                      <a:pt x="29" y="6"/>
                    </a:lnTo>
                    <a:lnTo>
                      <a:pt x="35" y="2"/>
                    </a:lnTo>
                    <a:lnTo>
                      <a:pt x="44" y="4"/>
                    </a:lnTo>
                    <a:lnTo>
                      <a:pt x="57" y="6"/>
                    </a:lnTo>
                    <a:lnTo>
                      <a:pt x="91" y="11"/>
                    </a:lnTo>
                    <a:lnTo>
                      <a:pt x="155" y="11"/>
                    </a:lnTo>
                    <a:lnTo>
                      <a:pt x="172" y="8"/>
                    </a:lnTo>
                    <a:lnTo>
                      <a:pt x="183" y="6"/>
                    </a:lnTo>
                    <a:lnTo>
                      <a:pt x="201" y="6"/>
                    </a:lnTo>
                    <a:lnTo>
                      <a:pt x="241" y="2"/>
                    </a:lnTo>
                    <a:lnTo>
                      <a:pt x="283" y="0"/>
                    </a:lnTo>
                    <a:lnTo>
                      <a:pt x="299" y="2"/>
                    </a:lnTo>
                    <a:lnTo>
                      <a:pt x="310" y="4"/>
                    </a:lnTo>
                    <a:lnTo>
                      <a:pt x="327" y="11"/>
                    </a:lnTo>
                    <a:lnTo>
                      <a:pt x="345" y="19"/>
                    </a:lnTo>
                    <a:lnTo>
                      <a:pt x="358" y="30"/>
                    </a:lnTo>
                    <a:lnTo>
                      <a:pt x="365" y="41"/>
                    </a:lnTo>
                    <a:lnTo>
                      <a:pt x="367" y="50"/>
                    </a:lnTo>
                    <a:lnTo>
                      <a:pt x="367" y="90"/>
                    </a:lnTo>
                    <a:lnTo>
                      <a:pt x="365" y="119"/>
                    </a:lnTo>
                    <a:lnTo>
                      <a:pt x="361" y="139"/>
                    </a:lnTo>
                    <a:lnTo>
                      <a:pt x="354" y="145"/>
                    </a:lnTo>
                    <a:lnTo>
                      <a:pt x="341" y="150"/>
                    </a:lnTo>
                    <a:lnTo>
                      <a:pt x="303" y="158"/>
                    </a:lnTo>
                    <a:lnTo>
                      <a:pt x="268" y="165"/>
                    </a:lnTo>
                    <a:lnTo>
                      <a:pt x="254" y="167"/>
                    </a:lnTo>
                    <a:lnTo>
                      <a:pt x="250" y="167"/>
                    </a:lnTo>
                    <a:close/>
                  </a:path>
                </a:pathLst>
              </a:custGeom>
              <a:solidFill>
                <a:srgbClr val="87432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6" name="Freeform 187"/>
              <p:cNvSpPr>
                <a:spLocks/>
              </p:cNvSpPr>
              <p:nvPr/>
            </p:nvSpPr>
            <p:spPr bwMode="auto">
              <a:xfrm>
                <a:off x="780" y="3136"/>
                <a:ext cx="361" cy="181"/>
              </a:xfrm>
              <a:custGeom>
                <a:avLst/>
                <a:gdLst>
                  <a:gd name="T0" fmla="*/ 250 w 361"/>
                  <a:gd name="T1" fmla="*/ 165 h 181"/>
                  <a:gd name="T2" fmla="*/ 179 w 361"/>
                  <a:gd name="T3" fmla="*/ 174 h 181"/>
                  <a:gd name="T4" fmla="*/ 150 w 361"/>
                  <a:gd name="T5" fmla="*/ 178 h 181"/>
                  <a:gd name="T6" fmla="*/ 115 w 361"/>
                  <a:gd name="T7" fmla="*/ 181 h 181"/>
                  <a:gd name="T8" fmla="*/ 79 w 361"/>
                  <a:gd name="T9" fmla="*/ 178 h 181"/>
                  <a:gd name="T10" fmla="*/ 66 w 361"/>
                  <a:gd name="T11" fmla="*/ 176 h 181"/>
                  <a:gd name="T12" fmla="*/ 55 w 361"/>
                  <a:gd name="T13" fmla="*/ 174 h 181"/>
                  <a:gd name="T14" fmla="*/ 40 w 361"/>
                  <a:gd name="T15" fmla="*/ 170 h 181"/>
                  <a:gd name="T16" fmla="*/ 26 w 361"/>
                  <a:gd name="T17" fmla="*/ 161 h 181"/>
                  <a:gd name="T18" fmla="*/ 15 w 361"/>
                  <a:gd name="T19" fmla="*/ 152 h 181"/>
                  <a:gd name="T20" fmla="*/ 11 w 361"/>
                  <a:gd name="T21" fmla="*/ 143 h 181"/>
                  <a:gd name="T22" fmla="*/ 6 w 361"/>
                  <a:gd name="T23" fmla="*/ 132 h 181"/>
                  <a:gd name="T24" fmla="*/ 2 w 361"/>
                  <a:gd name="T25" fmla="*/ 114 h 181"/>
                  <a:gd name="T26" fmla="*/ 0 w 361"/>
                  <a:gd name="T27" fmla="*/ 97 h 181"/>
                  <a:gd name="T28" fmla="*/ 0 w 361"/>
                  <a:gd name="T29" fmla="*/ 81 h 181"/>
                  <a:gd name="T30" fmla="*/ 0 w 361"/>
                  <a:gd name="T31" fmla="*/ 44 h 181"/>
                  <a:gd name="T32" fmla="*/ 2 w 361"/>
                  <a:gd name="T33" fmla="*/ 37 h 181"/>
                  <a:gd name="T34" fmla="*/ 6 w 361"/>
                  <a:gd name="T35" fmla="*/ 28 h 181"/>
                  <a:gd name="T36" fmla="*/ 17 w 361"/>
                  <a:gd name="T37" fmla="*/ 15 h 181"/>
                  <a:gd name="T38" fmla="*/ 29 w 361"/>
                  <a:gd name="T39" fmla="*/ 4 h 181"/>
                  <a:gd name="T40" fmla="*/ 35 w 361"/>
                  <a:gd name="T41" fmla="*/ 0 h 181"/>
                  <a:gd name="T42" fmla="*/ 44 w 361"/>
                  <a:gd name="T43" fmla="*/ 2 h 181"/>
                  <a:gd name="T44" fmla="*/ 57 w 361"/>
                  <a:gd name="T45" fmla="*/ 4 h 181"/>
                  <a:gd name="T46" fmla="*/ 91 w 361"/>
                  <a:gd name="T47" fmla="*/ 9 h 181"/>
                  <a:gd name="T48" fmla="*/ 155 w 361"/>
                  <a:gd name="T49" fmla="*/ 9 h 181"/>
                  <a:gd name="T50" fmla="*/ 172 w 361"/>
                  <a:gd name="T51" fmla="*/ 6 h 181"/>
                  <a:gd name="T52" fmla="*/ 183 w 361"/>
                  <a:gd name="T53" fmla="*/ 4 h 181"/>
                  <a:gd name="T54" fmla="*/ 199 w 361"/>
                  <a:gd name="T55" fmla="*/ 4 h 181"/>
                  <a:gd name="T56" fmla="*/ 239 w 361"/>
                  <a:gd name="T57" fmla="*/ 0 h 181"/>
                  <a:gd name="T58" fmla="*/ 276 w 361"/>
                  <a:gd name="T59" fmla="*/ 0 h 181"/>
                  <a:gd name="T60" fmla="*/ 292 w 361"/>
                  <a:gd name="T61" fmla="*/ 2 h 181"/>
                  <a:gd name="T62" fmla="*/ 303 w 361"/>
                  <a:gd name="T63" fmla="*/ 4 h 181"/>
                  <a:gd name="T64" fmla="*/ 321 w 361"/>
                  <a:gd name="T65" fmla="*/ 11 h 181"/>
                  <a:gd name="T66" fmla="*/ 336 w 361"/>
                  <a:gd name="T67" fmla="*/ 20 h 181"/>
                  <a:gd name="T68" fmla="*/ 349 w 361"/>
                  <a:gd name="T69" fmla="*/ 28 h 181"/>
                  <a:gd name="T70" fmla="*/ 358 w 361"/>
                  <a:gd name="T71" fmla="*/ 39 h 181"/>
                  <a:gd name="T72" fmla="*/ 361 w 361"/>
                  <a:gd name="T73" fmla="*/ 59 h 181"/>
                  <a:gd name="T74" fmla="*/ 361 w 361"/>
                  <a:gd name="T75" fmla="*/ 88 h 181"/>
                  <a:gd name="T76" fmla="*/ 356 w 361"/>
                  <a:gd name="T77" fmla="*/ 114 h 181"/>
                  <a:gd name="T78" fmla="*/ 354 w 361"/>
                  <a:gd name="T79" fmla="*/ 134 h 181"/>
                  <a:gd name="T80" fmla="*/ 347 w 361"/>
                  <a:gd name="T81" fmla="*/ 141 h 181"/>
                  <a:gd name="T82" fmla="*/ 336 w 361"/>
                  <a:gd name="T83" fmla="*/ 145 h 181"/>
                  <a:gd name="T84" fmla="*/ 301 w 361"/>
                  <a:gd name="T85" fmla="*/ 156 h 181"/>
                  <a:gd name="T86" fmla="*/ 265 w 361"/>
                  <a:gd name="T87" fmla="*/ 163 h 181"/>
                  <a:gd name="T88" fmla="*/ 254 w 361"/>
                  <a:gd name="T89" fmla="*/ 165 h 181"/>
                  <a:gd name="T90" fmla="*/ 250 w 361"/>
                  <a:gd name="T91" fmla="*/ 165 h 1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61"/>
                  <a:gd name="T139" fmla="*/ 0 h 181"/>
                  <a:gd name="T140" fmla="*/ 361 w 361"/>
                  <a:gd name="T141" fmla="*/ 181 h 1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61" h="181">
                    <a:moveTo>
                      <a:pt x="250" y="165"/>
                    </a:move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83" y="4"/>
                    </a:lnTo>
                    <a:lnTo>
                      <a:pt x="199" y="4"/>
                    </a:lnTo>
                    <a:lnTo>
                      <a:pt x="239" y="0"/>
                    </a:lnTo>
                    <a:lnTo>
                      <a:pt x="276" y="0"/>
                    </a:lnTo>
                    <a:lnTo>
                      <a:pt x="292" y="2"/>
                    </a:lnTo>
                    <a:lnTo>
                      <a:pt x="303" y="4"/>
                    </a:lnTo>
                    <a:lnTo>
                      <a:pt x="321" y="11"/>
                    </a:lnTo>
                    <a:lnTo>
                      <a:pt x="336" y="20"/>
                    </a:lnTo>
                    <a:lnTo>
                      <a:pt x="349" y="28"/>
                    </a:lnTo>
                    <a:lnTo>
                      <a:pt x="358" y="39"/>
                    </a:lnTo>
                    <a:lnTo>
                      <a:pt x="361" y="59"/>
                    </a:lnTo>
                    <a:lnTo>
                      <a:pt x="361" y="88"/>
                    </a:lnTo>
                    <a:lnTo>
                      <a:pt x="356" y="114"/>
                    </a:lnTo>
                    <a:lnTo>
                      <a:pt x="354" y="134"/>
                    </a:lnTo>
                    <a:lnTo>
                      <a:pt x="347" y="141"/>
                    </a:lnTo>
                    <a:lnTo>
                      <a:pt x="336" y="145"/>
                    </a:lnTo>
                    <a:lnTo>
                      <a:pt x="301" y="156"/>
                    </a:lnTo>
                    <a:lnTo>
                      <a:pt x="265" y="163"/>
                    </a:lnTo>
                    <a:lnTo>
                      <a:pt x="254" y="165"/>
                    </a:lnTo>
                    <a:lnTo>
                      <a:pt x="250" y="165"/>
                    </a:lnTo>
                    <a:close/>
                  </a:path>
                </a:pathLst>
              </a:custGeom>
              <a:solidFill>
                <a:srgbClr val="8B472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7" name="Freeform 188"/>
              <p:cNvSpPr>
                <a:spLocks/>
              </p:cNvSpPr>
              <p:nvPr/>
            </p:nvSpPr>
            <p:spPr bwMode="auto">
              <a:xfrm>
                <a:off x="780" y="3136"/>
                <a:ext cx="352" cy="181"/>
              </a:xfrm>
              <a:custGeom>
                <a:avLst/>
                <a:gdLst>
                  <a:gd name="T0" fmla="*/ 248 w 352"/>
                  <a:gd name="T1" fmla="*/ 163 h 181"/>
                  <a:gd name="T2" fmla="*/ 232 w 352"/>
                  <a:gd name="T3" fmla="*/ 167 h 181"/>
                  <a:gd name="T4" fmla="*/ 214 w 352"/>
                  <a:gd name="T5" fmla="*/ 170 h 181"/>
                  <a:gd name="T6" fmla="*/ 179 w 352"/>
                  <a:gd name="T7" fmla="*/ 174 h 181"/>
                  <a:gd name="T8" fmla="*/ 150 w 352"/>
                  <a:gd name="T9" fmla="*/ 178 h 181"/>
                  <a:gd name="T10" fmla="*/ 115 w 352"/>
                  <a:gd name="T11" fmla="*/ 181 h 181"/>
                  <a:gd name="T12" fmla="*/ 79 w 352"/>
                  <a:gd name="T13" fmla="*/ 178 h 181"/>
                  <a:gd name="T14" fmla="*/ 66 w 352"/>
                  <a:gd name="T15" fmla="*/ 176 h 181"/>
                  <a:gd name="T16" fmla="*/ 55 w 352"/>
                  <a:gd name="T17" fmla="*/ 174 h 181"/>
                  <a:gd name="T18" fmla="*/ 40 w 352"/>
                  <a:gd name="T19" fmla="*/ 170 h 181"/>
                  <a:gd name="T20" fmla="*/ 26 w 352"/>
                  <a:gd name="T21" fmla="*/ 161 h 181"/>
                  <a:gd name="T22" fmla="*/ 15 w 352"/>
                  <a:gd name="T23" fmla="*/ 152 h 181"/>
                  <a:gd name="T24" fmla="*/ 11 w 352"/>
                  <a:gd name="T25" fmla="*/ 143 h 181"/>
                  <a:gd name="T26" fmla="*/ 6 w 352"/>
                  <a:gd name="T27" fmla="*/ 132 h 181"/>
                  <a:gd name="T28" fmla="*/ 2 w 352"/>
                  <a:gd name="T29" fmla="*/ 114 h 181"/>
                  <a:gd name="T30" fmla="*/ 0 w 352"/>
                  <a:gd name="T31" fmla="*/ 97 h 181"/>
                  <a:gd name="T32" fmla="*/ 0 w 352"/>
                  <a:gd name="T33" fmla="*/ 81 h 181"/>
                  <a:gd name="T34" fmla="*/ 0 w 352"/>
                  <a:gd name="T35" fmla="*/ 44 h 181"/>
                  <a:gd name="T36" fmla="*/ 2 w 352"/>
                  <a:gd name="T37" fmla="*/ 37 h 181"/>
                  <a:gd name="T38" fmla="*/ 6 w 352"/>
                  <a:gd name="T39" fmla="*/ 28 h 181"/>
                  <a:gd name="T40" fmla="*/ 17 w 352"/>
                  <a:gd name="T41" fmla="*/ 15 h 181"/>
                  <a:gd name="T42" fmla="*/ 29 w 352"/>
                  <a:gd name="T43" fmla="*/ 4 h 181"/>
                  <a:gd name="T44" fmla="*/ 35 w 352"/>
                  <a:gd name="T45" fmla="*/ 0 h 181"/>
                  <a:gd name="T46" fmla="*/ 44 w 352"/>
                  <a:gd name="T47" fmla="*/ 2 h 181"/>
                  <a:gd name="T48" fmla="*/ 57 w 352"/>
                  <a:gd name="T49" fmla="*/ 4 h 181"/>
                  <a:gd name="T50" fmla="*/ 91 w 352"/>
                  <a:gd name="T51" fmla="*/ 9 h 181"/>
                  <a:gd name="T52" fmla="*/ 155 w 352"/>
                  <a:gd name="T53" fmla="*/ 9 h 181"/>
                  <a:gd name="T54" fmla="*/ 172 w 352"/>
                  <a:gd name="T55" fmla="*/ 6 h 181"/>
                  <a:gd name="T56" fmla="*/ 183 w 352"/>
                  <a:gd name="T57" fmla="*/ 4 h 181"/>
                  <a:gd name="T58" fmla="*/ 199 w 352"/>
                  <a:gd name="T59" fmla="*/ 4 h 181"/>
                  <a:gd name="T60" fmla="*/ 234 w 352"/>
                  <a:gd name="T61" fmla="*/ 0 h 181"/>
                  <a:gd name="T62" fmla="*/ 270 w 352"/>
                  <a:gd name="T63" fmla="*/ 0 h 181"/>
                  <a:gd name="T64" fmla="*/ 285 w 352"/>
                  <a:gd name="T65" fmla="*/ 2 h 181"/>
                  <a:gd name="T66" fmla="*/ 296 w 352"/>
                  <a:gd name="T67" fmla="*/ 4 h 181"/>
                  <a:gd name="T68" fmla="*/ 330 w 352"/>
                  <a:gd name="T69" fmla="*/ 20 h 181"/>
                  <a:gd name="T70" fmla="*/ 343 w 352"/>
                  <a:gd name="T71" fmla="*/ 31 h 181"/>
                  <a:gd name="T72" fmla="*/ 349 w 352"/>
                  <a:gd name="T73" fmla="*/ 42 h 181"/>
                  <a:gd name="T74" fmla="*/ 352 w 352"/>
                  <a:gd name="T75" fmla="*/ 62 h 181"/>
                  <a:gd name="T76" fmla="*/ 352 w 352"/>
                  <a:gd name="T77" fmla="*/ 88 h 181"/>
                  <a:gd name="T78" fmla="*/ 349 w 352"/>
                  <a:gd name="T79" fmla="*/ 112 h 181"/>
                  <a:gd name="T80" fmla="*/ 345 w 352"/>
                  <a:gd name="T81" fmla="*/ 132 h 181"/>
                  <a:gd name="T82" fmla="*/ 341 w 352"/>
                  <a:gd name="T83" fmla="*/ 139 h 181"/>
                  <a:gd name="T84" fmla="*/ 330 w 352"/>
                  <a:gd name="T85" fmla="*/ 143 h 181"/>
                  <a:gd name="T86" fmla="*/ 296 w 352"/>
                  <a:gd name="T87" fmla="*/ 154 h 181"/>
                  <a:gd name="T88" fmla="*/ 263 w 352"/>
                  <a:gd name="T89" fmla="*/ 161 h 181"/>
                  <a:gd name="T90" fmla="*/ 252 w 352"/>
                  <a:gd name="T91" fmla="*/ 163 h 181"/>
                  <a:gd name="T92" fmla="*/ 248 w 352"/>
                  <a:gd name="T93" fmla="*/ 163 h 1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2"/>
                  <a:gd name="T142" fmla="*/ 0 h 181"/>
                  <a:gd name="T143" fmla="*/ 352 w 352"/>
                  <a:gd name="T144" fmla="*/ 181 h 1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2" h="181">
                    <a:moveTo>
                      <a:pt x="248" y="163"/>
                    </a:moveTo>
                    <a:lnTo>
                      <a:pt x="232" y="167"/>
                    </a:lnTo>
                    <a:lnTo>
                      <a:pt x="214" y="170"/>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83" y="4"/>
                    </a:lnTo>
                    <a:lnTo>
                      <a:pt x="199" y="4"/>
                    </a:lnTo>
                    <a:lnTo>
                      <a:pt x="234" y="0"/>
                    </a:lnTo>
                    <a:lnTo>
                      <a:pt x="270" y="0"/>
                    </a:lnTo>
                    <a:lnTo>
                      <a:pt x="285" y="2"/>
                    </a:lnTo>
                    <a:lnTo>
                      <a:pt x="296" y="4"/>
                    </a:lnTo>
                    <a:lnTo>
                      <a:pt x="330" y="20"/>
                    </a:lnTo>
                    <a:lnTo>
                      <a:pt x="343" y="31"/>
                    </a:lnTo>
                    <a:lnTo>
                      <a:pt x="349" y="42"/>
                    </a:lnTo>
                    <a:lnTo>
                      <a:pt x="352" y="62"/>
                    </a:lnTo>
                    <a:lnTo>
                      <a:pt x="352" y="88"/>
                    </a:lnTo>
                    <a:lnTo>
                      <a:pt x="349" y="112"/>
                    </a:lnTo>
                    <a:lnTo>
                      <a:pt x="345" y="132"/>
                    </a:lnTo>
                    <a:lnTo>
                      <a:pt x="341" y="139"/>
                    </a:lnTo>
                    <a:lnTo>
                      <a:pt x="330" y="143"/>
                    </a:lnTo>
                    <a:lnTo>
                      <a:pt x="296" y="154"/>
                    </a:lnTo>
                    <a:lnTo>
                      <a:pt x="263" y="161"/>
                    </a:lnTo>
                    <a:lnTo>
                      <a:pt x="252" y="163"/>
                    </a:lnTo>
                    <a:lnTo>
                      <a:pt x="248" y="163"/>
                    </a:lnTo>
                    <a:close/>
                  </a:path>
                </a:pathLst>
              </a:custGeom>
              <a:solidFill>
                <a:srgbClr val="8E4A2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8" name="Freeform 189"/>
              <p:cNvSpPr>
                <a:spLocks/>
              </p:cNvSpPr>
              <p:nvPr/>
            </p:nvSpPr>
            <p:spPr bwMode="auto">
              <a:xfrm>
                <a:off x="780" y="3136"/>
                <a:ext cx="343" cy="181"/>
              </a:xfrm>
              <a:custGeom>
                <a:avLst/>
                <a:gdLst>
                  <a:gd name="T0" fmla="*/ 248 w 343"/>
                  <a:gd name="T1" fmla="*/ 163 h 181"/>
                  <a:gd name="T2" fmla="*/ 212 w 343"/>
                  <a:gd name="T3" fmla="*/ 170 h 181"/>
                  <a:gd name="T4" fmla="*/ 179 w 343"/>
                  <a:gd name="T5" fmla="*/ 174 h 181"/>
                  <a:gd name="T6" fmla="*/ 150 w 343"/>
                  <a:gd name="T7" fmla="*/ 178 h 181"/>
                  <a:gd name="T8" fmla="*/ 115 w 343"/>
                  <a:gd name="T9" fmla="*/ 181 h 181"/>
                  <a:gd name="T10" fmla="*/ 79 w 343"/>
                  <a:gd name="T11" fmla="*/ 178 h 181"/>
                  <a:gd name="T12" fmla="*/ 66 w 343"/>
                  <a:gd name="T13" fmla="*/ 176 h 181"/>
                  <a:gd name="T14" fmla="*/ 55 w 343"/>
                  <a:gd name="T15" fmla="*/ 174 h 181"/>
                  <a:gd name="T16" fmla="*/ 40 w 343"/>
                  <a:gd name="T17" fmla="*/ 170 h 181"/>
                  <a:gd name="T18" fmla="*/ 26 w 343"/>
                  <a:gd name="T19" fmla="*/ 161 h 181"/>
                  <a:gd name="T20" fmla="*/ 15 w 343"/>
                  <a:gd name="T21" fmla="*/ 152 h 181"/>
                  <a:gd name="T22" fmla="*/ 11 w 343"/>
                  <a:gd name="T23" fmla="*/ 143 h 181"/>
                  <a:gd name="T24" fmla="*/ 6 w 343"/>
                  <a:gd name="T25" fmla="*/ 132 h 181"/>
                  <a:gd name="T26" fmla="*/ 2 w 343"/>
                  <a:gd name="T27" fmla="*/ 114 h 181"/>
                  <a:gd name="T28" fmla="*/ 0 w 343"/>
                  <a:gd name="T29" fmla="*/ 97 h 181"/>
                  <a:gd name="T30" fmla="*/ 0 w 343"/>
                  <a:gd name="T31" fmla="*/ 81 h 181"/>
                  <a:gd name="T32" fmla="*/ 0 w 343"/>
                  <a:gd name="T33" fmla="*/ 44 h 181"/>
                  <a:gd name="T34" fmla="*/ 2 w 343"/>
                  <a:gd name="T35" fmla="*/ 37 h 181"/>
                  <a:gd name="T36" fmla="*/ 6 w 343"/>
                  <a:gd name="T37" fmla="*/ 28 h 181"/>
                  <a:gd name="T38" fmla="*/ 17 w 343"/>
                  <a:gd name="T39" fmla="*/ 15 h 181"/>
                  <a:gd name="T40" fmla="*/ 29 w 343"/>
                  <a:gd name="T41" fmla="*/ 4 h 181"/>
                  <a:gd name="T42" fmla="*/ 35 w 343"/>
                  <a:gd name="T43" fmla="*/ 0 h 181"/>
                  <a:gd name="T44" fmla="*/ 44 w 343"/>
                  <a:gd name="T45" fmla="*/ 2 h 181"/>
                  <a:gd name="T46" fmla="*/ 57 w 343"/>
                  <a:gd name="T47" fmla="*/ 4 h 181"/>
                  <a:gd name="T48" fmla="*/ 91 w 343"/>
                  <a:gd name="T49" fmla="*/ 9 h 181"/>
                  <a:gd name="T50" fmla="*/ 155 w 343"/>
                  <a:gd name="T51" fmla="*/ 9 h 181"/>
                  <a:gd name="T52" fmla="*/ 172 w 343"/>
                  <a:gd name="T53" fmla="*/ 6 h 181"/>
                  <a:gd name="T54" fmla="*/ 183 w 343"/>
                  <a:gd name="T55" fmla="*/ 6 h 181"/>
                  <a:gd name="T56" fmla="*/ 197 w 343"/>
                  <a:gd name="T57" fmla="*/ 4 h 181"/>
                  <a:gd name="T58" fmla="*/ 232 w 343"/>
                  <a:gd name="T59" fmla="*/ 2 h 181"/>
                  <a:gd name="T60" fmla="*/ 265 w 343"/>
                  <a:gd name="T61" fmla="*/ 0 h 181"/>
                  <a:gd name="T62" fmla="*/ 279 w 343"/>
                  <a:gd name="T63" fmla="*/ 2 h 181"/>
                  <a:gd name="T64" fmla="*/ 290 w 343"/>
                  <a:gd name="T65" fmla="*/ 4 h 181"/>
                  <a:gd name="T66" fmla="*/ 323 w 343"/>
                  <a:gd name="T67" fmla="*/ 20 h 181"/>
                  <a:gd name="T68" fmla="*/ 334 w 343"/>
                  <a:gd name="T69" fmla="*/ 31 h 181"/>
                  <a:gd name="T70" fmla="*/ 341 w 343"/>
                  <a:gd name="T71" fmla="*/ 42 h 181"/>
                  <a:gd name="T72" fmla="*/ 343 w 343"/>
                  <a:gd name="T73" fmla="*/ 59 h 181"/>
                  <a:gd name="T74" fmla="*/ 343 w 343"/>
                  <a:gd name="T75" fmla="*/ 86 h 181"/>
                  <a:gd name="T76" fmla="*/ 341 w 343"/>
                  <a:gd name="T77" fmla="*/ 110 h 181"/>
                  <a:gd name="T78" fmla="*/ 338 w 343"/>
                  <a:gd name="T79" fmla="*/ 128 h 181"/>
                  <a:gd name="T80" fmla="*/ 334 w 343"/>
                  <a:gd name="T81" fmla="*/ 134 h 181"/>
                  <a:gd name="T82" fmla="*/ 323 w 343"/>
                  <a:gd name="T83" fmla="*/ 141 h 181"/>
                  <a:gd name="T84" fmla="*/ 292 w 343"/>
                  <a:gd name="T85" fmla="*/ 152 h 181"/>
                  <a:gd name="T86" fmla="*/ 261 w 343"/>
                  <a:gd name="T87" fmla="*/ 161 h 181"/>
                  <a:gd name="T88" fmla="*/ 252 w 343"/>
                  <a:gd name="T89" fmla="*/ 163 h 181"/>
                  <a:gd name="T90" fmla="*/ 248 w 343"/>
                  <a:gd name="T91" fmla="*/ 163 h 1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3"/>
                  <a:gd name="T139" fmla="*/ 0 h 181"/>
                  <a:gd name="T140" fmla="*/ 343 w 343"/>
                  <a:gd name="T141" fmla="*/ 181 h 1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3" h="181">
                    <a:moveTo>
                      <a:pt x="248" y="163"/>
                    </a:moveTo>
                    <a:lnTo>
                      <a:pt x="212" y="170"/>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83" y="6"/>
                    </a:lnTo>
                    <a:lnTo>
                      <a:pt x="197" y="4"/>
                    </a:lnTo>
                    <a:lnTo>
                      <a:pt x="232" y="2"/>
                    </a:lnTo>
                    <a:lnTo>
                      <a:pt x="265" y="0"/>
                    </a:lnTo>
                    <a:lnTo>
                      <a:pt x="279" y="2"/>
                    </a:lnTo>
                    <a:lnTo>
                      <a:pt x="290" y="4"/>
                    </a:lnTo>
                    <a:lnTo>
                      <a:pt x="323" y="20"/>
                    </a:lnTo>
                    <a:lnTo>
                      <a:pt x="334" y="31"/>
                    </a:lnTo>
                    <a:lnTo>
                      <a:pt x="341" y="42"/>
                    </a:lnTo>
                    <a:lnTo>
                      <a:pt x="343" y="59"/>
                    </a:lnTo>
                    <a:lnTo>
                      <a:pt x="343" y="86"/>
                    </a:lnTo>
                    <a:lnTo>
                      <a:pt x="341" y="110"/>
                    </a:lnTo>
                    <a:lnTo>
                      <a:pt x="338" y="128"/>
                    </a:lnTo>
                    <a:lnTo>
                      <a:pt x="334" y="134"/>
                    </a:lnTo>
                    <a:lnTo>
                      <a:pt x="323" y="141"/>
                    </a:lnTo>
                    <a:lnTo>
                      <a:pt x="292" y="152"/>
                    </a:lnTo>
                    <a:lnTo>
                      <a:pt x="261" y="161"/>
                    </a:lnTo>
                    <a:lnTo>
                      <a:pt x="252" y="163"/>
                    </a:lnTo>
                    <a:lnTo>
                      <a:pt x="248" y="163"/>
                    </a:lnTo>
                    <a:close/>
                  </a:path>
                </a:pathLst>
              </a:custGeom>
              <a:solidFill>
                <a:srgbClr val="924E2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699" name="Freeform 190"/>
              <p:cNvSpPr>
                <a:spLocks/>
              </p:cNvSpPr>
              <p:nvPr/>
            </p:nvSpPr>
            <p:spPr bwMode="auto">
              <a:xfrm>
                <a:off x="780" y="3136"/>
                <a:ext cx="336" cy="181"/>
              </a:xfrm>
              <a:custGeom>
                <a:avLst/>
                <a:gdLst>
                  <a:gd name="T0" fmla="*/ 245 w 336"/>
                  <a:gd name="T1" fmla="*/ 161 h 181"/>
                  <a:gd name="T2" fmla="*/ 179 w 336"/>
                  <a:gd name="T3" fmla="*/ 174 h 181"/>
                  <a:gd name="T4" fmla="*/ 150 w 336"/>
                  <a:gd name="T5" fmla="*/ 178 h 181"/>
                  <a:gd name="T6" fmla="*/ 115 w 336"/>
                  <a:gd name="T7" fmla="*/ 181 h 181"/>
                  <a:gd name="T8" fmla="*/ 79 w 336"/>
                  <a:gd name="T9" fmla="*/ 178 h 181"/>
                  <a:gd name="T10" fmla="*/ 66 w 336"/>
                  <a:gd name="T11" fmla="*/ 176 h 181"/>
                  <a:gd name="T12" fmla="*/ 55 w 336"/>
                  <a:gd name="T13" fmla="*/ 174 h 181"/>
                  <a:gd name="T14" fmla="*/ 40 w 336"/>
                  <a:gd name="T15" fmla="*/ 170 h 181"/>
                  <a:gd name="T16" fmla="*/ 26 w 336"/>
                  <a:gd name="T17" fmla="*/ 161 h 181"/>
                  <a:gd name="T18" fmla="*/ 15 w 336"/>
                  <a:gd name="T19" fmla="*/ 152 h 181"/>
                  <a:gd name="T20" fmla="*/ 11 w 336"/>
                  <a:gd name="T21" fmla="*/ 143 h 181"/>
                  <a:gd name="T22" fmla="*/ 6 w 336"/>
                  <a:gd name="T23" fmla="*/ 132 h 181"/>
                  <a:gd name="T24" fmla="*/ 2 w 336"/>
                  <a:gd name="T25" fmla="*/ 114 h 181"/>
                  <a:gd name="T26" fmla="*/ 0 w 336"/>
                  <a:gd name="T27" fmla="*/ 97 h 181"/>
                  <a:gd name="T28" fmla="*/ 0 w 336"/>
                  <a:gd name="T29" fmla="*/ 81 h 181"/>
                  <a:gd name="T30" fmla="*/ 0 w 336"/>
                  <a:gd name="T31" fmla="*/ 44 h 181"/>
                  <a:gd name="T32" fmla="*/ 2 w 336"/>
                  <a:gd name="T33" fmla="*/ 37 h 181"/>
                  <a:gd name="T34" fmla="*/ 6 w 336"/>
                  <a:gd name="T35" fmla="*/ 28 h 181"/>
                  <a:gd name="T36" fmla="*/ 17 w 336"/>
                  <a:gd name="T37" fmla="*/ 15 h 181"/>
                  <a:gd name="T38" fmla="*/ 29 w 336"/>
                  <a:gd name="T39" fmla="*/ 4 h 181"/>
                  <a:gd name="T40" fmla="*/ 35 w 336"/>
                  <a:gd name="T41" fmla="*/ 0 h 181"/>
                  <a:gd name="T42" fmla="*/ 44 w 336"/>
                  <a:gd name="T43" fmla="*/ 2 h 181"/>
                  <a:gd name="T44" fmla="*/ 57 w 336"/>
                  <a:gd name="T45" fmla="*/ 4 h 181"/>
                  <a:gd name="T46" fmla="*/ 91 w 336"/>
                  <a:gd name="T47" fmla="*/ 9 h 181"/>
                  <a:gd name="T48" fmla="*/ 155 w 336"/>
                  <a:gd name="T49" fmla="*/ 9 h 181"/>
                  <a:gd name="T50" fmla="*/ 172 w 336"/>
                  <a:gd name="T51" fmla="*/ 6 h 181"/>
                  <a:gd name="T52" fmla="*/ 197 w 336"/>
                  <a:gd name="T53" fmla="*/ 4 h 181"/>
                  <a:gd name="T54" fmla="*/ 259 w 336"/>
                  <a:gd name="T55" fmla="*/ 0 h 181"/>
                  <a:gd name="T56" fmla="*/ 272 w 336"/>
                  <a:gd name="T57" fmla="*/ 2 h 181"/>
                  <a:gd name="T58" fmla="*/ 283 w 336"/>
                  <a:gd name="T59" fmla="*/ 4 h 181"/>
                  <a:gd name="T60" fmla="*/ 314 w 336"/>
                  <a:gd name="T61" fmla="*/ 20 h 181"/>
                  <a:gd name="T62" fmla="*/ 327 w 336"/>
                  <a:gd name="T63" fmla="*/ 31 h 181"/>
                  <a:gd name="T64" fmla="*/ 334 w 336"/>
                  <a:gd name="T65" fmla="*/ 42 h 181"/>
                  <a:gd name="T66" fmla="*/ 336 w 336"/>
                  <a:gd name="T67" fmla="*/ 59 h 181"/>
                  <a:gd name="T68" fmla="*/ 336 w 336"/>
                  <a:gd name="T69" fmla="*/ 84 h 181"/>
                  <a:gd name="T70" fmla="*/ 334 w 336"/>
                  <a:gd name="T71" fmla="*/ 108 h 181"/>
                  <a:gd name="T72" fmla="*/ 332 w 336"/>
                  <a:gd name="T73" fmla="*/ 126 h 181"/>
                  <a:gd name="T74" fmla="*/ 327 w 336"/>
                  <a:gd name="T75" fmla="*/ 132 h 181"/>
                  <a:gd name="T76" fmla="*/ 316 w 336"/>
                  <a:gd name="T77" fmla="*/ 139 h 181"/>
                  <a:gd name="T78" fmla="*/ 288 w 336"/>
                  <a:gd name="T79" fmla="*/ 150 h 181"/>
                  <a:gd name="T80" fmla="*/ 259 w 336"/>
                  <a:gd name="T81" fmla="*/ 159 h 181"/>
                  <a:gd name="T82" fmla="*/ 250 w 336"/>
                  <a:gd name="T83" fmla="*/ 161 h 181"/>
                  <a:gd name="T84" fmla="*/ 245 w 336"/>
                  <a:gd name="T85" fmla="*/ 161 h 1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36"/>
                  <a:gd name="T130" fmla="*/ 0 h 181"/>
                  <a:gd name="T131" fmla="*/ 336 w 336"/>
                  <a:gd name="T132" fmla="*/ 181 h 1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36" h="181">
                    <a:moveTo>
                      <a:pt x="245" y="161"/>
                    </a:move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7" y="4"/>
                    </a:lnTo>
                    <a:lnTo>
                      <a:pt x="259" y="0"/>
                    </a:lnTo>
                    <a:lnTo>
                      <a:pt x="272" y="2"/>
                    </a:lnTo>
                    <a:lnTo>
                      <a:pt x="283" y="4"/>
                    </a:lnTo>
                    <a:lnTo>
                      <a:pt x="314" y="20"/>
                    </a:lnTo>
                    <a:lnTo>
                      <a:pt x="327" y="31"/>
                    </a:lnTo>
                    <a:lnTo>
                      <a:pt x="334" y="42"/>
                    </a:lnTo>
                    <a:lnTo>
                      <a:pt x="336" y="59"/>
                    </a:lnTo>
                    <a:lnTo>
                      <a:pt x="336" y="84"/>
                    </a:lnTo>
                    <a:lnTo>
                      <a:pt x="334" y="108"/>
                    </a:lnTo>
                    <a:lnTo>
                      <a:pt x="332" y="126"/>
                    </a:lnTo>
                    <a:lnTo>
                      <a:pt x="327" y="132"/>
                    </a:lnTo>
                    <a:lnTo>
                      <a:pt x="316" y="139"/>
                    </a:lnTo>
                    <a:lnTo>
                      <a:pt x="288" y="150"/>
                    </a:lnTo>
                    <a:lnTo>
                      <a:pt x="259" y="159"/>
                    </a:lnTo>
                    <a:lnTo>
                      <a:pt x="250" y="161"/>
                    </a:lnTo>
                    <a:lnTo>
                      <a:pt x="245" y="161"/>
                    </a:lnTo>
                    <a:close/>
                  </a:path>
                </a:pathLst>
              </a:custGeom>
              <a:solidFill>
                <a:srgbClr val="96523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0" name="Freeform 191"/>
              <p:cNvSpPr>
                <a:spLocks/>
              </p:cNvSpPr>
              <p:nvPr/>
            </p:nvSpPr>
            <p:spPr bwMode="auto">
              <a:xfrm>
                <a:off x="780" y="3136"/>
                <a:ext cx="327" cy="181"/>
              </a:xfrm>
              <a:custGeom>
                <a:avLst/>
                <a:gdLst>
                  <a:gd name="T0" fmla="*/ 245 w 327"/>
                  <a:gd name="T1" fmla="*/ 161 h 181"/>
                  <a:gd name="T2" fmla="*/ 179 w 327"/>
                  <a:gd name="T3" fmla="*/ 174 h 181"/>
                  <a:gd name="T4" fmla="*/ 150 w 327"/>
                  <a:gd name="T5" fmla="*/ 178 h 181"/>
                  <a:gd name="T6" fmla="*/ 115 w 327"/>
                  <a:gd name="T7" fmla="*/ 181 h 181"/>
                  <a:gd name="T8" fmla="*/ 79 w 327"/>
                  <a:gd name="T9" fmla="*/ 178 h 181"/>
                  <a:gd name="T10" fmla="*/ 66 w 327"/>
                  <a:gd name="T11" fmla="*/ 176 h 181"/>
                  <a:gd name="T12" fmla="*/ 55 w 327"/>
                  <a:gd name="T13" fmla="*/ 174 h 181"/>
                  <a:gd name="T14" fmla="*/ 40 w 327"/>
                  <a:gd name="T15" fmla="*/ 170 h 181"/>
                  <a:gd name="T16" fmla="*/ 26 w 327"/>
                  <a:gd name="T17" fmla="*/ 161 h 181"/>
                  <a:gd name="T18" fmla="*/ 15 w 327"/>
                  <a:gd name="T19" fmla="*/ 152 h 181"/>
                  <a:gd name="T20" fmla="*/ 11 w 327"/>
                  <a:gd name="T21" fmla="*/ 143 h 181"/>
                  <a:gd name="T22" fmla="*/ 6 w 327"/>
                  <a:gd name="T23" fmla="*/ 132 h 181"/>
                  <a:gd name="T24" fmla="*/ 2 w 327"/>
                  <a:gd name="T25" fmla="*/ 114 h 181"/>
                  <a:gd name="T26" fmla="*/ 0 w 327"/>
                  <a:gd name="T27" fmla="*/ 97 h 181"/>
                  <a:gd name="T28" fmla="*/ 0 w 327"/>
                  <a:gd name="T29" fmla="*/ 81 h 181"/>
                  <a:gd name="T30" fmla="*/ 0 w 327"/>
                  <a:gd name="T31" fmla="*/ 44 h 181"/>
                  <a:gd name="T32" fmla="*/ 2 w 327"/>
                  <a:gd name="T33" fmla="*/ 37 h 181"/>
                  <a:gd name="T34" fmla="*/ 6 w 327"/>
                  <a:gd name="T35" fmla="*/ 28 h 181"/>
                  <a:gd name="T36" fmla="*/ 17 w 327"/>
                  <a:gd name="T37" fmla="*/ 15 h 181"/>
                  <a:gd name="T38" fmla="*/ 29 w 327"/>
                  <a:gd name="T39" fmla="*/ 4 h 181"/>
                  <a:gd name="T40" fmla="*/ 35 w 327"/>
                  <a:gd name="T41" fmla="*/ 0 h 181"/>
                  <a:gd name="T42" fmla="*/ 44 w 327"/>
                  <a:gd name="T43" fmla="*/ 2 h 181"/>
                  <a:gd name="T44" fmla="*/ 57 w 327"/>
                  <a:gd name="T45" fmla="*/ 4 h 181"/>
                  <a:gd name="T46" fmla="*/ 91 w 327"/>
                  <a:gd name="T47" fmla="*/ 9 h 181"/>
                  <a:gd name="T48" fmla="*/ 155 w 327"/>
                  <a:gd name="T49" fmla="*/ 9 h 181"/>
                  <a:gd name="T50" fmla="*/ 172 w 327"/>
                  <a:gd name="T51" fmla="*/ 6 h 181"/>
                  <a:gd name="T52" fmla="*/ 195 w 327"/>
                  <a:gd name="T53" fmla="*/ 4 h 181"/>
                  <a:gd name="T54" fmla="*/ 226 w 327"/>
                  <a:gd name="T55" fmla="*/ 2 h 181"/>
                  <a:gd name="T56" fmla="*/ 254 w 327"/>
                  <a:gd name="T57" fmla="*/ 0 h 181"/>
                  <a:gd name="T58" fmla="*/ 276 w 327"/>
                  <a:gd name="T59" fmla="*/ 4 h 181"/>
                  <a:gd name="T60" fmla="*/ 292 w 327"/>
                  <a:gd name="T61" fmla="*/ 13 h 181"/>
                  <a:gd name="T62" fmla="*/ 307 w 327"/>
                  <a:gd name="T63" fmla="*/ 20 h 181"/>
                  <a:gd name="T64" fmla="*/ 318 w 327"/>
                  <a:gd name="T65" fmla="*/ 31 h 181"/>
                  <a:gd name="T66" fmla="*/ 325 w 327"/>
                  <a:gd name="T67" fmla="*/ 42 h 181"/>
                  <a:gd name="T68" fmla="*/ 327 w 327"/>
                  <a:gd name="T69" fmla="*/ 59 h 181"/>
                  <a:gd name="T70" fmla="*/ 327 w 327"/>
                  <a:gd name="T71" fmla="*/ 84 h 181"/>
                  <a:gd name="T72" fmla="*/ 325 w 327"/>
                  <a:gd name="T73" fmla="*/ 106 h 181"/>
                  <a:gd name="T74" fmla="*/ 323 w 327"/>
                  <a:gd name="T75" fmla="*/ 123 h 181"/>
                  <a:gd name="T76" fmla="*/ 318 w 327"/>
                  <a:gd name="T77" fmla="*/ 130 h 181"/>
                  <a:gd name="T78" fmla="*/ 310 w 327"/>
                  <a:gd name="T79" fmla="*/ 137 h 181"/>
                  <a:gd name="T80" fmla="*/ 283 w 327"/>
                  <a:gd name="T81" fmla="*/ 150 h 181"/>
                  <a:gd name="T82" fmla="*/ 257 w 327"/>
                  <a:gd name="T83" fmla="*/ 156 h 181"/>
                  <a:gd name="T84" fmla="*/ 248 w 327"/>
                  <a:gd name="T85" fmla="*/ 161 h 181"/>
                  <a:gd name="T86" fmla="*/ 245 w 327"/>
                  <a:gd name="T87" fmla="*/ 161 h 1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7"/>
                  <a:gd name="T133" fmla="*/ 0 h 181"/>
                  <a:gd name="T134" fmla="*/ 327 w 327"/>
                  <a:gd name="T135" fmla="*/ 181 h 1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7" h="181">
                    <a:moveTo>
                      <a:pt x="245" y="161"/>
                    </a:move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5" y="4"/>
                    </a:lnTo>
                    <a:lnTo>
                      <a:pt x="226" y="2"/>
                    </a:lnTo>
                    <a:lnTo>
                      <a:pt x="254" y="0"/>
                    </a:lnTo>
                    <a:lnTo>
                      <a:pt x="276" y="4"/>
                    </a:lnTo>
                    <a:lnTo>
                      <a:pt x="292" y="13"/>
                    </a:lnTo>
                    <a:lnTo>
                      <a:pt x="307" y="20"/>
                    </a:lnTo>
                    <a:lnTo>
                      <a:pt x="318" y="31"/>
                    </a:lnTo>
                    <a:lnTo>
                      <a:pt x="325" y="42"/>
                    </a:lnTo>
                    <a:lnTo>
                      <a:pt x="327" y="59"/>
                    </a:lnTo>
                    <a:lnTo>
                      <a:pt x="327" y="84"/>
                    </a:lnTo>
                    <a:lnTo>
                      <a:pt x="325" y="106"/>
                    </a:lnTo>
                    <a:lnTo>
                      <a:pt x="323" y="123"/>
                    </a:lnTo>
                    <a:lnTo>
                      <a:pt x="318" y="130"/>
                    </a:lnTo>
                    <a:lnTo>
                      <a:pt x="310" y="137"/>
                    </a:lnTo>
                    <a:lnTo>
                      <a:pt x="283" y="150"/>
                    </a:lnTo>
                    <a:lnTo>
                      <a:pt x="257" y="156"/>
                    </a:lnTo>
                    <a:lnTo>
                      <a:pt x="248" y="161"/>
                    </a:lnTo>
                    <a:lnTo>
                      <a:pt x="245" y="161"/>
                    </a:lnTo>
                    <a:close/>
                  </a:path>
                </a:pathLst>
              </a:custGeom>
              <a:solidFill>
                <a:srgbClr val="9955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1" name="Freeform 192"/>
              <p:cNvSpPr>
                <a:spLocks/>
              </p:cNvSpPr>
              <p:nvPr/>
            </p:nvSpPr>
            <p:spPr bwMode="auto">
              <a:xfrm>
                <a:off x="780" y="3136"/>
                <a:ext cx="321" cy="181"/>
              </a:xfrm>
              <a:custGeom>
                <a:avLst/>
                <a:gdLst>
                  <a:gd name="T0" fmla="*/ 245 w 321"/>
                  <a:gd name="T1" fmla="*/ 159 h 181"/>
                  <a:gd name="T2" fmla="*/ 212 w 321"/>
                  <a:gd name="T3" fmla="*/ 167 h 181"/>
                  <a:gd name="T4" fmla="*/ 179 w 321"/>
                  <a:gd name="T5" fmla="*/ 174 h 181"/>
                  <a:gd name="T6" fmla="*/ 150 w 321"/>
                  <a:gd name="T7" fmla="*/ 178 h 181"/>
                  <a:gd name="T8" fmla="*/ 115 w 321"/>
                  <a:gd name="T9" fmla="*/ 181 h 181"/>
                  <a:gd name="T10" fmla="*/ 79 w 321"/>
                  <a:gd name="T11" fmla="*/ 178 h 181"/>
                  <a:gd name="T12" fmla="*/ 66 w 321"/>
                  <a:gd name="T13" fmla="*/ 176 h 181"/>
                  <a:gd name="T14" fmla="*/ 55 w 321"/>
                  <a:gd name="T15" fmla="*/ 174 h 181"/>
                  <a:gd name="T16" fmla="*/ 40 w 321"/>
                  <a:gd name="T17" fmla="*/ 170 h 181"/>
                  <a:gd name="T18" fmla="*/ 26 w 321"/>
                  <a:gd name="T19" fmla="*/ 161 h 181"/>
                  <a:gd name="T20" fmla="*/ 15 w 321"/>
                  <a:gd name="T21" fmla="*/ 152 h 181"/>
                  <a:gd name="T22" fmla="*/ 11 w 321"/>
                  <a:gd name="T23" fmla="*/ 143 h 181"/>
                  <a:gd name="T24" fmla="*/ 6 w 321"/>
                  <a:gd name="T25" fmla="*/ 132 h 181"/>
                  <a:gd name="T26" fmla="*/ 2 w 321"/>
                  <a:gd name="T27" fmla="*/ 114 h 181"/>
                  <a:gd name="T28" fmla="*/ 0 w 321"/>
                  <a:gd name="T29" fmla="*/ 97 h 181"/>
                  <a:gd name="T30" fmla="*/ 0 w 321"/>
                  <a:gd name="T31" fmla="*/ 81 h 181"/>
                  <a:gd name="T32" fmla="*/ 0 w 321"/>
                  <a:gd name="T33" fmla="*/ 44 h 181"/>
                  <a:gd name="T34" fmla="*/ 2 w 321"/>
                  <a:gd name="T35" fmla="*/ 37 h 181"/>
                  <a:gd name="T36" fmla="*/ 6 w 321"/>
                  <a:gd name="T37" fmla="*/ 28 h 181"/>
                  <a:gd name="T38" fmla="*/ 17 w 321"/>
                  <a:gd name="T39" fmla="*/ 15 h 181"/>
                  <a:gd name="T40" fmla="*/ 29 w 321"/>
                  <a:gd name="T41" fmla="*/ 4 h 181"/>
                  <a:gd name="T42" fmla="*/ 35 w 321"/>
                  <a:gd name="T43" fmla="*/ 0 h 181"/>
                  <a:gd name="T44" fmla="*/ 44 w 321"/>
                  <a:gd name="T45" fmla="*/ 2 h 181"/>
                  <a:gd name="T46" fmla="*/ 57 w 321"/>
                  <a:gd name="T47" fmla="*/ 4 h 181"/>
                  <a:gd name="T48" fmla="*/ 91 w 321"/>
                  <a:gd name="T49" fmla="*/ 9 h 181"/>
                  <a:gd name="T50" fmla="*/ 155 w 321"/>
                  <a:gd name="T51" fmla="*/ 9 h 181"/>
                  <a:gd name="T52" fmla="*/ 172 w 321"/>
                  <a:gd name="T53" fmla="*/ 6 h 181"/>
                  <a:gd name="T54" fmla="*/ 195 w 321"/>
                  <a:gd name="T55" fmla="*/ 4 h 181"/>
                  <a:gd name="T56" fmla="*/ 221 w 321"/>
                  <a:gd name="T57" fmla="*/ 2 h 181"/>
                  <a:gd name="T58" fmla="*/ 248 w 321"/>
                  <a:gd name="T59" fmla="*/ 2 h 181"/>
                  <a:gd name="T60" fmla="*/ 270 w 321"/>
                  <a:gd name="T61" fmla="*/ 6 h 181"/>
                  <a:gd name="T62" fmla="*/ 301 w 321"/>
                  <a:gd name="T63" fmla="*/ 22 h 181"/>
                  <a:gd name="T64" fmla="*/ 312 w 321"/>
                  <a:gd name="T65" fmla="*/ 31 h 181"/>
                  <a:gd name="T66" fmla="*/ 318 w 321"/>
                  <a:gd name="T67" fmla="*/ 42 h 181"/>
                  <a:gd name="T68" fmla="*/ 321 w 321"/>
                  <a:gd name="T69" fmla="*/ 59 h 181"/>
                  <a:gd name="T70" fmla="*/ 321 w 321"/>
                  <a:gd name="T71" fmla="*/ 81 h 181"/>
                  <a:gd name="T72" fmla="*/ 318 w 321"/>
                  <a:gd name="T73" fmla="*/ 106 h 181"/>
                  <a:gd name="T74" fmla="*/ 316 w 321"/>
                  <a:gd name="T75" fmla="*/ 121 h 181"/>
                  <a:gd name="T76" fmla="*/ 312 w 321"/>
                  <a:gd name="T77" fmla="*/ 128 h 181"/>
                  <a:gd name="T78" fmla="*/ 303 w 321"/>
                  <a:gd name="T79" fmla="*/ 134 h 181"/>
                  <a:gd name="T80" fmla="*/ 279 w 321"/>
                  <a:gd name="T81" fmla="*/ 148 h 181"/>
                  <a:gd name="T82" fmla="*/ 257 w 321"/>
                  <a:gd name="T83" fmla="*/ 154 h 181"/>
                  <a:gd name="T84" fmla="*/ 248 w 321"/>
                  <a:gd name="T85" fmla="*/ 159 h 181"/>
                  <a:gd name="T86" fmla="*/ 245 w 321"/>
                  <a:gd name="T87" fmla="*/ 159 h 1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1"/>
                  <a:gd name="T133" fmla="*/ 0 h 181"/>
                  <a:gd name="T134" fmla="*/ 321 w 321"/>
                  <a:gd name="T135" fmla="*/ 181 h 1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1" h="181">
                    <a:moveTo>
                      <a:pt x="245" y="159"/>
                    </a:moveTo>
                    <a:lnTo>
                      <a:pt x="212" y="167"/>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5" y="4"/>
                    </a:lnTo>
                    <a:lnTo>
                      <a:pt x="221" y="2"/>
                    </a:lnTo>
                    <a:lnTo>
                      <a:pt x="248" y="2"/>
                    </a:lnTo>
                    <a:lnTo>
                      <a:pt x="270" y="6"/>
                    </a:lnTo>
                    <a:lnTo>
                      <a:pt x="301" y="22"/>
                    </a:lnTo>
                    <a:lnTo>
                      <a:pt x="312" y="31"/>
                    </a:lnTo>
                    <a:lnTo>
                      <a:pt x="318" y="42"/>
                    </a:lnTo>
                    <a:lnTo>
                      <a:pt x="321" y="59"/>
                    </a:lnTo>
                    <a:lnTo>
                      <a:pt x="321" y="81"/>
                    </a:lnTo>
                    <a:lnTo>
                      <a:pt x="318" y="106"/>
                    </a:lnTo>
                    <a:lnTo>
                      <a:pt x="316" y="121"/>
                    </a:lnTo>
                    <a:lnTo>
                      <a:pt x="312" y="128"/>
                    </a:lnTo>
                    <a:lnTo>
                      <a:pt x="303" y="134"/>
                    </a:lnTo>
                    <a:lnTo>
                      <a:pt x="279" y="148"/>
                    </a:lnTo>
                    <a:lnTo>
                      <a:pt x="257" y="154"/>
                    </a:lnTo>
                    <a:lnTo>
                      <a:pt x="248" y="159"/>
                    </a:lnTo>
                    <a:lnTo>
                      <a:pt x="245" y="159"/>
                    </a:lnTo>
                    <a:close/>
                  </a:path>
                </a:pathLst>
              </a:custGeom>
              <a:solidFill>
                <a:srgbClr val="9D59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2" name="Freeform 193"/>
              <p:cNvSpPr>
                <a:spLocks/>
              </p:cNvSpPr>
              <p:nvPr/>
            </p:nvSpPr>
            <p:spPr bwMode="auto">
              <a:xfrm>
                <a:off x="780" y="3136"/>
                <a:ext cx="312" cy="181"/>
              </a:xfrm>
              <a:custGeom>
                <a:avLst/>
                <a:gdLst>
                  <a:gd name="T0" fmla="*/ 243 w 312"/>
                  <a:gd name="T1" fmla="*/ 156 h 181"/>
                  <a:gd name="T2" fmla="*/ 212 w 312"/>
                  <a:gd name="T3" fmla="*/ 165 h 181"/>
                  <a:gd name="T4" fmla="*/ 179 w 312"/>
                  <a:gd name="T5" fmla="*/ 174 h 181"/>
                  <a:gd name="T6" fmla="*/ 150 w 312"/>
                  <a:gd name="T7" fmla="*/ 178 h 181"/>
                  <a:gd name="T8" fmla="*/ 115 w 312"/>
                  <a:gd name="T9" fmla="*/ 181 h 181"/>
                  <a:gd name="T10" fmla="*/ 79 w 312"/>
                  <a:gd name="T11" fmla="*/ 178 h 181"/>
                  <a:gd name="T12" fmla="*/ 66 w 312"/>
                  <a:gd name="T13" fmla="*/ 176 h 181"/>
                  <a:gd name="T14" fmla="*/ 55 w 312"/>
                  <a:gd name="T15" fmla="*/ 174 h 181"/>
                  <a:gd name="T16" fmla="*/ 40 w 312"/>
                  <a:gd name="T17" fmla="*/ 170 h 181"/>
                  <a:gd name="T18" fmla="*/ 26 w 312"/>
                  <a:gd name="T19" fmla="*/ 161 h 181"/>
                  <a:gd name="T20" fmla="*/ 15 w 312"/>
                  <a:gd name="T21" fmla="*/ 152 h 181"/>
                  <a:gd name="T22" fmla="*/ 11 w 312"/>
                  <a:gd name="T23" fmla="*/ 143 h 181"/>
                  <a:gd name="T24" fmla="*/ 6 w 312"/>
                  <a:gd name="T25" fmla="*/ 132 h 181"/>
                  <a:gd name="T26" fmla="*/ 2 w 312"/>
                  <a:gd name="T27" fmla="*/ 114 h 181"/>
                  <a:gd name="T28" fmla="*/ 0 w 312"/>
                  <a:gd name="T29" fmla="*/ 97 h 181"/>
                  <a:gd name="T30" fmla="*/ 0 w 312"/>
                  <a:gd name="T31" fmla="*/ 81 h 181"/>
                  <a:gd name="T32" fmla="*/ 0 w 312"/>
                  <a:gd name="T33" fmla="*/ 44 h 181"/>
                  <a:gd name="T34" fmla="*/ 2 w 312"/>
                  <a:gd name="T35" fmla="*/ 37 h 181"/>
                  <a:gd name="T36" fmla="*/ 6 w 312"/>
                  <a:gd name="T37" fmla="*/ 28 h 181"/>
                  <a:gd name="T38" fmla="*/ 17 w 312"/>
                  <a:gd name="T39" fmla="*/ 15 h 181"/>
                  <a:gd name="T40" fmla="*/ 29 w 312"/>
                  <a:gd name="T41" fmla="*/ 4 h 181"/>
                  <a:gd name="T42" fmla="*/ 35 w 312"/>
                  <a:gd name="T43" fmla="*/ 0 h 181"/>
                  <a:gd name="T44" fmla="*/ 44 w 312"/>
                  <a:gd name="T45" fmla="*/ 2 h 181"/>
                  <a:gd name="T46" fmla="*/ 57 w 312"/>
                  <a:gd name="T47" fmla="*/ 4 h 181"/>
                  <a:gd name="T48" fmla="*/ 91 w 312"/>
                  <a:gd name="T49" fmla="*/ 9 h 181"/>
                  <a:gd name="T50" fmla="*/ 155 w 312"/>
                  <a:gd name="T51" fmla="*/ 9 h 181"/>
                  <a:gd name="T52" fmla="*/ 172 w 312"/>
                  <a:gd name="T53" fmla="*/ 6 h 181"/>
                  <a:gd name="T54" fmla="*/ 192 w 312"/>
                  <a:gd name="T55" fmla="*/ 4 h 181"/>
                  <a:gd name="T56" fmla="*/ 219 w 312"/>
                  <a:gd name="T57" fmla="*/ 2 h 181"/>
                  <a:gd name="T58" fmla="*/ 243 w 312"/>
                  <a:gd name="T59" fmla="*/ 2 h 181"/>
                  <a:gd name="T60" fmla="*/ 263 w 312"/>
                  <a:gd name="T61" fmla="*/ 6 h 181"/>
                  <a:gd name="T62" fmla="*/ 292 w 312"/>
                  <a:gd name="T63" fmla="*/ 22 h 181"/>
                  <a:gd name="T64" fmla="*/ 303 w 312"/>
                  <a:gd name="T65" fmla="*/ 31 h 181"/>
                  <a:gd name="T66" fmla="*/ 310 w 312"/>
                  <a:gd name="T67" fmla="*/ 42 h 181"/>
                  <a:gd name="T68" fmla="*/ 312 w 312"/>
                  <a:gd name="T69" fmla="*/ 59 h 181"/>
                  <a:gd name="T70" fmla="*/ 312 w 312"/>
                  <a:gd name="T71" fmla="*/ 81 h 181"/>
                  <a:gd name="T72" fmla="*/ 310 w 312"/>
                  <a:gd name="T73" fmla="*/ 101 h 181"/>
                  <a:gd name="T74" fmla="*/ 307 w 312"/>
                  <a:gd name="T75" fmla="*/ 119 h 181"/>
                  <a:gd name="T76" fmla="*/ 303 w 312"/>
                  <a:gd name="T77" fmla="*/ 126 h 181"/>
                  <a:gd name="T78" fmla="*/ 296 w 312"/>
                  <a:gd name="T79" fmla="*/ 132 h 181"/>
                  <a:gd name="T80" fmla="*/ 274 w 312"/>
                  <a:gd name="T81" fmla="*/ 143 h 181"/>
                  <a:gd name="T82" fmla="*/ 252 w 312"/>
                  <a:gd name="T83" fmla="*/ 152 h 181"/>
                  <a:gd name="T84" fmla="*/ 245 w 312"/>
                  <a:gd name="T85" fmla="*/ 156 h 181"/>
                  <a:gd name="T86" fmla="*/ 243 w 312"/>
                  <a:gd name="T87" fmla="*/ 156 h 1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2"/>
                  <a:gd name="T133" fmla="*/ 0 h 181"/>
                  <a:gd name="T134" fmla="*/ 312 w 312"/>
                  <a:gd name="T135" fmla="*/ 181 h 1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2" h="181">
                    <a:moveTo>
                      <a:pt x="243" y="156"/>
                    </a:moveTo>
                    <a:lnTo>
                      <a:pt x="212" y="165"/>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2" y="4"/>
                    </a:lnTo>
                    <a:lnTo>
                      <a:pt x="219" y="2"/>
                    </a:lnTo>
                    <a:lnTo>
                      <a:pt x="243" y="2"/>
                    </a:lnTo>
                    <a:lnTo>
                      <a:pt x="263" y="6"/>
                    </a:lnTo>
                    <a:lnTo>
                      <a:pt x="292" y="22"/>
                    </a:lnTo>
                    <a:lnTo>
                      <a:pt x="303" y="31"/>
                    </a:lnTo>
                    <a:lnTo>
                      <a:pt x="310" y="42"/>
                    </a:lnTo>
                    <a:lnTo>
                      <a:pt x="312" y="59"/>
                    </a:lnTo>
                    <a:lnTo>
                      <a:pt x="312" y="81"/>
                    </a:lnTo>
                    <a:lnTo>
                      <a:pt x="310" y="101"/>
                    </a:lnTo>
                    <a:lnTo>
                      <a:pt x="307" y="119"/>
                    </a:lnTo>
                    <a:lnTo>
                      <a:pt x="303" y="126"/>
                    </a:lnTo>
                    <a:lnTo>
                      <a:pt x="296" y="132"/>
                    </a:lnTo>
                    <a:lnTo>
                      <a:pt x="274" y="143"/>
                    </a:lnTo>
                    <a:lnTo>
                      <a:pt x="252" y="152"/>
                    </a:lnTo>
                    <a:lnTo>
                      <a:pt x="245" y="156"/>
                    </a:lnTo>
                    <a:lnTo>
                      <a:pt x="243" y="156"/>
                    </a:lnTo>
                    <a:close/>
                  </a:path>
                </a:pathLst>
              </a:custGeom>
              <a:solidFill>
                <a:srgbClr val="A05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3" name="Freeform 194"/>
              <p:cNvSpPr>
                <a:spLocks/>
              </p:cNvSpPr>
              <p:nvPr/>
            </p:nvSpPr>
            <p:spPr bwMode="auto">
              <a:xfrm>
                <a:off x="780" y="3136"/>
                <a:ext cx="305" cy="181"/>
              </a:xfrm>
              <a:custGeom>
                <a:avLst/>
                <a:gdLst>
                  <a:gd name="T0" fmla="*/ 243 w 305"/>
                  <a:gd name="T1" fmla="*/ 156 h 181"/>
                  <a:gd name="T2" fmla="*/ 212 w 305"/>
                  <a:gd name="T3" fmla="*/ 165 h 181"/>
                  <a:gd name="T4" fmla="*/ 179 w 305"/>
                  <a:gd name="T5" fmla="*/ 174 h 181"/>
                  <a:gd name="T6" fmla="*/ 150 w 305"/>
                  <a:gd name="T7" fmla="*/ 178 h 181"/>
                  <a:gd name="T8" fmla="*/ 115 w 305"/>
                  <a:gd name="T9" fmla="*/ 181 h 181"/>
                  <a:gd name="T10" fmla="*/ 79 w 305"/>
                  <a:gd name="T11" fmla="*/ 178 h 181"/>
                  <a:gd name="T12" fmla="*/ 66 w 305"/>
                  <a:gd name="T13" fmla="*/ 176 h 181"/>
                  <a:gd name="T14" fmla="*/ 55 w 305"/>
                  <a:gd name="T15" fmla="*/ 174 h 181"/>
                  <a:gd name="T16" fmla="*/ 40 w 305"/>
                  <a:gd name="T17" fmla="*/ 170 h 181"/>
                  <a:gd name="T18" fmla="*/ 26 w 305"/>
                  <a:gd name="T19" fmla="*/ 161 h 181"/>
                  <a:gd name="T20" fmla="*/ 15 w 305"/>
                  <a:gd name="T21" fmla="*/ 152 h 181"/>
                  <a:gd name="T22" fmla="*/ 11 w 305"/>
                  <a:gd name="T23" fmla="*/ 143 h 181"/>
                  <a:gd name="T24" fmla="*/ 6 w 305"/>
                  <a:gd name="T25" fmla="*/ 132 h 181"/>
                  <a:gd name="T26" fmla="*/ 2 w 305"/>
                  <a:gd name="T27" fmla="*/ 114 h 181"/>
                  <a:gd name="T28" fmla="*/ 0 w 305"/>
                  <a:gd name="T29" fmla="*/ 97 h 181"/>
                  <a:gd name="T30" fmla="*/ 0 w 305"/>
                  <a:gd name="T31" fmla="*/ 81 h 181"/>
                  <a:gd name="T32" fmla="*/ 0 w 305"/>
                  <a:gd name="T33" fmla="*/ 44 h 181"/>
                  <a:gd name="T34" fmla="*/ 2 w 305"/>
                  <a:gd name="T35" fmla="*/ 37 h 181"/>
                  <a:gd name="T36" fmla="*/ 6 w 305"/>
                  <a:gd name="T37" fmla="*/ 28 h 181"/>
                  <a:gd name="T38" fmla="*/ 17 w 305"/>
                  <a:gd name="T39" fmla="*/ 15 h 181"/>
                  <a:gd name="T40" fmla="*/ 29 w 305"/>
                  <a:gd name="T41" fmla="*/ 4 h 181"/>
                  <a:gd name="T42" fmla="*/ 35 w 305"/>
                  <a:gd name="T43" fmla="*/ 0 h 181"/>
                  <a:gd name="T44" fmla="*/ 44 w 305"/>
                  <a:gd name="T45" fmla="*/ 2 h 181"/>
                  <a:gd name="T46" fmla="*/ 57 w 305"/>
                  <a:gd name="T47" fmla="*/ 4 h 181"/>
                  <a:gd name="T48" fmla="*/ 91 w 305"/>
                  <a:gd name="T49" fmla="*/ 9 h 181"/>
                  <a:gd name="T50" fmla="*/ 155 w 305"/>
                  <a:gd name="T51" fmla="*/ 9 h 181"/>
                  <a:gd name="T52" fmla="*/ 172 w 305"/>
                  <a:gd name="T53" fmla="*/ 6 h 181"/>
                  <a:gd name="T54" fmla="*/ 192 w 305"/>
                  <a:gd name="T55" fmla="*/ 4 h 181"/>
                  <a:gd name="T56" fmla="*/ 217 w 305"/>
                  <a:gd name="T57" fmla="*/ 2 h 181"/>
                  <a:gd name="T58" fmla="*/ 239 w 305"/>
                  <a:gd name="T59" fmla="*/ 2 h 181"/>
                  <a:gd name="T60" fmla="*/ 259 w 305"/>
                  <a:gd name="T61" fmla="*/ 6 h 181"/>
                  <a:gd name="T62" fmla="*/ 285 w 305"/>
                  <a:gd name="T63" fmla="*/ 22 h 181"/>
                  <a:gd name="T64" fmla="*/ 294 w 305"/>
                  <a:gd name="T65" fmla="*/ 31 h 181"/>
                  <a:gd name="T66" fmla="*/ 301 w 305"/>
                  <a:gd name="T67" fmla="*/ 42 h 181"/>
                  <a:gd name="T68" fmla="*/ 305 w 305"/>
                  <a:gd name="T69" fmla="*/ 59 h 181"/>
                  <a:gd name="T70" fmla="*/ 305 w 305"/>
                  <a:gd name="T71" fmla="*/ 79 h 181"/>
                  <a:gd name="T72" fmla="*/ 303 w 305"/>
                  <a:gd name="T73" fmla="*/ 101 h 181"/>
                  <a:gd name="T74" fmla="*/ 301 w 305"/>
                  <a:gd name="T75" fmla="*/ 117 h 181"/>
                  <a:gd name="T76" fmla="*/ 296 w 305"/>
                  <a:gd name="T77" fmla="*/ 123 h 181"/>
                  <a:gd name="T78" fmla="*/ 290 w 305"/>
                  <a:gd name="T79" fmla="*/ 130 h 181"/>
                  <a:gd name="T80" fmla="*/ 270 w 305"/>
                  <a:gd name="T81" fmla="*/ 143 h 181"/>
                  <a:gd name="T82" fmla="*/ 252 w 305"/>
                  <a:gd name="T83" fmla="*/ 152 h 181"/>
                  <a:gd name="T84" fmla="*/ 245 w 305"/>
                  <a:gd name="T85" fmla="*/ 156 h 181"/>
                  <a:gd name="T86" fmla="*/ 243 w 305"/>
                  <a:gd name="T87" fmla="*/ 156 h 1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05"/>
                  <a:gd name="T133" fmla="*/ 0 h 181"/>
                  <a:gd name="T134" fmla="*/ 305 w 305"/>
                  <a:gd name="T135" fmla="*/ 181 h 1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05" h="181">
                    <a:moveTo>
                      <a:pt x="243" y="156"/>
                    </a:moveTo>
                    <a:lnTo>
                      <a:pt x="212" y="165"/>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2" y="4"/>
                    </a:lnTo>
                    <a:lnTo>
                      <a:pt x="217" y="2"/>
                    </a:lnTo>
                    <a:lnTo>
                      <a:pt x="239" y="2"/>
                    </a:lnTo>
                    <a:lnTo>
                      <a:pt x="259" y="6"/>
                    </a:lnTo>
                    <a:lnTo>
                      <a:pt x="285" y="22"/>
                    </a:lnTo>
                    <a:lnTo>
                      <a:pt x="294" y="31"/>
                    </a:lnTo>
                    <a:lnTo>
                      <a:pt x="301" y="42"/>
                    </a:lnTo>
                    <a:lnTo>
                      <a:pt x="305" y="59"/>
                    </a:lnTo>
                    <a:lnTo>
                      <a:pt x="305" y="79"/>
                    </a:lnTo>
                    <a:lnTo>
                      <a:pt x="303" y="101"/>
                    </a:lnTo>
                    <a:lnTo>
                      <a:pt x="301" y="117"/>
                    </a:lnTo>
                    <a:lnTo>
                      <a:pt x="296" y="123"/>
                    </a:lnTo>
                    <a:lnTo>
                      <a:pt x="290" y="130"/>
                    </a:lnTo>
                    <a:lnTo>
                      <a:pt x="270" y="143"/>
                    </a:lnTo>
                    <a:lnTo>
                      <a:pt x="252" y="152"/>
                    </a:lnTo>
                    <a:lnTo>
                      <a:pt x="245" y="156"/>
                    </a:lnTo>
                    <a:lnTo>
                      <a:pt x="243" y="156"/>
                    </a:lnTo>
                    <a:close/>
                  </a:path>
                </a:pathLst>
              </a:custGeom>
              <a:solidFill>
                <a:srgbClr val="A460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4" name="Freeform 195"/>
              <p:cNvSpPr>
                <a:spLocks/>
              </p:cNvSpPr>
              <p:nvPr/>
            </p:nvSpPr>
            <p:spPr bwMode="auto">
              <a:xfrm>
                <a:off x="780" y="3136"/>
                <a:ext cx="296" cy="181"/>
              </a:xfrm>
              <a:custGeom>
                <a:avLst/>
                <a:gdLst>
                  <a:gd name="T0" fmla="*/ 243 w 296"/>
                  <a:gd name="T1" fmla="*/ 154 h 181"/>
                  <a:gd name="T2" fmla="*/ 210 w 296"/>
                  <a:gd name="T3" fmla="*/ 165 h 181"/>
                  <a:gd name="T4" fmla="*/ 179 w 296"/>
                  <a:gd name="T5" fmla="*/ 174 h 181"/>
                  <a:gd name="T6" fmla="*/ 150 w 296"/>
                  <a:gd name="T7" fmla="*/ 178 h 181"/>
                  <a:gd name="T8" fmla="*/ 115 w 296"/>
                  <a:gd name="T9" fmla="*/ 181 h 181"/>
                  <a:gd name="T10" fmla="*/ 79 w 296"/>
                  <a:gd name="T11" fmla="*/ 178 h 181"/>
                  <a:gd name="T12" fmla="*/ 66 w 296"/>
                  <a:gd name="T13" fmla="*/ 176 h 181"/>
                  <a:gd name="T14" fmla="*/ 55 w 296"/>
                  <a:gd name="T15" fmla="*/ 174 h 181"/>
                  <a:gd name="T16" fmla="*/ 40 w 296"/>
                  <a:gd name="T17" fmla="*/ 170 h 181"/>
                  <a:gd name="T18" fmla="*/ 26 w 296"/>
                  <a:gd name="T19" fmla="*/ 161 h 181"/>
                  <a:gd name="T20" fmla="*/ 15 w 296"/>
                  <a:gd name="T21" fmla="*/ 152 h 181"/>
                  <a:gd name="T22" fmla="*/ 11 w 296"/>
                  <a:gd name="T23" fmla="*/ 143 h 181"/>
                  <a:gd name="T24" fmla="*/ 6 w 296"/>
                  <a:gd name="T25" fmla="*/ 132 h 181"/>
                  <a:gd name="T26" fmla="*/ 2 w 296"/>
                  <a:gd name="T27" fmla="*/ 114 h 181"/>
                  <a:gd name="T28" fmla="*/ 0 w 296"/>
                  <a:gd name="T29" fmla="*/ 97 h 181"/>
                  <a:gd name="T30" fmla="*/ 0 w 296"/>
                  <a:gd name="T31" fmla="*/ 81 h 181"/>
                  <a:gd name="T32" fmla="*/ 0 w 296"/>
                  <a:gd name="T33" fmla="*/ 44 h 181"/>
                  <a:gd name="T34" fmla="*/ 2 w 296"/>
                  <a:gd name="T35" fmla="*/ 37 h 181"/>
                  <a:gd name="T36" fmla="*/ 6 w 296"/>
                  <a:gd name="T37" fmla="*/ 28 h 181"/>
                  <a:gd name="T38" fmla="*/ 17 w 296"/>
                  <a:gd name="T39" fmla="*/ 15 h 181"/>
                  <a:gd name="T40" fmla="*/ 29 w 296"/>
                  <a:gd name="T41" fmla="*/ 4 h 181"/>
                  <a:gd name="T42" fmla="*/ 35 w 296"/>
                  <a:gd name="T43" fmla="*/ 0 h 181"/>
                  <a:gd name="T44" fmla="*/ 44 w 296"/>
                  <a:gd name="T45" fmla="*/ 2 h 181"/>
                  <a:gd name="T46" fmla="*/ 57 w 296"/>
                  <a:gd name="T47" fmla="*/ 4 h 181"/>
                  <a:gd name="T48" fmla="*/ 91 w 296"/>
                  <a:gd name="T49" fmla="*/ 9 h 181"/>
                  <a:gd name="T50" fmla="*/ 155 w 296"/>
                  <a:gd name="T51" fmla="*/ 9 h 181"/>
                  <a:gd name="T52" fmla="*/ 172 w 296"/>
                  <a:gd name="T53" fmla="*/ 6 h 181"/>
                  <a:gd name="T54" fmla="*/ 190 w 296"/>
                  <a:gd name="T55" fmla="*/ 4 h 181"/>
                  <a:gd name="T56" fmla="*/ 212 w 296"/>
                  <a:gd name="T57" fmla="*/ 2 h 181"/>
                  <a:gd name="T58" fmla="*/ 232 w 296"/>
                  <a:gd name="T59" fmla="*/ 2 h 181"/>
                  <a:gd name="T60" fmla="*/ 250 w 296"/>
                  <a:gd name="T61" fmla="*/ 6 h 181"/>
                  <a:gd name="T62" fmla="*/ 265 w 296"/>
                  <a:gd name="T63" fmla="*/ 15 h 181"/>
                  <a:gd name="T64" fmla="*/ 279 w 296"/>
                  <a:gd name="T65" fmla="*/ 22 h 181"/>
                  <a:gd name="T66" fmla="*/ 288 w 296"/>
                  <a:gd name="T67" fmla="*/ 31 h 181"/>
                  <a:gd name="T68" fmla="*/ 294 w 296"/>
                  <a:gd name="T69" fmla="*/ 44 h 181"/>
                  <a:gd name="T70" fmla="*/ 296 w 296"/>
                  <a:gd name="T71" fmla="*/ 59 h 181"/>
                  <a:gd name="T72" fmla="*/ 296 w 296"/>
                  <a:gd name="T73" fmla="*/ 97 h 181"/>
                  <a:gd name="T74" fmla="*/ 294 w 296"/>
                  <a:gd name="T75" fmla="*/ 112 h 181"/>
                  <a:gd name="T76" fmla="*/ 285 w 296"/>
                  <a:gd name="T77" fmla="*/ 126 h 181"/>
                  <a:gd name="T78" fmla="*/ 268 w 296"/>
                  <a:gd name="T79" fmla="*/ 141 h 181"/>
                  <a:gd name="T80" fmla="*/ 250 w 296"/>
                  <a:gd name="T81" fmla="*/ 150 h 181"/>
                  <a:gd name="T82" fmla="*/ 245 w 296"/>
                  <a:gd name="T83" fmla="*/ 154 h 181"/>
                  <a:gd name="T84" fmla="*/ 243 w 296"/>
                  <a:gd name="T85" fmla="*/ 154 h 1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6"/>
                  <a:gd name="T130" fmla="*/ 0 h 181"/>
                  <a:gd name="T131" fmla="*/ 296 w 296"/>
                  <a:gd name="T132" fmla="*/ 181 h 1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6" h="181">
                    <a:moveTo>
                      <a:pt x="243" y="154"/>
                    </a:moveTo>
                    <a:lnTo>
                      <a:pt x="210" y="165"/>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0" y="4"/>
                    </a:lnTo>
                    <a:lnTo>
                      <a:pt x="212" y="2"/>
                    </a:lnTo>
                    <a:lnTo>
                      <a:pt x="232" y="2"/>
                    </a:lnTo>
                    <a:lnTo>
                      <a:pt x="250" y="6"/>
                    </a:lnTo>
                    <a:lnTo>
                      <a:pt x="265" y="15"/>
                    </a:lnTo>
                    <a:lnTo>
                      <a:pt x="279" y="22"/>
                    </a:lnTo>
                    <a:lnTo>
                      <a:pt x="288" y="31"/>
                    </a:lnTo>
                    <a:lnTo>
                      <a:pt x="294" y="44"/>
                    </a:lnTo>
                    <a:lnTo>
                      <a:pt x="296" y="59"/>
                    </a:lnTo>
                    <a:lnTo>
                      <a:pt x="296" y="97"/>
                    </a:lnTo>
                    <a:lnTo>
                      <a:pt x="294" y="112"/>
                    </a:lnTo>
                    <a:lnTo>
                      <a:pt x="285" y="126"/>
                    </a:lnTo>
                    <a:lnTo>
                      <a:pt x="268" y="141"/>
                    </a:lnTo>
                    <a:lnTo>
                      <a:pt x="250" y="150"/>
                    </a:lnTo>
                    <a:lnTo>
                      <a:pt x="245" y="154"/>
                    </a:lnTo>
                    <a:lnTo>
                      <a:pt x="243" y="154"/>
                    </a:lnTo>
                    <a:close/>
                  </a:path>
                </a:pathLst>
              </a:custGeom>
              <a:solidFill>
                <a:srgbClr val="A864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5" name="Freeform 196"/>
              <p:cNvSpPr>
                <a:spLocks/>
              </p:cNvSpPr>
              <p:nvPr/>
            </p:nvSpPr>
            <p:spPr bwMode="auto">
              <a:xfrm>
                <a:off x="780" y="3136"/>
                <a:ext cx="290" cy="181"/>
              </a:xfrm>
              <a:custGeom>
                <a:avLst/>
                <a:gdLst>
                  <a:gd name="T0" fmla="*/ 241 w 290"/>
                  <a:gd name="T1" fmla="*/ 154 h 181"/>
                  <a:gd name="T2" fmla="*/ 210 w 290"/>
                  <a:gd name="T3" fmla="*/ 165 h 181"/>
                  <a:gd name="T4" fmla="*/ 179 w 290"/>
                  <a:gd name="T5" fmla="*/ 174 h 181"/>
                  <a:gd name="T6" fmla="*/ 150 w 290"/>
                  <a:gd name="T7" fmla="*/ 178 h 181"/>
                  <a:gd name="T8" fmla="*/ 115 w 290"/>
                  <a:gd name="T9" fmla="*/ 181 h 181"/>
                  <a:gd name="T10" fmla="*/ 79 w 290"/>
                  <a:gd name="T11" fmla="*/ 178 h 181"/>
                  <a:gd name="T12" fmla="*/ 66 w 290"/>
                  <a:gd name="T13" fmla="*/ 176 h 181"/>
                  <a:gd name="T14" fmla="*/ 55 w 290"/>
                  <a:gd name="T15" fmla="*/ 174 h 181"/>
                  <a:gd name="T16" fmla="*/ 40 w 290"/>
                  <a:gd name="T17" fmla="*/ 170 h 181"/>
                  <a:gd name="T18" fmla="*/ 26 w 290"/>
                  <a:gd name="T19" fmla="*/ 161 h 181"/>
                  <a:gd name="T20" fmla="*/ 15 w 290"/>
                  <a:gd name="T21" fmla="*/ 152 h 181"/>
                  <a:gd name="T22" fmla="*/ 11 w 290"/>
                  <a:gd name="T23" fmla="*/ 143 h 181"/>
                  <a:gd name="T24" fmla="*/ 6 w 290"/>
                  <a:gd name="T25" fmla="*/ 132 h 181"/>
                  <a:gd name="T26" fmla="*/ 2 w 290"/>
                  <a:gd name="T27" fmla="*/ 114 h 181"/>
                  <a:gd name="T28" fmla="*/ 0 w 290"/>
                  <a:gd name="T29" fmla="*/ 97 h 181"/>
                  <a:gd name="T30" fmla="*/ 0 w 290"/>
                  <a:gd name="T31" fmla="*/ 81 h 181"/>
                  <a:gd name="T32" fmla="*/ 0 w 290"/>
                  <a:gd name="T33" fmla="*/ 44 h 181"/>
                  <a:gd name="T34" fmla="*/ 2 w 290"/>
                  <a:gd name="T35" fmla="*/ 37 h 181"/>
                  <a:gd name="T36" fmla="*/ 6 w 290"/>
                  <a:gd name="T37" fmla="*/ 28 h 181"/>
                  <a:gd name="T38" fmla="*/ 17 w 290"/>
                  <a:gd name="T39" fmla="*/ 15 h 181"/>
                  <a:gd name="T40" fmla="*/ 29 w 290"/>
                  <a:gd name="T41" fmla="*/ 4 h 181"/>
                  <a:gd name="T42" fmla="*/ 35 w 290"/>
                  <a:gd name="T43" fmla="*/ 0 h 181"/>
                  <a:gd name="T44" fmla="*/ 44 w 290"/>
                  <a:gd name="T45" fmla="*/ 2 h 181"/>
                  <a:gd name="T46" fmla="*/ 57 w 290"/>
                  <a:gd name="T47" fmla="*/ 4 h 181"/>
                  <a:gd name="T48" fmla="*/ 91 w 290"/>
                  <a:gd name="T49" fmla="*/ 9 h 181"/>
                  <a:gd name="T50" fmla="*/ 155 w 290"/>
                  <a:gd name="T51" fmla="*/ 9 h 181"/>
                  <a:gd name="T52" fmla="*/ 172 w 290"/>
                  <a:gd name="T53" fmla="*/ 6 h 181"/>
                  <a:gd name="T54" fmla="*/ 190 w 290"/>
                  <a:gd name="T55" fmla="*/ 4 h 181"/>
                  <a:gd name="T56" fmla="*/ 210 w 290"/>
                  <a:gd name="T57" fmla="*/ 2 h 181"/>
                  <a:gd name="T58" fmla="*/ 228 w 290"/>
                  <a:gd name="T59" fmla="*/ 4 h 181"/>
                  <a:gd name="T60" fmla="*/ 245 w 290"/>
                  <a:gd name="T61" fmla="*/ 9 h 181"/>
                  <a:gd name="T62" fmla="*/ 261 w 290"/>
                  <a:gd name="T63" fmla="*/ 15 h 181"/>
                  <a:gd name="T64" fmla="*/ 272 w 290"/>
                  <a:gd name="T65" fmla="*/ 24 h 181"/>
                  <a:gd name="T66" fmla="*/ 281 w 290"/>
                  <a:gd name="T67" fmla="*/ 33 h 181"/>
                  <a:gd name="T68" fmla="*/ 285 w 290"/>
                  <a:gd name="T69" fmla="*/ 44 h 181"/>
                  <a:gd name="T70" fmla="*/ 290 w 290"/>
                  <a:gd name="T71" fmla="*/ 59 h 181"/>
                  <a:gd name="T72" fmla="*/ 290 w 290"/>
                  <a:gd name="T73" fmla="*/ 77 h 181"/>
                  <a:gd name="T74" fmla="*/ 288 w 290"/>
                  <a:gd name="T75" fmla="*/ 95 h 181"/>
                  <a:gd name="T76" fmla="*/ 285 w 290"/>
                  <a:gd name="T77" fmla="*/ 110 h 181"/>
                  <a:gd name="T78" fmla="*/ 276 w 290"/>
                  <a:gd name="T79" fmla="*/ 126 h 181"/>
                  <a:gd name="T80" fmla="*/ 261 w 290"/>
                  <a:gd name="T81" fmla="*/ 139 h 181"/>
                  <a:gd name="T82" fmla="*/ 248 w 290"/>
                  <a:gd name="T83" fmla="*/ 150 h 181"/>
                  <a:gd name="T84" fmla="*/ 243 w 290"/>
                  <a:gd name="T85" fmla="*/ 152 h 181"/>
                  <a:gd name="T86" fmla="*/ 241 w 290"/>
                  <a:gd name="T87" fmla="*/ 154 h 1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0"/>
                  <a:gd name="T133" fmla="*/ 0 h 181"/>
                  <a:gd name="T134" fmla="*/ 290 w 290"/>
                  <a:gd name="T135" fmla="*/ 181 h 1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0" h="181">
                    <a:moveTo>
                      <a:pt x="241" y="154"/>
                    </a:moveTo>
                    <a:lnTo>
                      <a:pt x="210" y="165"/>
                    </a:ln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0" y="4"/>
                    </a:lnTo>
                    <a:lnTo>
                      <a:pt x="210" y="2"/>
                    </a:lnTo>
                    <a:lnTo>
                      <a:pt x="228" y="4"/>
                    </a:lnTo>
                    <a:lnTo>
                      <a:pt x="245" y="9"/>
                    </a:lnTo>
                    <a:lnTo>
                      <a:pt x="261" y="15"/>
                    </a:lnTo>
                    <a:lnTo>
                      <a:pt x="272" y="24"/>
                    </a:lnTo>
                    <a:lnTo>
                      <a:pt x="281" y="33"/>
                    </a:lnTo>
                    <a:lnTo>
                      <a:pt x="285" y="44"/>
                    </a:lnTo>
                    <a:lnTo>
                      <a:pt x="290" y="59"/>
                    </a:lnTo>
                    <a:lnTo>
                      <a:pt x="290" y="77"/>
                    </a:lnTo>
                    <a:lnTo>
                      <a:pt x="288" y="95"/>
                    </a:lnTo>
                    <a:lnTo>
                      <a:pt x="285" y="110"/>
                    </a:lnTo>
                    <a:lnTo>
                      <a:pt x="276" y="126"/>
                    </a:lnTo>
                    <a:lnTo>
                      <a:pt x="261" y="139"/>
                    </a:lnTo>
                    <a:lnTo>
                      <a:pt x="248" y="150"/>
                    </a:lnTo>
                    <a:lnTo>
                      <a:pt x="243" y="152"/>
                    </a:lnTo>
                    <a:lnTo>
                      <a:pt x="241" y="154"/>
                    </a:lnTo>
                    <a:close/>
                  </a:path>
                </a:pathLst>
              </a:custGeom>
              <a:solidFill>
                <a:srgbClr val="AB673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6" name="Freeform 197"/>
              <p:cNvSpPr>
                <a:spLocks/>
              </p:cNvSpPr>
              <p:nvPr/>
            </p:nvSpPr>
            <p:spPr bwMode="auto">
              <a:xfrm>
                <a:off x="780" y="3136"/>
                <a:ext cx="283" cy="181"/>
              </a:xfrm>
              <a:custGeom>
                <a:avLst/>
                <a:gdLst>
                  <a:gd name="T0" fmla="*/ 241 w 283"/>
                  <a:gd name="T1" fmla="*/ 152 h 181"/>
                  <a:gd name="T2" fmla="*/ 179 w 283"/>
                  <a:gd name="T3" fmla="*/ 174 h 181"/>
                  <a:gd name="T4" fmla="*/ 150 w 283"/>
                  <a:gd name="T5" fmla="*/ 178 h 181"/>
                  <a:gd name="T6" fmla="*/ 115 w 283"/>
                  <a:gd name="T7" fmla="*/ 181 h 181"/>
                  <a:gd name="T8" fmla="*/ 79 w 283"/>
                  <a:gd name="T9" fmla="*/ 178 h 181"/>
                  <a:gd name="T10" fmla="*/ 66 w 283"/>
                  <a:gd name="T11" fmla="*/ 176 h 181"/>
                  <a:gd name="T12" fmla="*/ 55 w 283"/>
                  <a:gd name="T13" fmla="*/ 174 h 181"/>
                  <a:gd name="T14" fmla="*/ 40 w 283"/>
                  <a:gd name="T15" fmla="*/ 170 h 181"/>
                  <a:gd name="T16" fmla="*/ 26 w 283"/>
                  <a:gd name="T17" fmla="*/ 161 h 181"/>
                  <a:gd name="T18" fmla="*/ 15 w 283"/>
                  <a:gd name="T19" fmla="*/ 152 h 181"/>
                  <a:gd name="T20" fmla="*/ 11 w 283"/>
                  <a:gd name="T21" fmla="*/ 143 h 181"/>
                  <a:gd name="T22" fmla="*/ 6 w 283"/>
                  <a:gd name="T23" fmla="*/ 132 h 181"/>
                  <a:gd name="T24" fmla="*/ 2 w 283"/>
                  <a:gd name="T25" fmla="*/ 114 h 181"/>
                  <a:gd name="T26" fmla="*/ 0 w 283"/>
                  <a:gd name="T27" fmla="*/ 97 h 181"/>
                  <a:gd name="T28" fmla="*/ 0 w 283"/>
                  <a:gd name="T29" fmla="*/ 81 h 181"/>
                  <a:gd name="T30" fmla="*/ 0 w 283"/>
                  <a:gd name="T31" fmla="*/ 44 h 181"/>
                  <a:gd name="T32" fmla="*/ 2 w 283"/>
                  <a:gd name="T33" fmla="*/ 37 h 181"/>
                  <a:gd name="T34" fmla="*/ 6 w 283"/>
                  <a:gd name="T35" fmla="*/ 28 h 181"/>
                  <a:gd name="T36" fmla="*/ 17 w 283"/>
                  <a:gd name="T37" fmla="*/ 15 h 181"/>
                  <a:gd name="T38" fmla="*/ 29 w 283"/>
                  <a:gd name="T39" fmla="*/ 4 h 181"/>
                  <a:gd name="T40" fmla="*/ 35 w 283"/>
                  <a:gd name="T41" fmla="*/ 0 h 181"/>
                  <a:gd name="T42" fmla="*/ 44 w 283"/>
                  <a:gd name="T43" fmla="*/ 2 h 181"/>
                  <a:gd name="T44" fmla="*/ 57 w 283"/>
                  <a:gd name="T45" fmla="*/ 4 h 181"/>
                  <a:gd name="T46" fmla="*/ 91 w 283"/>
                  <a:gd name="T47" fmla="*/ 9 h 181"/>
                  <a:gd name="T48" fmla="*/ 155 w 283"/>
                  <a:gd name="T49" fmla="*/ 9 h 181"/>
                  <a:gd name="T50" fmla="*/ 172 w 283"/>
                  <a:gd name="T51" fmla="*/ 6 h 181"/>
                  <a:gd name="T52" fmla="*/ 190 w 283"/>
                  <a:gd name="T53" fmla="*/ 4 h 181"/>
                  <a:gd name="T54" fmla="*/ 206 w 283"/>
                  <a:gd name="T55" fmla="*/ 2 h 181"/>
                  <a:gd name="T56" fmla="*/ 223 w 283"/>
                  <a:gd name="T57" fmla="*/ 4 h 181"/>
                  <a:gd name="T58" fmla="*/ 239 w 283"/>
                  <a:gd name="T59" fmla="*/ 9 h 181"/>
                  <a:gd name="T60" fmla="*/ 254 w 283"/>
                  <a:gd name="T61" fmla="*/ 15 h 181"/>
                  <a:gd name="T62" fmla="*/ 265 w 283"/>
                  <a:gd name="T63" fmla="*/ 24 h 181"/>
                  <a:gd name="T64" fmla="*/ 272 w 283"/>
                  <a:gd name="T65" fmla="*/ 33 h 181"/>
                  <a:gd name="T66" fmla="*/ 279 w 283"/>
                  <a:gd name="T67" fmla="*/ 44 h 181"/>
                  <a:gd name="T68" fmla="*/ 283 w 283"/>
                  <a:gd name="T69" fmla="*/ 77 h 181"/>
                  <a:gd name="T70" fmla="*/ 281 w 283"/>
                  <a:gd name="T71" fmla="*/ 95 h 181"/>
                  <a:gd name="T72" fmla="*/ 279 w 283"/>
                  <a:gd name="T73" fmla="*/ 108 h 181"/>
                  <a:gd name="T74" fmla="*/ 272 w 283"/>
                  <a:gd name="T75" fmla="*/ 123 h 181"/>
                  <a:gd name="T76" fmla="*/ 259 w 283"/>
                  <a:gd name="T77" fmla="*/ 137 h 181"/>
                  <a:gd name="T78" fmla="*/ 245 w 283"/>
                  <a:gd name="T79" fmla="*/ 148 h 181"/>
                  <a:gd name="T80" fmla="*/ 241 w 283"/>
                  <a:gd name="T81" fmla="*/ 152 h 1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3"/>
                  <a:gd name="T124" fmla="*/ 0 h 181"/>
                  <a:gd name="T125" fmla="*/ 283 w 283"/>
                  <a:gd name="T126" fmla="*/ 181 h 1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3" h="181">
                    <a:moveTo>
                      <a:pt x="241" y="152"/>
                    </a:moveTo>
                    <a:lnTo>
                      <a:pt x="179" y="174"/>
                    </a:lnTo>
                    <a:lnTo>
                      <a:pt x="150" y="178"/>
                    </a:lnTo>
                    <a:lnTo>
                      <a:pt x="115" y="181"/>
                    </a:lnTo>
                    <a:lnTo>
                      <a:pt x="79" y="178"/>
                    </a:lnTo>
                    <a:lnTo>
                      <a:pt x="66" y="176"/>
                    </a:lnTo>
                    <a:lnTo>
                      <a:pt x="55" y="174"/>
                    </a:lnTo>
                    <a:lnTo>
                      <a:pt x="40" y="170"/>
                    </a:lnTo>
                    <a:lnTo>
                      <a:pt x="26" y="161"/>
                    </a:lnTo>
                    <a:lnTo>
                      <a:pt x="15" y="152"/>
                    </a:lnTo>
                    <a:lnTo>
                      <a:pt x="11" y="143"/>
                    </a:lnTo>
                    <a:lnTo>
                      <a:pt x="6" y="132"/>
                    </a:lnTo>
                    <a:lnTo>
                      <a:pt x="2" y="114"/>
                    </a:lnTo>
                    <a:lnTo>
                      <a:pt x="0" y="97"/>
                    </a:lnTo>
                    <a:lnTo>
                      <a:pt x="0" y="81"/>
                    </a:lnTo>
                    <a:lnTo>
                      <a:pt x="0" y="44"/>
                    </a:lnTo>
                    <a:lnTo>
                      <a:pt x="2" y="37"/>
                    </a:lnTo>
                    <a:lnTo>
                      <a:pt x="6" y="28"/>
                    </a:lnTo>
                    <a:lnTo>
                      <a:pt x="17" y="15"/>
                    </a:lnTo>
                    <a:lnTo>
                      <a:pt x="29" y="4"/>
                    </a:lnTo>
                    <a:lnTo>
                      <a:pt x="35" y="0"/>
                    </a:lnTo>
                    <a:lnTo>
                      <a:pt x="44" y="2"/>
                    </a:lnTo>
                    <a:lnTo>
                      <a:pt x="57" y="4"/>
                    </a:lnTo>
                    <a:lnTo>
                      <a:pt x="91" y="9"/>
                    </a:lnTo>
                    <a:lnTo>
                      <a:pt x="155" y="9"/>
                    </a:lnTo>
                    <a:lnTo>
                      <a:pt x="172" y="6"/>
                    </a:lnTo>
                    <a:lnTo>
                      <a:pt x="190" y="4"/>
                    </a:lnTo>
                    <a:lnTo>
                      <a:pt x="206" y="2"/>
                    </a:lnTo>
                    <a:lnTo>
                      <a:pt x="223" y="4"/>
                    </a:lnTo>
                    <a:lnTo>
                      <a:pt x="239" y="9"/>
                    </a:lnTo>
                    <a:lnTo>
                      <a:pt x="254" y="15"/>
                    </a:lnTo>
                    <a:lnTo>
                      <a:pt x="265" y="24"/>
                    </a:lnTo>
                    <a:lnTo>
                      <a:pt x="272" y="33"/>
                    </a:lnTo>
                    <a:lnTo>
                      <a:pt x="279" y="44"/>
                    </a:lnTo>
                    <a:lnTo>
                      <a:pt x="283" y="77"/>
                    </a:lnTo>
                    <a:lnTo>
                      <a:pt x="281" y="95"/>
                    </a:lnTo>
                    <a:lnTo>
                      <a:pt x="279" y="108"/>
                    </a:lnTo>
                    <a:lnTo>
                      <a:pt x="272" y="123"/>
                    </a:lnTo>
                    <a:lnTo>
                      <a:pt x="259" y="137"/>
                    </a:lnTo>
                    <a:lnTo>
                      <a:pt x="245" y="148"/>
                    </a:lnTo>
                    <a:lnTo>
                      <a:pt x="241" y="152"/>
                    </a:lnTo>
                    <a:close/>
                  </a:path>
                </a:pathLst>
              </a:custGeom>
              <a:solidFill>
                <a:srgbClr val="AF6B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7" name="Freeform 198"/>
              <p:cNvSpPr>
                <a:spLocks/>
              </p:cNvSpPr>
              <p:nvPr/>
            </p:nvSpPr>
            <p:spPr bwMode="auto">
              <a:xfrm>
                <a:off x="780" y="3138"/>
                <a:ext cx="279" cy="176"/>
              </a:xfrm>
              <a:custGeom>
                <a:avLst/>
                <a:gdLst>
                  <a:gd name="T0" fmla="*/ 239 w 279"/>
                  <a:gd name="T1" fmla="*/ 148 h 176"/>
                  <a:gd name="T2" fmla="*/ 210 w 279"/>
                  <a:gd name="T3" fmla="*/ 159 h 176"/>
                  <a:gd name="T4" fmla="*/ 179 w 279"/>
                  <a:gd name="T5" fmla="*/ 170 h 176"/>
                  <a:gd name="T6" fmla="*/ 157 w 279"/>
                  <a:gd name="T7" fmla="*/ 174 h 176"/>
                  <a:gd name="T8" fmla="*/ 128 w 279"/>
                  <a:gd name="T9" fmla="*/ 176 h 176"/>
                  <a:gd name="T10" fmla="*/ 86 w 279"/>
                  <a:gd name="T11" fmla="*/ 176 h 176"/>
                  <a:gd name="T12" fmla="*/ 71 w 279"/>
                  <a:gd name="T13" fmla="*/ 174 h 176"/>
                  <a:gd name="T14" fmla="*/ 57 w 279"/>
                  <a:gd name="T15" fmla="*/ 172 h 176"/>
                  <a:gd name="T16" fmla="*/ 35 w 279"/>
                  <a:gd name="T17" fmla="*/ 163 h 176"/>
                  <a:gd name="T18" fmla="*/ 20 w 279"/>
                  <a:gd name="T19" fmla="*/ 154 h 176"/>
                  <a:gd name="T20" fmla="*/ 11 w 279"/>
                  <a:gd name="T21" fmla="*/ 143 h 176"/>
                  <a:gd name="T22" fmla="*/ 9 w 279"/>
                  <a:gd name="T23" fmla="*/ 135 h 176"/>
                  <a:gd name="T24" fmla="*/ 4 w 279"/>
                  <a:gd name="T25" fmla="*/ 119 h 176"/>
                  <a:gd name="T26" fmla="*/ 2 w 279"/>
                  <a:gd name="T27" fmla="*/ 99 h 176"/>
                  <a:gd name="T28" fmla="*/ 0 w 279"/>
                  <a:gd name="T29" fmla="*/ 84 h 176"/>
                  <a:gd name="T30" fmla="*/ 0 w 279"/>
                  <a:gd name="T31" fmla="*/ 46 h 176"/>
                  <a:gd name="T32" fmla="*/ 2 w 279"/>
                  <a:gd name="T33" fmla="*/ 40 h 176"/>
                  <a:gd name="T34" fmla="*/ 6 w 279"/>
                  <a:gd name="T35" fmla="*/ 31 h 176"/>
                  <a:gd name="T36" fmla="*/ 15 w 279"/>
                  <a:gd name="T37" fmla="*/ 18 h 176"/>
                  <a:gd name="T38" fmla="*/ 26 w 279"/>
                  <a:gd name="T39" fmla="*/ 4 h 176"/>
                  <a:gd name="T40" fmla="*/ 33 w 279"/>
                  <a:gd name="T41" fmla="*/ 0 h 176"/>
                  <a:gd name="T42" fmla="*/ 46 w 279"/>
                  <a:gd name="T43" fmla="*/ 2 h 176"/>
                  <a:gd name="T44" fmla="*/ 66 w 279"/>
                  <a:gd name="T45" fmla="*/ 7 h 176"/>
                  <a:gd name="T46" fmla="*/ 86 w 279"/>
                  <a:gd name="T47" fmla="*/ 7 h 176"/>
                  <a:gd name="T48" fmla="*/ 117 w 279"/>
                  <a:gd name="T49" fmla="*/ 9 h 176"/>
                  <a:gd name="T50" fmla="*/ 146 w 279"/>
                  <a:gd name="T51" fmla="*/ 7 h 176"/>
                  <a:gd name="T52" fmla="*/ 168 w 279"/>
                  <a:gd name="T53" fmla="*/ 7 h 176"/>
                  <a:gd name="T54" fmla="*/ 188 w 279"/>
                  <a:gd name="T55" fmla="*/ 4 h 176"/>
                  <a:gd name="T56" fmla="*/ 206 w 279"/>
                  <a:gd name="T57" fmla="*/ 2 h 176"/>
                  <a:gd name="T58" fmla="*/ 232 w 279"/>
                  <a:gd name="T59" fmla="*/ 7 h 176"/>
                  <a:gd name="T60" fmla="*/ 248 w 279"/>
                  <a:gd name="T61" fmla="*/ 13 h 176"/>
                  <a:gd name="T62" fmla="*/ 259 w 279"/>
                  <a:gd name="T63" fmla="*/ 20 h 176"/>
                  <a:gd name="T64" fmla="*/ 268 w 279"/>
                  <a:gd name="T65" fmla="*/ 29 h 176"/>
                  <a:gd name="T66" fmla="*/ 272 w 279"/>
                  <a:gd name="T67" fmla="*/ 40 h 176"/>
                  <a:gd name="T68" fmla="*/ 279 w 279"/>
                  <a:gd name="T69" fmla="*/ 62 h 176"/>
                  <a:gd name="T70" fmla="*/ 279 w 279"/>
                  <a:gd name="T71" fmla="*/ 84 h 176"/>
                  <a:gd name="T72" fmla="*/ 274 w 279"/>
                  <a:gd name="T73" fmla="*/ 106 h 176"/>
                  <a:gd name="T74" fmla="*/ 268 w 279"/>
                  <a:gd name="T75" fmla="*/ 119 h 176"/>
                  <a:gd name="T76" fmla="*/ 257 w 279"/>
                  <a:gd name="T77" fmla="*/ 132 h 176"/>
                  <a:gd name="T78" fmla="*/ 243 w 279"/>
                  <a:gd name="T79" fmla="*/ 143 h 176"/>
                  <a:gd name="T80" fmla="*/ 239 w 279"/>
                  <a:gd name="T81" fmla="*/ 148 h 1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9"/>
                  <a:gd name="T124" fmla="*/ 0 h 176"/>
                  <a:gd name="T125" fmla="*/ 279 w 279"/>
                  <a:gd name="T126" fmla="*/ 176 h 1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9" h="176">
                    <a:moveTo>
                      <a:pt x="239" y="148"/>
                    </a:moveTo>
                    <a:lnTo>
                      <a:pt x="210" y="159"/>
                    </a:lnTo>
                    <a:lnTo>
                      <a:pt x="179" y="170"/>
                    </a:lnTo>
                    <a:lnTo>
                      <a:pt x="157" y="174"/>
                    </a:lnTo>
                    <a:lnTo>
                      <a:pt x="128" y="176"/>
                    </a:lnTo>
                    <a:lnTo>
                      <a:pt x="86" y="176"/>
                    </a:lnTo>
                    <a:lnTo>
                      <a:pt x="71" y="174"/>
                    </a:lnTo>
                    <a:lnTo>
                      <a:pt x="57" y="172"/>
                    </a:lnTo>
                    <a:lnTo>
                      <a:pt x="35" y="163"/>
                    </a:lnTo>
                    <a:lnTo>
                      <a:pt x="20" y="154"/>
                    </a:lnTo>
                    <a:lnTo>
                      <a:pt x="11" y="143"/>
                    </a:lnTo>
                    <a:lnTo>
                      <a:pt x="9" y="135"/>
                    </a:lnTo>
                    <a:lnTo>
                      <a:pt x="4" y="119"/>
                    </a:lnTo>
                    <a:lnTo>
                      <a:pt x="2" y="99"/>
                    </a:lnTo>
                    <a:lnTo>
                      <a:pt x="0" y="84"/>
                    </a:lnTo>
                    <a:lnTo>
                      <a:pt x="0" y="46"/>
                    </a:lnTo>
                    <a:lnTo>
                      <a:pt x="2" y="40"/>
                    </a:lnTo>
                    <a:lnTo>
                      <a:pt x="6" y="31"/>
                    </a:lnTo>
                    <a:lnTo>
                      <a:pt x="15" y="18"/>
                    </a:lnTo>
                    <a:lnTo>
                      <a:pt x="26" y="4"/>
                    </a:lnTo>
                    <a:lnTo>
                      <a:pt x="33" y="0"/>
                    </a:lnTo>
                    <a:lnTo>
                      <a:pt x="46" y="2"/>
                    </a:lnTo>
                    <a:lnTo>
                      <a:pt x="66" y="7"/>
                    </a:lnTo>
                    <a:lnTo>
                      <a:pt x="86" y="7"/>
                    </a:lnTo>
                    <a:lnTo>
                      <a:pt x="117" y="9"/>
                    </a:lnTo>
                    <a:lnTo>
                      <a:pt x="146" y="7"/>
                    </a:lnTo>
                    <a:lnTo>
                      <a:pt x="168" y="7"/>
                    </a:lnTo>
                    <a:lnTo>
                      <a:pt x="188" y="4"/>
                    </a:lnTo>
                    <a:lnTo>
                      <a:pt x="206" y="2"/>
                    </a:lnTo>
                    <a:lnTo>
                      <a:pt x="232" y="7"/>
                    </a:lnTo>
                    <a:lnTo>
                      <a:pt x="248" y="13"/>
                    </a:lnTo>
                    <a:lnTo>
                      <a:pt x="259" y="20"/>
                    </a:lnTo>
                    <a:lnTo>
                      <a:pt x="268" y="29"/>
                    </a:lnTo>
                    <a:lnTo>
                      <a:pt x="272" y="40"/>
                    </a:lnTo>
                    <a:lnTo>
                      <a:pt x="279" y="62"/>
                    </a:lnTo>
                    <a:lnTo>
                      <a:pt x="279" y="84"/>
                    </a:lnTo>
                    <a:lnTo>
                      <a:pt x="274" y="106"/>
                    </a:lnTo>
                    <a:lnTo>
                      <a:pt x="268" y="119"/>
                    </a:lnTo>
                    <a:lnTo>
                      <a:pt x="257" y="132"/>
                    </a:lnTo>
                    <a:lnTo>
                      <a:pt x="243" y="143"/>
                    </a:lnTo>
                    <a:lnTo>
                      <a:pt x="239" y="148"/>
                    </a:lnTo>
                    <a:close/>
                  </a:path>
                </a:pathLst>
              </a:custGeom>
              <a:solidFill>
                <a:srgbClr val="B36F3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8" name="Freeform 199"/>
              <p:cNvSpPr>
                <a:spLocks/>
              </p:cNvSpPr>
              <p:nvPr/>
            </p:nvSpPr>
            <p:spPr bwMode="auto">
              <a:xfrm>
                <a:off x="780" y="3140"/>
                <a:ext cx="274" cy="172"/>
              </a:xfrm>
              <a:custGeom>
                <a:avLst/>
                <a:gdLst>
                  <a:gd name="T0" fmla="*/ 239 w 274"/>
                  <a:gd name="T1" fmla="*/ 144 h 172"/>
                  <a:gd name="T2" fmla="*/ 210 w 274"/>
                  <a:gd name="T3" fmla="*/ 155 h 172"/>
                  <a:gd name="T4" fmla="*/ 179 w 274"/>
                  <a:gd name="T5" fmla="*/ 166 h 172"/>
                  <a:gd name="T6" fmla="*/ 157 w 274"/>
                  <a:gd name="T7" fmla="*/ 170 h 172"/>
                  <a:gd name="T8" fmla="*/ 128 w 274"/>
                  <a:gd name="T9" fmla="*/ 172 h 172"/>
                  <a:gd name="T10" fmla="*/ 71 w 274"/>
                  <a:gd name="T11" fmla="*/ 172 h 172"/>
                  <a:gd name="T12" fmla="*/ 57 w 274"/>
                  <a:gd name="T13" fmla="*/ 170 h 172"/>
                  <a:gd name="T14" fmla="*/ 37 w 274"/>
                  <a:gd name="T15" fmla="*/ 163 h 172"/>
                  <a:gd name="T16" fmla="*/ 22 w 274"/>
                  <a:gd name="T17" fmla="*/ 152 h 172"/>
                  <a:gd name="T18" fmla="*/ 13 w 274"/>
                  <a:gd name="T19" fmla="*/ 141 h 172"/>
                  <a:gd name="T20" fmla="*/ 9 w 274"/>
                  <a:gd name="T21" fmla="*/ 133 h 172"/>
                  <a:gd name="T22" fmla="*/ 4 w 274"/>
                  <a:gd name="T23" fmla="*/ 119 h 172"/>
                  <a:gd name="T24" fmla="*/ 2 w 274"/>
                  <a:gd name="T25" fmla="*/ 99 h 172"/>
                  <a:gd name="T26" fmla="*/ 0 w 274"/>
                  <a:gd name="T27" fmla="*/ 84 h 172"/>
                  <a:gd name="T28" fmla="*/ 0 w 274"/>
                  <a:gd name="T29" fmla="*/ 46 h 172"/>
                  <a:gd name="T30" fmla="*/ 2 w 274"/>
                  <a:gd name="T31" fmla="*/ 40 h 172"/>
                  <a:gd name="T32" fmla="*/ 6 w 274"/>
                  <a:gd name="T33" fmla="*/ 31 h 172"/>
                  <a:gd name="T34" fmla="*/ 24 w 274"/>
                  <a:gd name="T35" fmla="*/ 5 h 172"/>
                  <a:gd name="T36" fmla="*/ 31 w 274"/>
                  <a:gd name="T37" fmla="*/ 0 h 172"/>
                  <a:gd name="T38" fmla="*/ 44 w 274"/>
                  <a:gd name="T39" fmla="*/ 0 h 172"/>
                  <a:gd name="T40" fmla="*/ 62 w 274"/>
                  <a:gd name="T41" fmla="*/ 5 h 172"/>
                  <a:gd name="T42" fmla="*/ 84 w 274"/>
                  <a:gd name="T43" fmla="*/ 7 h 172"/>
                  <a:gd name="T44" fmla="*/ 113 w 274"/>
                  <a:gd name="T45" fmla="*/ 7 h 172"/>
                  <a:gd name="T46" fmla="*/ 141 w 274"/>
                  <a:gd name="T47" fmla="*/ 7 h 172"/>
                  <a:gd name="T48" fmla="*/ 166 w 274"/>
                  <a:gd name="T49" fmla="*/ 5 h 172"/>
                  <a:gd name="T50" fmla="*/ 183 w 274"/>
                  <a:gd name="T51" fmla="*/ 5 h 172"/>
                  <a:gd name="T52" fmla="*/ 201 w 274"/>
                  <a:gd name="T53" fmla="*/ 2 h 172"/>
                  <a:gd name="T54" fmla="*/ 228 w 274"/>
                  <a:gd name="T55" fmla="*/ 7 h 172"/>
                  <a:gd name="T56" fmla="*/ 252 w 274"/>
                  <a:gd name="T57" fmla="*/ 20 h 172"/>
                  <a:gd name="T58" fmla="*/ 261 w 274"/>
                  <a:gd name="T59" fmla="*/ 27 h 172"/>
                  <a:gd name="T60" fmla="*/ 268 w 274"/>
                  <a:gd name="T61" fmla="*/ 38 h 172"/>
                  <a:gd name="T62" fmla="*/ 274 w 274"/>
                  <a:gd name="T63" fmla="*/ 58 h 172"/>
                  <a:gd name="T64" fmla="*/ 274 w 274"/>
                  <a:gd name="T65" fmla="*/ 82 h 172"/>
                  <a:gd name="T66" fmla="*/ 272 w 274"/>
                  <a:gd name="T67" fmla="*/ 102 h 172"/>
                  <a:gd name="T68" fmla="*/ 265 w 274"/>
                  <a:gd name="T69" fmla="*/ 115 h 172"/>
                  <a:gd name="T70" fmla="*/ 254 w 274"/>
                  <a:gd name="T71" fmla="*/ 130 h 172"/>
                  <a:gd name="T72" fmla="*/ 243 w 274"/>
                  <a:gd name="T73" fmla="*/ 139 h 172"/>
                  <a:gd name="T74" fmla="*/ 239 w 274"/>
                  <a:gd name="T75" fmla="*/ 144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4"/>
                  <a:gd name="T115" fmla="*/ 0 h 172"/>
                  <a:gd name="T116" fmla="*/ 274 w 274"/>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4" h="172">
                    <a:moveTo>
                      <a:pt x="239" y="144"/>
                    </a:moveTo>
                    <a:lnTo>
                      <a:pt x="210" y="155"/>
                    </a:lnTo>
                    <a:lnTo>
                      <a:pt x="179" y="166"/>
                    </a:lnTo>
                    <a:lnTo>
                      <a:pt x="157" y="170"/>
                    </a:lnTo>
                    <a:lnTo>
                      <a:pt x="128" y="172"/>
                    </a:lnTo>
                    <a:lnTo>
                      <a:pt x="71" y="172"/>
                    </a:lnTo>
                    <a:lnTo>
                      <a:pt x="57" y="170"/>
                    </a:lnTo>
                    <a:lnTo>
                      <a:pt x="37" y="163"/>
                    </a:lnTo>
                    <a:lnTo>
                      <a:pt x="22" y="152"/>
                    </a:lnTo>
                    <a:lnTo>
                      <a:pt x="13" y="141"/>
                    </a:lnTo>
                    <a:lnTo>
                      <a:pt x="9" y="133"/>
                    </a:lnTo>
                    <a:lnTo>
                      <a:pt x="4" y="119"/>
                    </a:lnTo>
                    <a:lnTo>
                      <a:pt x="2" y="99"/>
                    </a:lnTo>
                    <a:lnTo>
                      <a:pt x="0" y="84"/>
                    </a:lnTo>
                    <a:lnTo>
                      <a:pt x="0" y="46"/>
                    </a:lnTo>
                    <a:lnTo>
                      <a:pt x="2" y="40"/>
                    </a:lnTo>
                    <a:lnTo>
                      <a:pt x="6" y="31"/>
                    </a:lnTo>
                    <a:lnTo>
                      <a:pt x="24" y="5"/>
                    </a:lnTo>
                    <a:lnTo>
                      <a:pt x="31" y="0"/>
                    </a:lnTo>
                    <a:lnTo>
                      <a:pt x="44" y="0"/>
                    </a:lnTo>
                    <a:lnTo>
                      <a:pt x="62" y="5"/>
                    </a:lnTo>
                    <a:lnTo>
                      <a:pt x="84" y="7"/>
                    </a:lnTo>
                    <a:lnTo>
                      <a:pt x="113" y="7"/>
                    </a:lnTo>
                    <a:lnTo>
                      <a:pt x="141" y="7"/>
                    </a:lnTo>
                    <a:lnTo>
                      <a:pt x="166" y="5"/>
                    </a:lnTo>
                    <a:lnTo>
                      <a:pt x="183" y="5"/>
                    </a:lnTo>
                    <a:lnTo>
                      <a:pt x="201" y="2"/>
                    </a:lnTo>
                    <a:lnTo>
                      <a:pt x="228" y="7"/>
                    </a:lnTo>
                    <a:lnTo>
                      <a:pt x="252" y="20"/>
                    </a:lnTo>
                    <a:lnTo>
                      <a:pt x="261" y="27"/>
                    </a:lnTo>
                    <a:lnTo>
                      <a:pt x="268" y="38"/>
                    </a:lnTo>
                    <a:lnTo>
                      <a:pt x="274" y="58"/>
                    </a:lnTo>
                    <a:lnTo>
                      <a:pt x="274" y="82"/>
                    </a:lnTo>
                    <a:lnTo>
                      <a:pt x="272" y="102"/>
                    </a:lnTo>
                    <a:lnTo>
                      <a:pt x="265" y="115"/>
                    </a:lnTo>
                    <a:lnTo>
                      <a:pt x="254" y="130"/>
                    </a:lnTo>
                    <a:lnTo>
                      <a:pt x="243" y="139"/>
                    </a:lnTo>
                    <a:lnTo>
                      <a:pt x="239" y="144"/>
                    </a:lnTo>
                    <a:close/>
                  </a:path>
                </a:pathLst>
              </a:custGeom>
              <a:solidFill>
                <a:srgbClr val="B7734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09" name="Freeform 200"/>
              <p:cNvSpPr>
                <a:spLocks/>
              </p:cNvSpPr>
              <p:nvPr/>
            </p:nvSpPr>
            <p:spPr bwMode="auto">
              <a:xfrm>
                <a:off x="780" y="3142"/>
                <a:ext cx="272" cy="170"/>
              </a:xfrm>
              <a:custGeom>
                <a:avLst/>
                <a:gdLst>
                  <a:gd name="T0" fmla="*/ 239 w 272"/>
                  <a:gd name="T1" fmla="*/ 139 h 170"/>
                  <a:gd name="T2" fmla="*/ 210 w 272"/>
                  <a:gd name="T3" fmla="*/ 150 h 170"/>
                  <a:gd name="T4" fmla="*/ 179 w 272"/>
                  <a:gd name="T5" fmla="*/ 159 h 170"/>
                  <a:gd name="T6" fmla="*/ 159 w 272"/>
                  <a:gd name="T7" fmla="*/ 166 h 170"/>
                  <a:gd name="T8" fmla="*/ 146 w 272"/>
                  <a:gd name="T9" fmla="*/ 168 h 170"/>
                  <a:gd name="T10" fmla="*/ 128 w 272"/>
                  <a:gd name="T11" fmla="*/ 168 h 170"/>
                  <a:gd name="T12" fmla="*/ 88 w 272"/>
                  <a:gd name="T13" fmla="*/ 170 h 170"/>
                  <a:gd name="T14" fmla="*/ 73 w 272"/>
                  <a:gd name="T15" fmla="*/ 170 h 170"/>
                  <a:gd name="T16" fmla="*/ 60 w 272"/>
                  <a:gd name="T17" fmla="*/ 168 h 170"/>
                  <a:gd name="T18" fmla="*/ 48 w 272"/>
                  <a:gd name="T19" fmla="*/ 166 h 170"/>
                  <a:gd name="T20" fmla="*/ 40 w 272"/>
                  <a:gd name="T21" fmla="*/ 161 h 170"/>
                  <a:gd name="T22" fmla="*/ 24 w 272"/>
                  <a:gd name="T23" fmla="*/ 153 h 170"/>
                  <a:gd name="T24" fmla="*/ 13 w 272"/>
                  <a:gd name="T25" fmla="*/ 142 h 170"/>
                  <a:gd name="T26" fmla="*/ 4 w 272"/>
                  <a:gd name="T27" fmla="*/ 120 h 170"/>
                  <a:gd name="T28" fmla="*/ 2 w 272"/>
                  <a:gd name="T29" fmla="*/ 100 h 170"/>
                  <a:gd name="T30" fmla="*/ 0 w 272"/>
                  <a:gd name="T31" fmla="*/ 84 h 170"/>
                  <a:gd name="T32" fmla="*/ 0 w 272"/>
                  <a:gd name="T33" fmla="*/ 49 h 170"/>
                  <a:gd name="T34" fmla="*/ 2 w 272"/>
                  <a:gd name="T35" fmla="*/ 42 h 170"/>
                  <a:gd name="T36" fmla="*/ 6 w 272"/>
                  <a:gd name="T37" fmla="*/ 33 h 170"/>
                  <a:gd name="T38" fmla="*/ 13 w 272"/>
                  <a:gd name="T39" fmla="*/ 20 h 170"/>
                  <a:gd name="T40" fmla="*/ 22 w 272"/>
                  <a:gd name="T41" fmla="*/ 7 h 170"/>
                  <a:gd name="T42" fmla="*/ 29 w 272"/>
                  <a:gd name="T43" fmla="*/ 3 h 170"/>
                  <a:gd name="T44" fmla="*/ 42 w 272"/>
                  <a:gd name="T45" fmla="*/ 0 h 170"/>
                  <a:gd name="T46" fmla="*/ 60 w 272"/>
                  <a:gd name="T47" fmla="*/ 3 h 170"/>
                  <a:gd name="T48" fmla="*/ 71 w 272"/>
                  <a:gd name="T49" fmla="*/ 5 h 170"/>
                  <a:gd name="T50" fmla="*/ 79 w 272"/>
                  <a:gd name="T51" fmla="*/ 5 h 170"/>
                  <a:gd name="T52" fmla="*/ 110 w 272"/>
                  <a:gd name="T53" fmla="*/ 5 h 170"/>
                  <a:gd name="T54" fmla="*/ 161 w 272"/>
                  <a:gd name="T55" fmla="*/ 5 h 170"/>
                  <a:gd name="T56" fmla="*/ 197 w 272"/>
                  <a:gd name="T57" fmla="*/ 0 h 170"/>
                  <a:gd name="T58" fmla="*/ 223 w 272"/>
                  <a:gd name="T59" fmla="*/ 5 h 170"/>
                  <a:gd name="T60" fmla="*/ 248 w 272"/>
                  <a:gd name="T61" fmla="*/ 16 h 170"/>
                  <a:gd name="T62" fmla="*/ 254 w 272"/>
                  <a:gd name="T63" fmla="*/ 22 h 170"/>
                  <a:gd name="T64" fmla="*/ 261 w 272"/>
                  <a:gd name="T65" fmla="*/ 33 h 170"/>
                  <a:gd name="T66" fmla="*/ 270 w 272"/>
                  <a:gd name="T67" fmla="*/ 53 h 170"/>
                  <a:gd name="T68" fmla="*/ 272 w 272"/>
                  <a:gd name="T69" fmla="*/ 78 h 170"/>
                  <a:gd name="T70" fmla="*/ 270 w 272"/>
                  <a:gd name="T71" fmla="*/ 100 h 170"/>
                  <a:gd name="T72" fmla="*/ 263 w 272"/>
                  <a:gd name="T73" fmla="*/ 113 h 170"/>
                  <a:gd name="T74" fmla="*/ 254 w 272"/>
                  <a:gd name="T75" fmla="*/ 126 h 170"/>
                  <a:gd name="T76" fmla="*/ 243 w 272"/>
                  <a:gd name="T77" fmla="*/ 135 h 170"/>
                  <a:gd name="T78" fmla="*/ 239 w 272"/>
                  <a:gd name="T79" fmla="*/ 139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170"/>
                  <a:gd name="T122" fmla="*/ 272 w 272"/>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170">
                    <a:moveTo>
                      <a:pt x="239" y="139"/>
                    </a:moveTo>
                    <a:lnTo>
                      <a:pt x="210" y="150"/>
                    </a:lnTo>
                    <a:lnTo>
                      <a:pt x="179" y="159"/>
                    </a:lnTo>
                    <a:lnTo>
                      <a:pt x="159" y="166"/>
                    </a:lnTo>
                    <a:lnTo>
                      <a:pt x="146" y="168"/>
                    </a:lnTo>
                    <a:lnTo>
                      <a:pt x="128" y="168"/>
                    </a:lnTo>
                    <a:lnTo>
                      <a:pt x="88" y="170"/>
                    </a:lnTo>
                    <a:lnTo>
                      <a:pt x="73" y="170"/>
                    </a:lnTo>
                    <a:lnTo>
                      <a:pt x="60" y="168"/>
                    </a:lnTo>
                    <a:lnTo>
                      <a:pt x="48" y="166"/>
                    </a:lnTo>
                    <a:lnTo>
                      <a:pt x="40" y="161"/>
                    </a:lnTo>
                    <a:lnTo>
                      <a:pt x="24" y="153"/>
                    </a:lnTo>
                    <a:lnTo>
                      <a:pt x="13" y="142"/>
                    </a:lnTo>
                    <a:lnTo>
                      <a:pt x="4" y="120"/>
                    </a:lnTo>
                    <a:lnTo>
                      <a:pt x="2" y="100"/>
                    </a:lnTo>
                    <a:lnTo>
                      <a:pt x="0" y="84"/>
                    </a:lnTo>
                    <a:lnTo>
                      <a:pt x="0" y="49"/>
                    </a:lnTo>
                    <a:lnTo>
                      <a:pt x="2" y="42"/>
                    </a:lnTo>
                    <a:lnTo>
                      <a:pt x="6" y="33"/>
                    </a:lnTo>
                    <a:lnTo>
                      <a:pt x="13" y="20"/>
                    </a:lnTo>
                    <a:lnTo>
                      <a:pt x="22" y="7"/>
                    </a:lnTo>
                    <a:lnTo>
                      <a:pt x="29" y="3"/>
                    </a:lnTo>
                    <a:lnTo>
                      <a:pt x="42" y="0"/>
                    </a:lnTo>
                    <a:lnTo>
                      <a:pt x="60" y="3"/>
                    </a:lnTo>
                    <a:lnTo>
                      <a:pt x="71" y="5"/>
                    </a:lnTo>
                    <a:lnTo>
                      <a:pt x="79" y="5"/>
                    </a:lnTo>
                    <a:lnTo>
                      <a:pt x="110" y="5"/>
                    </a:lnTo>
                    <a:lnTo>
                      <a:pt x="161" y="5"/>
                    </a:lnTo>
                    <a:lnTo>
                      <a:pt x="197" y="0"/>
                    </a:lnTo>
                    <a:lnTo>
                      <a:pt x="223" y="5"/>
                    </a:lnTo>
                    <a:lnTo>
                      <a:pt x="248" y="16"/>
                    </a:lnTo>
                    <a:lnTo>
                      <a:pt x="254" y="22"/>
                    </a:lnTo>
                    <a:lnTo>
                      <a:pt x="261" y="33"/>
                    </a:lnTo>
                    <a:lnTo>
                      <a:pt x="270" y="53"/>
                    </a:lnTo>
                    <a:lnTo>
                      <a:pt x="272" y="78"/>
                    </a:lnTo>
                    <a:lnTo>
                      <a:pt x="270" y="100"/>
                    </a:lnTo>
                    <a:lnTo>
                      <a:pt x="263" y="113"/>
                    </a:lnTo>
                    <a:lnTo>
                      <a:pt x="254" y="126"/>
                    </a:lnTo>
                    <a:lnTo>
                      <a:pt x="243" y="135"/>
                    </a:lnTo>
                    <a:lnTo>
                      <a:pt x="239" y="139"/>
                    </a:lnTo>
                    <a:close/>
                  </a:path>
                </a:pathLst>
              </a:custGeom>
              <a:solidFill>
                <a:srgbClr val="BB77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0" name="Freeform 201"/>
              <p:cNvSpPr>
                <a:spLocks/>
              </p:cNvSpPr>
              <p:nvPr/>
            </p:nvSpPr>
            <p:spPr bwMode="auto">
              <a:xfrm>
                <a:off x="780" y="3145"/>
                <a:ext cx="268" cy="167"/>
              </a:xfrm>
              <a:custGeom>
                <a:avLst/>
                <a:gdLst>
                  <a:gd name="T0" fmla="*/ 237 w 268"/>
                  <a:gd name="T1" fmla="*/ 136 h 167"/>
                  <a:gd name="T2" fmla="*/ 179 w 268"/>
                  <a:gd name="T3" fmla="*/ 154 h 167"/>
                  <a:gd name="T4" fmla="*/ 159 w 268"/>
                  <a:gd name="T5" fmla="*/ 161 h 167"/>
                  <a:gd name="T6" fmla="*/ 130 w 268"/>
                  <a:gd name="T7" fmla="*/ 165 h 167"/>
                  <a:gd name="T8" fmla="*/ 91 w 268"/>
                  <a:gd name="T9" fmla="*/ 167 h 167"/>
                  <a:gd name="T10" fmla="*/ 73 w 268"/>
                  <a:gd name="T11" fmla="*/ 167 h 167"/>
                  <a:gd name="T12" fmla="*/ 60 w 268"/>
                  <a:gd name="T13" fmla="*/ 165 h 167"/>
                  <a:gd name="T14" fmla="*/ 40 w 268"/>
                  <a:gd name="T15" fmla="*/ 158 h 167"/>
                  <a:gd name="T16" fmla="*/ 24 w 268"/>
                  <a:gd name="T17" fmla="*/ 150 h 167"/>
                  <a:gd name="T18" fmla="*/ 13 w 268"/>
                  <a:gd name="T19" fmla="*/ 139 h 167"/>
                  <a:gd name="T20" fmla="*/ 9 w 268"/>
                  <a:gd name="T21" fmla="*/ 130 h 167"/>
                  <a:gd name="T22" fmla="*/ 6 w 268"/>
                  <a:gd name="T23" fmla="*/ 117 h 167"/>
                  <a:gd name="T24" fmla="*/ 2 w 268"/>
                  <a:gd name="T25" fmla="*/ 99 h 167"/>
                  <a:gd name="T26" fmla="*/ 0 w 268"/>
                  <a:gd name="T27" fmla="*/ 83 h 167"/>
                  <a:gd name="T28" fmla="*/ 0 w 268"/>
                  <a:gd name="T29" fmla="*/ 48 h 167"/>
                  <a:gd name="T30" fmla="*/ 2 w 268"/>
                  <a:gd name="T31" fmla="*/ 41 h 167"/>
                  <a:gd name="T32" fmla="*/ 6 w 268"/>
                  <a:gd name="T33" fmla="*/ 33 h 167"/>
                  <a:gd name="T34" fmla="*/ 13 w 268"/>
                  <a:gd name="T35" fmla="*/ 19 h 167"/>
                  <a:gd name="T36" fmla="*/ 22 w 268"/>
                  <a:gd name="T37" fmla="*/ 6 h 167"/>
                  <a:gd name="T38" fmla="*/ 26 w 268"/>
                  <a:gd name="T39" fmla="*/ 2 h 167"/>
                  <a:gd name="T40" fmla="*/ 37 w 268"/>
                  <a:gd name="T41" fmla="*/ 0 h 167"/>
                  <a:gd name="T42" fmla="*/ 55 w 268"/>
                  <a:gd name="T43" fmla="*/ 0 h 167"/>
                  <a:gd name="T44" fmla="*/ 66 w 268"/>
                  <a:gd name="T45" fmla="*/ 2 h 167"/>
                  <a:gd name="T46" fmla="*/ 75 w 268"/>
                  <a:gd name="T47" fmla="*/ 2 h 167"/>
                  <a:gd name="T48" fmla="*/ 88 w 268"/>
                  <a:gd name="T49" fmla="*/ 4 h 167"/>
                  <a:gd name="T50" fmla="*/ 106 w 268"/>
                  <a:gd name="T51" fmla="*/ 4 h 167"/>
                  <a:gd name="T52" fmla="*/ 133 w 268"/>
                  <a:gd name="T53" fmla="*/ 4 h 167"/>
                  <a:gd name="T54" fmla="*/ 157 w 268"/>
                  <a:gd name="T55" fmla="*/ 2 h 167"/>
                  <a:gd name="T56" fmla="*/ 175 w 268"/>
                  <a:gd name="T57" fmla="*/ 2 h 167"/>
                  <a:gd name="T58" fmla="*/ 190 w 268"/>
                  <a:gd name="T59" fmla="*/ 0 h 167"/>
                  <a:gd name="T60" fmla="*/ 219 w 268"/>
                  <a:gd name="T61" fmla="*/ 2 h 167"/>
                  <a:gd name="T62" fmla="*/ 241 w 268"/>
                  <a:gd name="T63" fmla="*/ 13 h 167"/>
                  <a:gd name="T64" fmla="*/ 257 w 268"/>
                  <a:gd name="T65" fmla="*/ 30 h 167"/>
                  <a:gd name="T66" fmla="*/ 265 w 268"/>
                  <a:gd name="T67" fmla="*/ 48 h 167"/>
                  <a:gd name="T68" fmla="*/ 268 w 268"/>
                  <a:gd name="T69" fmla="*/ 72 h 167"/>
                  <a:gd name="T70" fmla="*/ 268 w 268"/>
                  <a:gd name="T71" fmla="*/ 94 h 167"/>
                  <a:gd name="T72" fmla="*/ 261 w 268"/>
                  <a:gd name="T73" fmla="*/ 108 h 167"/>
                  <a:gd name="T74" fmla="*/ 250 w 268"/>
                  <a:gd name="T75" fmla="*/ 123 h 167"/>
                  <a:gd name="T76" fmla="*/ 241 w 268"/>
                  <a:gd name="T77" fmla="*/ 132 h 167"/>
                  <a:gd name="T78" fmla="*/ 237 w 268"/>
                  <a:gd name="T79" fmla="*/ 136 h 1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8"/>
                  <a:gd name="T121" fmla="*/ 0 h 167"/>
                  <a:gd name="T122" fmla="*/ 268 w 268"/>
                  <a:gd name="T123" fmla="*/ 167 h 1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8" h="167">
                    <a:moveTo>
                      <a:pt x="237" y="136"/>
                    </a:moveTo>
                    <a:lnTo>
                      <a:pt x="179" y="154"/>
                    </a:lnTo>
                    <a:lnTo>
                      <a:pt x="159" y="161"/>
                    </a:lnTo>
                    <a:lnTo>
                      <a:pt x="130" y="165"/>
                    </a:lnTo>
                    <a:lnTo>
                      <a:pt x="91" y="167"/>
                    </a:lnTo>
                    <a:lnTo>
                      <a:pt x="73" y="167"/>
                    </a:lnTo>
                    <a:lnTo>
                      <a:pt x="60" y="165"/>
                    </a:lnTo>
                    <a:lnTo>
                      <a:pt x="40" y="158"/>
                    </a:lnTo>
                    <a:lnTo>
                      <a:pt x="24" y="150"/>
                    </a:lnTo>
                    <a:lnTo>
                      <a:pt x="13" y="139"/>
                    </a:lnTo>
                    <a:lnTo>
                      <a:pt x="9" y="130"/>
                    </a:lnTo>
                    <a:lnTo>
                      <a:pt x="6" y="117"/>
                    </a:lnTo>
                    <a:lnTo>
                      <a:pt x="2" y="99"/>
                    </a:lnTo>
                    <a:lnTo>
                      <a:pt x="0" y="83"/>
                    </a:lnTo>
                    <a:lnTo>
                      <a:pt x="0" y="48"/>
                    </a:lnTo>
                    <a:lnTo>
                      <a:pt x="2" y="41"/>
                    </a:lnTo>
                    <a:lnTo>
                      <a:pt x="6" y="33"/>
                    </a:lnTo>
                    <a:lnTo>
                      <a:pt x="13" y="19"/>
                    </a:lnTo>
                    <a:lnTo>
                      <a:pt x="22" y="6"/>
                    </a:lnTo>
                    <a:lnTo>
                      <a:pt x="26" y="2"/>
                    </a:lnTo>
                    <a:lnTo>
                      <a:pt x="37" y="0"/>
                    </a:lnTo>
                    <a:lnTo>
                      <a:pt x="55" y="0"/>
                    </a:lnTo>
                    <a:lnTo>
                      <a:pt x="66" y="2"/>
                    </a:lnTo>
                    <a:lnTo>
                      <a:pt x="75" y="2"/>
                    </a:lnTo>
                    <a:lnTo>
                      <a:pt x="88" y="4"/>
                    </a:lnTo>
                    <a:lnTo>
                      <a:pt x="106" y="4"/>
                    </a:lnTo>
                    <a:lnTo>
                      <a:pt x="133" y="4"/>
                    </a:lnTo>
                    <a:lnTo>
                      <a:pt x="157" y="2"/>
                    </a:lnTo>
                    <a:lnTo>
                      <a:pt x="175" y="2"/>
                    </a:lnTo>
                    <a:lnTo>
                      <a:pt x="190" y="0"/>
                    </a:lnTo>
                    <a:lnTo>
                      <a:pt x="219" y="2"/>
                    </a:lnTo>
                    <a:lnTo>
                      <a:pt x="241" y="13"/>
                    </a:lnTo>
                    <a:lnTo>
                      <a:pt x="257" y="30"/>
                    </a:lnTo>
                    <a:lnTo>
                      <a:pt x="265" y="48"/>
                    </a:lnTo>
                    <a:lnTo>
                      <a:pt x="268" y="72"/>
                    </a:lnTo>
                    <a:lnTo>
                      <a:pt x="268" y="94"/>
                    </a:lnTo>
                    <a:lnTo>
                      <a:pt x="261" y="108"/>
                    </a:lnTo>
                    <a:lnTo>
                      <a:pt x="250" y="123"/>
                    </a:lnTo>
                    <a:lnTo>
                      <a:pt x="241" y="132"/>
                    </a:lnTo>
                    <a:lnTo>
                      <a:pt x="237" y="136"/>
                    </a:lnTo>
                    <a:close/>
                  </a:path>
                </a:pathLst>
              </a:custGeom>
              <a:solidFill>
                <a:srgbClr val="BF7B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1" name="Freeform 202"/>
              <p:cNvSpPr>
                <a:spLocks/>
              </p:cNvSpPr>
              <p:nvPr/>
            </p:nvSpPr>
            <p:spPr bwMode="auto">
              <a:xfrm>
                <a:off x="780" y="3145"/>
                <a:ext cx="265" cy="165"/>
              </a:xfrm>
              <a:custGeom>
                <a:avLst/>
                <a:gdLst>
                  <a:gd name="T0" fmla="*/ 234 w 265"/>
                  <a:gd name="T1" fmla="*/ 134 h 165"/>
                  <a:gd name="T2" fmla="*/ 208 w 265"/>
                  <a:gd name="T3" fmla="*/ 143 h 165"/>
                  <a:gd name="T4" fmla="*/ 179 w 265"/>
                  <a:gd name="T5" fmla="*/ 152 h 165"/>
                  <a:gd name="T6" fmla="*/ 159 w 265"/>
                  <a:gd name="T7" fmla="*/ 158 h 165"/>
                  <a:gd name="T8" fmla="*/ 146 w 265"/>
                  <a:gd name="T9" fmla="*/ 161 h 165"/>
                  <a:gd name="T10" fmla="*/ 130 w 265"/>
                  <a:gd name="T11" fmla="*/ 163 h 165"/>
                  <a:gd name="T12" fmla="*/ 91 w 265"/>
                  <a:gd name="T13" fmla="*/ 165 h 165"/>
                  <a:gd name="T14" fmla="*/ 60 w 265"/>
                  <a:gd name="T15" fmla="*/ 165 h 165"/>
                  <a:gd name="T16" fmla="*/ 42 w 265"/>
                  <a:gd name="T17" fmla="*/ 161 h 165"/>
                  <a:gd name="T18" fmla="*/ 26 w 265"/>
                  <a:gd name="T19" fmla="*/ 152 h 165"/>
                  <a:gd name="T20" fmla="*/ 15 w 265"/>
                  <a:gd name="T21" fmla="*/ 141 h 165"/>
                  <a:gd name="T22" fmla="*/ 11 w 265"/>
                  <a:gd name="T23" fmla="*/ 132 h 165"/>
                  <a:gd name="T24" fmla="*/ 6 w 265"/>
                  <a:gd name="T25" fmla="*/ 119 h 165"/>
                  <a:gd name="T26" fmla="*/ 4 w 265"/>
                  <a:gd name="T27" fmla="*/ 101 h 165"/>
                  <a:gd name="T28" fmla="*/ 0 w 265"/>
                  <a:gd name="T29" fmla="*/ 86 h 165"/>
                  <a:gd name="T30" fmla="*/ 0 w 265"/>
                  <a:gd name="T31" fmla="*/ 61 h 165"/>
                  <a:gd name="T32" fmla="*/ 2 w 265"/>
                  <a:gd name="T33" fmla="*/ 44 h 165"/>
                  <a:gd name="T34" fmla="*/ 6 w 265"/>
                  <a:gd name="T35" fmla="*/ 35 h 165"/>
                  <a:gd name="T36" fmla="*/ 11 w 265"/>
                  <a:gd name="T37" fmla="*/ 22 h 165"/>
                  <a:gd name="T38" fmla="*/ 17 w 265"/>
                  <a:gd name="T39" fmla="*/ 11 h 165"/>
                  <a:gd name="T40" fmla="*/ 24 w 265"/>
                  <a:gd name="T41" fmla="*/ 4 h 165"/>
                  <a:gd name="T42" fmla="*/ 35 w 265"/>
                  <a:gd name="T43" fmla="*/ 0 h 165"/>
                  <a:gd name="T44" fmla="*/ 53 w 265"/>
                  <a:gd name="T45" fmla="*/ 0 h 165"/>
                  <a:gd name="T46" fmla="*/ 62 w 265"/>
                  <a:gd name="T47" fmla="*/ 2 h 165"/>
                  <a:gd name="T48" fmla="*/ 71 w 265"/>
                  <a:gd name="T49" fmla="*/ 2 h 165"/>
                  <a:gd name="T50" fmla="*/ 84 w 265"/>
                  <a:gd name="T51" fmla="*/ 4 h 165"/>
                  <a:gd name="T52" fmla="*/ 102 w 265"/>
                  <a:gd name="T53" fmla="*/ 4 h 165"/>
                  <a:gd name="T54" fmla="*/ 152 w 265"/>
                  <a:gd name="T55" fmla="*/ 4 h 165"/>
                  <a:gd name="T56" fmla="*/ 186 w 265"/>
                  <a:gd name="T57" fmla="*/ 2 h 165"/>
                  <a:gd name="T58" fmla="*/ 212 w 265"/>
                  <a:gd name="T59" fmla="*/ 4 h 165"/>
                  <a:gd name="T60" fmla="*/ 226 w 265"/>
                  <a:gd name="T61" fmla="*/ 8 h 165"/>
                  <a:gd name="T62" fmla="*/ 234 w 265"/>
                  <a:gd name="T63" fmla="*/ 13 h 165"/>
                  <a:gd name="T64" fmla="*/ 250 w 265"/>
                  <a:gd name="T65" fmla="*/ 28 h 165"/>
                  <a:gd name="T66" fmla="*/ 261 w 265"/>
                  <a:gd name="T67" fmla="*/ 46 h 165"/>
                  <a:gd name="T68" fmla="*/ 265 w 265"/>
                  <a:gd name="T69" fmla="*/ 70 h 165"/>
                  <a:gd name="T70" fmla="*/ 265 w 265"/>
                  <a:gd name="T71" fmla="*/ 92 h 165"/>
                  <a:gd name="T72" fmla="*/ 259 w 265"/>
                  <a:gd name="T73" fmla="*/ 105 h 165"/>
                  <a:gd name="T74" fmla="*/ 248 w 265"/>
                  <a:gd name="T75" fmla="*/ 121 h 165"/>
                  <a:gd name="T76" fmla="*/ 239 w 265"/>
                  <a:gd name="T77" fmla="*/ 130 h 165"/>
                  <a:gd name="T78" fmla="*/ 234 w 265"/>
                  <a:gd name="T79" fmla="*/ 134 h 1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5"/>
                  <a:gd name="T121" fmla="*/ 0 h 165"/>
                  <a:gd name="T122" fmla="*/ 265 w 265"/>
                  <a:gd name="T123" fmla="*/ 165 h 1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5" h="165">
                    <a:moveTo>
                      <a:pt x="234" y="134"/>
                    </a:moveTo>
                    <a:lnTo>
                      <a:pt x="208" y="143"/>
                    </a:lnTo>
                    <a:lnTo>
                      <a:pt x="179" y="152"/>
                    </a:lnTo>
                    <a:lnTo>
                      <a:pt x="159" y="158"/>
                    </a:lnTo>
                    <a:lnTo>
                      <a:pt x="146" y="161"/>
                    </a:lnTo>
                    <a:lnTo>
                      <a:pt x="130" y="163"/>
                    </a:lnTo>
                    <a:lnTo>
                      <a:pt x="91" y="165"/>
                    </a:lnTo>
                    <a:lnTo>
                      <a:pt x="60" y="165"/>
                    </a:lnTo>
                    <a:lnTo>
                      <a:pt x="42" y="161"/>
                    </a:lnTo>
                    <a:lnTo>
                      <a:pt x="26" y="152"/>
                    </a:lnTo>
                    <a:lnTo>
                      <a:pt x="15" y="141"/>
                    </a:lnTo>
                    <a:lnTo>
                      <a:pt x="11" y="132"/>
                    </a:lnTo>
                    <a:lnTo>
                      <a:pt x="6" y="119"/>
                    </a:lnTo>
                    <a:lnTo>
                      <a:pt x="4" y="101"/>
                    </a:lnTo>
                    <a:lnTo>
                      <a:pt x="0" y="86"/>
                    </a:lnTo>
                    <a:lnTo>
                      <a:pt x="0" y="61"/>
                    </a:lnTo>
                    <a:lnTo>
                      <a:pt x="2" y="44"/>
                    </a:lnTo>
                    <a:lnTo>
                      <a:pt x="6" y="35"/>
                    </a:lnTo>
                    <a:lnTo>
                      <a:pt x="11" y="22"/>
                    </a:lnTo>
                    <a:lnTo>
                      <a:pt x="17" y="11"/>
                    </a:lnTo>
                    <a:lnTo>
                      <a:pt x="24" y="4"/>
                    </a:lnTo>
                    <a:lnTo>
                      <a:pt x="35" y="0"/>
                    </a:lnTo>
                    <a:lnTo>
                      <a:pt x="53" y="0"/>
                    </a:lnTo>
                    <a:lnTo>
                      <a:pt x="62" y="2"/>
                    </a:lnTo>
                    <a:lnTo>
                      <a:pt x="71" y="2"/>
                    </a:lnTo>
                    <a:lnTo>
                      <a:pt x="84" y="4"/>
                    </a:lnTo>
                    <a:lnTo>
                      <a:pt x="102" y="4"/>
                    </a:lnTo>
                    <a:lnTo>
                      <a:pt x="152" y="4"/>
                    </a:lnTo>
                    <a:lnTo>
                      <a:pt x="186" y="2"/>
                    </a:lnTo>
                    <a:lnTo>
                      <a:pt x="212" y="4"/>
                    </a:lnTo>
                    <a:lnTo>
                      <a:pt x="226" y="8"/>
                    </a:lnTo>
                    <a:lnTo>
                      <a:pt x="234" y="13"/>
                    </a:lnTo>
                    <a:lnTo>
                      <a:pt x="250" y="28"/>
                    </a:lnTo>
                    <a:lnTo>
                      <a:pt x="261" y="46"/>
                    </a:lnTo>
                    <a:lnTo>
                      <a:pt x="265" y="70"/>
                    </a:lnTo>
                    <a:lnTo>
                      <a:pt x="265" y="92"/>
                    </a:lnTo>
                    <a:lnTo>
                      <a:pt x="259" y="105"/>
                    </a:lnTo>
                    <a:lnTo>
                      <a:pt x="248" y="121"/>
                    </a:lnTo>
                    <a:lnTo>
                      <a:pt x="239" y="130"/>
                    </a:lnTo>
                    <a:lnTo>
                      <a:pt x="234" y="134"/>
                    </a:lnTo>
                    <a:close/>
                  </a:path>
                </a:pathLst>
              </a:custGeom>
              <a:solidFill>
                <a:srgbClr val="C37F4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2" name="Freeform 203"/>
              <p:cNvSpPr>
                <a:spLocks/>
              </p:cNvSpPr>
              <p:nvPr/>
            </p:nvSpPr>
            <p:spPr bwMode="auto">
              <a:xfrm>
                <a:off x="780" y="3145"/>
                <a:ext cx="263" cy="165"/>
              </a:xfrm>
              <a:custGeom>
                <a:avLst/>
                <a:gdLst>
                  <a:gd name="T0" fmla="*/ 234 w 263"/>
                  <a:gd name="T1" fmla="*/ 132 h 165"/>
                  <a:gd name="T2" fmla="*/ 223 w 263"/>
                  <a:gd name="T3" fmla="*/ 136 h 165"/>
                  <a:gd name="T4" fmla="*/ 208 w 263"/>
                  <a:gd name="T5" fmla="*/ 139 h 165"/>
                  <a:gd name="T6" fmla="*/ 177 w 263"/>
                  <a:gd name="T7" fmla="*/ 150 h 165"/>
                  <a:gd name="T8" fmla="*/ 159 w 263"/>
                  <a:gd name="T9" fmla="*/ 156 h 165"/>
                  <a:gd name="T10" fmla="*/ 146 w 263"/>
                  <a:gd name="T11" fmla="*/ 158 h 165"/>
                  <a:gd name="T12" fmla="*/ 130 w 263"/>
                  <a:gd name="T13" fmla="*/ 161 h 165"/>
                  <a:gd name="T14" fmla="*/ 93 w 263"/>
                  <a:gd name="T15" fmla="*/ 165 h 165"/>
                  <a:gd name="T16" fmla="*/ 62 w 263"/>
                  <a:gd name="T17" fmla="*/ 165 h 165"/>
                  <a:gd name="T18" fmla="*/ 44 w 263"/>
                  <a:gd name="T19" fmla="*/ 161 h 165"/>
                  <a:gd name="T20" fmla="*/ 26 w 263"/>
                  <a:gd name="T21" fmla="*/ 152 h 165"/>
                  <a:gd name="T22" fmla="*/ 15 w 263"/>
                  <a:gd name="T23" fmla="*/ 141 h 165"/>
                  <a:gd name="T24" fmla="*/ 11 w 263"/>
                  <a:gd name="T25" fmla="*/ 132 h 165"/>
                  <a:gd name="T26" fmla="*/ 6 w 263"/>
                  <a:gd name="T27" fmla="*/ 121 h 165"/>
                  <a:gd name="T28" fmla="*/ 2 w 263"/>
                  <a:gd name="T29" fmla="*/ 88 h 165"/>
                  <a:gd name="T30" fmla="*/ 0 w 263"/>
                  <a:gd name="T31" fmla="*/ 66 h 165"/>
                  <a:gd name="T32" fmla="*/ 0 w 263"/>
                  <a:gd name="T33" fmla="*/ 55 h 165"/>
                  <a:gd name="T34" fmla="*/ 2 w 263"/>
                  <a:gd name="T35" fmla="*/ 48 h 165"/>
                  <a:gd name="T36" fmla="*/ 4 w 263"/>
                  <a:gd name="T37" fmla="*/ 37 h 165"/>
                  <a:gd name="T38" fmla="*/ 11 w 263"/>
                  <a:gd name="T39" fmla="*/ 24 h 165"/>
                  <a:gd name="T40" fmla="*/ 17 w 263"/>
                  <a:gd name="T41" fmla="*/ 13 h 165"/>
                  <a:gd name="T42" fmla="*/ 22 w 263"/>
                  <a:gd name="T43" fmla="*/ 6 h 165"/>
                  <a:gd name="T44" fmla="*/ 33 w 263"/>
                  <a:gd name="T45" fmla="*/ 2 h 165"/>
                  <a:gd name="T46" fmla="*/ 51 w 263"/>
                  <a:gd name="T47" fmla="*/ 0 h 165"/>
                  <a:gd name="T48" fmla="*/ 60 w 263"/>
                  <a:gd name="T49" fmla="*/ 2 h 165"/>
                  <a:gd name="T50" fmla="*/ 66 w 263"/>
                  <a:gd name="T51" fmla="*/ 2 h 165"/>
                  <a:gd name="T52" fmla="*/ 79 w 263"/>
                  <a:gd name="T53" fmla="*/ 4 h 165"/>
                  <a:gd name="T54" fmla="*/ 97 w 263"/>
                  <a:gd name="T55" fmla="*/ 6 h 165"/>
                  <a:gd name="T56" fmla="*/ 148 w 263"/>
                  <a:gd name="T57" fmla="*/ 4 h 165"/>
                  <a:gd name="T58" fmla="*/ 166 w 263"/>
                  <a:gd name="T59" fmla="*/ 4 h 165"/>
                  <a:gd name="T60" fmla="*/ 181 w 263"/>
                  <a:gd name="T61" fmla="*/ 2 h 165"/>
                  <a:gd name="T62" fmla="*/ 208 w 263"/>
                  <a:gd name="T63" fmla="*/ 4 h 165"/>
                  <a:gd name="T64" fmla="*/ 230 w 263"/>
                  <a:gd name="T65" fmla="*/ 13 h 165"/>
                  <a:gd name="T66" fmla="*/ 245 w 263"/>
                  <a:gd name="T67" fmla="*/ 28 h 165"/>
                  <a:gd name="T68" fmla="*/ 257 w 263"/>
                  <a:gd name="T69" fmla="*/ 46 h 165"/>
                  <a:gd name="T70" fmla="*/ 261 w 263"/>
                  <a:gd name="T71" fmla="*/ 68 h 165"/>
                  <a:gd name="T72" fmla="*/ 263 w 263"/>
                  <a:gd name="T73" fmla="*/ 75 h 165"/>
                  <a:gd name="T74" fmla="*/ 263 w 263"/>
                  <a:gd name="T75" fmla="*/ 92 h 165"/>
                  <a:gd name="T76" fmla="*/ 257 w 263"/>
                  <a:gd name="T77" fmla="*/ 105 h 165"/>
                  <a:gd name="T78" fmla="*/ 248 w 263"/>
                  <a:gd name="T79" fmla="*/ 119 h 165"/>
                  <a:gd name="T80" fmla="*/ 239 w 263"/>
                  <a:gd name="T81" fmla="*/ 128 h 165"/>
                  <a:gd name="T82" fmla="*/ 234 w 263"/>
                  <a:gd name="T83" fmla="*/ 132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3"/>
                  <a:gd name="T127" fmla="*/ 0 h 165"/>
                  <a:gd name="T128" fmla="*/ 263 w 263"/>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3" h="165">
                    <a:moveTo>
                      <a:pt x="234" y="132"/>
                    </a:moveTo>
                    <a:lnTo>
                      <a:pt x="223" y="136"/>
                    </a:lnTo>
                    <a:lnTo>
                      <a:pt x="208" y="139"/>
                    </a:lnTo>
                    <a:lnTo>
                      <a:pt x="177" y="150"/>
                    </a:lnTo>
                    <a:lnTo>
                      <a:pt x="159" y="156"/>
                    </a:lnTo>
                    <a:lnTo>
                      <a:pt x="146" y="158"/>
                    </a:lnTo>
                    <a:lnTo>
                      <a:pt x="130" y="161"/>
                    </a:lnTo>
                    <a:lnTo>
                      <a:pt x="93" y="165"/>
                    </a:lnTo>
                    <a:lnTo>
                      <a:pt x="62" y="165"/>
                    </a:lnTo>
                    <a:lnTo>
                      <a:pt x="44" y="161"/>
                    </a:lnTo>
                    <a:lnTo>
                      <a:pt x="26" y="152"/>
                    </a:lnTo>
                    <a:lnTo>
                      <a:pt x="15" y="141"/>
                    </a:lnTo>
                    <a:lnTo>
                      <a:pt x="11" y="132"/>
                    </a:lnTo>
                    <a:lnTo>
                      <a:pt x="6" y="121"/>
                    </a:lnTo>
                    <a:lnTo>
                      <a:pt x="2" y="88"/>
                    </a:lnTo>
                    <a:lnTo>
                      <a:pt x="0" y="66"/>
                    </a:lnTo>
                    <a:lnTo>
                      <a:pt x="0" y="55"/>
                    </a:lnTo>
                    <a:lnTo>
                      <a:pt x="2" y="48"/>
                    </a:lnTo>
                    <a:lnTo>
                      <a:pt x="4" y="37"/>
                    </a:lnTo>
                    <a:lnTo>
                      <a:pt x="11" y="24"/>
                    </a:lnTo>
                    <a:lnTo>
                      <a:pt x="17" y="13"/>
                    </a:lnTo>
                    <a:lnTo>
                      <a:pt x="22" y="6"/>
                    </a:lnTo>
                    <a:lnTo>
                      <a:pt x="33" y="2"/>
                    </a:lnTo>
                    <a:lnTo>
                      <a:pt x="51" y="0"/>
                    </a:lnTo>
                    <a:lnTo>
                      <a:pt x="60" y="2"/>
                    </a:lnTo>
                    <a:lnTo>
                      <a:pt x="66" y="2"/>
                    </a:lnTo>
                    <a:lnTo>
                      <a:pt x="79" y="4"/>
                    </a:lnTo>
                    <a:lnTo>
                      <a:pt x="97" y="6"/>
                    </a:lnTo>
                    <a:lnTo>
                      <a:pt x="148" y="4"/>
                    </a:lnTo>
                    <a:lnTo>
                      <a:pt x="166" y="4"/>
                    </a:lnTo>
                    <a:lnTo>
                      <a:pt x="181" y="2"/>
                    </a:lnTo>
                    <a:lnTo>
                      <a:pt x="208" y="4"/>
                    </a:lnTo>
                    <a:lnTo>
                      <a:pt x="230" y="13"/>
                    </a:lnTo>
                    <a:lnTo>
                      <a:pt x="245" y="28"/>
                    </a:lnTo>
                    <a:lnTo>
                      <a:pt x="257" y="46"/>
                    </a:lnTo>
                    <a:lnTo>
                      <a:pt x="261" y="68"/>
                    </a:lnTo>
                    <a:lnTo>
                      <a:pt x="263" y="75"/>
                    </a:lnTo>
                    <a:lnTo>
                      <a:pt x="263" y="92"/>
                    </a:lnTo>
                    <a:lnTo>
                      <a:pt x="257" y="105"/>
                    </a:lnTo>
                    <a:lnTo>
                      <a:pt x="248" y="119"/>
                    </a:lnTo>
                    <a:lnTo>
                      <a:pt x="239" y="128"/>
                    </a:lnTo>
                    <a:lnTo>
                      <a:pt x="234" y="132"/>
                    </a:lnTo>
                    <a:close/>
                  </a:path>
                </a:pathLst>
              </a:custGeom>
              <a:solidFill>
                <a:srgbClr val="C783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3" name="Freeform 204"/>
              <p:cNvSpPr>
                <a:spLocks/>
              </p:cNvSpPr>
              <p:nvPr/>
            </p:nvSpPr>
            <p:spPr bwMode="auto">
              <a:xfrm>
                <a:off x="780" y="3145"/>
                <a:ext cx="261" cy="165"/>
              </a:xfrm>
              <a:custGeom>
                <a:avLst/>
                <a:gdLst>
                  <a:gd name="T0" fmla="*/ 234 w 261"/>
                  <a:gd name="T1" fmla="*/ 130 h 165"/>
                  <a:gd name="T2" fmla="*/ 223 w 261"/>
                  <a:gd name="T3" fmla="*/ 132 h 165"/>
                  <a:gd name="T4" fmla="*/ 208 w 261"/>
                  <a:gd name="T5" fmla="*/ 136 h 165"/>
                  <a:gd name="T6" fmla="*/ 177 w 261"/>
                  <a:gd name="T7" fmla="*/ 147 h 165"/>
                  <a:gd name="T8" fmla="*/ 161 w 261"/>
                  <a:gd name="T9" fmla="*/ 154 h 165"/>
                  <a:gd name="T10" fmla="*/ 148 w 261"/>
                  <a:gd name="T11" fmla="*/ 158 h 165"/>
                  <a:gd name="T12" fmla="*/ 133 w 261"/>
                  <a:gd name="T13" fmla="*/ 161 h 165"/>
                  <a:gd name="T14" fmla="*/ 95 w 261"/>
                  <a:gd name="T15" fmla="*/ 165 h 165"/>
                  <a:gd name="T16" fmla="*/ 62 w 261"/>
                  <a:gd name="T17" fmla="*/ 165 h 165"/>
                  <a:gd name="T18" fmla="*/ 44 w 261"/>
                  <a:gd name="T19" fmla="*/ 161 h 165"/>
                  <a:gd name="T20" fmla="*/ 29 w 261"/>
                  <a:gd name="T21" fmla="*/ 152 h 165"/>
                  <a:gd name="T22" fmla="*/ 17 w 261"/>
                  <a:gd name="T23" fmla="*/ 143 h 165"/>
                  <a:gd name="T24" fmla="*/ 6 w 261"/>
                  <a:gd name="T25" fmla="*/ 123 h 165"/>
                  <a:gd name="T26" fmla="*/ 2 w 261"/>
                  <a:gd name="T27" fmla="*/ 90 h 165"/>
                  <a:gd name="T28" fmla="*/ 0 w 261"/>
                  <a:gd name="T29" fmla="*/ 68 h 165"/>
                  <a:gd name="T30" fmla="*/ 0 w 261"/>
                  <a:gd name="T31" fmla="*/ 50 h 165"/>
                  <a:gd name="T32" fmla="*/ 9 w 261"/>
                  <a:gd name="T33" fmla="*/ 28 h 165"/>
                  <a:gd name="T34" fmla="*/ 13 w 261"/>
                  <a:gd name="T35" fmla="*/ 17 h 165"/>
                  <a:gd name="T36" fmla="*/ 20 w 261"/>
                  <a:gd name="T37" fmla="*/ 11 h 165"/>
                  <a:gd name="T38" fmla="*/ 31 w 261"/>
                  <a:gd name="T39" fmla="*/ 2 h 165"/>
                  <a:gd name="T40" fmla="*/ 46 w 261"/>
                  <a:gd name="T41" fmla="*/ 0 h 165"/>
                  <a:gd name="T42" fmla="*/ 55 w 261"/>
                  <a:gd name="T43" fmla="*/ 2 h 165"/>
                  <a:gd name="T44" fmla="*/ 62 w 261"/>
                  <a:gd name="T45" fmla="*/ 2 h 165"/>
                  <a:gd name="T46" fmla="*/ 75 w 261"/>
                  <a:gd name="T47" fmla="*/ 4 h 165"/>
                  <a:gd name="T48" fmla="*/ 93 w 261"/>
                  <a:gd name="T49" fmla="*/ 6 h 165"/>
                  <a:gd name="T50" fmla="*/ 144 w 261"/>
                  <a:gd name="T51" fmla="*/ 6 h 165"/>
                  <a:gd name="T52" fmla="*/ 161 w 261"/>
                  <a:gd name="T53" fmla="*/ 6 h 165"/>
                  <a:gd name="T54" fmla="*/ 177 w 261"/>
                  <a:gd name="T55" fmla="*/ 4 h 165"/>
                  <a:gd name="T56" fmla="*/ 203 w 261"/>
                  <a:gd name="T57" fmla="*/ 6 h 165"/>
                  <a:gd name="T58" fmla="*/ 223 w 261"/>
                  <a:gd name="T59" fmla="*/ 13 h 165"/>
                  <a:gd name="T60" fmla="*/ 239 w 261"/>
                  <a:gd name="T61" fmla="*/ 26 h 165"/>
                  <a:gd name="T62" fmla="*/ 252 w 261"/>
                  <a:gd name="T63" fmla="*/ 44 h 165"/>
                  <a:gd name="T64" fmla="*/ 259 w 261"/>
                  <a:gd name="T65" fmla="*/ 66 h 165"/>
                  <a:gd name="T66" fmla="*/ 261 w 261"/>
                  <a:gd name="T67" fmla="*/ 72 h 165"/>
                  <a:gd name="T68" fmla="*/ 261 w 261"/>
                  <a:gd name="T69" fmla="*/ 90 h 165"/>
                  <a:gd name="T70" fmla="*/ 245 w 261"/>
                  <a:gd name="T71" fmla="*/ 117 h 165"/>
                  <a:gd name="T72" fmla="*/ 239 w 261"/>
                  <a:gd name="T73" fmla="*/ 125 h 165"/>
                  <a:gd name="T74" fmla="*/ 234 w 261"/>
                  <a:gd name="T75" fmla="*/ 130 h 1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1"/>
                  <a:gd name="T115" fmla="*/ 0 h 165"/>
                  <a:gd name="T116" fmla="*/ 261 w 261"/>
                  <a:gd name="T117" fmla="*/ 165 h 16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1" h="165">
                    <a:moveTo>
                      <a:pt x="234" y="130"/>
                    </a:moveTo>
                    <a:lnTo>
                      <a:pt x="223" y="132"/>
                    </a:lnTo>
                    <a:lnTo>
                      <a:pt x="208" y="136"/>
                    </a:lnTo>
                    <a:lnTo>
                      <a:pt x="177" y="147"/>
                    </a:lnTo>
                    <a:lnTo>
                      <a:pt x="161" y="154"/>
                    </a:lnTo>
                    <a:lnTo>
                      <a:pt x="148" y="158"/>
                    </a:lnTo>
                    <a:lnTo>
                      <a:pt x="133" y="161"/>
                    </a:lnTo>
                    <a:lnTo>
                      <a:pt x="95" y="165"/>
                    </a:lnTo>
                    <a:lnTo>
                      <a:pt x="62" y="165"/>
                    </a:lnTo>
                    <a:lnTo>
                      <a:pt x="44" y="161"/>
                    </a:lnTo>
                    <a:lnTo>
                      <a:pt x="29" y="152"/>
                    </a:lnTo>
                    <a:lnTo>
                      <a:pt x="17" y="143"/>
                    </a:lnTo>
                    <a:lnTo>
                      <a:pt x="6" y="123"/>
                    </a:lnTo>
                    <a:lnTo>
                      <a:pt x="2" y="90"/>
                    </a:lnTo>
                    <a:lnTo>
                      <a:pt x="0" y="68"/>
                    </a:lnTo>
                    <a:lnTo>
                      <a:pt x="0" y="50"/>
                    </a:lnTo>
                    <a:lnTo>
                      <a:pt x="9" y="28"/>
                    </a:lnTo>
                    <a:lnTo>
                      <a:pt x="13" y="17"/>
                    </a:lnTo>
                    <a:lnTo>
                      <a:pt x="20" y="11"/>
                    </a:lnTo>
                    <a:lnTo>
                      <a:pt x="31" y="2"/>
                    </a:lnTo>
                    <a:lnTo>
                      <a:pt x="46" y="0"/>
                    </a:lnTo>
                    <a:lnTo>
                      <a:pt x="55" y="2"/>
                    </a:lnTo>
                    <a:lnTo>
                      <a:pt x="62" y="2"/>
                    </a:lnTo>
                    <a:lnTo>
                      <a:pt x="75" y="4"/>
                    </a:lnTo>
                    <a:lnTo>
                      <a:pt x="93" y="6"/>
                    </a:lnTo>
                    <a:lnTo>
                      <a:pt x="144" y="6"/>
                    </a:lnTo>
                    <a:lnTo>
                      <a:pt x="161" y="6"/>
                    </a:lnTo>
                    <a:lnTo>
                      <a:pt x="177" y="4"/>
                    </a:lnTo>
                    <a:lnTo>
                      <a:pt x="203" y="6"/>
                    </a:lnTo>
                    <a:lnTo>
                      <a:pt x="223" y="13"/>
                    </a:lnTo>
                    <a:lnTo>
                      <a:pt x="239" y="26"/>
                    </a:lnTo>
                    <a:lnTo>
                      <a:pt x="252" y="44"/>
                    </a:lnTo>
                    <a:lnTo>
                      <a:pt x="259" y="66"/>
                    </a:lnTo>
                    <a:lnTo>
                      <a:pt x="261" y="72"/>
                    </a:lnTo>
                    <a:lnTo>
                      <a:pt x="261" y="90"/>
                    </a:lnTo>
                    <a:lnTo>
                      <a:pt x="245" y="117"/>
                    </a:lnTo>
                    <a:lnTo>
                      <a:pt x="239" y="125"/>
                    </a:lnTo>
                    <a:lnTo>
                      <a:pt x="234" y="130"/>
                    </a:lnTo>
                    <a:close/>
                  </a:path>
                </a:pathLst>
              </a:custGeom>
              <a:solidFill>
                <a:srgbClr val="CC87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4" name="Freeform 205"/>
              <p:cNvSpPr>
                <a:spLocks/>
              </p:cNvSpPr>
              <p:nvPr/>
            </p:nvSpPr>
            <p:spPr bwMode="auto">
              <a:xfrm>
                <a:off x="780" y="3145"/>
                <a:ext cx="259" cy="165"/>
              </a:xfrm>
              <a:custGeom>
                <a:avLst/>
                <a:gdLst>
                  <a:gd name="T0" fmla="*/ 232 w 259"/>
                  <a:gd name="T1" fmla="*/ 128 h 165"/>
                  <a:gd name="T2" fmla="*/ 221 w 259"/>
                  <a:gd name="T3" fmla="*/ 130 h 165"/>
                  <a:gd name="T4" fmla="*/ 190 w 259"/>
                  <a:gd name="T5" fmla="*/ 139 h 165"/>
                  <a:gd name="T6" fmla="*/ 177 w 259"/>
                  <a:gd name="T7" fmla="*/ 145 h 165"/>
                  <a:gd name="T8" fmla="*/ 161 w 259"/>
                  <a:gd name="T9" fmla="*/ 152 h 165"/>
                  <a:gd name="T10" fmla="*/ 150 w 259"/>
                  <a:gd name="T11" fmla="*/ 156 h 165"/>
                  <a:gd name="T12" fmla="*/ 133 w 259"/>
                  <a:gd name="T13" fmla="*/ 158 h 165"/>
                  <a:gd name="T14" fmla="*/ 95 w 259"/>
                  <a:gd name="T15" fmla="*/ 165 h 165"/>
                  <a:gd name="T16" fmla="*/ 64 w 259"/>
                  <a:gd name="T17" fmla="*/ 165 h 165"/>
                  <a:gd name="T18" fmla="*/ 46 w 259"/>
                  <a:gd name="T19" fmla="*/ 161 h 165"/>
                  <a:gd name="T20" fmla="*/ 31 w 259"/>
                  <a:gd name="T21" fmla="*/ 152 h 165"/>
                  <a:gd name="T22" fmla="*/ 17 w 259"/>
                  <a:gd name="T23" fmla="*/ 143 h 165"/>
                  <a:gd name="T24" fmla="*/ 6 w 259"/>
                  <a:gd name="T25" fmla="*/ 125 h 165"/>
                  <a:gd name="T26" fmla="*/ 2 w 259"/>
                  <a:gd name="T27" fmla="*/ 92 h 165"/>
                  <a:gd name="T28" fmla="*/ 0 w 259"/>
                  <a:gd name="T29" fmla="*/ 70 h 165"/>
                  <a:gd name="T30" fmla="*/ 0 w 259"/>
                  <a:gd name="T31" fmla="*/ 55 h 165"/>
                  <a:gd name="T32" fmla="*/ 9 w 259"/>
                  <a:gd name="T33" fmla="*/ 30 h 165"/>
                  <a:gd name="T34" fmla="*/ 13 w 259"/>
                  <a:gd name="T35" fmla="*/ 19 h 165"/>
                  <a:gd name="T36" fmla="*/ 17 w 259"/>
                  <a:gd name="T37" fmla="*/ 13 h 165"/>
                  <a:gd name="T38" fmla="*/ 29 w 259"/>
                  <a:gd name="T39" fmla="*/ 4 h 165"/>
                  <a:gd name="T40" fmla="*/ 44 w 259"/>
                  <a:gd name="T41" fmla="*/ 0 h 165"/>
                  <a:gd name="T42" fmla="*/ 51 w 259"/>
                  <a:gd name="T43" fmla="*/ 2 h 165"/>
                  <a:gd name="T44" fmla="*/ 55 w 259"/>
                  <a:gd name="T45" fmla="*/ 2 h 165"/>
                  <a:gd name="T46" fmla="*/ 60 w 259"/>
                  <a:gd name="T47" fmla="*/ 4 h 165"/>
                  <a:gd name="T48" fmla="*/ 71 w 259"/>
                  <a:gd name="T49" fmla="*/ 6 h 165"/>
                  <a:gd name="T50" fmla="*/ 88 w 259"/>
                  <a:gd name="T51" fmla="*/ 8 h 165"/>
                  <a:gd name="T52" fmla="*/ 139 w 259"/>
                  <a:gd name="T53" fmla="*/ 6 h 165"/>
                  <a:gd name="T54" fmla="*/ 172 w 259"/>
                  <a:gd name="T55" fmla="*/ 6 h 165"/>
                  <a:gd name="T56" fmla="*/ 186 w 259"/>
                  <a:gd name="T57" fmla="*/ 4 h 165"/>
                  <a:gd name="T58" fmla="*/ 197 w 259"/>
                  <a:gd name="T59" fmla="*/ 6 h 165"/>
                  <a:gd name="T60" fmla="*/ 217 w 259"/>
                  <a:gd name="T61" fmla="*/ 13 h 165"/>
                  <a:gd name="T62" fmla="*/ 234 w 259"/>
                  <a:gd name="T63" fmla="*/ 26 h 165"/>
                  <a:gd name="T64" fmla="*/ 248 w 259"/>
                  <a:gd name="T65" fmla="*/ 41 h 165"/>
                  <a:gd name="T66" fmla="*/ 254 w 259"/>
                  <a:gd name="T67" fmla="*/ 64 h 165"/>
                  <a:gd name="T68" fmla="*/ 257 w 259"/>
                  <a:gd name="T69" fmla="*/ 72 h 165"/>
                  <a:gd name="T70" fmla="*/ 259 w 259"/>
                  <a:gd name="T71" fmla="*/ 77 h 165"/>
                  <a:gd name="T72" fmla="*/ 259 w 259"/>
                  <a:gd name="T73" fmla="*/ 90 h 165"/>
                  <a:gd name="T74" fmla="*/ 243 w 259"/>
                  <a:gd name="T75" fmla="*/ 114 h 165"/>
                  <a:gd name="T76" fmla="*/ 237 w 259"/>
                  <a:gd name="T77" fmla="*/ 123 h 165"/>
                  <a:gd name="T78" fmla="*/ 232 w 259"/>
                  <a:gd name="T79" fmla="*/ 128 h 1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9"/>
                  <a:gd name="T121" fmla="*/ 0 h 165"/>
                  <a:gd name="T122" fmla="*/ 259 w 259"/>
                  <a:gd name="T123" fmla="*/ 165 h 1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9" h="165">
                    <a:moveTo>
                      <a:pt x="232" y="128"/>
                    </a:moveTo>
                    <a:lnTo>
                      <a:pt x="221" y="130"/>
                    </a:lnTo>
                    <a:lnTo>
                      <a:pt x="190" y="139"/>
                    </a:lnTo>
                    <a:lnTo>
                      <a:pt x="177" y="145"/>
                    </a:lnTo>
                    <a:lnTo>
                      <a:pt x="161" y="152"/>
                    </a:lnTo>
                    <a:lnTo>
                      <a:pt x="150" y="156"/>
                    </a:lnTo>
                    <a:lnTo>
                      <a:pt x="133" y="158"/>
                    </a:lnTo>
                    <a:lnTo>
                      <a:pt x="95" y="165"/>
                    </a:lnTo>
                    <a:lnTo>
                      <a:pt x="64" y="165"/>
                    </a:lnTo>
                    <a:lnTo>
                      <a:pt x="46" y="161"/>
                    </a:lnTo>
                    <a:lnTo>
                      <a:pt x="31" y="152"/>
                    </a:lnTo>
                    <a:lnTo>
                      <a:pt x="17" y="143"/>
                    </a:lnTo>
                    <a:lnTo>
                      <a:pt x="6" y="125"/>
                    </a:lnTo>
                    <a:lnTo>
                      <a:pt x="2" y="92"/>
                    </a:lnTo>
                    <a:lnTo>
                      <a:pt x="0" y="70"/>
                    </a:lnTo>
                    <a:lnTo>
                      <a:pt x="0" y="55"/>
                    </a:lnTo>
                    <a:lnTo>
                      <a:pt x="9" y="30"/>
                    </a:lnTo>
                    <a:lnTo>
                      <a:pt x="13" y="19"/>
                    </a:lnTo>
                    <a:lnTo>
                      <a:pt x="17" y="13"/>
                    </a:lnTo>
                    <a:lnTo>
                      <a:pt x="29" y="4"/>
                    </a:lnTo>
                    <a:lnTo>
                      <a:pt x="44" y="0"/>
                    </a:lnTo>
                    <a:lnTo>
                      <a:pt x="51" y="2"/>
                    </a:lnTo>
                    <a:lnTo>
                      <a:pt x="55" y="2"/>
                    </a:lnTo>
                    <a:lnTo>
                      <a:pt x="60" y="4"/>
                    </a:lnTo>
                    <a:lnTo>
                      <a:pt x="71" y="6"/>
                    </a:lnTo>
                    <a:lnTo>
                      <a:pt x="88" y="8"/>
                    </a:lnTo>
                    <a:lnTo>
                      <a:pt x="139" y="6"/>
                    </a:lnTo>
                    <a:lnTo>
                      <a:pt x="172" y="6"/>
                    </a:lnTo>
                    <a:lnTo>
                      <a:pt x="186" y="4"/>
                    </a:lnTo>
                    <a:lnTo>
                      <a:pt x="197" y="6"/>
                    </a:lnTo>
                    <a:lnTo>
                      <a:pt x="217" y="13"/>
                    </a:lnTo>
                    <a:lnTo>
                      <a:pt x="234" y="26"/>
                    </a:lnTo>
                    <a:lnTo>
                      <a:pt x="248" y="41"/>
                    </a:lnTo>
                    <a:lnTo>
                      <a:pt x="254" y="64"/>
                    </a:lnTo>
                    <a:lnTo>
                      <a:pt x="257" y="72"/>
                    </a:lnTo>
                    <a:lnTo>
                      <a:pt x="259" y="77"/>
                    </a:lnTo>
                    <a:lnTo>
                      <a:pt x="259" y="90"/>
                    </a:lnTo>
                    <a:lnTo>
                      <a:pt x="243" y="114"/>
                    </a:lnTo>
                    <a:lnTo>
                      <a:pt x="237" y="123"/>
                    </a:lnTo>
                    <a:lnTo>
                      <a:pt x="232" y="128"/>
                    </a:lnTo>
                    <a:close/>
                  </a:path>
                </a:pathLst>
              </a:custGeom>
              <a:solidFill>
                <a:srgbClr val="D08B5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5" name="Freeform 206"/>
              <p:cNvSpPr>
                <a:spLocks/>
              </p:cNvSpPr>
              <p:nvPr/>
            </p:nvSpPr>
            <p:spPr bwMode="auto">
              <a:xfrm>
                <a:off x="780" y="3145"/>
                <a:ext cx="257" cy="165"/>
              </a:xfrm>
              <a:custGeom>
                <a:avLst/>
                <a:gdLst>
                  <a:gd name="T0" fmla="*/ 230 w 257"/>
                  <a:gd name="T1" fmla="*/ 125 h 165"/>
                  <a:gd name="T2" fmla="*/ 221 w 257"/>
                  <a:gd name="T3" fmla="*/ 128 h 165"/>
                  <a:gd name="T4" fmla="*/ 206 w 257"/>
                  <a:gd name="T5" fmla="*/ 132 h 165"/>
                  <a:gd name="T6" fmla="*/ 177 w 257"/>
                  <a:gd name="T7" fmla="*/ 141 h 165"/>
                  <a:gd name="T8" fmla="*/ 161 w 257"/>
                  <a:gd name="T9" fmla="*/ 150 h 165"/>
                  <a:gd name="T10" fmla="*/ 150 w 257"/>
                  <a:gd name="T11" fmla="*/ 152 h 165"/>
                  <a:gd name="T12" fmla="*/ 133 w 257"/>
                  <a:gd name="T13" fmla="*/ 156 h 165"/>
                  <a:gd name="T14" fmla="*/ 115 w 257"/>
                  <a:gd name="T15" fmla="*/ 161 h 165"/>
                  <a:gd name="T16" fmla="*/ 95 w 257"/>
                  <a:gd name="T17" fmla="*/ 163 h 165"/>
                  <a:gd name="T18" fmla="*/ 64 w 257"/>
                  <a:gd name="T19" fmla="*/ 165 h 165"/>
                  <a:gd name="T20" fmla="*/ 48 w 257"/>
                  <a:gd name="T21" fmla="*/ 163 h 165"/>
                  <a:gd name="T22" fmla="*/ 31 w 257"/>
                  <a:gd name="T23" fmla="*/ 154 h 165"/>
                  <a:gd name="T24" fmla="*/ 17 w 257"/>
                  <a:gd name="T25" fmla="*/ 145 h 165"/>
                  <a:gd name="T26" fmla="*/ 9 w 257"/>
                  <a:gd name="T27" fmla="*/ 125 h 165"/>
                  <a:gd name="T28" fmla="*/ 4 w 257"/>
                  <a:gd name="T29" fmla="*/ 112 h 165"/>
                  <a:gd name="T30" fmla="*/ 2 w 257"/>
                  <a:gd name="T31" fmla="*/ 94 h 165"/>
                  <a:gd name="T32" fmla="*/ 0 w 257"/>
                  <a:gd name="T33" fmla="*/ 75 h 165"/>
                  <a:gd name="T34" fmla="*/ 0 w 257"/>
                  <a:gd name="T35" fmla="*/ 57 h 165"/>
                  <a:gd name="T36" fmla="*/ 6 w 257"/>
                  <a:gd name="T37" fmla="*/ 33 h 165"/>
                  <a:gd name="T38" fmla="*/ 9 w 257"/>
                  <a:gd name="T39" fmla="*/ 22 h 165"/>
                  <a:gd name="T40" fmla="*/ 13 w 257"/>
                  <a:gd name="T41" fmla="*/ 15 h 165"/>
                  <a:gd name="T42" fmla="*/ 24 w 257"/>
                  <a:gd name="T43" fmla="*/ 4 h 165"/>
                  <a:gd name="T44" fmla="*/ 33 w 257"/>
                  <a:gd name="T45" fmla="*/ 0 h 165"/>
                  <a:gd name="T46" fmla="*/ 40 w 257"/>
                  <a:gd name="T47" fmla="*/ 0 h 165"/>
                  <a:gd name="T48" fmla="*/ 55 w 257"/>
                  <a:gd name="T49" fmla="*/ 4 h 165"/>
                  <a:gd name="T50" fmla="*/ 68 w 257"/>
                  <a:gd name="T51" fmla="*/ 6 h 165"/>
                  <a:gd name="T52" fmla="*/ 86 w 257"/>
                  <a:gd name="T53" fmla="*/ 8 h 165"/>
                  <a:gd name="T54" fmla="*/ 135 w 257"/>
                  <a:gd name="T55" fmla="*/ 8 h 165"/>
                  <a:gd name="T56" fmla="*/ 152 w 257"/>
                  <a:gd name="T57" fmla="*/ 8 h 165"/>
                  <a:gd name="T58" fmla="*/ 168 w 257"/>
                  <a:gd name="T59" fmla="*/ 6 h 165"/>
                  <a:gd name="T60" fmla="*/ 192 w 257"/>
                  <a:gd name="T61" fmla="*/ 8 h 165"/>
                  <a:gd name="T62" fmla="*/ 212 w 257"/>
                  <a:gd name="T63" fmla="*/ 13 h 165"/>
                  <a:gd name="T64" fmla="*/ 228 w 257"/>
                  <a:gd name="T65" fmla="*/ 24 h 165"/>
                  <a:gd name="T66" fmla="*/ 243 w 257"/>
                  <a:gd name="T67" fmla="*/ 39 h 165"/>
                  <a:gd name="T68" fmla="*/ 252 w 257"/>
                  <a:gd name="T69" fmla="*/ 61 h 165"/>
                  <a:gd name="T70" fmla="*/ 257 w 257"/>
                  <a:gd name="T71" fmla="*/ 75 h 165"/>
                  <a:gd name="T72" fmla="*/ 257 w 257"/>
                  <a:gd name="T73" fmla="*/ 88 h 165"/>
                  <a:gd name="T74" fmla="*/ 250 w 257"/>
                  <a:gd name="T75" fmla="*/ 101 h 165"/>
                  <a:gd name="T76" fmla="*/ 241 w 257"/>
                  <a:gd name="T77" fmla="*/ 114 h 165"/>
                  <a:gd name="T78" fmla="*/ 234 w 257"/>
                  <a:gd name="T79" fmla="*/ 121 h 165"/>
                  <a:gd name="T80" fmla="*/ 230 w 257"/>
                  <a:gd name="T81" fmla="*/ 125 h 1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7"/>
                  <a:gd name="T124" fmla="*/ 0 h 165"/>
                  <a:gd name="T125" fmla="*/ 257 w 257"/>
                  <a:gd name="T126" fmla="*/ 165 h 1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7" h="165">
                    <a:moveTo>
                      <a:pt x="230" y="125"/>
                    </a:moveTo>
                    <a:lnTo>
                      <a:pt x="221" y="128"/>
                    </a:lnTo>
                    <a:lnTo>
                      <a:pt x="206" y="132"/>
                    </a:lnTo>
                    <a:lnTo>
                      <a:pt x="177" y="141"/>
                    </a:lnTo>
                    <a:lnTo>
                      <a:pt x="161" y="150"/>
                    </a:lnTo>
                    <a:lnTo>
                      <a:pt x="150" y="152"/>
                    </a:lnTo>
                    <a:lnTo>
                      <a:pt x="133" y="156"/>
                    </a:lnTo>
                    <a:lnTo>
                      <a:pt x="115" y="161"/>
                    </a:lnTo>
                    <a:lnTo>
                      <a:pt x="95" y="163"/>
                    </a:lnTo>
                    <a:lnTo>
                      <a:pt x="64" y="165"/>
                    </a:lnTo>
                    <a:lnTo>
                      <a:pt x="48" y="163"/>
                    </a:lnTo>
                    <a:lnTo>
                      <a:pt x="31" y="154"/>
                    </a:lnTo>
                    <a:lnTo>
                      <a:pt x="17" y="145"/>
                    </a:lnTo>
                    <a:lnTo>
                      <a:pt x="9" y="125"/>
                    </a:lnTo>
                    <a:lnTo>
                      <a:pt x="4" y="112"/>
                    </a:lnTo>
                    <a:lnTo>
                      <a:pt x="2" y="94"/>
                    </a:lnTo>
                    <a:lnTo>
                      <a:pt x="0" y="75"/>
                    </a:lnTo>
                    <a:lnTo>
                      <a:pt x="0" y="57"/>
                    </a:lnTo>
                    <a:lnTo>
                      <a:pt x="6" y="33"/>
                    </a:lnTo>
                    <a:lnTo>
                      <a:pt x="9" y="22"/>
                    </a:lnTo>
                    <a:lnTo>
                      <a:pt x="13" y="15"/>
                    </a:lnTo>
                    <a:lnTo>
                      <a:pt x="24" y="4"/>
                    </a:lnTo>
                    <a:lnTo>
                      <a:pt x="33" y="0"/>
                    </a:lnTo>
                    <a:lnTo>
                      <a:pt x="40" y="0"/>
                    </a:lnTo>
                    <a:lnTo>
                      <a:pt x="55" y="4"/>
                    </a:lnTo>
                    <a:lnTo>
                      <a:pt x="68" y="6"/>
                    </a:lnTo>
                    <a:lnTo>
                      <a:pt x="86" y="8"/>
                    </a:lnTo>
                    <a:lnTo>
                      <a:pt x="135" y="8"/>
                    </a:lnTo>
                    <a:lnTo>
                      <a:pt x="152" y="8"/>
                    </a:lnTo>
                    <a:lnTo>
                      <a:pt x="168" y="6"/>
                    </a:lnTo>
                    <a:lnTo>
                      <a:pt x="192" y="8"/>
                    </a:lnTo>
                    <a:lnTo>
                      <a:pt x="212" y="13"/>
                    </a:lnTo>
                    <a:lnTo>
                      <a:pt x="228" y="24"/>
                    </a:lnTo>
                    <a:lnTo>
                      <a:pt x="243" y="39"/>
                    </a:lnTo>
                    <a:lnTo>
                      <a:pt x="252" y="61"/>
                    </a:lnTo>
                    <a:lnTo>
                      <a:pt x="257" y="75"/>
                    </a:lnTo>
                    <a:lnTo>
                      <a:pt x="257" y="88"/>
                    </a:lnTo>
                    <a:lnTo>
                      <a:pt x="250" y="101"/>
                    </a:lnTo>
                    <a:lnTo>
                      <a:pt x="241" y="114"/>
                    </a:lnTo>
                    <a:lnTo>
                      <a:pt x="234" y="121"/>
                    </a:lnTo>
                    <a:lnTo>
                      <a:pt x="230" y="125"/>
                    </a:lnTo>
                    <a:close/>
                  </a:path>
                </a:pathLst>
              </a:custGeom>
              <a:solidFill>
                <a:srgbClr val="D48F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6" name="Freeform 207"/>
              <p:cNvSpPr>
                <a:spLocks/>
              </p:cNvSpPr>
              <p:nvPr/>
            </p:nvSpPr>
            <p:spPr bwMode="auto">
              <a:xfrm>
                <a:off x="780" y="3145"/>
                <a:ext cx="254" cy="165"/>
              </a:xfrm>
              <a:custGeom>
                <a:avLst/>
                <a:gdLst>
                  <a:gd name="T0" fmla="*/ 230 w 254"/>
                  <a:gd name="T1" fmla="*/ 123 h 165"/>
                  <a:gd name="T2" fmla="*/ 221 w 254"/>
                  <a:gd name="T3" fmla="*/ 125 h 165"/>
                  <a:gd name="T4" fmla="*/ 206 w 254"/>
                  <a:gd name="T5" fmla="*/ 128 h 165"/>
                  <a:gd name="T6" fmla="*/ 190 w 254"/>
                  <a:gd name="T7" fmla="*/ 132 h 165"/>
                  <a:gd name="T8" fmla="*/ 177 w 254"/>
                  <a:gd name="T9" fmla="*/ 139 h 165"/>
                  <a:gd name="T10" fmla="*/ 164 w 254"/>
                  <a:gd name="T11" fmla="*/ 147 h 165"/>
                  <a:gd name="T12" fmla="*/ 150 w 254"/>
                  <a:gd name="T13" fmla="*/ 152 h 165"/>
                  <a:gd name="T14" fmla="*/ 135 w 254"/>
                  <a:gd name="T15" fmla="*/ 156 h 165"/>
                  <a:gd name="T16" fmla="*/ 97 w 254"/>
                  <a:gd name="T17" fmla="*/ 163 h 165"/>
                  <a:gd name="T18" fmla="*/ 66 w 254"/>
                  <a:gd name="T19" fmla="*/ 165 h 165"/>
                  <a:gd name="T20" fmla="*/ 48 w 254"/>
                  <a:gd name="T21" fmla="*/ 163 h 165"/>
                  <a:gd name="T22" fmla="*/ 33 w 254"/>
                  <a:gd name="T23" fmla="*/ 154 h 165"/>
                  <a:gd name="T24" fmla="*/ 20 w 254"/>
                  <a:gd name="T25" fmla="*/ 145 h 165"/>
                  <a:gd name="T26" fmla="*/ 13 w 254"/>
                  <a:gd name="T27" fmla="*/ 136 h 165"/>
                  <a:gd name="T28" fmla="*/ 9 w 254"/>
                  <a:gd name="T29" fmla="*/ 128 h 165"/>
                  <a:gd name="T30" fmla="*/ 6 w 254"/>
                  <a:gd name="T31" fmla="*/ 114 h 165"/>
                  <a:gd name="T32" fmla="*/ 2 w 254"/>
                  <a:gd name="T33" fmla="*/ 97 h 165"/>
                  <a:gd name="T34" fmla="*/ 0 w 254"/>
                  <a:gd name="T35" fmla="*/ 77 h 165"/>
                  <a:gd name="T36" fmla="*/ 0 w 254"/>
                  <a:gd name="T37" fmla="*/ 61 h 165"/>
                  <a:gd name="T38" fmla="*/ 6 w 254"/>
                  <a:gd name="T39" fmla="*/ 37 h 165"/>
                  <a:gd name="T40" fmla="*/ 9 w 254"/>
                  <a:gd name="T41" fmla="*/ 26 h 165"/>
                  <a:gd name="T42" fmla="*/ 11 w 254"/>
                  <a:gd name="T43" fmla="*/ 17 h 165"/>
                  <a:gd name="T44" fmla="*/ 22 w 254"/>
                  <a:gd name="T45" fmla="*/ 6 h 165"/>
                  <a:gd name="T46" fmla="*/ 31 w 254"/>
                  <a:gd name="T47" fmla="*/ 2 h 165"/>
                  <a:gd name="T48" fmla="*/ 37 w 254"/>
                  <a:gd name="T49" fmla="*/ 0 h 165"/>
                  <a:gd name="T50" fmla="*/ 51 w 254"/>
                  <a:gd name="T51" fmla="*/ 4 h 165"/>
                  <a:gd name="T52" fmla="*/ 64 w 254"/>
                  <a:gd name="T53" fmla="*/ 8 h 165"/>
                  <a:gd name="T54" fmla="*/ 82 w 254"/>
                  <a:gd name="T55" fmla="*/ 11 h 165"/>
                  <a:gd name="T56" fmla="*/ 130 w 254"/>
                  <a:gd name="T57" fmla="*/ 11 h 165"/>
                  <a:gd name="T58" fmla="*/ 146 w 254"/>
                  <a:gd name="T59" fmla="*/ 11 h 165"/>
                  <a:gd name="T60" fmla="*/ 161 w 254"/>
                  <a:gd name="T61" fmla="*/ 8 h 165"/>
                  <a:gd name="T62" fmla="*/ 188 w 254"/>
                  <a:gd name="T63" fmla="*/ 8 h 165"/>
                  <a:gd name="T64" fmla="*/ 206 w 254"/>
                  <a:gd name="T65" fmla="*/ 13 h 165"/>
                  <a:gd name="T66" fmla="*/ 223 w 254"/>
                  <a:gd name="T67" fmla="*/ 24 h 165"/>
                  <a:gd name="T68" fmla="*/ 241 w 254"/>
                  <a:gd name="T69" fmla="*/ 39 h 165"/>
                  <a:gd name="T70" fmla="*/ 245 w 254"/>
                  <a:gd name="T71" fmla="*/ 48 h 165"/>
                  <a:gd name="T72" fmla="*/ 248 w 254"/>
                  <a:gd name="T73" fmla="*/ 59 h 165"/>
                  <a:gd name="T74" fmla="*/ 254 w 254"/>
                  <a:gd name="T75" fmla="*/ 75 h 165"/>
                  <a:gd name="T76" fmla="*/ 254 w 254"/>
                  <a:gd name="T77" fmla="*/ 88 h 165"/>
                  <a:gd name="T78" fmla="*/ 241 w 254"/>
                  <a:gd name="T79" fmla="*/ 112 h 165"/>
                  <a:gd name="T80" fmla="*/ 232 w 254"/>
                  <a:gd name="T81" fmla="*/ 119 h 165"/>
                  <a:gd name="T82" fmla="*/ 230 w 254"/>
                  <a:gd name="T83" fmla="*/ 123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4"/>
                  <a:gd name="T127" fmla="*/ 0 h 165"/>
                  <a:gd name="T128" fmla="*/ 254 w 254"/>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4" h="165">
                    <a:moveTo>
                      <a:pt x="230" y="123"/>
                    </a:moveTo>
                    <a:lnTo>
                      <a:pt x="221" y="125"/>
                    </a:lnTo>
                    <a:lnTo>
                      <a:pt x="206" y="128"/>
                    </a:lnTo>
                    <a:lnTo>
                      <a:pt x="190" y="132"/>
                    </a:lnTo>
                    <a:lnTo>
                      <a:pt x="177" y="139"/>
                    </a:lnTo>
                    <a:lnTo>
                      <a:pt x="164" y="147"/>
                    </a:lnTo>
                    <a:lnTo>
                      <a:pt x="150" y="152"/>
                    </a:lnTo>
                    <a:lnTo>
                      <a:pt x="135" y="156"/>
                    </a:lnTo>
                    <a:lnTo>
                      <a:pt x="97" y="163"/>
                    </a:lnTo>
                    <a:lnTo>
                      <a:pt x="66" y="165"/>
                    </a:lnTo>
                    <a:lnTo>
                      <a:pt x="48" y="163"/>
                    </a:lnTo>
                    <a:lnTo>
                      <a:pt x="33" y="154"/>
                    </a:lnTo>
                    <a:lnTo>
                      <a:pt x="20" y="145"/>
                    </a:lnTo>
                    <a:lnTo>
                      <a:pt x="13" y="136"/>
                    </a:lnTo>
                    <a:lnTo>
                      <a:pt x="9" y="128"/>
                    </a:lnTo>
                    <a:lnTo>
                      <a:pt x="6" y="114"/>
                    </a:lnTo>
                    <a:lnTo>
                      <a:pt x="2" y="97"/>
                    </a:lnTo>
                    <a:lnTo>
                      <a:pt x="0" y="77"/>
                    </a:lnTo>
                    <a:lnTo>
                      <a:pt x="0" y="61"/>
                    </a:lnTo>
                    <a:lnTo>
                      <a:pt x="6" y="37"/>
                    </a:lnTo>
                    <a:lnTo>
                      <a:pt x="9" y="26"/>
                    </a:lnTo>
                    <a:lnTo>
                      <a:pt x="11" y="17"/>
                    </a:lnTo>
                    <a:lnTo>
                      <a:pt x="22" y="6"/>
                    </a:lnTo>
                    <a:lnTo>
                      <a:pt x="31" y="2"/>
                    </a:lnTo>
                    <a:lnTo>
                      <a:pt x="37" y="0"/>
                    </a:lnTo>
                    <a:lnTo>
                      <a:pt x="51" y="4"/>
                    </a:lnTo>
                    <a:lnTo>
                      <a:pt x="64" y="8"/>
                    </a:lnTo>
                    <a:lnTo>
                      <a:pt x="82" y="11"/>
                    </a:lnTo>
                    <a:lnTo>
                      <a:pt x="130" y="11"/>
                    </a:lnTo>
                    <a:lnTo>
                      <a:pt x="146" y="11"/>
                    </a:lnTo>
                    <a:lnTo>
                      <a:pt x="161" y="8"/>
                    </a:lnTo>
                    <a:lnTo>
                      <a:pt x="188" y="8"/>
                    </a:lnTo>
                    <a:lnTo>
                      <a:pt x="206" y="13"/>
                    </a:lnTo>
                    <a:lnTo>
                      <a:pt x="223" y="24"/>
                    </a:lnTo>
                    <a:lnTo>
                      <a:pt x="241" y="39"/>
                    </a:lnTo>
                    <a:lnTo>
                      <a:pt x="245" y="48"/>
                    </a:lnTo>
                    <a:lnTo>
                      <a:pt x="248" y="59"/>
                    </a:lnTo>
                    <a:lnTo>
                      <a:pt x="254" y="75"/>
                    </a:lnTo>
                    <a:lnTo>
                      <a:pt x="254" y="88"/>
                    </a:lnTo>
                    <a:lnTo>
                      <a:pt x="241" y="112"/>
                    </a:lnTo>
                    <a:lnTo>
                      <a:pt x="232" y="119"/>
                    </a:lnTo>
                    <a:lnTo>
                      <a:pt x="230" y="123"/>
                    </a:lnTo>
                    <a:close/>
                  </a:path>
                </a:pathLst>
              </a:custGeom>
              <a:solidFill>
                <a:srgbClr val="D893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717" name="Freeform 208"/>
              <p:cNvSpPr>
                <a:spLocks/>
              </p:cNvSpPr>
              <p:nvPr/>
            </p:nvSpPr>
            <p:spPr bwMode="auto">
              <a:xfrm>
                <a:off x="780" y="3145"/>
                <a:ext cx="252" cy="165"/>
              </a:xfrm>
              <a:custGeom>
                <a:avLst/>
                <a:gdLst>
                  <a:gd name="T0" fmla="*/ 230 w 252"/>
                  <a:gd name="T1" fmla="*/ 121 h 165"/>
                  <a:gd name="T2" fmla="*/ 221 w 252"/>
                  <a:gd name="T3" fmla="*/ 123 h 165"/>
                  <a:gd name="T4" fmla="*/ 206 w 252"/>
                  <a:gd name="T5" fmla="*/ 125 h 165"/>
                  <a:gd name="T6" fmla="*/ 190 w 252"/>
                  <a:gd name="T7" fmla="*/ 130 h 165"/>
                  <a:gd name="T8" fmla="*/ 177 w 252"/>
                  <a:gd name="T9" fmla="*/ 136 h 165"/>
                  <a:gd name="T10" fmla="*/ 164 w 252"/>
                  <a:gd name="T11" fmla="*/ 145 h 165"/>
                  <a:gd name="T12" fmla="*/ 152 w 252"/>
                  <a:gd name="T13" fmla="*/ 150 h 165"/>
                  <a:gd name="T14" fmla="*/ 135 w 252"/>
                  <a:gd name="T15" fmla="*/ 154 h 165"/>
                  <a:gd name="T16" fmla="*/ 97 w 252"/>
                  <a:gd name="T17" fmla="*/ 163 h 165"/>
                  <a:gd name="T18" fmla="*/ 82 w 252"/>
                  <a:gd name="T19" fmla="*/ 165 h 165"/>
                  <a:gd name="T20" fmla="*/ 66 w 252"/>
                  <a:gd name="T21" fmla="*/ 165 h 165"/>
                  <a:gd name="T22" fmla="*/ 51 w 252"/>
                  <a:gd name="T23" fmla="*/ 163 h 165"/>
                  <a:gd name="T24" fmla="*/ 33 w 252"/>
                  <a:gd name="T25" fmla="*/ 156 h 165"/>
                  <a:gd name="T26" fmla="*/ 20 w 252"/>
                  <a:gd name="T27" fmla="*/ 145 h 165"/>
                  <a:gd name="T28" fmla="*/ 9 w 252"/>
                  <a:gd name="T29" fmla="*/ 130 h 165"/>
                  <a:gd name="T30" fmla="*/ 2 w 252"/>
                  <a:gd name="T31" fmla="*/ 101 h 165"/>
                  <a:gd name="T32" fmla="*/ 0 w 252"/>
                  <a:gd name="T33" fmla="*/ 79 h 165"/>
                  <a:gd name="T34" fmla="*/ 0 w 252"/>
                  <a:gd name="T35" fmla="*/ 64 h 165"/>
                  <a:gd name="T36" fmla="*/ 4 w 252"/>
                  <a:gd name="T37" fmla="*/ 39 h 165"/>
                  <a:gd name="T38" fmla="*/ 6 w 252"/>
                  <a:gd name="T39" fmla="*/ 28 h 165"/>
                  <a:gd name="T40" fmla="*/ 9 w 252"/>
                  <a:gd name="T41" fmla="*/ 22 h 165"/>
                  <a:gd name="T42" fmla="*/ 20 w 252"/>
                  <a:gd name="T43" fmla="*/ 8 h 165"/>
                  <a:gd name="T44" fmla="*/ 29 w 252"/>
                  <a:gd name="T45" fmla="*/ 2 h 165"/>
                  <a:gd name="T46" fmla="*/ 35 w 252"/>
                  <a:gd name="T47" fmla="*/ 0 h 165"/>
                  <a:gd name="T48" fmla="*/ 46 w 252"/>
                  <a:gd name="T49" fmla="*/ 4 h 165"/>
                  <a:gd name="T50" fmla="*/ 60 w 252"/>
                  <a:gd name="T51" fmla="*/ 8 h 165"/>
                  <a:gd name="T52" fmla="*/ 77 w 252"/>
                  <a:gd name="T53" fmla="*/ 11 h 165"/>
                  <a:gd name="T54" fmla="*/ 126 w 252"/>
                  <a:gd name="T55" fmla="*/ 11 h 165"/>
                  <a:gd name="T56" fmla="*/ 157 w 252"/>
                  <a:gd name="T57" fmla="*/ 11 h 165"/>
                  <a:gd name="T58" fmla="*/ 170 w 252"/>
                  <a:gd name="T59" fmla="*/ 8 h 165"/>
                  <a:gd name="T60" fmla="*/ 181 w 252"/>
                  <a:gd name="T61" fmla="*/ 11 h 165"/>
                  <a:gd name="T62" fmla="*/ 199 w 252"/>
                  <a:gd name="T63" fmla="*/ 15 h 165"/>
                  <a:gd name="T64" fmla="*/ 217 w 252"/>
                  <a:gd name="T65" fmla="*/ 24 h 165"/>
                  <a:gd name="T66" fmla="*/ 230 w 252"/>
                  <a:gd name="T67" fmla="*/ 30 h 165"/>
                  <a:gd name="T68" fmla="*/ 237 w 252"/>
                  <a:gd name="T69" fmla="*/ 37 h 165"/>
                  <a:gd name="T70" fmla="*/ 241 w 252"/>
                  <a:gd name="T71" fmla="*/ 46 h 165"/>
                  <a:gd name="T72" fmla="*/ 245 w 252"/>
                  <a:gd name="T73" fmla="*/ 57 h 165"/>
                  <a:gd name="T74" fmla="*/ 248 w 252"/>
                  <a:gd name="T75" fmla="*/ 66 h 165"/>
                  <a:gd name="T76" fmla="*/ 252 w 252"/>
                  <a:gd name="T77" fmla="*/ 72 h 165"/>
                  <a:gd name="T78" fmla="*/ 252 w 252"/>
                  <a:gd name="T79" fmla="*/ 77 h 165"/>
                  <a:gd name="T80" fmla="*/ 250 w 252"/>
                  <a:gd name="T81" fmla="*/ 86 h 165"/>
                  <a:gd name="T82" fmla="*/ 245 w 252"/>
                  <a:gd name="T83" fmla="*/ 99 h 165"/>
                  <a:gd name="T84" fmla="*/ 239 w 252"/>
                  <a:gd name="T85" fmla="*/ 110 h 165"/>
                  <a:gd name="T86" fmla="*/ 232 w 252"/>
                  <a:gd name="T87" fmla="*/ 119 h 165"/>
                  <a:gd name="T88" fmla="*/ 230 w 252"/>
                  <a:gd name="T89" fmla="*/ 121 h 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2"/>
                  <a:gd name="T136" fmla="*/ 0 h 165"/>
                  <a:gd name="T137" fmla="*/ 252 w 252"/>
                  <a:gd name="T138" fmla="*/ 165 h 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2" h="165">
                    <a:moveTo>
                      <a:pt x="230" y="121"/>
                    </a:moveTo>
                    <a:lnTo>
                      <a:pt x="221" y="123"/>
                    </a:lnTo>
                    <a:lnTo>
                      <a:pt x="206" y="125"/>
                    </a:lnTo>
                    <a:lnTo>
                      <a:pt x="190" y="130"/>
                    </a:lnTo>
                    <a:lnTo>
                      <a:pt x="177" y="136"/>
                    </a:lnTo>
                    <a:lnTo>
                      <a:pt x="164" y="145"/>
                    </a:lnTo>
                    <a:lnTo>
                      <a:pt x="152" y="150"/>
                    </a:lnTo>
                    <a:lnTo>
                      <a:pt x="135" y="154"/>
                    </a:lnTo>
                    <a:lnTo>
                      <a:pt x="97" y="163"/>
                    </a:lnTo>
                    <a:lnTo>
                      <a:pt x="82" y="165"/>
                    </a:lnTo>
                    <a:lnTo>
                      <a:pt x="66" y="165"/>
                    </a:lnTo>
                    <a:lnTo>
                      <a:pt x="51" y="163"/>
                    </a:lnTo>
                    <a:lnTo>
                      <a:pt x="33" y="156"/>
                    </a:lnTo>
                    <a:lnTo>
                      <a:pt x="20" y="145"/>
                    </a:lnTo>
                    <a:lnTo>
                      <a:pt x="9" y="130"/>
                    </a:lnTo>
                    <a:lnTo>
                      <a:pt x="2" y="101"/>
                    </a:lnTo>
                    <a:lnTo>
                      <a:pt x="0" y="79"/>
                    </a:lnTo>
                    <a:lnTo>
                      <a:pt x="0" y="64"/>
                    </a:lnTo>
                    <a:lnTo>
                      <a:pt x="4" y="39"/>
                    </a:lnTo>
                    <a:lnTo>
                      <a:pt x="6" y="28"/>
                    </a:lnTo>
                    <a:lnTo>
                      <a:pt x="9" y="22"/>
                    </a:lnTo>
                    <a:lnTo>
                      <a:pt x="20" y="8"/>
                    </a:lnTo>
                    <a:lnTo>
                      <a:pt x="29" y="2"/>
                    </a:lnTo>
                    <a:lnTo>
                      <a:pt x="35" y="0"/>
                    </a:lnTo>
                    <a:lnTo>
                      <a:pt x="46" y="4"/>
                    </a:lnTo>
                    <a:lnTo>
                      <a:pt x="60" y="8"/>
                    </a:lnTo>
                    <a:lnTo>
                      <a:pt x="77" y="11"/>
                    </a:lnTo>
                    <a:lnTo>
                      <a:pt x="126" y="11"/>
                    </a:lnTo>
                    <a:lnTo>
                      <a:pt x="157" y="11"/>
                    </a:lnTo>
                    <a:lnTo>
                      <a:pt x="170" y="8"/>
                    </a:lnTo>
                    <a:lnTo>
                      <a:pt x="181" y="11"/>
                    </a:lnTo>
                    <a:lnTo>
                      <a:pt x="199" y="15"/>
                    </a:lnTo>
                    <a:lnTo>
                      <a:pt x="217" y="24"/>
                    </a:lnTo>
                    <a:lnTo>
                      <a:pt x="230" y="30"/>
                    </a:lnTo>
                    <a:lnTo>
                      <a:pt x="237" y="37"/>
                    </a:lnTo>
                    <a:lnTo>
                      <a:pt x="241" y="46"/>
                    </a:lnTo>
                    <a:lnTo>
                      <a:pt x="245" y="57"/>
                    </a:lnTo>
                    <a:lnTo>
                      <a:pt x="248" y="66"/>
                    </a:lnTo>
                    <a:lnTo>
                      <a:pt x="252" y="72"/>
                    </a:lnTo>
                    <a:lnTo>
                      <a:pt x="252" y="77"/>
                    </a:lnTo>
                    <a:lnTo>
                      <a:pt x="250" y="86"/>
                    </a:lnTo>
                    <a:lnTo>
                      <a:pt x="245" y="99"/>
                    </a:lnTo>
                    <a:lnTo>
                      <a:pt x="239" y="110"/>
                    </a:lnTo>
                    <a:lnTo>
                      <a:pt x="232" y="119"/>
                    </a:lnTo>
                    <a:lnTo>
                      <a:pt x="230" y="121"/>
                    </a:lnTo>
                    <a:close/>
                  </a:path>
                </a:pathLst>
              </a:custGeom>
              <a:solidFill>
                <a:srgbClr val="DC97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5371" name="Freeform 210"/>
            <p:cNvSpPr>
              <a:spLocks/>
            </p:cNvSpPr>
            <p:nvPr/>
          </p:nvSpPr>
          <p:spPr bwMode="auto">
            <a:xfrm>
              <a:off x="780" y="3145"/>
              <a:ext cx="250" cy="167"/>
            </a:xfrm>
            <a:custGeom>
              <a:avLst/>
              <a:gdLst>
                <a:gd name="T0" fmla="*/ 228 w 250"/>
                <a:gd name="T1" fmla="*/ 119 h 167"/>
                <a:gd name="T2" fmla="*/ 221 w 250"/>
                <a:gd name="T3" fmla="*/ 121 h 167"/>
                <a:gd name="T4" fmla="*/ 206 w 250"/>
                <a:gd name="T5" fmla="*/ 123 h 167"/>
                <a:gd name="T6" fmla="*/ 188 w 250"/>
                <a:gd name="T7" fmla="*/ 128 h 167"/>
                <a:gd name="T8" fmla="*/ 177 w 250"/>
                <a:gd name="T9" fmla="*/ 134 h 167"/>
                <a:gd name="T10" fmla="*/ 164 w 250"/>
                <a:gd name="T11" fmla="*/ 143 h 167"/>
                <a:gd name="T12" fmla="*/ 152 w 250"/>
                <a:gd name="T13" fmla="*/ 147 h 167"/>
                <a:gd name="T14" fmla="*/ 135 w 250"/>
                <a:gd name="T15" fmla="*/ 154 h 167"/>
                <a:gd name="T16" fmla="*/ 99 w 250"/>
                <a:gd name="T17" fmla="*/ 161 h 167"/>
                <a:gd name="T18" fmla="*/ 66 w 250"/>
                <a:gd name="T19" fmla="*/ 167 h 167"/>
                <a:gd name="T20" fmla="*/ 53 w 250"/>
                <a:gd name="T21" fmla="*/ 165 h 167"/>
                <a:gd name="T22" fmla="*/ 35 w 250"/>
                <a:gd name="T23" fmla="*/ 156 h 167"/>
                <a:gd name="T24" fmla="*/ 22 w 250"/>
                <a:gd name="T25" fmla="*/ 147 h 167"/>
                <a:gd name="T26" fmla="*/ 9 w 250"/>
                <a:gd name="T27" fmla="*/ 132 h 167"/>
                <a:gd name="T28" fmla="*/ 2 w 250"/>
                <a:gd name="T29" fmla="*/ 103 h 167"/>
                <a:gd name="T30" fmla="*/ 0 w 250"/>
                <a:gd name="T31" fmla="*/ 83 h 167"/>
                <a:gd name="T32" fmla="*/ 0 w 250"/>
                <a:gd name="T33" fmla="*/ 68 h 167"/>
                <a:gd name="T34" fmla="*/ 4 w 250"/>
                <a:gd name="T35" fmla="*/ 41 h 167"/>
                <a:gd name="T36" fmla="*/ 4 w 250"/>
                <a:gd name="T37" fmla="*/ 30 h 167"/>
                <a:gd name="T38" fmla="*/ 6 w 250"/>
                <a:gd name="T39" fmla="*/ 24 h 167"/>
                <a:gd name="T40" fmla="*/ 11 w 250"/>
                <a:gd name="T41" fmla="*/ 17 h 167"/>
                <a:gd name="T42" fmla="*/ 17 w 250"/>
                <a:gd name="T43" fmla="*/ 8 h 167"/>
                <a:gd name="T44" fmla="*/ 24 w 250"/>
                <a:gd name="T45" fmla="*/ 2 h 167"/>
                <a:gd name="T46" fmla="*/ 31 w 250"/>
                <a:gd name="T47" fmla="*/ 0 h 167"/>
                <a:gd name="T48" fmla="*/ 37 w 250"/>
                <a:gd name="T49" fmla="*/ 2 h 167"/>
                <a:gd name="T50" fmla="*/ 42 w 250"/>
                <a:gd name="T51" fmla="*/ 4 h 167"/>
                <a:gd name="T52" fmla="*/ 55 w 250"/>
                <a:gd name="T53" fmla="*/ 11 h 167"/>
                <a:gd name="T54" fmla="*/ 73 w 250"/>
                <a:gd name="T55" fmla="*/ 13 h 167"/>
                <a:gd name="T56" fmla="*/ 121 w 250"/>
                <a:gd name="T57" fmla="*/ 13 h 167"/>
                <a:gd name="T58" fmla="*/ 137 w 250"/>
                <a:gd name="T59" fmla="*/ 13 h 167"/>
                <a:gd name="T60" fmla="*/ 152 w 250"/>
                <a:gd name="T61" fmla="*/ 11 h 167"/>
                <a:gd name="T62" fmla="*/ 177 w 250"/>
                <a:gd name="T63" fmla="*/ 11 h 167"/>
                <a:gd name="T64" fmla="*/ 195 w 250"/>
                <a:gd name="T65" fmla="*/ 15 h 167"/>
                <a:gd name="T66" fmla="*/ 212 w 250"/>
                <a:gd name="T67" fmla="*/ 22 h 167"/>
                <a:gd name="T68" fmla="*/ 226 w 250"/>
                <a:gd name="T69" fmla="*/ 28 h 167"/>
                <a:gd name="T70" fmla="*/ 232 w 250"/>
                <a:gd name="T71" fmla="*/ 35 h 167"/>
                <a:gd name="T72" fmla="*/ 237 w 250"/>
                <a:gd name="T73" fmla="*/ 44 h 167"/>
                <a:gd name="T74" fmla="*/ 241 w 250"/>
                <a:gd name="T75" fmla="*/ 55 h 167"/>
                <a:gd name="T76" fmla="*/ 248 w 250"/>
                <a:gd name="T77" fmla="*/ 70 h 167"/>
                <a:gd name="T78" fmla="*/ 250 w 250"/>
                <a:gd name="T79" fmla="*/ 77 h 167"/>
                <a:gd name="T80" fmla="*/ 248 w 250"/>
                <a:gd name="T81" fmla="*/ 86 h 167"/>
                <a:gd name="T82" fmla="*/ 237 w 250"/>
                <a:gd name="T83" fmla="*/ 108 h 167"/>
                <a:gd name="T84" fmla="*/ 230 w 250"/>
                <a:gd name="T85" fmla="*/ 117 h 167"/>
                <a:gd name="T86" fmla="*/ 228 w 250"/>
                <a:gd name="T87" fmla="*/ 119 h 16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0"/>
                <a:gd name="T133" fmla="*/ 0 h 167"/>
                <a:gd name="T134" fmla="*/ 250 w 250"/>
                <a:gd name="T135" fmla="*/ 167 h 16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0" h="167">
                  <a:moveTo>
                    <a:pt x="228" y="119"/>
                  </a:moveTo>
                  <a:lnTo>
                    <a:pt x="221" y="121"/>
                  </a:lnTo>
                  <a:lnTo>
                    <a:pt x="206" y="123"/>
                  </a:lnTo>
                  <a:lnTo>
                    <a:pt x="188" y="128"/>
                  </a:lnTo>
                  <a:lnTo>
                    <a:pt x="177" y="134"/>
                  </a:lnTo>
                  <a:lnTo>
                    <a:pt x="164" y="143"/>
                  </a:lnTo>
                  <a:lnTo>
                    <a:pt x="152" y="147"/>
                  </a:lnTo>
                  <a:lnTo>
                    <a:pt x="135" y="154"/>
                  </a:lnTo>
                  <a:lnTo>
                    <a:pt x="99" y="161"/>
                  </a:lnTo>
                  <a:lnTo>
                    <a:pt x="66" y="167"/>
                  </a:lnTo>
                  <a:lnTo>
                    <a:pt x="53" y="165"/>
                  </a:lnTo>
                  <a:lnTo>
                    <a:pt x="35" y="156"/>
                  </a:lnTo>
                  <a:lnTo>
                    <a:pt x="22" y="147"/>
                  </a:lnTo>
                  <a:lnTo>
                    <a:pt x="9" y="132"/>
                  </a:lnTo>
                  <a:lnTo>
                    <a:pt x="2" y="103"/>
                  </a:lnTo>
                  <a:lnTo>
                    <a:pt x="0" y="83"/>
                  </a:lnTo>
                  <a:lnTo>
                    <a:pt x="0" y="68"/>
                  </a:lnTo>
                  <a:lnTo>
                    <a:pt x="4" y="41"/>
                  </a:lnTo>
                  <a:lnTo>
                    <a:pt x="4" y="30"/>
                  </a:lnTo>
                  <a:lnTo>
                    <a:pt x="6" y="24"/>
                  </a:lnTo>
                  <a:lnTo>
                    <a:pt x="11" y="17"/>
                  </a:lnTo>
                  <a:lnTo>
                    <a:pt x="17" y="8"/>
                  </a:lnTo>
                  <a:lnTo>
                    <a:pt x="24" y="2"/>
                  </a:lnTo>
                  <a:lnTo>
                    <a:pt x="31" y="0"/>
                  </a:lnTo>
                  <a:lnTo>
                    <a:pt x="37" y="2"/>
                  </a:lnTo>
                  <a:lnTo>
                    <a:pt x="42" y="4"/>
                  </a:lnTo>
                  <a:lnTo>
                    <a:pt x="55" y="11"/>
                  </a:lnTo>
                  <a:lnTo>
                    <a:pt x="73" y="13"/>
                  </a:lnTo>
                  <a:lnTo>
                    <a:pt x="121" y="13"/>
                  </a:lnTo>
                  <a:lnTo>
                    <a:pt x="137" y="13"/>
                  </a:lnTo>
                  <a:lnTo>
                    <a:pt x="152" y="11"/>
                  </a:lnTo>
                  <a:lnTo>
                    <a:pt x="177" y="11"/>
                  </a:lnTo>
                  <a:lnTo>
                    <a:pt x="195" y="15"/>
                  </a:lnTo>
                  <a:lnTo>
                    <a:pt x="212" y="22"/>
                  </a:lnTo>
                  <a:lnTo>
                    <a:pt x="226" y="28"/>
                  </a:lnTo>
                  <a:lnTo>
                    <a:pt x="232" y="35"/>
                  </a:lnTo>
                  <a:lnTo>
                    <a:pt x="237" y="44"/>
                  </a:lnTo>
                  <a:lnTo>
                    <a:pt x="241" y="55"/>
                  </a:lnTo>
                  <a:lnTo>
                    <a:pt x="248" y="70"/>
                  </a:lnTo>
                  <a:lnTo>
                    <a:pt x="250" y="77"/>
                  </a:lnTo>
                  <a:lnTo>
                    <a:pt x="248" y="86"/>
                  </a:lnTo>
                  <a:lnTo>
                    <a:pt x="237" y="108"/>
                  </a:lnTo>
                  <a:lnTo>
                    <a:pt x="230" y="117"/>
                  </a:lnTo>
                  <a:lnTo>
                    <a:pt x="228" y="119"/>
                  </a:lnTo>
                  <a:close/>
                </a:path>
              </a:pathLst>
            </a:custGeom>
            <a:solidFill>
              <a:srgbClr val="E09B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2" name="Freeform 211"/>
            <p:cNvSpPr>
              <a:spLocks/>
            </p:cNvSpPr>
            <p:nvPr/>
          </p:nvSpPr>
          <p:spPr bwMode="auto">
            <a:xfrm>
              <a:off x="780" y="3145"/>
              <a:ext cx="248" cy="167"/>
            </a:xfrm>
            <a:custGeom>
              <a:avLst/>
              <a:gdLst>
                <a:gd name="T0" fmla="*/ 228 w 248"/>
                <a:gd name="T1" fmla="*/ 117 h 167"/>
                <a:gd name="T2" fmla="*/ 221 w 248"/>
                <a:gd name="T3" fmla="*/ 119 h 167"/>
                <a:gd name="T4" fmla="*/ 206 w 248"/>
                <a:gd name="T5" fmla="*/ 121 h 167"/>
                <a:gd name="T6" fmla="*/ 188 w 248"/>
                <a:gd name="T7" fmla="*/ 125 h 167"/>
                <a:gd name="T8" fmla="*/ 177 w 248"/>
                <a:gd name="T9" fmla="*/ 130 h 167"/>
                <a:gd name="T10" fmla="*/ 170 w 248"/>
                <a:gd name="T11" fmla="*/ 136 h 167"/>
                <a:gd name="T12" fmla="*/ 164 w 248"/>
                <a:gd name="T13" fmla="*/ 141 h 167"/>
                <a:gd name="T14" fmla="*/ 155 w 248"/>
                <a:gd name="T15" fmla="*/ 145 h 167"/>
                <a:gd name="T16" fmla="*/ 137 w 248"/>
                <a:gd name="T17" fmla="*/ 152 h 167"/>
                <a:gd name="T18" fmla="*/ 102 w 248"/>
                <a:gd name="T19" fmla="*/ 161 h 167"/>
                <a:gd name="T20" fmla="*/ 68 w 248"/>
                <a:gd name="T21" fmla="*/ 167 h 167"/>
                <a:gd name="T22" fmla="*/ 62 w 248"/>
                <a:gd name="T23" fmla="*/ 167 h 167"/>
                <a:gd name="T24" fmla="*/ 55 w 248"/>
                <a:gd name="T25" fmla="*/ 165 h 167"/>
                <a:gd name="T26" fmla="*/ 37 w 248"/>
                <a:gd name="T27" fmla="*/ 156 h 167"/>
                <a:gd name="T28" fmla="*/ 22 w 248"/>
                <a:gd name="T29" fmla="*/ 147 h 167"/>
                <a:gd name="T30" fmla="*/ 13 w 248"/>
                <a:gd name="T31" fmla="*/ 141 h 167"/>
                <a:gd name="T32" fmla="*/ 9 w 248"/>
                <a:gd name="T33" fmla="*/ 132 h 167"/>
                <a:gd name="T34" fmla="*/ 6 w 248"/>
                <a:gd name="T35" fmla="*/ 121 h 167"/>
                <a:gd name="T36" fmla="*/ 2 w 248"/>
                <a:gd name="T37" fmla="*/ 105 h 167"/>
                <a:gd name="T38" fmla="*/ 0 w 248"/>
                <a:gd name="T39" fmla="*/ 86 h 167"/>
                <a:gd name="T40" fmla="*/ 0 w 248"/>
                <a:gd name="T41" fmla="*/ 70 h 167"/>
                <a:gd name="T42" fmla="*/ 2 w 248"/>
                <a:gd name="T43" fmla="*/ 46 h 167"/>
                <a:gd name="T44" fmla="*/ 2 w 248"/>
                <a:gd name="T45" fmla="*/ 33 h 167"/>
                <a:gd name="T46" fmla="*/ 4 w 248"/>
                <a:gd name="T47" fmla="*/ 26 h 167"/>
                <a:gd name="T48" fmla="*/ 9 w 248"/>
                <a:gd name="T49" fmla="*/ 19 h 167"/>
                <a:gd name="T50" fmla="*/ 22 w 248"/>
                <a:gd name="T51" fmla="*/ 2 h 167"/>
                <a:gd name="T52" fmla="*/ 29 w 248"/>
                <a:gd name="T53" fmla="*/ 0 h 167"/>
                <a:gd name="T54" fmla="*/ 33 w 248"/>
                <a:gd name="T55" fmla="*/ 2 h 167"/>
                <a:gd name="T56" fmla="*/ 40 w 248"/>
                <a:gd name="T57" fmla="*/ 6 h 167"/>
                <a:gd name="T58" fmla="*/ 51 w 248"/>
                <a:gd name="T59" fmla="*/ 11 h 167"/>
                <a:gd name="T60" fmla="*/ 68 w 248"/>
                <a:gd name="T61" fmla="*/ 13 h 167"/>
                <a:gd name="T62" fmla="*/ 117 w 248"/>
                <a:gd name="T63" fmla="*/ 13 h 167"/>
                <a:gd name="T64" fmla="*/ 148 w 248"/>
                <a:gd name="T65" fmla="*/ 13 h 167"/>
                <a:gd name="T66" fmla="*/ 161 w 248"/>
                <a:gd name="T67" fmla="*/ 13 h 167"/>
                <a:gd name="T68" fmla="*/ 172 w 248"/>
                <a:gd name="T69" fmla="*/ 11 h 167"/>
                <a:gd name="T70" fmla="*/ 206 w 248"/>
                <a:gd name="T71" fmla="*/ 19 h 167"/>
                <a:gd name="T72" fmla="*/ 219 w 248"/>
                <a:gd name="T73" fmla="*/ 26 h 167"/>
                <a:gd name="T74" fmla="*/ 230 w 248"/>
                <a:gd name="T75" fmla="*/ 33 h 167"/>
                <a:gd name="T76" fmla="*/ 234 w 248"/>
                <a:gd name="T77" fmla="*/ 41 h 167"/>
                <a:gd name="T78" fmla="*/ 239 w 248"/>
                <a:gd name="T79" fmla="*/ 53 h 167"/>
                <a:gd name="T80" fmla="*/ 245 w 248"/>
                <a:gd name="T81" fmla="*/ 68 h 167"/>
                <a:gd name="T82" fmla="*/ 248 w 248"/>
                <a:gd name="T83" fmla="*/ 75 h 167"/>
                <a:gd name="T84" fmla="*/ 245 w 248"/>
                <a:gd name="T85" fmla="*/ 83 h 167"/>
                <a:gd name="T86" fmla="*/ 237 w 248"/>
                <a:gd name="T87" fmla="*/ 108 h 167"/>
                <a:gd name="T88" fmla="*/ 230 w 248"/>
                <a:gd name="T89" fmla="*/ 114 h 167"/>
                <a:gd name="T90" fmla="*/ 228 w 248"/>
                <a:gd name="T91" fmla="*/ 117 h 1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8"/>
                <a:gd name="T139" fmla="*/ 0 h 167"/>
                <a:gd name="T140" fmla="*/ 248 w 248"/>
                <a:gd name="T141" fmla="*/ 167 h 1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8" h="167">
                  <a:moveTo>
                    <a:pt x="228" y="117"/>
                  </a:moveTo>
                  <a:lnTo>
                    <a:pt x="221" y="119"/>
                  </a:lnTo>
                  <a:lnTo>
                    <a:pt x="206" y="121"/>
                  </a:lnTo>
                  <a:lnTo>
                    <a:pt x="188" y="125"/>
                  </a:lnTo>
                  <a:lnTo>
                    <a:pt x="177" y="130"/>
                  </a:lnTo>
                  <a:lnTo>
                    <a:pt x="170" y="136"/>
                  </a:lnTo>
                  <a:lnTo>
                    <a:pt x="164" y="141"/>
                  </a:lnTo>
                  <a:lnTo>
                    <a:pt x="155" y="145"/>
                  </a:lnTo>
                  <a:lnTo>
                    <a:pt x="137" y="152"/>
                  </a:lnTo>
                  <a:lnTo>
                    <a:pt x="102" y="161"/>
                  </a:lnTo>
                  <a:lnTo>
                    <a:pt x="68" y="167"/>
                  </a:lnTo>
                  <a:lnTo>
                    <a:pt x="62" y="167"/>
                  </a:lnTo>
                  <a:lnTo>
                    <a:pt x="55" y="165"/>
                  </a:lnTo>
                  <a:lnTo>
                    <a:pt x="37" y="156"/>
                  </a:lnTo>
                  <a:lnTo>
                    <a:pt x="22" y="147"/>
                  </a:lnTo>
                  <a:lnTo>
                    <a:pt x="13" y="141"/>
                  </a:lnTo>
                  <a:lnTo>
                    <a:pt x="9" y="132"/>
                  </a:lnTo>
                  <a:lnTo>
                    <a:pt x="6" y="121"/>
                  </a:lnTo>
                  <a:lnTo>
                    <a:pt x="2" y="105"/>
                  </a:lnTo>
                  <a:lnTo>
                    <a:pt x="0" y="86"/>
                  </a:lnTo>
                  <a:lnTo>
                    <a:pt x="0" y="70"/>
                  </a:lnTo>
                  <a:lnTo>
                    <a:pt x="2" y="46"/>
                  </a:lnTo>
                  <a:lnTo>
                    <a:pt x="2" y="33"/>
                  </a:lnTo>
                  <a:lnTo>
                    <a:pt x="4" y="26"/>
                  </a:lnTo>
                  <a:lnTo>
                    <a:pt x="9" y="19"/>
                  </a:lnTo>
                  <a:lnTo>
                    <a:pt x="22" y="2"/>
                  </a:lnTo>
                  <a:lnTo>
                    <a:pt x="29" y="0"/>
                  </a:lnTo>
                  <a:lnTo>
                    <a:pt x="33" y="2"/>
                  </a:lnTo>
                  <a:lnTo>
                    <a:pt x="40" y="6"/>
                  </a:lnTo>
                  <a:lnTo>
                    <a:pt x="51" y="11"/>
                  </a:lnTo>
                  <a:lnTo>
                    <a:pt x="68" y="13"/>
                  </a:lnTo>
                  <a:lnTo>
                    <a:pt x="117" y="13"/>
                  </a:lnTo>
                  <a:lnTo>
                    <a:pt x="148" y="13"/>
                  </a:lnTo>
                  <a:lnTo>
                    <a:pt x="161" y="13"/>
                  </a:lnTo>
                  <a:lnTo>
                    <a:pt x="172" y="11"/>
                  </a:lnTo>
                  <a:lnTo>
                    <a:pt x="206" y="19"/>
                  </a:lnTo>
                  <a:lnTo>
                    <a:pt x="219" y="26"/>
                  </a:lnTo>
                  <a:lnTo>
                    <a:pt x="230" y="33"/>
                  </a:lnTo>
                  <a:lnTo>
                    <a:pt x="234" y="41"/>
                  </a:lnTo>
                  <a:lnTo>
                    <a:pt x="239" y="53"/>
                  </a:lnTo>
                  <a:lnTo>
                    <a:pt x="245" y="68"/>
                  </a:lnTo>
                  <a:lnTo>
                    <a:pt x="248" y="75"/>
                  </a:lnTo>
                  <a:lnTo>
                    <a:pt x="245" y="83"/>
                  </a:lnTo>
                  <a:lnTo>
                    <a:pt x="237" y="108"/>
                  </a:lnTo>
                  <a:lnTo>
                    <a:pt x="230" y="114"/>
                  </a:lnTo>
                  <a:lnTo>
                    <a:pt x="228" y="117"/>
                  </a:lnTo>
                  <a:close/>
                </a:path>
              </a:pathLst>
            </a:custGeom>
            <a:solidFill>
              <a:srgbClr val="E49F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3" name="Freeform 212"/>
            <p:cNvSpPr>
              <a:spLocks/>
            </p:cNvSpPr>
            <p:nvPr/>
          </p:nvSpPr>
          <p:spPr bwMode="auto">
            <a:xfrm>
              <a:off x="780" y="3145"/>
              <a:ext cx="245" cy="167"/>
            </a:xfrm>
            <a:custGeom>
              <a:avLst/>
              <a:gdLst>
                <a:gd name="T0" fmla="*/ 226 w 245"/>
                <a:gd name="T1" fmla="*/ 117 h 167"/>
                <a:gd name="T2" fmla="*/ 219 w 245"/>
                <a:gd name="T3" fmla="*/ 117 h 167"/>
                <a:gd name="T4" fmla="*/ 206 w 245"/>
                <a:gd name="T5" fmla="*/ 119 h 167"/>
                <a:gd name="T6" fmla="*/ 188 w 245"/>
                <a:gd name="T7" fmla="*/ 123 h 167"/>
                <a:gd name="T8" fmla="*/ 177 w 245"/>
                <a:gd name="T9" fmla="*/ 128 h 167"/>
                <a:gd name="T10" fmla="*/ 170 w 245"/>
                <a:gd name="T11" fmla="*/ 134 h 167"/>
                <a:gd name="T12" fmla="*/ 164 w 245"/>
                <a:gd name="T13" fmla="*/ 139 h 167"/>
                <a:gd name="T14" fmla="*/ 155 w 245"/>
                <a:gd name="T15" fmla="*/ 143 h 167"/>
                <a:gd name="T16" fmla="*/ 137 w 245"/>
                <a:gd name="T17" fmla="*/ 150 h 167"/>
                <a:gd name="T18" fmla="*/ 93 w 245"/>
                <a:gd name="T19" fmla="*/ 163 h 167"/>
                <a:gd name="T20" fmla="*/ 73 w 245"/>
                <a:gd name="T21" fmla="*/ 167 h 167"/>
                <a:gd name="T22" fmla="*/ 55 w 245"/>
                <a:gd name="T23" fmla="*/ 165 h 167"/>
                <a:gd name="T24" fmla="*/ 40 w 245"/>
                <a:gd name="T25" fmla="*/ 161 h 167"/>
                <a:gd name="T26" fmla="*/ 26 w 245"/>
                <a:gd name="T27" fmla="*/ 152 h 167"/>
                <a:gd name="T28" fmla="*/ 15 w 245"/>
                <a:gd name="T29" fmla="*/ 143 h 167"/>
                <a:gd name="T30" fmla="*/ 11 w 245"/>
                <a:gd name="T31" fmla="*/ 134 h 167"/>
                <a:gd name="T32" fmla="*/ 6 w 245"/>
                <a:gd name="T33" fmla="*/ 123 h 167"/>
                <a:gd name="T34" fmla="*/ 2 w 245"/>
                <a:gd name="T35" fmla="*/ 105 h 167"/>
                <a:gd name="T36" fmla="*/ 0 w 245"/>
                <a:gd name="T37" fmla="*/ 88 h 167"/>
                <a:gd name="T38" fmla="*/ 0 w 245"/>
                <a:gd name="T39" fmla="*/ 72 h 167"/>
                <a:gd name="T40" fmla="*/ 0 w 245"/>
                <a:gd name="T41" fmla="*/ 35 h 167"/>
                <a:gd name="T42" fmla="*/ 2 w 245"/>
                <a:gd name="T43" fmla="*/ 28 h 167"/>
                <a:gd name="T44" fmla="*/ 6 w 245"/>
                <a:gd name="T45" fmla="*/ 22 h 167"/>
                <a:gd name="T46" fmla="*/ 11 w 245"/>
                <a:gd name="T47" fmla="*/ 11 h 167"/>
                <a:gd name="T48" fmla="*/ 20 w 245"/>
                <a:gd name="T49" fmla="*/ 4 h 167"/>
                <a:gd name="T50" fmla="*/ 26 w 245"/>
                <a:gd name="T51" fmla="*/ 0 h 167"/>
                <a:gd name="T52" fmla="*/ 31 w 245"/>
                <a:gd name="T53" fmla="*/ 4 h 167"/>
                <a:gd name="T54" fmla="*/ 40 w 245"/>
                <a:gd name="T55" fmla="*/ 8 h 167"/>
                <a:gd name="T56" fmla="*/ 51 w 245"/>
                <a:gd name="T57" fmla="*/ 13 h 167"/>
                <a:gd name="T58" fmla="*/ 66 w 245"/>
                <a:gd name="T59" fmla="*/ 15 h 167"/>
                <a:gd name="T60" fmla="*/ 144 w 245"/>
                <a:gd name="T61" fmla="*/ 15 h 167"/>
                <a:gd name="T62" fmla="*/ 172 w 245"/>
                <a:gd name="T63" fmla="*/ 13 h 167"/>
                <a:gd name="T64" fmla="*/ 186 w 245"/>
                <a:gd name="T65" fmla="*/ 15 h 167"/>
                <a:gd name="T66" fmla="*/ 201 w 245"/>
                <a:gd name="T67" fmla="*/ 19 h 167"/>
                <a:gd name="T68" fmla="*/ 214 w 245"/>
                <a:gd name="T69" fmla="*/ 26 h 167"/>
                <a:gd name="T70" fmla="*/ 226 w 245"/>
                <a:gd name="T71" fmla="*/ 33 h 167"/>
                <a:gd name="T72" fmla="*/ 230 w 245"/>
                <a:gd name="T73" fmla="*/ 39 h 167"/>
                <a:gd name="T74" fmla="*/ 234 w 245"/>
                <a:gd name="T75" fmla="*/ 50 h 167"/>
                <a:gd name="T76" fmla="*/ 239 w 245"/>
                <a:gd name="T77" fmla="*/ 61 h 167"/>
                <a:gd name="T78" fmla="*/ 243 w 245"/>
                <a:gd name="T79" fmla="*/ 68 h 167"/>
                <a:gd name="T80" fmla="*/ 245 w 245"/>
                <a:gd name="T81" fmla="*/ 72 h 167"/>
                <a:gd name="T82" fmla="*/ 243 w 245"/>
                <a:gd name="T83" fmla="*/ 83 h 167"/>
                <a:gd name="T84" fmla="*/ 232 w 245"/>
                <a:gd name="T85" fmla="*/ 105 h 167"/>
                <a:gd name="T86" fmla="*/ 228 w 245"/>
                <a:gd name="T87" fmla="*/ 114 h 167"/>
                <a:gd name="T88" fmla="*/ 226 w 245"/>
                <a:gd name="T89" fmla="*/ 117 h 1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5"/>
                <a:gd name="T136" fmla="*/ 0 h 167"/>
                <a:gd name="T137" fmla="*/ 245 w 245"/>
                <a:gd name="T138" fmla="*/ 167 h 1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5" h="167">
                  <a:moveTo>
                    <a:pt x="226" y="117"/>
                  </a:moveTo>
                  <a:lnTo>
                    <a:pt x="219" y="117"/>
                  </a:lnTo>
                  <a:lnTo>
                    <a:pt x="206" y="119"/>
                  </a:lnTo>
                  <a:lnTo>
                    <a:pt x="188" y="123"/>
                  </a:lnTo>
                  <a:lnTo>
                    <a:pt x="177" y="128"/>
                  </a:lnTo>
                  <a:lnTo>
                    <a:pt x="170" y="134"/>
                  </a:lnTo>
                  <a:lnTo>
                    <a:pt x="164" y="139"/>
                  </a:lnTo>
                  <a:lnTo>
                    <a:pt x="155" y="143"/>
                  </a:lnTo>
                  <a:lnTo>
                    <a:pt x="137" y="150"/>
                  </a:lnTo>
                  <a:lnTo>
                    <a:pt x="93" y="163"/>
                  </a:lnTo>
                  <a:lnTo>
                    <a:pt x="73" y="167"/>
                  </a:lnTo>
                  <a:lnTo>
                    <a:pt x="55" y="165"/>
                  </a:lnTo>
                  <a:lnTo>
                    <a:pt x="40" y="161"/>
                  </a:lnTo>
                  <a:lnTo>
                    <a:pt x="26" y="152"/>
                  </a:lnTo>
                  <a:lnTo>
                    <a:pt x="15" y="143"/>
                  </a:lnTo>
                  <a:lnTo>
                    <a:pt x="11" y="134"/>
                  </a:lnTo>
                  <a:lnTo>
                    <a:pt x="6" y="123"/>
                  </a:lnTo>
                  <a:lnTo>
                    <a:pt x="2" y="105"/>
                  </a:lnTo>
                  <a:lnTo>
                    <a:pt x="0" y="88"/>
                  </a:lnTo>
                  <a:lnTo>
                    <a:pt x="0" y="72"/>
                  </a:lnTo>
                  <a:lnTo>
                    <a:pt x="0" y="35"/>
                  </a:lnTo>
                  <a:lnTo>
                    <a:pt x="2" y="28"/>
                  </a:lnTo>
                  <a:lnTo>
                    <a:pt x="6" y="22"/>
                  </a:lnTo>
                  <a:lnTo>
                    <a:pt x="11" y="11"/>
                  </a:lnTo>
                  <a:lnTo>
                    <a:pt x="20" y="4"/>
                  </a:lnTo>
                  <a:lnTo>
                    <a:pt x="26" y="0"/>
                  </a:lnTo>
                  <a:lnTo>
                    <a:pt x="31" y="4"/>
                  </a:lnTo>
                  <a:lnTo>
                    <a:pt x="40" y="8"/>
                  </a:lnTo>
                  <a:lnTo>
                    <a:pt x="51" y="13"/>
                  </a:lnTo>
                  <a:lnTo>
                    <a:pt x="66" y="15"/>
                  </a:lnTo>
                  <a:lnTo>
                    <a:pt x="144" y="15"/>
                  </a:lnTo>
                  <a:lnTo>
                    <a:pt x="172" y="13"/>
                  </a:lnTo>
                  <a:lnTo>
                    <a:pt x="186" y="15"/>
                  </a:lnTo>
                  <a:lnTo>
                    <a:pt x="201" y="19"/>
                  </a:lnTo>
                  <a:lnTo>
                    <a:pt x="214" y="26"/>
                  </a:lnTo>
                  <a:lnTo>
                    <a:pt x="226" y="33"/>
                  </a:lnTo>
                  <a:lnTo>
                    <a:pt x="230" y="39"/>
                  </a:lnTo>
                  <a:lnTo>
                    <a:pt x="234" y="50"/>
                  </a:lnTo>
                  <a:lnTo>
                    <a:pt x="239" y="61"/>
                  </a:lnTo>
                  <a:lnTo>
                    <a:pt x="243" y="68"/>
                  </a:lnTo>
                  <a:lnTo>
                    <a:pt x="245" y="72"/>
                  </a:lnTo>
                  <a:lnTo>
                    <a:pt x="243" y="83"/>
                  </a:lnTo>
                  <a:lnTo>
                    <a:pt x="232" y="105"/>
                  </a:lnTo>
                  <a:lnTo>
                    <a:pt x="228" y="114"/>
                  </a:lnTo>
                  <a:lnTo>
                    <a:pt x="226" y="117"/>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4" name="Freeform 213"/>
            <p:cNvSpPr>
              <a:spLocks/>
            </p:cNvSpPr>
            <p:nvPr/>
          </p:nvSpPr>
          <p:spPr bwMode="auto">
            <a:xfrm>
              <a:off x="1081" y="3156"/>
              <a:ext cx="117" cy="99"/>
            </a:xfrm>
            <a:custGeom>
              <a:avLst/>
              <a:gdLst>
                <a:gd name="T0" fmla="*/ 84 w 117"/>
                <a:gd name="T1" fmla="*/ 99 h 99"/>
                <a:gd name="T2" fmla="*/ 82 w 117"/>
                <a:gd name="T3" fmla="*/ 99 h 99"/>
                <a:gd name="T4" fmla="*/ 73 w 117"/>
                <a:gd name="T5" fmla="*/ 97 h 99"/>
                <a:gd name="T6" fmla="*/ 46 w 117"/>
                <a:gd name="T7" fmla="*/ 92 h 99"/>
                <a:gd name="T8" fmla="*/ 20 w 117"/>
                <a:gd name="T9" fmla="*/ 83 h 99"/>
                <a:gd name="T10" fmla="*/ 11 w 117"/>
                <a:gd name="T11" fmla="*/ 77 h 99"/>
                <a:gd name="T12" fmla="*/ 6 w 117"/>
                <a:gd name="T13" fmla="*/ 70 h 99"/>
                <a:gd name="T14" fmla="*/ 0 w 117"/>
                <a:gd name="T15" fmla="*/ 42 h 99"/>
                <a:gd name="T16" fmla="*/ 2 w 117"/>
                <a:gd name="T17" fmla="*/ 30 h 99"/>
                <a:gd name="T18" fmla="*/ 11 w 117"/>
                <a:gd name="T19" fmla="*/ 19 h 99"/>
                <a:gd name="T20" fmla="*/ 26 w 117"/>
                <a:gd name="T21" fmla="*/ 11 h 99"/>
                <a:gd name="T22" fmla="*/ 46 w 117"/>
                <a:gd name="T23" fmla="*/ 4 h 99"/>
                <a:gd name="T24" fmla="*/ 66 w 117"/>
                <a:gd name="T25" fmla="*/ 2 h 99"/>
                <a:gd name="T26" fmla="*/ 82 w 117"/>
                <a:gd name="T27" fmla="*/ 0 h 99"/>
                <a:gd name="T28" fmla="*/ 95 w 117"/>
                <a:gd name="T29" fmla="*/ 2 h 99"/>
                <a:gd name="T30" fmla="*/ 106 w 117"/>
                <a:gd name="T31" fmla="*/ 6 h 99"/>
                <a:gd name="T32" fmla="*/ 115 w 117"/>
                <a:gd name="T33" fmla="*/ 17 h 99"/>
                <a:gd name="T34" fmla="*/ 117 w 117"/>
                <a:gd name="T35" fmla="*/ 33 h 99"/>
                <a:gd name="T36" fmla="*/ 117 w 117"/>
                <a:gd name="T37" fmla="*/ 75 h 99"/>
                <a:gd name="T38" fmla="*/ 113 w 117"/>
                <a:gd name="T39" fmla="*/ 83 h 99"/>
                <a:gd name="T40" fmla="*/ 95 w 117"/>
                <a:gd name="T41" fmla="*/ 94 h 99"/>
                <a:gd name="T42" fmla="*/ 88 w 117"/>
                <a:gd name="T43" fmla="*/ 97 h 99"/>
                <a:gd name="T44" fmla="*/ 84 w 117"/>
                <a:gd name="T45" fmla="*/ 99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99"/>
                <a:gd name="T71" fmla="*/ 117 w 117"/>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99">
                  <a:moveTo>
                    <a:pt x="84" y="99"/>
                  </a:moveTo>
                  <a:lnTo>
                    <a:pt x="82" y="99"/>
                  </a:lnTo>
                  <a:lnTo>
                    <a:pt x="73" y="97"/>
                  </a:lnTo>
                  <a:lnTo>
                    <a:pt x="46" y="92"/>
                  </a:lnTo>
                  <a:lnTo>
                    <a:pt x="20" y="83"/>
                  </a:lnTo>
                  <a:lnTo>
                    <a:pt x="11" y="77"/>
                  </a:lnTo>
                  <a:lnTo>
                    <a:pt x="6" y="70"/>
                  </a:lnTo>
                  <a:lnTo>
                    <a:pt x="0" y="42"/>
                  </a:lnTo>
                  <a:lnTo>
                    <a:pt x="2" y="30"/>
                  </a:lnTo>
                  <a:lnTo>
                    <a:pt x="11" y="19"/>
                  </a:lnTo>
                  <a:lnTo>
                    <a:pt x="26" y="11"/>
                  </a:lnTo>
                  <a:lnTo>
                    <a:pt x="46" y="4"/>
                  </a:lnTo>
                  <a:lnTo>
                    <a:pt x="66" y="2"/>
                  </a:lnTo>
                  <a:lnTo>
                    <a:pt x="82" y="0"/>
                  </a:lnTo>
                  <a:lnTo>
                    <a:pt x="95" y="2"/>
                  </a:lnTo>
                  <a:lnTo>
                    <a:pt x="106" y="6"/>
                  </a:lnTo>
                  <a:lnTo>
                    <a:pt x="115" y="17"/>
                  </a:lnTo>
                  <a:lnTo>
                    <a:pt x="117" y="33"/>
                  </a:lnTo>
                  <a:lnTo>
                    <a:pt x="117" y="75"/>
                  </a:lnTo>
                  <a:lnTo>
                    <a:pt x="113" y="83"/>
                  </a:lnTo>
                  <a:lnTo>
                    <a:pt x="95" y="94"/>
                  </a:lnTo>
                  <a:lnTo>
                    <a:pt x="88" y="97"/>
                  </a:lnTo>
                  <a:lnTo>
                    <a:pt x="84" y="99"/>
                  </a:lnTo>
                  <a:close/>
                </a:path>
              </a:pathLst>
            </a:custGeom>
            <a:solidFill>
              <a:srgbClr val="D66B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5" name="Freeform 214"/>
            <p:cNvSpPr>
              <a:spLocks/>
            </p:cNvSpPr>
            <p:nvPr/>
          </p:nvSpPr>
          <p:spPr bwMode="auto">
            <a:xfrm>
              <a:off x="1081" y="3156"/>
              <a:ext cx="117" cy="97"/>
            </a:xfrm>
            <a:custGeom>
              <a:avLst/>
              <a:gdLst>
                <a:gd name="T0" fmla="*/ 84 w 117"/>
                <a:gd name="T1" fmla="*/ 97 h 97"/>
                <a:gd name="T2" fmla="*/ 82 w 117"/>
                <a:gd name="T3" fmla="*/ 97 h 97"/>
                <a:gd name="T4" fmla="*/ 73 w 117"/>
                <a:gd name="T5" fmla="*/ 94 h 97"/>
                <a:gd name="T6" fmla="*/ 46 w 117"/>
                <a:gd name="T7" fmla="*/ 90 h 97"/>
                <a:gd name="T8" fmla="*/ 20 w 117"/>
                <a:gd name="T9" fmla="*/ 81 h 97"/>
                <a:gd name="T10" fmla="*/ 11 w 117"/>
                <a:gd name="T11" fmla="*/ 75 h 97"/>
                <a:gd name="T12" fmla="*/ 6 w 117"/>
                <a:gd name="T13" fmla="*/ 68 h 97"/>
                <a:gd name="T14" fmla="*/ 0 w 117"/>
                <a:gd name="T15" fmla="*/ 44 h 97"/>
                <a:gd name="T16" fmla="*/ 2 w 117"/>
                <a:gd name="T17" fmla="*/ 30 h 97"/>
                <a:gd name="T18" fmla="*/ 11 w 117"/>
                <a:gd name="T19" fmla="*/ 19 h 97"/>
                <a:gd name="T20" fmla="*/ 26 w 117"/>
                <a:gd name="T21" fmla="*/ 11 h 97"/>
                <a:gd name="T22" fmla="*/ 46 w 117"/>
                <a:gd name="T23" fmla="*/ 4 h 97"/>
                <a:gd name="T24" fmla="*/ 66 w 117"/>
                <a:gd name="T25" fmla="*/ 2 h 97"/>
                <a:gd name="T26" fmla="*/ 82 w 117"/>
                <a:gd name="T27" fmla="*/ 0 h 97"/>
                <a:gd name="T28" fmla="*/ 95 w 117"/>
                <a:gd name="T29" fmla="*/ 2 h 97"/>
                <a:gd name="T30" fmla="*/ 106 w 117"/>
                <a:gd name="T31" fmla="*/ 6 h 97"/>
                <a:gd name="T32" fmla="*/ 115 w 117"/>
                <a:gd name="T33" fmla="*/ 17 h 97"/>
                <a:gd name="T34" fmla="*/ 117 w 117"/>
                <a:gd name="T35" fmla="*/ 33 h 97"/>
                <a:gd name="T36" fmla="*/ 117 w 117"/>
                <a:gd name="T37" fmla="*/ 75 h 97"/>
                <a:gd name="T38" fmla="*/ 113 w 117"/>
                <a:gd name="T39" fmla="*/ 83 h 97"/>
                <a:gd name="T40" fmla="*/ 95 w 117"/>
                <a:gd name="T41" fmla="*/ 92 h 97"/>
                <a:gd name="T42" fmla="*/ 88 w 117"/>
                <a:gd name="T43" fmla="*/ 94 h 97"/>
                <a:gd name="T44" fmla="*/ 84 w 117"/>
                <a:gd name="T45" fmla="*/ 97 h 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97"/>
                <a:gd name="T71" fmla="*/ 117 w 117"/>
                <a:gd name="T72" fmla="*/ 97 h 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97">
                  <a:moveTo>
                    <a:pt x="84" y="97"/>
                  </a:moveTo>
                  <a:lnTo>
                    <a:pt x="82" y="97"/>
                  </a:lnTo>
                  <a:lnTo>
                    <a:pt x="73" y="94"/>
                  </a:lnTo>
                  <a:lnTo>
                    <a:pt x="46" y="90"/>
                  </a:lnTo>
                  <a:lnTo>
                    <a:pt x="20" y="81"/>
                  </a:lnTo>
                  <a:lnTo>
                    <a:pt x="11" y="75"/>
                  </a:lnTo>
                  <a:lnTo>
                    <a:pt x="6" y="68"/>
                  </a:lnTo>
                  <a:lnTo>
                    <a:pt x="0" y="44"/>
                  </a:lnTo>
                  <a:lnTo>
                    <a:pt x="2" y="30"/>
                  </a:lnTo>
                  <a:lnTo>
                    <a:pt x="11" y="19"/>
                  </a:lnTo>
                  <a:lnTo>
                    <a:pt x="26" y="11"/>
                  </a:lnTo>
                  <a:lnTo>
                    <a:pt x="46" y="4"/>
                  </a:lnTo>
                  <a:lnTo>
                    <a:pt x="66" y="2"/>
                  </a:lnTo>
                  <a:lnTo>
                    <a:pt x="82" y="0"/>
                  </a:lnTo>
                  <a:lnTo>
                    <a:pt x="95" y="2"/>
                  </a:lnTo>
                  <a:lnTo>
                    <a:pt x="106" y="6"/>
                  </a:lnTo>
                  <a:lnTo>
                    <a:pt x="115" y="17"/>
                  </a:lnTo>
                  <a:lnTo>
                    <a:pt x="117" y="33"/>
                  </a:lnTo>
                  <a:lnTo>
                    <a:pt x="117" y="75"/>
                  </a:lnTo>
                  <a:lnTo>
                    <a:pt x="113" y="83"/>
                  </a:lnTo>
                  <a:lnTo>
                    <a:pt x="95" y="92"/>
                  </a:lnTo>
                  <a:lnTo>
                    <a:pt x="88" y="94"/>
                  </a:lnTo>
                  <a:lnTo>
                    <a:pt x="84" y="97"/>
                  </a:lnTo>
                  <a:close/>
                </a:path>
              </a:pathLst>
            </a:custGeom>
            <a:solidFill>
              <a:srgbClr val="D76F5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6" name="Freeform 215"/>
            <p:cNvSpPr>
              <a:spLocks/>
            </p:cNvSpPr>
            <p:nvPr/>
          </p:nvSpPr>
          <p:spPr bwMode="auto">
            <a:xfrm>
              <a:off x="1081" y="3158"/>
              <a:ext cx="117" cy="92"/>
            </a:xfrm>
            <a:custGeom>
              <a:avLst/>
              <a:gdLst>
                <a:gd name="T0" fmla="*/ 84 w 117"/>
                <a:gd name="T1" fmla="*/ 92 h 92"/>
                <a:gd name="T2" fmla="*/ 82 w 117"/>
                <a:gd name="T3" fmla="*/ 92 h 92"/>
                <a:gd name="T4" fmla="*/ 73 w 117"/>
                <a:gd name="T5" fmla="*/ 90 h 92"/>
                <a:gd name="T6" fmla="*/ 46 w 117"/>
                <a:gd name="T7" fmla="*/ 86 h 92"/>
                <a:gd name="T8" fmla="*/ 20 w 117"/>
                <a:gd name="T9" fmla="*/ 79 h 92"/>
                <a:gd name="T10" fmla="*/ 11 w 117"/>
                <a:gd name="T11" fmla="*/ 73 h 92"/>
                <a:gd name="T12" fmla="*/ 6 w 117"/>
                <a:gd name="T13" fmla="*/ 66 h 92"/>
                <a:gd name="T14" fmla="*/ 0 w 117"/>
                <a:gd name="T15" fmla="*/ 40 h 92"/>
                <a:gd name="T16" fmla="*/ 2 w 117"/>
                <a:gd name="T17" fmla="*/ 31 h 92"/>
                <a:gd name="T18" fmla="*/ 11 w 117"/>
                <a:gd name="T19" fmla="*/ 20 h 92"/>
                <a:gd name="T20" fmla="*/ 26 w 117"/>
                <a:gd name="T21" fmla="*/ 11 h 92"/>
                <a:gd name="T22" fmla="*/ 46 w 117"/>
                <a:gd name="T23" fmla="*/ 4 h 92"/>
                <a:gd name="T24" fmla="*/ 66 w 117"/>
                <a:gd name="T25" fmla="*/ 0 h 92"/>
                <a:gd name="T26" fmla="*/ 82 w 117"/>
                <a:gd name="T27" fmla="*/ 0 h 92"/>
                <a:gd name="T28" fmla="*/ 95 w 117"/>
                <a:gd name="T29" fmla="*/ 2 h 92"/>
                <a:gd name="T30" fmla="*/ 106 w 117"/>
                <a:gd name="T31" fmla="*/ 6 h 92"/>
                <a:gd name="T32" fmla="*/ 115 w 117"/>
                <a:gd name="T33" fmla="*/ 15 h 92"/>
                <a:gd name="T34" fmla="*/ 117 w 117"/>
                <a:gd name="T35" fmla="*/ 31 h 92"/>
                <a:gd name="T36" fmla="*/ 117 w 117"/>
                <a:gd name="T37" fmla="*/ 70 h 92"/>
                <a:gd name="T38" fmla="*/ 113 w 117"/>
                <a:gd name="T39" fmla="*/ 79 h 92"/>
                <a:gd name="T40" fmla="*/ 95 w 117"/>
                <a:gd name="T41" fmla="*/ 88 h 92"/>
                <a:gd name="T42" fmla="*/ 88 w 117"/>
                <a:gd name="T43" fmla="*/ 90 h 92"/>
                <a:gd name="T44" fmla="*/ 84 w 117"/>
                <a:gd name="T45" fmla="*/ 92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92"/>
                <a:gd name="T71" fmla="*/ 117 w 117"/>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92">
                  <a:moveTo>
                    <a:pt x="84" y="92"/>
                  </a:moveTo>
                  <a:lnTo>
                    <a:pt x="82" y="92"/>
                  </a:lnTo>
                  <a:lnTo>
                    <a:pt x="73" y="90"/>
                  </a:lnTo>
                  <a:lnTo>
                    <a:pt x="46" y="86"/>
                  </a:lnTo>
                  <a:lnTo>
                    <a:pt x="20" y="79"/>
                  </a:lnTo>
                  <a:lnTo>
                    <a:pt x="11" y="73"/>
                  </a:lnTo>
                  <a:lnTo>
                    <a:pt x="6" y="66"/>
                  </a:lnTo>
                  <a:lnTo>
                    <a:pt x="0" y="40"/>
                  </a:lnTo>
                  <a:lnTo>
                    <a:pt x="2" y="31"/>
                  </a:lnTo>
                  <a:lnTo>
                    <a:pt x="11" y="20"/>
                  </a:lnTo>
                  <a:lnTo>
                    <a:pt x="26" y="11"/>
                  </a:lnTo>
                  <a:lnTo>
                    <a:pt x="46" y="4"/>
                  </a:lnTo>
                  <a:lnTo>
                    <a:pt x="66" y="0"/>
                  </a:lnTo>
                  <a:lnTo>
                    <a:pt x="82" y="0"/>
                  </a:lnTo>
                  <a:lnTo>
                    <a:pt x="95" y="2"/>
                  </a:lnTo>
                  <a:lnTo>
                    <a:pt x="106" y="6"/>
                  </a:lnTo>
                  <a:lnTo>
                    <a:pt x="115" y="15"/>
                  </a:lnTo>
                  <a:lnTo>
                    <a:pt x="117" y="31"/>
                  </a:lnTo>
                  <a:lnTo>
                    <a:pt x="117" y="70"/>
                  </a:lnTo>
                  <a:lnTo>
                    <a:pt x="113" y="79"/>
                  </a:lnTo>
                  <a:lnTo>
                    <a:pt x="95" y="88"/>
                  </a:lnTo>
                  <a:lnTo>
                    <a:pt x="88" y="90"/>
                  </a:lnTo>
                  <a:lnTo>
                    <a:pt x="84" y="92"/>
                  </a:lnTo>
                  <a:close/>
                </a:path>
              </a:pathLst>
            </a:custGeom>
            <a:solidFill>
              <a:srgbClr val="D8725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7" name="Freeform 216"/>
            <p:cNvSpPr>
              <a:spLocks/>
            </p:cNvSpPr>
            <p:nvPr/>
          </p:nvSpPr>
          <p:spPr bwMode="auto">
            <a:xfrm>
              <a:off x="1081" y="3158"/>
              <a:ext cx="117" cy="92"/>
            </a:xfrm>
            <a:custGeom>
              <a:avLst/>
              <a:gdLst>
                <a:gd name="T0" fmla="*/ 84 w 117"/>
                <a:gd name="T1" fmla="*/ 92 h 92"/>
                <a:gd name="T2" fmla="*/ 82 w 117"/>
                <a:gd name="T3" fmla="*/ 92 h 92"/>
                <a:gd name="T4" fmla="*/ 73 w 117"/>
                <a:gd name="T5" fmla="*/ 90 h 92"/>
                <a:gd name="T6" fmla="*/ 46 w 117"/>
                <a:gd name="T7" fmla="*/ 86 h 92"/>
                <a:gd name="T8" fmla="*/ 20 w 117"/>
                <a:gd name="T9" fmla="*/ 77 h 92"/>
                <a:gd name="T10" fmla="*/ 11 w 117"/>
                <a:gd name="T11" fmla="*/ 73 h 92"/>
                <a:gd name="T12" fmla="*/ 6 w 117"/>
                <a:gd name="T13" fmla="*/ 66 h 92"/>
                <a:gd name="T14" fmla="*/ 0 w 117"/>
                <a:gd name="T15" fmla="*/ 40 h 92"/>
                <a:gd name="T16" fmla="*/ 2 w 117"/>
                <a:gd name="T17" fmla="*/ 31 h 92"/>
                <a:gd name="T18" fmla="*/ 11 w 117"/>
                <a:gd name="T19" fmla="*/ 20 h 92"/>
                <a:gd name="T20" fmla="*/ 26 w 117"/>
                <a:gd name="T21" fmla="*/ 11 h 92"/>
                <a:gd name="T22" fmla="*/ 46 w 117"/>
                <a:gd name="T23" fmla="*/ 4 h 92"/>
                <a:gd name="T24" fmla="*/ 66 w 117"/>
                <a:gd name="T25" fmla="*/ 2 h 92"/>
                <a:gd name="T26" fmla="*/ 82 w 117"/>
                <a:gd name="T27" fmla="*/ 0 h 92"/>
                <a:gd name="T28" fmla="*/ 95 w 117"/>
                <a:gd name="T29" fmla="*/ 2 h 92"/>
                <a:gd name="T30" fmla="*/ 106 w 117"/>
                <a:gd name="T31" fmla="*/ 6 h 92"/>
                <a:gd name="T32" fmla="*/ 115 w 117"/>
                <a:gd name="T33" fmla="*/ 15 h 92"/>
                <a:gd name="T34" fmla="*/ 117 w 117"/>
                <a:gd name="T35" fmla="*/ 31 h 92"/>
                <a:gd name="T36" fmla="*/ 117 w 117"/>
                <a:gd name="T37" fmla="*/ 70 h 92"/>
                <a:gd name="T38" fmla="*/ 113 w 117"/>
                <a:gd name="T39" fmla="*/ 79 h 92"/>
                <a:gd name="T40" fmla="*/ 95 w 117"/>
                <a:gd name="T41" fmla="*/ 88 h 92"/>
                <a:gd name="T42" fmla="*/ 86 w 117"/>
                <a:gd name="T43" fmla="*/ 90 h 92"/>
                <a:gd name="T44" fmla="*/ 84 w 117"/>
                <a:gd name="T45" fmla="*/ 92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92"/>
                <a:gd name="T71" fmla="*/ 117 w 117"/>
                <a:gd name="T72" fmla="*/ 92 h 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92">
                  <a:moveTo>
                    <a:pt x="84" y="92"/>
                  </a:moveTo>
                  <a:lnTo>
                    <a:pt x="82" y="92"/>
                  </a:lnTo>
                  <a:lnTo>
                    <a:pt x="73" y="90"/>
                  </a:lnTo>
                  <a:lnTo>
                    <a:pt x="46" y="86"/>
                  </a:lnTo>
                  <a:lnTo>
                    <a:pt x="20" y="77"/>
                  </a:lnTo>
                  <a:lnTo>
                    <a:pt x="11" y="73"/>
                  </a:lnTo>
                  <a:lnTo>
                    <a:pt x="6" y="66"/>
                  </a:lnTo>
                  <a:lnTo>
                    <a:pt x="0" y="40"/>
                  </a:lnTo>
                  <a:lnTo>
                    <a:pt x="2" y="31"/>
                  </a:lnTo>
                  <a:lnTo>
                    <a:pt x="11" y="20"/>
                  </a:lnTo>
                  <a:lnTo>
                    <a:pt x="26" y="11"/>
                  </a:lnTo>
                  <a:lnTo>
                    <a:pt x="46" y="4"/>
                  </a:lnTo>
                  <a:lnTo>
                    <a:pt x="66" y="2"/>
                  </a:lnTo>
                  <a:lnTo>
                    <a:pt x="82" y="0"/>
                  </a:lnTo>
                  <a:lnTo>
                    <a:pt x="95" y="2"/>
                  </a:lnTo>
                  <a:lnTo>
                    <a:pt x="106" y="6"/>
                  </a:lnTo>
                  <a:lnTo>
                    <a:pt x="115" y="15"/>
                  </a:lnTo>
                  <a:lnTo>
                    <a:pt x="117" y="31"/>
                  </a:lnTo>
                  <a:lnTo>
                    <a:pt x="117" y="70"/>
                  </a:lnTo>
                  <a:lnTo>
                    <a:pt x="113" y="79"/>
                  </a:lnTo>
                  <a:lnTo>
                    <a:pt x="95" y="88"/>
                  </a:lnTo>
                  <a:lnTo>
                    <a:pt x="86" y="90"/>
                  </a:lnTo>
                  <a:lnTo>
                    <a:pt x="84" y="92"/>
                  </a:lnTo>
                  <a:close/>
                </a:path>
              </a:pathLst>
            </a:custGeom>
            <a:solidFill>
              <a:srgbClr val="D976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8" name="Freeform 217"/>
            <p:cNvSpPr>
              <a:spLocks/>
            </p:cNvSpPr>
            <p:nvPr/>
          </p:nvSpPr>
          <p:spPr bwMode="auto">
            <a:xfrm>
              <a:off x="1081" y="3160"/>
              <a:ext cx="117" cy="88"/>
            </a:xfrm>
            <a:custGeom>
              <a:avLst/>
              <a:gdLst>
                <a:gd name="T0" fmla="*/ 84 w 117"/>
                <a:gd name="T1" fmla="*/ 88 h 88"/>
                <a:gd name="T2" fmla="*/ 82 w 117"/>
                <a:gd name="T3" fmla="*/ 88 h 88"/>
                <a:gd name="T4" fmla="*/ 73 w 117"/>
                <a:gd name="T5" fmla="*/ 86 h 88"/>
                <a:gd name="T6" fmla="*/ 46 w 117"/>
                <a:gd name="T7" fmla="*/ 84 h 88"/>
                <a:gd name="T8" fmla="*/ 20 w 117"/>
                <a:gd name="T9" fmla="*/ 75 h 88"/>
                <a:gd name="T10" fmla="*/ 11 w 117"/>
                <a:gd name="T11" fmla="*/ 71 h 88"/>
                <a:gd name="T12" fmla="*/ 6 w 117"/>
                <a:gd name="T13" fmla="*/ 64 h 88"/>
                <a:gd name="T14" fmla="*/ 2 w 117"/>
                <a:gd name="T15" fmla="*/ 51 h 88"/>
                <a:gd name="T16" fmla="*/ 0 w 117"/>
                <a:gd name="T17" fmla="*/ 40 h 88"/>
                <a:gd name="T18" fmla="*/ 2 w 117"/>
                <a:gd name="T19" fmla="*/ 29 h 88"/>
                <a:gd name="T20" fmla="*/ 11 w 117"/>
                <a:gd name="T21" fmla="*/ 18 h 88"/>
                <a:gd name="T22" fmla="*/ 26 w 117"/>
                <a:gd name="T23" fmla="*/ 9 h 88"/>
                <a:gd name="T24" fmla="*/ 66 w 117"/>
                <a:gd name="T25" fmla="*/ 0 h 88"/>
                <a:gd name="T26" fmla="*/ 82 w 117"/>
                <a:gd name="T27" fmla="*/ 0 h 88"/>
                <a:gd name="T28" fmla="*/ 95 w 117"/>
                <a:gd name="T29" fmla="*/ 0 h 88"/>
                <a:gd name="T30" fmla="*/ 106 w 117"/>
                <a:gd name="T31" fmla="*/ 4 h 88"/>
                <a:gd name="T32" fmla="*/ 115 w 117"/>
                <a:gd name="T33" fmla="*/ 13 h 88"/>
                <a:gd name="T34" fmla="*/ 117 w 117"/>
                <a:gd name="T35" fmla="*/ 29 h 88"/>
                <a:gd name="T36" fmla="*/ 117 w 117"/>
                <a:gd name="T37" fmla="*/ 68 h 88"/>
                <a:gd name="T38" fmla="*/ 113 w 117"/>
                <a:gd name="T39" fmla="*/ 77 h 88"/>
                <a:gd name="T40" fmla="*/ 106 w 117"/>
                <a:gd name="T41" fmla="*/ 82 h 88"/>
                <a:gd name="T42" fmla="*/ 95 w 117"/>
                <a:gd name="T43" fmla="*/ 86 h 88"/>
                <a:gd name="T44" fmla="*/ 86 w 117"/>
                <a:gd name="T45" fmla="*/ 86 h 88"/>
                <a:gd name="T46" fmla="*/ 84 w 117"/>
                <a:gd name="T47" fmla="*/ 88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88"/>
                <a:gd name="T74" fmla="*/ 117 w 117"/>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88">
                  <a:moveTo>
                    <a:pt x="84" y="88"/>
                  </a:moveTo>
                  <a:lnTo>
                    <a:pt x="82" y="88"/>
                  </a:lnTo>
                  <a:lnTo>
                    <a:pt x="73" y="86"/>
                  </a:lnTo>
                  <a:lnTo>
                    <a:pt x="46" y="84"/>
                  </a:lnTo>
                  <a:lnTo>
                    <a:pt x="20" y="75"/>
                  </a:lnTo>
                  <a:lnTo>
                    <a:pt x="11" y="71"/>
                  </a:lnTo>
                  <a:lnTo>
                    <a:pt x="6" y="64"/>
                  </a:lnTo>
                  <a:lnTo>
                    <a:pt x="2" y="51"/>
                  </a:lnTo>
                  <a:lnTo>
                    <a:pt x="0" y="40"/>
                  </a:lnTo>
                  <a:lnTo>
                    <a:pt x="2" y="29"/>
                  </a:lnTo>
                  <a:lnTo>
                    <a:pt x="11" y="18"/>
                  </a:lnTo>
                  <a:lnTo>
                    <a:pt x="26" y="9"/>
                  </a:lnTo>
                  <a:lnTo>
                    <a:pt x="66" y="0"/>
                  </a:lnTo>
                  <a:lnTo>
                    <a:pt x="82" y="0"/>
                  </a:lnTo>
                  <a:lnTo>
                    <a:pt x="95" y="0"/>
                  </a:lnTo>
                  <a:lnTo>
                    <a:pt x="106" y="4"/>
                  </a:lnTo>
                  <a:lnTo>
                    <a:pt x="115" y="13"/>
                  </a:lnTo>
                  <a:lnTo>
                    <a:pt x="117" y="29"/>
                  </a:lnTo>
                  <a:lnTo>
                    <a:pt x="117" y="68"/>
                  </a:lnTo>
                  <a:lnTo>
                    <a:pt x="113" y="77"/>
                  </a:lnTo>
                  <a:lnTo>
                    <a:pt x="106" y="82"/>
                  </a:lnTo>
                  <a:lnTo>
                    <a:pt x="95" y="86"/>
                  </a:lnTo>
                  <a:lnTo>
                    <a:pt x="86" y="86"/>
                  </a:lnTo>
                  <a:lnTo>
                    <a:pt x="84" y="88"/>
                  </a:lnTo>
                  <a:close/>
                </a:path>
              </a:pathLst>
            </a:custGeom>
            <a:solidFill>
              <a:srgbClr val="DB79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9" name="Freeform 218"/>
            <p:cNvSpPr>
              <a:spLocks/>
            </p:cNvSpPr>
            <p:nvPr/>
          </p:nvSpPr>
          <p:spPr bwMode="auto">
            <a:xfrm>
              <a:off x="1081" y="3160"/>
              <a:ext cx="117" cy="86"/>
            </a:xfrm>
            <a:custGeom>
              <a:avLst/>
              <a:gdLst>
                <a:gd name="T0" fmla="*/ 84 w 117"/>
                <a:gd name="T1" fmla="*/ 86 h 86"/>
                <a:gd name="T2" fmla="*/ 73 w 117"/>
                <a:gd name="T3" fmla="*/ 86 h 86"/>
                <a:gd name="T4" fmla="*/ 46 w 117"/>
                <a:gd name="T5" fmla="*/ 82 h 86"/>
                <a:gd name="T6" fmla="*/ 20 w 117"/>
                <a:gd name="T7" fmla="*/ 75 h 86"/>
                <a:gd name="T8" fmla="*/ 11 w 117"/>
                <a:gd name="T9" fmla="*/ 68 h 86"/>
                <a:gd name="T10" fmla="*/ 6 w 117"/>
                <a:gd name="T11" fmla="*/ 62 h 86"/>
                <a:gd name="T12" fmla="*/ 2 w 117"/>
                <a:gd name="T13" fmla="*/ 49 h 86"/>
                <a:gd name="T14" fmla="*/ 0 w 117"/>
                <a:gd name="T15" fmla="*/ 40 h 86"/>
                <a:gd name="T16" fmla="*/ 2 w 117"/>
                <a:gd name="T17" fmla="*/ 29 h 86"/>
                <a:gd name="T18" fmla="*/ 11 w 117"/>
                <a:gd name="T19" fmla="*/ 18 h 86"/>
                <a:gd name="T20" fmla="*/ 26 w 117"/>
                <a:gd name="T21" fmla="*/ 9 h 86"/>
                <a:gd name="T22" fmla="*/ 66 w 117"/>
                <a:gd name="T23" fmla="*/ 0 h 86"/>
                <a:gd name="T24" fmla="*/ 82 w 117"/>
                <a:gd name="T25" fmla="*/ 0 h 86"/>
                <a:gd name="T26" fmla="*/ 95 w 117"/>
                <a:gd name="T27" fmla="*/ 2 h 86"/>
                <a:gd name="T28" fmla="*/ 106 w 117"/>
                <a:gd name="T29" fmla="*/ 7 h 86"/>
                <a:gd name="T30" fmla="*/ 115 w 117"/>
                <a:gd name="T31" fmla="*/ 15 h 86"/>
                <a:gd name="T32" fmla="*/ 117 w 117"/>
                <a:gd name="T33" fmla="*/ 29 h 86"/>
                <a:gd name="T34" fmla="*/ 117 w 117"/>
                <a:gd name="T35" fmla="*/ 68 h 86"/>
                <a:gd name="T36" fmla="*/ 113 w 117"/>
                <a:gd name="T37" fmla="*/ 75 h 86"/>
                <a:gd name="T38" fmla="*/ 106 w 117"/>
                <a:gd name="T39" fmla="*/ 79 h 86"/>
                <a:gd name="T40" fmla="*/ 95 w 117"/>
                <a:gd name="T41" fmla="*/ 84 h 86"/>
                <a:gd name="T42" fmla="*/ 86 w 117"/>
                <a:gd name="T43" fmla="*/ 84 h 86"/>
                <a:gd name="T44" fmla="*/ 84 w 117"/>
                <a:gd name="T45" fmla="*/ 86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86"/>
                <a:gd name="T71" fmla="*/ 117 w 117"/>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86">
                  <a:moveTo>
                    <a:pt x="84" y="86"/>
                  </a:moveTo>
                  <a:lnTo>
                    <a:pt x="73" y="86"/>
                  </a:lnTo>
                  <a:lnTo>
                    <a:pt x="46" y="82"/>
                  </a:lnTo>
                  <a:lnTo>
                    <a:pt x="20" y="75"/>
                  </a:lnTo>
                  <a:lnTo>
                    <a:pt x="11" y="68"/>
                  </a:lnTo>
                  <a:lnTo>
                    <a:pt x="6" y="62"/>
                  </a:lnTo>
                  <a:lnTo>
                    <a:pt x="2" y="49"/>
                  </a:lnTo>
                  <a:lnTo>
                    <a:pt x="0" y="40"/>
                  </a:lnTo>
                  <a:lnTo>
                    <a:pt x="2" y="29"/>
                  </a:lnTo>
                  <a:lnTo>
                    <a:pt x="11" y="18"/>
                  </a:lnTo>
                  <a:lnTo>
                    <a:pt x="26" y="9"/>
                  </a:lnTo>
                  <a:lnTo>
                    <a:pt x="66" y="0"/>
                  </a:lnTo>
                  <a:lnTo>
                    <a:pt x="82" y="0"/>
                  </a:lnTo>
                  <a:lnTo>
                    <a:pt x="95" y="2"/>
                  </a:lnTo>
                  <a:lnTo>
                    <a:pt x="106" y="7"/>
                  </a:lnTo>
                  <a:lnTo>
                    <a:pt x="115" y="15"/>
                  </a:lnTo>
                  <a:lnTo>
                    <a:pt x="117" y="29"/>
                  </a:lnTo>
                  <a:lnTo>
                    <a:pt x="117" y="68"/>
                  </a:lnTo>
                  <a:lnTo>
                    <a:pt x="113" y="75"/>
                  </a:lnTo>
                  <a:lnTo>
                    <a:pt x="106" y="79"/>
                  </a:lnTo>
                  <a:lnTo>
                    <a:pt x="95" y="84"/>
                  </a:lnTo>
                  <a:lnTo>
                    <a:pt x="86" y="84"/>
                  </a:lnTo>
                  <a:lnTo>
                    <a:pt x="84" y="86"/>
                  </a:lnTo>
                  <a:close/>
                </a:path>
              </a:pathLst>
            </a:custGeom>
            <a:solidFill>
              <a:srgbClr val="DC7D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0" name="Freeform 219"/>
            <p:cNvSpPr>
              <a:spLocks/>
            </p:cNvSpPr>
            <p:nvPr/>
          </p:nvSpPr>
          <p:spPr bwMode="auto">
            <a:xfrm>
              <a:off x="1081" y="3162"/>
              <a:ext cx="117" cy="84"/>
            </a:xfrm>
            <a:custGeom>
              <a:avLst/>
              <a:gdLst>
                <a:gd name="T0" fmla="*/ 82 w 117"/>
                <a:gd name="T1" fmla="*/ 84 h 84"/>
                <a:gd name="T2" fmla="*/ 79 w 117"/>
                <a:gd name="T3" fmla="*/ 84 h 84"/>
                <a:gd name="T4" fmla="*/ 71 w 117"/>
                <a:gd name="T5" fmla="*/ 82 h 84"/>
                <a:gd name="T6" fmla="*/ 46 w 117"/>
                <a:gd name="T7" fmla="*/ 80 h 84"/>
                <a:gd name="T8" fmla="*/ 20 w 117"/>
                <a:gd name="T9" fmla="*/ 71 h 84"/>
                <a:gd name="T10" fmla="*/ 11 w 117"/>
                <a:gd name="T11" fmla="*/ 66 h 84"/>
                <a:gd name="T12" fmla="*/ 6 w 117"/>
                <a:gd name="T13" fmla="*/ 60 h 84"/>
                <a:gd name="T14" fmla="*/ 2 w 117"/>
                <a:gd name="T15" fmla="*/ 47 h 84"/>
                <a:gd name="T16" fmla="*/ 0 w 117"/>
                <a:gd name="T17" fmla="*/ 36 h 84"/>
                <a:gd name="T18" fmla="*/ 2 w 117"/>
                <a:gd name="T19" fmla="*/ 27 h 84"/>
                <a:gd name="T20" fmla="*/ 11 w 117"/>
                <a:gd name="T21" fmla="*/ 18 h 84"/>
                <a:gd name="T22" fmla="*/ 26 w 117"/>
                <a:gd name="T23" fmla="*/ 9 h 84"/>
                <a:gd name="T24" fmla="*/ 46 w 117"/>
                <a:gd name="T25" fmla="*/ 2 h 84"/>
                <a:gd name="T26" fmla="*/ 66 w 117"/>
                <a:gd name="T27" fmla="*/ 0 h 84"/>
                <a:gd name="T28" fmla="*/ 82 w 117"/>
                <a:gd name="T29" fmla="*/ 0 h 84"/>
                <a:gd name="T30" fmla="*/ 95 w 117"/>
                <a:gd name="T31" fmla="*/ 0 h 84"/>
                <a:gd name="T32" fmla="*/ 106 w 117"/>
                <a:gd name="T33" fmla="*/ 5 h 84"/>
                <a:gd name="T34" fmla="*/ 115 w 117"/>
                <a:gd name="T35" fmla="*/ 13 h 84"/>
                <a:gd name="T36" fmla="*/ 117 w 117"/>
                <a:gd name="T37" fmla="*/ 27 h 84"/>
                <a:gd name="T38" fmla="*/ 117 w 117"/>
                <a:gd name="T39" fmla="*/ 55 h 84"/>
                <a:gd name="T40" fmla="*/ 113 w 117"/>
                <a:gd name="T41" fmla="*/ 73 h 84"/>
                <a:gd name="T42" fmla="*/ 104 w 117"/>
                <a:gd name="T43" fmla="*/ 77 h 84"/>
                <a:gd name="T44" fmla="*/ 95 w 117"/>
                <a:gd name="T45" fmla="*/ 80 h 84"/>
                <a:gd name="T46" fmla="*/ 84 w 117"/>
                <a:gd name="T47" fmla="*/ 82 h 84"/>
                <a:gd name="T48" fmla="*/ 82 w 117"/>
                <a:gd name="T49" fmla="*/ 84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84"/>
                <a:gd name="T77" fmla="*/ 117 w 117"/>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84">
                  <a:moveTo>
                    <a:pt x="82" y="84"/>
                  </a:moveTo>
                  <a:lnTo>
                    <a:pt x="79" y="84"/>
                  </a:lnTo>
                  <a:lnTo>
                    <a:pt x="71" y="82"/>
                  </a:lnTo>
                  <a:lnTo>
                    <a:pt x="46" y="80"/>
                  </a:lnTo>
                  <a:lnTo>
                    <a:pt x="20" y="71"/>
                  </a:lnTo>
                  <a:lnTo>
                    <a:pt x="11" y="66"/>
                  </a:lnTo>
                  <a:lnTo>
                    <a:pt x="6" y="60"/>
                  </a:lnTo>
                  <a:lnTo>
                    <a:pt x="2" y="47"/>
                  </a:lnTo>
                  <a:lnTo>
                    <a:pt x="0" y="36"/>
                  </a:lnTo>
                  <a:lnTo>
                    <a:pt x="2" y="27"/>
                  </a:lnTo>
                  <a:lnTo>
                    <a:pt x="11" y="18"/>
                  </a:lnTo>
                  <a:lnTo>
                    <a:pt x="26" y="9"/>
                  </a:lnTo>
                  <a:lnTo>
                    <a:pt x="46" y="2"/>
                  </a:lnTo>
                  <a:lnTo>
                    <a:pt x="66" y="0"/>
                  </a:lnTo>
                  <a:lnTo>
                    <a:pt x="82" y="0"/>
                  </a:lnTo>
                  <a:lnTo>
                    <a:pt x="95" y="0"/>
                  </a:lnTo>
                  <a:lnTo>
                    <a:pt x="106" y="5"/>
                  </a:lnTo>
                  <a:lnTo>
                    <a:pt x="115" y="13"/>
                  </a:lnTo>
                  <a:lnTo>
                    <a:pt x="117" y="27"/>
                  </a:lnTo>
                  <a:lnTo>
                    <a:pt x="117" y="55"/>
                  </a:lnTo>
                  <a:lnTo>
                    <a:pt x="113" y="73"/>
                  </a:lnTo>
                  <a:lnTo>
                    <a:pt x="104" y="77"/>
                  </a:lnTo>
                  <a:lnTo>
                    <a:pt x="95" y="80"/>
                  </a:lnTo>
                  <a:lnTo>
                    <a:pt x="84" y="82"/>
                  </a:lnTo>
                  <a:lnTo>
                    <a:pt x="82" y="84"/>
                  </a:lnTo>
                  <a:close/>
                </a:path>
              </a:pathLst>
            </a:custGeom>
            <a:solidFill>
              <a:srgbClr val="DD80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1" name="Freeform 220"/>
            <p:cNvSpPr>
              <a:spLocks/>
            </p:cNvSpPr>
            <p:nvPr/>
          </p:nvSpPr>
          <p:spPr bwMode="auto">
            <a:xfrm>
              <a:off x="1081" y="3162"/>
              <a:ext cx="117" cy="82"/>
            </a:xfrm>
            <a:custGeom>
              <a:avLst/>
              <a:gdLst>
                <a:gd name="T0" fmla="*/ 82 w 117"/>
                <a:gd name="T1" fmla="*/ 82 h 82"/>
                <a:gd name="T2" fmla="*/ 71 w 117"/>
                <a:gd name="T3" fmla="*/ 82 h 82"/>
                <a:gd name="T4" fmla="*/ 46 w 117"/>
                <a:gd name="T5" fmla="*/ 77 h 82"/>
                <a:gd name="T6" fmla="*/ 20 w 117"/>
                <a:gd name="T7" fmla="*/ 71 h 82"/>
                <a:gd name="T8" fmla="*/ 11 w 117"/>
                <a:gd name="T9" fmla="*/ 66 h 82"/>
                <a:gd name="T10" fmla="*/ 6 w 117"/>
                <a:gd name="T11" fmla="*/ 60 h 82"/>
                <a:gd name="T12" fmla="*/ 2 w 117"/>
                <a:gd name="T13" fmla="*/ 47 h 82"/>
                <a:gd name="T14" fmla="*/ 0 w 117"/>
                <a:gd name="T15" fmla="*/ 36 h 82"/>
                <a:gd name="T16" fmla="*/ 2 w 117"/>
                <a:gd name="T17" fmla="*/ 27 h 82"/>
                <a:gd name="T18" fmla="*/ 11 w 117"/>
                <a:gd name="T19" fmla="*/ 18 h 82"/>
                <a:gd name="T20" fmla="*/ 26 w 117"/>
                <a:gd name="T21" fmla="*/ 9 h 82"/>
                <a:gd name="T22" fmla="*/ 66 w 117"/>
                <a:gd name="T23" fmla="*/ 0 h 82"/>
                <a:gd name="T24" fmla="*/ 82 w 117"/>
                <a:gd name="T25" fmla="*/ 0 h 82"/>
                <a:gd name="T26" fmla="*/ 95 w 117"/>
                <a:gd name="T27" fmla="*/ 0 h 82"/>
                <a:gd name="T28" fmla="*/ 106 w 117"/>
                <a:gd name="T29" fmla="*/ 5 h 82"/>
                <a:gd name="T30" fmla="*/ 115 w 117"/>
                <a:gd name="T31" fmla="*/ 13 h 82"/>
                <a:gd name="T32" fmla="*/ 117 w 117"/>
                <a:gd name="T33" fmla="*/ 27 h 82"/>
                <a:gd name="T34" fmla="*/ 117 w 117"/>
                <a:gd name="T35" fmla="*/ 55 h 82"/>
                <a:gd name="T36" fmla="*/ 113 w 117"/>
                <a:gd name="T37" fmla="*/ 73 h 82"/>
                <a:gd name="T38" fmla="*/ 104 w 117"/>
                <a:gd name="T39" fmla="*/ 77 h 82"/>
                <a:gd name="T40" fmla="*/ 95 w 117"/>
                <a:gd name="T41" fmla="*/ 80 h 82"/>
                <a:gd name="T42" fmla="*/ 84 w 117"/>
                <a:gd name="T43" fmla="*/ 82 h 82"/>
                <a:gd name="T44" fmla="*/ 82 w 117"/>
                <a:gd name="T45" fmla="*/ 82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82"/>
                <a:gd name="T71" fmla="*/ 117 w 117"/>
                <a:gd name="T72" fmla="*/ 82 h 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82">
                  <a:moveTo>
                    <a:pt x="82" y="82"/>
                  </a:moveTo>
                  <a:lnTo>
                    <a:pt x="71" y="82"/>
                  </a:lnTo>
                  <a:lnTo>
                    <a:pt x="46" y="77"/>
                  </a:lnTo>
                  <a:lnTo>
                    <a:pt x="20" y="71"/>
                  </a:lnTo>
                  <a:lnTo>
                    <a:pt x="11" y="66"/>
                  </a:lnTo>
                  <a:lnTo>
                    <a:pt x="6" y="60"/>
                  </a:lnTo>
                  <a:lnTo>
                    <a:pt x="2" y="47"/>
                  </a:lnTo>
                  <a:lnTo>
                    <a:pt x="0" y="36"/>
                  </a:lnTo>
                  <a:lnTo>
                    <a:pt x="2" y="27"/>
                  </a:lnTo>
                  <a:lnTo>
                    <a:pt x="11" y="18"/>
                  </a:lnTo>
                  <a:lnTo>
                    <a:pt x="26" y="9"/>
                  </a:lnTo>
                  <a:lnTo>
                    <a:pt x="66" y="0"/>
                  </a:lnTo>
                  <a:lnTo>
                    <a:pt x="82" y="0"/>
                  </a:lnTo>
                  <a:lnTo>
                    <a:pt x="95" y="0"/>
                  </a:lnTo>
                  <a:lnTo>
                    <a:pt x="106" y="5"/>
                  </a:lnTo>
                  <a:lnTo>
                    <a:pt x="115" y="13"/>
                  </a:lnTo>
                  <a:lnTo>
                    <a:pt x="117" y="27"/>
                  </a:lnTo>
                  <a:lnTo>
                    <a:pt x="117" y="55"/>
                  </a:lnTo>
                  <a:lnTo>
                    <a:pt x="113" y="73"/>
                  </a:lnTo>
                  <a:lnTo>
                    <a:pt x="104" y="77"/>
                  </a:lnTo>
                  <a:lnTo>
                    <a:pt x="95" y="80"/>
                  </a:lnTo>
                  <a:lnTo>
                    <a:pt x="84" y="82"/>
                  </a:lnTo>
                  <a:lnTo>
                    <a:pt x="82" y="82"/>
                  </a:lnTo>
                  <a:close/>
                </a:path>
              </a:pathLst>
            </a:custGeom>
            <a:solidFill>
              <a:srgbClr val="DE84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2" name="Freeform 221"/>
            <p:cNvSpPr>
              <a:spLocks/>
            </p:cNvSpPr>
            <p:nvPr/>
          </p:nvSpPr>
          <p:spPr bwMode="auto">
            <a:xfrm>
              <a:off x="1081" y="3164"/>
              <a:ext cx="117" cy="80"/>
            </a:xfrm>
            <a:custGeom>
              <a:avLst/>
              <a:gdLst>
                <a:gd name="T0" fmla="*/ 82 w 117"/>
                <a:gd name="T1" fmla="*/ 80 h 80"/>
                <a:gd name="T2" fmla="*/ 71 w 117"/>
                <a:gd name="T3" fmla="*/ 80 h 80"/>
                <a:gd name="T4" fmla="*/ 46 w 117"/>
                <a:gd name="T5" fmla="*/ 75 h 80"/>
                <a:gd name="T6" fmla="*/ 20 w 117"/>
                <a:gd name="T7" fmla="*/ 69 h 80"/>
                <a:gd name="T8" fmla="*/ 9 w 117"/>
                <a:gd name="T9" fmla="*/ 62 h 80"/>
                <a:gd name="T10" fmla="*/ 4 w 117"/>
                <a:gd name="T11" fmla="*/ 56 h 80"/>
                <a:gd name="T12" fmla="*/ 0 w 117"/>
                <a:gd name="T13" fmla="*/ 34 h 80"/>
                <a:gd name="T14" fmla="*/ 2 w 117"/>
                <a:gd name="T15" fmla="*/ 25 h 80"/>
                <a:gd name="T16" fmla="*/ 11 w 117"/>
                <a:gd name="T17" fmla="*/ 16 h 80"/>
                <a:gd name="T18" fmla="*/ 26 w 117"/>
                <a:gd name="T19" fmla="*/ 7 h 80"/>
                <a:gd name="T20" fmla="*/ 46 w 117"/>
                <a:gd name="T21" fmla="*/ 3 h 80"/>
                <a:gd name="T22" fmla="*/ 66 w 117"/>
                <a:gd name="T23" fmla="*/ 0 h 80"/>
                <a:gd name="T24" fmla="*/ 82 w 117"/>
                <a:gd name="T25" fmla="*/ 0 h 80"/>
                <a:gd name="T26" fmla="*/ 106 w 117"/>
                <a:gd name="T27" fmla="*/ 5 h 80"/>
                <a:gd name="T28" fmla="*/ 115 w 117"/>
                <a:gd name="T29" fmla="*/ 11 h 80"/>
                <a:gd name="T30" fmla="*/ 117 w 117"/>
                <a:gd name="T31" fmla="*/ 25 h 80"/>
                <a:gd name="T32" fmla="*/ 117 w 117"/>
                <a:gd name="T33" fmla="*/ 53 h 80"/>
                <a:gd name="T34" fmla="*/ 113 w 117"/>
                <a:gd name="T35" fmla="*/ 69 h 80"/>
                <a:gd name="T36" fmla="*/ 104 w 117"/>
                <a:gd name="T37" fmla="*/ 73 h 80"/>
                <a:gd name="T38" fmla="*/ 95 w 117"/>
                <a:gd name="T39" fmla="*/ 75 h 80"/>
                <a:gd name="T40" fmla="*/ 84 w 117"/>
                <a:gd name="T41" fmla="*/ 78 h 80"/>
                <a:gd name="T42" fmla="*/ 82 w 117"/>
                <a:gd name="T43" fmla="*/ 80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80"/>
                <a:gd name="T68" fmla="*/ 117 w 117"/>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80">
                  <a:moveTo>
                    <a:pt x="82" y="80"/>
                  </a:moveTo>
                  <a:lnTo>
                    <a:pt x="71" y="80"/>
                  </a:lnTo>
                  <a:lnTo>
                    <a:pt x="46" y="75"/>
                  </a:lnTo>
                  <a:lnTo>
                    <a:pt x="20" y="69"/>
                  </a:lnTo>
                  <a:lnTo>
                    <a:pt x="9" y="62"/>
                  </a:lnTo>
                  <a:lnTo>
                    <a:pt x="4" y="56"/>
                  </a:lnTo>
                  <a:lnTo>
                    <a:pt x="0" y="34"/>
                  </a:lnTo>
                  <a:lnTo>
                    <a:pt x="2" y="25"/>
                  </a:lnTo>
                  <a:lnTo>
                    <a:pt x="11" y="16"/>
                  </a:lnTo>
                  <a:lnTo>
                    <a:pt x="26" y="7"/>
                  </a:lnTo>
                  <a:lnTo>
                    <a:pt x="46" y="3"/>
                  </a:lnTo>
                  <a:lnTo>
                    <a:pt x="66" y="0"/>
                  </a:lnTo>
                  <a:lnTo>
                    <a:pt x="82" y="0"/>
                  </a:lnTo>
                  <a:lnTo>
                    <a:pt x="106" y="5"/>
                  </a:lnTo>
                  <a:lnTo>
                    <a:pt x="115" y="11"/>
                  </a:lnTo>
                  <a:lnTo>
                    <a:pt x="117" y="25"/>
                  </a:lnTo>
                  <a:lnTo>
                    <a:pt x="117" y="53"/>
                  </a:lnTo>
                  <a:lnTo>
                    <a:pt x="113" y="69"/>
                  </a:lnTo>
                  <a:lnTo>
                    <a:pt x="104" y="73"/>
                  </a:lnTo>
                  <a:lnTo>
                    <a:pt x="95" y="75"/>
                  </a:lnTo>
                  <a:lnTo>
                    <a:pt x="84" y="78"/>
                  </a:lnTo>
                  <a:lnTo>
                    <a:pt x="82" y="80"/>
                  </a:lnTo>
                  <a:close/>
                </a:path>
              </a:pathLst>
            </a:custGeom>
            <a:solidFill>
              <a:srgbClr val="DF87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3" name="Freeform 222"/>
            <p:cNvSpPr>
              <a:spLocks/>
            </p:cNvSpPr>
            <p:nvPr/>
          </p:nvSpPr>
          <p:spPr bwMode="auto">
            <a:xfrm>
              <a:off x="1081" y="3164"/>
              <a:ext cx="117" cy="78"/>
            </a:xfrm>
            <a:custGeom>
              <a:avLst/>
              <a:gdLst>
                <a:gd name="T0" fmla="*/ 82 w 117"/>
                <a:gd name="T1" fmla="*/ 78 h 78"/>
                <a:gd name="T2" fmla="*/ 71 w 117"/>
                <a:gd name="T3" fmla="*/ 78 h 78"/>
                <a:gd name="T4" fmla="*/ 46 w 117"/>
                <a:gd name="T5" fmla="*/ 73 h 78"/>
                <a:gd name="T6" fmla="*/ 20 w 117"/>
                <a:gd name="T7" fmla="*/ 67 h 78"/>
                <a:gd name="T8" fmla="*/ 9 w 117"/>
                <a:gd name="T9" fmla="*/ 62 h 78"/>
                <a:gd name="T10" fmla="*/ 4 w 117"/>
                <a:gd name="T11" fmla="*/ 56 h 78"/>
                <a:gd name="T12" fmla="*/ 2 w 117"/>
                <a:gd name="T13" fmla="*/ 42 h 78"/>
                <a:gd name="T14" fmla="*/ 0 w 117"/>
                <a:gd name="T15" fmla="*/ 34 h 78"/>
                <a:gd name="T16" fmla="*/ 2 w 117"/>
                <a:gd name="T17" fmla="*/ 27 h 78"/>
                <a:gd name="T18" fmla="*/ 11 w 117"/>
                <a:gd name="T19" fmla="*/ 16 h 78"/>
                <a:gd name="T20" fmla="*/ 26 w 117"/>
                <a:gd name="T21" fmla="*/ 7 h 78"/>
                <a:gd name="T22" fmla="*/ 46 w 117"/>
                <a:gd name="T23" fmla="*/ 3 h 78"/>
                <a:gd name="T24" fmla="*/ 66 w 117"/>
                <a:gd name="T25" fmla="*/ 0 h 78"/>
                <a:gd name="T26" fmla="*/ 82 w 117"/>
                <a:gd name="T27" fmla="*/ 0 h 78"/>
                <a:gd name="T28" fmla="*/ 106 w 117"/>
                <a:gd name="T29" fmla="*/ 5 h 78"/>
                <a:gd name="T30" fmla="*/ 115 w 117"/>
                <a:gd name="T31" fmla="*/ 11 h 78"/>
                <a:gd name="T32" fmla="*/ 117 w 117"/>
                <a:gd name="T33" fmla="*/ 25 h 78"/>
                <a:gd name="T34" fmla="*/ 117 w 117"/>
                <a:gd name="T35" fmla="*/ 53 h 78"/>
                <a:gd name="T36" fmla="*/ 113 w 117"/>
                <a:gd name="T37" fmla="*/ 69 h 78"/>
                <a:gd name="T38" fmla="*/ 104 w 117"/>
                <a:gd name="T39" fmla="*/ 73 h 78"/>
                <a:gd name="T40" fmla="*/ 95 w 117"/>
                <a:gd name="T41" fmla="*/ 75 h 78"/>
                <a:gd name="T42" fmla="*/ 84 w 117"/>
                <a:gd name="T43" fmla="*/ 75 h 78"/>
                <a:gd name="T44" fmla="*/ 82 w 117"/>
                <a:gd name="T45" fmla="*/ 78 h 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78"/>
                <a:gd name="T71" fmla="*/ 117 w 117"/>
                <a:gd name="T72" fmla="*/ 78 h 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78">
                  <a:moveTo>
                    <a:pt x="82" y="78"/>
                  </a:moveTo>
                  <a:lnTo>
                    <a:pt x="71" y="78"/>
                  </a:lnTo>
                  <a:lnTo>
                    <a:pt x="46" y="73"/>
                  </a:lnTo>
                  <a:lnTo>
                    <a:pt x="20" y="67"/>
                  </a:lnTo>
                  <a:lnTo>
                    <a:pt x="9" y="62"/>
                  </a:lnTo>
                  <a:lnTo>
                    <a:pt x="4" y="56"/>
                  </a:lnTo>
                  <a:lnTo>
                    <a:pt x="2" y="42"/>
                  </a:lnTo>
                  <a:lnTo>
                    <a:pt x="0" y="34"/>
                  </a:lnTo>
                  <a:lnTo>
                    <a:pt x="2" y="27"/>
                  </a:lnTo>
                  <a:lnTo>
                    <a:pt x="11" y="16"/>
                  </a:lnTo>
                  <a:lnTo>
                    <a:pt x="26" y="7"/>
                  </a:lnTo>
                  <a:lnTo>
                    <a:pt x="46" y="3"/>
                  </a:lnTo>
                  <a:lnTo>
                    <a:pt x="66" y="0"/>
                  </a:lnTo>
                  <a:lnTo>
                    <a:pt x="82" y="0"/>
                  </a:lnTo>
                  <a:lnTo>
                    <a:pt x="106" y="5"/>
                  </a:lnTo>
                  <a:lnTo>
                    <a:pt x="115" y="11"/>
                  </a:lnTo>
                  <a:lnTo>
                    <a:pt x="117" y="25"/>
                  </a:lnTo>
                  <a:lnTo>
                    <a:pt x="117" y="53"/>
                  </a:lnTo>
                  <a:lnTo>
                    <a:pt x="113" y="69"/>
                  </a:lnTo>
                  <a:lnTo>
                    <a:pt x="104" y="73"/>
                  </a:lnTo>
                  <a:lnTo>
                    <a:pt x="95" y="75"/>
                  </a:lnTo>
                  <a:lnTo>
                    <a:pt x="84" y="75"/>
                  </a:lnTo>
                  <a:lnTo>
                    <a:pt x="82" y="78"/>
                  </a:lnTo>
                  <a:close/>
                </a:path>
              </a:pathLst>
            </a:custGeom>
            <a:solidFill>
              <a:srgbClr val="E08B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4" name="Freeform 223"/>
            <p:cNvSpPr>
              <a:spLocks/>
            </p:cNvSpPr>
            <p:nvPr/>
          </p:nvSpPr>
          <p:spPr bwMode="auto">
            <a:xfrm>
              <a:off x="1081" y="3167"/>
              <a:ext cx="117" cy="72"/>
            </a:xfrm>
            <a:custGeom>
              <a:avLst/>
              <a:gdLst>
                <a:gd name="T0" fmla="*/ 79 w 117"/>
                <a:gd name="T1" fmla="*/ 72 h 72"/>
                <a:gd name="T2" fmla="*/ 68 w 117"/>
                <a:gd name="T3" fmla="*/ 72 h 72"/>
                <a:gd name="T4" fmla="*/ 44 w 117"/>
                <a:gd name="T5" fmla="*/ 70 h 72"/>
                <a:gd name="T6" fmla="*/ 20 w 117"/>
                <a:gd name="T7" fmla="*/ 64 h 72"/>
                <a:gd name="T8" fmla="*/ 9 w 117"/>
                <a:gd name="T9" fmla="*/ 59 h 72"/>
                <a:gd name="T10" fmla="*/ 4 w 117"/>
                <a:gd name="T11" fmla="*/ 53 h 72"/>
                <a:gd name="T12" fmla="*/ 2 w 117"/>
                <a:gd name="T13" fmla="*/ 39 h 72"/>
                <a:gd name="T14" fmla="*/ 0 w 117"/>
                <a:gd name="T15" fmla="*/ 31 h 72"/>
                <a:gd name="T16" fmla="*/ 2 w 117"/>
                <a:gd name="T17" fmla="*/ 24 h 72"/>
                <a:gd name="T18" fmla="*/ 11 w 117"/>
                <a:gd name="T19" fmla="*/ 15 h 72"/>
                <a:gd name="T20" fmla="*/ 26 w 117"/>
                <a:gd name="T21" fmla="*/ 6 h 72"/>
                <a:gd name="T22" fmla="*/ 46 w 117"/>
                <a:gd name="T23" fmla="*/ 2 h 72"/>
                <a:gd name="T24" fmla="*/ 66 w 117"/>
                <a:gd name="T25" fmla="*/ 0 h 72"/>
                <a:gd name="T26" fmla="*/ 82 w 117"/>
                <a:gd name="T27" fmla="*/ 0 h 72"/>
                <a:gd name="T28" fmla="*/ 106 w 117"/>
                <a:gd name="T29" fmla="*/ 2 h 72"/>
                <a:gd name="T30" fmla="*/ 115 w 117"/>
                <a:gd name="T31" fmla="*/ 8 h 72"/>
                <a:gd name="T32" fmla="*/ 117 w 117"/>
                <a:gd name="T33" fmla="*/ 22 h 72"/>
                <a:gd name="T34" fmla="*/ 117 w 117"/>
                <a:gd name="T35" fmla="*/ 50 h 72"/>
                <a:gd name="T36" fmla="*/ 113 w 117"/>
                <a:gd name="T37" fmla="*/ 66 h 72"/>
                <a:gd name="T38" fmla="*/ 104 w 117"/>
                <a:gd name="T39" fmla="*/ 70 h 72"/>
                <a:gd name="T40" fmla="*/ 84 w 117"/>
                <a:gd name="T41" fmla="*/ 70 h 72"/>
                <a:gd name="T42" fmla="*/ 79 w 117"/>
                <a:gd name="T43" fmla="*/ 72 h 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72"/>
                <a:gd name="T68" fmla="*/ 117 w 117"/>
                <a:gd name="T69" fmla="*/ 72 h 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72">
                  <a:moveTo>
                    <a:pt x="79" y="72"/>
                  </a:moveTo>
                  <a:lnTo>
                    <a:pt x="68" y="72"/>
                  </a:lnTo>
                  <a:lnTo>
                    <a:pt x="44" y="70"/>
                  </a:lnTo>
                  <a:lnTo>
                    <a:pt x="20" y="64"/>
                  </a:lnTo>
                  <a:lnTo>
                    <a:pt x="9" y="59"/>
                  </a:lnTo>
                  <a:lnTo>
                    <a:pt x="4" y="53"/>
                  </a:lnTo>
                  <a:lnTo>
                    <a:pt x="2" y="39"/>
                  </a:lnTo>
                  <a:lnTo>
                    <a:pt x="0" y="31"/>
                  </a:lnTo>
                  <a:lnTo>
                    <a:pt x="2" y="24"/>
                  </a:lnTo>
                  <a:lnTo>
                    <a:pt x="11" y="15"/>
                  </a:lnTo>
                  <a:lnTo>
                    <a:pt x="26" y="6"/>
                  </a:lnTo>
                  <a:lnTo>
                    <a:pt x="46" y="2"/>
                  </a:lnTo>
                  <a:lnTo>
                    <a:pt x="66" y="0"/>
                  </a:lnTo>
                  <a:lnTo>
                    <a:pt x="82" y="0"/>
                  </a:lnTo>
                  <a:lnTo>
                    <a:pt x="106" y="2"/>
                  </a:lnTo>
                  <a:lnTo>
                    <a:pt x="115" y="8"/>
                  </a:lnTo>
                  <a:lnTo>
                    <a:pt x="117" y="22"/>
                  </a:lnTo>
                  <a:lnTo>
                    <a:pt x="117" y="50"/>
                  </a:lnTo>
                  <a:lnTo>
                    <a:pt x="113" y="66"/>
                  </a:lnTo>
                  <a:lnTo>
                    <a:pt x="104" y="70"/>
                  </a:lnTo>
                  <a:lnTo>
                    <a:pt x="84" y="70"/>
                  </a:lnTo>
                  <a:lnTo>
                    <a:pt x="79" y="72"/>
                  </a:lnTo>
                  <a:close/>
                </a:path>
              </a:pathLst>
            </a:custGeom>
            <a:solidFill>
              <a:srgbClr val="E18E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5" name="Freeform 224"/>
            <p:cNvSpPr>
              <a:spLocks/>
            </p:cNvSpPr>
            <p:nvPr/>
          </p:nvSpPr>
          <p:spPr bwMode="auto">
            <a:xfrm>
              <a:off x="1081" y="3169"/>
              <a:ext cx="117" cy="70"/>
            </a:xfrm>
            <a:custGeom>
              <a:avLst/>
              <a:gdLst>
                <a:gd name="T0" fmla="*/ 79 w 117"/>
                <a:gd name="T1" fmla="*/ 70 h 70"/>
                <a:gd name="T2" fmla="*/ 68 w 117"/>
                <a:gd name="T3" fmla="*/ 70 h 70"/>
                <a:gd name="T4" fmla="*/ 44 w 117"/>
                <a:gd name="T5" fmla="*/ 66 h 70"/>
                <a:gd name="T6" fmla="*/ 20 w 117"/>
                <a:gd name="T7" fmla="*/ 59 h 70"/>
                <a:gd name="T8" fmla="*/ 9 w 117"/>
                <a:gd name="T9" fmla="*/ 55 h 70"/>
                <a:gd name="T10" fmla="*/ 4 w 117"/>
                <a:gd name="T11" fmla="*/ 48 h 70"/>
                <a:gd name="T12" fmla="*/ 2 w 117"/>
                <a:gd name="T13" fmla="*/ 37 h 70"/>
                <a:gd name="T14" fmla="*/ 0 w 117"/>
                <a:gd name="T15" fmla="*/ 29 h 70"/>
                <a:gd name="T16" fmla="*/ 2 w 117"/>
                <a:gd name="T17" fmla="*/ 22 h 70"/>
                <a:gd name="T18" fmla="*/ 11 w 117"/>
                <a:gd name="T19" fmla="*/ 13 h 70"/>
                <a:gd name="T20" fmla="*/ 26 w 117"/>
                <a:gd name="T21" fmla="*/ 6 h 70"/>
                <a:gd name="T22" fmla="*/ 46 w 117"/>
                <a:gd name="T23" fmla="*/ 2 h 70"/>
                <a:gd name="T24" fmla="*/ 66 w 117"/>
                <a:gd name="T25" fmla="*/ 0 h 70"/>
                <a:gd name="T26" fmla="*/ 82 w 117"/>
                <a:gd name="T27" fmla="*/ 0 h 70"/>
                <a:gd name="T28" fmla="*/ 106 w 117"/>
                <a:gd name="T29" fmla="*/ 2 h 70"/>
                <a:gd name="T30" fmla="*/ 115 w 117"/>
                <a:gd name="T31" fmla="*/ 6 h 70"/>
                <a:gd name="T32" fmla="*/ 117 w 117"/>
                <a:gd name="T33" fmla="*/ 20 h 70"/>
                <a:gd name="T34" fmla="*/ 117 w 117"/>
                <a:gd name="T35" fmla="*/ 55 h 70"/>
                <a:gd name="T36" fmla="*/ 113 w 117"/>
                <a:gd name="T37" fmla="*/ 62 h 70"/>
                <a:gd name="T38" fmla="*/ 104 w 117"/>
                <a:gd name="T39" fmla="*/ 66 h 70"/>
                <a:gd name="T40" fmla="*/ 93 w 117"/>
                <a:gd name="T41" fmla="*/ 66 h 70"/>
                <a:gd name="T42" fmla="*/ 84 w 117"/>
                <a:gd name="T43" fmla="*/ 68 h 70"/>
                <a:gd name="T44" fmla="*/ 79 w 117"/>
                <a:gd name="T45" fmla="*/ 70 h 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70"/>
                <a:gd name="T71" fmla="*/ 117 w 117"/>
                <a:gd name="T72" fmla="*/ 70 h 7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70">
                  <a:moveTo>
                    <a:pt x="79" y="70"/>
                  </a:moveTo>
                  <a:lnTo>
                    <a:pt x="68" y="70"/>
                  </a:lnTo>
                  <a:lnTo>
                    <a:pt x="44" y="66"/>
                  </a:lnTo>
                  <a:lnTo>
                    <a:pt x="20" y="59"/>
                  </a:lnTo>
                  <a:lnTo>
                    <a:pt x="9" y="55"/>
                  </a:lnTo>
                  <a:lnTo>
                    <a:pt x="4" y="48"/>
                  </a:lnTo>
                  <a:lnTo>
                    <a:pt x="2" y="37"/>
                  </a:lnTo>
                  <a:lnTo>
                    <a:pt x="0" y="29"/>
                  </a:lnTo>
                  <a:lnTo>
                    <a:pt x="2" y="22"/>
                  </a:lnTo>
                  <a:lnTo>
                    <a:pt x="11" y="13"/>
                  </a:lnTo>
                  <a:lnTo>
                    <a:pt x="26" y="6"/>
                  </a:lnTo>
                  <a:lnTo>
                    <a:pt x="46" y="2"/>
                  </a:lnTo>
                  <a:lnTo>
                    <a:pt x="66" y="0"/>
                  </a:lnTo>
                  <a:lnTo>
                    <a:pt x="82" y="0"/>
                  </a:lnTo>
                  <a:lnTo>
                    <a:pt x="106" y="2"/>
                  </a:lnTo>
                  <a:lnTo>
                    <a:pt x="115" y="6"/>
                  </a:lnTo>
                  <a:lnTo>
                    <a:pt x="117" y="20"/>
                  </a:lnTo>
                  <a:lnTo>
                    <a:pt x="117" y="55"/>
                  </a:lnTo>
                  <a:lnTo>
                    <a:pt x="113" y="62"/>
                  </a:lnTo>
                  <a:lnTo>
                    <a:pt x="104" y="66"/>
                  </a:lnTo>
                  <a:lnTo>
                    <a:pt x="93" y="66"/>
                  </a:lnTo>
                  <a:lnTo>
                    <a:pt x="84" y="68"/>
                  </a:lnTo>
                  <a:lnTo>
                    <a:pt x="79" y="70"/>
                  </a:lnTo>
                  <a:close/>
                </a:path>
              </a:pathLst>
            </a:custGeom>
            <a:solidFill>
              <a:srgbClr val="E2926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6" name="Freeform 225"/>
            <p:cNvSpPr>
              <a:spLocks/>
            </p:cNvSpPr>
            <p:nvPr/>
          </p:nvSpPr>
          <p:spPr bwMode="auto">
            <a:xfrm>
              <a:off x="1081" y="3169"/>
              <a:ext cx="117" cy="68"/>
            </a:xfrm>
            <a:custGeom>
              <a:avLst/>
              <a:gdLst>
                <a:gd name="T0" fmla="*/ 79 w 117"/>
                <a:gd name="T1" fmla="*/ 68 h 68"/>
                <a:gd name="T2" fmla="*/ 68 w 117"/>
                <a:gd name="T3" fmla="*/ 68 h 68"/>
                <a:gd name="T4" fmla="*/ 44 w 117"/>
                <a:gd name="T5" fmla="*/ 66 h 68"/>
                <a:gd name="T6" fmla="*/ 20 w 117"/>
                <a:gd name="T7" fmla="*/ 59 h 68"/>
                <a:gd name="T8" fmla="*/ 9 w 117"/>
                <a:gd name="T9" fmla="*/ 55 h 68"/>
                <a:gd name="T10" fmla="*/ 4 w 117"/>
                <a:gd name="T11" fmla="*/ 48 h 68"/>
                <a:gd name="T12" fmla="*/ 2 w 117"/>
                <a:gd name="T13" fmla="*/ 37 h 68"/>
                <a:gd name="T14" fmla="*/ 0 w 117"/>
                <a:gd name="T15" fmla="*/ 29 h 68"/>
                <a:gd name="T16" fmla="*/ 2 w 117"/>
                <a:gd name="T17" fmla="*/ 22 h 68"/>
                <a:gd name="T18" fmla="*/ 11 w 117"/>
                <a:gd name="T19" fmla="*/ 13 h 68"/>
                <a:gd name="T20" fmla="*/ 26 w 117"/>
                <a:gd name="T21" fmla="*/ 6 h 68"/>
                <a:gd name="T22" fmla="*/ 46 w 117"/>
                <a:gd name="T23" fmla="*/ 2 h 68"/>
                <a:gd name="T24" fmla="*/ 66 w 117"/>
                <a:gd name="T25" fmla="*/ 0 h 68"/>
                <a:gd name="T26" fmla="*/ 82 w 117"/>
                <a:gd name="T27" fmla="*/ 0 h 68"/>
                <a:gd name="T28" fmla="*/ 106 w 117"/>
                <a:gd name="T29" fmla="*/ 2 h 68"/>
                <a:gd name="T30" fmla="*/ 115 w 117"/>
                <a:gd name="T31" fmla="*/ 6 h 68"/>
                <a:gd name="T32" fmla="*/ 117 w 117"/>
                <a:gd name="T33" fmla="*/ 20 h 68"/>
                <a:gd name="T34" fmla="*/ 117 w 117"/>
                <a:gd name="T35" fmla="*/ 46 h 68"/>
                <a:gd name="T36" fmla="*/ 113 w 117"/>
                <a:gd name="T37" fmla="*/ 62 h 68"/>
                <a:gd name="T38" fmla="*/ 104 w 117"/>
                <a:gd name="T39" fmla="*/ 66 h 68"/>
                <a:gd name="T40" fmla="*/ 84 w 117"/>
                <a:gd name="T41" fmla="*/ 66 h 68"/>
                <a:gd name="T42" fmla="*/ 79 w 117"/>
                <a:gd name="T43" fmla="*/ 68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68"/>
                <a:gd name="T68" fmla="*/ 117 w 117"/>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68">
                  <a:moveTo>
                    <a:pt x="79" y="68"/>
                  </a:moveTo>
                  <a:lnTo>
                    <a:pt x="68" y="68"/>
                  </a:lnTo>
                  <a:lnTo>
                    <a:pt x="44" y="66"/>
                  </a:lnTo>
                  <a:lnTo>
                    <a:pt x="20" y="59"/>
                  </a:lnTo>
                  <a:lnTo>
                    <a:pt x="9" y="55"/>
                  </a:lnTo>
                  <a:lnTo>
                    <a:pt x="4" y="48"/>
                  </a:lnTo>
                  <a:lnTo>
                    <a:pt x="2" y="37"/>
                  </a:lnTo>
                  <a:lnTo>
                    <a:pt x="0" y="29"/>
                  </a:lnTo>
                  <a:lnTo>
                    <a:pt x="2" y="22"/>
                  </a:lnTo>
                  <a:lnTo>
                    <a:pt x="11" y="13"/>
                  </a:lnTo>
                  <a:lnTo>
                    <a:pt x="26" y="6"/>
                  </a:lnTo>
                  <a:lnTo>
                    <a:pt x="46" y="2"/>
                  </a:lnTo>
                  <a:lnTo>
                    <a:pt x="66" y="0"/>
                  </a:lnTo>
                  <a:lnTo>
                    <a:pt x="82" y="0"/>
                  </a:lnTo>
                  <a:lnTo>
                    <a:pt x="106" y="2"/>
                  </a:lnTo>
                  <a:lnTo>
                    <a:pt x="115" y="6"/>
                  </a:lnTo>
                  <a:lnTo>
                    <a:pt x="117" y="20"/>
                  </a:lnTo>
                  <a:lnTo>
                    <a:pt x="117" y="46"/>
                  </a:lnTo>
                  <a:lnTo>
                    <a:pt x="113" y="62"/>
                  </a:lnTo>
                  <a:lnTo>
                    <a:pt x="104" y="66"/>
                  </a:lnTo>
                  <a:lnTo>
                    <a:pt x="84" y="66"/>
                  </a:lnTo>
                  <a:lnTo>
                    <a:pt x="79" y="68"/>
                  </a:lnTo>
                  <a:close/>
                </a:path>
              </a:pathLst>
            </a:custGeom>
            <a:solidFill>
              <a:srgbClr val="E495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7" name="Freeform 226"/>
            <p:cNvSpPr>
              <a:spLocks/>
            </p:cNvSpPr>
            <p:nvPr/>
          </p:nvSpPr>
          <p:spPr bwMode="auto">
            <a:xfrm>
              <a:off x="1081" y="3169"/>
              <a:ext cx="117" cy="66"/>
            </a:xfrm>
            <a:custGeom>
              <a:avLst/>
              <a:gdLst>
                <a:gd name="T0" fmla="*/ 79 w 117"/>
                <a:gd name="T1" fmla="*/ 66 h 66"/>
                <a:gd name="T2" fmla="*/ 68 w 117"/>
                <a:gd name="T3" fmla="*/ 66 h 66"/>
                <a:gd name="T4" fmla="*/ 44 w 117"/>
                <a:gd name="T5" fmla="*/ 64 h 66"/>
                <a:gd name="T6" fmla="*/ 20 w 117"/>
                <a:gd name="T7" fmla="*/ 59 h 66"/>
                <a:gd name="T8" fmla="*/ 9 w 117"/>
                <a:gd name="T9" fmla="*/ 55 h 66"/>
                <a:gd name="T10" fmla="*/ 4 w 117"/>
                <a:gd name="T11" fmla="*/ 48 h 66"/>
                <a:gd name="T12" fmla="*/ 2 w 117"/>
                <a:gd name="T13" fmla="*/ 37 h 66"/>
                <a:gd name="T14" fmla="*/ 0 w 117"/>
                <a:gd name="T15" fmla="*/ 29 h 66"/>
                <a:gd name="T16" fmla="*/ 2 w 117"/>
                <a:gd name="T17" fmla="*/ 24 h 66"/>
                <a:gd name="T18" fmla="*/ 11 w 117"/>
                <a:gd name="T19" fmla="*/ 15 h 66"/>
                <a:gd name="T20" fmla="*/ 26 w 117"/>
                <a:gd name="T21" fmla="*/ 6 h 66"/>
                <a:gd name="T22" fmla="*/ 46 w 117"/>
                <a:gd name="T23" fmla="*/ 2 h 66"/>
                <a:gd name="T24" fmla="*/ 66 w 117"/>
                <a:gd name="T25" fmla="*/ 0 h 66"/>
                <a:gd name="T26" fmla="*/ 82 w 117"/>
                <a:gd name="T27" fmla="*/ 0 h 66"/>
                <a:gd name="T28" fmla="*/ 106 w 117"/>
                <a:gd name="T29" fmla="*/ 2 h 66"/>
                <a:gd name="T30" fmla="*/ 115 w 117"/>
                <a:gd name="T31" fmla="*/ 6 h 66"/>
                <a:gd name="T32" fmla="*/ 117 w 117"/>
                <a:gd name="T33" fmla="*/ 20 h 66"/>
                <a:gd name="T34" fmla="*/ 117 w 117"/>
                <a:gd name="T35" fmla="*/ 46 h 66"/>
                <a:gd name="T36" fmla="*/ 113 w 117"/>
                <a:gd name="T37" fmla="*/ 62 h 66"/>
                <a:gd name="T38" fmla="*/ 104 w 117"/>
                <a:gd name="T39" fmla="*/ 66 h 66"/>
                <a:gd name="T40" fmla="*/ 93 w 117"/>
                <a:gd name="T41" fmla="*/ 66 h 66"/>
                <a:gd name="T42" fmla="*/ 82 w 117"/>
                <a:gd name="T43" fmla="*/ 64 h 66"/>
                <a:gd name="T44" fmla="*/ 79 w 117"/>
                <a:gd name="T45" fmla="*/ 66 h 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66"/>
                <a:gd name="T71" fmla="*/ 117 w 117"/>
                <a:gd name="T72" fmla="*/ 66 h 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66">
                  <a:moveTo>
                    <a:pt x="79" y="66"/>
                  </a:moveTo>
                  <a:lnTo>
                    <a:pt x="68" y="66"/>
                  </a:lnTo>
                  <a:lnTo>
                    <a:pt x="44" y="64"/>
                  </a:lnTo>
                  <a:lnTo>
                    <a:pt x="20" y="59"/>
                  </a:lnTo>
                  <a:lnTo>
                    <a:pt x="9" y="55"/>
                  </a:lnTo>
                  <a:lnTo>
                    <a:pt x="4" y="48"/>
                  </a:lnTo>
                  <a:lnTo>
                    <a:pt x="2" y="37"/>
                  </a:lnTo>
                  <a:lnTo>
                    <a:pt x="0" y="29"/>
                  </a:lnTo>
                  <a:lnTo>
                    <a:pt x="2" y="24"/>
                  </a:lnTo>
                  <a:lnTo>
                    <a:pt x="11" y="15"/>
                  </a:lnTo>
                  <a:lnTo>
                    <a:pt x="26" y="6"/>
                  </a:lnTo>
                  <a:lnTo>
                    <a:pt x="46" y="2"/>
                  </a:lnTo>
                  <a:lnTo>
                    <a:pt x="66" y="0"/>
                  </a:lnTo>
                  <a:lnTo>
                    <a:pt x="82" y="0"/>
                  </a:lnTo>
                  <a:lnTo>
                    <a:pt x="106" y="2"/>
                  </a:lnTo>
                  <a:lnTo>
                    <a:pt x="115" y="6"/>
                  </a:lnTo>
                  <a:lnTo>
                    <a:pt x="117" y="20"/>
                  </a:lnTo>
                  <a:lnTo>
                    <a:pt x="117" y="46"/>
                  </a:lnTo>
                  <a:lnTo>
                    <a:pt x="113" y="62"/>
                  </a:lnTo>
                  <a:lnTo>
                    <a:pt x="104" y="66"/>
                  </a:lnTo>
                  <a:lnTo>
                    <a:pt x="93" y="66"/>
                  </a:lnTo>
                  <a:lnTo>
                    <a:pt x="82" y="64"/>
                  </a:lnTo>
                  <a:lnTo>
                    <a:pt x="79" y="66"/>
                  </a:lnTo>
                  <a:close/>
                </a:path>
              </a:pathLst>
            </a:custGeom>
            <a:solidFill>
              <a:srgbClr val="E599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8" name="Freeform 227"/>
            <p:cNvSpPr>
              <a:spLocks/>
            </p:cNvSpPr>
            <p:nvPr/>
          </p:nvSpPr>
          <p:spPr bwMode="auto">
            <a:xfrm>
              <a:off x="1081" y="3171"/>
              <a:ext cx="117" cy="64"/>
            </a:xfrm>
            <a:custGeom>
              <a:avLst/>
              <a:gdLst>
                <a:gd name="T0" fmla="*/ 79 w 117"/>
                <a:gd name="T1" fmla="*/ 64 h 64"/>
                <a:gd name="T2" fmla="*/ 68 w 117"/>
                <a:gd name="T3" fmla="*/ 64 h 64"/>
                <a:gd name="T4" fmla="*/ 44 w 117"/>
                <a:gd name="T5" fmla="*/ 62 h 64"/>
                <a:gd name="T6" fmla="*/ 20 w 117"/>
                <a:gd name="T7" fmla="*/ 55 h 64"/>
                <a:gd name="T8" fmla="*/ 9 w 117"/>
                <a:gd name="T9" fmla="*/ 51 h 64"/>
                <a:gd name="T10" fmla="*/ 4 w 117"/>
                <a:gd name="T11" fmla="*/ 44 h 64"/>
                <a:gd name="T12" fmla="*/ 2 w 117"/>
                <a:gd name="T13" fmla="*/ 33 h 64"/>
                <a:gd name="T14" fmla="*/ 0 w 117"/>
                <a:gd name="T15" fmla="*/ 27 h 64"/>
                <a:gd name="T16" fmla="*/ 2 w 117"/>
                <a:gd name="T17" fmla="*/ 22 h 64"/>
                <a:gd name="T18" fmla="*/ 11 w 117"/>
                <a:gd name="T19" fmla="*/ 13 h 64"/>
                <a:gd name="T20" fmla="*/ 26 w 117"/>
                <a:gd name="T21" fmla="*/ 7 h 64"/>
                <a:gd name="T22" fmla="*/ 46 w 117"/>
                <a:gd name="T23" fmla="*/ 2 h 64"/>
                <a:gd name="T24" fmla="*/ 66 w 117"/>
                <a:gd name="T25" fmla="*/ 0 h 64"/>
                <a:gd name="T26" fmla="*/ 82 w 117"/>
                <a:gd name="T27" fmla="*/ 0 h 64"/>
                <a:gd name="T28" fmla="*/ 106 w 117"/>
                <a:gd name="T29" fmla="*/ 0 h 64"/>
                <a:gd name="T30" fmla="*/ 115 w 117"/>
                <a:gd name="T31" fmla="*/ 7 h 64"/>
                <a:gd name="T32" fmla="*/ 117 w 117"/>
                <a:gd name="T33" fmla="*/ 18 h 64"/>
                <a:gd name="T34" fmla="*/ 117 w 117"/>
                <a:gd name="T35" fmla="*/ 44 h 64"/>
                <a:gd name="T36" fmla="*/ 113 w 117"/>
                <a:gd name="T37" fmla="*/ 57 h 64"/>
                <a:gd name="T38" fmla="*/ 104 w 117"/>
                <a:gd name="T39" fmla="*/ 62 h 64"/>
                <a:gd name="T40" fmla="*/ 82 w 117"/>
                <a:gd name="T41" fmla="*/ 62 h 64"/>
                <a:gd name="T42" fmla="*/ 79 w 117"/>
                <a:gd name="T43" fmla="*/ 64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64"/>
                <a:gd name="T68" fmla="*/ 117 w 117"/>
                <a:gd name="T69" fmla="*/ 64 h 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64">
                  <a:moveTo>
                    <a:pt x="79" y="64"/>
                  </a:moveTo>
                  <a:lnTo>
                    <a:pt x="68" y="64"/>
                  </a:lnTo>
                  <a:lnTo>
                    <a:pt x="44" y="62"/>
                  </a:lnTo>
                  <a:lnTo>
                    <a:pt x="20" y="55"/>
                  </a:lnTo>
                  <a:lnTo>
                    <a:pt x="9" y="51"/>
                  </a:lnTo>
                  <a:lnTo>
                    <a:pt x="4" y="44"/>
                  </a:lnTo>
                  <a:lnTo>
                    <a:pt x="2" y="33"/>
                  </a:lnTo>
                  <a:lnTo>
                    <a:pt x="0" y="27"/>
                  </a:lnTo>
                  <a:lnTo>
                    <a:pt x="2" y="22"/>
                  </a:lnTo>
                  <a:lnTo>
                    <a:pt x="11" y="13"/>
                  </a:lnTo>
                  <a:lnTo>
                    <a:pt x="26" y="7"/>
                  </a:lnTo>
                  <a:lnTo>
                    <a:pt x="46" y="2"/>
                  </a:lnTo>
                  <a:lnTo>
                    <a:pt x="66" y="0"/>
                  </a:lnTo>
                  <a:lnTo>
                    <a:pt x="82" y="0"/>
                  </a:lnTo>
                  <a:lnTo>
                    <a:pt x="106" y="0"/>
                  </a:lnTo>
                  <a:lnTo>
                    <a:pt x="115" y="7"/>
                  </a:lnTo>
                  <a:lnTo>
                    <a:pt x="117" y="18"/>
                  </a:lnTo>
                  <a:lnTo>
                    <a:pt x="117" y="44"/>
                  </a:lnTo>
                  <a:lnTo>
                    <a:pt x="113" y="57"/>
                  </a:lnTo>
                  <a:lnTo>
                    <a:pt x="104" y="62"/>
                  </a:lnTo>
                  <a:lnTo>
                    <a:pt x="82" y="62"/>
                  </a:lnTo>
                  <a:lnTo>
                    <a:pt x="79" y="64"/>
                  </a:lnTo>
                  <a:close/>
                </a:path>
              </a:pathLst>
            </a:custGeom>
            <a:solidFill>
              <a:srgbClr val="E69C6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9" name="Freeform 228"/>
            <p:cNvSpPr>
              <a:spLocks/>
            </p:cNvSpPr>
            <p:nvPr/>
          </p:nvSpPr>
          <p:spPr bwMode="auto">
            <a:xfrm>
              <a:off x="1081" y="3171"/>
              <a:ext cx="117" cy="62"/>
            </a:xfrm>
            <a:custGeom>
              <a:avLst/>
              <a:gdLst>
                <a:gd name="T0" fmla="*/ 79 w 117"/>
                <a:gd name="T1" fmla="*/ 62 h 62"/>
                <a:gd name="T2" fmla="*/ 68 w 117"/>
                <a:gd name="T3" fmla="*/ 62 h 62"/>
                <a:gd name="T4" fmla="*/ 44 w 117"/>
                <a:gd name="T5" fmla="*/ 60 h 62"/>
                <a:gd name="T6" fmla="*/ 20 w 117"/>
                <a:gd name="T7" fmla="*/ 55 h 62"/>
                <a:gd name="T8" fmla="*/ 9 w 117"/>
                <a:gd name="T9" fmla="*/ 51 h 62"/>
                <a:gd name="T10" fmla="*/ 4 w 117"/>
                <a:gd name="T11" fmla="*/ 44 h 62"/>
                <a:gd name="T12" fmla="*/ 2 w 117"/>
                <a:gd name="T13" fmla="*/ 33 h 62"/>
                <a:gd name="T14" fmla="*/ 0 w 117"/>
                <a:gd name="T15" fmla="*/ 27 h 62"/>
                <a:gd name="T16" fmla="*/ 2 w 117"/>
                <a:gd name="T17" fmla="*/ 22 h 62"/>
                <a:gd name="T18" fmla="*/ 11 w 117"/>
                <a:gd name="T19" fmla="*/ 13 h 62"/>
                <a:gd name="T20" fmla="*/ 26 w 117"/>
                <a:gd name="T21" fmla="*/ 7 h 62"/>
                <a:gd name="T22" fmla="*/ 46 w 117"/>
                <a:gd name="T23" fmla="*/ 2 h 62"/>
                <a:gd name="T24" fmla="*/ 66 w 117"/>
                <a:gd name="T25" fmla="*/ 0 h 62"/>
                <a:gd name="T26" fmla="*/ 82 w 117"/>
                <a:gd name="T27" fmla="*/ 0 h 62"/>
                <a:gd name="T28" fmla="*/ 106 w 117"/>
                <a:gd name="T29" fmla="*/ 0 h 62"/>
                <a:gd name="T30" fmla="*/ 115 w 117"/>
                <a:gd name="T31" fmla="*/ 7 h 62"/>
                <a:gd name="T32" fmla="*/ 117 w 117"/>
                <a:gd name="T33" fmla="*/ 18 h 62"/>
                <a:gd name="T34" fmla="*/ 117 w 117"/>
                <a:gd name="T35" fmla="*/ 44 h 62"/>
                <a:gd name="T36" fmla="*/ 113 w 117"/>
                <a:gd name="T37" fmla="*/ 57 h 62"/>
                <a:gd name="T38" fmla="*/ 104 w 117"/>
                <a:gd name="T39" fmla="*/ 62 h 62"/>
                <a:gd name="T40" fmla="*/ 93 w 117"/>
                <a:gd name="T41" fmla="*/ 60 h 62"/>
                <a:gd name="T42" fmla="*/ 82 w 117"/>
                <a:gd name="T43" fmla="*/ 60 h 62"/>
                <a:gd name="T44" fmla="*/ 79 w 117"/>
                <a:gd name="T45" fmla="*/ 62 h 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62"/>
                <a:gd name="T71" fmla="*/ 117 w 117"/>
                <a:gd name="T72" fmla="*/ 62 h 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62">
                  <a:moveTo>
                    <a:pt x="79" y="62"/>
                  </a:moveTo>
                  <a:lnTo>
                    <a:pt x="68" y="62"/>
                  </a:lnTo>
                  <a:lnTo>
                    <a:pt x="44" y="60"/>
                  </a:lnTo>
                  <a:lnTo>
                    <a:pt x="20" y="55"/>
                  </a:lnTo>
                  <a:lnTo>
                    <a:pt x="9" y="51"/>
                  </a:lnTo>
                  <a:lnTo>
                    <a:pt x="4" y="44"/>
                  </a:lnTo>
                  <a:lnTo>
                    <a:pt x="2" y="33"/>
                  </a:lnTo>
                  <a:lnTo>
                    <a:pt x="0" y="27"/>
                  </a:lnTo>
                  <a:lnTo>
                    <a:pt x="2" y="22"/>
                  </a:lnTo>
                  <a:lnTo>
                    <a:pt x="11" y="13"/>
                  </a:lnTo>
                  <a:lnTo>
                    <a:pt x="26" y="7"/>
                  </a:lnTo>
                  <a:lnTo>
                    <a:pt x="46" y="2"/>
                  </a:lnTo>
                  <a:lnTo>
                    <a:pt x="66" y="0"/>
                  </a:lnTo>
                  <a:lnTo>
                    <a:pt x="82" y="0"/>
                  </a:lnTo>
                  <a:lnTo>
                    <a:pt x="106" y="0"/>
                  </a:lnTo>
                  <a:lnTo>
                    <a:pt x="115" y="7"/>
                  </a:lnTo>
                  <a:lnTo>
                    <a:pt x="117" y="18"/>
                  </a:lnTo>
                  <a:lnTo>
                    <a:pt x="117" y="44"/>
                  </a:lnTo>
                  <a:lnTo>
                    <a:pt x="113" y="57"/>
                  </a:lnTo>
                  <a:lnTo>
                    <a:pt x="104" y="62"/>
                  </a:lnTo>
                  <a:lnTo>
                    <a:pt x="93" y="60"/>
                  </a:lnTo>
                  <a:lnTo>
                    <a:pt x="82" y="60"/>
                  </a:lnTo>
                  <a:lnTo>
                    <a:pt x="79" y="62"/>
                  </a:lnTo>
                  <a:close/>
                </a:path>
              </a:pathLst>
            </a:custGeom>
            <a:solidFill>
              <a:srgbClr val="E7A0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0" name="Freeform 229"/>
            <p:cNvSpPr>
              <a:spLocks/>
            </p:cNvSpPr>
            <p:nvPr/>
          </p:nvSpPr>
          <p:spPr bwMode="auto">
            <a:xfrm>
              <a:off x="1081" y="3173"/>
              <a:ext cx="117" cy="58"/>
            </a:xfrm>
            <a:custGeom>
              <a:avLst/>
              <a:gdLst>
                <a:gd name="T0" fmla="*/ 77 w 117"/>
                <a:gd name="T1" fmla="*/ 58 h 58"/>
                <a:gd name="T2" fmla="*/ 44 w 117"/>
                <a:gd name="T3" fmla="*/ 58 h 58"/>
                <a:gd name="T4" fmla="*/ 17 w 117"/>
                <a:gd name="T5" fmla="*/ 51 h 58"/>
                <a:gd name="T6" fmla="*/ 9 w 117"/>
                <a:gd name="T7" fmla="*/ 49 h 58"/>
                <a:gd name="T8" fmla="*/ 4 w 117"/>
                <a:gd name="T9" fmla="*/ 42 h 58"/>
                <a:gd name="T10" fmla="*/ 2 w 117"/>
                <a:gd name="T11" fmla="*/ 31 h 58"/>
                <a:gd name="T12" fmla="*/ 0 w 117"/>
                <a:gd name="T13" fmla="*/ 25 h 58"/>
                <a:gd name="T14" fmla="*/ 2 w 117"/>
                <a:gd name="T15" fmla="*/ 20 h 58"/>
                <a:gd name="T16" fmla="*/ 11 w 117"/>
                <a:gd name="T17" fmla="*/ 11 h 58"/>
                <a:gd name="T18" fmla="*/ 26 w 117"/>
                <a:gd name="T19" fmla="*/ 5 h 58"/>
                <a:gd name="T20" fmla="*/ 46 w 117"/>
                <a:gd name="T21" fmla="*/ 0 h 58"/>
                <a:gd name="T22" fmla="*/ 82 w 117"/>
                <a:gd name="T23" fmla="*/ 0 h 58"/>
                <a:gd name="T24" fmla="*/ 106 w 117"/>
                <a:gd name="T25" fmla="*/ 0 h 58"/>
                <a:gd name="T26" fmla="*/ 115 w 117"/>
                <a:gd name="T27" fmla="*/ 5 h 58"/>
                <a:gd name="T28" fmla="*/ 117 w 117"/>
                <a:gd name="T29" fmla="*/ 18 h 58"/>
                <a:gd name="T30" fmla="*/ 117 w 117"/>
                <a:gd name="T31" fmla="*/ 42 h 58"/>
                <a:gd name="T32" fmla="*/ 113 w 117"/>
                <a:gd name="T33" fmla="*/ 55 h 58"/>
                <a:gd name="T34" fmla="*/ 104 w 117"/>
                <a:gd name="T35" fmla="*/ 58 h 58"/>
                <a:gd name="T36" fmla="*/ 93 w 117"/>
                <a:gd name="T37" fmla="*/ 58 h 58"/>
                <a:gd name="T38" fmla="*/ 82 w 117"/>
                <a:gd name="T39" fmla="*/ 55 h 58"/>
                <a:gd name="T40" fmla="*/ 77 w 117"/>
                <a:gd name="T41" fmla="*/ 58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
                <a:gd name="T64" fmla="*/ 0 h 58"/>
                <a:gd name="T65" fmla="*/ 117 w 117"/>
                <a:gd name="T66" fmla="*/ 58 h 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 h="58">
                  <a:moveTo>
                    <a:pt x="77" y="58"/>
                  </a:moveTo>
                  <a:lnTo>
                    <a:pt x="44" y="58"/>
                  </a:lnTo>
                  <a:lnTo>
                    <a:pt x="17" y="51"/>
                  </a:lnTo>
                  <a:lnTo>
                    <a:pt x="9" y="49"/>
                  </a:lnTo>
                  <a:lnTo>
                    <a:pt x="4" y="42"/>
                  </a:lnTo>
                  <a:lnTo>
                    <a:pt x="2" y="31"/>
                  </a:lnTo>
                  <a:lnTo>
                    <a:pt x="0" y="25"/>
                  </a:lnTo>
                  <a:lnTo>
                    <a:pt x="2" y="20"/>
                  </a:lnTo>
                  <a:lnTo>
                    <a:pt x="11" y="11"/>
                  </a:lnTo>
                  <a:lnTo>
                    <a:pt x="26" y="5"/>
                  </a:lnTo>
                  <a:lnTo>
                    <a:pt x="46" y="0"/>
                  </a:lnTo>
                  <a:lnTo>
                    <a:pt x="82" y="0"/>
                  </a:lnTo>
                  <a:lnTo>
                    <a:pt x="106" y="0"/>
                  </a:lnTo>
                  <a:lnTo>
                    <a:pt x="115" y="5"/>
                  </a:lnTo>
                  <a:lnTo>
                    <a:pt x="117" y="18"/>
                  </a:lnTo>
                  <a:lnTo>
                    <a:pt x="117" y="42"/>
                  </a:lnTo>
                  <a:lnTo>
                    <a:pt x="113" y="55"/>
                  </a:lnTo>
                  <a:lnTo>
                    <a:pt x="104" y="58"/>
                  </a:lnTo>
                  <a:lnTo>
                    <a:pt x="93" y="58"/>
                  </a:lnTo>
                  <a:lnTo>
                    <a:pt x="82" y="55"/>
                  </a:lnTo>
                  <a:lnTo>
                    <a:pt x="77" y="58"/>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1" name="Freeform 230"/>
            <p:cNvSpPr>
              <a:spLocks/>
            </p:cNvSpPr>
            <p:nvPr/>
          </p:nvSpPr>
          <p:spPr bwMode="auto">
            <a:xfrm>
              <a:off x="815" y="2961"/>
              <a:ext cx="295" cy="188"/>
            </a:xfrm>
            <a:custGeom>
              <a:avLst/>
              <a:gdLst>
                <a:gd name="T0" fmla="*/ 0 w 295"/>
                <a:gd name="T1" fmla="*/ 175 h 188"/>
                <a:gd name="T2" fmla="*/ 2 w 295"/>
                <a:gd name="T3" fmla="*/ 173 h 188"/>
                <a:gd name="T4" fmla="*/ 7 w 295"/>
                <a:gd name="T5" fmla="*/ 166 h 188"/>
                <a:gd name="T6" fmla="*/ 25 w 295"/>
                <a:gd name="T7" fmla="*/ 150 h 188"/>
                <a:gd name="T8" fmla="*/ 40 w 295"/>
                <a:gd name="T9" fmla="*/ 144 h 188"/>
                <a:gd name="T10" fmla="*/ 62 w 295"/>
                <a:gd name="T11" fmla="*/ 144 h 188"/>
                <a:gd name="T12" fmla="*/ 75 w 295"/>
                <a:gd name="T13" fmla="*/ 139 h 188"/>
                <a:gd name="T14" fmla="*/ 86 w 295"/>
                <a:gd name="T15" fmla="*/ 128 h 188"/>
                <a:gd name="T16" fmla="*/ 91 w 295"/>
                <a:gd name="T17" fmla="*/ 115 h 188"/>
                <a:gd name="T18" fmla="*/ 86 w 295"/>
                <a:gd name="T19" fmla="*/ 102 h 188"/>
                <a:gd name="T20" fmla="*/ 80 w 295"/>
                <a:gd name="T21" fmla="*/ 93 h 188"/>
                <a:gd name="T22" fmla="*/ 62 w 295"/>
                <a:gd name="T23" fmla="*/ 80 h 188"/>
                <a:gd name="T24" fmla="*/ 49 w 295"/>
                <a:gd name="T25" fmla="*/ 67 h 188"/>
                <a:gd name="T26" fmla="*/ 38 w 295"/>
                <a:gd name="T27" fmla="*/ 53 h 188"/>
                <a:gd name="T28" fmla="*/ 27 w 295"/>
                <a:gd name="T29" fmla="*/ 45 h 188"/>
                <a:gd name="T30" fmla="*/ 20 w 295"/>
                <a:gd name="T31" fmla="*/ 36 h 188"/>
                <a:gd name="T32" fmla="*/ 16 w 295"/>
                <a:gd name="T33" fmla="*/ 27 h 188"/>
                <a:gd name="T34" fmla="*/ 13 w 295"/>
                <a:gd name="T35" fmla="*/ 12 h 188"/>
                <a:gd name="T36" fmla="*/ 13 w 295"/>
                <a:gd name="T37" fmla="*/ 7 h 188"/>
                <a:gd name="T38" fmla="*/ 20 w 295"/>
                <a:gd name="T39" fmla="*/ 5 h 188"/>
                <a:gd name="T40" fmla="*/ 36 w 295"/>
                <a:gd name="T41" fmla="*/ 3 h 188"/>
                <a:gd name="T42" fmla="*/ 75 w 295"/>
                <a:gd name="T43" fmla="*/ 0 h 188"/>
                <a:gd name="T44" fmla="*/ 86 w 295"/>
                <a:gd name="T45" fmla="*/ 3 h 188"/>
                <a:gd name="T46" fmla="*/ 102 w 295"/>
                <a:gd name="T47" fmla="*/ 5 h 188"/>
                <a:gd name="T48" fmla="*/ 177 w 295"/>
                <a:gd name="T49" fmla="*/ 14 h 188"/>
                <a:gd name="T50" fmla="*/ 208 w 295"/>
                <a:gd name="T51" fmla="*/ 18 h 188"/>
                <a:gd name="T52" fmla="*/ 241 w 295"/>
                <a:gd name="T53" fmla="*/ 25 h 188"/>
                <a:gd name="T54" fmla="*/ 268 w 295"/>
                <a:gd name="T55" fmla="*/ 36 h 188"/>
                <a:gd name="T56" fmla="*/ 286 w 295"/>
                <a:gd name="T57" fmla="*/ 58 h 188"/>
                <a:gd name="T58" fmla="*/ 290 w 295"/>
                <a:gd name="T59" fmla="*/ 71 h 188"/>
                <a:gd name="T60" fmla="*/ 295 w 295"/>
                <a:gd name="T61" fmla="*/ 87 h 188"/>
                <a:gd name="T62" fmla="*/ 295 w 295"/>
                <a:gd name="T63" fmla="*/ 120 h 188"/>
                <a:gd name="T64" fmla="*/ 292 w 295"/>
                <a:gd name="T65" fmla="*/ 135 h 188"/>
                <a:gd name="T66" fmla="*/ 286 w 295"/>
                <a:gd name="T67" fmla="*/ 148 h 188"/>
                <a:gd name="T68" fmla="*/ 275 w 295"/>
                <a:gd name="T69" fmla="*/ 159 h 188"/>
                <a:gd name="T70" fmla="*/ 261 w 295"/>
                <a:gd name="T71" fmla="*/ 168 h 188"/>
                <a:gd name="T72" fmla="*/ 241 w 295"/>
                <a:gd name="T73" fmla="*/ 175 h 188"/>
                <a:gd name="T74" fmla="*/ 219 w 295"/>
                <a:gd name="T75" fmla="*/ 177 h 188"/>
                <a:gd name="T76" fmla="*/ 191 w 295"/>
                <a:gd name="T77" fmla="*/ 179 h 188"/>
                <a:gd name="T78" fmla="*/ 157 w 295"/>
                <a:gd name="T79" fmla="*/ 181 h 188"/>
                <a:gd name="T80" fmla="*/ 129 w 295"/>
                <a:gd name="T81" fmla="*/ 184 h 188"/>
                <a:gd name="T82" fmla="*/ 113 w 295"/>
                <a:gd name="T83" fmla="*/ 184 h 188"/>
                <a:gd name="T84" fmla="*/ 93 w 295"/>
                <a:gd name="T85" fmla="*/ 186 h 188"/>
                <a:gd name="T86" fmla="*/ 75 w 295"/>
                <a:gd name="T87" fmla="*/ 188 h 188"/>
                <a:gd name="T88" fmla="*/ 60 w 295"/>
                <a:gd name="T89" fmla="*/ 188 h 188"/>
                <a:gd name="T90" fmla="*/ 38 w 295"/>
                <a:gd name="T91" fmla="*/ 184 h 188"/>
                <a:gd name="T92" fmla="*/ 13 w 295"/>
                <a:gd name="T93" fmla="*/ 179 h 188"/>
                <a:gd name="T94" fmla="*/ 5 w 295"/>
                <a:gd name="T95" fmla="*/ 177 h 188"/>
                <a:gd name="T96" fmla="*/ 0 w 295"/>
                <a:gd name="T97" fmla="*/ 175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5"/>
                <a:gd name="T148" fmla="*/ 0 h 188"/>
                <a:gd name="T149" fmla="*/ 295 w 295"/>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5"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77" y="14"/>
                  </a:lnTo>
                  <a:lnTo>
                    <a:pt x="208" y="18"/>
                  </a:lnTo>
                  <a:lnTo>
                    <a:pt x="241" y="25"/>
                  </a:lnTo>
                  <a:lnTo>
                    <a:pt x="268" y="36"/>
                  </a:lnTo>
                  <a:lnTo>
                    <a:pt x="286" y="58"/>
                  </a:lnTo>
                  <a:lnTo>
                    <a:pt x="290" y="71"/>
                  </a:lnTo>
                  <a:lnTo>
                    <a:pt x="295" y="87"/>
                  </a:lnTo>
                  <a:lnTo>
                    <a:pt x="295" y="120"/>
                  </a:lnTo>
                  <a:lnTo>
                    <a:pt x="292" y="135"/>
                  </a:lnTo>
                  <a:lnTo>
                    <a:pt x="286" y="148"/>
                  </a:lnTo>
                  <a:lnTo>
                    <a:pt x="275" y="159"/>
                  </a:lnTo>
                  <a:lnTo>
                    <a:pt x="261" y="168"/>
                  </a:lnTo>
                  <a:lnTo>
                    <a:pt x="241" y="175"/>
                  </a:lnTo>
                  <a:lnTo>
                    <a:pt x="219" y="177"/>
                  </a:lnTo>
                  <a:lnTo>
                    <a:pt x="191"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2" name="Freeform 231"/>
            <p:cNvSpPr>
              <a:spLocks/>
            </p:cNvSpPr>
            <p:nvPr/>
          </p:nvSpPr>
          <p:spPr bwMode="auto">
            <a:xfrm>
              <a:off x="720" y="2935"/>
              <a:ext cx="210" cy="203"/>
            </a:xfrm>
            <a:custGeom>
              <a:avLst/>
              <a:gdLst>
                <a:gd name="T0" fmla="*/ 111 w 210"/>
                <a:gd name="T1" fmla="*/ 203 h 203"/>
                <a:gd name="T2" fmla="*/ 104 w 210"/>
                <a:gd name="T3" fmla="*/ 203 h 203"/>
                <a:gd name="T4" fmla="*/ 86 w 210"/>
                <a:gd name="T5" fmla="*/ 199 h 203"/>
                <a:gd name="T6" fmla="*/ 64 w 210"/>
                <a:gd name="T7" fmla="*/ 194 h 203"/>
                <a:gd name="T8" fmla="*/ 46 w 210"/>
                <a:gd name="T9" fmla="*/ 185 h 203"/>
                <a:gd name="T10" fmla="*/ 31 w 210"/>
                <a:gd name="T11" fmla="*/ 174 h 203"/>
                <a:gd name="T12" fmla="*/ 18 w 210"/>
                <a:gd name="T13" fmla="*/ 159 h 203"/>
                <a:gd name="T14" fmla="*/ 4 w 210"/>
                <a:gd name="T15" fmla="*/ 141 h 203"/>
                <a:gd name="T16" fmla="*/ 0 w 210"/>
                <a:gd name="T17" fmla="*/ 130 h 203"/>
                <a:gd name="T18" fmla="*/ 0 w 210"/>
                <a:gd name="T19" fmla="*/ 115 h 203"/>
                <a:gd name="T20" fmla="*/ 4 w 210"/>
                <a:gd name="T21" fmla="*/ 75 h 203"/>
                <a:gd name="T22" fmla="*/ 9 w 210"/>
                <a:gd name="T23" fmla="*/ 57 h 203"/>
                <a:gd name="T24" fmla="*/ 13 w 210"/>
                <a:gd name="T25" fmla="*/ 44 h 203"/>
                <a:gd name="T26" fmla="*/ 27 w 210"/>
                <a:gd name="T27" fmla="*/ 22 h 203"/>
                <a:gd name="T28" fmla="*/ 40 w 210"/>
                <a:gd name="T29" fmla="*/ 13 h 203"/>
                <a:gd name="T30" fmla="*/ 51 w 210"/>
                <a:gd name="T31" fmla="*/ 7 h 203"/>
                <a:gd name="T32" fmla="*/ 58 w 210"/>
                <a:gd name="T33" fmla="*/ 4 h 203"/>
                <a:gd name="T34" fmla="*/ 64 w 210"/>
                <a:gd name="T35" fmla="*/ 0 h 203"/>
                <a:gd name="T36" fmla="*/ 80 w 210"/>
                <a:gd name="T37" fmla="*/ 0 h 203"/>
                <a:gd name="T38" fmla="*/ 100 w 210"/>
                <a:gd name="T39" fmla="*/ 7 h 203"/>
                <a:gd name="T40" fmla="*/ 120 w 210"/>
                <a:gd name="T41" fmla="*/ 22 h 203"/>
                <a:gd name="T42" fmla="*/ 139 w 210"/>
                <a:gd name="T43" fmla="*/ 40 h 203"/>
                <a:gd name="T44" fmla="*/ 157 w 210"/>
                <a:gd name="T45" fmla="*/ 55 h 203"/>
                <a:gd name="T46" fmla="*/ 173 w 210"/>
                <a:gd name="T47" fmla="*/ 66 h 203"/>
                <a:gd name="T48" fmla="*/ 188 w 210"/>
                <a:gd name="T49" fmla="*/ 75 h 203"/>
                <a:gd name="T50" fmla="*/ 199 w 210"/>
                <a:gd name="T51" fmla="*/ 88 h 203"/>
                <a:gd name="T52" fmla="*/ 206 w 210"/>
                <a:gd name="T53" fmla="*/ 99 h 203"/>
                <a:gd name="T54" fmla="*/ 208 w 210"/>
                <a:gd name="T55" fmla="*/ 115 h 203"/>
                <a:gd name="T56" fmla="*/ 210 w 210"/>
                <a:gd name="T57" fmla="*/ 143 h 203"/>
                <a:gd name="T58" fmla="*/ 210 w 210"/>
                <a:gd name="T59" fmla="*/ 165 h 203"/>
                <a:gd name="T60" fmla="*/ 206 w 210"/>
                <a:gd name="T61" fmla="*/ 181 h 203"/>
                <a:gd name="T62" fmla="*/ 195 w 210"/>
                <a:gd name="T63" fmla="*/ 190 h 203"/>
                <a:gd name="T64" fmla="*/ 173 w 210"/>
                <a:gd name="T65" fmla="*/ 194 h 203"/>
                <a:gd name="T66" fmla="*/ 146 w 210"/>
                <a:gd name="T67" fmla="*/ 199 h 203"/>
                <a:gd name="T68" fmla="*/ 122 w 210"/>
                <a:gd name="T69" fmla="*/ 201 h 203"/>
                <a:gd name="T70" fmla="*/ 113 w 210"/>
                <a:gd name="T71" fmla="*/ 203 h 203"/>
                <a:gd name="T72" fmla="*/ 111 w 210"/>
                <a:gd name="T73" fmla="*/ 203 h 2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0"/>
                <a:gd name="T112" fmla="*/ 0 h 203"/>
                <a:gd name="T113" fmla="*/ 210 w 210"/>
                <a:gd name="T114" fmla="*/ 203 h 2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0" h="203">
                  <a:moveTo>
                    <a:pt x="111" y="203"/>
                  </a:moveTo>
                  <a:lnTo>
                    <a:pt x="104" y="203"/>
                  </a:lnTo>
                  <a:lnTo>
                    <a:pt x="86" y="199"/>
                  </a:lnTo>
                  <a:lnTo>
                    <a:pt x="64" y="194"/>
                  </a:lnTo>
                  <a:lnTo>
                    <a:pt x="46" y="185"/>
                  </a:lnTo>
                  <a:lnTo>
                    <a:pt x="31" y="174"/>
                  </a:lnTo>
                  <a:lnTo>
                    <a:pt x="18" y="159"/>
                  </a:lnTo>
                  <a:lnTo>
                    <a:pt x="4" y="141"/>
                  </a:lnTo>
                  <a:lnTo>
                    <a:pt x="0" y="130"/>
                  </a:lnTo>
                  <a:lnTo>
                    <a:pt x="0" y="115"/>
                  </a:lnTo>
                  <a:lnTo>
                    <a:pt x="4" y="75"/>
                  </a:lnTo>
                  <a:lnTo>
                    <a:pt x="9" y="57"/>
                  </a:lnTo>
                  <a:lnTo>
                    <a:pt x="13" y="44"/>
                  </a:lnTo>
                  <a:lnTo>
                    <a:pt x="27" y="22"/>
                  </a:lnTo>
                  <a:lnTo>
                    <a:pt x="40" y="13"/>
                  </a:lnTo>
                  <a:lnTo>
                    <a:pt x="51" y="7"/>
                  </a:lnTo>
                  <a:lnTo>
                    <a:pt x="58" y="4"/>
                  </a:lnTo>
                  <a:lnTo>
                    <a:pt x="64" y="0"/>
                  </a:lnTo>
                  <a:lnTo>
                    <a:pt x="80" y="0"/>
                  </a:lnTo>
                  <a:lnTo>
                    <a:pt x="100" y="7"/>
                  </a:lnTo>
                  <a:lnTo>
                    <a:pt x="120" y="22"/>
                  </a:lnTo>
                  <a:lnTo>
                    <a:pt x="139" y="40"/>
                  </a:lnTo>
                  <a:lnTo>
                    <a:pt x="157" y="55"/>
                  </a:lnTo>
                  <a:lnTo>
                    <a:pt x="173" y="66"/>
                  </a:lnTo>
                  <a:lnTo>
                    <a:pt x="188" y="75"/>
                  </a:lnTo>
                  <a:lnTo>
                    <a:pt x="199" y="88"/>
                  </a:lnTo>
                  <a:lnTo>
                    <a:pt x="206" y="99"/>
                  </a:lnTo>
                  <a:lnTo>
                    <a:pt x="208" y="115"/>
                  </a:lnTo>
                  <a:lnTo>
                    <a:pt x="210" y="143"/>
                  </a:lnTo>
                  <a:lnTo>
                    <a:pt x="210" y="165"/>
                  </a:lnTo>
                  <a:lnTo>
                    <a:pt x="206" y="181"/>
                  </a:lnTo>
                  <a:lnTo>
                    <a:pt x="195" y="190"/>
                  </a:lnTo>
                  <a:lnTo>
                    <a:pt x="173" y="194"/>
                  </a:lnTo>
                  <a:lnTo>
                    <a:pt x="146" y="199"/>
                  </a:lnTo>
                  <a:lnTo>
                    <a:pt x="122" y="201"/>
                  </a:lnTo>
                  <a:lnTo>
                    <a:pt x="113" y="203"/>
                  </a:lnTo>
                  <a:lnTo>
                    <a:pt x="111" y="203"/>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3" name="Freeform 232"/>
            <p:cNvSpPr>
              <a:spLocks/>
            </p:cNvSpPr>
            <p:nvPr/>
          </p:nvSpPr>
          <p:spPr bwMode="auto">
            <a:xfrm>
              <a:off x="800" y="2961"/>
              <a:ext cx="292" cy="188"/>
            </a:xfrm>
            <a:custGeom>
              <a:avLst/>
              <a:gdLst>
                <a:gd name="T0" fmla="*/ 15 w 292"/>
                <a:gd name="T1" fmla="*/ 175 h 188"/>
                <a:gd name="T2" fmla="*/ 11 w 292"/>
                <a:gd name="T3" fmla="*/ 173 h 188"/>
                <a:gd name="T4" fmla="*/ 4 w 292"/>
                <a:gd name="T5" fmla="*/ 164 h 188"/>
                <a:gd name="T6" fmla="*/ 0 w 292"/>
                <a:gd name="T7" fmla="*/ 155 h 188"/>
                <a:gd name="T8" fmla="*/ 2 w 292"/>
                <a:gd name="T9" fmla="*/ 146 h 188"/>
                <a:gd name="T10" fmla="*/ 20 w 292"/>
                <a:gd name="T11" fmla="*/ 137 h 188"/>
                <a:gd name="T12" fmla="*/ 28 w 292"/>
                <a:gd name="T13" fmla="*/ 135 h 188"/>
                <a:gd name="T14" fmla="*/ 42 w 292"/>
                <a:gd name="T15" fmla="*/ 133 h 188"/>
                <a:gd name="T16" fmla="*/ 57 w 292"/>
                <a:gd name="T17" fmla="*/ 131 h 188"/>
                <a:gd name="T18" fmla="*/ 71 w 292"/>
                <a:gd name="T19" fmla="*/ 124 h 188"/>
                <a:gd name="T20" fmla="*/ 77 w 292"/>
                <a:gd name="T21" fmla="*/ 115 h 188"/>
                <a:gd name="T22" fmla="*/ 73 w 292"/>
                <a:gd name="T23" fmla="*/ 104 h 188"/>
                <a:gd name="T24" fmla="*/ 57 w 292"/>
                <a:gd name="T25" fmla="*/ 89 h 188"/>
                <a:gd name="T26" fmla="*/ 48 w 292"/>
                <a:gd name="T27" fmla="*/ 80 h 188"/>
                <a:gd name="T28" fmla="*/ 37 w 292"/>
                <a:gd name="T29" fmla="*/ 69 h 188"/>
                <a:gd name="T30" fmla="*/ 26 w 292"/>
                <a:gd name="T31" fmla="*/ 56 h 188"/>
                <a:gd name="T32" fmla="*/ 20 w 292"/>
                <a:gd name="T33" fmla="*/ 45 h 188"/>
                <a:gd name="T34" fmla="*/ 13 w 292"/>
                <a:gd name="T35" fmla="*/ 27 h 188"/>
                <a:gd name="T36" fmla="*/ 13 w 292"/>
                <a:gd name="T37" fmla="*/ 18 h 188"/>
                <a:gd name="T38" fmla="*/ 20 w 292"/>
                <a:gd name="T39" fmla="*/ 12 h 188"/>
                <a:gd name="T40" fmla="*/ 26 w 292"/>
                <a:gd name="T41" fmla="*/ 9 h 188"/>
                <a:gd name="T42" fmla="*/ 28 w 292"/>
                <a:gd name="T43" fmla="*/ 7 h 188"/>
                <a:gd name="T44" fmla="*/ 35 w 292"/>
                <a:gd name="T45" fmla="*/ 5 h 188"/>
                <a:gd name="T46" fmla="*/ 51 w 292"/>
                <a:gd name="T47" fmla="*/ 3 h 188"/>
                <a:gd name="T48" fmla="*/ 90 w 292"/>
                <a:gd name="T49" fmla="*/ 0 h 188"/>
                <a:gd name="T50" fmla="*/ 101 w 292"/>
                <a:gd name="T51" fmla="*/ 3 h 188"/>
                <a:gd name="T52" fmla="*/ 119 w 292"/>
                <a:gd name="T53" fmla="*/ 3 h 188"/>
                <a:gd name="T54" fmla="*/ 159 w 292"/>
                <a:gd name="T55" fmla="*/ 9 h 188"/>
                <a:gd name="T56" fmla="*/ 197 w 292"/>
                <a:gd name="T57" fmla="*/ 14 h 188"/>
                <a:gd name="T58" fmla="*/ 212 w 292"/>
                <a:gd name="T59" fmla="*/ 16 h 188"/>
                <a:gd name="T60" fmla="*/ 223 w 292"/>
                <a:gd name="T61" fmla="*/ 18 h 188"/>
                <a:gd name="T62" fmla="*/ 245 w 292"/>
                <a:gd name="T63" fmla="*/ 25 h 188"/>
                <a:gd name="T64" fmla="*/ 265 w 292"/>
                <a:gd name="T65" fmla="*/ 38 h 188"/>
                <a:gd name="T66" fmla="*/ 283 w 292"/>
                <a:gd name="T67" fmla="*/ 58 h 188"/>
                <a:gd name="T68" fmla="*/ 287 w 292"/>
                <a:gd name="T69" fmla="*/ 71 h 188"/>
                <a:gd name="T70" fmla="*/ 292 w 292"/>
                <a:gd name="T71" fmla="*/ 87 h 188"/>
                <a:gd name="T72" fmla="*/ 292 w 292"/>
                <a:gd name="T73" fmla="*/ 120 h 188"/>
                <a:gd name="T74" fmla="*/ 283 w 292"/>
                <a:gd name="T75" fmla="*/ 148 h 188"/>
                <a:gd name="T76" fmla="*/ 276 w 292"/>
                <a:gd name="T77" fmla="*/ 162 h 188"/>
                <a:gd name="T78" fmla="*/ 265 w 292"/>
                <a:gd name="T79" fmla="*/ 170 h 188"/>
                <a:gd name="T80" fmla="*/ 252 w 292"/>
                <a:gd name="T81" fmla="*/ 175 h 188"/>
                <a:gd name="T82" fmla="*/ 234 w 292"/>
                <a:gd name="T83" fmla="*/ 177 h 188"/>
                <a:gd name="T84" fmla="*/ 223 w 292"/>
                <a:gd name="T85" fmla="*/ 177 h 188"/>
                <a:gd name="T86" fmla="*/ 208 w 292"/>
                <a:gd name="T87" fmla="*/ 179 h 188"/>
                <a:gd name="T88" fmla="*/ 172 w 292"/>
                <a:gd name="T89" fmla="*/ 181 h 188"/>
                <a:gd name="T90" fmla="*/ 144 w 292"/>
                <a:gd name="T91" fmla="*/ 184 h 188"/>
                <a:gd name="T92" fmla="*/ 128 w 292"/>
                <a:gd name="T93" fmla="*/ 184 h 188"/>
                <a:gd name="T94" fmla="*/ 108 w 292"/>
                <a:gd name="T95" fmla="*/ 186 h 188"/>
                <a:gd name="T96" fmla="*/ 90 w 292"/>
                <a:gd name="T97" fmla="*/ 188 h 188"/>
                <a:gd name="T98" fmla="*/ 75 w 292"/>
                <a:gd name="T99" fmla="*/ 188 h 188"/>
                <a:gd name="T100" fmla="*/ 53 w 292"/>
                <a:gd name="T101" fmla="*/ 184 h 188"/>
                <a:gd name="T102" fmla="*/ 28 w 292"/>
                <a:gd name="T103" fmla="*/ 179 h 188"/>
                <a:gd name="T104" fmla="*/ 20 w 292"/>
                <a:gd name="T105" fmla="*/ 177 h 188"/>
                <a:gd name="T106" fmla="*/ 15 w 292"/>
                <a:gd name="T107" fmla="*/ 175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2"/>
                <a:gd name="T163" fmla="*/ 0 h 188"/>
                <a:gd name="T164" fmla="*/ 292 w 292"/>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2" h="188">
                  <a:moveTo>
                    <a:pt x="15" y="175"/>
                  </a:moveTo>
                  <a:lnTo>
                    <a:pt x="11" y="173"/>
                  </a:lnTo>
                  <a:lnTo>
                    <a:pt x="4" y="164"/>
                  </a:lnTo>
                  <a:lnTo>
                    <a:pt x="0" y="155"/>
                  </a:lnTo>
                  <a:lnTo>
                    <a:pt x="2" y="146"/>
                  </a:lnTo>
                  <a:lnTo>
                    <a:pt x="20" y="137"/>
                  </a:lnTo>
                  <a:lnTo>
                    <a:pt x="28" y="135"/>
                  </a:lnTo>
                  <a:lnTo>
                    <a:pt x="42" y="133"/>
                  </a:lnTo>
                  <a:lnTo>
                    <a:pt x="57" y="131"/>
                  </a:lnTo>
                  <a:lnTo>
                    <a:pt x="71" y="124"/>
                  </a:lnTo>
                  <a:lnTo>
                    <a:pt x="77" y="115"/>
                  </a:lnTo>
                  <a:lnTo>
                    <a:pt x="73" y="104"/>
                  </a:lnTo>
                  <a:lnTo>
                    <a:pt x="57" y="89"/>
                  </a:lnTo>
                  <a:lnTo>
                    <a:pt x="48" y="80"/>
                  </a:lnTo>
                  <a:lnTo>
                    <a:pt x="37" y="69"/>
                  </a:lnTo>
                  <a:lnTo>
                    <a:pt x="26" y="56"/>
                  </a:lnTo>
                  <a:lnTo>
                    <a:pt x="20" y="45"/>
                  </a:lnTo>
                  <a:lnTo>
                    <a:pt x="13" y="27"/>
                  </a:lnTo>
                  <a:lnTo>
                    <a:pt x="13" y="18"/>
                  </a:lnTo>
                  <a:lnTo>
                    <a:pt x="20" y="12"/>
                  </a:lnTo>
                  <a:lnTo>
                    <a:pt x="26" y="9"/>
                  </a:lnTo>
                  <a:lnTo>
                    <a:pt x="28" y="7"/>
                  </a:lnTo>
                  <a:lnTo>
                    <a:pt x="35" y="5"/>
                  </a:lnTo>
                  <a:lnTo>
                    <a:pt x="51" y="3"/>
                  </a:lnTo>
                  <a:lnTo>
                    <a:pt x="90" y="0"/>
                  </a:lnTo>
                  <a:lnTo>
                    <a:pt x="101" y="3"/>
                  </a:lnTo>
                  <a:lnTo>
                    <a:pt x="119" y="3"/>
                  </a:lnTo>
                  <a:lnTo>
                    <a:pt x="159" y="9"/>
                  </a:lnTo>
                  <a:lnTo>
                    <a:pt x="197" y="14"/>
                  </a:lnTo>
                  <a:lnTo>
                    <a:pt x="212" y="16"/>
                  </a:lnTo>
                  <a:lnTo>
                    <a:pt x="223" y="18"/>
                  </a:lnTo>
                  <a:lnTo>
                    <a:pt x="245" y="25"/>
                  </a:lnTo>
                  <a:lnTo>
                    <a:pt x="265" y="38"/>
                  </a:lnTo>
                  <a:lnTo>
                    <a:pt x="283" y="58"/>
                  </a:lnTo>
                  <a:lnTo>
                    <a:pt x="287" y="71"/>
                  </a:lnTo>
                  <a:lnTo>
                    <a:pt x="292" y="87"/>
                  </a:lnTo>
                  <a:lnTo>
                    <a:pt x="292" y="120"/>
                  </a:lnTo>
                  <a:lnTo>
                    <a:pt x="283" y="148"/>
                  </a:lnTo>
                  <a:lnTo>
                    <a:pt x="276" y="162"/>
                  </a:lnTo>
                  <a:lnTo>
                    <a:pt x="265" y="170"/>
                  </a:lnTo>
                  <a:lnTo>
                    <a:pt x="252" y="175"/>
                  </a:lnTo>
                  <a:lnTo>
                    <a:pt x="234" y="177"/>
                  </a:lnTo>
                  <a:lnTo>
                    <a:pt x="223" y="177"/>
                  </a:lnTo>
                  <a:lnTo>
                    <a:pt x="208" y="179"/>
                  </a:lnTo>
                  <a:lnTo>
                    <a:pt x="172" y="181"/>
                  </a:lnTo>
                  <a:lnTo>
                    <a:pt x="144" y="184"/>
                  </a:lnTo>
                  <a:lnTo>
                    <a:pt x="128" y="184"/>
                  </a:lnTo>
                  <a:lnTo>
                    <a:pt x="108" y="186"/>
                  </a:lnTo>
                  <a:lnTo>
                    <a:pt x="90" y="188"/>
                  </a:lnTo>
                  <a:lnTo>
                    <a:pt x="75" y="188"/>
                  </a:lnTo>
                  <a:lnTo>
                    <a:pt x="53" y="184"/>
                  </a:lnTo>
                  <a:lnTo>
                    <a:pt x="28" y="179"/>
                  </a:lnTo>
                  <a:lnTo>
                    <a:pt x="20" y="177"/>
                  </a:lnTo>
                  <a:lnTo>
                    <a:pt x="15" y="175"/>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4" name="Freeform 233"/>
            <p:cNvSpPr>
              <a:spLocks/>
            </p:cNvSpPr>
            <p:nvPr/>
          </p:nvSpPr>
          <p:spPr bwMode="auto">
            <a:xfrm>
              <a:off x="802" y="2961"/>
              <a:ext cx="290" cy="188"/>
            </a:xfrm>
            <a:custGeom>
              <a:avLst/>
              <a:gdLst>
                <a:gd name="T0" fmla="*/ 13 w 290"/>
                <a:gd name="T1" fmla="*/ 175 h 188"/>
                <a:gd name="T2" fmla="*/ 11 w 290"/>
                <a:gd name="T3" fmla="*/ 173 h 188"/>
                <a:gd name="T4" fmla="*/ 4 w 290"/>
                <a:gd name="T5" fmla="*/ 164 h 188"/>
                <a:gd name="T6" fmla="*/ 0 w 290"/>
                <a:gd name="T7" fmla="*/ 155 h 188"/>
                <a:gd name="T8" fmla="*/ 2 w 290"/>
                <a:gd name="T9" fmla="*/ 146 h 188"/>
                <a:gd name="T10" fmla="*/ 20 w 290"/>
                <a:gd name="T11" fmla="*/ 137 h 188"/>
                <a:gd name="T12" fmla="*/ 29 w 290"/>
                <a:gd name="T13" fmla="*/ 135 h 188"/>
                <a:gd name="T14" fmla="*/ 42 w 290"/>
                <a:gd name="T15" fmla="*/ 133 h 188"/>
                <a:gd name="T16" fmla="*/ 57 w 290"/>
                <a:gd name="T17" fmla="*/ 131 h 188"/>
                <a:gd name="T18" fmla="*/ 71 w 290"/>
                <a:gd name="T19" fmla="*/ 124 h 188"/>
                <a:gd name="T20" fmla="*/ 77 w 290"/>
                <a:gd name="T21" fmla="*/ 115 h 188"/>
                <a:gd name="T22" fmla="*/ 73 w 290"/>
                <a:gd name="T23" fmla="*/ 104 h 188"/>
                <a:gd name="T24" fmla="*/ 57 w 290"/>
                <a:gd name="T25" fmla="*/ 89 h 188"/>
                <a:gd name="T26" fmla="*/ 49 w 290"/>
                <a:gd name="T27" fmla="*/ 80 h 188"/>
                <a:gd name="T28" fmla="*/ 38 w 290"/>
                <a:gd name="T29" fmla="*/ 69 h 188"/>
                <a:gd name="T30" fmla="*/ 26 w 290"/>
                <a:gd name="T31" fmla="*/ 56 h 188"/>
                <a:gd name="T32" fmla="*/ 18 w 290"/>
                <a:gd name="T33" fmla="*/ 45 h 188"/>
                <a:gd name="T34" fmla="*/ 11 w 290"/>
                <a:gd name="T35" fmla="*/ 27 h 188"/>
                <a:gd name="T36" fmla="*/ 13 w 290"/>
                <a:gd name="T37" fmla="*/ 18 h 188"/>
                <a:gd name="T38" fmla="*/ 18 w 290"/>
                <a:gd name="T39" fmla="*/ 12 h 188"/>
                <a:gd name="T40" fmla="*/ 24 w 290"/>
                <a:gd name="T41" fmla="*/ 9 h 188"/>
                <a:gd name="T42" fmla="*/ 26 w 290"/>
                <a:gd name="T43" fmla="*/ 7 h 188"/>
                <a:gd name="T44" fmla="*/ 33 w 290"/>
                <a:gd name="T45" fmla="*/ 5 h 188"/>
                <a:gd name="T46" fmla="*/ 49 w 290"/>
                <a:gd name="T47" fmla="*/ 3 h 188"/>
                <a:gd name="T48" fmla="*/ 88 w 290"/>
                <a:gd name="T49" fmla="*/ 0 h 188"/>
                <a:gd name="T50" fmla="*/ 99 w 290"/>
                <a:gd name="T51" fmla="*/ 3 h 188"/>
                <a:gd name="T52" fmla="*/ 117 w 290"/>
                <a:gd name="T53" fmla="*/ 3 h 188"/>
                <a:gd name="T54" fmla="*/ 157 w 290"/>
                <a:gd name="T55" fmla="*/ 9 h 188"/>
                <a:gd name="T56" fmla="*/ 195 w 290"/>
                <a:gd name="T57" fmla="*/ 14 h 188"/>
                <a:gd name="T58" fmla="*/ 210 w 290"/>
                <a:gd name="T59" fmla="*/ 16 h 188"/>
                <a:gd name="T60" fmla="*/ 221 w 290"/>
                <a:gd name="T61" fmla="*/ 18 h 188"/>
                <a:gd name="T62" fmla="*/ 243 w 290"/>
                <a:gd name="T63" fmla="*/ 25 h 188"/>
                <a:gd name="T64" fmla="*/ 263 w 290"/>
                <a:gd name="T65" fmla="*/ 38 h 188"/>
                <a:gd name="T66" fmla="*/ 281 w 290"/>
                <a:gd name="T67" fmla="*/ 58 h 188"/>
                <a:gd name="T68" fmla="*/ 285 w 290"/>
                <a:gd name="T69" fmla="*/ 71 h 188"/>
                <a:gd name="T70" fmla="*/ 290 w 290"/>
                <a:gd name="T71" fmla="*/ 87 h 188"/>
                <a:gd name="T72" fmla="*/ 290 w 290"/>
                <a:gd name="T73" fmla="*/ 120 h 188"/>
                <a:gd name="T74" fmla="*/ 281 w 290"/>
                <a:gd name="T75" fmla="*/ 148 h 188"/>
                <a:gd name="T76" fmla="*/ 274 w 290"/>
                <a:gd name="T77" fmla="*/ 162 h 188"/>
                <a:gd name="T78" fmla="*/ 263 w 290"/>
                <a:gd name="T79" fmla="*/ 170 h 188"/>
                <a:gd name="T80" fmla="*/ 250 w 290"/>
                <a:gd name="T81" fmla="*/ 175 h 188"/>
                <a:gd name="T82" fmla="*/ 232 w 290"/>
                <a:gd name="T83" fmla="*/ 177 h 188"/>
                <a:gd name="T84" fmla="*/ 221 w 290"/>
                <a:gd name="T85" fmla="*/ 177 h 188"/>
                <a:gd name="T86" fmla="*/ 206 w 290"/>
                <a:gd name="T87" fmla="*/ 179 h 188"/>
                <a:gd name="T88" fmla="*/ 170 w 290"/>
                <a:gd name="T89" fmla="*/ 181 h 188"/>
                <a:gd name="T90" fmla="*/ 142 w 290"/>
                <a:gd name="T91" fmla="*/ 184 h 188"/>
                <a:gd name="T92" fmla="*/ 126 w 290"/>
                <a:gd name="T93" fmla="*/ 184 h 188"/>
                <a:gd name="T94" fmla="*/ 106 w 290"/>
                <a:gd name="T95" fmla="*/ 186 h 188"/>
                <a:gd name="T96" fmla="*/ 88 w 290"/>
                <a:gd name="T97" fmla="*/ 188 h 188"/>
                <a:gd name="T98" fmla="*/ 73 w 290"/>
                <a:gd name="T99" fmla="*/ 188 h 188"/>
                <a:gd name="T100" fmla="*/ 51 w 290"/>
                <a:gd name="T101" fmla="*/ 184 h 188"/>
                <a:gd name="T102" fmla="*/ 26 w 290"/>
                <a:gd name="T103" fmla="*/ 179 h 188"/>
                <a:gd name="T104" fmla="*/ 18 w 290"/>
                <a:gd name="T105" fmla="*/ 177 h 188"/>
                <a:gd name="T106" fmla="*/ 13 w 290"/>
                <a:gd name="T107" fmla="*/ 175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0"/>
                <a:gd name="T163" fmla="*/ 0 h 188"/>
                <a:gd name="T164" fmla="*/ 290 w 290"/>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0" h="188">
                  <a:moveTo>
                    <a:pt x="13" y="175"/>
                  </a:moveTo>
                  <a:lnTo>
                    <a:pt x="11" y="173"/>
                  </a:lnTo>
                  <a:lnTo>
                    <a:pt x="4" y="164"/>
                  </a:lnTo>
                  <a:lnTo>
                    <a:pt x="0" y="155"/>
                  </a:lnTo>
                  <a:lnTo>
                    <a:pt x="2" y="146"/>
                  </a:lnTo>
                  <a:lnTo>
                    <a:pt x="20" y="137"/>
                  </a:lnTo>
                  <a:lnTo>
                    <a:pt x="29" y="135"/>
                  </a:lnTo>
                  <a:lnTo>
                    <a:pt x="42" y="133"/>
                  </a:lnTo>
                  <a:lnTo>
                    <a:pt x="57" y="131"/>
                  </a:lnTo>
                  <a:lnTo>
                    <a:pt x="71" y="124"/>
                  </a:lnTo>
                  <a:lnTo>
                    <a:pt x="77" y="115"/>
                  </a:lnTo>
                  <a:lnTo>
                    <a:pt x="73" y="104"/>
                  </a:lnTo>
                  <a:lnTo>
                    <a:pt x="57" y="89"/>
                  </a:lnTo>
                  <a:lnTo>
                    <a:pt x="49" y="80"/>
                  </a:lnTo>
                  <a:lnTo>
                    <a:pt x="38" y="69"/>
                  </a:lnTo>
                  <a:lnTo>
                    <a:pt x="26" y="56"/>
                  </a:lnTo>
                  <a:lnTo>
                    <a:pt x="18" y="45"/>
                  </a:lnTo>
                  <a:lnTo>
                    <a:pt x="11" y="27"/>
                  </a:lnTo>
                  <a:lnTo>
                    <a:pt x="13" y="18"/>
                  </a:lnTo>
                  <a:lnTo>
                    <a:pt x="18" y="12"/>
                  </a:lnTo>
                  <a:lnTo>
                    <a:pt x="24" y="9"/>
                  </a:lnTo>
                  <a:lnTo>
                    <a:pt x="26" y="7"/>
                  </a:lnTo>
                  <a:lnTo>
                    <a:pt x="33" y="5"/>
                  </a:lnTo>
                  <a:lnTo>
                    <a:pt x="49" y="3"/>
                  </a:lnTo>
                  <a:lnTo>
                    <a:pt x="88" y="0"/>
                  </a:lnTo>
                  <a:lnTo>
                    <a:pt x="99" y="3"/>
                  </a:lnTo>
                  <a:lnTo>
                    <a:pt x="117" y="3"/>
                  </a:lnTo>
                  <a:lnTo>
                    <a:pt x="157" y="9"/>
                  </a:lnTo>
                  <a:lnTo>
                    <a:pt x="195" y="14"/>
                  </a:lnTo>
                  <a:lnTo>
                    <a:pt x="210" y="16"/>
                  </a:lnTo>
                  <a:lnTo>
                    <a:pt x="221" y="18"/>
                  </a:lnTo>
                  <a:lnTo>
                    <a:pt x="243" y="25"/>
                  </a:lnTo>
                  <a:lnTo>
                    <a:pt x="263" y="38"/>
                  </a:lnTo>
                  <a:lnTo>
                    <a:pt x="281" y="58"/>
                  </a:lnTo>
                  <a:lnTo>
                    <a:pt x="285" y="71"/>
                  </a:lnTo>
                  <a:lnTo>
                    <a:pt x="290" y="87"/>
                  </a:lnTo>
                  <a:lnTo>
                    <a:pt x="290" y="120"/>
                  </a:lnTo>
                  <a:lnTo>
                    <a:pt x="281" y="148"/>
                  </a:lnTo>
                  <a:lnTo>
                    <a:pt x="274" y="162"/>
                  </a:lnTo>
                  <a:lnTo>
                    <a:pt x="263" y="170"/>
                  </a:lnTo>
                  <a:lnTo>
                    <a:pt x="250" y="175"/>
                  </a:lnTo>
                  <a:lnTo>
                    <a:pt x="232" y="177"/>
                  </a:lnTo>
                  <a:lnTo>
                    <a:pt x="221" y="177"/>
                  </a:lnTo>
                  <a:lnTo>
                    <a:pt x="206" y="179"/>
                  </a:lnTo>
                  <a:lnTo>
                    <a:pt x="170" y="181"/>
                  </a:lnTo>
                  <a:lnTo>
                    <a:pt x="142" y="184"/>
                  </a:lnTo>
                  <a:lnTo>
                    <a:pt x="126" y="184"/>
                  </a:lnTo>
                  <a:lnTo>
                    <a:pt x="106" y="186"/>
                  </a:lnTo>
                  <a:lnTo>
                    <a:pt x="88" y="188"/>
                  </a:lnTo>
                  <a:lnTo>
                    <a:pt x="73" y="188"/>
                  </a:lnTo>
                  <a:lnTo>
                    <a:pt x="51" y="184"/>
                  </a:lnTo>
                  <a:lnTo>
                    <a:pt x="26" y="179"/>
                  </a:lnTo>
                  <a:lnTo>
                    <a:pt x="18" y="177"/>
                  </a:lnTo>
                  <a:lnTo>
                    <a:pt x="13" y="175"/>
                  </a:lnTo>
                  <a:close/>
                </a:path>
              </a:pathLst>
            </a:custGeom>
            <a:solidFill>
              <a:srgbClr val="E4A06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5" name="Freeform 234"/>
            <p:cNvSpPr>
              <a:spLocks/>
            </p:cNvSpPr>
            <p:nvPr/>
          </p:nvSpPr>
          <p:spPr bwMode="auto">
            <a:xfrm>
              <a:off x="804" y="2961"/>
              <a:ext cx="288" cy="188"/>
            </a:xfrm>
            <a:custGeom>
              <a:avLst/>
              <a:gdLst>
                <a:gd name="T0" fmla="*/ 11 w 288"/>
                <a:gd name="T1" fmla="*/ 175 h 188"/>
                <a:gd name="T2" fmla="*/ 9 w 288"/>
                <a:gd name="T3" fmla="*/ 173 h 188"/>
                <a:gd name="T4" fmla="*/ 2 w 288"/>
                <a:gd name="T5" fmla="*/ 164 h 188"/>
                <a:gd name="T6" fmla="*/ 0 w 288"/>
                <a:gd name="T7" fmla="*/ 155 h 188"/>
                <a:gd name="T8" fmla="*/ 2 w 288"/>
                <a:gd name="T9" fmla="*/ 146 h 188"/>
                <a:gd name="T10" fmla="*/ 20 w 288"/>
                <a:gd name="T11" fmla="*/ 137 h 188"/>
                <a:gd name="T12" fmla="*/ 42 w 288"/>
                <a:gd name="T13" fmla="*/ 135 h 188"/>
                <a:gd name="T14" fmla="*/ 58 w 288"/>
                <a:gd name="T15" fmla="*/ 131 h 188"/>
                <a:gd name="T16" fmla="*/ 71 w 288"/>
                <a:gd name="T17" fmla="*/ 124 h 188"/>
                <a:gd name="T18" fmla="*/ 78 w 288"/>
                <a:gd name="T19" fmla="*/ 115 h 188"/>
                <a:gd name="T20" fmla="*/ 73 w 288"/>
                <a:gd name="T21" fmla="*/ 104 h 188"/>
                <a:gd name="T22" fmla="*/ 58 w 288"/>
                <a:gd name="T23" fmla="*/ 89 h 188"/>
                <a:gd name="T24" fmla="*/ 49 w 288"/>
                <a:gd name="T25" fmla="*/ 80 h 188"/>
                <a:gd name="T26" fmla="*/ 36 w 288"/>
                <a:gd name="T27" fmla="*/ 69 h 188"/>
                <a:gd name="T28" fmla="*/ 24 w 288"/>
                <a:gd name="T29" fmla="*/ 56 h 188"/>
                <a:gd name="T30" fmla="*/ 18 w 288"/>
                <a:gd name="T31" fmla="*/ 45 h 188"/>
                <a:gd name="T32" fmla="*/ 11 w 288"/>
                <a:gd name="T33" fmla="*/ 27 h 188"/>
                <a:gd name="T34" fmla="*/ 11 w 288"/>
                <a:gd name="T35" fmla="*/ 18 h 188"/>
                <a:gd name="T36" fmla="*/ 16 w 288"/>
                <a:gd name="T37" fmla="*/ 12 h 188"/>
                <a:gd name="T38" fmla="*/ 22 w 288"/>
                <a:gd name="T39" fmla="*/ 9 h 188"/>
                <a:gd name="T40" fmla="*/ 24 w 288"/>
                <a:gd name="T41" fmla="*/ 7 h 188"/>
                <a:gd name="T42" fmla="*/ 31 w 288"/>
                <a:gd name="T43" fmla="*/ 5 h 188"/>
                <a:gd name="T44" fmla="*/ 47 w 288"/>
                <a:gd name="T45" fmla="*/ 3 h 188"/>
                <a:gd name="T46" fmla="*/ 86 w 288"/>
                <a:gd name="T47" fmla="*/ 0 h 188"/>
                <a:gd name="T48" fmla="*/ 97 w 288"/>
                <a:gd name="T49" fmla="*/ 3 h 188"/>
                <a:gd name="T50" fmla="*/ 115 w 288"/>
                <a:gd name="T51" fmla="*/ 3 h 188"/>
                <a:gd name="T52" fmla="*/ 155 w 288"/>
                <a:gd name="T53" fmla="*/ 9 h 188"/>
                <a:gd name="T54" fmla="*/ 193 w 288"/>
                <a:gd name="T55" fmla="*/ 14 h 188"/>
                <a:gd name="T56" fmla="*/ 208 w 288"/>
                <a:gd name="T57" fmla="*/ 16 h 188"/>
                <a:gd name="T58" fmla="*/ 219 w 288"/>
                <a:gd name="T59" fmla="*/ 18 h 188"/>
                <a:gd name="T60" fmla="*/ 241 w 288"/>
                <a:gd name="T61" fmla="*/ 25 h 188"/>
                <a:gd name="T62" fmla="*/ 261 w 288"/>
                <a:gd name="T63" fmla="*/ 38 h 188"/>
                <a:gd name="T64" fmla="*/ 279 w 288"/>
                <a:gd name="T65" fmla="*/ 58 h 188"/>
                <a:gd name="T66" fmla="*/ 283 w 288"/>
                <a:gd name="T67" fmla="*/ 71 h 188"/>
                <a:gd name="T68" fmla="*/ 288 w 288"/>
                <a:gd name="T69" fmla="*/ 87 h 188"/>
                <a:gd name="T70" fmla="*/ 288 w 288"/>
                <a:gd name="T71" fmla="*/ 120 h 188"/>
                <a:gd name="T72" fmla="*/ 279 w 288"/>
                <a:gd name="T73" fmla="*/ 148 h 188"/>
                <a:gd name="T74" fmla="*/ 272 w 288"/>
                <a:gd name="T75" fmla="*/ 162 h 188"/>
                <a:gd name="T76" fmla="*/ 261 w 288"/>
                <a:gd name="T77" fmla="*/ 170 h 188"/>
                <a:gd name="T78" fmla="*/ 248 w 288"/>
                <a:gd name="T79" fmla="*/ 175 h 188"/>
                <a:gd name="T80" fmla="*/ 230 w 288"/>
                <a:gd name="T81" fmla="*/ 177 h 188"/>
                <a:gd name="T82" fmla="*/ 219 w 288"/>
                <a:gd name="T83" fmla="*/ 177 h 188"/>
                <a:gd name="T84" fmla="*/ 204 w 288"/>
                <a:gd name="T85" fmla="*/ 179 h 188"/>
                <a:gd name="T86" fmla="*/ 168 w 288"/>
                <a:gd name="T87" fmla="*/ 181 h 188"/>
                <a:gd name="T88" fmla="*/ 140 w 288"/>
                <a:gd name="T89" fmla="*/ 184 h 188"/>
                <a:gd name="T90" fmla="*/ 124 w 288"/>
                <a:gd name="T91" fmla="*/ 184 h 188"/>
                <a:gd name="T92" fmla="*/ 104 w 288"/>
                <a:gd name="T93" fmla="*/ 186 h 188"/>
                <a:gd name="T94" fmla="*/ 86 w 288"/>
                <a:gd name="T95" fmla="*/ 188 h 188"/>
                <a:gd name="T96" fmla="*/ 71 w 288"/>
                <a:gd name="T97" fmla="*/ 188 h 188"/>
                <a:gd name="T98" fmla="*/ 49 w 288"/>
                <a:gd name="T99" fmla="*/ 184 h 188"/>
                <a:gd name="T100" fmla="*/ 24 w 288"/>
                <a:gd name="T101" fmla="*/ 179 h 188"/>
                <a:gd name="T102" fmla="*/ 16 w 288"/>
                <a:gd name="T103" fmla="*/ 177 h 188"/>
                <a:gd name="T104" fmla="*/ 11 w 288"/>
                <a:gd name="T105" fmla="*/ 175 h 1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8"/>
                <a:gd name="T160" fmla="*/ 0 h 188"/>
                <a:gd name="T161" fmla="*/ 288 w 288"/>
                <a:gd name="T162" fmla="*/ 188 h 1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8" h="188">
                  <a:moveTo>
                    <a:pt x="11" y="175"/>
                  </a:moveTo>
                  <a:lnTo>
                    <a:pt x="9" y="173"/>
                  </a:lnTo>
                  <a:lnTo>
                    <a:pt x="2" y="164"/>
                  </a:lnTo>
                  <a:lnTo>
                    <a:pt x="0" y="155"/>
                  </a:lnTo>
                  <a:lnTo>
                    <a:pt x="2" y="146"/>
                  </a:lnTo>
                  <a:lnTo>
                    <a:pt x="20" y="137"/>
                  </a:lnTo>
                  <a:lnTo>
                    <a:pt x="42" y="135"/>
                  </a:lnTo>
                  <a:lnTo>
                    <a:pt x="58" y="131"/>
                  </a:lnTo>
                  <a:lnTo>
                    <a:pt x="71" y="124"/>
                  </a:lnTo>
                  <a:lnTo>
                    <a:pt x="78" y="115"/>
                  </a:lnTo>
                  <a:lnTo>
                    <a:pt x="73" y="104"/>
                  </a:lnTo>
                  <a:lnTo>
                    <a:pt x="58" y="89"/>
                  </a:lnTo>
                  <a:lnTo>
                    <a:pt x="49" y="80"/>
                  </a:lnTo>
                  <a:lnTo>
                    <a:pt x="36" y="69"/>
                  </a:lnTo>
                  <a:lnTo>
                    <a:pt x="24" y="56"/>
                  </a:lnTo>
                  <a:lnTo>
                    <a:pt x="18" y="45"/>
                  </a:lnTo>
                  <a:lnTo>
                    <a:pt x="11" y="27"/>
                  </a:lnTo>
                  <a:lnTo>
                    <a:pt x="11" y="18"/>
                  </a:lnTo>
                  <a:lnTo>
                    <a:pt x="16" y="12"/>
                  </a:lnTo>
                  <a:lnTo>
                    <a:pt x="22" y="9"/>
                  </a:lnTo>
                  <a:lnTo>
                    <a:pt x="24" y="7"/>
                  </a:lnTo>
                  <a:lnTo>
                    <a:pt x="31" y="5"/>
                  </a:lnTo>
                  <a:lnTo>
                    <a:pt x="47" y="3"/>
                  </a:lnTo>
                  <a:lnTo>
                    <a:pt x="86" y="0"/>
                  </a:lnTo>
                  <a:lnTo>
                    <a:pt x="97" y="3"/>
                  </a:lnTo>
                  <a:lnTo>
                    <a:pt x="115" y="3"/>
                  </a:lnTo>
                  <a:lnTo>
                    <a:pt x="155" y="9"/>
                  </a:lnTo>
                  <a:lnTo>
                    <a:pt x="193" y="14"/>
                  </a:lnTo>
                  <a:lnTo>
                    <a:pt x="208" y="16"/>
                  </a:lnTo>
                  <a:lnTo>
                    <a:pt x="219" y="18"/>
                  </a:lnTo>
                  <a:lnTo>
                    <a:pt x="241" y="25"/>
                  </a:lnTo>
                  <a:lnTo>
                    <a:pt x="261" y="38"/>
                  </a:lnTo>
                  <a:lnTo>
                    <a:pt x="279" y="58"/>
                  </a:lnTo>
                  <a:lnTo>
                    <a:pt x="283" y="71"/>
                  </a:lnTo>
                  <a:lnTo>
                    <a:pt x="288" y="87"/>
                  </a:lnTo>
                  <a:lnTo>
                    <a:pt x="288" y="120"/>
                  </a:lnTo>
                  <a:lnTo>
                    <a:pt x="279" y="148"/>
                  </a:lnTo>
                  <a:lnTo>
                    <a:pt x="272" y="162"/>
                  </a:lnTo>
                  <a:lnTo>
                    <a:pt x="261" y="170"/>
                  </a:lnTo>
                  <a:lnTo>
                    <a:pt x="248" y="175"/>
                  </a:lnTo>
                  <a:lnTo>
                    <a:pt x="230" y="177"/>
                  </a:lnTo>
                  <a:lnTo>
                    <a:pt x="219" y="177"/>
                  </a:lnTo>
                  <a:lnTo>
                    <a:pt x="204" y="179"/>
                  </a:lnTo>
                  <a:lnTo>
                    <a:pt x="168" y="181"/>
                  </a:lnTo>
                  <a:lnTo>
                    <a:pt x="140" y="184"/>
                  </a:lnTo>
                  <a:lnTo>
                    <a:pt x="124" y="184"/>
                  </a:lnTo>
                  <a:lnTo>
                    <a:pt x="104" y="186"/>
                  </a:lnTo>
                  <a:lnTo>
                    <a:pt x="86" y="188"/>
                  </a:lnTo>
                  <a:lnTo>
                    <a:pt x="71" y="188"/>
                  </a:lnTo>
                  <a:lnTo>
                    <a:pt x="49" y="184"/>
                  </a:lnTo>
                  <a:lnTo>
                    <a:pt x="24" y="179"/>
                  </a:lnTo>
                  <a:lnTo>
                    <a:pt x="16" y="177"/>
                  </a:lnTo>
                  <a:lnTo>
                    <a:pt x="11" y="175"/>
                  </a:lnTo>
                  <a:close/>
                </a:path>
              </a:pathLst>
            </a:custGeom>
            <a:solidFill>
              <a:srgbClr val="E19C6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6" name="Freeform 235"/>
            <p:cNvSpPr>
              <a:spLocks/>
            </p:cNvSpPr>
            <p:nvPr/>
          </p:nvSpPr>
          <p:spPr bwMode="auto">
            <a:xfrm>
              <a:off x="804" y="2961"/>
              <a:ext cx="288" cy="188"/>
            </a:xfrm>
            <a:custGeom>
              <a:avLst/>
              <a:gdLst>
                <a:gd name="T0" fmla="*/ 11 w 288"/>
                <a:gd name="T1" fmla="*/ 175 h 188"/>
                <a:gd name="T2" fmla="*/ 9 w 288"/>
                <a:gd name="T3" fmla="*/ 173 h 188"/>
                <a:gd name="T4" fmla="*/ 0 w 288"/>
                <a:gd name="T5" fmla="*/ 155 h 188"/>
                <a:gd name="T6" fmla="*/ 5 w 288"/>
                <a:gd name="T7" fmla="*/ 146 h 188"/>
                <a:gd name="T8" fmla="*/ 22 w 288"/>
                <a:gd name="T9" fmla="*/ 137 h 188"/>
                <a:gd name="T10" fmla="*/ 44 w 288"/>
                <a:gd name="T11" fmla="*/ 135 h 188"/>
                <a:gd name="T12" fmla="*/ 60 w 288"/>
                <a:gd name="T13" fmla="*/ 131 h 188"/>
                <a:gd name="T14" fmla="*/ 73 w 288"/>
                <a:gd name="T15" fmla="*/ 124 h 188"/>
                <a:gd name="T16" fmla="*/ 78 w 288"/>
                <a:gd name="T17" fmla="*/ 115 h 188"/>
                <a:gd name="T18" fmla="*/ 75 w 288"/>
                <a:gd name="T19" fmla="*/ 104 h 188"/>
                <a:gd name="T20" fmla="*/ 60 w 288"/>
                <a:gd name="T21" fmla="*/ 89 h 188"/>
                <a:gd name="T22" fmla="*/ 51 w 288"/>
                <a:gd name="T23" fmla="*/ 80 h 188"/>
                <a:gd name="T24" fmla="*/ 38 w 288"/>
                <a:gd name="T25" fmla="*/ 69 h 188"/>
                <a:gd name="T26" fmla="*/ 27 w 288"/>
                <a:gd name="T27" fmla="*/ 56 h 188"/>
                <a:gd name="T28" fmla="*/ 18 w 288"/>
                <a:gd name="T29" fmla="*/ 45 h 188"/>
                <a:gd name="T30" fmla="*/ 11 w 288"/>
                <a:gd name="T31" fmla="*/ 27 h 188"/>
                <a:gd name="T32" fmla="*/ 13 w 288"/>
                <a:gd name="T33" fmla="*/ 18 h 188"/>
                <a:gd name="T34" fmla="*/ 18 w 288"/>
                <a:gd name="T35" fmla="*/ 12 h 188"/>
                <a:gd name="T36" fmla="*/ 22 w 288"/>
                <a:gd name="T37" fmla="*/ 9 h 188"/>
                <a:gd name="T38" fmla="*/ 24 w 288"/>
                <a:gd name="T39" fmla="*/ 7 h 188"/>
                <a:gd name="T40" fmla="*/ 31 w 288"/>
                <a:gd name="T41" fmla="*/ 5 h 188"/>
                <a:gd name="T42" fmla="*/ 47 w 288"/>
                <a:gd name="T43" fmla="*/ 3 h 188"/>
                <a:gd name="T44" fmla="*/ 86 w 288"/>
                <a:gd name="T45" fmla="*/ 0 h 188"/>
                <a:gd name="T46" fmla="*/ 97 w 288"/>
                <a:gd name="T47" fmla="*/ 3 h 188"/>
                <a:gd name="T48" fmla="*/ 115 w 288"/>
                <a:gd name="T49" fmla="*/ 3 h 188"/>
                <a:gd name="T50" fmla="*/ 155 w 288"/>
                <a:gd name="T51" fmla="*/ 9 h 188"/>
                <a:gd name="T52" fmla="*/ 193 w 288"/>
                <a:gd name="T53" fmla="*/ 14 h 188"/>
                <a:gd name="T54" fmla="*/ 208 w 288"/>
                <a:gd name="T55" fmla="*/ 16 h 188"/>
                <a:gd name="T56" fmla="*/ 219 w 288"/>
                <a:gd name="T57" fmla="*/ 18 h 188"/>
                <a:gd name="T58" fmla="*/ 241 w 288"/>
                <a:gd name="T59" fmla="*/ 25 h 188"/>
                <a:gd name="T60" fmla="*/ 261 w 288"/>
                <a:gd name="T61" fmla="*/ 38 h 188"/>
                <a:gd name="T62" fmla="*/ 279 w 288"/>
                <a:gd name="T63" fmla="*/ 58 h 188"/>
                <a:gd name="T64" fmla="*/ 283 w 288"/>
                <a:gd name="T65" fmla="*/ 71 h 188"/>
                <a:gd name="T66" fmla="*/ 288 w 288"/>
                <a:gd name="T67" fmla="*/ 87 h 188"/>
                <a:gd name="T68" fmla="*/ 288 w 288"/>
                <a:gd name="T69" fmla="*/ 120 h 188"/>
                <a:gd name="T70" fmla="*/ 279 w 288"/>
                <a:gd name="T71" fmla="*/ 148 h 188"/>
                <a:gd name="T72" fmla="*/ 272 w 288"/>
                <a:gd name="T73" fmla="*/ 162 h 188"/>
                <a:gd name="T74" fmla="*/ 261 w 288"/>
                <a:gd name="T75" fmla="*/ 170 h 188"/>
                <a:gd name="T76" fmla="*/ 248 w 288"/>
                <a:gd name="T77" fmla="*/ 175 h 188"/>
                <a:gd name="T78" fmla="*/ 230 w 288"/>
                <a:gd name="T79" fmla="*/ 177 h 188"/>
                <a:gd name="T80" fmla="*/ 219 w 288"/>
                <a:gd name="T81" fmla="*/ 177 h 188"/>
                <a:gd name="T82" fmla="*/ 204 w 288"/>
                <a:gd name="T83" fmla="*/ 179 h 188"/>
                <a:gd name="T84" fmla="*/ 168 w 288"/>
                <a:gd name="T85" fmla="*/ 181 h 188"/>
                <a:gd name="T86" fmla="*/ 140 w 288"/>
                <a:gd name="T87" fmla="*/ 184 h 188"/>
                <a:gd name="T88" fmla="*/ 124 w 288"/>
                <a:gd name="T89" fmla="*/ 184 h 188"/>
                <a:gd name="T90" fmla="*/ 104 w 288"/>
                <a:gd name="T91" fmla="*/ 186 h 188"/>
                <a:gd name="T92" fmla="*/ 86 w 288"/>
                <a:gd name="T93" fmla="*/ 188 h 188"/>
                <a:gd name="T94" fmla="*/ 71 w 288"/>
                <a:gd name="T95" fmla="*/ 188 h 188"/>
                <a:gd name="T96" fmla="*/ 49 w 288"/>
                <a:gd name="T97" fmla="*/ 184 h 188"/>
                <a:gd name="T98" fmla="*/ 24 w 288"/>
                <a:gd name="T99" fmla="*/ 179 h 188"/>
                <a:gd name="T100" fmla="*/ 16 w 288"/>
                <a:gd name="T101" fmla="*/ 177 h 188"/>
                <a:gd name="T102" fmla="*/ 11 w 288"/>
                <a:gd name="T103" fmla="*/ 175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8"/>
                <a:gd name="T157" fmla="*/ 0 h 188"/>
                <a:gd name="T158" fmla="*/ 288 w 288"/>
                <a:gd name="T159" fmla="*/ 188 h 1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8" h="188">
                  <a:moveTo>
                    <a:pt x="11" y="175"/>
                  </a:moveTo>
                  <a:lnTo>
                    <a:pt x="9" y="173"/>
                  </a:lnTo>
                  <a:lnTo>
                    <a:pt x="0" y="155"/>
                  </a:lnTo>
                  <a:lnTo>
                    <a:pt x="5" y="146"/>
                  </a:lnTo>
                  <a:lnTo>
                    <a:pt x="22" y="137"/>
                  </a:lnTo>
                  <a:lnTo>
                    <a:pt x="44" y="135"/>
                  </a:lnTo>
                  <a:lnTo>
                    <a:pt x="60" y="131"/>
                  </a:lnTo>
                  <a:lnTo>
                    <a:pt x="73" y="124"/>
                  </a:lnTo>
                  <a:lnTo>
                    <a:pt x="78" y="115"/>
                  </a:lnTo>
                  <a:lnTo>
                    <a:pt x="75" y="104"/>
                  </a:lnTo>
                  <a:lnTo>
                    <a:pt x="60" y="89"/>
                  </a:lnTo>
                  <a:lnTo>
                    <a:pt x="51" y="80"/>
                  </a:lnTo>
                  <a:lnTo>
                    <a:pt x="38" y="69"/>
                  </a:lnTo>
                  <a:lnTo>
                    <a:pt x="27" y="56"/>
                  </a:lnTo>
                  <a:lnTo>
                    <a:pt x="18" y="45"/>
                  </a:lnTo>
                  <a:lnTo>
                    <a:pt x="11" y="27"/>
                  </a:lnTo>
                  <a:lnTo>
                    <a:pt x="13" y="18"/>
                  </a:lnTo>
                  <a:lnTo>
                    <a:pt x="18" y="12"/>
                  </a:lnTo>
                  <a:lnTo>
                    <a:pt x="22" y="9"/>
                  </a:lnTo>
                  <a:lnTo>
                    <a:pt x="24" y="7"/>
                  </a:lnTo>
                  <a:lnTo>
                    <a:pt x="31" y="5"/>
                  </a:lnTo>
                  <a:lnTo>
                    <a:pt x="47" y="3"/>
                  </a:lnTo>
                  <a:lnTo>
                    <a:pt x="86" y="0"/>
                  </a:lnTo>
                  <a:lnTo>
                    <a:pt x="97" y="3"/>
                  </a:lnTo>
                  <a:lnTo>
                    <a:pt x="115" y="3"/>
                  </a:lnTo>
                  <a:lnTo>
                    <a:pt x="155" y="9"/>
                  </a:lnTo>
                  <a:lnTo>
                    <a:pt x="193" y="14"/>
                  </a:lnTo>
                  <a:lnTo>
                    <a:pt x="208" y="16"/>
                  </a:lnTo>
                  <a:lnTo>
                    <a:pt x="219" y="18"/>
                  </a:lnTo>
                  <a:lnTo>
                    <a:pt x="241" y="25"/>
                  </a:lnTo>
                  <a:lnTo>
                    <a:pt x="261" y="38"/>
                  </a:lnTo>
                  <a:lnTo>
                    <a:pt x="279" y="58"/>
                  </a:lnTo>
                  <a:lnTo>
                    <a:pt x="283" y="71"/>
                  </a:lnTo>
                  <a:lnTo>
                    <a:pt x="288" y="87"/>
                  </a:lnTo>
                  <a:lnTo>
                    <a:pt x="288" y="120"/>
                  </a:lnTo>
                  <a:lnTo>
                    <a:pt x="279" y="148"/>
                  </a:lnTo>
                  <a:lnTo>
                    <a:pt x="272" y="162"/>
                  </a:lnTo>
                  <a:lnTo>
                    <a:pt x="261" y="170"/>
                  </a:lnTo>
                  <a:lnTo>
                    <a:pt x="248" y="175"/>
                  </a:lnTo>
                  <a:lnTo>
                    <a:pt x="230" y="177"/>
                  </a:lnTo>
                  <a:lnTo>
                    <a:pt x="219" y="177"/>
                  </a:lnTo>
                  <a:lnTo>
                    <a:pt x="204" y="179"/>
                  </a:lnTo>
                  <a:lnTo>
                    <a:pt x="168" y="181"/>
                  </a:lnTo>
                  <a:lnTo>
                    <a:pt x="140" y="184"/>
                  </a:lnTo>
                  <a:lnTo>
                    <a:pt x="124" y="184"/>
                  </a:lnTo>
                  <a:lnTo>
                    <a:pt x="104" y="186"/>
                  </a:lnTo>
                  <a:lnTo>
                    <a:pt x="86" y="188"/>
                  </a:lnTo>
                  <a:lnTo>
                    <a:pt x="71" y="188"/>
                  </a:lnTo>
                  <a:lnTo>
                    <a:pt x="49" y="184"/>
                  </a:lnTo>
                  <a:lnTo>
                    <a:pt x="24" y="179"/>
                  </a:lnTo>
                  <a:lnTo>
                    <a:pt x="16" y="177"/>
                  </a:lnTo>
                  <a:lnTo>
                    <a:pt x="11" y="175"/>
                  </a:lnTo>
                  <a:close/>
                </a:path>
              </a:pathLst>
            </a:custGeom>
            <a:solidFill>
              <a:srgbClr val="DD99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7" name="Freeform 236"/>
            <p:cNvSpPr>
              <a:spLocks/>
            </p:cNvSpPr>
            <p:nvPr/>
          </p:nvSpPr>
          <p:spPr bwMode="auto">
            <a:xfrm>
              <a:off x="806" y="2961"/>
              <a:ext cx="286" cy="188"/>
            </a:xfrm>
            <a:custGeom>
              <a:avLst/>
              <a:gdLst>
                <a:gd name="T0" fmla="*/ 9 w 286"/>
                <a:gd name="T1" fmla="*/ 175 h 188"/>
                <a:gd name="T2" fmla="*/ 7 w 286"/>
                <a:gd name="T3" fmla="*/ 173 h 188"/>
                <a:gd name="T4" fmla="*/ 3 w 286"/>
                <a:gd name="T5" fmla="*/ 164 h 188"/>
                <a:gd name="T6" fmla="*/ 0 w 286"/>
                <a:gd name="T7" fmla="*/ 155 h 188"/>
                <a:gd name="T8" fmla="*/ 5 w 286"/>
                <a:gd name="T9" fmla="*/ 146 h 188"/>
                <a:gd name="T10" fmla="*/ 22 w 286"/>
                <a:gd name="T11" fmla="*/ 139 h 188"/>
                <a:gd name="T12" fmla="*/ 31 w 286"/>
                <a:gd name="T13" fmla="*/ 137 h 188"/>
                <a:gd name="T14" fmla="*/ 45 w 286"/>
                <a:gd name="T15" fmla="*/ 137 h 188"/>
                <a:gd name="T16" fmla="*/ 60 w 286"/>
                <a:gd name="T17" fmla="*/ 133 h 188"/>
                <a:gd name="T18" fmla="*/ 73 w 286"/>
                <a:gd name="T19" fmla="*/ 126 h 188"/>
                <a:gd name="T20" fmla="*/ 78 w 286"/>
                <a:gd name="T21" fmla="*/ 115 h 188"/>
                <a:gd name="T22" fmla="*/ 76 w 286"/>
                <a:gd name="T23" fmla="*/ 104 h 188"/>
                <a:gd name="T24" fmla="*/ 60 w 286"/>
                <a:gd name="T25" fmla="*/ 89 h 188"/>
                <a:gd name="T26" fmla="*/ 51 w 286"/>
                <a:gd name="T27" fmla="*/ 80 h 188"/>
                <a:gd name="T28" fmla="*/ 38 w 286"/>
                <a:gd name="T29" fmla="*/ 69 h 188"/>
                <a:gd name="T30" fmla="*/ 27 w 286"/>
                <a:gd name="T31" fmla="*/ 56 h 188"/>
                <a:gd name="T32" fmla="*/ 18 w 286"/>
                <a:gd name="T33" fmla="*/ 45 h 188"/>
                <a:gd name="T34" fmla="*/ 11 w 286"/>
                <a:gd name="T35" fmla="*/ 27 h 188"/>
                <a:gd name="T36" fmla="*/ 11 w 286"/>
                <a:gd name="T37" fmla="*/ 18 h 188"/>
                <a:gd name="T38" fmla="*/ 16 w 286"/>
                <a:gd name="T39" fmla="*/ 12 h 188"/>
                <a:gd name="T40" fmla="*/ 20 w 286"/>
                <a:gd name="T41" fmla="*/ 9 h 188"/>
                <a:gd name="T42" fmla="*/ 22 w 286"/>
                <a:gd name="T43" fmla="*/ 7 h 188"/>
                <a:gd name="T44" fmla="*/ 29 w 286"/>
                <a:gd name="T45" fmla="*/ 5 h 188"/>
                <a:gd name="T46" fmla="*/ 45 w 286"/>
                <a:gd name="T47" fmla="*/ 3 h 188"/>
                <a:gd name="T48" fmla="*/ 84 w 286"/>
                <a:gd name="T49" fmla="*/ 0 h 188"/>
                <a:gd name="T50" fmla="*/ 95 w 286"/>
                <a:gd name="T51" fmla="*/ 3 h 188"/>
                <a:gd name="T52" fmla="*/ 113 w 286"/>
                <a:gd name="T53" fmla="*/ 3 h 188"/>
                <a:gd name="T54" fmla="*/ 153 w 286"/>
                <a:gd name="T55" fmla="*/ 9 h 188"/>
                <a:gd name="T56" fmla="*/ 191 w 286"/>
                <a:gd name="T57" fmla="*/ 14 h 188"/>
                <a:gd name="T58" fmla="*/ 206 w 286"/>
                <a:gd name="T59" fmla="*/ 16 h 188"/>
                <a:gd name="T60" fmla="*/ 217 w 286"/>
                <a:gd name="T61" fmla="*/ 18 h 188"/>
                <a:gd name="T62" fmla="*/ 239 w 286"/>
                <a:gd name="T63" fmla="*/ 25 h 188"/>
                <a:gd name="T64" fmla="*/ 259 w 286"/>
                <a:gd name="T65" fmla="*/ 38 h 188"/>
                <a:gd name="T66" fmla="*/ 277 w 286"/>
                <a:gd name="T67" fmla="*/ 58 h 188"/>
                <a:gd name="T68" fmla="*/ 281 w 286"/>
                <a:gd name="T69" fmla="*/ 71 h 188"/>
                <a:gd name="T70" fmla="*/ 286 w 286"/>
                <a:gd name="T71" fmla="*/ 87 h 188"/>
                <a:gd name="T72" fmla="*/ 286 w 286"/>
                <a:gd name="T73" fmla="*/ 120 h 188"/>
                <a:gd name="T74" fmla="*/ 277 w 286"/>
                <a:gd name="T75" fmla="*/ 148 h 188"/>
                <a:gd name="T76" fmla="*/ 270 w 286"/>
                <a:gd name="T77" fmla="*/ 162 h 188"/>
                <a:gd name="T78" fmla="*/ 259 w 286"/>
                <a:gd name="T79" fmla="*/ 170 h 188"/>
                <a:gd name="T80" fmla="*/ 246 w 286"/>
                <a:gd name="T81" fmla="*/ 175 h 188"/>
                <a:gd name="T82" fmla="*/ 228 w 286"/>
                <a:gd name="T83" fmla="*/ 177 h 188"/>
                <a:gd name="T84" fmla="*/ 217 w 286"/>
                <a:gd name="T85" fmla="*/ 177 h 188"/>
                <a:gd name="T86" fmla="*/ 202 w 286"/>
                <a:gd name="T87" fmla="*/ 179 h 188"/>
                <a:gd name="T88" fmla="*/ 166 w 286"/>
                <a:gd name="T89" fmla="*/ 181 h 188"/>
                <a:gd name="T90" fmla="*/ 138 w 286"/>
                <a:gd name="T91" fmla="*/ 184 h 188"/>
                <a:gd name="T92" fmla="*/ 122 w 286"/>
                <a:gd name="T93" fmla="*/ 184 h 188"/>
                <a:gd name="T94" fmla="*/ 102 w 286"/>
                <a:gd name="T95" fmla="*/ 186 h 188"/>
                <a:gd name="T96" fmla="*/ 84 w 286"/>
                <a:gd name="T97" fmla="*/ 188 h 188"/>
                <a:gd name="T98" fmla="*/ 69 w 286"/>
                <a:gd name="T99" fmla="*/ 188 h 188"/>
                <a:gd name="T100" fmla="*/ 47 w 286"/>
                <a:gd name="T101" fmla="*/ 184 h 188"/>
                <a:gd name="T102" fmla="*/ 22 w 286"/>
                <a:gd name="T103" fmla="*/ 179 h 188"/>
                <a:gd name="T104" fmla="*/ 14 w 286"/>
                <a:gd name="T105" fmla="*/ 177 h 188"/>
                <a:gd name="T106" fmla="*/ 9 w 286"/>
                <a:gd name="T107" fmla="*/ 175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86"/>
                <a:gd name="T163" fmla="*/ 0 h 188"/>
                <a:gd name="T164" fmla="*/ 286 w 286"/>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86" h="188">
                  <a:moveTo>
                    <a:pt x="9" y="175"/>
                  </a:moveTo>
                  <a:lnTo>
                    <a:pt x="7" y="173"/>
                  </a:lnTo>
                  <a:lnTo>
                    <a:pt x="3" y="164"/>
                  </a:lnTo>
                  <a:lnTo>
                    <a:pt x="0" y="155"/>
                  </a:lnTo>
                  <a:lnTo>
                    <a:pt x="5" y="146"/>
                  </a:lnTo>
                  <a:lnTo>
                    <a:pt x="22" y="139"/>
                  </a:lnTo>
                  <a:lnTo>
                    <a:pt x="31" y="137"/>
                  </a:lnTo>
                  <a:lnTo>
                    <a:pt x="45" y="137"/>
                  </a:lnTo>
                  <a:lnTo>
                    <a:pt x="60" y="133"/>
                  </a:lnTo>
                  <a:lnTo>
                    <a:pt x="73" y="126"/>
                  </a:lnTo>
                  <a:lnTo>
                    <a:pt x="78" y="115"/>
                  </a:lnTo>
                  <a:lnTo>
                    <a:pt x="76" y="104"/>
                  </a:lnTo>
                  <a:lnTo>
                    <a:pt x="60" y="89"/>
                  </a:lnTo>
                  <a:lnTo>
                    <a:pt x="51" y="80"/>
                  </a:lnTo>
                  <a:lnTo>
                    <a:pt x="38" y="69"/>
                  </a:lnTo>
                  <a:lnTo>
                    <a:pt x="27" y="56"/>
                  </a:lnTo>
                  <a:lnTo>
                    <a:pt x="18" y="45"/>
                  </a:lnTo>
                  <a:lnTo>
                    <a:pt x="11" y="27"/>
                  </a:lnTo>
                  <a:lnTo>
                    <a:pt x="11" y="18"/>
                  </a:lnTo>
                  <a:lnTo>
                    <a:pt x="16" y="12"/>
                  </a:lnTo>
                  <a:lnTo>
                    <a:pt x="20" y="9"/>
                  </a:lnTo>
                  <a:lnTo>
                    <a:pt x="22" y="7"/>
                  </a:lnTo>
                  <a:lnTo>
                    <a:pt x="29" y="5"/>
                  </a:lnTo>
                  <a:lnTo>
                    <a:pt x="45" y="3"/>
                  </a:lnTo>
                  <a:lnTo>
                    <a:pt x="84" y="0"/>
                  </a:lnTo>
                  <a:lnTo>
                    <a:pt x="95" y="3"/>
                  </a:lnTo>
                  <a:lnTo>
                    <a:pt x="113" y="3"/>
                  </a:lnTo>
                  <a:lnTo>
                    <a:pt x="153" y="9"/>
                  </a:lnTo>
                  <a:lnTo>
                    <a:pt x="191" y="14"/>
                  </a:lnTo>
                  <a:lnTo>
                    <a:pt x="206" y="16"/>
                  </a:lnTo>
                  <a:lnTo>
                    <a:pt x="217" y="18"/>
                  </a:lnTo>
                  <a:lnTo>
                    <a:pt x="239" y="25"/>
                  </a:lnTo>
                  <a:lnTo>
                    <a:pt x="259" y="38"/>
                  </a:lnTo>
                  <a:lnTo>
                    <a:pt x="277" y="58"/>
                  </a:lnTo>
                  <a:lnTo>
                    <a:pt x="281" y="71"/>
                  </a:lnTo>
                  <a:lnTo>
                    <a:pt x="286" y="87"/>
                  </a:lnTo>
                  <a:lnTo>
                    <a:pt x="286" y="120"/>
                  </a:lnTo>
                  <a:lnTo>
                    <a:pt x="277" y="148"/>
                  </a:lnTo>
                  <a:lnTo>
                    <a:pt x="270" y="162"/>
                  </a:lnTo>
                  <a:lnTo>
                    <a:pt x="259" y="170"/>
                  </a:lnTo>
                  <a:lnTo>
                    <a:pt x="246" y="175"/>
                  </a:lnTo>
                  <a:lnTo>
                    <a:pt x="228" y="177"/>
                  </a:lnTo>
                  <a:lnTo>
                    <a:pt x="217" y="177"/>
                  </a:lnTo>
                  <a:lnTo>
                    <a:pt x="202" y="179"/>
                  </a:lnTo>
                  <a:lnTo>
                    <a:pt x="166" y="181"/>
                  </a:lnTo>
                  <a:lnTo>
                    <a:pt x="138" y="184"/>
                  </a:lnTo>
                  <a:lnTo>
                    <a:pt x="122" y="184"/>
                  </a:lnTo>
                  <a:lnTo>
                    <a:pt x="102" y="186"/>
                  </a:lnTo>
                  <a:lnTo>
                    <a:pt x="84" y="188"/>
                  </a:lnTo>
                  <a:lnTo>
                    <a:pt x="69" y="188"/>
                  </a:lnTo>
                  <a:lnTo>
                    <a:pt x="47" y="184"/>
                  </a:lnTo>
                  <a:lnTo>
                    <a:pt x="22" y="179"/>
                  </a:lnTo>
                  <a:lnTo>
                    <a:pt x="14" y="177"/>
                  </a:lnTo>
                  <a:lnTo>
                    <a:pt x="9" y="175"/>
                  </a:lnTo>
                  <a:close/>
                </a:path>
              </a:pathLst>
            </a:custGeom>
            <a:solidFill>
              <a:srgbClr val="DA95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8" name="Freeform 237"/>
            <p:cNvSpPr>
              <a:spLocks/>
            </p:cNvSpPr>
            <p:nvPr/>
          </p:nvSpPr>
          <p:spPr bwMode="auto">
            <a:xfrm>
              <a:off x="809" y="2961"/>
              <a:ext cx="283" cy="188"/>
            </a:xfrm>
            <a:custGeom>
              <a:avLst/>
              <a:gdLst>
                <a:gd name="T0" fmla="*/ 6 w 283"/>
                <a:gd name="T1" fmla="*/ 175 h 188"/>
                <a:gd name="T2" fmla="*/ 4 w 283"/>
                <a:gd name="T3" fmla="*/ 173 h 188"/>
                <a:gd name="T4" fmla="*/ 2 w 283"/>
                <a:gd name="T5" fmla="*/ 166 h 188"/>
                <a:gd name="T6" fmla="*/ 0 w 283"/>
                <a:gd name="T7" fmla="*/ 157 h 188"/>
                <a:gd name="T8" fmla="*/ 4 w 283"/>
                <a:gd name="T9" fmla="*/ 148 h 188"/>
                <a:gd name="T10" fmla="*/ 22 w 283"/>
                <a:gd name="T11" fmla="*/ 139 h 188"/>
                <a:gd name="T12" fmla="*/ 31 w 283"/>
                <a:gd name="T13" fmla="*/ 137 h 188"/>
                <a:gd name="T14" fmla="*/ 44 w 283"/>
                <a:gd name="T15" fmla="*/ 137 h 188"/>
                <a:gd name="T16" fmla="*/ 59 w 283"/>
                <a:gd name="T17" fmla="*/ 133 h 188"/>
                <a:gd name="T18" fmla="*/ 73 w 283"/>
                <a:gd name="T19" fmla="*/ 126 h 188"/>
                <a:gd name="T20" fmla="*/ 77 w 283"/>
                <a:gd name="T21" fmla="*/ 115 h 188"/>
                <a:gd name="T22" fmla="*/ 73 w 283"/>
                <a:gd name="T23" fmla="*/ 104 h 188"/>
                <a:gd name="T24" fmla="*/ 66 w 283"/>
                <a:gd name="T25" fmla="*/ 93 h 188"/>
                <a:gd name="T26" fmla="*/ 48 w 283"/>
                <a:gd name="T27" fmla="*/ 80 h 188"/>
                <a:gd name="T28" fmla="*/ 37 w 283"/>
                <a:gd name="T29" fmla="*/ 69 h 188"/>
                <a:gd name="T30" fmla="*/ 24 w 283"/>
                <a:gd name="T31" fmla="*/ 56 h 188"/>
                <a:gd name="T32" fmla="*/ 17 w 283"/>
                <a:gd name="T33" fmla="*/ 45 h 188"/>
                <a:gd name="T34" fmla="*/ 8 w 283"/>
                <a:gd name="T35" fmla="*/ 27 h 188"/>
                <a:gd name="T36" fmla="*/ 8 w 283"/>
                <a:gd name="T37" fmla="*/ 18 h 188"/>
                <a:gd name="T38" fmla="*/ 13 w 283"/>
                <a:gd name="T39" fmla="*/ 12 h 188"/>
                <a:gd name="T40" fmla="*/ 17 w 283"/>
                <a:gd name="T41" fmla="*/ 9 h 188"/>
                <a:gd name="T42" fmla="*/ 19 w 283"/>
                <a:gd name="T43" fmla="*/ 7 h 188"/>
                <a:gd name="T44" fmla="*/ 26 w 283"/>
                <a:gd name="T45" fmla="*/ 5 h 188"/>
                <a:gd name="T46" fmla="*/ 42 w 283"/>
                <a:gd name="T47" fmla="*/ 3 h 188"/>
                <a:gd name="T48" fmla="*/ 81 w 283"/>
                <a:gd name="T49" fmla="*/ 0 h 188"/>
                <a:gd name="T50" fmla="*/ 92 w 283"/>
                <a:gd name="T51" fmla="*/ 3 h 188"/>
                <a:gd name="T52" fmla="*/ 110 w 283"/>
                <a:gd name="T53" fmla="*/ 3 h 188"/>
                <a:gd name="T54" fmla="*/ 150 w 283"/>
                <a:gd name="T55" fmla="*/ 9 h 188"/>
                <a:gd name="T56" fmla="*/ 188 w 283"/>
                <a:gd name="T57" fmla="*/ 14 h 188"/>
                <a:gd name="T58" fmla="*/ 203 w 283"/>
                <a:gd name="T59" fmla="*/ 16 h 188"/>
                <a:gd name="T60" fmla="*/ 214 w 283"/>
                <a:gd name="T61" fmla="*/ 18 h 188"/>
                <a:gd name="T62" fmla="*/ 236 w 283"/>
                <a:gd name="T63" fmla="*/ 25 h 188"/>
                <a:gd name="T64" fmla="*/ 256 w 283"/>
                <a:gd name="T65" fmla="*/ 38 h 188"/>
                <a:gd name="T66" fmla="*/ 274 w 283"/>
                <a:gd name="T67" fmla="*/ 58 h 188"/>
                <a:gd name="T68" fmla="*/ 278 w 283"/>
                <a:gd name="T69" fmla="*/ 71 h 188"/>
                <a:gd name="T70" fmla="*/ 283 w 283"/>
                <a:gd name="T71" fmla="*/ 87 h 188"/>
                <a:gd name="T72" fmla="*/ 283 w 283"/>
                <a:gd name="T73" fmla="*/ 120 h 188"/>
                <a:gd name="T74" fmla="*/ 274 w 283"/>
                <a:gd name="T75" fmla="*/ 148 h 188"/>
                <a:gd name="T76" fmla="*/ 267 w 283"/>
                <a:gd name="T77" fmla="*/ 162 h 188"/>
                <a:gd name="T78" fmla="*/ 256 w 283"/>
                <a:gd name="T79" fmla="*/ 170 h 188"/>
                <a:gd name="T80" fmla="*/ 243 w 283"/>
                <a:gd name="T81" fmla="*/ 175 h 188"/>
                <a:gd name="T82" fmla="*/ 225 w 283"/>
                <a:gd name="T83" fmla="*/ 177 h 188"/>
                <a:gd name="T84" fmla="*/ 214 w 283"/>
                <a:gd name="T85" fmla="*/ 177 h 188"/>
                <a:gd name="T86" fmla="*/ 199 w 283"/>
                <a:gd name="T87" fmla="*/ 179 h 188"/>
                <a:gd name="T88" fmla="*/ 163 w 283"/>
                <a:gd name="T89" fmla="*/ 181 h 188"/>
                <a:gd name="T90" fmla="*/ 135 w 283"/>
                <a:gd name="T91" fmla="*/ 184 h 188"/>
                <a:gd name="T92" fmla="*/ 119 w 283"/>
                <a:gd name="T93" fmla="*/ 184 h 188"/>
                <a:gd name="T94" fmla="*/ 99 w 283"/>
                <a:gd name="T95" fmla="*/ 186 h 188"/>
                <a:gd name="T96" fmla="*/ 81 w 283"/>
                <a:gd name="T97" fmla="*/ 188 h 188"/>
                <a:gd name="T98" fmla="*/ 66 w 283"/>
                <a:gd name="T99" fmla="*/ 188 h 188"/>
                <a:gd name="T100" fmla="*/ 44 w 283"/>
                <a:gd name="T101" fmla="*/ 184 h 188"/>
                <a:gd name="T102" fmla="*/ 19 w 283"/>
                <a:gd name="T103" fmla="*/ 179 h 188"/>
                <a:gd name="T104" fmla="*/ 11 w 283"/>
                <a:gd name="T105" fmla="*/ 177 h 188"/>
                <a:gd name="T106" fmla="*/ 6 w 283"/>
                <a:gd name="T107" fmla="*/ 175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83"/>
                <a:gd name="T163" fmla="*/ 0 h 188"/>
                <a:gd name="T164" fmla="*/ 283 w 283"/>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83" h="188">
                  <a:moveTo>
                    <a:pt x="6" y="175"/>
                  </a:moveTo>
                  <a:lnTo>
                    <a:pt x="4" y="173"/>
                  </a:lnTo>
                  <a:lnTo>
                    <a:pt x="2" y="166"/>
                  </a:lnTo>
                  <a:lnTo>
                    <a:pt x="0" y="157"/>
                  </a:lnTo>
                  <a:lnTo>
                    <a:pt x="4" y="148"/>
                  </a:lnTo>
                  <a:lnTo>
                    <a:pt x="22" y="139"/>
                  </a:lnTo>
                  <a:lnTo>
                    <a:pt x="31" y="137"/>
                  </a:lnTo>
                  <a:lnTo>
                    <a:pt x="44" y="137"/>
                  </a:lnTo>
                  <a:lnTo>
                    <a:pt x="59" y="133"/>
                  </a:lnTo>
                  <a:lnTo>
                    <a:pt x="73" y="126"/>
                  </a:lnTo>
                  <a:lnTo>
                    <a:pt x="77" y="115"/>
                  </a:lnTo>
                  <a:lnTo>
                    <a:pt x="73" y="104"/>
                  </a:lnTo>
                  <a:lnTo>
                    <a:pt x="66" y="93"/>
                  </a:lnTo>
                  <a:lnTo>
                    <a:pt x="48" y="80"/>
                  </a:lnTo>
                  <a:lnTo>
                    <a:pt x="37" y="69"/>
                  </a:lnTo>
                  <a:lnTo>
                    <a:pt x="24" y="56"/>
                  </a:lnTo>
                  <a:lnTo>
                    <a:pt x="17" y="45"/>
                  </a:lnTo>
                  <a:lnTo>
                    <a:pt x="8" y="27"/>
                  </a:lnTo>
                  <a:lnTo>
                    <a:pt x="8" y="18"/>
                  </a:lnTo>
                  <a:lnTo>
                    <a:pt x="13" y="12"/>
                  </a:lnTo>
                  <a:lnTo>
                    <a:pt x="17" y="9"/>
                  </a:lnTo>
                  <a:lnTo>
                    <a:pt x="19" y="7"/>
                  </a:lnTo>
                  <a:lnTo>
                    <a:pt x="26" y="5"/>
                  </a:lnTo>
                  <a:lnTo>
                    <a:pt x="42" y="3"/>
                  </a:lnTo>
                  <a:lnTo>
                    <a:pt x="81" y="0"/>
                  </a:lnTo>
                  <a:lnTo>
                    <a:pt x="92" y="3"/>
                  </a:lnTo>
                  <a:lnTo>
                    <a:pt x="110" y="3"/>
                  </a:lnTo>
                  <a:lnTo>
                    <a:pt x="150" y="9"/>
                  </a:lnTo>
                  <a:lnTo>
                    <a:pt x="188" y="14"/>
                  </a:lnTo>
                  <a:lnTo>
                    <a:pt x="203" y="16"/>
                  </a:lnTo>
                  <a:lnTo>
                    <a:pt x="214" y="18"/>
                  </a:lnTo>
                  <a:lnTo>
                    <a:pt x="236" y="25"/>
                  </a:lnTo>
                  <a:lnTo>
                    <a:pt x="256" y="38"/>
                  </a:lnTo>
                  <a:lnTo>
                    <a:pt x="274" y="58"/>
                  </a:lnTo>
                  <a:lnTo>
                    <a:pt x="278" y="71"/>
                  </a:lnTo>
                  <a:lnTo>
                    <a:pt x="283" y="87"/>
                  </a:lnTo>
                  <a:lnTo>
                    <a:pt x="283" y="120"/>
                  </a:lnTo>
                  <a:lnTo>
                    <a:pt x="274" y="148"/>
                  </a:lnTo>
                  <a:lnTo>
                    <a:pt x="267" y="162"/>
                  </a:lnTo>
                  <a:lnTo>
                    <a:pt x="256" y="170"/>
                  </a:lnTo>
                  <a:lnTo>
                    <a:pt x="243" y="175"/>
                  </a:lnTo>
                  <a:lnTo>
                    <a:pt x="225" y="177"/>
                  </a:lnTo>
                  <a:lnTo>
                    <a:pt x="214" y="177"/>
                  </a:lnTo>
                  <a:lnTo>
                    <a:pt x="199" y="179"/>
                  </a:lnTo>
                  <a:lnTo>
                    <a:pt x="163" y="181"/>
                  </a:lnTo>
                  <a:lnTo>
                    <a:pt x="135" y="184"/>
                  </a:lnTo>
                  <a:lnTo>
                    <a:pt x="119" y="184"/>
                  </a:lnTo>
                  <a:lnTo>
                    <a:pt x="99" y="186"/>
                  </a:lnTo>
                  <a:lnTo>
                    <a:pt x="81" y="188"/>
                  </a:lnTo>
                  <a:lnTo>
                    <a:pt x="66" y="188"/>
                  </a:lnTo>
                  <a:lnTo>
                    <a:pt x="44" y="184"/>
                  </a:lnTo>
                  <a:lnTo>
                    <a:pt x="19" y="179"/>
                  </a:lnTo>
                  <a:lnTo>
                    <a:pt x="11" y="177"/>
                  </a:lnTo>
                  <a:lnTo>
                    <a:pt x="6" y="175"/>
                  </a:lnTo>
                  <a:close/>
                </a:path>
              </a:pathLst>
            </a:custGeom>
            <a:solidFill>
              <a:srgbClr val="D6926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9" name="Freeform 238"/>
            <p:cNvSpPr>
              <a:spLocks/>
            </p:cNvSpPr>
            <p:nvPr/>
          </p:nvSpPr>
          <p:spPr bwMode="auto">
            <a:xfrm>
              <a:off x="811" y="2961"/>
              <a:ext cx="281" cy="188"/>
            </a:xfrm>
            <a:custGeom>
              <a:avLst/>
              <a:gdLst>
                <a:gd name="T0" fmla="*/ 4 w 281"/>
                <a:gd name="T1" fmla="*/ 175 h 188"/>
                <a:gd name="T2" fmla="*/ 2 w 281"/>
                <a:gd name="T3" fmla="*/ 173 h 188"/>
                <a:gd name="T4" fmla="*/ 0 w 281"/>
                <a:gd name="T5" fmla="*/ 166 h 188"/>
                <a:gd name="T6" fmla="*/ 0 w 281"/>
                <a:gd name="T7" fmla="*/ 157 h 188"/>
                <a:gd name="T8" fmla="*/ 4 w 281"/>
                <a:gd name="T9" fmla="*/ 148 h 188"/>
                <a:gd name="T10" fmla="*/ 22 w 281"/>
                <a:gd name="T11" fmla="*/ 139 h 188"/>
                <a:gd name="T12" fmla="*/ 44 w 281"/>
                <a:gd name="T13" fmla="*/ 137 h 188"/>
                <a:gd name="T14" fmla="*/ 60 w 281"/>
                <a:gd name="T15" fmla="*/ 133 h 188"/>
                <a:gd name="T16" fmla="*/ 73 w 281"/>
                <a:gd name="T17" fmla="*/ 126 h 188"/>
                <a:gd name="T18" fmla="*/ 77 w 281"/>
                <a:gd name="T19" fmla="*/ 115 h 188"/>
                <a:gd name="T20" fmla="*/ 73 w 281"/>
                <a:gd name="T21" fmla="*/ 104 h 188"/>
                <a:gd name="T22" fmla="*/ 66 w 281"/>
                <a:gd name="T23" fmla="*/ 93 h 188"/>
                <a:gd name="T24" fmla="*/ 48 w 281"/>
                <a:gd name="T25" fmla="*/ 80 h 188"/>
                <a:gd name="T26" fmla="*/ 37 w 281"/>
                <a:gd name="T27" fmla="*/ 69 h 188"/>
                <a:gd name="T28" fmla="*/ 24 w 281"/>
                <a:gd name="T29" fmla="*/ 56 h 188"/>
                <a:gd name="T30" fmla="*/ 17 w 281"/>
                <a:gd name="T31" fmla="*/ 45 h 188"/>
                <a:gd name="T32" fmla="*/ 9 w 281"/>
                <a:gd name="T33" fmla="*/ 27 h 188"/>
                <a:gd name="T34" fmla="*/ 9 w 281"/>
                <a:gd name="T35" fmla="*/ 18 h 188"/>
                <a:gd name="T36" fmla="*/ 11 w 281"/>
                <a:gd name="T37" fmla="*/ 12 h 188"/>
                <a:gd name="T38" fmla="*/ 15 w 281"/>
                <a:gd name="T39" fmla="*/ 9 h 188"/>
                <a:gd name="T40" fmla="*/ 17 w 281"/>
                <a:gd name="T41" fmla="*/ 7 h 188"/>
                <a:gd name="T42" fmla="*/ 24 w 281"/>
                <a:gd name="T43" fmla="*/ 5 h 188"/>
                <a:gd name="T44" fmla="*/ 40 w 281"/>
                <a:gd name="T45" fmla="*/ 3 h 188"/>
                <a:gd name="T46" fmla="*/ 79 w 281"/>
                <a:gd name="T47" fmla="*/ 0 h 188"/>
                <a:gd name="T48" fmla="*/ 90 w 281"/>
                <a:gd name="T49" fmla="*/ 3 h 188"/>
                <a:gd name="T50" fmla="*/ 108 w 281"/>
                <a:gd name="T51" fmla="*/ 3 h 188"/>
                <a:gd name="T52" fmla="*/ 148 w 281"/>
                <a:gd name="T53" fmla="*/ 9 h 188"/>
                <a:gd name="T54" fmla="*/ 186 w 281"/>
                <a:gd name="T55" fmla="*/ 14 h 188"/>
                <a:gd name="T56" fmla="*/ 201 w 281"/>
                <a:gd name="T57" fmla="*/ 16 h 188"/>
                <a:gd name="T58" fmla="*/ 212 w 281"/>
                <a:gd name="T59" fmla="*/ 18 h 188"/>
                <a:gd name="T60" fmla="*/ 234 w 281"/>
                <a:gd name="T61" fmla="*/ 25 h 188"/>
                <a:gd name="T62" fmla="*/ 254 w 281"/>
                <a:gd name="T63" fmla="*/ 38 h 188"/>
                <a:gd name="T64" fmla="*/ 272 w 281"/>
                <a:gd name="T65" fmla="*/ 58 h 188"/>
                <a:gd name="T66" fmla="*/ 276 w 281"/>
                <a:gd name="T67" fmla="*/ 71 h 188"/>
                <a:gd name="T68" fmla="*/ 281 w 281"/>
                <a:gd name="T69" fmla="*/ 87 h 188"/>
                <a:gd name="T70" fmla="*/ 281 w 281"/>
                <a:gd name="T71" fmla="*/ 120 h 188"/>
                <a:gd name="T72" fmla="*/ 272 w 281"/>
                <a:gd name="T73" fmla="*/ 148 h 188"/>
                <a:gd name="T74" fmla="*/ 265 w 281"/>
                <a:gd name="T75" fmla="*/ 162 h 188"/>
                <a:gd name="T76" fmla="*/ 254 w 281"/>
                <a:gd name="T77" fmla="*/ 170 h 188"/>
                <a:gd name="T78" fmla="*/ 241 w 281"/>
                <a:gd name="T79" fmla="*/ 175 h 188"/>
                <a:gd name="T80" fmla="*/ 223 w 281"/>
                <a:gd name="T81" fmla="*/ 177 h 188"/>
                <a:gd name="T82" fmla="*/ 212 w 281"/>
                <a:gd name="T83" fmla="*/ 177 h 188"/>
                <a:gd name="T84" fmla="*/ 197 w 281"/>
                <a:gd name="T85" fmla="*/ 179 h 188"/>
                <a:gd name="T86" fmla="*/ 161 w 281"/>
                <a:gd name="T87" fmla="*/ 181 h 188"/>
                <a:gd name="T88" fmla="*/ 133 w 281"/>
                <a:gd name="T89" fmla="*/ 184 h 188"/>
                <a:gd name="T90" fmla="*/ 117 w 281"/>
                <a:gd name="T91" fmla="*/ 184 h 188"/>
                <a:gd name="T92" fmla="*/ 97 w 281"/>
                <a:gd name="T93" fmla="*/ 186 h 188"/>
                <a:gd name="T94" fmla="*/ 79 w 281"/>
                <a:gd name="T95" fmla="*/ 188 h 188"/>
                <a:gd name="T96" fmla="*/ 64 w 281"/>
                <a:gd name="T97" fmla="*/ 188 h 188"/>
                <a:gd name="T98" fmla="*/ 42 w 281"/>
                <a:gd name="T99" fmla="*/ 184 h 188"/>
                <a:gd name="T100" fmla="*/ 17 w 281"/>
                <a:gd name="T101" fmla="*/ 179 h 188"/>
                <a:gd name="T102" fmla="*/ 9 w 281"/>
                <a:gd name="T103" fmla="*/ 177 h 188"/>
                <a:gd name="T104" fmla="*/ 4 w 281"/>
                <a:gd name="T105" fmla="*/ 175 h 1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1"/>
                <a:gd name="T160" fmla="*/ 0 h 188"/>
                <a:gd name="T161" fmla="*/ 281 w 281"/>
                <a:gd name="T162" fmla="*/ 188 h 1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1" h="188">
                  <a:moveTo>
                    <a:pt x="4" y="175"/>
                  </a:moveTo>
                  <a:lnTo>
                    <a:pt x="2" y="173"/>
                  </a:lnTo>
                  <a:lnTo>
                    <a:pt x="0" y="166"/>
                  </a:lnTo>
                  <a:lnTo>
                    <a:pt x="0" y="157"/>
                  </a:lnTo>
                  <a:lnTo>
                    <a:pt x="4" y="148"/>
                  </a:lnTo>
                  <a:lnTo>
                    <a:pt x="22" y="139"/>
                  </a:lnTo>
                  <a:lnTo>
                    <a:pt x="44" y="137"/>
                  </a:lnTo>
                  <a:lnTo>
                    <a:pt x="60" y="133"/>
                  </a:lnTo>
                  <a:lnTo>
                    <a:pt x="73" y="126"/>
                  </a:lnTo>
                  <a:lnTo>
                    <a:pt x="77" y="115"/>
                  </a:lnTo>
                  <a:lnTo>
                    <a:pt x="73" y="104"/>
                  </a:lnTo>
                  <a:lnTo>
                    <a:pt x="66" y="93"/>
                  </a:lnTo>
                  <a:lnTo>
                    <a:pt x="48" y="80"/>
                  </a:lnTo>
                  <a:lnTo>
                    <a:pt x="37" y="69"/>
                  </a:lnTo>
                  <a:lnTo>
                    <a:pt x="24" y="56"/>
                  </a:lnTo>
                  <a:lnTo>
                    <a:pt x="17" y="45"/>
                  </a:lnTo>
                  <a:lnTo>
                    <a:pt x="9" y="27"/>
                  </a:lnTo>
                  <a:lnTo>
                    <a:pt x="9" y="18"/>
                  </a:lnTo>
                  <a:lnTo>
                    <a:pt x="11" y="12"/>
                  </a:lnTo>
                  <a:lnTo>
                    <a:pt x="15" y="9"/>
                  </a:lnTo>
                  <a:lnTo>
                    <a:pt x="17" y="7"/>
                  </a:lnTo>
                  <a:lnTo>
                    <a:pt x="24" y="5"/>
                  </a:lnTo>
                  <a:lnTo>
                    <a:pt x="40" y="3"/>
                  </a:lnTo>
                  <a:lnTo>
                    <a:pt x="79" y="0"/>
                  </a:lnTo>
                  <a:lnTo>
                    <a:pt x="90" y="3"/>
                  </a:lnTo>
                  <a:lnTo>
                    <a:pt x="108" y="3"/>
                  </a:lnTo>
                  <a:lnTo>
                    <a:pt x="148" y="9"/>
                  </a:lnTo>
                  <a:lnTo>
                    <a:pt x="186" y="14"/>
                  </a:lnTo>
                  <a:lnTo>
                    <a:pt x="201" y="16"/>
                  </a:lnTo>
                  <a:lnTo>
                    <a:pt x="212" y="18"/>
                  </a:lnTo>
                  <a:lnTo>
                    <a:pt x="234" y="25"/>
                  </a:lnTo>
                  <a:lnTo>
                    <a:pt x="254" y="38"/>
                  </a:lnTo>
                  <a:lnTo>
                    <a:pt x="272" y="58"/>
                  </a:lnTo>
                  <a:lnTo>
                    <a:pt x="276" y="71"/>
                  </a:lnTo>
                  <a:lnTo>
                    <a:pt x="281" y="87"/>
                  </a:lnTo>
                  <a:lnTo>
                    <a:pt x="281" y="120"/>
                  </a:lnTo>
                  <a:lnTo>
                    <a:pt x="272" y="148"/>
                  </a:lnTo>
                  <a:lnTo>
                    <a:pt x="265" y="162"/>
                  </a:lnTo>
                  <a:lnTo>
                    <a:pt x="254" y="170"/>
                  </a:lnTo>
                  <a:lnTo>
                    <a:pt x="241" y="175"/>
                  </a:lnTo>
                  <a:lnTo>
                    <a:pt x="223" y="177"/>
                  </a:lnTo>
                  <a:lnTo>
                    <a:pt x="212" y="177"/>
                  </a:lnTo>
                  <a:lnTo>
                    <a:pt x="197" y="179"/>
                  </a:lnTo>
                  <a:lnTo>
                    <a:pt x="161" y="181"/>
                  </a:lnTo>
                  <a:lnTo>
                    <a:pt x="133" y="184"/>
                  </a:lnTo>
                  <a:lnTo>
                    <a:pt x="117" y="184"/>
                  </a:lnTo>
                  <a:lnTo>
                    <a:pt x="97" y="186"/>
                  </a:lnTo>
                  <a:lnTo>
                    <a:pt x="79" y="188"/>
                  </a:lnTo>
                  <a:lnTo>
                    <a:pt x="64" y="188"/>
                  </a:lnTo>
                  <a:lnTo>
                    <a:pt x="42" y="184"/>
                  </a:lnTo>
                  <a:lnTo>
                    <a:pt x="17" y="179"/>
                  </a:lnTo>
                  <a:lnTo>
                    <a:pt x="9" y="177"/>
                  </a:lnTo>
                  <a:lnTo>
                    <a:pt x="4" y="175"/>
                  </a:lnTo>
                  <a:close/>
                </a:path>
              </a:pathLst>
            </a:custGeom>
            <a:solidFill>
              <a:srgbClr val="D38E5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0" name="Freeform 239"/>
            <p:cNvSpPr>
              <a:spLocks/>
            </p:cNvSpPr>
            <p:nvPr/>
          </p:nvSpPr>
          <p:spPr bwMode="auto">
            <a:xfrm>
              <a:off x="813" y="2961"/>
              <a:ext cx="279" cy="188"/>
            </a:xfrm>
            <a:custGeom>
              <a:avLst/>
              <a:gdLst>
                <a:gd name="T0" fmla="*/ 2 w 279"/>
                <a:gd name="T1" fmla="*/ 175 h 188"/>
                <a:gd name="T2" fmla="*/ 0 w 279"/>
                <a:gd name="T3" fmla="*/ 173 h 188"/>
                <a:gd name="T4" fmla="*/ 0 w 279"/>
                <a:gd name="T5" fmla="*/ 157 h 188"/>
                <a:gd name="T6" fmla="*/ 4 w 279"/>
                <a:gd name="T7" fmla="*/ 148 h 188"/>
                <a:gd name="T8" fmla="*/ 22 w 279"/>
                <a:gd name="T9" fmla="*/ 139 h 188"/>
                <a:gd name="T10" fmla="*/ 44 w 279"/>
                <a:gd name="T11" fmla="*/ 137 h 188"/>
                <a:gd name="T12" fmla="*/ 60 w 279"/>
                <a:gd name="T13" fmla="*/ 135 h 188"/>
                <a:gd name="T14" fmla="*/ 73 w 279"/>
                <a:gd name="T15" fmla="*/ 126 h 188"/>
                <a:gd name="T16" fmla="*/ 77 w 279"/>
                <a:gd name="T17" fmla="*/ 115 h 188"/>
                <a:gd name="T18" fmla="*/ 73 w 279"/>
                <a:gd name="T19" fmla="*/ 102 h 188"/>
                <a:gd name="T20" fmla="*/ 64 w 279"/>
                <a:gd name="T21" fmla="*/ 93 h 188"/>
                <a:gd name="T22" fmla="*/ 58 w 279"/>
                <a:gd name="T23" fmla="*/ 87 h 188"/>
                <a:gd name="T24" fmla="*/ 49 w 279"/>
                <a:gd name="T25" fmla="*/ 80 h 188"/>
                <a:gd name="T26" fmla="*/ 35 w 279"/>
                <a:gd name="T27" fmla="*/ 69 h 188"/>
                <a:gd name="T28" fmla="*/ 24 w 279"/>
                <a:gd name="T29" fmla="*/ 56 h 188"/>
                <a:gd name="T30" fmla="*/ 15 w 279"/>
                <a:gd name="T31" fmla="*/ 45 h 188"/>
                <a:gd name="T32" fmla="*/ 9 w 279"/>
                <a:gd name="T33" fmla="*/ 27 h 188"/>
                <a:gd name="T34" fmla="*/ 9 w 279"/>
                <a:gd name="T35" fmla="*/ 18 h 188"/>
                <a:gd name="T36" fmla="*/ 11 w 279"/>
                <a:gd name="T37" fmla="*/ 12 h 188"/>
                <a:gd name="T38" fmla="*/ 15 w 279"/>
                <a:gd name="T39" fmla="*/ 7 h 188"/>
                <a:gd name="T40" fmla="*/ 22 w 279"/>
                <a:gd name="T41" fmla="*/ 5 h 188"/>
                <a:gd name="T42" fmla="*/ 38 w 279"/>
                <a:gd name="T43" fmla="*/ 3 h 188"/>
                <a:gd name="T44" fmla="*/ 77 w 279"/>
                <a:gd name="T45" fmla="*/ 0 h 188"/>
                <a:gd name="T46" fmla="*/ 88 w 279"/>
                <a:gd name="T47" fmla="*/ 3 h 188"/>
                <a:gd name="T48" fmla="*/ 106 w 279"/>
                <a:gd name="T49" fmla="*/ 3 h 188"/>
                <a:gd name="T50" fmla="*/ 146 w 279"/>
                <a:gd name="T51" fmla="*/ 9 h 188"/>
                <a:gd name="T52" fmla="*/ 184 w 279"/>
                <a:gd name="T53" fmla="*/ 14 h 188"/>
                <a:gd name="T54" fmla="*/ 199 w 279"/>
                <a:gd name="T55" fmla="*/ 16 h 188"/>
                <a:gd name="T56" fmla="*/ 210 w 279"/>
                <a:gd name="T57" fmla="*/ 18 h 188"/>
                <a:gd name="T58" fmla="*/ 232 w 279"/>
                <a:gd name="T59" fmla="*/ 25 h 188"/>
                <a:gd name="T60" fmla="*/ 252 w 279"/>
                <a:gd name="T61" fmla="*/ 38 h 188"/>
                <a:gd name="T62" fmla="*/ 270 w 279"/>
                <a:gd name="T63" fmla="*/ 58 h 188"/>
                <a:gd name="T64" fmla="*/ 274 w 279"/>
                <a:gd name="T65" fmla="*/ 71 h 188"/>
                <a:gd name="T66" fmla="*/ 279 w 279"/>
                <a:gd name="T67" fmla="*/ 87 h 188"/>
                <a:gd name="T68" fmla="*/ 279 w 279"/>
                <a:gd name="T69" fmla="*/ 120 h 188"/>
                <a:gd name="T70" fmla="*/ 270 w 279"/>
                <a:gd name="T71" fmla="*/ 148 h 188"/>
                <a:gd name="T72" fmla="*/ 263 w 279"/>
                <a:gd name="T73" fmla="*/ 162 h 188"/>
                <a:gd name="T74" fmla="*/ 252 w 279"/>
                <a:gd name="T75" fmla="*/ 170 h 188"/>
                <a:gd name="T76" fmla="*/ 239 w 279"/>
                <a:gd name="T77" fmla="*/ 175 h 188"/>
                <a:gd name="T78" fmla="*/ 221 w 279"/>
                <a:gd name="T79" fmla="*/ 177 h 188"/>
                <a:gd name="T80" fmla="*/ 210 w 279"/>
                <a:gd name="T81" fmla="*/ 177 h 188"/>
                <a:gd name="T82" fmla="*/ 195 w 279"/>
                <a:gd name="T83" fmla="*/ 179 h 188"/>
                <a:gd name="T84" fmla="*/ 159 w 279"/>
                <a:gd name="T85" fmla="*/ 181 h 188"/>
                <a:gd name="T86" fmla="*/ 131 w 279"/>
                <a:gd name="T87" fmla="*/ 184 h 188"/>
                <a:gd name="T88" fmla="*/ 115 w 279"/>
                <a:gd name="T89" fmla="*/ 184 h 188"/>
                <a:gd name="T90" fmla="*/ 95 w 279"/>
                <a:gd name="T91" fmla="*/ 186 h 188"/>
                <a:gd name="T92" fmla="*/ 77 w 279"/>
                <a:gd name="T93" fmla="*/ 188 h 188"/>
                <a:gd name="T94" fmla="*/ 62 w 279"/>
                <a:gd name="T95" fmla="*/ 188 h 188"/>
                <a:gd name="T96" fmla="*/ 40 w 279"/>
                <a:gd name="T97" fmla="*/ 184 h 188"/>
                <a:gd name="T98" fmla="*/ 15 w 279"/>
                <a:gd name="T99" fmla="*/ 179 h 188"/>
                <a:gd name="T100" fmla="*/ 7 w 279"/>
                <a:gd name="T101" fmla="*/ 177 h 188"/>
                <a:gd name="T102" fmla="*/ 2 w 279"/>
                <a:gd name="T103" fmla="*/ 175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9"/>
                <a:gd name="T157" fmla="*/ 0 h 188"/>
                <a:gd name="T158" fmla="*/ 279 w 279"/>
                <a:gd name="T159" fmla="*/ 188 h 1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9" h="188">
                  <a:moveTo>
                    <a:pt x="2" y="175"/>
                  </a:moveTo>
                  <a:lnTo>
                    <a:pt x="0" y="173"/>
                  </a:lnTo>
                  <a:lnTo>
                    <a:pt x="0" y="157"/>
                  </a:lnTo>
                  <a:lnTo>
                    <a:pt x="4" y="148"/>
                  </a:lnTo>
                  <a:lnTo>
                    <a:pt x="22" y="139"/>
                  </a:lnTo>
                  <a:lnTo>
                    <a:pt x="44" y="137"/>
                  </a:lnTo>
                  <a:lnTo>
                    <a:pt x="60" y="135"/>
                  </a:lnTo>
                  <a:lnTo>
                    <a:pt x="73" y="126"/>
                  </a:lnTo>
                  <a:lnTo>
                    <a:pt x="77" y="115"/>
                  </a:lnTo>
                  <a:lnTo>
                    <a:pt x="73" y="102"/>
                  </a:lnTo>
                  <a:lnTo>
                    <a:pt x="64" y="93"/>
                  </a:lnTo>
                  <a:lnTo>
                    <a:pt x="58" y="87"/>
                  </a:lnTo>
                  <a:lnTo>
                    <a:pt x="49" y="80"/>
                  </a:lnTo>
                  <a:lnTo>
                    <a:pt x="35" y="69"/>
                  </a:lnTo>
                  <a:lnTo>
                    <a:pt x="24" y="56"/>
                  </a:lnTo>
                  <a:lnTo>
                    <a:pt x="15" y="45"/>
                  </a:lnTo>
                  <a:lnTo>
                    <a:pt x="9" y="27"/>
                  </a:lnTo>
                  <a:lnTo>
                    <a:pt x="9" y="18"/>
                  </a:lnTo>
                  <a:lnTo>
                    <a:pt x="11" y="12"/>
                  </a:lnTo>
                  <a:lnTo>
                    <a:pt x="15" y="7"/>
                  </a:lnTo>
                  <a:lnTo>
                    <a:pt x="22" y="5"/>
                  </a:lnTo>
                  <a:lnTo>
                    <a:pt x="38" y="3"/>
                  </a:lnTo>
                  <a:lnTo>
                    <a:pt x="77" y="0"/>
                  </a:lnTo>
                  <a:lnTo>
                    <a:pt x="88" y="3"/>
                  </a:lnTo>
                  <a:lnTo>
                    <a:pt x="106" y="3"/>
                  </a:lnTo>
                  <a:lnTo>
                    <a:pt x="146" y="9"/>
                  </a:lnTo>
                  <a:lnTo>
                    <a:pt x="184" y="14"/>
                  </a:lnTo>
                  <a:lnTo>
                    <a:pt x="199" y="16"/>
                  </a:lnTo>
                  <a:lnTo>
                    <a:pt x="210" y="18"/>
                  </a:lnTo>
                  <a:lnTo>
                    <a:pt x="232" y="25"/>
                  </a:lnTo>
                  <a:lnTo>
                    <a:pt x="252" y="38"/>
                  </a:lnTo>
                  <a:lnTo>
                    <a:pt x="270" y="58"/>
                  </a:lnTo>
                  <a:lnTo>
                    <a:pt x="274" y="71"/>
                  </a:lnTo>
                  <a:lnTo>
                    <a:pt x="279" y="87"/>
                  </a:lnTo>
                  <a:lnTo>
                    <a:pt x="279" y="120"/>
                  </a:lnTo>
                  <a:lnTo>
                    <a:pt x="270" y="148"/>
                  </a:lnTo>
                  <a:lnTo>
                    <a:pt x="263" y="162"/>
                  </a:lnTo>
                  <a:lnTo>
                    <a:pt x="252" y="170"/>
                  </a:lnTo>
                  <a:lnTo>
                    <a:pt x="239" y="175"/>
                  </a:lnTo>
                  <a:lnTo>
                    <a:pt x="221" y="177"/>
                  </a:lnTo>
                  <a:lnTo>
                    <a:pt x="210" y="177"/>
                  </a:lnTo>
                  <a:lnTo>
                    <a:pt x="195" y="179"/>
                  </a:lnTo>
                  <a:lnTo>
                    <a:pt x="159" y="181"/>
                  </a:lnTo>
                  <a:lnTo>
                    <a:pt x="131" y="184"/>
                  </a:lnTo>
                  <a:lnTo>
                    <a:pt x="115" y="184"/>
                  </a:lnTo>
                  <a:lnTo>
                    <a:pt x="95" y="186"/>
                  </a:lnTo>
                  <a:lnTo>
                    <a:pt x="77" y="188"/>
                  </a:lnTo>
                  <a:lnTo>
                    <a:pt x="62" y="188"/>
                  </a:lnTo>
                  <a:lnTo>
                    <a:pt x="40" y="184"/>
                  </a:lnTo>
                  <a:lnTo>
                    <a:pt x="15" y="179"/>
                  </a:lnTo>
                  <a:lnTo>
                    <a:pt x="7" y="177"/>
                  </a:lnTo>
                  <a:lnTo>
                    <a:pt x="2" y="175"/>
                  </a:lnTo>
                  <a:close/>
                </a:path>
              </a:pathLst>
            </a:custGeom>
            <a:solidFill>
              <a:srgbClr val="CF8B5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1" name="Freeform 240"/>
            <p:cNvSpPr>
              <a:spLocks/>
            </p:cNvSpPr>
            <p:nvPr/>
          </p:nvSpPr>
          <p:spPr bwMode="auto">
            <a:xfrm>
              <a:off x="813" y="2961"/>
              <a:ext cx="279" cy="188"/>
            </a:xfrm>
            <a:custGeom>
              <a:avLst/>
              <a:gdLst>
                <a:gd name="T0" fmla="*/ 2 w 279"/>
                <a:gd name="T1" fmla="*/ 175 h 188"/>
                <a:gd name="T2" fmla="*/ 2 w 279"/>
                <a:gd name="T3" fmla="*/ 173 h 188"/>
                <a:gd name="T4" fmla="*/ 0 w 279"/>
                <a:gd name="T5" fmla="*/ 166 h 188"/>
                <a:gd name="T6" fmla="*/ 2 w 279"/>
                <a:gd name="T7" fmla="*/ 157 h 188"/>
                <a:gd name="T8" fmla="*/ 7 w 279"/>
                <a:gd name="T9" fmla="*/ 148 h 188"/>
                <a:gd name="T10" fmla="*/ 24 w 279"/>
                <a:gd name="T11" fmla="*/ 142 h 188"/>
                <a:gd name="T12" fmla="*/ 46 w 279"/>
                <a:gd name="T13" fmla="*/ 139 h 188"/>
                <a:gd name="T14" fmla="*/ 62 w 279"/>
                <a:gd name="T15" fmla="*/ 135 h 188"/>
                <a:gd name="T16" fmla="*/ 73 w 279"/>
                <a:gd name="T17" fmla="*/ 126 h 188"/>
                <a:gd name="T18" fmla="*/ 77 w 279"/>
                <a:gd name="T19" fmla="*/ 115 h 188"/>
                <a:gd name="T20" fmla="*/ 75 w 279"/>
                <a:gd name="T21" fmla="*/ 102 h 188"/>
                <a:gd name="T22" fmla="*/ 66 w 279"/>
                <a:gd name="T23" fmla="*/ 93 h 188"/>
                <a:gd name="T24" fmla="*/ 60 w 279"/>
                <a:gd name="T25" fmla="*/ 87 h 188"/>
                <a:gd name="T26" fmla="*/ 51 w 279"/>
                <a:gd name="T27" fmla="*/ 80 h 188"/>
                <a:gd name="T28" fmla="*/ 38 w 279"/>
                <a:gd name="T29" fmla="*/ 69 h 188"/>
                <a:gd name="T30" fmla="*/ 24 w 279"/>
                <a:gd name="T31" fmla="*/ 56 h 188"/>
                <a:gd name="T32" fmla="*/ 18 w 279"/>
                <a:gd name="T33" fmla="*/ 45 h 188"/>
                <a:gd name="T34" fmla="*/ 9 w 279"/>
                <a:gd name="T35" fmla="*/ 27 h 188"/>
                <a:gd name="T36" fmla="*/ 9 w 279"/>
                <a:gd name="T37" fmla="*/ 18 h 188"/>
                <a:gd name="T38" fmla="*/ 11 w 279"/>
                <a:gd name="T39" fmla="*/ 12 h 188"/>
                <a:gd name="T40" fmla="*/ 15 w 279"/>
                <a:gd name="T41" fmla="*/ 7 h 188"/>
                <a:gd name="T42" fmla="*/ 22 w 279"/>
                <a:gd name="T43" fmla="*/ 5 h 188"/>
                <a:gd name="T44" fmla="*/ 38 w 279"/>
                <a:gd name="T45" fmla="*/ 3 h 188"/>
                <a:gd name="T46" fmla="*/ 77 w 279"/>
                <a:gd name="T47" fmla="*/ 0 h 188"/>
                <a:gd name="T48" fmla="*/ 88 w 279"/>
                <a:gd name="T49" fmla="*/ 3 h 188"/>
                <a:gd name="T50" fmla="*/ 106 w 279"/>
                <a:gd name="T51" fmla="*/ 3 h 188"/>
                <a:gd name="T52" fmla="*/ 146 w 279"/>
                <a:gd name="T53" fmla="*/ 9 h 188"/>
                <a:gd name="T54" fmla="*/ 184 w 279"/>
                <a:gd name="T55" fmla="*/ 14 h 188"/>
                <a:gd name="T56" fmla="*/ 199 w 279"/>
                <a:gd name="T57" fmla="*/ 16 h 188"/>
                <a:gd name="T58" fmla="*/ 210 w 279"/>
                <a:gd name="T59" fmla="*/ 18 h 188"/>
                <a:gd name="T60" fmla="*/ 232 w 279"/>
                <a:gd name="T61" fmla="*/ 25 h 188"/>
                <a:gd name="T62" fmla="*/ 252 w 279"/>
                <a:gd name="T63" fmla="*/ 38 h 188"/>
                <a:gd name="T64" fmla="*/ 270 w 279"/>
                <a:gd name="T65" fmla="*/ 58 h 188"/>
                <a:gd name="T66" fmla="*/ 274 w 279"/>
                <a:gd name="T67" fmla="*/ 71 h 188"/>
                <a:gd name="T68" fmla="*/ 279 w 279"/>
                <a:gd name="T69" fmla="*/ 87 h 188"/>
                <a:gd name="T70" fmla="*/ 279 w 279"/>
                <a:gd name="T71" fmla="*/ 120 h 188"/>
                <a:gd name="T72" fmla="*/ 270 w 279"/>
                <a:gd name="T73" fmla="*/ 148 h 188"/>
                <a:gd name="T74" fmla="*/ 263 w 279"/>
                <a:gd name="T75" fmla="*/ 162 h 188"/>
                <a:gd name="T76" fmla="*/ 252 w 279"/>
                <a:gd name="T77" fmla="*/ 170 h 188"/>
                <a:gd name="T78" fmla="*/ 239 w 279"/>
                <a:gd name="T79" fmla="*/ 175 h 188"/>
                <a:gd name="T80" fmla="*/ 221 w 279"/>
                <a:gd name="T81" fmla="*/ 177 h 188"/>
                <a:gd name="T82" fmla="*/ 210 w 279"/>
                <a:gd name="T83" fmla="*/ 177 h 188"/>
                <a:gd name="T84" fmla="*/ 195 w 279"/>
                <a:gd name="T85" fmla="*/ 179 h 188"/>
                <a:gd name="T86" fmla="*/ 159 w 279"/>
                <a:gd name="T87" fmla="*/ 181 h 188"/>
                <a:gd name="T88" fmla="*/ 131 w 279"/>
                <a:gd name="T89" fmla="*/ 184 h 188"/>
                <a:gd name="T90" fmla="*/ 115 w 279"/>
                <a:gd name="T91" fmla="*/ 184 h 188"/>
                <a:gd name="T92" fmla="*/ 95 w 279"/>
                <a:gd name="T93" fmla="*/ 186 h 188"/>
                <a:gd name="T94" fmla="*/ 77 w 279"/>
                <a:gd name="T95" fmla="*/ 188 h 188"/>
                <a:gd name="T96" fmla="*/ 62 w 279"/>
                <a:gd name="T97" fmla="*/ 188 h 188"/>
                <a:gd name="T98" fmla="*/ 40 w 279"/>
                <a:gd name="T99" fmla="*/ 184 h 188"/>
                <a:gd name="T100" fmla="*/ 15 w 279"/>
                <a:gd name="T101" fmla="*/ 179 h 188"/>
                <a:gd name="T102" fmla="*/ 7 w 279"/>
                <a:gd name="T103" fmla="*/ 177 h 188"/>
                <a:gd name="T104" fmla="*/ 2 w 279"/>
                <a:gd name="T105" fmla="*/ 175 h 1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9"/>
                <a:gd name="T160" fmla="*/ 0 h 188"/>
                <a:gd name="T161" fmla="*/ 279 w 279"/>
                <a:gd name="T162" fmla="*/ 188 h 1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9" h="188">
                  <a:moveTo>
                    <a:pt x="2" y="175"/>
                  </a:moveTo>
                  <a:lnTo>
                    <a:pt x="2" y="173"/>
                  </a:lnTo>
                  <a:lnTo>
                    <a:pt x="0" y="166"/>
                  </a:lnTo>
                  <a:lnTo>
                    <a:pt x="2" y="157"/>
                  </a:lnTo>
                  <a:lnTo>
                    <a:pt x="7" y="148"/>
                  </a:lnTo>
                  <a:lnTo>
                    <a:pt x="24" y="142"/>
                  </a:lnTo>
                  <a:lnTo>
                    <a:pt x="46" y="139"/>
                  </a:lnTo>
                  <a:lnTo>
                    <a:pt x="62" y="135"/>
                  </a:lnTo>
                  <a:lnTo>
                    <a:pt x="73" y="126"/>
                  </a:lnTo>
                  <a:lnTo>
                    <a:pt x="77" y="115"/>
                  </a:lnTo>
                  <a:lnTo>
                    <a:pt x="75" y="102"/>
                  </a:lnTo>
                  <a:lnTo>
                    <a:pt x="66" y="93"/>
                  </a:lnTo>
                  <a:lnTo>
                    <a:pt x="60" y="87"/>
                  </a:lnTo>
                  <a:lnTo>
                    <a:pt x="51" y="80"/>
                  </a:lnTo>
                  <a:lnTo>
                    <a:pt x="38" y="69"/>
                  </a:lnTo>
                  <a:lnTo>
                    <a:pt x="24" y="56"/>
                  </a:lnTo>
                  <a:lnTo>
                    <a:pt x="18" y="45"/>
                  </a:lnTo>
                  <a:lnTo>
                    <a:pt x="9" y="27"/>
                  </a:lnTo>
                  <a:lnTo>
                    <a:pt x="9" y="18"/>
                  </a:lnTo>
                  <a:lnTo>
                    <a:pt x="11" y="12"/>
                  </a:lnTo>
                  <a:lnTo>
                    <a:pt x="15" y="7"/>
                  </a:lnTo>
                  <a:lnTo>
                    <a:pt x="22" y="5"/>
                  </a:lnTo>
                  <a:lnTo>
                    <a:pt x="38" y="3"/>
                  </a:lnTo>
                  <a:lnTo>
                    <a:pt x="77" y="0"/>
                  </a:lnTo>
                  <a:lnTo>
                    <a:pt x="88" y="3"/>
                  </a:lnTo>
                  <a:lnTo>
                    <a:pt x="106" y="3"/>
                  </a:lnTo>
                  <a:lnTo>
                    <a:pt x="146" y="9"/>
                  </a:lnTo>
                  <a:lnTo>
                    <a:pt x="184" y="14"/>
                  </a:lnTo>
                  <a:lnTo>
                    <a:pt x="199" y="16"/>
                  </a:lnTo>
                  <a:lnTo>
                    <a:pt x="210" y="18"/>
                  </a:lnTo>
                  <a:lnTo>
                    <a:pt x="232" y="25"/>
                  </a:lnTo>
                  <a:lnTo>
                    <a:pt x="252" y="38"/>
                  </a:lnTo>
                  <a:lnTo>
                    <a:pt x="270" y="58"/>
                  </a:lnTo>
                  <a:lnTo>
                    <a:pt x="274" y="71"/>
                  </a:lnTo>
                  <a:lnTo>
                    <a:pt x="279" y="87"/>
                  </a:lnTo>
                  <a:lnTo>
                    <a:pt x="279" y="120"/>
                  </a:lnTo>
                  <a:lnTo>
                    <a:pt x="270" y="148"/>
                  </a:lnTo>
                  <a:lnTo>
                    <a:pt x="263" y="162"/>
                  </a:lnTo>
                  <a:lnTo>
                    <a:pt x="252" y="170"/>
                  </a:lnTo>
                  <a:lnTo>
                    <a:pt x="239" y="175"/>
                  </a:lnTo>
                  <a:lnTo>
                    <a:pt x="221" y="177"/>
                  </a:lnTo>
                  <a:lnTo>
                    <a:pt x="210" y="177"/>
                  </a:lnTo>
                  <a:lnTo>
                    <a:pt x="195" y="179"/>
                  </a:lnTo>
                  <a:lnTo>
                    <a:pt x="159" y="181"/>
                  </a:lnTo>
                  <a:lnTo>
                    <a:pt x="131" y="184"/>
                  </a:lnTo>
                  <a:lnTo>
                    <a:pt x="115" y="184"/>
                  </a:lnTo>
                  <a:lnTo>
                    <a:pt x="95" y="186"/>
                  </a:lnTo>
                  <a:lnTo>
                    <a:pt x="77" y="188"/>
                  </a:lnTo>
                  <a:lnTo>
                    <a:pt x="62" y="188"/>
                  </a:lnTo>
                  <a:lnTo>
                    <a:pt x="40" y="184"/>
                  </a:lnTo>
                  <a:lnTo>
                    <a:pt x="15" y="179"/>
                  </a:lnTo>
                  <a:lnTo>
                    <a:pt x="7" y="177"/>
                  </a:lnTo>
                  <a:lnTo>
                    <a:pt x="2" y="175"/>
                  </a:lnTo>
                  <a:close/>
                </a:path>
              </a:pathLst>
            </a:custGeom>
            <a:solidFill>
              <a:srgbClr val="CC87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2" name="Freeform 241"/>
            <p:cNvSpPr>
              <a:spLocks/>
            </p:cNvSpPr>
            <p:nvPr/>
          </p:nvSpPr>
          <p:spPr bwMode="auto">
            <a:xfrm>
              <a:off x="815" y="2961"/>
              <a:ext cx="277" cy="188"/>
            </a:xfrm>
            <a:custGeom>
              <a:avLst/>
              <a:gdLst>
                <a:gd name="T0" fmla="*/ 0 w 277"/>
                <a:gd name="T1" fmla="*/ 175 h 188"/>
                <a:gd name="T2" fmla="*/ 0 w 277"/>
                <a:gd name="T3" fmla="*/ 157 h 188"/>
                <a:gd name="T4" fmla="*/ 7 w 277"/>
                <a:gd name="T5" fmla="*/ 148 h 188"/>
                <a:gd name="T6" fmla="*/ 25 w 277"/>
                <a:gd name="T7" fmla="*/ 142 h 188"/>
                <a:gd name="T8" fmla="*/ 47 w 277"/>
                <a:gd name="T9" fmla="*/ 139 h 188"/>
                <a:gd name="T10" fmla="*/ 62 w 277"/>
                <a:gd name="T11" fmla="*/ 135 h 188"/>
                <a:gd name="T12" fmla="*/ 73 w 277"/>
                <a:gd name="T13" fmla="*/ 126 h 188"/>
                <a:gd name="T14" fmla="*/ 78 w 277"/>
                <a:gd name="T15" fmla="*/ 113 h 188"/>
                <a:gd name="T16" fmla="*/ 75 w 277"/>
                <a:gd name="T17" fmla="*/ 102 h 188"/>
                <a:gd name="T18" fmla="*/ 67 w 277"/>
                <a:gd name="T19" fmla="*/ 93 h 188"/>
                <a:gd name="T20" fmla="*/ 60 w 277"/>
                <a:gd name="T21" fmla="*/ 87 h 188"/>
                <a:gd name="T22" fmla="*/ 51 w 277"/>
                <a:gd name="T23" fmla="*/ 80 h 188"/>
                <a:gd name="T24" fmla="*/ 38 w 277"/>
                <a:gd name="T25" fmla="*/ 69 h 188"/>
                <a:gd name="T26" fmla="*/ 25 w 277"/>
                <a:gd name="T27" fmla="*/ 56 h 188"/>
                <a:gd name="T28" fmla="*/ 18 w 277"/>
                <a:gd name="T29" fmla="*/ 45 h 188"/>
                <a:gd name="T30" fmla="*/ 9 w 277"/>
                <a:gd name="T31" fmla="*/ 27 h 188"/>
                <a:gd name="T32" fmla="*/ 7 w 277"/>
                <a:gd name="T33" fmla="*/ 18 h 188"/>
                <a:gd name="T34" fmla="*/ 9 w 277"/>
                <a:gd name="T35" fmla="*/ 12 h 188"/>
                <a:gd name="T36" fmla="*/ 13 w 277"/>
                <a:gd name="T37" fmla="*/ 7 h 188"/>
                <a:gd name="T38" fmla="*/ 20 w 277"/>
                <a:gd name="T39" fmla="*/ 5 h 188"/>
                <a:gd name="T40" fmla="*/ 36 w 277"/>
                <a:gd name="T41" fmla="*/ 3 h 188"/>
                <a:gd name="T42" fmla="*/ 75 w 277"/>
                <a:gd name="T43" fmla="*/ 0 h 188"/>
                <a:gd name="T44" fmla="*/ 86 w 277"/>
                <a:gd name="T45" fmla="*/ 3 h 188"/>
                <a:gd name="T46" fmla="*/ 104 w 277"/>
                <a:gd name="T47" fmla="*/ 3 h 188"/>
                <a:gd name="T48" fmla="*/ 144 w 277"/>
                <a:gd name="T49" fmla="*/ 9 h 188"/>
                <a:gd name="T50" fmla="*/ 182 w 277"/>
                <a:gd name="T51" fmla="*/ 14 h 188"/>
                <a:gd name="T52" fmla="*/ 197 w 277"/>
                <a:gd name="T53" fmla="*/ 16 h 188"/>
                <a:gd name="T54" fmla="*/ 208 w 277"/>
                <a:gd name="T55" fmla="*/ 18 h 188"/>
                <a:gd name="T56" fmla="*/ 230 w 277"/>
                <a:gd name="T57" fmla="*/ 25 h 188"/>
                <a:gd name="T58" fmla="*/ 250 w 277"/>
                <a:gd name="T59" fmla="*/ 38 h 188"/>
                <a:gd name="T60" fmla="*/ 268 w 277"/>
                <a:gd name="T61" fmla="*/ 58 h 188"/>
                <a:gd name="T62" fmla="*/ 272 w 277"/>
                <a:gd name="T63" fmla="*/ 71 h 188"/>
                <a:gd name="T64" fmla="*/ 277 w 277"/>
                <a:gd name="T65" fmla="*/ 87 h 188"/>
                <a:gd name="T66" fmla="*/ 277 w 277"/>
                <a:gd name="T67" fmla="*/ 120 h 188"/>
                <a:gd name="T68" fmla="*/ 268 w 277"/>
                <a:gd name="T69" fmla="*/ 148 h 188"/>
                <a:gd name="T70" fmla="*/ 261 w 277"/>
                <a:gd name="T71" fmla="*/ 162 h 188"/>
                <a:gd name="T72" fmla="*/ 250 w 277"/>
                <a:gd name="T73" fmla="*/ 170 h 188"/>
                <a:gd name="T74" fmla="*/ 237 w 277"/>
                <a:gd name="T75" fmla="*/ 175 h 188"/>
                <a:gd name="T76" fmla="*/ 219 w 277"/>
                <a:gd name="T77" fmla="*/ 177 h 188"/>
                <a:gd name="T78" fmla="*/ 208 w 277"/>
                <a:gd name="T79" fmla="*/ 177 h 188"/>
                <a:gd name="T80" fmla="*/ 193 w 277"/>
                <a:gd name="T81" fmla="*/ 179 h 188"/>
                <a:gd name="T82" fmla="*/ 157 w 277"/>
                <a:gd name="T83" fmla="*/ 181 h 188"/>
                <a:gd name="T84" fmla="*/ 129 w 277"/>
                <a:gd name="T85" fmla="*/ 184 h 188"/>
                <a:gd name="T86" fmla="*/ 113 w 277"/>
                <a:gd name="T87" fmla="*/ 184 h 188"/>
                <a:gd name="T88" fmla="*/ 93 w 277"/>
                <a:gd name="T89" fmla="*/ 186 h 188"/>
                <a:gd name="T90" fmla="*/ 75 w 277"/>
                <a:gd name="T91" fmla="*/ 188 h 188"/>
                <a:gd name="T92" fmla="*/ 60 w 277"/>
                <a:gd name="T93" fmla="*/ 188 h 188"/>
                <a:gd name="T94" fmla="*/ 38 w 277"/>
                <a:gd name="T95" fmla="*/ 184 h 188"/>
                <a:gd name="T96" fmla="*/ 13 w 277"/>
                <a:gd name="T97" fmla="*/ 179 h 188"/>
                <a:gd name="T98" fmla="*/ 5 w 277"/>
                <a:gd name="T99" fmla="*/ 177 h 188"/>
                <a:gd name="T100" fmla="*/ 0 w 277"/>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88"/>
                <a:gd name="T155" fmla="*/ 277 w 277"/>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88">
                  <a:moveTo>
                    <a:pt x="0" y="175"/>
                  </a:moveTo>
                  <a:lnTo>
                    <a:pt x="0" y="157"/>
                  </a:lnTo>
                  <a:lnTo>
                    <a:pt x="7" y="148"/>
                  </a:lnTo>
                  <a:lnTo>
                    <a:pt x="25" y="142"/>
                  </a:lnTo>
                  <a:lnTo>
                    <a:pt x="47" y="139"/>
                  </a:lnTo>
                  <a:lnTo>
                    <a:pt x="62" y="135"/>
                  </a:lnTo>
                  <a:lnTo>
                    <a:pt x="73" y="126"/>
                  </a:lnTo>
                  <a:lnTo>
                    <a:pt x="78" y="113"/>
                  </a:lnTo>
                  <a:lnTo>
                    <a:pt x="75" y="102"/>
                  </a:lnTo>
                  <a:lnTo>
                    <a:pt x="67" y="93"/>
                  </a:lnTo>
                  <a:lnTo>
                    <a:pt x="60" y="87"/>
                  </a:lnTo>
                  <a:lnTo>
                    <a:pt x="51" y="80"/>
                  </a:lnTo>
                  <a:lnTo>
                    <a:pt x="38" y="69"/>
                  </a:lnTo>
                  <a:lnTo>
                    <a:pt x="25" y="56"/>
                  </a:lnTo>
                  <a:lnTo>
                    <a:pt x="18" y="45"/>
                  </a:lnTo>
                  <a:lnTo>
                    <a:pt x="9" y="27"/>
                  </a:lnTo>
                  <a:lnTo>
                    <a:pt x="7" y="18"/>
                  </a:lnTo>
                  <a:lnTo>
                    <a:pt x="9"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C8845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3" name="Freeform 242"/>
            <p:cNvSpPr>
              <a:spLocks/>
            </p:cNvSpPr>
            <p:nvPr/>
          </p:nvSpPr>
          <p:spPr bwMode="auto">
            <a:xfrm>
              <a:off x="815" y="2961"/>
              <a:ext cx="277" cy="188"/>
            </a:xfrm>
            <a:custGeom>
              <a:avLst/>
              <a:gdLst>
                <a:gd name="T0" fmla="*/ 0 w 277"/>
                <a:gd name="T1" fmla="*/ 175 h 188"/>
                <a:gd name="T2" fmla="*/ 0 w 277"/>
                <a:gd name="T3" fmla="*/ 166 h 188"/>
                <a:gd name="T4" fmla="*/ 2 w 277"/>
                <a:gd name="T5" fmla="*/ 157 h 188"/>
                <a:gd name="T6" fmla="*/ 9 w 277"/>
                <a:gd name="T7" fmla="*/ 148 h 188"/>
                <a:gd name="T8" fmla="*/ 27 w 277"/>
                <a:gd name="T9" fmla="*/ 142 h 188"/>
                <a:gd name="T10" fmla="*/ 49 w 277"/>
                <a:gd name="T11" fmla="*/ 139 h 188"/>
                <a:gd name="T12" fmla="*/ 64 w 277"/>
                <a:gd name="T13" fmla="*/ 135 h 188"/>
                <a:gd name="T14" fmla="*/ 75 w 277"/>
                <a:gd name="T15" fmla="*/ 126 h 188"/>
                <a:gd name="T16" fmla="*/ 80 w 277"/>
                <a:gd name="T17" fmla="*/ 113 h 188"/>
                <a:gd name="T18" fmla="*/ 75 w 277"/>
                <a:gd name="T19" fmla="*/ 102 h 188"/>
                <a:gd name="T20" fmla="*/ 69 w 277"/>
                <a:gd name="T21" fmla="*/ 93 h 188"/>
                <a:gd name="T22" fmla="*/ 51 w 277"/>
                <a:gd name="T23" fmla="*/ 80 h 188"/>
                <a:gd name="T24" fmla="*/ 40 w 277"/>
                <a:gd name="T25" fmla="*/ 69 h 188"/>
                <a:gd name="T26" fmla="*/ 27 w 277"/>
                <a:gd name="T27" fmla="*/ 56 h 188"/>
                <a:gd name="T28" fmla="*/ 18 w 277"/>
                <a:gd name="T29" fmla="*/ 45 h 188"/>
                <a:gd name="T30" fmla="*/ 9 w 277"/>
                <a:gd name="T31" fmla="*/ 27 h 188"/>
                <a:gd name="T32" fmla="*/ 11 w 277"/>
                <a:gd name="T33" fmla="*/ 12 h 188"/>
                <a:gd name="T34" fmla="*/ 13 w 277"/>
                <a:gd name="T35" fmla="*/ 7 h 188"/>
                <a:gd name="T36" fmla="*/ 20 w 277"/>
                <a:gd name="T37" fmla="*/ 5 h 188"/>
                <a:gd name="T38" fmla="*/ 36 w 277"/>
                <a:gd name="T39" fmla="*/ 3 h 188"/>
                <a:gd name="T40" fmla="*/ 75 w 277"/>
                <a:gd name="T41" fmla="*/ 0 h 188"/>
                <a:gd name="T42" fmla="*/ 86 w 277"/>
                <a:gd name="T43" fmla="*/ 3 h 188"/>
                <a:gd name="T44" fmla="*/ 104 w 277"/>
                <a:gd name="T45" fmla="*/ 3 h 188"/>
                <a:gd name="T46" fmla="*/ 144 w 277"/>
                <a:gd name="T47" fmla="*/ 9 h 188"/>
                <a:gd name="T48" fmla="*/ 182 w 277"/>
                <a:gd name="T49" fmla="*/ 14 h 188"/>
                <a:gd name="T50" fmla="*/ 197 w 277"/>
                <a:gd name="T51" fmla="*/ 16 h 188"/>
                <a:gd name="T52" fmla="*/ 208 w 277"/>
                <a:gd name="T53" fmla="*/ 18 h 188"/>
                <a:gd name="T54" fmla="*/ 230 w 277"/>
                <a:gd name="T55" fmla="*/ 25 h 188"/>
                <a:gd name="T56" fmla="*/ 250 w 277"/>
                <a:gd name="T57" fmla="*/ 38 h 188"/>
                <a:gd name="T58" fmla="*/ 268 w 277"/>
                <a:gd name="T59" fmla="*/ 58 h 188"/>
                <a:gd name="T60" fmla="*/ 272 w 277"/>
                <a:gd name="T61" fmla="*/ 71 h 188"/>
                <a:gd name="T62" fmla="*/ 277 w 277"/>
                <a:gd name="T63" fmla="*/ 87 h 188"/>
                <a:gd name="T64" fmla="*/ 277 w 277"/>
                <a:gd name="T65" fmla="*/ 120 h 188"/>
                <a:gd name="T66" fmla="*/ 268 w 277"/>
                <a:gd name="T67" fmla="*/ 148 h 188"/>
                <a:gd name="T68" fmla="*/ 261 w 277"/>
                <a:gd name="T69" fmla="*/ 162 h 188"/>
                <a:gd name="T70" fmla="*/ 250 w 277"/>
                <a:gd name="T71" fmla="*/ 170 h 188"/>
                <a:gd name="T72" fmla="*/ 237 w 277"/>
                <a:gd name="T73" fmla="*/ 175 h 188"/>
                <a:gd name="T74" fmla="*/ 219 w 277"/>
                <a:gd name="T75" fmla="*/ 177 h 188"/>
                <a:gd name="T76" fmla="*/ 208 w 277"/>
                <a:gd name="T77" fmla="*/ 177 h 188"/>
                <a:gd name="T78" fmla="*/ 193 w 277"/>
                <a:gd name="T79" fmla="*/ 179 h 188"/>
                <a:gd name="T80" fmla="*/ 157 w 277"/>
                <a:gd name="T81" fmla="*/ 181 h 188"/>
                <a:gd name="T82" fmla="*/ 129 w 277"/>
                <a:gd name="T83" fmla="*/ 184 h 188"/>
                <a:gd name="T84" fmla="*/ 113 w 277"/>
                <a:gd name="T85" fmla="*/ 184 h 188"/>
                <a:gd name="T86" fmla="*/ 93 w 277"/>
                <a:gd name="T87" fmla="*/ 186 h 188"/>
                <a:gd name="T88" fmla="*/ 75 w 277"/>
                <a:gd name="T89" fmla="*/ 188 h 188"/>
                <a:gd name="T90" fmla="*/ 60 w 277"/>
                <a:gd name="T91" fmla="*/ 188 h 188"/>
                <a:gd name="T92" fmla="*/ 38 w 277"/>
                <a:gd name="T93" fmla="*/ 184 h 188"/>
                <a:gd name="T94" fmla="*/ 13 w 277"/>
                <a:gd name="T95" fmla="*/ 179 h 188"/>
                <a:gd name="T96" fmla="*/ 5 w 277"/>
                <a:gd name="T97" fmla="*/ 177 h 188"/>
                <a:gd name="T98" fmla="*/ 0 w 277"/>
                <a:gd name="T99" fmla="*/ 175 h 1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7"/>
                <a:gd name="T151" fmla="*/ 0 h 188"/>
                <a:gd name="T152" fmla="*/ 277 w 277"/>
                <a:gd name="T153" fmla="*/ 188 h 1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7" h="188">
                  <a:moveTo>
                    <a:pt x="0" y="175"/>
                  </a:moveTo>
                  <a:lnTo>
                    <a:pt x="0" y="166"/>
                  </a:lnTo>
                  <a:lnTo>
                    <a:pt x="2" y="157"/>
                  </a:lnTo>
                  <a:lnTo>
                    <a:pt x="9" y="148"/>
                  </a:lnTo>
                  <a:lnTo>
                    <a:pt x="27" y="142"/>
                  </a:lnTo>
                  <a:lnTo>
                    <a:pt x="49" y="139"/>
                  </a:lnTo>
                  <a:lnTo>
                    <a:pt x="64" y="135"/>
                  </a:lnTo>
                  <a:lnTo>
                    <a:pt x="75" y="126"/>
                  </a:lnTo>
                  <a:lnTo>
                    <a:pt x="80" y="113"/>
                  </a:lnTo>
                  <a:lnTo>
                    <a:pt x="75" y="102"/>
                  </a:lnTo>
                  <a:lnTo>
                    <a:pt x="69" y="93"/>
                  </a:lnTo>
                  <a:lnTo>
                    <a:pt x="51" y="80"/>
                  </a:lnTo>
                  <a:lnTo>
                    <a:pt x="40" y="69"/>
                  </a:lnTo>
                  <a:lnTo>
                    <a:pt x="27" y="56"/>
                  </a:lnTo>
                  <a:lnTo>
                    <a:pt x="18" y="45"/>
                  </a:lnTo>
                  <a:lnTo>
                    <a:pt x="9" y="27"/>
                  </a:lnTo>
                  <a:lnTo>
                    <a:pt x="11"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C4804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4" name="Freeform 243"/>
            <p:cNvSpPr>
              <a:spLocks/>
            </p:cNvSpPr>
            <p:nvPr/>
          </p:nvSpPr>
          <p:spPr bwMode="auto">
            <a:xfrm>
              <a:off x="815" y="2961"/>
              <a:ext cx="277" cy="188"/>
            </a:xfrm>
            <a:custGeom>
              <a:avLst/>
              <a:gdLst>
                <a:gd name="T0" fmla="*/ 0 w 277"/>
                <a:gd name="T1" fmla="*/ 175 h 188"/>
                <a:gd name="T2" fmla="*/ 0 w 277"/>
                <a:gd name="T3" fmla="*/ 173 h 188"/>
                <a:gd name="T4" fmla="*/ 2 w 277"/>
                <a:gd name="T5" fmla="*/ 166 h 188"/>
                <a:gd name="T6" fmla="*/ 5 w 277"/>
                <a:gd name="T7" fmla="*/ 157 h 188"/>
                <a:gd name="T8" fmla="*/ 11 w 277"/>
                <a:gd name="T9" fmla="*/ 150 h 188"/>
                <a:gd name="T10" fmla="*/ 29 w 277"/>
                <a:gd name="T11" fmla="*/ 144 h 188"/>
                <a:gd name="T12" fmla="*/ 38 w 277"/>
                <a:gd name="T13" fmla="*/ 142 h 188"/>
                <a:gd name="T14" fmla="*/ 51 w 277"/>
                <a:gd name="T15" fmla="*/ 142 h 188"/>
                <a:gd name="T16" fmla="*/ 67 w 277"/>
                <a:gd name="T17" fmla="*/ 137 h 188"/>
                <a:gd name="T18" fmla="*/ 78 w 277"/>
                <a:gd name="T19" fmla="*/ 126 h 188"/>
                <a:gd name="T20" fmla="*/ 82 w 277"/>
                <a:gd name="T21" fmla="*/ 115 h 188"/>
                <a:gd name="T22" fmla="*/ 78 w 277"/>
                <a:gd name="T23" fmla="*/ 102 h 188"/>
                <a:gd name="T24" fmla="*/ 71 w 277"/>
                <a:gd name="T25" fmla="*/ 93 h 188"/>
                <a:gd name="T26" fmla="*/ 53 w 277"/>
                <a:gd name="T27" fmla="*/ 80 h 188"/>
                <a:gd name="T28" fmla="*/ 40 w 277"/>
                <a:gd name="T29" fmla="*/ 67 h 188"/>
                <a:gd name="T30" fmla="*/ 29 w 277"/>
                <a:gd name="T31" fmla="*/ 53 h 188"/>
                <a:gd name="T32" fmla="*/ 20 w 277"/>
                <a:gd name="T33" fmla="*/ 45 h 188"/>
                <a:gd name="T34" fmla="*/ 11 w 277"/>
                <a:gd name="T35" fmla="*/ 27 h 188"/>
                <a:gd name="T36" fmla="*/ 9 w 277"/>
                <a:gd name="T37" fmla="*/ 18 h 188"/>
                <a:gd name="T38" fmla="*/ 11 w 277"/>
                <a:gd name="T39" fmla="*/ 12 h 188"/>
                <a:gd name="T40" fmla="*/ 13 w 277"/>
                <a:gd name="T41" fmla="*/ 7 h 188"/>
                <a:gd name="T42" fmla="*/ 20 w 277"/>
                <a:gd name="T43" fmla="*/ 5 h 188"/>
                <a:gd name="T44" fmla="*/ 36 w 277"/>
                <a:gd name="T45" fmla="*/ 3 h 188"/>
                <a:gd name="T46" fmla="*/ 75 w 277"/>
                <a:gd name="T47" fmla="*/ 0 h 188"/>
                <a:gd name="T48" fmla="*/ 86 w 277"/>
                <a:gd name="T49" fmla="*/ 3 h 188"/>
                <a:gd name="T50" fmla="*/ 104 w 277"/>
                <a:gd name="T51" fmla="*/ 3 h 188"/>
                <a:gd name="T52" fmla="*/ 144 w 277"/>
                <a:gd name="T53" fmla="*/ 9 h 188"/>
                <a:gd name="T54" fmla="*/ 182 w 277"/>
                <a:gd name="T55" fmla="*/ 14 h 188"/>
                <a:gd name="T56" fmla="*/ 197 w 277"/>
                <a:gd name="T57" fmla="*/ 16 h 188"/>
                <a:gd name="T58" fmla="*/ 208 w 277"/>
                <a:gd name="T59" fmla="*/ 18 h 188"/>
                <a:gd name="T60" fmla="*/ 230 w 277"/>
                <a:gd name="T61" fmla="*/ 25 h 188"/>
                <a:gd name="T62" fmla="*/ 250 w 277"/>
                <a:gd name="T63" fmla="*/ 38 h 188"/>
                <a:gd name="T64" fmla="*/ 268 w 277"/>
                <a:gd name="T65" fmla="*/ 58 h 188"/>
                <a:gd name="T66" fmla="*/ 272 w 277"/>
                <a:gd name="T67" fmla="*/ 71 h 188"/>
                <a:gd name="T68" fmla="*/ 277 w 277"/>
                <a:gd name="T69" fmla="*/ 87 h 188"/>
                <a:gd name="T70" fmla="*/ 277 w 277"/>
                <a:gd name="T71" fmla="*/ 120 h 188"/>
                <a:gd name="T72" fmla="*/ 268 w 277"/>
                <a:gd name="T73" fmla="*/ 148 h 188"/>
                <a:gd name="T74" fmla="*/ 261 w 277"/>
                <a:gd name="T75" fmla="*/ 162 h 188"/>
                <a:gd name="T76" fmla="*/ 250 w 277"/>
                <a:gd name="T77" fmla="*/ 170 h 188"/>
                <a:gd name="T78" fmla="*/ 237 w 277"/>
                <a:gd name="T79" fmla="*/ 175 h 188"/>
                <a:gd name="T80" fmla="*/ 219 w 277"/>
                <a:gd name="T81" fmla="*/ 177 h 188"/>
                <a:gd name="T82" fmla="*/ 208 w 277"/>
                <a:gd name="T83" fmla="*/ 177 h 188"/>
                <a:gd name="T84" fmla="*/ 193 w 277"/>
                <a:gd name="T85" fmla="*/ 179 h 188"/>
                <a:gd name="T86" fmla="*/ 157 w 277"/>
                <a:gd name="T87" fmla="*/ 181 h 188"/>
                <a:gd name="T88" fmla="*/ 129 w 277"/>
                <a:gd name="T89" fmla="*/ 184 h 188"/>
                <a:gd name="T90" fmla="*/ 113 w 277"/>
                <a:gd name="T91" fmla="*/ 184 h 188"/>
                <a:gd name="T92" fmla="*/ 93 w 277"/>
                <a:gd name="T93" fmla="*/ 186 h 188"/>
                <a:gd name="T94" fmla="*/ 75 w 277"/>
                <a:gd name="T95" fmla="*/ 188 h 188"/>
                <a:gd name="T96" fmla="*/ 60 w 277"/>
                <a:gd name="T97" fmla="*/ 188 h 188"/>
                <a:gd name="T98" fmla="*/ 38 w 277"/>
                <a:gd name="T99" fmla="*/ 184 h 188"/>
                <a:gd name="T100" fmla="*/ 13 w 277"/>
                <a:gd name="T101" fmla="*/ 179 h 188"/>
                <a:gd name="T102" fmla="*/ 5 w 277"/>
                <a:gd name="T103" fmla="*/ 177 h 188"/>
                <a:gd name="T104" fmla="*/ 0 w 277"/>
                <a:gd name="T105" fmla="*/ 175 h 1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7"/>
                <a:gd name="T160" fmla="*/ 0 h 188"/>
                <a:gd name="T161" fmla="*/ 277 w 277"/>
                <a:gd name="T162" fmla="*/ 188 h 1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7" h="188">
                  <a:moveTo>
                    <a:pt x="0" y="175"/>
                  </a:moveTo>
                  <a:lnTo>
                    <a:pt x="0" y="173"/>
                  </a:lnTo>
                  <a:lnTo>
                    <a:pt x="2" y="166"/>
                  </a:lnTo>
                  <a:lnTo>
                    <a:pt x="5" y="157"/>
                  </a:lnTo>
                  <a:lnTo>
                    <a:pt x="11" y="150"/>
                  </a:lnTo>
                  <a:lnTo>
                    <a:pt x="29" y="144"/>
                  </a:lnTo>
                  <a:lnTo>
                    <a:pt x="38" y="142"/>
                  </a:lnTo>
                  <a:lnTo>
                    <a:pt x="51" y="142"/>
                  </a:lnTo>
                  <a:lnTo>
                    <a:pt x="67" y="137"/>
                  </a:lnTo>
                  <a:lnTo>
                    <a:pt x="78" y="126"/>
                  </a:lnTo>
                  <a:lnTo>
                    <a:pt x="82" y="115"/>
                  </a:lnTo>
                  <a:lnTo>
                    <a:pt x="78" y="102"/>
                  </a:lnTo>
                  <a:lnTo>
                    <a:pt x="71" y="93"/>
                  </a:lnTo>
                  <a:lnTo>
                    <a:pt x="53" y="80"/>
                  </a:lnTo>
                  <a:lnTo>
                    <a:pt x="40" y="67"/>
                  </a:lnTo>
                  <a:lnTo>
                    <a:pt x="29" y="53"/>
                  </a:lnTo>
                  <a:lnTo>
                    <a:pt x="20" y="45"/>
                  </a:lnTo>
                  <a:lnTo>
                    <a:pt x="11" y="27"/>
                  </a:lnTo>
                  <a:lnTo>
                    <a:pt x="9" y="18"/>
                  </a:lnTo>
                  <a:lnTo>
                    <a:pt x="11"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C17D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5" name="Freeform 244"/>
            <p:cNvSpPr>
              <a:spLocks/>
            </p:cNvSpPr>
            <p:nvPr/>
          </p:nvSpPr>
          <p:spPr bwMode="auto">
            <a:xfrm>
              <a:off x="815" y="2961"/>
              <a:ext cx="277" cy="188"/>
            </a:xfrm>
            <a:custGeom>
              <a:avLst/>
              <a:gdLst>
                <a:gd name="T0" fmla="*/ 0 w 277"/>
                <a:gd name="T1" fmla="*/ 175 h 188"/>
                <a:gd name="T2" fmla="*/ 0 w 277"/>
                <a:gd name="T3" fmla="*/ 173 h 188"/>
                <a:gd name="T4" fmla="*/ 2 w 277"/>
                <a:gd name="T5" fmla="*/ 166 h 188"/>
                <a:gd name="T6" fmla="*/ 7 w 277"/>
                <a:gd name="T7" fmla="*/ 157 h 188"/>
                <a:gd name="T8" fmla="*/ 16 w 277"/>
                <a:gd name="T9" fmla="*/ 150 h 188"/>
                <a:gd name="T10" fmla="*/ 31 w 277"/>
                <a:gd name="T11" fmla="*/ 144 h 188"/>
                <a:gd name="T12" fmla="*/ 40 w 277"/>
                <a:gd name="T13" fmla="*/ 142 h 188"/>
                <a:gd name="T14" fmla="*/ 53 w 277"/>
                <a:gd name="T15" fmla="*/ 142 h 188"/>
                <a:gd name="T16" fmla="*/ 69 w 277"/>
                <a:gd name="T17" fmla="*/ 137 h 188"/>
                <a:gd name="T18" fmla="*/ 80 w 277"/>
                <a:gd name="T19" fmla="*/ 126 h 188"/>
                <a:gd name="T20" fmla="*/ 84 w 277"/>
                <a:gd name="T21" fmla="*/ 115 h 188"/>
                <a:gd name="T22" fmla="*/ 80 w 277"/>
                <a:gd name="T23" fmla="*/ 102 h 188"/>
                <a:gd name="T24" fmla="*/ 71 w 277"/>
                <a:gd name="T25" fmla="*/ 93 h 188"/>
                <a:gd name="T26" fmla="*/ 64 w 277"/>
                <a:gd name="T27" fmla="*/ 87 h 188"/>
                <a:gd name="T28" fmla="*/ 56 w 277"/>
                <a:gd name="T29" fmla="*/ 80 h 188"/>
                <a:gd name="T30" fmla="*/ 42 w 277"/>
                <a:gd name="T31" fmla="*/ 67 h 188"/>
                <a:gd name="T32" fmla="*/ 31 w 277"/>
                <a:gd name="T33" fmla="*/ 53 h 188"/>
                <a:gd name="T34" fmla="*/ 22 w 277"/>
                <a:gd name="T35" fmla="*/ 45 h 188"/>
                <a:gd name="T36" fmla="*/ 11 w 277"/>
                <a:gd name="T37" fmla="*/ 27 h 188"/>
                <a:gd name="T38" fmla="*/ 11 w 277"/>
                <a:gd name="T39" fmla="*/ 12 h 188"/>
                <a:gd name="T40" fmla="*/ 13 w 277"/>
                <a:gd name="T41" fmla="*/ 7 h 188"/>
                <a:gd name="T42" fmla="*/ 20 w 277"/>
                <a:gd name="T43" fmla="*/ 5 h 188"/>
                <a:gd name="T44" fmla="*/ 36 w 277"/>
                <a:gd name="T45" fmla="*/ 3 h 188"/>
                <a:gd name="T46" fmla="*/ 75 w 277"/>
                <a:gd name="T47" fmla="*/ 0 h 188"/>
                <a:gd name="T48" fmla="*/ 86 w 277"/>
                <a:gd name="T49" fmla="*/ 3 h 188"/>
                <a:gd name="T50" fmla="*/ 104 w 277"/>
                <a:gd name="T51" fmla="*/ 3 h 188"/>
                <a:gd name="T52" fmla="*/ 144 w 277"/>
                <a:gd name="T53" fmla="*/ 9 h 188"/>
                <a:gd name="T54" fmla="*/ 182 w 277"/>
                <a:gd name="T55" fmla="*/ 14 h 188"/>
                <a:gd name="T56" fmla="*/ 197 w 277"/>
                <a:gd name="T57" fmla="*/ 16 h 188"/>
                <a:gd name="T58" fmla="*/ 208 w 277"/>
                <a:gd name="T59" fmla="*/ 18 h 188"/>
                <a:gd name="T60" fmla="*/ 230 w 277"/>
                <a:gd name="T61" fmla="*/ 25 h 188"/>
                <a:gd name="T62" fmla="*/ 250 w 277"/>
                <a:gd name="T63" fmla="*/ 38 h 188"/>
                <a:gd name="T64" fmla="*/ 268 w 277"/>
                <a:gd name="T65" fmla="*/ 58 h 188"/>
                <a:gd name="T66" fmla="*/ 272 w 277"/>
                <a:gd name="T67" fmla="*/ 71 h 188"/>
                <a:gd name="T68" fmla="*/ 277 w 277"/>
                <a:gd name="T69" fmla="*/ 87 h 188"/>
                <a:gd name="T70" fmla="*/ 277 w 277"/>
                <a:gd name="T71" fmla="*/ 120 h 188"/>
                <a:gd name="T72" fmla="*/ 268 w 277"/>
                <a:gd name="T73" fmla="*/ 148 h 188"/>
                <a:gd name="T74" fmla="*/ 261 w 277"/>
                <a:gd name="T75" fmla="*/ 162 h 188"/>
                <a:gd name="T76" fmla="*/ 250 w 277"/>
                <a:gd name="T77" fmla="*/ 170 h 188"/>
                <a:gd name="T78" fmla="*/ 237 w 277"/>
                <a:gd name="T79" fmla="*/ 175 h 188"/>
                <a:gd name="T80" fmla="*/ 219 w 277"/>
                <a:gd name="T81" fmla="*/ 177 h 188"/>
                <a:gd name="T82" fmla="*/ 208 w 277"/>
                <a:gd name="T83" fmla="*/ 177 h 188"/>
                <a:gd name="T84" fmla="*/ 193 w 277"/>
                <a:gd name="T85" fmla="*/ 179 h 188"/>
                <a:gd name="T86" fmla="*/ 157 w 277"/>
                <a:gd name="T87" fmla="*/ 181 h 188"/>
                <a:gd name="T88" fmla="*/ 129 w 277"/>
                <a:gd name="T89" fmla="*/ 184 h 188"/>
                <a:gd name="T90" fmla="*/ 113 w 277"/>
                <a:gd name="T91" fmla="*/ 184 h 188"/>
                <a:gd name="T92" fmla="*/ 93 w 277"/>
                <a:gd name="T93" fmla="*/ 186 h 188"/>
                <a:gd name="T94" fmla="*/ 75 w 277"/>
                <a:gd name="T95" fmla="*/ 188 h 188"/>
                <a:gd name="T96" fmla="*/ 60 w 277"/>
                <a:gd name="T97" fmla="*/ 188 h 188"/>
                <a:gd name="T98" fmla="*/ 38 w 277"/>
                <a:gd name="T99" fmla="*/ 184 h 188"/>
                <a:gd name="T100" fmla="*/ 13 w 277"/>
                <a:gd name="T101" fmla="*/ 179 h 188"/>
                <a:gd name="T102" fmla="*/ 5 w 277"/>
                <a:gd name="T103" fmla="*/ 177 h 188"/>
                <a:gd name="T104" fmla="*/ 0 w 277"/>
                <a:gd name="T105" fmla="*/ 175 h 1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7"/>
                <a:gd name="T160" fmla="*/ 0 h 188"/>
                <a:gd name="T161" fmla="*/ 277 w 277"/>
                <a:gd name="T162" fmla="*/ 188 h 1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7" h="188">
                  <a:moveTo>
                    <a:pt x="0" y="175"/>
                  </a:moveTo>
                  <a:lnTo>
                    <a:pt x="0" y="173"/>
                  </a:lnTo>
                  <a:lnTo>
                    <a:pt x="2" y="166"/>
                  </a:lnTo>
                  <a:lnTo>
                    <a:pt x="7" y="157"/>
                  </a:lnTo>
                  <a:lnTo>
                    <a:pt x="16" y="150"/>
                  </a:lnTo>
                  <a:lnTo>
                    <a:pt x="31" y="144"/>
                  </a:lnTo>
                  <a:lnTo>
                    <a:pt x="40" y="142"/>
                  </a:lnTo>
                  <a:lnTo>
                    <a:pt x="53" y="142"/>
                  </a:lnTo>
                  <a:lnTo>
                    <a:pt x="69" y="137"/>
                  </a:lnTo>
                  <a:lnTo>
                    <a:pt x="80" y="126"/>
                  </a:lnTo>
                  <a:lnTo>
                    <a:pt x="84" y="115"/>
                  </a:lnTo>
                  <a:lnTo>
                    <a:pt x="80" y="102"/>
                  </a:lnTo>
                  <a:lnTo>
                    <a:pt x="71" y="93"/>
                  </a:lnTo>
                  <a:lnTo>
                    <a:pt x="64" y="87"/>
                  </a:lnTo>
                  <a:lnTo>
                    <a:pt x="56" y="80"/>
                  </a:lnTo>
                  <a:lnTo>
                    <a:pt x="42" y="67"/>
                  </a:lnTo>
                  <a:lnTo>
                    <a:pt x="31" y="53"/>
                  </a:lnTo>
                  <a:lnTo>
                    <a:pt x="22" y="45"/>
                  </a:lnTo>
                  <a:lnTo>
                    <a:pt x="11" y="27"/>
                  </a:lnTo>
                  <a:lnTo>
                    <a:pt x="11"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BD794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6" name="Freeform 245"/>
            <p:cNvSpPr>
              <a:spLocks/>
            </p:cNvSpPr>
            <p:nvPr/>
          </p:nvSpPr>
          <p:spPr bwMode="auto">
            <a:xfrm>
              <a:off x="815" y="2961"/>
              <a:ext cx="277" cy="188"/>
            </a:xfrm>
            <a:custGeom>
              <a:avLst/>
              <a:gdLst>
                <a:gd name="T0" fmla="*/ 0 w 277"/>
                <a:gd name="T1" fmla="*/ 175 h 188"/>
                <a:gd name="T2" fmla="*/ 0 w 277"/>
                <a:gd name="T3" fmla="*/ 173 h 188"/>
                <a:gd name="T4" fmla="*/ 5 w 277"/>
                <a:gd name="T5" fmla="*/ 166 h 188"/>
                <a:gd name="T6" fmla="*/ 16 w 277"/>
                <a:gd name="T7" fmla="*/ 150 h 188"/>
                <a:gd name="T8" fmla="*/ 33 w 277"/>
                <a:gd name="T9" fmla="*/ 144 h 188"/>
                <a:gd name="T10" fmla="*/ 56 w 277"/>
                <a:gd name="T11" fmla="*/ 142 h 188"/>
                <a:gd name="T12" fmla="*/ 71 w 277"/>
                <a:gd name="T13" fmla="*/ 137 h 188"/>
                <a:gd name="T14" fmla="*/ 82 w 277"/>
                <a:gd name="T15" fmla="*/ 126 h 188"/>
                <a:gd name="T16" fmla="*/ 86 w 277"/>
                <a:gd name="T17" fmla="*/ 115 h 188"/>
                <a:gd name="T18" fmla="*/ 82 w 277"/>
                <a:gd name="T19" fmla="*/ 102 h 188"/>
                <a:gd name="T20" fmla="*/ 73 w 277"/>
                <a:gd name="T21" fmla="*/ 93 h 188"/>
                <a:gd name="T22" fmla="*/ 67 w 277"/>
                <a:gd name="T23" fmla="*/ 87 h 188"/>
                <a:gd name="T24" fmla="*/ 58 w 277"/>
                <a:gd name="T25" fmla="*/ 80 h 188"/>
                <a:gd name="T26" fmla="*/ 44 w 277"/>
                <a:gd name="T27" fmla="*/ 67 h 188"/>
                <a:gd name="T28" fmla="*/ 31 w 277"/>
                <a:gd name="T29" fmla="*/ 53 h 188"/>
                <a:gd name="T30" fmla="*/ 22 w 277"/>
                <a:gd name="T31" fmla="*/ 45 h 188"/>
                <a:gd name="T32" fmla="*/ 13 w 277"/>
                <a:gd name="T33" fmla="*/ 27 h 188"/>
                <a:gd name="T34" fmla="*/ 11 w 277"/>
                <a:gd name="T35" fmla="*/ 18 h 188"/>
                <a:gd name="T36" fmla="*/ 11 w 277"/>
                <a:gd name="T37" fmla="*/ 12 h 188"/>
                <a:gd name="T38" fmla="*/ 13 w 277"/>
                <a:gd name="T39" fmla="*/ 7 h 188"/>
                <a:gd name="T40" fmla="*/ 20 w 277"/>
                <a:gd name="T41" fmla="*/ 5 h 188"/>
                <a:gd name="T42" fmla="*/ 36 w 277"/>
                <a:gd name="T43" fmla="*/ 3 h 188"/>
                <a:gd name="T44" fmla="*/ 75 w 277"/>
                <a:gd name="T45" fmla="*/ 0 h 188"/>
                <a:gd name="T46" fmla="*/ 86 w 277"/>
                <a:gd name="T47" fmla="*/ 3 h 188"/>
                <a:gd name="T48" fmla="*/ 104 w 277"/>
                <a:gd name="T49" fmla="*/ 3 h 188"/>
                <a:gd name="T50" fmla="*/ 144 w 277"/>
                <a:gd name="T51" fmla="*/ 9 h 188"/>
                <a:gd name="T52" fmla="*/ 182 w 277"/>
                <a:gd name="T53" fmla="*/ 14 h 188"/>
                <a:gd name="T54" fmla="*/ 197 w 277"/>
                <a:gd name="T55" fmla="*/ 16 h 188"/>
                <a:gd name="T56" fmla="*/ 208 w 277"/>
                <a:gd name="T57" fmla="*/ 18 h 188"/>
                <a:gd name="T58" fmla="*/ 230 w 277"/>
                <a:gd name="T59" fmla="*/ 25 h 188"/>
                <a:gd name="T60" fmla="*/ 250 w 277"/>
                <a:gd name="T61" fmla="*/ 38 h 188"/>
                <a:gd name="T62" fmla="*/ 268 w 277"/>
                <a:gd name="T63" fmla="*/ 58 h 188"/>
                <a:gd name="T64" fmla="*/ 272 w 277"/>
                <a:gd name="T65" fmla="*/ 71 h 188"/>
                <a:gd name="T66" fmla="*/ 277 w 277"/>
                <a:gd name="T67" fmla="*/ 87 h 188"/>
                <a:gd name="T68" fmla="*/ 277 w 277"/>
                <a:gd name="T69" fmla="*/ 120 h 188"/>
                <a:gd name="T70" fmla="*/ 268 w 277"/>
                <a:gd name="T71" fmla="*/ 148 h 188"/>
                <a:gd name="T72" fmla="*/ 261 w 277"/>
                <a:gd name="T73" fmla="*/ 162 h 188"/>
                <a:gd name="T74" fmla="*/ 250 w 277"/>
                <a:gd name="T75" fmla="*/ 170 h 188"/>
                <a:gd name="T76" fmla="*/ 237 w 277"/>
                <a:gd name="T77" fmla="*/ 175 h 188"/>
                <a:gd name="T78" fmla="*/ 219 w 277"/>
                <a:gd name="T79" fmla="*/ 177 h 188"/>
                <a:gd name="T80" fmla="*/ 208 w 277"/>
                <a:gd name="T81" fmla="*/ 177 h 188"/>
                <a:gd name="T82" fmla="*/ 193 w 277"/>
                <a:gd name="T83" fmla="*/ 179 h 188"/>
                <a:gd name="T84" fmla="*/ 157 w 277"/>
                <a:gd name="T85" fmla="*/ 181 h 188"/>
                <a:gd name="T86" fmla="*/ 129 w 277"/>
                <a:gd name="T87" fmla="*/ 184 h 188"/>
                <a:gd name="T88" fmla="*/ 113 w 277"/>
                <a:gd name="T89" fmla="*/ 184 h 188"/>
                <a:gd name="T90" fmla="*/ 93 w 277"/>
                <a:gd name="T91" fmla="*/ 186 h 188"/>
                <a:gd name="T92" fmla="*/ 75 w 277"/>
                <a:gd name="T93" fmla="*/ 188 h 188"/>
                <a:gd name="T94" fmla="*/ 60 w 277"/>
                <a:gd name="T95" fmla="*/ 188 h 188"/>
                <a:gd name="T96" fmla="*/ 38 w 277"/>
                <a:gd name="T97" fmla="*/ 184 h 188"/>
                <a:gd name="T98" fmla="*/ 13 w 277"/>
                <a:gd name="T99" fmla="*/ 179 h 188"/>
                <a:gd name="T100" fmla="*/ 5 w 277"/>
                <a:gd name="T101" fmla="*/ 177 h 188"/>
                <a:gd name="T102" fmla="*/ 0 w 277"/>
                <a:gd name="T103" fmla="*/ 175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7"/>
                <a:gd name="T157" fmla="*/ 0 h 188"/>
                <a:gd name="T158" fmla="*/ 277 w 277"/>
                <a:gd name="T159" fmla="*/ 188 h 1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7" h="188">
                  <a:moveTo>
                    <a:pt x="0" y="175"/>
                  </a:moveTo>
                  <a:lnTo>
                    <a:pt x="0" y="173"/>
                  </a:lnTo>
                  <a:lnTo>
                    <a:pt x="5" y="166"/>
                  </a:lnTo>
                  <a:lnTo>
                    <a:pt x="16" y="150"/>
                  </a:lnTo>
                  <a:lnTo>
                    <a:pt x="33" y="144"/>
                  </a:lnTo>
                  <a:lnTo>
                    <a:pt x="56" y="142"/>
                  </a:lnTo>
                  <a:lnTo>
                    <a:pt x="71" y="137"/>
                  </a:lnTo>
                  <a:lnTo>
                    <a:pt x="82" y="126"/>
                  </a:lnTo>
                  <a:lnTo>
                    <a:pt x="86" y="115"/>
                  </a:lnTo>
                  <a:lnTo>
                    <a:pt x="82" y="102"/>
                  </a:lnTo>
                  <a:lnTo>
                    <a:pt x="73" y="93"/>
                  </a:lnTo>
                  <a:lnTo>
                    <a:pt x="67" y="87"/>
                  </a:lnTo>
                  <a:lnTo>
                    <a:pt x="58" y="80"/>
                  </a:lnTo>
                  <a:lnTo>
                    <a:pt x="44" y="67"/>
                  </a:lnTo>
                  <a:lnTo>
                    <a:pt x="31" y="53"/>
                  </a:lnTo>
                  <a:lnTo>
                    <a:pt x="22" y="45"/>
                  </a:lnTo>
                  <a:lnTo>
                    <a:pt x="13" y="27"/>
                  </a:lnTo>
                  <a:lnTo>
                    <a:pt x="11" y="18"/>
                  </a:lnTo>
                  <a:lnTo>
                    <a:pt x="11"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BA764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7" name="Freeform 246"/>
            <p:cNvSpPr>
              <a:spLocks/>
            </p:cNvSpPr>
            <p:nvPr/>
          </p:nvSpPr>
          <p:spPr bwMode="auto">
            <a:xfrm>
              <a:off x="815" y="2961"/>
              <a:ext cx="277" cy="188"/>
            </a:xfrm>
            <a:custGeom>
              <a:avLst/>
              <a:gdLst>
                <a:gd name="T0" fmla="*/ 0 w 277"/>
                <a:gd name="T1" fmla="*/ 175 h 188"/>
                <a:gd name="T2" fmla="*/ 2 w 277"/>
                <a:gd name="T3" fmla="*/ 173 h 188"/>
                <a:gd name="T4" fmla="*/ 5 w 277"/>
                <a:gd name="T5" fmla="*/ 166 h 188"/>
                <a:gd name="T6" fmla="*/ 20 w 277"/>
                <a:gd name="T7" fmla="*/ 150 h 188"/>
                <a:gd name="T8" fmla="*/ 36 w 277"/>
                <a:gd name="T9" fmla="*/ 144 h 188"/>
                <a:gd name="T10" fmla="*/ 44 w 277"/>
                <a:gd name="T11" fmla="*/ 142 h 188"/>
                <a:gd name="T12" fmla="*/ 58 w 277"/>
                <a:gd name="T13" fmla="*/ 142 h 188"/>
                <a:gd name="T14" fmla="*/ 73 w 277"/>
                <a:gd name="T15" fmla="*/ 137 h 188"/>
                <a:gd name="T16" fmla="*/ 84 w 277"/>
                <a:gd name="T17" fmla="*/ 128 h 188"/>
                <a:gd name="T18" fmla="*/ 89 w 277"/>
                <a:gd name="T19" fmla="*/ 115 h 188"/>
                <a:gd name="T20" fmla="*/ 84 w 277"/>
                <a:gd name="T21" fmla="*/ 102 h 188"/>
                <a:gd name="T22" fmla="*/ 75 w 277"/>
                <a:gd name="T23" fmla="*/ 93 h 188"/>
                <a:gd name="T24" fmla="*/ 69 w 277"/>
                <a:gd name="T25" fmla="*/ 87 h 188"/>
                <a:gd name="T26" fmla="*/ 60 w 277"/>
                <a:gd name="T27" fmla="*/ 80 h 188"/>
                <a:gd name="T28" fmla="*/ 47 w 277"/>
                <a:gd name="T29" fmla="*/ 67 h 188"/>
                <a:gd name="T30" fmla="*/ 33 w 277"/>
                <a:gd name="T31" fmla="*/ 53 h 188"/>
                <a:gd name="T32" fmla="*/ 25 w 277"/>
                <a:gd name="T33" fmla="*/ 45 h 188"/>
                <a:gd name="T34" fmla="*/ 13 w 277"/>
                <a:gd name="T35" fmla="*/ 27 h 188"/>
                <a:gd name="T36" fmla="*/ 13 w 277"/>
                <a:gd name="T37" fmla="*/ 7 h 188"/>
                <a:gd name="T38" fmla="*/ 20 w 277"/>
                <a:gd name="T39" fmla="*/ 5 h 188"/>
                <a:gd name="T40" fmla="*/ 36 w 277"/>
                <a:gd name="T41" fmla="*/ 3 h 188"/>
                <a:gd name="T42" fmla="*/ 75 w 277"/>
                <a:gd name="T43" fmla="*/ 0 h 188"/>
                <a:gd name="T44" fmla="*/ 86 w 277"/>
                <a:gd name="T45" fmla="*/ 3 h 188"/>
                <a:gd name="T46" fmla="*/ 104 w 277"/>
                <a:gd name="T47" fmla="*/ 3 h 188"/>
                <a:gd name="T48" fmla="*/ 144 w 277"/>
                <a:gd name="T49" fmla="*/ 9 h 188"/>
                <a:gd name="T50" fmla="*/ 182 w 277"/>
                <a:gd name="T51" fmla="*/ 14 h 188"/>
                <a:gd name="T52" fmla="*/ 197 w 277"/>
                <a:gd name="T53" fmla="*/ 16 h 188"/>
                <a:gd name="T54" fmla="*/ 208 w 277"/>
                <a:gd name="T55" fmla="*/ 18 h 188"/>
                <a:gd name="T56" fmla="*/ 230 w 277"/>
                <a:gd name="T57" fmla="*/ 25 h 188"/>
                <a:gd name="T58" fmla="*/ 250 w 277"/>
                <a:gd name="T59" fmla="*/ 38 h 188"/>
                <a:gd name="T60" fmla="*/ 268 w 277"/>
                <a:gd name="T61" fmla="*/ 58 h 188"/>
                <a:gd name="T62" fmla="*/ 272 w 277"/>
                <a:gd name="T63" fmla="*/ 71 h 188"/>
                <a:gd name="T64" fmla="*/ 277 w 277"/>
                <a:gd name="T65" fmla="*/ 87 h 188"/>
                <a:gd name="T66" fmla="*/ 277 w 277"/>
                <a:gd name="T67" fmla="*/ 120 h 188"/>
                <a:gd name="T68" fmla="*/ 268 w 277"/>
                <a:gd name="T69" fmla="*/ 148 h 188"/>
                <a:gd name="T70" fmla="*/ 261 w 277"/>
                <a:gd name="T71" fmla="*/ 162 h 188"/>
                <a:gd name="T72" fmla="*/ 250 w 277"/>
                <a:gd name="T73" fmla="*/ 170 h 188"/>
                <a:gd name="T74" fmla="*/ 237 w 277"/>
                <a:gd name="T75" fmla="*/ 175 h 188"/>
                <a:gd name="T76" fmla="*/ 219 w 277"/>
                <a:gd name="T77" fmla="*/ 177 h 188"/>
                <a:gd name="T78" fmla="*/ 208 w 277"/>
                <a:gd name="T79" fmla="*/ 177 h 188"/>
                <a:gd name="T80" fmla="*/ 193 w 277"/>
                <a:gd name="T81" fmla="*/ 179 h 188"/>
                <a:gd name="T82" fmla="*/ 157 w 277"/>
                <a:gd name="T83" fmla="*/ 181 h 188"/>
                <a:gd name="T84" fmla="*/ 129 w 277"/>
                <a:gd name="T85" fmla="*/ 184 h 188"/>
                <a:gd name="T86" fmla="*/ 113 w 277"/>
                <a:gd name="T87" fmla="*/ 184 h 188"/>
                <a:gd name="T88" fmla="*/ 93 w 277"/>
                <a:gd name="T89" fmla="*/ 186 h 188"/>
                <a:gd name="T90" fmla="*/ 75 w 277"/>
                <a:gd name="T91" fmla="*/ 188 h 188"/>
                <a:gd name="T92" fmla="*/ 60 w 277"/>
                <a:gd name="T93" fmla="*/ 188 h 188"/>
                <a:gd name="T94" fmla="*/ 38 w 277"/>
                <a:gd name="T95" fmla="*/ 184 h 188"/>
                <a:gd name="T96" fmla="*/ 13 w 277"/>
                <a:gd name="T97" fmla="*/ 179 h 188"/>
                <a:gd name="T98" fmla="*/ 5 w 277"/>
                <a:gd name="T99" fmla="*/ 177 h 188"/>
                <a:gd name="T100" fmla="*/ 0 w 277"/>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88"/>
                <a:gd name="T155" fmla="*/ 277 w 277"/>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88">
                  <a:moveTo>
                    <a:pt x="0" y="175"/>
                  </a:moveTo>
                  <a:lnTo>
                    <a:pt x="2" y="173"/>
                  </a:lnTo>
                  <a:lnTo>
                    <a:pt x="5" y="166"/>
                  </a:lnTo>
                  <a:lnTo>
                    <a:pt x="20" y="150"/>
                  </a:lnTo>
                  <a:lnTo>
                    <a:pt x="36" y="144"/>
                  </a:lnTo>
                  <a:lnTo>
                    <a:pt x="44" y="142"/>
                  </a:lnTo>
                  <a:lnTo>
                    <a:pt x="58" y="142"/>
                  </a:lnTo>
                  <a:lnTo>
                    <a:pt x="73" y="137"/>
                  </a:lnTo>
                  <a:lnTo>
                    <a:pt x="84" y="128"/>
                  </a:lnTo>
                  <a:lnTo>
                    <a:pt x="89" y="115"/>
                  </a:lnTo>
                  <a:lnTo>
                    <a:pt x="84" y="102"/>
                  </a:lnTo>
                  <a:lnTo>
                    <a:pt x="75" y="93"/>
                  </a:lnTo>
                  <a:lnTo>
                    <a:pt x="69" y="87"/>
                  </a:lnTo>
                  <a:lnTo>
                    <a:pt x="60" y="80"/>
                  </a:lnTo>
                  <a:lnTo>
                    <a:pt x="47" y="67"/>
                  </a:lnTo>
                  <a:lnTo>
                    <a:pt x="33" y="53"/>
                  </a:lnTo>
                  <a:lnTo>
                    <a:pt x="25" y="45"/>
                  </a:lnTo>
                  <a:lnTo>
                    <a:pt x="13" y="27"/>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B672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8" name="Freeform 247"/>
            <p:cNvSpPr>
              <a:spLocks/>
            </p:cNvSpPr>
            <p:nvPr/>
          </p:nvSpPr>
          <p:spPr bwMode="auto">
            <a:xfrm>
              <a:off x="815" y="2961"/>
              <a:ext cx="277" cy="188"/>
            </a:xfrm>
            <a:custGeom>
              <a:avLst/>
              <a:gdLst>
                <a:gd name="T0" fmla="*/ 0 w 277"/>
                <a:gd name="T1" fmla="*/ 175 h 188"/>
                <a:gd name="T2" fmla="*/ 2 w 277"/>
                <a:gd name="T3" fmla="*/ 173 h 188"/>
                <a:gd name="T4" fmla="*/ 7 w 277"/>
                <a:gd name="T5" fmla="*/ 166 h 188"/>
                <a:gd name="T6" fmla="*/ 22 w 277"/>
                <a:gd name="T7" fmla="*/ 150 h 188"/>
                <a:gd name="T8" fmla="*/ 38 w 277"/>
                <a:gd name="T9" fmla="*/ 144 h 188"/>
                <a:gd name="T10" fmla="*/ 60 w 277"/>
                <a:gd name="T11" fmla="*/ 144 h 188"/>
                <a:gd name="T12" fmla="*/ 73 w 277"/>
                <a:gd name="T13" fmla="*/ 139 h 188"/>
                <a:gd name="T14" fmla="*/ 84 w 277"/>
                <a:gd name="T15" fmla="*/ 128 h 188"/>
                <a:gd name="T16" fmla="*/ 89 w 277"/>
                <a:gd name="T17" fmla="*/ 115 h 188"/>
                <a:gd name="T18" fmla="*/ 84 w 277"/>
                <a:gd name="T19" fmla="*/ 102 h 188"/>
                <a:gd name="T20" fmla="*/ 78 w 277"/>
                <a:gd name="T21" fmla="*/ 93 h 188"/>
                <a:gd name="T22" fmla="*/ 60 w 277"/>
                <a:gd name="T23" fmla="*/ 80 h 188"/>
                <a:gd name="T24" fmla="*/ 49 w 277"/>
                <a:gd name="T25" fmla="*/ 67 h 188"/>
                <a:gd name="T26" fmla="*/ 36 w 277"/>
                <a:gd name="T27" fmla="*/ 53 h 188"/>
                <a:gd name="T28" fmla="*/ 27 w 277"/>
                <a:gd name="T29" fmla="*/ 45 h 188"/>
                <a:gd name="T30" fmla="*/ 16 w 277"/>
                <a:gd name="T31" fmla="*/ 27 h 188"/>
                <a:gd name="T32" fmla="*/ 13 w 277"/>
                <a:gd name="T33" fmla="*/ 12 h 188"/>
                <a:gd name="T34" fmla="*/ 13 w 277"/>
                <a:gd name="T35" fmla="*/ 7 h 188"/>
                <a:gd name="T36" fmla="*/ 20 w 277"/>
                <a:gd name="T37" fmla="*/ 5 h 188"/>
                <a:gd name="T38" fmla="*/ 36 w 277"/>
                <a:gd name="T39" fmla="*/ 3 h 188"/>
                <a:gd name="T40" fmla="*/ 75 w 277"/>
                <a:gd name="T41" fmla="*/ 0 h 188"/>
                <a:gd name="T42" fmla="*/ 86 w 277"/>
                <a:gd name="T43" fmla="*/ 3 h 188"/>
                <a:gd name="T44" fmla="*/ 104 w 277"/>
                <a:gd name="T45" fmla="*/ 3 h 188"/>
                <a:gd name="T46" fmla="*/ 144 w 277"/>
                <a:gd name="T47" fmla="*/ 9 h 188"/>
                <a:gd name="T48" fmla="*/ 182 w 277"/>
                <a:gd name="T49" fmla="*/ 14 h 188"/>
                <a:gd name="T50" fmla="*/ 197 w 277"/>
                <a:gd name="T51" fmla="*/ 16 h 188"/>
                <a:gd name="T52" fmla="*/ 208 w 277"/>
                <a:gd name="T53" fmla="*/ 18 h 188"/>
                <a:gd name="T54" fmla="*/ 230 w 277"/>
                <a:gd name="T55" fmla="*/ 25 h 188"/>
                <a:gd name="T56" fmla="*/ 250 w 277"/>
                <a:gd name="T57" fmla="*/ 38 h 188"/>
                <a:gd name="T58" fmla="*/ 268 w 277"/>
                <a:gd name="T59" fmla="*/ 58 h 188"/>
                <a:gd name="T60" fmla="*/ 272 w 277"/>
                <a:gd name="T61" fmla="*/ 71 h 188"/>
                <a:gd name="T62" fmla="*/ 277 w 277"/>
                <a:gd name="T63" fmla="*/ 87 h 188"/>
                <a:gd name="T64" fmla="*/ 277 w 277"/>
                <a:gd name="T65" fmla="*/ 120 h 188"/>
                <a:gd name="T66" fmla="*/ 268 w 277"/>
                <a:gd name="T67" fmla="*/ 148 h 188"/>
                <a:gd name="T68" fmla="*/ 261 w 277"/>
                <a:gd name="T69" fmla="*/ 162 h 188"/>
                <a:gd name="T70" fmla="*/ 250 w 277"/>
                <a:gd name="T71" fmla="*/ 170 h 188"/>
                <a:gd name="T72" fmla="*/ 237 w 277"/>
                <a:gd name="T73" fmla="*/ 175 h 188"/>
                <a:gd name="T74" fmla="*/ 219 w 277"/>
                <a:gd name="T75" fmla="*/ 177 h 188"/>
                <a:gd name="T76" fmla="*/ 208 w 277"/>
                <a:gd name="T77" fmla="*/ 177 h 188"/>
                <a:gd name="T78" fmla="*/ 193 w 277"/>
                <a:gd name="T79" fmla="*/ 179 h 188"/>
                <a:gd name="T80" fmla="*/ 157 w 277"/>
                <a:gd name="T81" fmla="*/ 181 h 188"/>
                <a:gd name="T82" fmla="*/ 129 w 277"/>
                <a:gd name="T83" fmla="*/ 184 h 188"/>
                <a:gd name="T84" fmla="*/ 113 w 277"/>
                <a:gd name="T85" fmla="*/ 184 h 188"/>
                <a:gd name="T86" fmla="*/ 93 w 277"/>
                <a:gd name="T87" fmla="*/ 186 h 188"/>
                <a:gd name="T88" fmla="*/ 75 w 277"/>
                <a:gd name="T89" fmla="*/ 188 h 188"/>
                <a:gd name="T90" fmla="*/ 60 w 277"/>
                <a:gd name="T91" fmla="*/ 188 h 188"/>
                <a:gd name="T92" fmla="*/ 38 w 277"/>
                <a:gd name="T93" fmla="*/ 184 h 188"/>
                <a:gd name="T94" fmla="*/ 13 w 277"/>
                <a:gd name="T95" fmla="*/ 179 h 188"/>
                <a:gd name="T96" fmla="*/ 5 w 277"/>
                <a:gd name="T97" fmla="*/ 177 h 188"/>
                <a:gd name="T98" fmla="*/ 0 w 277"/>
                <a:gd name="T99" fmla="*/ 175 h 1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7"/>
                <a:gd name="T151" fmla="*/ 0 h 188"/>
                <a:gd name="T152" fmla="*/ 277 w 277"/>
                <a:gd name="T153" fmla="*/ 188 h 1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7" h="188">
                  <a:moveTo>
                    <a:pt x="0" y="175"/>
                  </a:moveTo>
                  <a:lnTo>
                    <a:pt x="2" y="173"/>
                  </a:lnTo>
                  <a:lnTo>
                    <a:pt x="7" y="166"/>
                  </a:lnTo>
                  <a:lnTo>
                    <a:pt x="22" y="150"/>
                  </a:lnTo>
                  <a:lnTo>
                    <a:pt x="38" y="144"/>
                  </a:lnTo>
                  <a:lnTo>
                    <a:pt x="60" y="144"/>
                  </a:lnTo>
                  <a:lnTo>
                    <a:pt x="73" y="139"/>
                  </a:lnTo>
                  <a:lnTo>
                    <a:pt x="84" y="128"/>
                  </a:lnTo>
                  <a:lnTo>
                    <a:pt x="89" y="115"/>
                  </a:lnTo>
                  <a:lnTo>
                    <a:pt x="84" y="102"/>
                  </a:lnTo>
                  <a:lnTo>
                    <a:pt x="78" y="93"/>
                  </a:lnTo>
                  <a:lnTo>
                    <a:pt x="60" y="80"/>
                  </a:lnTo>
                  <a:lnTo>
                    <a:pt x="49" y="67"/>
                  </a:lnTo>
                  <a:lnTo>
                    <a:pt x="36" y="53"/>
                  </a:lnTo>
                  <a:lnTo>
                    <a:pt x="27" y="45"/>
                  </a:lnTo>
                  <a:lnTo>
                    <a:pt x="16" y="27"/>
                  </a:lnTo>
                  <a:lnTo>
                    <a:pt x="13"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B36F3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9" name="Freeform 248"/>
            <p:cNvSpPr>
              <a:spLocks/>
            </p:cNvSpPr>
            <p:nvPr/>
          </p:nvSpPr>
          <p:spPr bwMode="auto">
            <a:xfrm>
              <a:off x="815" y="2961"/>
              <a:ext cx="295" cy="188"/>
            </a:xfrm>
            <a:custGeom>
              <a:avLst/>
              <a:gdLst>
                <a:gd name="T0" fmla="*/ 0 w 295"/>
                <a:gd name="T1" fmla="*/ 175 h 188"/>
                <a:gd name="T2" fmla="*/ 2 w 295"/>
                <a:gd name="T3" fmla="*/ 173 h 188"/>
                <a:gd name="T4" fmla="*/ 7 w 295"/>
                <a:gd name="T5" fmla="*/ 166 h 188"/>
                <a:gd name="T6" fmla="*/ 25 w 295"/>
                <a:gd name="T7" fmla="*/ 150 h 188"/>
                <a:gd name="T8" fmla="*/ 40 w 295"/>
                <a:gd name="T9" fmla="*/ 144 h 188"/>
                <a:gd name="T10" fmla="*/ 62 w 295"/>
                <a:gd name="T11" fmla="*/ 144 h 188"/>
                <a:gd name="T12" fmla="*/ 75 w 295"/>
                <a:gd name="T13" fmla="*/ 139 h 188"/>
                <a:gd name="T14" fmla="*/ 86 w 295"/>
                <a:gd name="T15" fmla="*/ 128 h 188"/>
                <a:gd name="T16" fmla="*/ 91 w 295"/>
                <a:gd name="T17" fmla="*/ 115 h 188"/>
                <a:gd name="T18" fmla="*/ 86 w 295"/>
                <a:gd name="T19" fmla="*/ 102 h 188"/>
                <a:gd name="T20" fmla="*/ 80 w 295"/>
                <a:gd name="T21" fmla="*/ 93 h 188"/>
                <a:gd name="T22" fmla="*/ 62 w 295"/>
                <a:gd name="T23" fmla="*/ 80 h 188"/>
                <a:gd name="T24" fmla="*/ 49 w 295"/>
                <a:gd name="T25" fmla="*/ 67 h 188"/>
                <a:gd name="T26" fmla="*/ 38 w 295"/>
                <a:gd name="T27" fmla="*/ 53 h 188"/>
                <a:gd name="T28" fmla="*/ 27 w 295"/>
                <a:gd name="T29" fmla="*/ 45 h 188"/>
                <a:gd name="T30" fmla="*/ 20 w 295"/>
                <a:gd name="T31" fmla="*/ 36 h 188"/>
                <a:gd name="T32" fmla="*/ 16 w 295"/>
                <a:gd name="T33" fmla="*/ 27 h 188"/>
                <a:gd name="T34" fmla="*/ 13 w 295"/>
                <a:gd name="T35" fmla="*/ 12 h 188"/>
                <a:gd name="T36" fmla="*/ 13 w 295"/>
                <a:gd name="T37" fmla="*/ 7 h 188"/>
                <a:gd name="T38" fmla="*/ 20 w 295"/>
                <a:gd name="T39" fmla="*/ 5 h 188"/>
                <a:gd name="T40" fmla="*/ 36 w 295"/>
                <a:gd name="T41" fmla="*/ 3 h 188"/>
                <a:gd name="T42" fmla="*/ 75 w 295"/>
                <a:gd name="T43" fmla="*/ 0 h 188"/>
                <a:gd name="T44" fmla="*/ 86 w 295"/>
                <a:gd name="T45" fmla="*/ 3 h 188"/>
                <a:gd name="T46" fmla="*/ 102 w 295"/>
                <a:gd name="T47" fmla="*/ 5 h 188"/>
                <a:gd name="T48" fmla="*/ 177 w 295"/>
                <a:gd name="T49" fmla="*/ 14 h 188"/>
                <a:gd name="T50" fmla="*/ 195 w 295"/>
                <a:gd name="T51" fmla="*/ 16 h 188"/>
                <a:gd name="T52" fmla="*/ 208 w 295"/>
                <a:gd name="T53" fmla="*/ 18 h 188"/>
                <a:gd name="T54" fmla="*/ 239 w 295"/>
                <a:gd name="T55" fmla="*/ 25 h 188"/>
                <a:gd name="T56" fmla="*/ 266 w 295"/>
                <a:gd name="T57" fmla="*/ 36 h 188"/>
                <a:gd name="T58" fmla="*/ 283 w 295"/>
                <a:gd name="T59" fmla="*/ 58 h 188"/>
                <a:gd name="T60" fmla="*/ 288 w 295"/>
                <a:gd name="T61" fmla="*/ 71 h 188"/>
                <a:gd name="T62" fmla="*/ 292 w 295"/>
                <a:gd name="T63" fmla="*/ 87 h 188"/>
                <a:gd name="T64" fmla="*/ 295 w 295"/>
                <a:gd name="T65" fmla="*/ 120 h 188"/>
                <a:gd name="T66" fmla="*/ 290 w 295"/>
                <a:gd name="T67" fmla="*/ 135 h 188"/>
                <a:gd name="T68" fmla="*/ 283 w 295"/>
                <a:gd name="T69" fmla="*/ 148 h 188"/>
                <a:gd name="T70" fmla="*/ 275 w 295"/>
                <a:gd name="T71" fmla="*/ 159 h 188"/>
                <a:gd name="T72" fmla="*/ 259 w 295"/>
                <a:gd name="T73" fmla="*/ 168 h 188"/>
                <a:gd name="T74" fmla="*/ 241 w 295"/>
                <a:gd name="T75" fmla="*/ 175 h 188"/>
                <a:gd name="T76" fmla="*/ 219 w 295"/>
                <a:gd name="T77" fmla="*/ 177 h 188"/>
                <a:gd name="T78" fmla="*/ 191 w 295"/>
                <a:gd name="T79" fmla="*/ 179 h 188"/>
                <a:gd name="T80" fmla="*/ 157 w 295"/>
                <a:gd name="T81" fmla="*/ 181 h 188"/>
                <a:gd name="T82" fmla="*/ 129 w 295"/>
                <a:gd name="T83" fmla="*/ 184 h 188"/>
                <a:gd name="T84" fmla="*/ 113 w 295"/>
                <a:gd name="T85" fmla="*/ 184 h 188"/>
                <a:gd name="T86" fmla="*/ 93 w 295"/>
                <a:gd name="T87" fmla="*/ 186 h 188"/>
                <a:gd name="T88" fmla="*/ 75 w 295"/>
                <a:gd name="T89" fmla="*/ 188 h 188"/>
                <a:gd name="T90" fmla="*/ 60 w 295"/>
                <a:gd name="T91" fmla="*/ 188 h 188"/>
                <a:gd name="T92" fmla="*/ 38 w 295"/>
                <a:gd name="T93" fmla="*/ 184 h 188"/>
                <a:gd name="T94" fmla="*/ 13 w 295"/>
                <a:gd name="T95" fmla="*/ 179 h 188"/>
                <a:gd name="T96" fmla="*/ 5 w 295"/>
                <a:gd name="T97" fmla="*/ 177 h 188"/>
                <a:gd name="T98" fmla="*/ 0 w 295"/>
                <a:gd name="T99" fmla="*/ 175 h 1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5"/>
                <a:gd name="T151" fmla="*/ 0 h 188"/>
                <a:gd name="T152" fmla="*/ 295 w 295"/>
                <a:gd name="T153" fmla="*/ 188 h 1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5"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77" y="14"/>
                  </a:lnTo>
                  <a:lnTo>
                    <a:pt x="195" y="16"/>
                  </a:lnTo>
                  <a:lnTo>
                    <a:pt x="208" y="18"/>
                  </a:lnTo>
                  <a:lnTo>
                    <a:pt x="239" y="25"/>
                  </a:lnTo>
                  <a:lnTo>
                    <a:pt x="266" y="36"/>
                  </a:lnTo>
                  <a:lnTo>
                    <a:pt x="283" y="58"/>
                  </a:lnTo>
                  <a:lnTo>
                    <a:pt x="288" y="71"/>
                  </a:lnTo>
                  <a:lnTo>
                    <a:pt x="292" y="87"/>
                  </a:lnTo>
                  <a:lnTo>
                    <a:pt x="295" y="120"/>
                  </a:lnTo>
                  <a:lnTo>
                    <a:pt x="290" y="135"/>
                  </a:lnTo>
                  <a:lnTo>
                    <a:pt x="283" y="148"/>
                  </a:lnTo>
                  <a:lnTo>
                    <a:pt x="275" y="159"/>
                  </a:lnTo>
                  <a:lnTo>
                    <a:pt x="259" y="168"/>
                  </a:lnTo>
                  <a:lnTo>
                    <a:pt x="241" y="175"/>
                  </a:lnTo>
                  <a:lnTo>
                    <a:pt x="219" y="177"/>
                  </a:lnTo>
                  <a:lnTo>
                    <a:pt x="191"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7F3B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0" name="Freeform 249"/>
            <p:cNvSpPr>
              <a:spLocks/>
            </p:cNvSpPr>
            <p:nvPr/>
          </p:nvSpPr>
          <p:spPr bwMode="auto">
            <a:xfrm>
              <a:off x="815" y="2961"/>
              <a:ext cx="292" cy="188"/>
            </a:xfrm>
            <a:custGeom>
              <a:avLst/>
              <a:gdLst>
                <a:gd name="T0" fmla="*/ 0 w 292"/>
                <a:gd name="T1" fmla="*/ 175 h 188"/>
                <a:gd name="T2" fmla="*/ 2 w 292"/>
                <a:gd name="T3" fmla="*/ 173 h 188"/>
                <a:gd name="T4" fmla="*/ 7 w 292"/>
                <a:gd name="T5" fmla="*/ 166 h 188"/>
                <a:gd name="T6" fmla="*/ 25 w 292"/>
                <a:gd name="T7" fmla="*/ 150 h 188"/>
                <a:gd name="T8" fmla="*/ 40 w 292"/>
                <a:gd name="T9" fmla="*/ 144 h 188"/>
                <a:gd name="T10" fmla="*/ 62 w 292"/>
                <a:gd name="T11" fmla="*/ 144 h 188"/>
                <a:gd name="T12" fmla="*/ 75 w 292"/>
                <a:gd name="T13" fmla="*/ 139 h 188"/>
                <a:gd name="T14" fmla="*/ 86 w 292"/>
                <a:gd name="T15" fmla="*/ 128 h 188"/>
                <a:gd name="T16" fmla="*/ 91 w 292"/>
                <a:gd name="T17" fmla="*/ 115 h 188"/>
                <a:gd name="T18" fmla="*/ 86 w 292"/>
                <a:gd name="T19" fmla="*/ 102 h 188"/>
                <a:gd name="T20" fmla="*/ 80 w 292"/>
                <a:gd name="T21" fmla="*/ 93 h 188"/>
                <a:gd name="T22" fmla="*/ 62 w 292"/>
                <a:gd name="T23" fmla="*/ 80 h 188"/>
                <a:gd name="T24" fmla="*/ 49 w 292"/>
                <a:gd name="T25" fmla="*/ 67 h 188"/>
                <a:gd name="T26" fmla="*/ 38 w 292"/>
                <a:gd name="T27" fmla="*/ 53 h 188"/>
                <a:gd name="T28" fmla="*/ 27 w 292"/>
                <a:gd name="T29" fmla="*/ 45 h 188"/>
                <a:gd name="T30" fmla="*/ 20 w 292"/>
                <a:gd name="T31" fmla="*/ 36 h 188"/>
                <a:gd name="T32" fmla="*/ 16 w 292"/>
                <a:gd name="T33" fmla="*/ 27 h 188"/>
                <a:gd name="T34" fmla="*/ 13 w 292"/>
                <a:gd name="T35" fmla="*/ 12 h 188"/>
                <a:gd name="T36" fmla="*/ 13 w 292"/>
                <a:gd name="T37" fmla="*/ 7 h 188"/>
                <a:gd name="T38" fmla="*/ 20 w 292"/>
                <a:gd name="T39" fmla="*/ 5 h 188"/>
                <a:gd name="T40" fmla="*/ 36 w 292"/>
                <a:gd name="T41" fmla="*/ 3 h 188"/>
                <a:gd name="T42" fmla="*/ 75 w 292"/>
                <a:gd name="T43" fmla="*/ 0 h 188"/>
                <a:gd name="T44" fmla="*/ 86 w 292"/>
                <a:gd name="T45" fmla="*/ 3 h 188"/>
                <a:gd name="T46" fmla="*/ 102 w 292"/>
                <a:gd name="T47" fmla="*/ 5 h 188"/>
                <a:gd name="T48" fmla="*/ 177 w 292"/>
                <a:gd name="T49" fmla="*/ 14 h 188"/>
                <a:gd name="T50" fmla="*/ 195 w 292"/>
                <a:gd name="T51" fmla="*/ 16 h 188"/>
                <a:gd name="T52" fmla="*/ 208 w 292"/>
                <a:gd name="T53" fmla="*/ 18 h 188"/>
                <a:gd name="T54" fmla="*/ 239 w 292"/>
                <a:gd name="T55" fmla="*/ 25 h 188"/>
                <a:gd name="T56" fmla="*/ 264 w 292"/>
                <a:gd name="T57" fmla="*/ 36 h 188"/>
                <a:gd name="T58" fmla="*/ 283 w 292"/>
                <a:gd name="T59" fmla="*/ 58 h 188"/>
                <a:gd name="T60" fmla="*/ 288 w 292"/>
                <a:gd name="T61" fmla="*/ 71 h 188"/>
                <a:gd name="T62" fmla="*/ 292 w 292"/>
                <a:gd name="T63" fmla="*/ 87 h 188"/>
                <a:gd name="T64" fmla="*/ 292 w 292"/>
                <a:gd name="T65" fmla="*/ 120 h 188"/>
                <a:gd name="T66" fmla="*/ 290 w 292"/>
                <a:gd name="T67" fmla="*/ 135 h 188"/>
                <a:gd name="T68" fmla="*/ 283 w 292"/>
                <a:gd name="T69" fmla="*/ 148 h 188"/>
                <a:gd name="T70" fmla="*/ 272 w 292"/>
                <a:gd name="T71" fmla="*/ 159 h 188"/>
                <a:gd name="T72" fmla="*/ 259 w 292"/>
                <a:gd name="T73" fmla="*/ 168 h 188"/>
                <a:gd name="T74" fmla="*/ 241 w 292"/>
                <a:gd name="T75" fmla="*/ 175 h 188"/>
                <a:gd name="T76" fmla="*/ 219 w 292"/>
                <a:gd name="T77" fmla="*/ 177 h 188"/>
                <a:gd name="T78" fmla="*/ 193 w 292"/>
                <a:gd name="T79" fmla="*/ 179 h 188"/>
                <a:gd name="T80" fmla="*/ 157 w 292"/>
                <a:gd name="T81" fmla="*/ 181 h 188"/>
                <a:gd name="T82" fmla="*/ 129 w 292"/>
                <a:gd name="T83" fmla="*/ 184 h 188"/>
                <a:gd name="T84" fmla="*/ 113 w 292"/>
                <a:gd name="T85" fmla="*/ 184 h 188"/>
                <a:gd name="T86" fmla="*/ 93 w 292"/>
                <a:gd name="T87" fmla="*/ 186 h 188"/>
                <a:gd name="T88" fmla="*/ 75 w 292"/>
                <a:gd name="T89" fmla="*/ 188 h 188"/>
                <a:gd name="T90" fmla="*/ 60 w 292"/>
                <a:gd name="T91" fmla="*/ 188 h 188"/>
                <a:gd name="T92" fmla="*/ 38 w 292"/>
                <a:gd name="T93" fmla="*/ 184 h 188"/>
                <a:gd name="T94" fmla="*/ 13 w 292"/>
                <a:gd name="T95" fmla="*/ 179 h 188"/>
                <a:gd name="T96" fmla="*/ 5 w 292"/>
                <a:gd name="T97" fmla="*/ 177 h 188"/>
                <a:gd name="T98" fmla="*/ 0 w 292"/>
                <a:gd name="T99" fmla="*/ 175 h 1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2"/>
                <a:gd name="T151" fmla="*/ 0 h 188"/>
                <a:gd name="T152" fmla="*/ 292 w 292"/>
                <a:gd name="T153" fmla="*/ 188 h 1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2"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77" y="14"/>
                  </a:lnTo>
                  <a:lnTo>
                    <a:pt x="195" y="16"/>
                  </a:lnTo>
                  <a:lnTo>
                    <a:pt x="208" y="18"/>
                  </a:lnTo>
                  <a:lnTo>
                    <a:pt x="239" y="25"/>
                  </a:lnTo>
                  <a:lnTo>
                    <a:pt x="264" y="36"/>
                  </a:lnTo>
                  <a:lnTo>
                    <a:pt x="283" y="58"/>
                  </a:lnTo>
                  <a:lnTo>
                    <a:pt x="288" y="71"/>
                  </a:lnTo>
                  <a:lnTo>
                    <a:pt x="292" y="87"/>
                  </a:lnTo>
                  <a:lnTo>
                    <a:pt x="292" y="120"/>
                  </a:lnTo>
                  <a:lnTo>
                    <a:pt x="290" y="135"/>
                  </a:lnTo>
                  <a:lnTo>
                    <a:pt x="283" y="148"/>
                  </a:lnTo>
                  <a:lnTo>
                    <a:pt x="272" y="159"/>
                  </a:lnTo>
                  <a:lnTo>
                    <a:pt x="259" y="168"/>
                  </a:lnTo>
                  <a:lnTo>
                    <a:pt x="241"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823E2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1" name="Freeform 250"/>
            <p:cNvSpPr>
              <a:spLocks/>
            </p:cNvSpPr>
            <p:nvPr/>
          </p:nvSpPr>
          <p:spPr bwMode="auto">
            <a:xfrm>
              <a:off x="815" y="2961"/>
              <a:ext cx="292" cy="188"/>
            </a:xfrm>
            <a:custGeom>
              <a:avLst/>
              <a:gdLst>
                <a:gd name="T0" fmla="*/ 0 w 292"/>
                <a:gd name="T1" fmla="*/ 175 h 188"/>
                <a:gd name="T2" fmla="*/ 2 w 292"/>
                <a:gd name="T3" fmla="*/ 173 h 188"/>
                <a:gd name="T4" fmla="*/ 7 w 292"/>
                <a:gd name="T5" fmla="*/ 166 h 188"/>
                <a:gd name="T6" fmla="*/ 25 w 292"/>
                <a:gd name="T7" fmla="*/ 150 h 188"/>
                <a:gd name="T8" fmla="*/ 40 w 292"/>
                <a:gd name="T9" fmla="*/ 144 h 188"/>
                <a:gd name="T10" fmla="*/ 62 w 292"/>
                <a:gd name="T11" fmla="*/ 144 h 188"/>
                <a:gd name="T12" fmla="*/ 75 w 292"/>
                <a:gd name="T13" fmla="*/ 139 h 188"/>
                <a:gd name="T14" fmla="*/ 86 w 292"/>
                <a:gd name="T15" fmla="*/ 128 h 188"/>
                <a:gd name="T16" fmla="*/ 91 w 292"/>
                <a:gd name="T17" fmla="*/ 115 h 188"/>
                <a:gd name="T18" fmla="*/ 86 w 292"/>
                <a:gd name="T19" fmla="*/ 102 h 188"/>
                <a:gd name="T20" fmla="*/ 80 w 292"/>
                <a:gd name="T21" fmla="*/ 93 h 188"/>
                <a:gd name="T22" fmla="*/ 62 w 292"/>
                <a:gd name="T23" fmla="*/ 80 h 188"/>
                <a:gd name="T24" fmla="*/ 49 w 292"/>
                <a:gd name="T25" fmla="*/ 67 h 188"/>
                <a:gd name="T26" fmla="*/ 38 w 292"/>
                <a:gd name="T27" fmla="*/ 53 h 188"/>
                <a:gd name="T28" fmla="*/ 27 w 292"/>
                <a:gd name="T29" fmla="*/ 45 h 188"/>
                <a:gd name="T30" fmla="*/ 20 w 292"/>
                <a:gd name="T31" fmla="*/ 36 h 188"/>
                <a:gd name="T32" fmla="*/ 16 w 292"/>
                <a:gd name="T33" fmla="*/ 27 h 188"/>
                <a:gd name="T34" fmla="*/ 13 w 292"/>
                <a:gd name="T35" fmla="*/ 12 h 188"/>
                <a:gd name="T36" fmla="*/ 13 w 292"/>
                <a:gd name="T37" fmla="*/ 7 h 188"/>
                <a:gd name="T38" fmla="*/ 20 w 292"/>
                <a:gd name="T39" fmla="*/ 5 h 188"/>
                <a:gd name="T40" fmla="*/ 36 w 292"/>
                <a:gd name="T41" fmla="*/ 3 h 188"/>
                <a:gd name="T42" fmla="*/ 75 w 292"/>
                <a:gd name="T43" fmla="*/ 0 h 188"/>
                <a:gd name="T44" fmla="*/ 86 w 292"/>
                <a:gd name="T45" fmla="*/ 3 h 188"/>
                <a:gd name="T46" fmla="*/ 102 w 292"/>
                <a:gd name="T47" fmla="*/ 5 h 188"/>
                <a:gd name="T48" fmla="*/ 177 w 292"/>
                <a:gd name="T49" fmla="*/ 14 h 188"/>
                <a:gd name="T50" fmla="*/ 195 w 292"/>
                <a:gd name="T51" fmla="*/ 16 h 188"/>
                <a:gd name="T52" fmla="*/ 208 w 292"/>
                <a:gd name="T53" fmla="*/ 18 h 188"/>
                <a:gd name="T54" fmla="*/ 239 w 292"/>
                <a:gd name="T55" fmla="*/ 25 h 188"/>
                <a:gd name="T56" fmla="*/ 264 w 292"/>
                <a:gd name="T57" fmla="*/ 36 h 188"/>
                <a:gd name="T58" fmla="*/ 281 w 292"/>
                <a:gd name="T59" fmla="*/ 58 h 188"/>
                <a:gd name="T60" fmla="*/ 288 w 292"/>
                <a:gd name="T61" fmla="*/ 71 h 188"/>
                <a:gd name="T62" fmla="*/ 292 w 292"/>
                <a:gd name="T63" fmla="*/ 87 h 188"/>
                <a:gd name="T64" fmla="*/ 292 w 292"/>
                <a:gd name="T65" fmla="*/ 120 h 188"/>
                <a:gd name="T66" fmla="*/ 290 w 292"/>
                <a:gd name="T67" fmla="*/ 135 h 188"/>
                <a:gd name="T68" fmla="*/ 283 w 292"/>
                <a:gd name="T69" fmla="*/ 148 h 188"/>
                <a:gd name="T70" fmla="*/ 272 w 292"/>
                <a:gd name="T71" fmla="*/ 159 h 188"/>
                <a:gd name="T72" fmla="*/ 259 w 292"/>
                <a:gd name="T73" fmla="*/ 168 h 188"/>
                <a:gd name="T74" fmla="*/ 241 w 292"/>
                <a:gd name="T75" fmla="*/ 175 h 188"/>
                <a:gd name="T76" fmla="*/ 219 w 292"/>
                <a:gd name="T77" fmla="*/ 177 h 188"/>
                <a:gd name="T78" fmla="*/ 193 w 292"/>
                <a:gd name="T79" fmla="*/ 179 h 188"/>
                <a:gd name="T80" fmla="*/ 157 w 292"/>
                <a:gd name="T81" fmla="*/ 181 h 188"/>
                <a:gd name="T82" fmla="*/ 129 w 292"/>
                <a:gd name="T83" fmla="*/ 184 h 188"/>
                <a:gd name="T84" fmla="*/ 113 w 292"/>
                <a:gd name="T85" fmla="*/ 184 h 188"/>
                <a:gd name="T86" fmla="*/ 93 w 292"/>
                <a:gd name="T87" fmla="*/ 186 h 188"/>
                <a:gd name="T88" fmla="*/ 75 w 292"/>
                <a:gd name="T89" fmla="*/ 188 h 188"/>
                <a:gd name="T90" fmla="*/ 60 w 292"/>
                <a:gd name="T91" fmla="*/ 188 h 188"/>
                <a:gd name="T92" fmla="*/ 38 w 292"/>
                <a:gd name="T93" fmla="*/ 184 h 188"/>
                <a:gd name="T94" fmla="*/ 13 w 292"/>
                <a:gd name="T95" fmla="*/ 179 h 188"/>
                <a:gd name="T96" fmla="*/ 5 w 292"/>
                <a:gd name="T97" fmla="*/ 177 h 188"/>
                <a:gd name="T98" fmla="*/ 0 w 292"/>
                <a:gd name="T99" fmla="*/ 175 h 1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2"/>
                <a:gd name="T151" fmla="*/ 0 h 188"/>
                <a:gd name="T152" fmla="*/ 292 w 292"/>
                <a:gd name="T153" fmla="*/ 188 h 1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2"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77" y="14"/>
                  </a:lnTo>
                  <a:lnTo>
                    <a:pt x="195" y="16"/>
                  </a:lnTo>
                  <a:lnTo>
                    <a:pt x="208" y="18"/>
                  </a:lnTo>
                  <a:lnTo>
                    <a:pt x="239" y="25"/>
                  </a:lnTo>
                  <a:lnTo>
                    <a:pt x="264" y="36"/>
                  </a:lnTo>
                  <a:lnTo>
                    <a:pt x="281" y="58"/>
                  </a:lnTo>
                  <a:lnTo>
                    <a:pt x="288" y="71"/>
                  </a:lnTo>
                  <a:lnTo>
                    <a:pt x="292" y="87"/>
                  </a:lnTo>
                  <a:lnTo>
                    <a:pt x="292" y="120"/>
                  </a:lnTo>
                  <a:lnTo>
                    <a:pt x="290" y="135"/>
                  </a:lnTo>
                  <a:lnTo>
                    <a:pt x="283" y="148"/>
                  </a:lnTo>
                  <a:lnTo>
                    <a:pt x="272" y="159"/>
                  </a:lnTo>
                  <a:lnTo>
                    <a:pt x="259" y="168"/>
                  </a:lnTo>
                  <a:lnTo>
                    <a:pt x="241"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86422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2" name="Freeform 251"/>
            <p:cNvSpPr>
              <a:spLocks/>
            </p:cNvSpPr>
            <p:nvPr/>
          </p:nvSpPr>
          <p:spPr bwMode="auto">
            <a:xfrm>
              <a:off x="815" y="2961"/>
              <a:ext cx="290" cy="188"/>
            </a:xfrm>
            <a:custGeom>
              <a:avLst/>
              <a:gdLst>
                <a:gd name="T0" fmla="*/ 0 w 290"/>
                <a:gd name="T1" fmla="*/ 175 h 188"/>
                <a:gd name="T2" fmla="*/ 2 w 290"/>
                <a:gd name="T3" fmla="*/ 173 h 188"/>
                <a:gd name="T4" fmla="*/ 7 w 290"/>
                <a:gd name="T5" fmla="*/ 166 h 188"/>
                <a:gd name="T6" fmla="*/ 25 w 290"/>
                <a:gd name="T7" fmla="*/ 150 h 188"/>
                <a:gd name="T8" fmla="*/ 40 w 290"/>
                <a:gd name="T9" fmla="*/ 144 h 188"/>
                <a:gd name="T10" fmla="*/ 62 w 290"/>
                <a:gd name="T11" fmla="*/ 144 h 188"/>
                <a:gd name="T12" fmla="*/ 75 w 290"/>
                <a:gd name="T13" fmla="*/ 139 h 188"/>
                <a:gd name="T14" fmla="*/ 86 w 290"/>
                <a:gd name="T15" fmla="*/ 128 h 188"/>
                <a:gd name="T16" fmla="*/ 91 w 290"/>
                <a:gd name="T17" fmla="*/ 115 h 188"/>
                <a:gd name="T18" fmla="*/ 86 w 290"/>
                <a:gd name="T19" fmla="*/ 102 h 188"/>
                <a:gd name="T20" fmla="*/ 80 w 290"/>
                <a:gd name="T21" fmla="*/ 93 h 188"/>
                <a:gd name="T22" fmla="*/ 62 w 290"/>
                <a:gd name="T23" fmla="*/ 80 h 188"/>
                <a:gd name="T24" fmla="*/ 49 w 290"/>
                <a:gd name="T25" fmla="*/ 67 h 188"/>
                <a:gd name="T26" fmla="*/ 38 w 290"/>
                <a:gd name="T27" fmla="*/ 53 h 188"/>
                <a:gd name="T28" fmla="*/ 27 w 290"/>
                <a:gd name="T29" fmla="*/ 45 h 188"/>
                <a:gd name="T30" fmla="*/ 20 w 290"/>
                <a:gd name="T31" fmla="*/ 36 h 188"/>
                <a:gd name="T32" fmla="*/ 16 w 290"/>
                <a:gd name="T33" fmla="*/ 27 h 188"/>
                <a:gd name="T34" fmla="*/ 13 w 290"/>
                <a:gd name="T35" fmla="*/ 12 h 188"/>
                <a:gd name="T36" fmla="*/ 13 w 290"/>
                <a:gd name="T37" fmla="*/ 7 h 188"/>
                <a:gd name="T38" fmla="*/ 20 w 290"/>
                <a:gd name="T39" fmla="*/ 5 h 188"/>
                <a:gd name="T40" fmla="*/ 36 w 290"/>
                <a:gd name="T41" fmla="*/ 3 h 188"/>
                <a:gd name="T42" fmla="*/ 75 w 290"/>
                <a:gd name="T43" fmla="*/ 0 h 188"/>
                <a:gd name="T44" fmla="*/ 86 w 290"/>
                <a:gd name="T45" fmla="*/ 3 h 188"/>
                <a:gd name="T46" fmla="*/ 102 w 290"/>
                <a:gd name="T47" fmla="*/ 5 h 188"/>
                <a:gd name="T48" fmla="*/ 140 w 290"/>
                <a:gd name="T49" fmla="*/ 9 h 188"/>
                <a:gd name="T50" fmla="*/ 179 w 290"/>
                <a:gd name="T51" fmla="*/ 14 h 188"/>
                <a:gd name="T52" fmla="*/ 195 w 290"/>
                <a:gd name="T53" fmla="*/ 16 h 188"/>
                <a:gd name="T54" fmla="*/ 208 w 290"/>
                <a:gd name="T55" fmla="*/ 18 h 188"/>
                <a:gd name="T56" fmla="*/ 239 w 290"/>
                <a:gd name="T57" fmla="*/ 25 h 188"/>
                <a:gd name="T58" fmla="*/ 264 w 290"/>
                <a:gd name="T59" fmla="*/ 36 h 188"/>
                <a:gd name="T60" fmla="*/ 281 w 290"/>
                <a:gd name="T61" fmla="*/ 58 h 188"/>
                <a:gd name="T62" fmla="*/ 286 w 290"/>
                <a:gd name="T63" fmla="*/ 71 h 188"/>
                <a:gd name="T64" fmla="*/ 290 w 290"/>
                <a:gd name="T65" fmla="*/ 87 h 188"/>
                <a:gd name="T66" fmla="*/ 290 w 290"/>
                <a:gd name="T67" fmla="*/ 120 h 188"/>
                <a:gd name="T68" fmla="*/ 288 w 290"/>
                <a:gd name="T69" fmla="*/ 135 h 188"/>
                <a:gd name="T70" fmla="*/ 281 w 290"/>
                <a:gd name="T71" fmla="*/ 148 h 188"/>
                <a:gd name="T72" fmla="*/ 272 w 290"/>
                <a:gd name="T73" fmla="*/ 159 h 188"/>
                <a:gd name="T74" fmla="*/ 259 w 290"/>
                <a:gd name="T75" fmla="*/ 168 h 188"/>
                <a:gd name="T76" fmla="*/ 241 w 290"/>
                <a:gd name="T77" fmla="*/ 175 h 188"/>
                <a:gd name="T78" fmla="*/ 219 w 290"/>
                <a:gd name="T79" fmla="*/ 177 h 188"/>
                <a:gd name="T80" fmla="*/ 193 w 290"/>
                <a:gd name="T81" fmla="*/ 179 h 188"/>
                <a:gd name="T82" fmla="*/ 157 w 290"/>
                <a:gd name="T83" fmla="*/ 181 h 188"/>
                <a:gd name="T84" fmla="*/ 129 w 290"/>
                <a:gd name="T85" fmla="*/ 184 h 188"/>
                <a:gd name="T86" fmla="*/ 113 w 290"/>
                <a:gd name="T87" fmla="*/ 184 h 188"/>
                <a:gd name="T88" fmla="*/ 93 w 290"/>
                <a:gd name="T89" fmla="*/ 186 h 188"/>
                <a:gd name="T90" fmla="*/ 75 w 290"/>
                <a:gd name="T91" fmla="*/ 188 h 188"/>
                <a:gd name="T92" fmla="*/ 60 w 290"/>
                <a:gd name="T93" fmla="*/ 188 h 188"/>
                <a:gd name="T94" fmla="*/ 38 w 290"/>
                <a:gd name="T95" fmla="*/ 184 h 188"/>
                <a:gd name="T96" fmla="*/ 13 w 290"/>
                <a:gd name="T97" fmla="*/ 179 h 188"/>
                <a:gd name="T98" fmla="*/ 5 w 290"/>
                <a:gd name="T99" fmla="*/ 177 h 188"/>
                <a:gd name="T100" fmla="*/ 0 w 290"/>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0"/>
                <a:gd name="T154" fmla="*/ 0 h 188"/>
                <a:gd name="T155" fmla="*/ 290 w 290"/>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0"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0" y="9"/>
                  </a:lnTo>
                  <a:lnTo>
                    <a:pt x="179" y="14"/>
                  </a:lnTo>
                  <a:lnTo>
                    <a:pt x="195" y="16"/>
                  </a:lnTo>
                  <a:lnTo>
                    <a:pt x="208" y="18"/>
                  </a:lnTo>
                  <a:lnTo>
                    <a:pt x="239" y="25"/>
                  </a:lnTo>
                  <a:lnTo>
                    <a:pt x="264" y="36"/>
                  </a:lnTo>
                  <a:lnTo>
                    <a:pt x="281" y="58"/>
                  </a:lnTo>
                  <a:lnTo>
                    <a:pt x="286" y="71"/>
                  </a:lnTo>
                  <a:lnTo>
                    <a:pt x="290" y="87"/>
                  </a:lnTo>
                  <a:lnTo>
                    <a:pt x="290" y="120"/>
                  </a:lnTo>
                  <a:lnTo>
                    <a:pt x="288" y="135"/>
                  </a:lnTo>
                  <a:lnTo>
                    <a:pt x="281" y="148"/>
                  </a:lnTo>
                  <a:lnTo>
                    <a:pt x="272" y="159"/>
                  </a:lnTo>
                  <a:lnTo>
                    <a:pt x="259" y="168"/>
                  </a:lnTo>
                  <a:lnTo>
                    <a:pt x="241"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89452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3" name="Freeform 252"/>
            <p:cNvSpPr>
              <a:spLocks/>
            </p:cNvSpPr>
            <p:nvPr/>
          </p:nvSpPr>
          <p:spPr bwMode="auto">
            <a:xfrm>
              <a:off x="815" y="2961"/>
              <a:ext cx="290" cy="188"/>
            </a:xfrm>
            <a:custGeom>
              <a:avLst/>
              <a:gdLst>
                <a:gd name="T0" fmla="*/ 0 w 290"/>
                <a:gd name="T1" fmla="*/ 175 h 188"/>
                <a:gd name="T2" fmla="*/ 2 w 290"/>
                <a:gd name="T3" fmla="*/ 173 h 188"/>
                <a:gd name="T4" fmla="*/ 7 w 290"/>
                <a:gd name="T5" fmla="*/ 166 h 188"/>
                <a:gd name="T6" fmla="*/ 25 w 290"/>
                <a:gd name="T7" fmla="*/ 150 h 188"/>
                <a:gd name="T8" fmla="*/ 40 w 290"/>
                <a:gd name="T9" fmla="*/ 144 h 188"/>
                <a:gd name="T10" fmla="*/ 62 w 290"/>
                <a:gd name="T11" fmla="*/ 144 h 188"/>
                <a:gd name="T12" fmla="*/ 75 w 290"/>
                <a:gd name="T13" fmla="*/ 139 h 188"/>
                <a:gd name="T14" fmla="*/ 86 w 290"/>
                <a:gd name="T15" fmla="*/ 128 h 188"/>
                <a:gd name="T16" fmla="*/ 91 w 290"/>
                <a:gd name="T17" fmla="*/ 115 h 188"/>
                <a:gd name="T18" fmla="*/ 86 w 290"/>
                <a:gd name="T19" fmla="*/ 102 h 188"/>
                <a:gd name="T20" fmla="*/ 80 w 290"/>
                <a:gd name="T21" fmla="*/ 93 h 188"/>
                <a:gd name="T22" fmla="*/ 62 w 290"/>
                <a:gd name="T23" fmla="*/ 80 h 188"/>
                <a:gd name="T24" fmla="*/ 49 w 290"/>
                <a:gd name="T25" fmla="*/ 67 h 188"/>
                <a:gd name="T26" fmla="*/ 38 w 290"/>
                <a:gd name="T27" fmla="*/ 53 h 188"/>
                <a:gd name="T28" fmla="*/ 27 w 290"/>
                <a:gd name="T29" fmla="*/ 45 h 188"/>
                <a:gd name="T30" fmla="*/ 20 w 290"/>
                <a:gd name="T31" fmla="*/ 36 h 188"/>
                <a:gd name="T32" fmla="*/ 16 w 290"/>
                <a:gd name="T33" fmla="*/ 27 h 188"/>
                <a:gd name="T34" fmla="*/ 13 w 290"/>
                <a:gd name="T35" fmla="*/ 12 h 188"/>
                <a:gd name="T36" fmla="*/ 13 w 290"/>
                <a:gd name="T37" fmla="*/ 7 h 188"/>
                <a:gd name="T38" fmla="*/ 20 w 290"/>
                <a:gd name="T39" fmla="*/ 5 h 188"/>
                <a:gd name="T40" fmla="*/ 36 w 290"/>
                <a:gd name="T41" fmla="*/ 3 h 188"/>
                <a:gd name="T42" fmla="*/ 75 w 290"/>
                <a:gd name="T43" fmla="*/ 0 h 188"/>
                <a:gd name="T44" fmla="*/ 86 w 290"/>
                <a:gd name="T45" fmla="*/ 3 h 188"/>
                <a:gd name="T46" fmla="*/ 102 w 290"/>
                <a:gd name="T47" fmla="*/ 5 h 188"/>
                <a:gd name="T48" fmla="*/ 140 w 290"/>
                <a:gd name="T49" fmla="*/ 9 h 188"/>
                <a:gd name="T50" fmla="*/ 179 w 290"/>
                <a:gd name="T51" fmla="*/ 14 h 188"/>
                <a:gd name="T52" fmla="*/ 195 w 290"/>
                <a:gd name="T53" fmla="*/ 16 h 188"/>
                <a:gd name="T54" fmla="*/ 208 w 290"/>
                <a:gd name="T55" fmla="*/ 18 h 188"/>
                <a:gd name="T56" fmla="*/ 237 w 290"/>
                <a:gd name="T57" fmla="*/ 25 h 188"/>
                <a:gd name="T58" fmla="*/ 261 w 290"/>
                <a:gd name="T59" fmla="*/ 36 h 188"/>
                <a:gd name="T60" fmla="*/ 279 w 290"/>
                <a:gd name="T61" fmla="*/ 58 h 188"/>
                <a:gd name="T62" fmla="*/ 283 w 290"/>
                <a:gd name="T63" fmla="*/ 71 h 188"/>
                <a:gd name="T64" fmla="*/ 288 w 290"/>
                <a:gd name="T65" fmla="*/ 87 h 188"/>
                <a:gd name="T66" fmla="*/ 290 w 290"/>
                <a:gd name="T67" fmla="*/ 120 h 188"/>
                <a:gd name="T68" fmla="*/ 286 w 290"/>
                <a:gd name="T69" fmla="*/ 135 h 188"/>
                <a:gd name="T70" fmla="*/ 281 w 290"/>
                <a:gd name="T71" fmla="*/ 148 h 188"/>
                <a:gd name="T72" fmla="*/ 270 w 290"/>
                <a:gd name="T73" fmla="*/ 159 h 188"/>
                <a:gd name="T74" fmla="*/ 257 w 290"/>
                <a:gd name="T75" fmla="*/ 168 h 188"/>
                <a:gd name="T76" fmla="*/ 241 w 290"/>
                <a:gd name="T77" fmla="*/ 175 h 188"/>
                <a:gd name="T78" fmla="*/ 219 w 290"/>
                <a:gd name="T79" fmla="*/ 177 h 188"/>
                <a:gd name="T80" fmla="*/ 193 w 290"/>
                <a:gd name="T81" fmla="*/ 179 h 188"/>
                <a:gd name="T82" fmla="*/ 157 w 290"/>
                <a:gd name="T83" fmla="*/ 181 h 188"/>
                <a:gd name="T84" fmla="*/ 129 w 290"/>
                <a:gd name="T85" fmla="*/ 184 h 188"/>
                <a:gd name="T86" fmla="*/ 113 w 290"/>
                <a:gd name="T87" fmla="*/ 184 h 188"/>
                <a:gd name="T88" fmla="*/ 93 w 290"/>
                <a:gd name="T89" fmla="*/ 186 h 188"/>
                <a:gd name="T90" fmla="*/ 75 w 290"/>
                <a:gd name="T91" fmla="*/ 188 h 188"/>
                <a:gd name="T92" fmla="*/ 60 w 290"/>
                <a:gd name="T93" fmla="*/ 188 h 188"/>
                <a:gd name="T94" fmla="*/ 38 w 290"/>
                <a:gd name="T95" fmla="*/ 184 h 188"/>
                <a:gd name="T96" fmla="*/ 13 w 290"/>
                <a:gd name="T97" fmla="*/ 179 h 188"/>
                <a:gd name="T98" fmla="*/ 5 w 290"/>
                <a:gd name="T99" fmla="*/ 177 h 188"/>
                <a:gd name="T100" fmla="*/ 0 w 290"/>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0"/>
                <a:gd name="T154" fmla="*/ 0 h 188"/>
                <a:gd name="T155" fmla="*/ 290 w 290"/>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0"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0" y="9"/>
                  </a:lnTo>
                  <a:lnTo>
                    <a:pt x="179" y="14"/>
                  </a:lnTo>
                  <a:lnTo>
                    <a:pt x="195" y="16"/>
                  </a:lnTo>
                  <a:lnTo>
                    <a:pt x="208" y="18"/>
                  </a:lnTo>
                  <a:lnTo>
                    <a:pt x="237" y="25"/>
                  </a:lnTo>
                  <a:lnTo>
                    <a:pt x="261" y="36"/>
                  </a:lnTo>
                  <a:lnTo>
                    <a:pt x="279" y="58"/>
                  </a:lnTo>
                  <a:lnTo>
                    <a:pt x="283" y="71"/>
                  </a:lnTo>
                  <a:lnTo>
                    <a:pt x="288" y="87"/>
                  </a:lnTo>
                  <a:lnTo>
                    <a:pt x="290" y="120"/>
                  </a:lnTo>
                  <a:lnTo>
                    <a:pt x="286" y="135"/>
                  </a:lnTo>
                  <a:lnTo>
                    <a:pt x="281" y="148"/>
                  </a:lnTo>
                  <a:lnTo>
                    <a:pt x="270" y="159"/>
                  </a:lnTo>
                  <a:lnTo>
                    <a:pt x="257" y="168"/>
                  </a:lnTo>
                  <a:lnTo>
                    <a:pt x="241"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8C482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4" name="Freeform 253"/>
            <p:cNvSpPr>
              <a:spLocks/>
            </p:cNvSpPr>
            <p:nvPr/>
          </p:nvSpPr>
          <p:spPr bwMode="auto">
            <a:xfrm>
              <a:off x="815" y="2961"/>
              <a:ext cx="288" cy="188"/>
            </a:xfrm>
            <a:custGeom>
              <a:avLst/>
              <a:gdLst>
                <a:gd name="T0" fmla="*/ 0 w 288"/>
                <a:gd name="T1" fmla="*/ 175 h 188"/>
                <a:gd name="T2" fmla="*/ 2 w 288"/>
                <a:gd name="T3" fmla="*/ 173 h 188"/>
                <a:gd name="T4" fmla="*/ 7 w 288"/>
                <a:gd name="T5" fmla="*/ 166 h 188"/>
                <a:gd name="T6" fmla="*/ 25 w 288"/>
                <a:gd name="T7" fmla="*/ 150 h 188"/>
                <a:gd name="T8" fmla="*/ 40 w 288"/>
                <a:gd name="T9" fmla="*/ 144 h 188"/>
                <a:gd name="T10" fmla="*/ 62 w 288"/>
                <a:gd name="T11" fmla="*/ 144 h 188"/>
                <a:gd name="T12" fmla="*/ 75 w 288"/>
                <a:gd name="T13" fmla="*/ 139 h 188"/>
                <a:gd name="T14" fmla="*/ 86 w 288"/>
                <a:gd name="T15" fmla="*/ 128 h 188"/>
                <a:gd name="T16" fmla="*/ 91 w 288"/>
                <a:gd name="T17" fmla="*/ 115 h 188"/>
                <a:gd name="T18" fmla="*/ 86 w 288"/>
                <a:gd name="T19" fmla="*/ 102 h 188"/>
                <a:gd name="T20" fmla="*/ 80 w 288"/>
                <a:gd name="T21" fmla="*/ 93 h 188"/>
                <a:gd name="T22" fmla="*/ 62 w 288"/>
                <a:gd name="T23" fmla="*/ 80 h 188"/>
                <a:gd name="T24" fmla="*/ 49 w 288"/>
                <a:gd name="T25" fmla="*/ 67 h 188"/>
                <a:gd name="T26" fmla="*/ 38 w 288"/>
                <a:gd name="T27" fmla="*/ 53 h 188"/>
                <a:gd name="T28" fmla="*/ 27 w 288"/>
                <a:gd name="T29" fmla="*/ 45 h 188"/>
                <a:gd name="T30" fmla="*/ 20 w 288"/>
                <a:gd name="T31" fmla="*/ 36 h 188"/>
                <a:gd name="T32" fmla="*/ 16 w 288"/>
                <a:gd name="T33" fmla="*/ 27 h 188"/>
                <a:gd name="T34" fmla="*/ 13 w 288"/>
                <a:gd name="T35" fmla="*/ 12 h 188"/>
                <a:gd name="T36" fmla="*/ 13 w 288"/>
                <a:gd name="T37" fmla="*/ 7 h 188"/>
                <a:gd name="T38" fmla="*/ 20 w 288"/>
                <a:gd name="T39" fmla="*/ 5 h 188"/>
                <a:gd name="T40" fmla="*/ 36 w 288"/>
                <a:gd name="T41" fmla="*/ 3 h 188"/>
                <a:gd name="T42" fmla="*/ 75 w 288"/>
                <a:gd name="T43" fmla="*/ 0 h 188"/>
                <a:gd name="T44" fmla="*/ 86 w 288"/>
                <a:gd name="T45" fmla="*/ 3 h 188"/>
                <a:gd name="T46" fmla="*/ 102 w 288"/>
                <a:gd name="T47" fmla="*/ 5 h 188"/>
                <a:gd name="T48" fmla="*/ 140 w 288"/>
                <a:gd name="T49" fmla="*/ 9 h 188"/>
                <a:gd name="T50" fmla="*/ 179 w 288"/>
                <a:gd name="T51" fmla="*/ 14 h 188"/>
                <a:gd name="T52" fmla="*/ 195 w 288"/>
                <a:gd name="T53" fmla="*/ 16 h 188"/>
                <a:gd name="T54" fmla="*/ 208 w 288"/>
                <a:gd name="T55" fmla="*/ 18 h 188"/>
                <a:gd name="T56" fmla="*/ 237 w 288"/>
                <a:gd name="T57" fmla="*/ 25 h 188"/>
                <a:gd name="T58" fmla="*/ 261 w 288"/>
                <a:gd name="T59" fmla="*/ 36 h 188"/>
                <a:gd name="T60" fmla="*/ 279 w 288"/>
                <a:gd name="T61" fmla="*/ 58 h 188"/>
                <a:gd name="T62" fmla="*/ 283 w 288"/>
                <a:gd name="T63" fmla="*/ 71 h 188"/>
                <a:gd name="T64" fmla="*/ 288 w 288"/>
                <a:gd name="T65" fmla="*/ 87 h 188"/>
                <a:gd name="T66" fmla="*/ 288 w 288"/>
                <a:gd name="T67" fmla="*/ 120 h 188"/>
                <a:gd name="T68" fmla="*/ 286 w 288"/>
                <a:gd name="T69" fmla="*/ 135 h 188"/>
                <a:gd name="T70" fmla="*/ 279 w 288"/>
                <a:gd name="T71" fmla="*/ 148 h 188"/>
                <a:gd name="T72" fmla="*/ 268 w 288"/>
                <a:gd name="T73" fmla="*/ 159 h 188"/>
                <a:gd name="T74" fmla="*/ 257 w 288"/>
                <a:gd name="T75" fmla="*/ 168 h 188"/>
                <a:gd name="T76" fmla="*/ 239 w 288"/>
                <a:gd name="T77" fmla="*/ 175 h 188"/>
                <a:gd name="T78" fmla="*/ 219 w 288"/>
                <a:gd name="T79" fmla="*/ 177 h 188"/>
                <a:gd name="T80" fmla="*/ 193 w 288"/>
                <a:gd name="T81" fmla="*/ 179 h 188"/>
                <a:gd name="T82" fmla="*/ 157 w 288"/>
                <a:gd name="T83" fmla="*/ 181 h 188"/>
                <a:gd name="T84" fmla="*/ 129 w 288"/>
                <a:gd name="T85" fmla="*/ 184 h 188"/>
                <a:gd name="T86" fmla="*/ 113 w 288"/>
                <a:gd name="T87" fmla="*/ 184 h 188"/>
                <a:gd name="T88" fmla="*/ 93 w 288"/>
                <a:gd name="T89" fmla="*/ 186 h 188"/>
                <a:gd name="T90" fmla="*/ 75 w 288"/>
                <a:gd name="T91" fmla="*/ 188 h 188"/>
                <a:gd name="T92" fmla="*/ 60 w 288"/>
                <a:gd name="T93" fmla="*/ 188 h 188"/>
                <a:gd name="T94" fmla="*/ 38 w 288"/>
                <a:gd name="T95" fmla="*/ 184 h 188"/>
                <a:gd name="T96" fmla="*/ 13 w 288"/>
                <a:gd name="T97" fmla="*/ 179 h 188"/>
                <a:gd name="T98" fmla="*/ 5 w 288"/>
                <a:gd name="T99" fmla="*/ 177 h 188"/>
                <a:gd name="T100" fmla="*/ 0 w 288"/>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8"/>
                <a:gd name="T154" fmla="*/ 0 h 188"/>
                <a:gd name="T155" fmla="*/ 288 w 288"/>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8"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0" y="9"/>
                  </a:lnTo>
                  <a:lnTo>
                    <a:pt x="179" y="14"/>
                  </a:lnTo>
                  <a:lnTo>
                    <a:pt x="195" y="16"/>
                  </a:lnTo>
                  <a:lnTo>
                    <a:pt x="208" y="18"/>
                  </a:lnTo>
                  <a:lnTo>
                    <a:pt x="237" y="25"/>
                  </a:lnTo>
                  <a:lnTo>
                    <a:pt x="261" y="36"/>
                  </a:lnTo>
                  <a:lnTo>
                    <a:pt x="279" y="58"/>
                  </a:lnTo>
                  <a:lnTo>
                    <a:pt x="283" y="71"/>
                  </a:lnTo>
                  <a:lnTo>
                    <a:pt x="288" y="87"/>
                  </a:lnTo>
                  <a:lnTo>
                    <a:pt x="288" y="120"/>
                  </a:lnTo>
                  <a:lnTo>
                    <a:pt x="286" y="135"/>
                  </a:lnTo>
                  <a:lnTo>
                    <a:pt x="279" y="148"/>
                  </a:lnTo>
                  <a:lnTo>
                    <a:pt x="268" y="159"/>
                  </a:lnTo>
                  <a:lnTo>
                    <a:pt x="257" y="168"/>
                  </a:lnTo>
                  <a:lnTo>
                    <a:pt x="239"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8F4B2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5" name="Freeform 254"/>
            <p:cNvSpPr>
              <a:spLocks/>
            </p:cNvSpPr>
            <p:nvPr/>
          </p:nvSpPr>
          <p:spPr bwMode="auto">
            <a:xfrm>
              <a:off x="815" y="2961"/>
              <a:ext cx="288" cy="188"/>
            </a:xfrm>
            <a:custGeom>
              <a:avLst/>
              <a:gdLst>
                <a:gd name="T0" fmla="*/ 0 w 288"/>
                <a:gd name="T1" fmla="*/ 175 h 188"/>
                <a:gd name="T2" fmla="*/ 2 w 288"/>
                <a:gd name="T3" fmla="*/ 173 h 188"/>
                <a:gd name="T4" fmla="*/ 7 w 288"/>
                <a:gd name="T5" fmla="*/ 166 h 188"/>
                <a:gd name="T6" fmla="*/ 25 w 288"/>
                <a:gd name="T7" fmla="*/ 150 h 188"/>
                <a:gd name="T8" fmla="*/ 40 w 288"/>
                <a:gd name="T9" fmla="*/ 144 h 188"/>
                <a:gd name="T10" fmla="*/ 62 w 288"/>
                <a:gd name="T11" fmla="*/ 144 h 188"/>
                <a:gd name="T12" fmla="*/ 75 w 288"/>
                <a:gd name="T13" fmla="*/ 139 h 188"/>
                <a:gd name="T14" fmla="*/ 86 w 288"/>
                <a:gd name="T15" fmla="*/ 128 h 188"/>
                <a:gd name="T16" fmla="*/ 91 w 288"/>
                <a:gd name="T17" fmla="*/ 115 h 188"/>
                <a:gd name="T18" fmla="*/ 86 w 288"/>
                <a:gd name="T19" fmla="*/ 102 h 188"/>
                <a:gd name="T20" fmla="*/ 80 w 288"/>
                <a:gd name="T21" fmla="*/ 93 h 188"/>
                <a:gd name="T22" fmla="*/ 62 w 288"/>
                <a:gd name="T23" fmla="*/ 80 h 188"/>
                <a:gd name="T24" fmla="*/ 49 w 288"/>
                <a:gd name="T25" fmla="*/ 67 h 188"/>
                <a:gd name="T26" fmla="*/ 38 w 288"/>
                <a:gd name="T27" fmla="*/ 53 h 188"/>
                <a:gd name="T28" fmla="*/ 27 w 288"/>
                <a:gd name="T29" fmla="*/ 45 h 188"/>
                <a:gd name="T30" fmla="*/ 20 w 288"/>
                <a:gd name="T31" fmla="*/ 36 h 188"/>
                <a:gd name="T32" fmla="*/ 16 w 288"/>
                <a:gd name="T33" fmla="*/ 27 h 188"/>
                <a:gd name="T34" fmla="*/ 13 w 288"/>
                <a:gd name="T35" fmla="*/ 12 h 188"/>
                <a:gd name="T36" fmla="*/ 13 w 288"/>
                <a:gd name="T37" fmla="*/ 7 h 188"/>
                <a:gd name="T38" fmla="*/ 20 w 288"/>
                <a:gd name="T39" fmla="*/ 5 h 188"/>
                <a:gd name="T40" fmla="*/ 36 w 288"/>
                <a:gd name="T41" fmla="*/ 3 h 188"/>
                <a:gd name="T42" fmla="*/ 75 w 288"/>
                <a:gd name="T43" fmla="*/ 0 h 188"/>
                <a:gd name="T44" fmla="*/ 86 w 288"/>
                <a:gd name="T45" fmla="*/ 3 h 188"/>
                <a:gd name="T46" fmla="*/ 102 w 288"/>
                <a:gd name="T47" fmla="*/ 5 h 188"/>
                <a:gd name="T48" fmla="*/ 142 w 288"/>
                <a:gd name="T49" fmla="*/ 9 h 188"/>
                <a:gd name="T50" fmla="*/ 179 w 288"/>
                <a:gd name="T51" fmla="*/ 14 h 188"/>
                <a:gd name="T52" fmla="*/ 195 w 288"/>
                <a:gd name="T53" fmla="*/ 16 h 188"/>
                <a:gd name="T54" fmla="*/ 208 w 288"/>
                <a:gd name="T55" fmla="*/ 18 h 188"/>
                <a:gd name="T56" fmla="*/ 237 w 288"/>
                <a:gd name="T57" fmla="*/ 25 h 188"/>
                <a:gd name="T58" fmla="*/ 259 w 288"/>
                <a:gd name="T59" fmla="*/ 36 h 188"/>
                <a:gd name="T60" fmla="*/ 277 w 288"/>
                <a:gd name="T61" fmla="*/ 58 h 188"/>
                <a:gd name="T62" fmla="*/ 283 w 288"/>
                <a:gd name="T63" fmla="*/ 71 h 188"/>
                <a:gd name="T64" fmla="*/ 288 w 288"/>
                <a:gd name="T65" fmla="*/ 87 h 188"/>
                <a:gd name="T66" fmla="*/ 288 w 288"/>
                <a:gd name="T67" fmla="*/ 120 h 188"/>
                <a:gd name="T68" fmla="*/ 286 w 288"/>
                <a:gd name="T69" fmla="*/ 135 h 188"/>
                <a:gd name="T70" fmla="*/ 279 w 288"/>
                <a:gd name="T71" fmla="*/ 148 h 188"/>
                <a:gd name="T72" fmla="*/ 268 w 288"/>
                <a:gd name="T73" fmla="*/ 159 h 188"/>
                <a:gd name="T74" fmla="*/ 257 w 288"/>
                <a:gd name="T75" fmla="*/ 168 h 188"/>
                <a:gd name="T76" fmla="*/ 239 w 288"/>
                <a:gd name="T77" fmla="*/ 175 h 188"/>
                <a:gd name="T78" fmla="*/ 219 w 288"/>
                <a:gd name="T79" fmla="*/ 177 h 188"/>
                <a:gd name="T80" fmla="*/ 193 w 288"/>
                <a:gd name="T81" fmla="*/ 179 h 188"/>
                <a:gd name="T82" fmla="*/ 157 w 288"/>
                <a:gd name="T83" fmla="*/ 181 h 188"/>
                <a:gd name="T84" fmla="*/ 129 w 288"/>
                <a:gd name="T85" fmla="*/ 184 h 188"/>
                <a:gd name="T86" fmla="*/ 113 w 288"/>
                <a:gd name="T87" fmla="*/ 184 h 188"/>
                <a:gd name="T88" fmla="*/ 93 w 288"/>
                <a:gd name="T89" fmla="*/ 186 h 188"/>
                <a:gd name="T90" fmla="*/ 75 w 288"/>
                <a:gd name="T91" fmla="*/ 188 h 188"/>
                <a:gd name="T92" fmla="*/ 60 w 288"/>
                <a:gd name="T93" fmla="*/ 188 h 188"/>
                <a:gd name="T94" fmla="*/ 38 w 288"/>
                <a:gd name="T95" fmla="*/ 184 h 188"/>
                <a:gd name="T96" fmla="*/ 13 w 288"/>
                <a:gd name="T97" fmla="*/ 179 h 188"/>
                <a:gd name="T98" fmla="*/ 5 w 288"/>
                <a:gd name="T99" fmla="*/ 177 h 188"/>
                <a:gd name="T100" fmla="*/ 0 w 288"/>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8"/>
                <a:gd name="T154" fmla="*/ 0 h 188"/>
                <a:gd name="T155" fmla="*/ 288 w 288"/>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8"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2" y="9"/>
                  </a:lnTo>
                  <a:lnTo>
                    <a:pt x="179" y="14"/>
                  </a:lnTo>
                  <a:lnTo>
                    <a:pt x="195" y="16"/>
                  </a:lnTo>
                  <a:lnTo>
                    <a:pt x="208" y="18"/>
                  </a:lnTo>
                  <a:lnTo>
                    <a:pt x="237" y="25"/>
                  </a:lnTo>
                  <a:lnTo>
                    <a:pt x="259" y="36"/>
                  </a:lnTo>
                  <a:lnTo>
                    <a:pt x="277" y="58"/>
                  </a:lnTo>
                  <a:lnTo>
                    <a:pt x="283" y="71"/>
                  </a:lnTo>
                  <a:lnTo>
                    <a:pt x="288" y="87"/>
                  </a:lnTo>
                  <a:lnTo>
                    <a:pt x="288" y="120"/>
                  </a:lnTo>
                  <a:lnTo>
                    <a:pt x="286" y="135"/>
                  </a:lnTo>
                  <a:lnTo>
                    <a:pt x="279" y="148"/>
                  </a:lnTo>
                  <a:lnTo>
                    <a:pt x="268" y="159"/>
                  </a:lnTo>
                  <a:lnTo>
                    <a:pt x="257" y="168"/>
                  </a:lnTo>
                  <a:lnTo>
                    <a:pt x="239"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924E2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6" name="Freeform 255"/>
            <p:cNvSpPr>
              <a:spLocks/>
            </p:cNvSpPr>
            <p:nvPr/>
          </p:nvSpPr>
          <p:spPr bwMode="auto">
            <a:xfrm>
              <a:off x="815" y="2961"/>
              <a:ext cx="286" cy="188"/>
            </a:xfrm>
            <a:custGeom>
              <a:avLst/>
              <a:gdLst>
                <a:gd name="T0" fmla="*/ 0 w 286"/>
                <a:gd name="T1" fmla="*/ 175 h 188"/>
                <a:gd name="T2" fmla="*/ 2 w 286"/>
                <a:gd name="T3" fmla="*/ 173 h 188"/>
                <a:gd name="T4" fmla="*/ 7 w 286"/>
                <a:gd name="T5" fmla="*/ 166 h 188"/>
                <a:gd name="T6" fmla="*/ 25 w 286"/>
                <a:gd name="T7" fmla="*/ 150 h 188"/>
                <a:gd name="T8" fmla="*/ 40 w 286"/>
                <a:gd name="T9" fmla="*/ 144 h 188"/>
                <a:gd name="T10" fmla="*/ 62 w 286"/>
                <a:gd name="T11" fmla="*/ 144 h 188"/>
                <a:gd name="T12" fmla="*/ 75 w 286"/>
                <a:gd name="T13" fmla="*/ 139 h 188"/>
                <a:gd name="T14" fmla="*/ 86 w 286"/>
                <a:gd name="T15" fmla="*/ 128 h 188"/>
                <a:gd name="T16" fmla="*/ 91 w 286"/>
                <a:gd name="T17" fmla="*/ 115 h 188"/>
                <a:gd name="T18" fmla="*/ 86 w 286"/>
                <a:gd name="T19" fmla="*/ 102 h 188"/>
                <a:gd name="T20" fmla="*/ 80 w 286"/>
                <a:gd name="T21" fmla="*/ 93 h 188"/>
                <a:gd name="T22" fmla="*/ 62 w 286"/>
                <a:gd name="T23" fmla="*/ 80 h 188"/>
                <a:gd name="T24" fmla="*/ 49 w 286"/>
                <a:gd name="T25" fmla="*/ 67 h 188"/>
                <a:gd name="T26" fmla="*/ 38 w 286"/>
                <a:gd name="T27" fmla="*/ 53 h 188"/>
                <a:gd name="T28" fmla="*/ 27 w 286"/>
                <a:gd name="T29" fmla="*/ 45 h 188"/>
                <a:gd name="T30" fmla="*/ 20 w 286"/>
                <a:gd name="T31" fmla="*/ 36 h 188"/>
                <a:gd name="T32" fmla="*/ 16 w 286"/>
                <a:gd name="T33" fmla="*/ 27 h 188"/>
                <a:gd name="T34" fmla="*/ 13 w 286"/>
                <a:gd name="T35" fmla="*/ 12 h 188"/>
                <a:gd name="T36" fmla="*/ 13 w 286"/>
                <a:gd name="T37" fmla="*/ 7 h 188"/>
                <a:gd name="T38" fmla="*/ 20 w 286"/>
                <a:gd name="T39" fmla="*/ 5 h 188"/>
                <a:gd name="T40" fmla="*/ 36 w 286"/>
                <a:gd name="T41" fmla="*/ 3 h 188"/>
                <a:gd name="T42" fmla="*/ 75 w 286"/>
                <a:gd name="T43" fmla="*/ 0 h 188"/>
                <a:gd name="T44" fmla="*/ 86 w 286"/>
                <a:gd name="T45" fmla="*/ 3 h 188"/>
                <a:gd name="T46" fmla="*/ 102 w 286"/>
                <a:gd name="T47" fmla="*/ 5 h 188"/>
                <a:gd name="T48" fmla="*/ 142 w 286"/>
                <a:gd name="T49" fmla="*/ 9 h 188"/>
                <a:gd name="T50" fmla="*/ 179 w 286"/>
                <a:gd name="T51" fmla="*/ 14 h 188"/>
                <a:gd name="T52" fmla="*/ 195 w 286"/>
                <a:gd name="T53" fmla="*/ 16 h 188"/>
                <a:gd name="T54" fmla="*/ 208 w 286"/>
                <a:gd name="T55" fmla="*/ 18 h 188"/>
                <a:gd name="T56" fmla="*/ 235 w 286"/>
                <a:gd name="T57" fmla="*/ 25 h 188"/>
                <a:gd name="T58" fmla="*/ 259 w 286"/>
                <a:gd name="T59" fmla="*/ 36 h 188"/>
                <a:gd name="T60" fmla="*/ 277 w 286"/>
                <a:gd name="T61" fmla="*/ 58 h 188"/>
                <a:gd name="T62" fmla="*/ 281 w 286"/>
                <a:gd name="T63" fmla="*/ 71 h 188"/>
                <a:gd name="T64" fmla="*/ 286 w 286"/>
                <a:gd name="T65" fmla="*/ 87 h 188"/>
                <a:gd name="T66" fmla="*/ 286 w 286"/>
                <a:gd name="T67" fmla="*/ 120 h 188"/>
                <a:gd name="T68" fmla="*/ 283 w 286"/>
                <a:gd name="T69" fmla="*/ 135 h 188"/>
                <a:gd name="T70" fmla="*/ 277 w 286"/>
                <a:gd name="T71" fmla="*/ 148 h 188"/>
                <a:gd name="T72" fmla="*/ 268 w 286"/>
                <a:gd name="T73" fmla="*/ 159 h 188"/>
                <a:gd name="T74" fmla="*/ 255 w 286"/>
                <a:gd name="T75" fmla="*/ 168 h 188"/>
                <a:gd name="T76" fmla="*/ 239 w 286"/>
                <a:gd name="T77" fmla="*/ 175 h 188"/>
                <a:gd name="T78" fmla="*/ 219 w 286"/>
                <a:gd name="T79" fmla="*/ 177 h 188"/>
                <a:gd name="T80" fmla="*/ 193 w 286"/>
                <a:gd name="T81" fmla="*/ 179 h 188"/>
                <a:gd name="T82" fmla="*/ 157 w 286"/>
                <a:gd name="T83" fmla="*/ 181 h 188"/>
                <a:gd name="T84" fmla="*/ 129 w 286"/>
                <a:gd name="T85" fmla="*/ 184 h 188"/>
                <a:gd name="T86" fmla="*/ 113 w 286"/>
                <a:gd name="T87" fmla="*/ 184 h 188"/>
                <a:gd name="T88" fmla="*/ 93 w 286"/>
                <a:gd name="T89" fmla="*/ 186 h 188"/>
                <a:gd name="T90" fmla="*/ 75 w 286"/>
                <a:gd name="T91" fmla="*/ 188 h 188"/>
                <a:gd name="T92" fmla="*/ 60 w 286"/>
                <a:gd name="T93" fmla="*/ 188 h 188"/>
                <a:gd name="T94" fmla="*/ 38 w 286"/>
                <a:gd name="T95" fmla="*/ 184 h 188"/>
                <a:gd name="T96" fmla="*/ 13 w 286"/>
                <a:gd name="T97" fmla="*/ 179 h 188"/>
                <a:gd name="T98" fmla="*/ 5 w 286"/>
                <a:gd name="T99" fmla="*/ 177 h 188"/>
                <a:gd name="T100" fmla="*/ 0 w 286"/>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6"/>
                <a:gd name="T154" fmla="*/ 0 h 188"/>
                <a:gd name="T155" fmla="*/ 286 w 286"/>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6"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2" y="9"/>
                  </a:lnTo>
                  <a:lnTo>
                    <a:pt x="179" y="14"/>
                  </a:lnTo>
                  <a:lnTo>
                    <a:pt x="195" y="16"/>
                  </a:lnTo>
                  <a:lnTo>
                    <a:pt x="208" y="18"/>
                  </a:lnTo>
                  <a:lnTo>
                    <a:pt x="235" y="25"/>
                  </a:lnTo>
                  <a:lnTo>
                    <a:pt x="259" y="36"/>
                  </a:lnTo>
                  <a:lnTo>
                    <a:pt x="277" y="58"/>
                  </a:lnTo>
                  <a:lnTo>
                    <a:pt x="281" y="71"/>
                  </a:lnTo>
                  <a:lnTo>
                    <a:pt x="286" y="87"/>
                  </a:lnTo>
                  <a:lnTo>
                    <a:pt x="286" y="120"/>
                  </a:lnTo>
                  <a:lnTo>
                    <a:pt x="283" y="135"/>
                  </a:lnTo>
                  <a:lnTo>
                    <a:pt x="277" y="148"/>
                  </a:lnTo>
                  <a:lnTo>
                    <a:pt x="268" y="159"/>
                  </a:lnTo>
                  <a:lnTo>
                    <a:pt x="255" y="168"/>
                  </a:lnTo>
                  <a:lnTo>
                    <a:pt x="239"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96523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7" name="Freeform 256"/>
            <p:cNvSpPr>
              <a:spLocks/>
            </p:cNvSpPr>
            <p:nvPr/>
          </p:nvSpPr>
          <p:spPr bwMode="auto">
            <a:xfrm>
              <a:off x="815" y="2961"/>
              <a:ext cx="286" cy="188"/>
            </a:xfrm>
            <a:custGeom>
              <a:avLst/>
              <a:gdLst>
                <a:gd name="T0" fmla="*/ 0 w 286"/>
                <a:gd name="T1" fmla="*/ 175 h 188"/>
                <a:gd name="T2" fmla="*/ 2 w 286"/>
                <a:gd name="T3" fmla="*/ 173 h 188"/>
                <a:gd name="T4" fmla="*/ 7 w 286"/>
                <a:gd name="T5" fmla="*/ 166 h 188"/>
                <a:gd name="T6" fmla="*/ 25 w 286"/>
                <a:gd name="T7" fmla="*/ 150 h 188"/>
                <a:gd name="T8" fmla="*/ 40 w 286"/>
                <a:gd name="T9" fmla="*/ 144 h 188"/>
                <a:gd name="T10" fmla="*/ 62 w 286"/>
                <a:gd name="T11" fmla="*/ 144 h 188"/>
                <a:gd name="T12" fmla="*/ 75 w 286"/>
                <a:gd name="T13" fmla="*/ 139 h 188"/>
                <a:gd name="T14" fmla="*/ 86 w 286"/>
                <a:gd name="T15" fmla="*/ 128 h 188"/>
                <a:gd name="T16" fmla="*/ 91 w 286"/>
                <a:gd name="T17" fmla="*/ 115 h 188"/>
                <a:gd name="T18" fmla="*/ 86 w 286"/>
                <a:gd name="T19" fmla="*/ 102 h 188"/>
                <a:gd name="T20" fmla="*/ 80 w 286"/>
                <a:gd name="T21" fmla="*/ 93 h 188"/>
                <a:gd name="T22" fmla="*/ 62 w 286"/>
                <a:gd name="T23" fmla="*/ 80 h 188"/>
                <a:gd name="T24" fmla="*/ 49 w 286"/>
                <a:gd name="T25" fmla="*/ 67 h 188"/>
                <a:gd name="T26" fmla="*/ 38 w 286"/>
                <a:gd name="T27" fmla="*/ 53 h 188"/>
                <a:gd name="T28" fmla="*/ 27 w 286"/>
                <a:gd name="T29" fmla="*/ 45 h 188"/>
                <a:gd name="T30" fmla="*/ 20 w 286"/>
                <a:gd name="T31" fmla="*/ 36 h 188"/>
                <a:gd name="T32" fmla="*/ 16 w 286"/>
                <a:gd name="T33" fmla="*/ 27 h 188"/>
                <a:gd name="T34" fmla="*/ 13 w 286"/>
                <a:gd name="T35" fmla="*/ 12 h 188"/>
                <a:gd name="T36" fmla="*/ 13 w 286"/>
                <a:gd name="T37" fmla="*/ 7 h 188"/>
                <a:gd name="T38" fmla="*/ 20 w 286"/>
                <a:gd name="T39" fmla="*/ 5 h 188"/>
                <a:gd name="T40" fmla="*/ 36 w 286"/>
                <a:gd name="T41" fmla="*/ 3 h 188"/>
                <a:gd name="T42" fmla="*/ 75 w 286"/>
                <a:gd name="T43" fmla="*/ 0 h 188"/>
                <a:gd name="T44" fmla="*/ 86 w 286"/>
                <a:gd name="T45" fmla="*/ 3 h 188"/>
                <a:gd name="T46" fmla="*/ 102 w 286"/>
                <a:gd name="T47" fmla="*/ 5 h 188"/>
                <a:gd name="T48" fmla="*/ 142 w 286"/>
                <a:gd name="T49" fmla="*/ 9 h 188"/>
                <a:gd name="T50" fmla="*/ 179 w 286"/>
                <a:gd name="T51" fmla="*/ 14 h 188"/>
                <a:gd name="T52" fmla="*/ 195 w 286"/>
                <a:gd name="T53" fmla="*/ 16 h 188"/>
                <a:gd name="T54" fmla="*/ 208 w 286"/>
                <a:gd name="T55" fmla="*/ 18 h 188"/>
                <a:gd name="T56" fmla="*/ 235 w 286"/>
                <a:gd name="T57" fmla="*/ 25 h 188"/>
                <a:gd name="T58" fmla="*/ 257 w 286"/>
                <a:gd name="T59" fmla="*/ 36 h 188"/>
                <a:gd name="T60" fmla="*/ 275 w 286"/>
                <a:gd name="T61" fmla="*/ 58 h 188"/>
                <a:gd name="T62" fmla="*/ 281 w 286"/>
                <a:gd name="T63" fmla="*/ 71 h 188"/>
                <a:gd name="T64" fmla="*/ 286 w 286"/>
                <a:gd name="T65" fmla="*/ 87 h 188"/>
                <a:gd name="T66" fmla="*/ 286 w 286"/>
                <a:gd name="T67" fmla="*/ 120 h 188"/>
                <a:gd name="T68" fmla="*/ 283 w 286"/>
                <a:gd name="T69" fmla="*/ 135 h 188"/>
                <a:gd name="T70" fmla="*/ 277 w 286"/>
                <a:gd name="T71" fmla="*/ 148 h 188"/>
                <a:gd name="T72" fmla="*/ 268 w 286"/>
                <a:gd name="T73" fmla="*/ 159 h 188"/>
                <a:gd name="T74" fmla="*/ 255 w 286"/>
                <a:gd name="T75" fmla="*/ 168 h 188"/>
                <a:gd name="T76" fmla="*/ 239 w 286"/>
                <a:gd name="T77" fmla="*/ 175 h 188"/>
                <a:gd name="T78" fmla="*/ 219 w 286"/>
                <a:gd name="T79" fmla="*/ 177 h 188"/>
                <a:gd name="T80" fmla="*/ 193 w 286"/>
                <a:gd name="T81" fmla="*/ 179 h 188"/>
                <a:gd name="T82" fmla="*/ 157 w 286"/>
                <a:gd name="T83" fmla="*/ 181 h 188"/>
                <a:gd name="T84" fmla="*/ 129 w 286"/>
                <a:gd name="T85" fmla="*/ 184 h 188"/>
                <a:gd name="T86" fmla="*/ 113 w 286"/>
                <a:gd name="T87" fmla="*/ 184 h 188"/>
                <a:gd name="T88" fmla="*/ 93 w 286"/>
                <a:gd name="T89" fmla="*/ 186 h 188"/>
                <a:gd name="T90" fmla="*/ 75 w 286"/>
                <a:gd name="T91" fmla="*/ 188 h 188"/>
                <a:gd name="T92" fmla="*/ 60 w 286"/>
                <a:gd name="T93" fmla="*/ 188 h 188"/>
                <a:gd name="T94" fmla="*/ 38 w 286"/>
                <a:gd name="T95" fmla="*/ 184 h 188"/>
                <a:gd name="T96" fmla="*/ 13 w 286"/>
                <a:gd name="T97" fmla="*/ 179 h 188"/>
                <a:gd name="T98" fmla="*/ 5 w 286"/>
                <a:gd name="T99" fmla="*/ 177 h 188"/>
                <a:gd name="T100" fmla="*/ 0 w 286"/>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6"/>
                <a:gd name="T154" fmla="*/ 0 h 188"/>
                <a:gd name="T155" fmla="*/ 286 w 286"/>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6"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42" y="9"/>
                  </a:lnTo>
                  <a:lnTo>
                    <a:pt x="179" y="14"/>
                  </a:lnTo>
                  <a:lnTo>
                    <a:pt x="195" y="16"/>
                  </a:lnTo>
                  <a:lnTo>
                    <a:pt x="208" y="18"/>
                  </a:lnTo>
                  <a:lnTo>
                    <a:pt x="235" y="25"/>
                  </a:lnTo>
                  <a:lnTo>
                    <a:pt x="257" y="36"/>
                  </a:lnTo>
                  <a:lnTo>
                    <a:pt x="275" y="58"/>
                  </a:lnTo>
                  <a:lnTo>
                    <a:pt x="281" y="71"/>
                  </a:lnTo>
                  <a:lnTo>
                    <a:pt x="286" y="87"/>
                  </a:lnTo>
                  <a:lnTo>
                    <a:pt x="286" y="120"/>
                  </a:lnTo>
                  <a:lnTo>
                    <a:pt x="283" y="135"/>
                  </a:lnTo>
                  <a:lnTo>
                    <a:pt x="277" y="148"/>
                  </a:lnTo>
                  <a:lnTo>
                    <a:pt x="268" y="159"/>
                  </a:lnTo>
                  <a:lnTo>
                    <a:pt x="255" y="168"/>
                  </a:lnTo>
                  <a:lnTo>
                    <a:pt x="239" y="175"/>
                  </a:lnTo>
                  <a:lnTo>
                    <a:pt x="219"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9955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8" name="Freeform 257"/>
            <p:cNvSpPr>
              <a:spLocks/>
            </p:cNvSpPr>
            <p:nvPr/>
          </p:nvSpPr>
          <p:spPr bwMode="auto">
            <a:xfrm>
              <a:off x="815" y="2961"/>
              <a:ext cx="283" cy="188"/>
            </a:xfrm>
            <a:custGeom>
              <a:avLst/>
              <a:gdLst>
                <a:gd name="T0" fmla="*/ 0 w 283"/>
                <a:gd name="T1" fmla="*/ 175 h 188"/>
                <a:gd name="T2" fmla="*/ 2 w 283"/>
                <a:gd name="T3" fmla="*/ 173 h 188"/>
                <a:gd name="T4" fmla="*/ 7 w 283"/>
                <a:gd name="T5" fmla="*/ 166 h 188"/>
                <a:gd name="T6" fmla="*/ 25 w 283"/>
                <a:gd name="T7" fmla="*/ 150 h 188"/>
                <a:gd name="T8" fmla="*/ 40 w 283"/>
                <a:gd name="T9" fmla="*/ 144 h 188"/>
                <a:gd name="T10" fmla="*/ 62 w 283"/>
                <a:gd name="T11" fmla="*/ 144 h 188"/>
                <a:gd name="T12" fmla="*/ 75 w 283"/>
                <a:gd name="T13" fmla="*/ 139 h 188"/>
                <a:gd name="T14" fmla="*/ 86 w 283"/>
                <a:gd name="T15" fmla="*/ 128 h 188"/>
                <a:gd name="T16" fmla="*/ 91 w 283"/>
                <a:gd name="T17" fmla="*/ 115 h 188"/>
                <a:gd name="T18" fmla="*/ 86 w 283"/>
                <a:gd name="T19" fmla="*/ 102 h 188"/>
                <a:gd name="T20" fmla="*/ 80 w 283"/>
                <a:gd name="T21" fmla="*/ 93 h 188"/>
                <a:gd name="T22" fmla="*/ 62 w 283"/>
                <a:gd name="T23" fmla="*/ 80 h 188"/>
                <a:gd name="T24" fmla="*/ 49 w 283"/>
                <a:gd name="T25" fmla="*/ 67 h 188"/>
                <a:gd name="T26" fmla="*/ 38 w 283"/>
                <a:gd name="T27" fmla="*/ 53 h 188"/>
                <a:gd name="T28" fmla="*/ 27 w 283"/>
                <a:gd name="T29" fmla="*/ 45 h 188"/>
                <a:gd name="T30" fmla="*/ 20 w 283"/>
                <a:gd name="T31" fmla="*/ 36 h 188"/>
                <a:gd name="T32" fmla="*/ 16 w 283"/>
                <a:gd name="T33" fmla="*/ 27 h 188"/>
                <a:gd name="T34" fmla="*/ 13 w 283"/>
                <a:gd name="T35" fmla="*/ 12 h 188"/>
                <a:gd name="T36" fmla="*/ 13 w 283"/>
                <a:gd name="T37" fmla="*/ 7 h 188"/>
                <a:gd name="T38" fmla="*/ 20 w 283"/>
                <a:gd name="T39" fmla="*/ 5 h 188"/>
                <a:gd name="T40" fmla="*/ 36 w 283"/>
                <a:gd name="T41" fmla="*/ 3 h 188"/>
                <a:gd name="T42" fmla="*/ 75 w 283"/>
                <a:gd name="T43" fmla="*/ 0 h 188"/>
                <a:gd name="T44" fmla="*/ 86 w 283"/>
                <a:gd name="T45" fmla="*/ 3 h 188"/>
                <a:gd name="T46" fmla="*/ 102 w 283"/>
                <a:gd name="T47" fmla="*/ 5 h 188"/>
                <a:gd name="T48" fmla="*/ 182 w 283"/>
                <a:gd name="T49" fmla="*/ 14 h 188"/>
                <a:gd name="T50" fmla="*/ 197 w 283"/>
                <a:gd name="T51" fmla="*/ 16 h 188"/>
                <a:gd name="T52" fmla="*/ 208 w 283"/>
                <a:gd name="T53" fmla="*/ 18 h 188"/>
                <a:gd name="T54" fmla="*/ 235 w 283"/>
                <a:gd name="T55" fmla="*/ 25 h 188"/>
                <a:gd name="T56" fmla="*/ 257 w 283"/>
                <a:gd name="T57" fmla="*/ 36 h 188"/>
                <a:gd name="T58" fmla="*/ 275 w 283"/>
                <a:gd name="T59" fmla="*/ 58 h 188"/>
                <a:gd name="T60" fmla="*/ 279 w 283"/>
                <a:gd name="T61" fmla="*/ 71 h 188"/>
                <a:gd name="T62" fmla="*/ 283 w 283"/>
                <a:gd name="T63" fmla="*/ 87 h 188"/>
                <a:gd name="T64" fmla="*/ 283 w 283"/>
                <a:gd name="T65" fmla="*/ 120 h 188"/>
                <a:gd name="T66" fmla="*/ 281 w 283"/>
                <a:gd name="T67" fmla="*/ 135 h 188"/>
                <a:gd name="T68" fmla="*/ 275 w 283"/>
                <a:gd name="T69" fmla="*/ 148 h 188"/>
                <a:gd name="T70" fmla="*/ 266 w 283"/>
                <a:gd name="T71" fmla="*/ 159 h 188"/>
                <a:gd name="T72" fmla="*/ 255 w 283"/>
                <a:gd name="T73" fmla="*/ 168 h 188"/>
                <a:gd name="T74" fmla="*/ 239 w 283"/>
                <a:gd name="T75" fmla="*/ 175 h 188"/>
                <a:gd name="T76" fmla="*/ 219 w 283"/>
                <a:gd name="T77" fmla="*/ 177 h 188"/>
                <a:gd name="T78" fmla="*/ 208 w 283"/>
                <a:gd name="T79" fmla="*/ 177 h 188"/>
                <a:gd name="T80" fmla="*/ 193 w 283"/>
                <a:gd name="T81" fmla="*/ 179 h 188"/>
                <a:gd name="T82" fmla="*/ 157 w 283"/>
                <a:gd name="T83" fmla="*/ 181 h 188"/>
                <a:gd name="T84" fmla="*/ 129 w 283"/>
                <a:gd name="T85" fmla="*/ 184 h 188"/>
                <a:gd name="T86" fmla="*/ 113 w 283"/>
                <a:gd name="T87" fmla="*/ 184 h 188"/>
                <a:gd name="T88" fmla="*/ 93 w 283"/>
                <a:gd name="T89" fmla="*/ 186 h 188"/>
                <a:gd name="T90" fmla="*/ 75 w 283"/>
                <a:gd name="T91" fmla="*/ 188 h 188"/>
                <a:gd name="T92" fmla="*/ 60 w 283"/>
                <a:gd name="T93" fmla="*/ 188 h 188"/>
                <a:gd name="T94" fmla="*/ 38 w 283"/>
                <a:gd name="T95" fmla="*/ 184 h 188"/>
                <a:gd name="T96" fmla="*/ 13 w 283"/>
                <a:gd name="T97" fmla="*/ 179 h 188"/>
                <a:gd name="T98" fmla="*/ 5 w 283"/>
                <a:gd name="T99" fmla="*/ 177 h 188"/>
                <a:gd name="T100" fmla="*/ 0 w 283"/>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88"/>
                <a:gd name="T155" fmla="*/ 283 w 283"/>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82" y="14"/>
                  </a:lnTo>
                  <a:lnTo>
                    <a:pt x="197" y="16"/>
                  </a:lnTo>
                  <a:lnTo>
                    <a:pt x="208" y="18"/>
                  </a:lnTo>
                  <a:lnTo>
                    <a:pt x="235" y="25"/>
                  </a:lnTo>
                  <a:lnTo>
                    <a:pt x="257" y="36"/>
                  </a:lnTo>
                  <a:lnTo>
                    <a:pt x="275" y="58"/>
                  </a:lnTo>
                  <a:lnTo>
                    <a:pt x="279" y="71"/>
                  </a:lnTo>
                  <a:lnTo>
                    <a:pt x="283" y="87"/>
                  </a:lnTo>
                  <a:lnTo>
                    <a:pt x="283" y="120"/>
                  </a:lnTo>
                  <a:lnTo>
                    <a:pt x="281" y="135"/>
                  </a:lnTo>
                  <a:lnTo>
                    <a:pt x="275" y="148"/>
                  </a:lnTo>
                  <a:lnTo>
                    <a:pt x="266" y="159"/>
                  </a:lnTo>
                  <a:lnTo>
                    <a:pt x="255" y="168"/>
                  </a:lnTo>
                  <a:lnTo>
                    <a:pt x="239"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9C58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19" name="Freeform 258"/>
            <p:cNvSpPr>
              <a:spLocks/>
            </p:cNvSpPr>
            <p:nvPr/>
          </p:nvSpPr>
          <p:spPr bwMode="auto">
            <a:xfrm>
              <a:off x="815" y="2961"/>
              <a:ext cx="283" cy="188"/>
            </a:xfrm>
            <a:custGeom>
              <a:avLst/>
              <a:gdLst>
                <a:gd name="T0" fmla="*/ 0 w 283"/>
                <a:gd name="T1" fmla="*/ 175 h 188"/>
                <a:gd name="T2" fmla="*/ 2 w 283"/>
                <a:gd name="T3" fmla="*/ 173 h 188"/>
                <a:gd name="T4" fmla="*/ 7 w 283"/>
                <a:gd name="T5" fmla="*/ 166 h 188"/>
                <a:gd name="T6" fmla="*/ 25 w 283"/>
                <a:gd name="T7" fmla="*/ 150 h 188"/>
                <a:gd name="T8" fmla="*/ 40 w 283"/>
                <a:gd name="T9" fmla="*/ 144 h 188"/>
                <a:gd name="T10" fmla="*/ 62 w 283"/>
                <a:gd name="T11" fmla="*/ 144 h 188"/>
                <a:gd name="T12" fmla="*/ 75 w 283"/>
                <a:gd name="T13" fmla="*/ 139 h 188"/>
                <a:gd name="T14" fmla="*/ 86 w 283"/>
                <a:gd name="T15" fmla="*/ 128 h 188"/>
                <a:gd name="T16" fmla="*/ 91 w 283"/>
                <a:gd name="T17" fmla="*/ 115 h 188"/>
                <a:gd name="T18" fmla="*/ 86 w 283"/>
                <a:gd name="T19" fmla="*/ 102 h 188"/>
                <a:gd name="T20" fmla="*/ 80 w 283"/>
                <a:gd name="T21" fmla="*/ 93 h 188"/>
                <a:gd name="T22" fmla="*/ 62 w 283"/>
                <a:gd name="T23" fmla="*/ 80 h 188"/>
                <a:gd name="T24" fmla="*/ 49 w 283"/>
                <a:gd name="T25" fmla="*/ 67 h 188"/>
                <a:gd name="T26" fmla="*/ 38 w 283"/>
                <a:gd name="T27" fmla="*/ 53 h 188"/>
                <a:gd name="T28" fmla="*/ 27 w 283"/>
                <a:gd name="T29" fmla="*/ 45 h 188"/>
                <a:gd name="T30" fmla="*/ 20 w 283"/>
                <a:gd name="T31" fmla="*/ 36 h 188"/>
                <a:gd name="T32" fmla="*/ 16 w 283"/>
                <a:gd name="T33" fmla="*/ 27 h 188"/>
                <a:gd name="T34" fmla="*/ 13 w 283"/>
                <a:gd name="T35" fmla="*/ 12 h 188"/>
                <a:gd name="T36" fmla="*/ 13 w 283"/>
                <a:gd name="T37" fmla="*/ 7 h 188"/>
                <a:gd name="T38" fmla="*/ 20 w 283"/>
                <a:gd name="T39" fmla="*/ 5 h 188"/>
                <a:gd name="T40" fmla="*/ 36 w 283"/>
                <a:gd name="T41" fmla="*/ 3 h 188"/>
                <a:gd name="T42" fmla="*/ 75 w 283"/>
                <a:gd name="T43" fmla="*/ 0 h 188"/>
                <a:gd name="T44" fmla="*/ 86 w 283"/>
                <a:gd name="T45" fmla="*/ 3 h 188"/>
                <a:gd name="T46" fmla="*/ 102 w 283"/>
                <a:gd name="T47" fmla="*/ 5 h 188"/>
                <a:gd name="T48" fmla="*/ 182 w 283"/>
                <a:gd name="T49" fmla="*/ 14 h 188"/>
                <a:gd name="T50" fmla="*/ 197 w 283"/>
                <a:gd name="T51" fmla="*/ 16 h 188"/>
                <a:gd name="T52" fmla="*/ 208 w 283"/>
                <a:gd name="T53" fmla="*/ 18 h 188"/>
                <a:gd name="T54" fmla="*/ 235 w 283"/>
                <a:gd name="T55" fmla="*/ 25 h 188"/>
                <a:gd name="T56" fmla="*/ 257 w 283"/>
                <a:gd name="T57" fmla="*/ 36 h 188"/>
                <a:gd name="T58" fmla="*/ 272 w 283"/>
                <a:gd name="T59" fmla="*/ 58 h 188"/>
                <a:gd name="T60" fmla="*/ 279 w 283"/>
                <a:gd name="T61" fmla="*/ 71 h 188"/>
                <a:gd name="T62" fmla="*/ 283 w 283"/>
                <a:gd name="T63" fmla="*/ 87 h 188"/>
                <a:gd name="T64" fmla="*/ 283 w 283"/>
                <a:gd name="T65" fmla="*/ 120 h 188"/>
                <a:gd name="T66" fmla="*/ 279 w 283"/>
                <a:gd name="T67" fmla="*/ 135 h 188"/>
                <a:gd name="T68" fmla="*/ 275 w 283"/>
                <a:gd name="T69" fmla="*/ 148 h 188"/>
                <a:gd name="T70" fmla="*/ 266 w 283"/>
                <a:gd name="T71" fmla="*/ 159 h 188"/>
                <a:gd name="T72" fmla="*/ 253 w 283"/>
                <a:gd name="T73" fmla="*/ 168 h 188"/>
                <a:gd name="T74" fmla="*/ 237 w 283"/>
                <a:gd name="T75" fmla="*/ 175 h 188"/>
                <a:gd name="T76" fmla="*/ 219 w 283"/>
                <a:gd name="T77" fmla="*/ 177 h 188"/>
                <a:gd name="T78" fmla="*/ 208 w 283"/>
                <a:gd name="T79" fmla="*/ 177 h 188"/>
                <a:gd name="T80" fmla="*/ 193 w 283"/>
                <a:gd name="T81" fmla="*/ 179 h 188"/>
                <a:gd name="T82" fmla="*/ 157 w 283"/>
                <a:gd name="T83" fmla="*/ 181 h 188"/>
                <a:gd name="T84" fmla="*/ 129 w 283"/>
                <a:gd name="T85" fmla="*/ 184 h 188"/>
                <a:gd name="T86" fmla="*/ 113 w 283"/>
                <a:gd name="T87" fmla="*/ 184 h 188"/>
                <a:gd name="T88" fmla="*/ 93 w 283"/>
                <a:gd name="T89" fmla="*/ 186 h 188"/>
                <a:gd name="T90" fmla="*/ 75 w 283"/>
                <a:gd name="T91" fmla="*/ 188 h 188"/>
                <a:gd name="T92" fmla="*/ 60 w 283"/>
                <a:gd name="T93" fmla="*/ 188 h 188"/>
                <a:gd name="T94" fmla="*/ 38 w 283"/>
                <a:gd name="T95" fmla="*/ 184 h 188"/>
                <a:gd name="T96" fmla="*/ 13 w 283"/>
                <a:gd name="T97" fmla="*/ 179 h 188"/>
                <a:gd name="T98" fmla="*/ 5 w 283"/>
                <a:gd name="T99" fmla="*/ 177 h 188"/>
                <a:gd name="T100" fmla="*/ 0 w 283"/>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88"/>
                <a:gd name="T155" fmla="*/ 283 w 283"/>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82" y="14"/>
                  </a:lnTo>
                  <a:lnTo>
                    <a:pt x="197" y="16"/>
                  </a:lnTo>
                  <a:lnTo>
                    <a:pt x="208" y="18"/>
                  </a:lnTo>
                  <a:lnTo>
                    <a:pt x="235" y="25"/>
                  </a:lnTo>
                  <a:lnTo>
                    <a:pt x="257" y="36"/>
                  </a:lnTo>
                  <a:lnTo>
                    <a:pt x="272" y="58"/>
                  </a:lnTo>
                  <a:lnTo>
                    <a:pt x="279" y="71"/>
                  </a:lnTo>
                  <a:lnTo>
                    <a:pt x="283" y="87"/>
                  </a:lnTo>
                  <a:lnTo>
                    <a:pt x="283" y="120"/>
                  </a:lnTo>
                  <a:lnTo>
                    <a:pt x="279" y="135"/>
                  </a:lnTo>
                  <a:lnTo>
                    <a:pt x="275" y="148"/>
                  </a:lnTo>
                  <a:lnTo>
                    <a:pt x="266" y="159"/>
                  </a:lnTo>
                  <a:lnTo>
                    <a:pt x="253" y="168"/>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9F5B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0" name="Freeform 259"/>
            <p:cNvSpPr>
              <a:spLocks/>
            </p:cNvSpPr>
            <p:nvPr/>
          </p:nvSpPr>
          <p:spPr bwMode="auto">
            <a:xfrm>
              <a:off x="815" y="2961"/>
              <a:ext cx="281" cy="188"/>
            </a:xfrm>
            <a:custGeom>
              <a:avLst/>
              <a:gdLst>
                <a:gd name="T0" fmla="*/ 0 w 281"/>
                <a:gd name="T1" fmla="*/ 175 h 188"/>
                <a:gd name="T2" fmla="*/ 2 w 281"/>
                <a:gd name="T3" fmla="*/ 173 h 188"/>
                <a:gd name="T4" fmla="*/ 7 w 281"/>
                <a:gd name="T5" fmla="*/ 166 h 188"/>
                <a:gd name="T6" fmla="*/ 25 w 281"/>
                <a:gd name="T7" fmla="*/ 150 h 188"/>
                <a:gd name="T8" fmla="*/ 40 w 281"/>
                <a:gd name="T9" fmla="*/ 144 h 188"/>
                <a:gd name="T10" fmla="*/ 62 w 281"/>
                <a:gd name="T11" fmla="*/ 144 h 188"/>
                <a:gd name="T12" fmla="*/ 75 w 281"/>
                <a:gd name="T13" fmla="*/ 139 h 188"/>
                <a:gd name="T14" fmla="*/ 86 w 281"/>
                <a:gd name="T15" fmla="*/ 128 h 188"/>
                <a:gd name="T16" fmla="*/ 91 w 281"/>
                <a:gd name="T17" fmla="*/ 115 h 188"/>
                <a:gd name="T18" fmla="*/ 86 w 281"/>
                <a:gd name="T19" fmla="*/ 102 h 188"/>
                <a:gd name="T20" fmla="*/ 80 w 281"/>
                <a:gd name="T21" fmla="*/ 93 h 188"/>
                <a:gd name="T22" fmla="*/ 62 w 281"/>
                <a:gd name="T23" fmla="*/ 80 h 188"/>
                <a:gd name="T24" fmla="*/ 49 w 281"/>
                <a:gd name="T25" fmla="*/ 67 h 188"/>
                <a:gd name="T26" fmla="*/ 38 w 281"/>
                <a:gd name="T27" fmla="*/ 53 h 188"/>
                <a:gd name="T28" fmla="*/ 27 w 281"/>
                <a:gd name="T29" fmla="*/ 45 h 188"/>
                <a:gd name="T30" fmla="*/ 20 w 281"/>
                <a:gd name="T31" fmla="*/ 36 h 188"/>
                <a:gd name="T32" fmla="*/ 16 w 281"/>
                <a:gd name="T33" fmla="*/ 27 h 188"/>
                <a:gd name="T34" fmla="*/ 13 w 281"/>
                <a:gd name="T35" fmla="*/ 12 h 188"/>
                <a:gd name="T36" fmla="*/ 13 w 281"/>
                <a:gd name="T37" fmla="*/ 7 h 188"/>
                <a:gd name="T38" fmla="*/ 20 w 281"/>
                <a:gd name="T39" fmla="*/ 5 h 188"/>
                <a:gd name="T40" fmla="*/ 36 w 281"/>
                <a:gd name="T41" fmla="*/ 3 h 188"/>
                <a:gd name="T42" fmla="*/ 75 w 281"/>
                <a:gd name="T43" fmla="*/ 0 h 188"/>
                <a:gd name="T44" fmla="*/ 86 w 281"/>
                <a:gd name="T45" fmla="*/ 3 h 188"/>
                <a:gd name="T46" fmla="*/ 102 w 281"/>
                <a:gd name="T47" fmla="*/ 5 h 188"/>
                <a:gd name="T48" fmla="*/ 182 w 281"/>
                <a:gd name="T49" fmla="*/ 14 h 188"/>
                <a:gd name="T50" fmla="*/ 197 w 281"/>
                <a:gd name="T51" fmla="*/ 16 h 188"/>
                <a:gd name="T52" fmla="*/ 208 w 281"/>
                <a:gd name="T53" fmla="*/ 18 h 188"/>
                <a:gd name="T54" fmla="*/ 233 w 281"/>
                <a:gd name="T55" fmla="*/ 25 h 188"/>
                <a:gd name="T56" fmla="*/ 255 w 281"/>
                <a:gd name="T57" fmla="*/ 36 h 188"/>
                <a:gd name="T58" fmla="*/ 272 w 281"/>
                <a:gd name="T59" fmla="*/ 58 h 188"/>
                <a:gd name="T60" fmla="*/ 277 w 281"/>
                <a:gd name="T61" fmla="*/ 71 h 188"/>
                <a:gd name="T62" fmla="*/ 281 w 281"/>
                <a:gd name="T63" fmla="*/ 87 h 188"/>
                <a:gd name="T64" fmla="*/ 281 w 281"/>
                <a:gd name="T65" fmla="*/ 120 h 188"/>
                <a:gd name="T66" fmla="*/ 279 w 281"/>
                <a:gd name="T67" fmla="*/ 135 h 188"/>
                <a:gd name="T68" fmla="*/ 272 w 281"/>
                <a:gd name="T69" fmla="*/ 148 h 188"/>
                <a:gd name="T70" fmla="*/ 264 w 281"/>
                <a:gd name="T71" fmla="*/ 159 h 188"/>
                <a:gd name="T72" fmla="*/ 253 w 281"/>
                <a:gd name="T73" fmla="*/ 168 h 188"/>
                <a:gd name="T74" fmla="*/ 237 w 281"/>
                <a:gd name="T75" fmla="*/ 175 h 188"/>
                <a:gd name="T76" fmla="*/ 219 w 281"/>
                <a:gd name="T77" fmla="*/ 177 h 188"/>
                <a:gd name="T78" fmla="*/ 208 w 281"/>
                <a:gd name="T79" fmla="*/ 177 h 188"/>
                <a:gd name="T80" fmla="*/ 193 w 281"/>
                <a:gd name="T81" fmla="*/ 179 h 188"/>
                <a:gd name="T82" fmla="*/ 157 w 281"/>
                <a:gd name="T83" fmla="*/ 181 h 188"/>
                <a:gd name="T84" fmla="*/ 129 w 281"/>
                <a:gd name="T85" fmla="*/ 184 h 188"/>
                <a:gd name="T86" fmla="*/ 113 w 281"/>
                <a:gd name="T87" fmla="*/ 184 h 188"/>
                <a:gd name="T88" fmla="*/ 93 w 281"/>
                <a:gd name="T89" fmla="*/ 186 h 188"/>
                <a:gd name="T90" fmla="*/ 75 w 281"/>
                <a:gd name="T91" fmla="*/ 188 h 188"/>
                <a:gd name="T92" fmla="*/ 60 w 281"/>
                <a:gd name="T93" fmla="*/ 188 h 188"/>
                <a:gd name="T94" fmla="*/ 38 w 281"/>
                <a:gd name="T95" fmla="*/ 184 h 188"/>
                <a:gd name="T96" fmla="*/ 13 w 281"/>
                <a:gd name="T97" fmla="*/ 179 h 188"/>
                <a:gd name="T98" fmla="*/ 5 w 281"/>
                <a:gd name="T99" fmla="*/ 177 h 188"/>
                <a:gd name="T100" fmla="*/ 0 w 281"/>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1"/>
                <a:gd name="T154" fmla="*/ 0 h 188"/>
                <a:gd name="T155" fmla="*/ 281 w 281"/>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1"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2" y="5"/>
                  </a:lnTo>
                  <a:lnTo>
                    <a:pt x="182" y="14"/>
                  </a:lnTo>
                  <a:lnTo>
                    <a:pt x="197" y="16"/>
                  </a:lnTo>
                  <a:lnTo>
                    <a:pt x="208" y="18"/>
                  </a:lnTo>
                  <a:lnTo>
                    <a:pt x="233" y="25"/>
                  </a:lnTo>
                  <a:lnTo>
                    <a:pt x="255" y="36"/>
                  </a:lnTo>
                  <a:lnTo>
                    <a:pt x="272" y="58"/>
                  </a:lnTo>
                  <a:lnTo>
                    <a:pt x="277" y="71"/>
                  </a:lnTo>
                  <a:lnTo>
                    <a:pt x="281" y="87"/>
                  </a:lnTo>
                  <a:lnTo>
                    <a:pt x="281" y="120"/>
                  </a:lnTo>
                  <a:lnTo>
                    <a:pt x="279" y="135"/>
                  </a:lnTo>
                  <a:lnTo>
                    <a:pt x="272" y="148"/>
                  </a:lnTo>
                  <a:lnTo>
                    <a:pt x="264" y="159"/>
                  </a:lnTo>
                  <a:lnTo>
                    <a:pt x="253" y="168"/>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A25E3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1" name="Freeform 260"/>
            <p:cNvSpPr>
              <a:spLocks/>
            </p:cNvSpPr>
            <p:nvPr/>
          </p:nvSpPr>
          <p:spPr bwMode="auto">
            <a:xfrm>
              <a:off x="815" y="2961"/>
              <a:ext cx="281" cy="188"/>
            </a:xfrm>
            <a:custGeom>
              <a:avLst/>
              <a:gdLst>
                <a:gd name="T0" fmla="*/ 0 w 281"/>
                <a:gd name="T1" fmla="*/ 175 h 188"/>
                <a:gd name="T2" fmla="*/ 2 w 281"/>
                <a:gd name="T3" fmla="*/ 173 h 188"/>
                <a:gd name="T4" fmla="*/ 7 w 281"/>
                <a:gd name="T5" fmla="*/ 166 h 188"/>
                <a:gd name="T6" fmla="*/ 25 w 281"/>
                <a:gd name="T7" fmla="*/ 150 h 188"/>
                <a:gd name="T8" fmla="*/ 40 w 281"/>
                <a:gd name="T9" fmla="*/ 144 h 188"/>
                <a:gd name="T10" fmla="*/ 62 w 281"/>
                <a:gd name="T11" fmla="*/ 144 h 188"/>
                <a:gd name="T12" fmla="*/ 75 w 281"/>
                <a:gd name="T13" fmla="*/ 139 h 188"/>
                <a:gd name="T14" fmla="*/ 86 w 281"/>
                <a:gd name="T15" fmla="*/ 128 h 188"/>
                <a:gd name="T16" fmla="*/ 91 w 281"/>
                <a:gd name="T17" fmla="*/ 115 h 188"/>
                <a:gd name="T18" fmla="*/ 86 w 281"/>
                <a:gd name="T19" fmla="*/ 102 h 188"/>
                <a:gd name="T20" fmla="*/ 80 w 281"/>
                <a:gd name="T21" fmla="*/ 93 h 188"/>
                <a:gd name="T22" fmla="*/ 62 w 281"/>
                <a:gd name="T23" fmla="*/ 80 h 188"/>
                <a:gd name="T24" fmla="*/ 49 w 281"/>
                <a:gd name="T25" fmla="*/ 67 h 188"/>
                <a:gd name="T26" fmla="*/ 38 w 281"/>
                <a:gd name="T27" fmla="*/ 53 h 188"/>
                <a:gd name="T28" fmla="*/ 27 w 281"/>
                <a:gd name="T29" fmla="*/ 45 h 188"/>
                <a:gd name="T30" fmla="*/ 20 w 281"/>
                <a:gd name="T31" fmla="*/ 36 h 188"/>
                <a:gd name="T32" fmla="*/ 16 w 281"/>
                <a:gd name="T33" fmla="*/ 27 h 188"/>
                <a:gd name="T34" fmla="*/ 13 w 281"/>
                <a:gd name="T35" fmla="*/ 12 h 188"/>
                <a:gd name="T36" fmla="*/ 13 w 281"/>
                <a:gd name="T37" fmla="*/ 7 h 188"/>
                <a:gd name="T38" fmla="*/ 20 w 281"/>
                <a:gd name="T39" fmla="*/ 5 h 188"/>
                <a:gd name="T40" fmla="*/ 36 w 281"/>
                <a:gd name="T41" fmla="*/ 3 h 188"/>
                <a:gd name="T42" fmla="*/ 75 w 281"/>
                <a:gd name="T43" fmla="*/ 0 h 188"/>
                <a:gd name="T44" fmla="*/ 86 w 281"/>
                <a:gd name="T45" fmla="*/ 3 h 188"/>
                <a:gd name="T46" fmla="*/ 104 w 281"/>
                <a:gd name="T47" fmla="*/ 5 h 188"/>
                <a:gd name="T48" fmla="*/ 142 w 281"/>
                <a:gd name="T49" fmla="*/ 9 h 188"/>
                <a:gd name="T50" fmla="*/ 182 w 281"/>
                <a:gd name="T51" fmla="*/ 14 h 188"/>
                <a:gd name="T52" fmla="*/ 197 w 281"/>
                <a:gd name="T53" fmla="*/ 16 h 188"/>
                <a:gd name="T54" fmla="*/ 208 w 281"/>
                <a:gd name="T55" fmla="*/ 18 h 188"/>
                <a:gd name="T56" fmla="*/ 233 w 281"/>
                <a:gd name="T57" fmla="*/ 25 h 188"/>
                <a:gd name="T58" fmla="*/ 253 w 281"/>
                <a:gd name="T59" fmla="*/ 36 h 188"/>
                <a:gd name="T60" fmla="*/ 270 w 281"/>
                <a:gd name="T61" fmla="*/ 58 h 188"/>
                <a:gd name="T62" fmla="*/ 277 w 281"/>
                <a:gd name="T63" fmla="*/ 71 h 188"/>
                <a:gd name="T64" fmla="*/ 281 w 281"/>
                <a:gd name="T65" fmla="*/ 87 h 188"/>
                <a:gd name="T66" fmla="*/ 281 w 281"/>
                <a:gd name="T67" fmla="*/ 120 h 188"/>
                <a:gd name="T68" fmla="*/ 279 w 281"/>
                <a:gd name="T69" fmla="*/ 135 h 188"/>
                <a:gd name="T70" fmla="*/ 272 w 281"/>
                <a:gd name="T71" fmla="*/ 148 h 188"/>
                <a:gd name="T72" fmla="*/ 264 w 281"/>
                <a:gd name="T73" fmla="*/ 162 h 188"/>
                <a:gd name="T74" fmla="*/ 253 w 281"/>
                <a:gd name="T75" fmla="*/ 170 h 188"/>
                <a:gd name="T76" fmla="*/ 237 w 281"/>
                <a:gd name="T77" fmla="*/ 175 h 188"/>
                <a:gd name="T78" fmla="*/ 219 w 281"/>
                <a:gd name="T79" fmla="*/ 177 h 188"/>
                <a:gd name="T80" fmla="*/ 208 w 281"/>
                <a:gd name="T81" fmla="*/ 177 h 188"/>
                <a:gd name="T82" fmla="*/ 193 w 281"/>
                <a:gd name="T83" fmla="*/ 179 h 188"/>
                <a:gd name="T84" fmla="*/ 157 w 281"/>
                <a:gd name="T85" fmla="*/ 181 h 188"/>
                <a:gd name="T86" fmla="*/ 129 w 281"/>
                <a:gd name="T87" fmla="*/ 184 h 188"/>
                <a:gd name="T88" fmla="*/ 113 w 281"/>
                <a:gd name="T89" fmla="*/ 184 h 188"/>
                <a:gd name="T90" fmla="*/ 93 w 281"/>
                <a:gd name="T91" fmla="*/ 186 h 188"/>
                <a:gd name="T92" fmla="*/ 75 w 281"/>
                <a:gd name="T93" fmla="*/ 188 h 188"/>
                <a:gd name="T94" fmla="*/ 60 w 281"/>
                <a:gd name="T95" fmla="*/ 188 h 188"/>
                <a:gd name="T96" fmla="*/ 38 w 281"/>
                <a:gd name="T97" fmla="*/ 184 h 188"/>
                <a:gd name="T98" fmla="*/ 13 w 281"/>
                <a:gd name="T99" fmla="*/ 179 h 188"/>
                <a:gd name="T100" fmla="*/ 5 w 281"/>
                <a:gd name="T101" fmla="*/ 177 h 188"/>
                <a:gd name="T102" fmla="*/ 0 w 281"/>
                <a:gd name="T103" fmla="*/ 175 h 1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1"/>
                <a:gd name="T157" fmla="*/ 0 h 188"/>
                <a:gd name="T158" fmla="*/ 281 w 281"/>
                <a:gd name="T159" fmla="*/ 188 h 1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1"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4" y="5"/>
                  </a:lnTo>
                  <a:lnTo>
                    <a:pt x="142" y="9"/>
                  </a:lnTo>
                  <a:lnTo>
                    <a:pt x="182" y="14"/>
                  </a:lnTo>
                  <a:lnTo>
                    <a:pt x="197" y="16"/>
                  </a:lnTo>
                  <a:lnTo>
                    <a:pt x="208" y="18"/>
                  </a:lnTo>
                  <a:lnTo>
                    <a:pt x="233" y="25"/>
                  </a:lnTo>
                  <a:lnTo>
                    <a:pt x="253" y="36"/>
                  </a:lnTo>
                  <a:lnTo>
                    <a:pt x="270" y="58"/>
                  </a:lnTo>
                  <a:lnTo>
                    <a:pt x="277" y="71"/>
                  </a:lnTo>
                  <a:lnTo>
                    <a:pt x="281" y="87"/>
                  </a:lnTo>
                  <a:lnTo>
                    <a:pt x="281" y="120"/>
                  </a:lnTo>
                  <a:lnTo>
                    <a:pt x="279" y="135"/>
                  </a:lnTo>
                  <a:lnTo>
                    <a:pt x="272" y="148"/>
                  </a:lnTo>
                  <a:lnTo>
                    <a:pt x="264" y="162"/>
                  </a:lnTo>
                  <a:lnTo>
                    <a:pt x="253"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A561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2" name="Freeform 261"/>
            <p:cNvSpPr>
              <a:spLocks/>
            </p:cNvSpPr>
            <p:nvPr/>
          </p:nvSpPr>
          <p:spPr bwMode="auto">
            <a:xfrm>
              <a:off x="815" y="2961"/>
              <a:ext cx="279" cy="188"/>
            </a:xfrm>
            <a:custGeom>
              <a:avLst/>
              <a:gdLst>
                <a:gd name="T0" fmla="*/ 0 w 279"/>
                <a:gd name="T1" fmla="*/ 175 h 188"/>
                <a:gd name="T2" fmla="*/ 2 w 279"/>
                <a:gd name="T3" fmla="*/ 173 h 188"/>
                <a:gd name="T4" fmla="*/ 7 w 279"/>
                <a:gd name="T5" fmla="*/ 166 h 188"/>
                <a:gd name="T6" fmla="*/ 25 w 279"/>
                <a:gd name="T7" fmla="*/ 150 h 188"/>
                <a:gd name="T8" fmla="*/ 40 w 279"/>
                <a:gd name="T9" fmla="*/ 144 h 188"/>
                <a:gd name="T10" fmla="*/ 62 w 279"/>
                <a:gd name="T11" fmla="*/ 144 h 188"/>
                <a:gd name="T12" fmla="*/ 75 w 279"/>
                <a:gd name="T13" fmla="*/ 139 h 188"/>
                <a:gd name="T14" fmla="*/ 86 w 279"/>
                <a:gd name="T15" fmla="*/ 128 h 188"/>
                <a:gd name="T16" fmla="*/ 91 w 279"/>
                <a:gd name="T17" fmla="*/ 115 h 188"/>
                <a:gd name="T18" fmla="*/ 86 w 279"/>
                <a:gd name="T19" fmla="*/ 102 h 188"/>
                <a:gd name="T20" fmla="*/ 80 w 279"/>
                <a:gd name="T21" fmla="*/ 93 h 188"/>
                <a:gd name="T22" fmla="*/ 62 w 279"/>
                <a:gd name="T23" fmla="*/ 80 h 188"/>
                <a:gd name="T24" fmla="*/ 49 w 279"/>
                <a:gd name="T25" fmla="*/ 67 h 188"/>
                <a:gd name="T26" fmla="*/ 38 w 279"/>
                <a:gd name="T27" fmla="*/ 53 h 188"/>
                <a:gd name="T28" fmla="*/ 27 w 279"/>
                <a:gd name="T29" fmla="*/ 45 h 188"/>
                <a:gd name="T30" fmla="*/ 20 w 279"/>
                <a:gd name="T31" fmla="*/ 36 h 188"/>
                <a:gd name="T32" fmla="*/ 16 w 279"/>
                <a:gd name="T33" fmla="*/ 27 h 188"/>
                <a:gd name="T34" fmla="*/ 13 w 279"/>
                <a:gd name="T35" fmla="*/ 12 h 188"/>
                <a:gd name="T36" fmla="*/ 13 w 279"/>
                <a:gd name="T37" fmla="*/ 7 h 188"/>
                <a:gd name="T38" fmla="*/ 20 w 279"/>
                <a:gd name="T39" fmla="*/ 5 h 188"/>
                <a:gd name="T40" fmla="*/ 36 w 279"/>
                <a:gd name="T41" fmla="*/ 3 h 188"/>
                <a:gd name="T42" fmla="*/ 75 w 279"/>
                <a:gd name="T43" fmla="*/ 0 h 188"/>
                <a:gd name="T44" fmla="*/ 86 w 279"/>
                <a:gd name="T45" fmla="*/ 3 h 188"/>
                <a:gd name="T46" fmla="*/ 104 w 279"/>
                <a:gd name="T47" fmla="*/ 5 h 188"/>
                <a:gd name="T48" fmla="*/ 142 w 279"/>
                <a:gd name="T49" fmla="*/ 9 h 188"/>
                <a:gd name="T50" fmla="*/ 182 w 279"/>
                <a:gd name="T51" fmla="*/ 14 h 188"/>
                <a:gd name="T52" fmla="*/ 197 w 279"/>
                <a:gd name="T53" fmla="*/ 16 h 188"/>
                <a:gd name="T54" fmla="*/ 208 w 279"/>
                <a:gd name="T55" fmla="*/ 18 h 188"/>
                <a:gd name="T56" fmla="*/ 230 w 279"/>
                <a:gd name="T57" fmla="*/ 25 h 188"/>
                <a:gd name="T58" fmla="*/ 253 w 279"/>
                <a:gd name="T59" fmla="*/ 36 h 188"/>
                <a:gd name="T60" fmla="*/ 270 w 279"/>
                <a:gd name="T61" fmla="*/ 58 h 188"/>
                <a:gd name="T62" fmla="*/ 275 w 279"/>
                <a:gd name="T63" fmla="*/ 71 h 188"/>
                <a:gd name="T64" fmla="*/ 279 w 279"/>
                <a:gd name="T65" fmla="*/ 87 h 188"/>
                <a:gd name="T66" fmla="*/ 279 w 279"/>
                <a:gd name="T67" fmla="*/ 120 h 188"/>
                <a:gd name="T68" fmla="*/ 270 w 279"/>
                <a:gd name="T69" fmla="*/ 148 h 188"/>
                <a:gd name="T70" fmla="*/ 261 w 279"/>
                <a:gd name="T71" fmla="*/ 162 h 188"/>
                <a:gd name="T72" fmla="*/ 250 w 279"/>
                <a:gd name="T73" fmla="*/ 170 h 188"/>
                <a:gd name="T74" fmla="*/ 237 w 279"/>
                <a:gd name="T75" fmla="*/ 175 h 188"/>
                <a:gd name="T76" fmla="*/ 219 w 279"/>
                <a:gd name="T77" fmla="*/ 177 h 188"/>
                <a:gd name="T78" fmla="*/ 208 w 279"/>
                <a:gd name="T79" fmla="*/ 177 h 188"/>
                <a:gd name="T80" fmla="*/ 193 w 279"/>
                <a:gd name="T81" fmla="*/ 179 h 188"/>
                <a:gd name="T82" fmla="*/ 157 w 279"/>
                <a:gd name="T83" fmla="*/ 181 h 188"/>
                <a:gd name="T84" fmla="*/ 129 w 279"/>
                <a:gd name="T85" fmla="*/ 184 h 188"/>
                <a:gd name="T86" fmla="*/ 113 w 279"/>
                <a:gd name="T87" fmla="*/ 184 h 188"/>
                <a:gd name="T88" fmla="*/ 93 w 279"/>
                <a:gd name="T89" fmla="*/ 186 h 188"/>
                <a:gd name="T90" fmla="*/ 75 w 279"/>
                <a:gd name="T91" fmla="*/ 188 h 188"/>
                <a:gd name="T92" fmla="*/ 60 w 279"/>
                <a:gd name="T93" fmla="*/ 188 h 188"/>
                <a:gd name="T94" fmla="*/ 38 w 279"/>
                <a:gd name="T95" fmla="*/ 184 h 188"/>
                <a:gd name="T96" fmla="*/ 13 w 279"/>
                <a:gd name="T97" fmla="*/ 179 h 188"/>
                <a:gd name="T98" fmla="*/ 5 w 279"/>
                <a:gd name="T99" fmla="*/ 177 h 188"/>
                <a:gd name="T100" fmla="*/ 0 w 279"/>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9"/>
                <a:gd name="T154" fmla="*/ 0 h 188"/>
                <a:gd name="T155" fmla="*/ 279 w 279"/>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9"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4" y="5"/>
                  </a:lnTo>
                  <a:lnTo>
                    <a:pt x="142" y="9"/>
                  </a:lnTo>
                  <a:lnTo>
                    <a:pt x="182" y="14"/>
                  </a:lnTo>
                  <a:lnTo>
                    <a:pt x="197" y="16"/>
                  </a:lnTo>
                  <a:lnTo>
                    <a:pt x="208" y="18"/>
                  </a:lnTo>
                  <a:lnTo>
                    <a:pt x="230" y="25"/>
                  </a:lnTo>
                  <a:lnTo>
                    <a:pt x="253" y="36"/>
                  </a:lnTo>
                  <a:lnTo>
                    <a:pt x="270" y="58"/>
                  </a:lnTo>
                  <a:lnTo>
                    <a:pt x="275" y="71"/>
                  </a:lnTo>
                  <a:lnTo>
                    <a:pt x="279" y="87"/>
                  </a:lnTo>
                  <a:lnTo>
                    <a:pt x="279" y="120"/>
                  </a:lnTo>
                  <a:lnTo>
                    <a:pt x="270"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A9653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3" name="Freeform 262"/>
            <p:cNvSpPr>
              <a:spLocks/>
            </p:cNvSpPr>
            <p:nvPr/>
          </p:nvSpPr>
          <p:spPr bwMode="auto">
            <a:xfrm>
              <a:off x="815" y="2961"/>
              <a:ext cx="279" cy="188"/>
            </a:xfrm>
            <a:custGeom>
              <a:avLst/>
              <a:gdLst>
                <a:gd name="T0" fmla="*/ 0 w 279"/>
                <a:gd name="T1" fmla="*/ 175 h 188"/>
                <a:gd name="T2" fmla="*/ 2 w 279"/>
                <a:gd name="T3" fmla="*/ 173 h 188"/>
                <a:gd name="T4" fmla="*/ 7 w 279"/>
                <a:gd name="T5" fmla="*/ 166 h 188"/>
                <a:gd name="T6" fmla="*/ 25 w 279"/>
                <a:gd name="T7" fmla="*/ 150 h 188"/>
                <a:gd name="T8" fmla="*/ 40 w 279"/>
                <a:gd name="T9" fmla="*/ 144 h 188"/>
                <a:gd name="T10" fmla="*/ 62 w 279"/>
                <a:gd name="T11" fmla="*/ 144 h 188"/>
                <a:gd name="T12" fmla="*/ 75 w 279"/>
                <a:gd name="T13" fmla="*/ 139 h 188"/>
                <a:gd name="T14" fmla="*/ 86 w 279"/>
                <a:gd name="T15" fmla="*/ 128 h 188"/>
                <a:gd name="T16" fmla="*/ 91 w 279"/>
                <a:gd name="T17" fmla="*/ 115 h 188"/>
                <a:gd name="T18" fmla="*/ 86 w 279"/>
                <a:gd name="T19" fmla="*/ 102 h 188"/>
                <a:gd name="T20" fmla="*/ 80 w 279"/>
                <a:gd name="T21" fmla="*/ 93 h 188"/>
                <a:gd name="T22" fmla="*/ 62 w 279"/>
                <a:gd name="T23" fmla="*/ 80 h 188"/>
                <a:gd name="T24" fmla="*/ 49 w 279"/>
                <a:gd name="T25" fmla="*/ 67 h 188"/>
                <a:gd name="T26" fmla="*/ 38 w 279"/>
                <a:gd name="T27" fmla="*/ 53 h 188"/>
                <a:gd name="T28" fmla="*/ 27 w 279"/>
                <a:gd name="T29" fmla="*/ 45 h 188"/>
                <a:gd name="T30" fmla="*/ 20 w 279"/>
                <a:gd name="T31" fmla="*/ 36 h 188"/>
                <a:gd name="T32" fmla="*/ 16 w 279"/>
                <a:gd name="T33" fmla="*/ 27 h 188"/>
                <a:gd name="T34" fmla="*/ 13 w 279"/>
                <a:gd name="T35" fmla="*/ 12 h 188"/>
                <a:gd name="T36" fmla="*/ 13 w 279"/>
                <a:gd name="T37" fmla="*/ 7 h 188"/>
                <a:gd name="T38" fmla="*/ 20 w 279"/>
                <a:gd name="T39" fmla="*/ 5 h 188"/>
                <a:gd name="T40" fmla="*/ 36 w 279"/>
                <a:gd name="T41" fmla="*/ 3 h 188"/>
                <a:gd name="T42" fmla="*/ 75 w 279"/>
                <a:gd name="T43" fmla="*/ 0 h 188"/>
                <a:gd name="T44" fmla="*/ 208 w 279"/>
                <a:gd name="T45" fmla="*/ 18 h 188"/>
                <a:gd name="T46" fmla="*/ 230 w 279"/>
                <a:gd name="T47" fmla="*/ 25 h 188"/>
                <a:gd name="T48" fmla="*/ 250 w 279"/>
                <a:gd name="T49" fmla="*/ 36 h 188"/>
                <a:gd name="T50" fmla="*/ 268 w 279"/>
                <a:gd name="T51" fmla="*/ 58 h 188"/>
                <a:gd name="T52" fmla="*/ 275 w 279"/>
                <a:gd name="T53" fmla="*/ 71 h 188"/>
                <a:gd name="T54" fmla="*/ 279 w 279"/>
                <a:gd name="T55" fmla="*/ 87 h 188"/>
                <a:gd name="T56" fmla="*/ 279 w 279"/>
                <a:gd name="T57" fmla="*/ 120 h 188"/>
                <a:gd name="T58" fmla="*/ 270 w 279"/>
                <a:gd name="T59" fmla="*/ 148 h 188"/>
                <a:gd name="T60" fmla="*/ 261 w 279"/>
                <a:gd name="T61" fmla="*/ 162 h 188"/>
                <a:gd name="T62" fmla="*/ 250 w 279"/>
                <a:gd name="T63" fmla="*/ 170 h 188"/>
                <a:gd name="T64" fmla="*/ 237 w 279"/>
                <a:gd name="T65" fmla="*/ 175 h 188"/>
                <a:gd name="T66" fmla="*/ 219 w 279"/>
                <a:gd name="T67" fmla="*/ 177 h 188"/>
                <a:gd name="T68" fmla="*/ 208 w 279"/>
                <a:gd name="T69" fmla="*/ 177 h 188"/>
                <a:gd name="T70" fmla="*/ 193 w 279"/>
                <a:gd name="T71" fmla="*/ 179 h 188"/>
                <a:gd name="T72" fmla="*/ 157 w 279"/>
                <a:gd name="T73" fmla="*/ 181 h 188"/>
                <a:gd name="T74" fmla="*/ 129 w 279"/>
                <a:gd name="T75" fmla="*/ 184 h 188"/>
                <a:gd name="T76" fmla="*/ 113 w 279"/>
                <a:gd name="T77" fmla="*/ 184 h 188"/>
                <a:gd name="T78" fmla="*/ 93 w 279"/>
                <a:gd name="T79" fmla="*/ 186 h 188"/>
                <a:gd name="T80" fmla="*/ 75 w 279"/>
                <a:gd name="T81" fmla="*/ 188 h 188"/>
                <a:gd name="T82" fmla="*/ 60 w 279"/>
                <a:gd name="T83" fmla="*/ 188 h 188"/>
                <a:gd name="T84" fmla="*/ 38 w 279"/>
                <a:gd name="T85" fmla="*/ 184 h 188"/>
                <a:gd name="T86" fmla="*/ 13 w 279"/>
                <a:gd name="T87" fmla="*/ 179 h 188"/>
                <a:gd name="T88" fmla="*/ 5 w 279"/>
                <a:gd name="T89" fmla="*/ 177 h 188"/>
                <a:gd name="T90" fmla="*/ 0 w 279"/>
                <a:gd name="T91" fmla="*/ 175 h 1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9"/>
                <a:gd name="T139" fmla="*/ 0 h 188"/>
                <a:gd name="T140" fmla="*/ 279 w 279"/>
                <a:gd name="T141" fmla="*/ 188 h 1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9"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208" y="18"/>
                  </a:lnTo>
                  <a:lnTo>
                    <a:pt x="230" y="25"/>
                  </a:lnTo>
                  <a:lnTo>
                    <a:pt x="250" y="36"/>
                  </a:lnTo>
                  <a:lnTo>
                    <a:pt x="268" y="58"/>
                  </a:lnTo>
                  <a:lnTo>
                    <a:pt x="275" y="71"/>
                  </a:lnTo>
                  <a:lnTo>
                    <a:pt x="279" y="87"/>
                  </a:lnTo>
                  <a:lnTo>
                    <a:pt x="279" y="120"/>
                  </a:lnTo>
                  <a:lnTo>
                    <a:pt x="270"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AC683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4" name="Freeform 263"/>
            <p:cNvSpPr>
              <a:spLocks/>
            </p:cNvSpPr>
            <p:nvPr/>
          </p:nvSpPr>
          <p:spPr bwMode="auto">
            <a:xfrm>
              <a:off x="815" y="2961"/>
              <a:ext cx="277" cy="188"/>
            </a:xfrm>
            <a:custGeom>
              <a:avLst/>
              <a:gdLst>
                <a:gd name="T0" fmla="*/ 0 w 277"/>
                <a:gd name="T1" fmla="*/ 175 h 188"/>
                <a:gd name="T2" fmla="*/ 2 w 277"/>
                <a:gd name="T3" fmla="*/ 173 h 188"/>
                <a:gd name="T4" fmla="*/ 7 w 277"/>
                <a:gd name="T5" fmla="*/ 166 h 188"/>
                <a:gd name="T6" fmla="*/ 25 w 277"/>
                <a:gd name="T7" fmla="*/ 150 h 188"/>
                <a:gd name="T8" fmla="*/ 40 w 277"/>
                <a:gd name="T9" fmla="*/ 144 h 188"/>
                <a:gd name="T10" fmla="*/ 62 w 277"/>
                <a:gd name="T11" fmla="*/ 144 h 188"/>
                <a:gd name="T12" fmla="*/ 75 w 277"/>
                <a:gd name="T13" fmla="*/ 139 h 188"/>
                <a:gd name="T14" fmla="*/ 86 w 277"/>
                <a:gd name="T15" fmla="*/ 128 h 188"/>
                <a:gd name="T16" fmla="*/ 91 w 277"/>
                <a:gd name="T17" fmla="*/ 115 h 188"/>
                <a:gd name="T18" fmla="*/ 86 w 277"/>
                <a:gd name="T19" fmla="*/ 102 h 188"/>
                <a:gd name="T20" fmla="*/ 80 w 277"/>
                <a:gd name="T21" fmla="*/ 93 h 188"/>
                <a:gd name="T22" fmla="*/ 62 w 277"/>
                <a:gd name="T23" fmla="*/ 80 h 188"/>
                <a:gd name="T24" fmla="*/ 49 w 277"/>
                <a:gd name="T25" fmla="*/ 67 h 188"/>
                <a:gd name="T26" fmla="*/ 38 w 277"/>
                <a:gd name="T27" fmla="*/ 53 h 188"/>
                <a:gd name="T28" fmla="*/ 27 w 277"/>
                <a:gd name="T29" fmla="*/ 45 h 188"/>
                <a:gd name="T30" fmla="*/ 20 w 277"/>
                <a:gd name="T31" fmla="*/ 36 h 188"/>
                <a:gd name="T32" fmla="*/ 16 w 277"/>
                <a:gd name="T33" fmla="*/ 27 h 188"/>
                <a:gd name="T34" fmla="*/ 13 w 277"/>
                <a:gd name="T35" fmla="*/ 12 h 188"/>
                <a:gd name="T36" fmla="*/ 13 w 277"/>
                <a:gd name="T37" fmla="*/ 7 h 188"/>
                <a:gd name="T38" fmla="*/ 20 w 277"/>
                <a:gd name="T39" fmla="*/ 5 h 188"/>
                <a:gd name="T40" fmla="*/ 36 w 277"/>
                <a:gd name="T41" fmla="*/ 3 h 188"/>
                <a:gd name="T42" fmla="*/ 75 w 277"/>
                <a:gd name="T43" fmla="*/ 0 h 188"/>
                <a:gd name="T44" fmla="*/ 86 w 277"/>
                <a:gd name="T45" fmla="*/ 3 h 188"/>
                <a:gd name="T46" fmla="*/ 104 w 277"/>
                <a:gd name="T47" fmla="*/ 3 h 188"/>
                <a:gd name="T48" fmla="*/ 144 w 277"/>
                <a:gd name="T49" fmla="*/ 9 h 188"/>
                <a:gd name="T50" fmla="*/ 182 w 277"/>
                <a:gd name="T51" fmla="*/ 14 h 188"/>
                <a:gd name="T52" fmla="*/ 197 w 277"/>
                <a:gd name="T53" fmla="*/ 16 h 188"/>
                <a:gd name="T54" fmla="*/ 208 w 277"/>
                <a:gd name="T55" fmla="*/ 18 h 188"/>
                <a:gd name="T56" fmla="*/ 230 w 277"/>
                <a:gd name="T57" fmla="*/ 25 h 188"/>
                <a:gd name="T58" fmla="*/ 250 w 277"/>
                <a:gd name="T59" fmla="*/ 38 h 188"/>
                <a:gd name="T60" fmla="*/ 268 w 277"/>
                <a:gd name="T61" fmla="*/ 58 h 188"/>
                <a:gd name="T62" fmla="*/ 272 w 277"/>
                <a:gd name="T63" fmla="*/ 71 h 188"/>
                <a:gd name="T64" fmla="*/ 277 w 277"/>
                <a:gd name="T65" fmla="*/ 87 h 188"/>
                <a:gd name="T66" fmla="*/ 277 w 277"/>
                <a:gd name="T67" fmla="*/ 120 h 188"/>
                <a:gd name="T68" fmla="*/ 268 w 277"/>
                <a:gd name="T69" fmla="*/ 148 h 188"/>
                <a:gd name="T70" fmla="*/ 261 w 277"/>
                <a:gd name="T71" fmla="*/ 162 h 188"/>
                <a:gd name="T72" fmla="*/ 250 w 277"/>
                <a:gd name="T73" fmla="*/ 170 h 188"/>
                <a:gd name="T74" fmla="*/ 237 w 277"/>
                <a:gd name="T75" fmla="*/ 175 h 188"/>
                <a:gd name="T76" fmla="*/ 219 w 277"/>
                <a:gd name="T77" fmla="*/ 177 h 188"/>
                <a:gd name="T78" fmla="*/ 208 w 277"/>
                <a:gd name="T79" fmla="*/ 177 h 188"/>
                <a:gd name="T80" fmla="*/ 193 w 277"/>
                <a:gd name="T81" fmla="*/ 179 h 188"/>
                <a:gd name="T82" fmla="*/ 157 w 277"/>
                <a:gd name="T83" fmla="*/ 181 h 188"/>
                <a:gd name="T84" fmla="*/ 129 w 277"/>
                <a:gd name="T85" fmla="*/ 184 h 188"/>
                <a:gd name="T86" fmla="*/ 113 w 277"/>
                <a:gd name="T87" fmla="*/ 184 h 188"/>
                <a:gd name="T88" fmla="*/ 93 w 277"/>
                <a:gd name="T89" fmla="*/ 186 h 188"/>
                <a:gd name="T90" fmla="*/ 75 w 277"/>
                <a:gd name="T91" fmla="*/ 188 h 188"/>
                <a:gd name="T92" fmla="*/ 60 w 277"/>
                <a:gd name="T93" fmla="*/ 188 h 188"/>
                <a:gd name="T94" fmla="*/ 38 w 277"/>
                <a:gd name="T95" fmla="*/ 184 h 188"/>
                <a:gd name="T96" fmla="*/ 13 w 277"/>
                <a:gd name="T97" fmla="*/ 179 h 188"/>
                <a:gd name="T98" fmla="*/ 5 w 277"/>
                <a:gd name="T99" fmla="*/ 177 h 188"/>
                <a:gd name="T100" fmla="*/ 0 w 277"/>
                <a:gd name="T101" fmla="*/ 175 h 1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88"/>
                <a:gd name="T155" fmla="*/ 277 w 277"/>
                <a:gd name="T156" fmla="*/ 188 h 1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88">
                  <a:moveTo>
                    <a:pt x="0" y="175"/>
                  </a:moveTo>
                  <a:lnTo>
                    <a:pt x="2" y="173"/>
                  </a:lnTo>
                  <a:lnTo>
                    <a:pt x="7" y="166"/>
                  </a:lnTo>
                  <a:lnTo>
                    <a:pt x="25" y="150"/>
                  </a:lnTo>
                  <a:lnTo>
                    <a:pt x="40" y="144"/>
                  </a:lnTo>
                  <a:lnTo>
                    <a:pt x="62" y="144"/>
                  </a:lnTo>
                  <a:lnTo>
                    <a:pt x="75" y="139"/>
                  </a:lnTo>
                  <a:lnTo>
                    <a:pt x="86" y="128"/>
                  </a:lnTo>
                  <a:lnTo>
                    <a:pt x="91" y="115"/>
                  </a:lnTo>
                  <a:lnTo>
                    <a:pt x="86" y="102"/>
                  </a:lnTo>
                  <a:lnTo>
                    <a:pt x="80" y="93"/>
                  </a:lnTo>
                  <a:lnTo>
                    <a:pt x="62" y="80"/>
                  </a:lnTo>
                  <a:lnTo>
                    <a:pt x="49" y="67"/>
                  </a:lnTo>
                  <a:lnTo>
                    <a:pt x="38" y="53"/>
                  </a:lnTo>
                  <a:lnTo>
                    <a:pt x="27" y="45"/>
                  </a:lnTo>
                  <a:lnTo>
                    <a:pt x="20" y="36"/>
                  </a:lnTo>
                  <a:lnTo>
                    <a:pt x="16" y="27"/>
                  </a:lnTo>
                  <a:lnTo>
                    <a:pt x="13" y="12"/>
                  </a:lnTo>
                  <a:lnTo>
                    <a:pt x="13" y="7"/>
                  </a:lnTo>
                  <a:lnTo>
                    <a:pt x="20" y="5"/>
                  </a:lnTo>
                  <a:lnTo>
                    <a:pt x="36" y="3"/>
                  </a:lnTo>
                  <a:lnTo>
                    <a:pt x="75" y="0"/>
                  </a:lnTo>
                  <a:lnTo>
                    <a:pt x="86" y="3"/>
                  </a:lnTo>
                  <a:lnTo>
                    <a:pt x="104" y="3"/>
                  </a:lnTo>
                  <a:lnTo>
                    <a:pt x="144" y="9"/>
                  </a:lnTo>
                  <a:lnTo>
                    <a:pt x="182" y="14"/>
                  </a:lnTo>
                  <a:lnTo>
                    <a:pt x="197" y="16"/>
                  </a:lnTo>
                  <a:lnTo>
                    <a:pt x="208" y="18"/>
                  </a:lnTo>
                  <a:lnTo>
                    <a:pt x="230" y="25"/>
                  </a:lnTo>
                  <a:lnTo>
                    <a:pt x="250" y="38"/>
                  </a:lnTo>
                  <a:lnTo>
                    <a:pt x="268" y="58"/>
                  </a:lnTo>
                  <a:lnTo>
                    <a:pt x="272" y="71"/>
                  </a:lnTo>
                  <a:lnTo>
                    <a:pt x="277" y="87"/>
                  </a:lnTo>
                  <a:lnTo>
                    <a:pt x="277" y="120"/>
                  </a:lnTo>
                  <a:lnTo>
                    <a:pt x="268" y="148"/>
                  </a:lnTo>
                  <a:lnTo>
                    <a:pt x="261" y="162"/>
                  </a:lnTo>
                  <a:lnTo>
                    <a:pt x="250" y="170"/>
                  </a:lnTo>
                  <a:lnTo>
                    <a:pt x="237" y="175"/>
                  </a:lnTo>
                  <a:lnTo>
                    <a:pt x="219" y="177"/>
                  </a:lnTo>
                  <a:lnTo>
                    <a:pt x="208" y="177"/>
                  </a:lnTo>
                  <a:lnTo>
                    <a:pt x="193" y="179"/>
                  </a:lnTo>
                  <a:lnTo>
                    <a:pt x="157" y="181"/>
                  </a:lnTo>
                  <a:lnTo>
                    <a:pt x="129" y="184"/>
                  </a:lnTo>
                  <a:lnTo>
                    <a:pt x="113" y="184"/>
                  </a:lnTo>
                  <a:lnTo>
                    <a:pt x="93" y="186"/>
                  </a:lnTo>
                  <a:lnTo>
                    <a:pt x="75" y="188"/>
                  </a:lnTo>
                  <a:lnTo>
                    <a:pt x="60" y="188"/>
                  </a:lnTo>
                  <a:lnTo>
                    <a:pt x="38" y="184"/>
                  </a:lnTo>
                  <a:lnTo>
                    <a:pt x="13" y="179"/>
                  </a:lnTo>
                  <a:lnTo>
                    <a:pt x="5" y="177"/>
                  </a:lnTo>
                  <a:lnTo>
                    <a:pt x="0" y="175"/>
                  </a:lnTo>
                  <a:close/>
                </a:path>
              </a:pathLst>
            </a:custGeom>
            <a:solidFill>
              <a:srgbClr val="AF6B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5" name="Freeform 264"/>
            <p:cNvSpPr>
              <a:spLocks/>
            </p:cNvSpPr>
            <p:nvPr/>
          </p:nvSpPr>
          <p:spPr bwMode="auto">
            <a:xfrm>
              <a:off x="955" y="3010"/>
              <a:ext cx="106" cy="108"/>
            </a:xfrm>
            <a:custGeom>
              <a:avLst/>
              <a:gdLst>
                <a:gd name="T0" fmla="*/ 106 w 106"/>
                <a:gd name="T1" fmla="*/ 0 h 108"/>
                <a:gd name="T2" fmla="*/ 95 w 106"/>
                <a:gd name="T3" fmla="*/ 0 h 108"/>
                <a:gd name="T4" fmla="*/ 70 w 106"/>
                <a:gd name="T5" fmla="*/ 2 h 108"/>
                <a:gd name="T6" fmla="*/ 42 w 106"/>
                <a:gd name="T7" fmla="*/ 4 h 108"/>
                <a:gd name="T8" fmla="*/ 33 w 106"/>
                <a:gd name="T9" fmla="*/ 7 h 108"/>
                <a:gd name="T10" fmla="*/ 26 w 106"/>
                <a:gd name="T11" fmla="*/ 9 h 108"/>
                <a:gd name="T12" fmla="*/ 17 w 106"/>
                <a:gd name="T13" fmla="*/ 15 h 108"/>
                <a:gd name="T14" fmla="*/ 8 w 106"/>
                <a:gd name="T15" fmla="*/ 24 h 108"/>
                <a:gd name="T16" fmla="*/ 0 w 106"/>
                <a:gd name="T17" fmla="*/ 40 h 108"/>
                <a:gd name="T18" fmla="*/ 0 w 106"/>
                <a:gd name="T19" fmla="*/ 51 h 108"/>
                <a:gd name="T20" fmla="*/ 2 w 106"/>
                <a:gd name="T21" fmla="*/ 64 h 108"/>
                <a:gd name="T22" fmla="*/ 6 w 106"/>
                <a:gd name="T23" fmla="*/ 77 h 108"/>
                <a:gd name="T24" fmla="*/ 11 w 106"/>
                <a:gd name="T25" fmla="*/ 88 h 108"/>
                <a:gd name="T26" fmla="*/ 24 w 106"/>
                <a:gd name="T27" fmla="*/ 99 h 108"/>
                <a:gd name="T28" fmla="*/ 46 w 106"/>
                <a:gd name="T29" fmla="*/ 104 h 108"/>
                <a:gd name="T30" fmla="*/ 59 w 106"/>
                <a:gd name="T31" fmla="*/ 106 h 108"/>
                <a:gd name="T32" fmla="*/ 77 w 106"/>
                <a:gd name="T33" fmla="*/ 106 h 108"/>
                <a:gd name="T34" fmla="*/ 93 w 106"/>
                <a:gd name="T35" fmla="*/ 108 h 108"/>
                <a:gd name="T36" fmla="*/ 99 w 106"/>
                <a:gd name="T37" fmla="*/ 108 h 108"/>
                <a:gd name="T38" fmla="*/ 106 w 106"/>
                <a:gd name="T39" fmla="*/ 0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08"/>
                <a:gd name="T62" fmla="*/ 106 w 106"/>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08">
                  <a:moveTo>
                    <a:pt x="106" y="0"/>
                  </a:moveTo>
                  <a:lnTo>
                    <a:pt x="95" y="0"/>
                  </a:lnTo>
                  <a:lnTo>
                    <a:pt x="70" y="2"/>
                  </a:lnTo>
                  <a:lnTo>
                    <a:pt x="42" y="4"/>
                  </a:lnTo>
                  <a:lnTo>
                    <a:pt x="33" y="7"/>
                  </a:lnTo>
                  <a:lnTo>
                    <a:pt x="26" y="9"/>
                  </a:lnTo>
                  <a:lnTo>
                    <a:pt x="17" y="15"/>
                  </a:lnTo>
                  <a:lnTo>
                    <a:pt x="8" y="24"/>
                  </a:lnTo>
                  <a:lnTo>
                    <a:pt x="0" y="40"/>
                  </a:lnTo>
                  <a:lnTo>
                    <a:pt x="0" y="51"/>
                  </a:lnTo>
                  <a:lnTo>
                    <a:pt x="2" y="64"/>
                  </a:lnTo>
                  <a:lnTo>
                    <a:pt x="6" y="77"/>
                  </a:lnTo>
                  <a:lnTo>
                    <a:pt x="11" y="88"/>
                  </a:lnTo>
                  <a:lnTo>
                    <a:pt x="24" y="99"/>
                  </a:lnTo>
                  <a:lnTo>
                    <a:pt x="46" y="104"/>
                  </a:lnTo>
                  <a:lnTo>
                    <a:pt x="59" y="106"/>
                  </a:lnTo>
                  <a:lnTo>
                    <a:pt x="77" y="106"/>
                  </a:lnTo>
                  <a:lnTo>
                    <a:pt x="93" y="108"/>
                  </a:lnTo>
                  <a:lnTo>
                    <a:pt x="99" y="108"/>
                  </a:lnTo>
                  <a:lnTo>
                    <a:pt x="106" y="0"/>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6" name="Freeform 265"/>
            <p:cNvSpPr>
              <a:spLocks/>
            </p:cNvSpPr>
            <p:nvPr/>
          </p:nvSpPr>
          <p:spPr bwMode="auto">
            <a:xfrm>
              <a:off x="968" y="3012"/>
              <a:ext cx="117" cy="104"/>
            </a:xfrm>
            <a:custGeom>
              <a:avLst/>
              <a:gdLst>
                <a:gd name="T0" fmla="*/ 84 w 117"/>
                <a:gd name="T1" fmla="*/ 104 h 104"/>
                <a:gd name="T2" fmla="*/ 82 w 117"/>
                <a:gd name="T3" fmla="*/ 104 h 104"/>
                <a:gd name="T4" fmla="*/ 73 w 117"/>
                <a:gd name="T5" fmla="*/ 102 h 104"/>
                <a:gd name="T6" fmla="*/ 46 w 117"/>
                <a:gd name="T7" fmla="*/ 95 h 104"/>
                <a:gd name="T8" fmla="*/ 20 w 117"/>
                <a:gd name="T9" fmla="*/ 86 h 104"/>
                <a:gd name="T10" fmla="*/ 9 w 117"/>
                <a:gd name="T11" fmla="*/ 80 h 104"/>
                <a:gd name="T12" fmla="*/ 4 w 117"/>
                <a:gd name="T13" fmla="*/ 73 h 104"/>
                <a:gd name="T14" fmla="*/ 0 w 117"/>
                <a:gd name="T15" fmla="*/ 44 h 104"/>
                <a:gd name="T16" fmla="*/ 2 w 117"/>
                <a:gd name="T17" fmla="*/ 31 h 104"/>
                <a:gd name="T18" fmla="*/ 11 w 117"/>
                <a:gd name="T19" fmla="*/ 20 h 104"/>
                <a:gd name="T20" fmla="*/ 26 w 117"/>
                <a:gd name="T21" fmla="*/ 11 h 104"/>
                <a:gd name="T22" fmla="*/ 44 w 117"/>
                <a:gd name="T23" fmla="*/ 5 h 104"/>
                <a:gd name="T24" fmla="*/ 64 w 117"/>
                <a:gd name="T25" fmla="*/ 2 h 104"/>
                <a:gd name="T26" fmla="*/ 80 w 117"/>
                <a:gd name="T27" fmla="*/ 0 h 104"/>
                <a:gd name="T28" fmla="*/ 93 w 117"/>
                <a:gd name="T29" fmla="*/ 2 h 104"/>
                <a:gd name="T30" fmla="*/ 106 w 117"/>
                <a:gd name="T31" fmla="*/ 9 h 104"/>
                <a:gd name="T32" fmla="*/ 113 w 117"/>
                <a:gd name="T33" fmla="*/ 18 h 104"/>
                <a:gd name="T34" fmla="*/ 117 w 117"/>
                <a:gd name="T35" fmla="*/ 36 h 104"/>
                <a:gd name="T36" fmla="*/ 117 w 117"/>
                <a:gd name="T37" fmla="*/ 69 h 104"/>
                <a:gd name="T38" fmla="*/ 115 w 117"/>
                <a:gd name="T39" fmla="*/ 80 h 104"/>
                <a:gd name="T40" fmla="*/ 111 w 117"/>
                <a:gd name="T41" fmla="*/ 88 h 104"/>
                <a:gd name="T42" fmla="*/ 95 w 117"/>
                <a:gd name="T43" fmla="*/ 99 h 104"/>
                <a:gd name="T44" fmla="*/ 86 w 117"/>
                <a:gd name="T45" fmla="*/ 102 h 104"/>
                <a:gd name="T46" fmla="*/ 84 w 117"/>
                <a:gd name="T47" fmla="*/ 104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04"/>
                <a:gd name="T74" fmla="*/ 117 w 117"/>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04">
                  <a:moveTo>
                    <a:pt x="84" y="104"/>
                  </a:moveTo>
                  <a:lnTo>
                    <a:pt x="82" y="104"/>
                  </a:lnTo>
                  <a:lnTo>
                    <a:pt x="73" y="102"/>
                  </a:lnTo>
                  <a:lnTo>
                    <a:pt x="46" y="95"/>
                  </a:lnTo>
                  <a:lnTo>
                    <a:pt x="20" y="86"/>
                  </a:lnTo>
                  <a:lnTo>
                    <a:pt x="9" y="80"/>
                  </a:lnTo>
                  <a:lnTo>
                    <a:pt x="4" y="73"/>
                  </a:lnTo>
                  <a:lnTo>
                    <a:pt x="0" y="44"/>
                  </a:lnTo>
                  <a:lnTo>
                    <a:pt x="2" y="31"/>
                  </a:lnTo>
                  <a:lnTo>
                    <a:pt x="11" y="20"/>
                  </a:lnTo>
                  <a:lnTo>
                    <a:pt x="26" y="11"/>
                  </a:lnTo>
                  <a:lnTo>
                    <a:pt x="44" y="5"/>
                  </a:lnTo>
                  <a:lnTo>
                    <a:pt x="64" y="2"/>
                  </a:lnTo>
                  <a:lnTo>
                    <a:pt x="80" y="0"/>
                  </a:lnTo>
                  <a:lnTo>
                    <a:pt x="93" y="2"/>
                  </a:lnTo>
                  <a:lnTo>
                    <a:pt x="106" y="9"/>
                  </a:lnTo>
                  <a:lnTo>
                    <a:pt x="113" y="18"/>
                  </a:lnTo>
                  <a:lnTo>
                    <a:pt x="117" y="36"/>
                  </a:lnTo>
                  <a:lnTo>
                    <a:pt x="117" y="69"/>
                  </a:lnTo>
                  <a:lnTo>
                    <a:pt x="115" y="80"/>
                  </a:lnTo>
                  <a:lnTo>
                    <a:pt x="111" y="88"/>
                  </a:lnTo>
                  <a:lnTo>
                    <a:pt x="95" y="99"/>
                  </a:lnTo>
                  <a:lnTo>
                    <a:pt x="86" y="102"/>
                  </a:lnTo>
                  <a:lnTo>
                    <a:pt x="84" y="104"/>
                  </a:lnTo>
                  <a:close/>
                </a:path>
              </a:pathLst>
            </a:custGeom>
            <a:solidFill>
              <a:srgbClr val="D66B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7" name="Freeform 266"/>
            <p:cNvSpPr>
              <a:spLocks/>
            </p:cNvSpPr>
            <p:nvPr/>
          </p:nvSpPr>
          <p:spPr bwMode="auto">
            <a:xfrm>
              <a:off x="968" y="3012"/>
              <a:ext cx="117" cy="102"/>
            </a:xfrm>
            <a:custGeom>
              <a:avLst/>
              <a:gdLst>
                <a:gd name="T0" fmla="*/ 84 w 117"/>
                <a:gd name="T1" fmla="*/ 102 h 102"/>
                <a:gd name="T2" fmla="*/ 82 w 117"/>
                <a:gd name="T3" fmla="*/ 102 h 102"/>
                <a:gd name="T4" fmla="*/ 73 w 117"/>
                <a:gd name="T5" fmla="*/ 99 h 102"/>
                <a:gd name="T6" fmla="*/ 46 w 117"/>
                <a:gd name="T7" fmla="*/ 95 h 102"/>
                <a:gd name="T8" fmla="*/ 20 w 117"/>
                <a:gd name="T9" fmla="*/ 86 h 102"/>
                <a:gd name="T10" fmla="*/ 9 w 117"/>
                <a:gd name="T11" fmla="*/ 80 h 102"/>
                <a:gd name="T12" fmla="*/ 4 w 117"/>
                <a:gd name="T13" fmla="*/ 73 h 102"/>
                <a:gd name="T14" fmla="*/ 0 w 117"/>
                <a:gd name="T15" fmla="*/ 44 h 102"/>
                <a:gd name="T16" fmla="*/ 2 w 117"/>
                <a:gd name="T17" fmla="*/ 33 h 102"/>
                <a:gd name="T18" fmla="*/ 11 w 117"/>
                <a:gd name="T19" fmla="*/ 22 h 102"/>
                <a:gd name="T20" fmla="*/ 26 w 117"/>
                <a:gd name="T21" fmla="*/ 11 h 102"/>
                <a:gd name="T22" fmla="*/ 44 w 117"/>
                <a:gd name="T23" fmla="*/ 5 h 102"/>
                <a:gd name="T24" fmla="*/ 64 w 117"/>
                <a:gd name="T25" fmla="*/ 2 h 102"/>
                <a:gd name="T26" fmla="*/ 80 w 117"/>
                <a:gd name="T27" fmla="*/ 0 h 102"/>
                <a:gd name="T28" fmla="*/ 93 w 117"/>
                <a:gd name="T29" fmla="*/ 2 h 102"/>
                <a:gd name="T30" fmla="*/ 106 w 117"/>
                <a:gd name="T31" fmla="*/ 9 h 102"/>
                <a:gd name="T32" fmla="*/ 113 w 117"/>
                <a:gd name="T33" fmla="*/ 18 h 102"/>
                <a:gd name="T34" fmla="*/ 117 w 117"/>
                <a:gd name="T35" fmla="*/ 36 h 102"/>
                <a:gd name="T36" fmla="*/ 117 w 117"/>
                <a:gd name="T37" fmla="*/ 69 h 102"/>
                <a:gd name="T38" fmla="*/ 115 w 117"/>
                <a:gd name="T39" fmla="*/ 77 h 102"/>
                <a:gd name="T40" fmla="*/ 111 w 117"/>
                <a:gd name="T41" fmla="*/ 86 h 102"/>
                <a:gd name="T42" fmla="*/ 104 w 117"/>
                <a:gd name="T43" fmla="*/ 93 h 102"/>
                <a:gd name="T44" fmla="*/ 95 w 117"/>
                <a:gd name="T45" fmla="*/ 97 h 102"/>
                <a:gd name="T46" fmla="*/ 86 w 117"/>
                <a:gd name="T47" fmla="*/ 99 h 102"/>
                <a:gd name="T48" fmla="*/ 84 w 117"/>
                <a:gd name="T49" fmla="*/ 102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102"/>
                <a:gd name="T77" fmla="*/ 117 w 117"/>
                <a:gd name="T78" fmla="*/ 102 h 1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102">
                  <a:moveTo>
                    <a:pt x="84" y="102"/>
                  </a:moveTo>
                  <a:lnTo>
                    <a:pt x="82" y="102"/>
                  </a:lnTo>
                  <a:lnTo>
                    <a:pt x="73" y="99"/>
                  </a:lnTo>
                  <a:lnTo>
                    <a:pt x="46" y="95"/>
                  </a:lnTo>
                  <a:lnTo>
                    <a:pt x="20" y="86"/>
                  </a:lnTo>
                  <a:lnTo>
                    <a:pt x="9" y="80"/>
                  </a:lnTo>
                  <a:lnTo>
                    <a:pt x="4" y="73"/>
                  </a:lnTo>
                  <a:lnTo>
                    <a:pt x="0" y="44"/>
                  </a:lnTo>
                  <a:lnTo>
                    <a:pt x="2" y="33"/>
                  </a:lnTo>
                  <a:lnTo>
                    <a:pt x="11" y="22"/>
                  </a:lnTo>
                  <a:lnTo>
                    <a:pt x="26" y="11"/>
                  </a:lnTo>
                  <a:lnTo>
                    <a:pt x="44" y="5"/>
                  </a:lnTo>
                  <a:lnTo>
                    <a:pt x="64" y="2"/>
                  </a:lnTo>
                  <a:lnTo>
                    <a:pt x="80" y="0"/>
                  </a:lnTo>
                  <a:lnTo>
                    <a:pt x="93" y="2"/>
                  </a:lnTo>
                  <a:lnTo>
                    <a:pt x="106" y="9"/>
                  </a:lnTo>
                  <a:lnTo>
                    <a:pt x="113" y="18"/>
                  </a:lnTo>
                  <a:lnTo>
                    <a:pt x="117" y="36"/>
                  </a:lnTo>
                  <a:lnTo>
                    <a:pt x="117" y="69"/>
                  </a:lnTo>
                  <a:lnTo>
                    <a:pt x="115" y="77"/>
                  </a:lnTo>
                  <a:lnTo>
                    <a:pt x="111" y="86"/>
                  </a:lnTo>
                  <a:lnTo>
                    <a:pt x="104" y="93"/>
                  </a:lnTo>
                  <a:lnTo>
                    <a:pt x="95" y="97"/>
                  </a:lnTo>
                  <a:lnTo>
                    <a:pt x="86" y="99"/>
                  </a:lnTo>
                  <a:lnTo>
                    <a:pt x="84" y="102"/>
                  </a:lnTo>
                  <a:close/>
                </a:path>
              </a:pathLst>
            </a:custGeom>
            <a:solidFill>
              <a:srgbClr val="D76F5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8" name="Freeform 267"/>
            <p:cNvSpPr>
              <a:spLocks/>
            </p:cNvSpPr>
            <p:nvPr/>
          </p:nvSpPr>
          <p:spPr bwMode="auto">
            <a:xfrm>
              <a:off x="968" y="3014"/>
              <a:ext cx="117" cy="97"/>
            </a:xfrm>
            <a:custGeom>
              <a:avLst/>
              <a:gdLst>
                <a:gd name="T0" fmla="*/ 82 w 117"/>
                <a:gd name="T1" fmla="*/ 97 h 97"/>
                <a:gd name="T2" fmla="*/ 80 w 117"/>
                <a:gd name="T3" fmla="*/ 97 h 97"/>
                <a:gd name="T4" fmla="*/ 71 w 117"/>
                <a:gd name="T5" fmla="*/ 95 h 97"/>
                <a:gd name="T6" fmla="*/ 44 w 117"/>
                <a:gd name="T7" fmla="*/ 91 h 97"/>
                <a:gd name="T8" fmla="*/ 18 w 117"/>
                <a:gd name="T9" fmla="*/ 82 h 97"/>
                <a:gd name="T10" fmla="*/ 9 w 117"/>
                <a:gd name="T11" fmla="*/ 75 h 97"/>
                <a:gd name="T12" fmla="*/ 4 w 117"/>
                <a:gd name="T13" fmla="*/ 69 h 97"/>
                <a:gd name="T14" fmla="*/ 0 w 117"/>
                <a:gd name="T15" fmla="*/ 42 h 97"/>
                <a:gd name="T16" fmla="*/ 2 w 117"/>
                <a:gd name="T17" fmla="*/ 31 h 97"/>
                <a:gd name="T18" fmla="*/ 11 w 117"/>
                <a:gd name="T19" fmla="*/ 20 h 97"/>
                <a:gd name="T20" fmla="*/ 26 w 117"/>
                <a:gd name="T21" fmla="*/ 11 h 97"/>
                <a:gd name="T22" fmla="*/ 44 w 117"/>
                <a:gd name="T23" fmla="*/ 5 h 97"/>
                <a:gd name="T24" fmla="*/ 64 w 117"/>
                <a:gd name="T25" fmla="*/ 0 h 97"/>
                <a:gd name="T26" fmla="*/ 80 w 117"/>
                <a:gd name="T27" fmla="*/ 0 h 97"/>
                <a:gd name="T28" fmla="*/ 93 w 117"/>
                <a:gd name="T29" fmla="*/ 3 h 97"/>
                <a:gd name="T30" fmla="*/ 106 w 117"/>
                <a:gd name="T31" fmla="*/ 7 h 97"/>
                <a:gd name="T32" fmla="*/ 113 w 117"/>
                <a:gd name="T33" fmla="*/ 18 h 97"/>
                <a:gd name="T34" fmla="*/ 117 w 117"/>
                <a:gd name="T35" fmla="*/ 34 h 97"/>
                <a:gd name="T36" fmla="*/ 117 w 117"/>
                <a:gd name="T37" fmla="*/ 67 h 97"/>
                <a:gd name="T38" fmla="*/ 115 w 117"/>
                <a:gd name="T39" fmla="*/ 75 h 97"/>
                <a:gd name="T40" fmla="*/ 111 w 117"/>
                <a:gd name="T41" fmla="*/ 84 h 97"/>
                <a:gd name="T42" fmla="*/ 93 w 117"/>
                <a:gd name="T43" fmla="*/ 95 h 97"/>
                <a:gd name="T44" fmla="*/ 86 w 117"/>
                <a:gd name="T45" fmla="*/ 97 h 97"/>
                <a:gd name="T46" fmla="*/ 82 w 117"/>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97"/>
                <a:gd name="T74" fmla="*/ 117 w 117"/>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97">
                  <a:moveTo>
                    <a:pt x="82" y="97"/>
                  </a:moveTo>
                  <a:lnTo>
                    <a:pt x="80" y="97"/>
                  </a:lnTo>
                  <a:lnTo>
                    <a:pt x="71" y="95"/>
                  </a:lnTo>
                  <a:lnTo>
                    <a:pt x="44" y="91"/>
                  </a:lnTo>
                  <a:lnTo>
                    <a:pt x="18" y="82"/>
                  </a:lnTo>
                  <a:lnTo>
                    <a:pt x="9" y="75"/>
                  </a:lnTo>
                  <a:lnTo>
                    <a:pt x="4" y="69"/>
                  </a:lnTo>
                  <a:lnTo>
                    <a:pt x="0" y="42"/>
                  </a:lnTo>
                  <a:lnTo>
                    <a:pt x="2" y="31"/>
                  </a:lnTo>
                  <a:lnTo>
                    <a:pt x="11" y="20"/>
                  </a:lnTo>
                  <a:lnTo>
                    <a:pt x="26" y="11"/>
                  </a:lnTo>
                  <a:lnTo>
                    <a:pt x="44" y="5"/>
                  </a:lnTo>
                  <a:lnTo>
                    <a:pt x="64" y="0"/>
                  </a:lnTo>
                  <a:lnTo>
                    <a:pt x="80" y="0"/>
                  </a:lnTo>
                  <a:lnTo>
                    <a:pt x="93" y="3"/>
                  </a:lnTo>
                  <a:lnTo>
                    <a:pt x="106" y="7"/>
                  </a:lnTo>
                  <a:lnTo>
                    <a:pt x="113" y="18"/>
                  </a:lnTo>
                  <a:lnTo>
                    <a:pt x="117" y="34"/>
                  </a:lnTo>
                  <a:lnTo>
                    <a:pt x="117" y="67"/>
                  </a:lnTo>
                  <a:lnTo>
                    <a:pt x="115" y="75"/>
                  </a:lnTo>
                  <a:lnTo>
                    <a:pt x="111" y="84"/>
                  </a:lnTo>
                  <a:lnTo>
                    <a:pt x="93" y="95"/>
                  </a:lnTo>
                  <a:lnTo>
                    <a:pt x="86" y="97"/>
                  </a:lnTo>
                  <a:lnTo>
                    <a:pt x="82" y="97"/>
                  </a:lnTo>
                  <a:close/>
                </a:path>
              </a:pathLst>
            </a:custGeom>
            <a:solidFill>
              <a:srgbClr val="D8725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29" name="Freeform 268"/>
            <p:cNvSpPr>
              <a:spLocks/>
            </p:cNvSpPr>
            <p:nvPr/>
          </p:nvSpPr>
          <p:spPr bwMode="auto">
            <a:xfrm>
              <a:off x="968" y="3014"/>
              <a:ext cx="117" cy="97"/>
            </a:xfrm>
            <a:custGeom>
              <a:avLst/>
              <a:gdLst>
                <a:gd name="T0" fmla="*/ 82 w 117"/>
                <a:gd name="T1" fmla="*/ 97 h 97"/>
                <a:gd name="T2" fmla="*/ 80 w 117"/>
                <a:gd name="T3" fmla="*/ 97 h 97"/>
                <a:gd name="T4" fmla="*/ 71 w 117"/>
                <a:gd name="T5" fmla="*/ 95 h 97"/>
                <a:gd name="T6" fmla="*/ 44 w 117"/>
                <a:gd name="T7" fmla="*/ 91 h 97"/>
                <a:gd name="T8" fmla="*/ 18 w 117"/>
                <a:gd name="T9" fmla="*/ 82 h 97"/>
                <a:gd name="T10" fmla="*/ 9 w 117"/>
                <a:gd name="T11" fmla="*/ 75 h 97"/>
                <a:gd name="T12" fmla="*/ 4 w 117"/>
                <a:gd name="T13" fmla="*/ 69 h 97"/>
                <a:gd name="T14" fmla="*/ 0 w 117"/>
                <a:gd name="T15" fmla="*/ 42 h 97"/>
                <a:gd name="T16" fmla="*/ 2 w 117"/>
                <a:gd name="T17" fmla="*/ 31 h 97"/>
                <a:gd name="T18" fmla="*/ 11 w 117"/>
                <a:gd name="T19" fmla="*/ 20 h 97"/>
                <a:gd name="T20" fmla="*/ 26 w 117"/>
                <a:gd name="T21" fmla="*/ 11 h 97"/>
                <a:gd name="T22" fmla="*/ 44 w 117"/>
                <a:gd name="T23" fmla="*/ 5 h 97"/>
                <a:gd name="T24" fmla="*/ 64 w 117"/>
                <a:gd name="T25" fmla="*/ 3 h 97"/>
                <a:gd name="T26" fmla="*/ 80 w 117"/>
                <a:gd name="T27" fmla="*/ 0 h 97"/>
                <a:gd name="T28" fmla="*/ 93 w 117"/>
                <a:gd name="T29" fmla="*/ 3 h 97"/>
                <a:gd name="T30" fmla="*/ 106 w 117"/>
                <a:gd name="T31" fmla="*/ 7 h 97"/>
                <a:gd name="T32" fmla="*/ 113 w 117"/>
                <a:gd name="T33" fmla="*/ 18 h 97"/>
                <a:gd name="T34" fmla="*/ 117 w 117"/>
                <a:gd name="T35" fmla="*/ 34 h 97"/>
                <a:gd name="T36" fmla="*/ 117 w 117"/>
                <a:gd name="T37" fmla="*/ 67 h 97"/>
                <a:gd name="T38" fmla="*/ 115 w 117"/>
                <a:gd name="T39" fmla="*/ 75 h 97"/>
                <a:gd name="T40" fmla="*/ 111 w 117"/>
                <a:gd name="T41" fmla="*/ 84 h 97"/>
                <a:gd name="T42" fmla="*/ 93 w 117"/>
                <a:gd name="T43" fmla="*/ 93 h 97"/>
                <a:gd name="T44" fmla="*/ 86 w 117"/>
                <a:gd name="T45" fmla="*/ 95 h 97"/>
                <a:gd name="T46" fmla="*/ 82 w 117"/>
                <a:gd name="T47" fmla="*/ 97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97"/>
                <a:gd name="T74" fmla="*/ 117 w 117"/>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97">
                  <a:moveTo>
                    <a:pt x="82" y="97"/>
                  </a:moveTo>
                  <a:lnTo>
                    <a:pt x="80" y="97"/>
                  </a:lnTo>
                  <a:lnTo>
                    <a:pt x="71" y="95"/>
                  </a:lnTo>
                  <a:lnTo>
                    <a:pt x="44" y="91"/>
                  </a:lnTo>
                  <a:lnTo>
                    <a:pt x="18" y="82"/>
                  </a:lnTo>
                  <a:lnTo>
                    <a:pt x="9" y="75"/>
                  </a:lnTo>
                  <a:lnTo>
                    <a:pt x="4" y="69"/>
                  </a:lnTo>
                  <a:lnTo>
                    <a:pt x="0" y="42"/>
                  </a:lnTo>
                  <a:lnTo>
                    <a:pt x="2" y="31"/>
                  </a:lnTo>
                  <a:lnTo>
                    <a:pt x="11" y="20"/>
                  </a:lnTo>
                  <a:lnTo>
                    <a:pt x="26" y="11"/>
                  </a:lnTo>
                  <a:lnTo>
                    <a:pt x="44" y="5"/>
                  </a:lnTo>
                  <a:lnTo>
                    <a:pt x="64" y="3"/>
                  </a:lnTo>
                  <a:lnTo>
                    <a:pt x="80" y="0"/>
                  </a:lnTo>
                  <a:lnTo>
                    <a:pt x="93" y="3"/>
                  </a:lnTo>
                  <a:lnTo>
                    <a:pt x="106" y="7"/>
                  </a:lnTo>
                  <a:lnTo>
                    <a:pt x="113" y="18"/>
                  </a:lnTo>
                  <a:lnTo>
                    <a:pt x="117" y="34"/>
                  </a:lnTo>
                  <a:lnTo>
                    <a:pt x="117" y="67"/>
                  </a:lnTo>
                  <a:lnTo>
                    <a:pt x="115" y="75"/>
                  </a:lnTo>
                  <a:lnTo>
                    <a:pt x="111" y="84"/>
                  </a:lnTo>
                  <a:lnTo>
                    <a:pt x="93" y="93"/>
                  </a:lnTo>
                  <a:lnTo>
                    <a:pt x="86" y="95"/>
                  </a:lnTo>
                  <a:lnTo>
                    <a:pt x="82" y="97"/>
                  </a:lnTo>
                  <a:close/>
                </a:path>
              </a:pathLst>
            </a:custGeom>
            <a:solidFill>
              <a:srgbClr val="D976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0" name="Freeform 269"/>
            <p:cNvSpPr>
              <a:spLocks/>
            </p:cNvSpPr>
            <p:nvPr/>
          </p:nvSpPr>
          <p:spPr bwMode="auto">
            <a:xfrm>
              <a:off x="968" y="3017"/>
              <a:ext cx="117" cy="92"/>
            </a:xfrm>
            <a:custGeom>
              <a:avLst/>
              <a:gdLst>
                <a:gd name="T0" fmla="*/ 82 w 117"/>
                <a:gd name="T1" fmla="*/ 92 h 92"/>
                <a:gd name="T2" fmla="*/ 80 w 117"/>
                <a:gd name="T3" fmla="*/ 92 h 92"/>
                <a:gd name="T4" fmla="*/ 71 w 117"/>
                <a:gd name="T5" fmla="*/ 90 h 92"/>
                <a:gd name="T6" fmla="*/ 44 w 117"/>
                <a:gd name="T7" fmla="*/ 86 h 92"/>
                <a:gd name="T8" fmla="*/ 18 w 117"/>
                <a:gd name="T9" fmla="*/ 79 h 92"/>
                <a:gd name="T10" fmla="*/ 9 w 117"/>
                <a:gd name="T11" fmla="*/ 72 h 92"/>
                <a:gd name="T12" fmla="*/ 4 w 117"/>
                <a:gd name="T13" fmla="*/ 66 h 92"/>
                <a:gd name="T14" fmla="*/ 0 w 117"/>
                <a:gd name="T15" fmla="*/ 39 h 92"/>
                <a:gd name="T16" fmla="*/ 2 w 117"/>
                <a:gd name="T17" fmla="*/ 28 h 92"/>
                <a:gd name="T18" fmla="*/ 11 w 117"/>
                <a:gd name="T19" fmla="*/ 17 h 92"/>
                <a:gd name="T20" fmla="*/ 26 w 117"/>
                <a:gd name="T21" fmla="*/ 8 h 92"/>
                <a:gd name="T22" fmla="*/ 44 w 117"/>
                <a:gd name="T23" fmla="*/ 4 h 92"/>
                <a:gd name="T24" fmla="*/ 64 w 117"/>
                <a:gd name="T25" fmla="*/ 0 h 92"/>
                <a:gd name="T26" fmla="*/ 80 w 117"/>
                <a:gd name="T27" fmla="*/ 0 h 92"/>
                <a:gd name="T28" fmla="*/ 93 w 117"/>
                <a:gd name="T29" fmla="*/ 2 h 92"/>
                <a:gd name="T30" fmla="*/ 106 w 117"/>
                <a:gd name="T31" fmla="*/ 6 h 92"/>
                <a:gd name="T32" fmla="*/ 113 w 117"/>
                <a:gd name="T33" fmla="*/ 15 h 92"/>
                <a:gd name="T34" fmla="*/ 117 w 117"/>
                <a:gd name="T35" fmla="*/ 31 h 92"/>
                <a:gd name="T36" fmla="*/ 117 w 117"/>
                <a:gd name="T37" fmla="*/ 61 h 92"/>
                <a:gd name="T38" fmla="*/ 115 w 117"/>
                <a:gd name="T39" fmla="*/ 70 h 92"/>
                <a:gd name="T40" fmla="*/ 111 w 117"/>
                <a:gd name="T41" fmla="*/ 79 h 92"/>
                <a:gd name="T42" fmla="*/ 104 w 117"/>
                <a:gd name="T43" fmla="*/ 86 h 92"/>
                <a:gd name="T44" fmla="*/ 93 w 117"/>
                <a:gd name="T45" fmla="*/ 90 h 92"/>
                <a:gd name="T46" fmla="*/ 86 w 117"/>
                <a:gd name="T47" fmla="*/ 90 h 92"/>
                <a:gd name="T48" fmla="*/ 82 w 117"/>
                <a:gd name="T49" fmla="*/ 92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92"/>
                <a:gd name="T77" fmla="*/ 117 w 117"/>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92">
                  <a:moveTo>
                    <a:pt x="82" y="92"/>
                  </a:moveTo>
                  <a:lnTo>
                    <a:pt x="80" y="92"/>
                  </a:lnTo>
                  <a:lnTo>
                    <a:pt x="71" y="90"/>
                  </a:lnTo>
                  <a:lnTo>
                    <a:pt x="44" y="86"/>
                  </a:lnTo>
                  <a:lnTo>
                    <a:pt x="18" y="79"/>
                  </a:lnTo>
                  <a:lnTo>
                    <a:pt x="9" y="72"/>
                  </a:lnTo>
                  <a:lnTo>
                    <a:pt x="4" y="66"/>
                  </a:lnTo>
                  <a:lnTo>
                    <a:pt x="0" y="39"/>
                  </a:lnTo>
                  <a:lnTo>
                    <a:pt x="2" y="28"/>
                  </a:lnTo>
                  <a:lnTo>
                    <a:pt x="11" y="17"/>
                  </a:lnTo>
                  <a:lnTo>
                    <a:pt x="26" y="8"/>
                  </a:lnTo>
                  <a:lnTo>
                    <a:pt x="44" y="4"/>
                  </a:lnTo>
                  <a:lnTo>
                    <a:pt x="64" y="0"/>
                  </a:lnTo>
                  <a:lnTo>
                    <a:pt x="80" y="0"/>
                  </a:lnTo>
                  <a:lnTo>
                    <a:pt x="93" y="2"/>
                  </a:lnTo>
                  <a:lnTo>
                    <a:pt x="106" y="6"/>
                  </a:lnTo>
                  <a:lnTo>
                    <a:pt x="113" y="15"/>
                  </a:lnTo>
                  <a:lnTo>
                    <a:pt x="117" y="31"/>
                  </a:lnTo>
                  <a:lnTo>
                    <a:pt x="117" y="61"/>
                  </a:lnTo>
                  <a:lnTo>
                    <a:pt x="115" y="70"/>
                  </a:lnTo>
                  <a:lnTo>
                    <a:pt x="111" y="79"/>
                  </a:lnTo>
                  <a:lnTo>
                    <a:pt x="104" y="86"/>
                  </a:lnTo>
                  <a:lnTo>
                    <a:pt x="93" y="90"/>
                  </a:lnTo>
                  <a:lnTo>
                    <a:pt x="86" y="90"/>
                  </a:lnTo>
                  <a:lnTo>
                    <a:pt x="82" y="92"/>
                  </a:lnTo>
                  <a:close/>
                </a:path>
              </a:pathLst>
            </a:custGeom>
            <a:solidFill>
              <a:srgbClr val="DB79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1" name="Freeform 270"/>
            <p:cNvSpPr>
              <a:spLocks/>
            </p:cNvSpPr>
            <p:nvPr/>
          </p:nvSpPr>
          <p:spPr bwMode="auto">
            <a:xfrm>
              <a:off x="968" y="3017"/>
              <a:ext cx="117" cy="90"/>
            </a:xfrm>
            <a:custGeom>
              <a:avLst/>
              <a:gdLst>
                <a:gd name="T0" fmla="*/ 82 w 117"/>
                <a:gd name="T1" fmla="*/ 90 h 90"/>
                <a:gd name="T2" fmla="*/ 71 w 117"/>
                <a:gd name="T3" fmla="*/ 90 h 90"/>
                <a:gd name="T4" fmla="*/ 44 w 117"/>
                <a:gd name="T5" fmla="*/ 86 h 90"/>
                <a:gd name="T6" fmla="*/ 18 w 117"/>
                <a:gd name="T7" fmla="*/ 79 h 90"/>
                <a:gd name="T8" fmla="*/ 9 w 117"/>
                <a:gd name="T9" fmla="*/ 72 h 90"/>
                <a:gd name="T10" fmla="*/ 4 w 117"/>
                <a:gd name="T11" fmla="*/ 66 h 90"/>
                <a:gd name="T12" fmla="*/ 0 w 117"/>
                <a:gd name="T13" fmla="*/ 39 h 90"/>
                <a:gd name="T14" fmla="*/ 2 w 117"/>
                <a:gd name="T15" fmla="*/ 31 h 90"/>
                <a:gd name="T16" fmla="*/ 11 w 117"/>
                <a:gd name="T17" fmla="*/ 19 h 90"/>
                <a:gd name="T18" fmla="*/ 26 w 117"/>
                <a:gd name="T19" fmla="*/ 11 h 90"/>
                <a:gd name="T20" fmla="*/ 44 w 117"/>
                <a:gd name="T21" fmla="*/ 4 h 90"/>
                <a:gd name="T22" fmla="*/ 64 w 117"/>
                <a:gd name="T23" fmla="*/ 0 h 90"/>
                <a:gd name="T24" fmla="*/ 80 w 117"/>
                <a:gd name="T25" fmla="*/ 0 h 90"/>
                <a:gd name="T26" fmla="*/ 93 w 117"/>
                <a:gd name="T27" fmla="*/ 2 h 90"/>
                <a:gd name="T28" fmla="*/ 106 w 117"/>
                <a:gd name="T29" fmla="*/ 6 h 90"/>
                <a:gd name="T30" fmla="*/ 113 w 117"/>
                <a:gd name="T31" fmla="*/ 15 h 90"/>
                <a:gd name="T32" fmla="*/ 117 w 117"/>
                <a:gd name="T33" fmla="*/ 31 h 90"/>
                <a:gd name="T34" fmla="*/ 117 w 117"/>
                <a:gd name="T35" fmla="*/ 61 h 90"/>
                <a:gd name="T36" fmla="*/ 115 w 117"/>
                <a:gd name="T37" fmla="*/ 70 h 90"/>
                <a:gd name="T38" fmla="*/ 111 w 117"/>
                <a:gd name="T39" fmla="*/ 79 h 90"/>
                <a:gd name="T40" fmla="*/ 104 w 117"/>
                <a:gd name="T41" fmla="*/ 83 h 90"/>
                <a:gd name="T42" fmla="*/ 93 w 117"/>
                <a:gd name="T43" fmla="*/ 88 h 90"/>
                <a:gd name="T44" fmla="*/ 84 w 117"/>
                <a:gd name="T45" fmla="*/ 88 h 90"/>
                <a:gd name="T46" fmla="*/ 82 w 117"/>
                <a:gd name="T47" fmla="*/ 90 h 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90"/>
                <a:gd name="T74" fmla="*/ 117 w 117"/>
                <a:gd name="T75" fmla="*/ 90 h 9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90">
                  <a:moveTo>
                    <a:pt x="82" y="90"/>
                  </a:moveTo>
                  <a:lnTo>
                    <a:pt x="71" y="90"/>
                  </a:lnTo>
                  <a:lnTo>
                    <a:pt x="44" y="86"/>
                  </a:lnTo>
                  <a:lnTo>
                    <a:pt x="18" y="79"/>
                  </a:lnTo>
                  <a:lnTo>
                    <a:pt x="9" y="72"/>
                  </a:lnTo>
                  <a:lnTo>
                    <a:pt x="4" y="66"/>
                  </a:lnTo>
                  <a:lnTo>
                    <a:pt x="0" y="39"/>
                  </a:lnTo>
                  <a:lnTo>
                    <a:pt x="2" y="31"/>
                  </a:lnTo>
                  <a:lnTo>
                    <a:pt x="11" y="19"/>
                  </a:lnTo>
                  <a:lnTo>
                    <a:pt x="26" y="11"/>
                  </a:lnTo>
                  <a:lnTo>
                    <a:pt x="44" y="4"/>
                  </a:lnTo>
                  <a:lnTo>
                    <a:pt x="64" y="0"/>
                  </a:lnTo>
                  <a:lnTo>
                    <a:pt x="80" y="0"/>
                  </a:lnTo>
                  <a:lnTo>
                    <a:pt x="93" y="2"/>
                  </a:lnTo>
                  <a:lnTo>
                    <a:pt x="106" y="6"/>
                  </a:lnTo>
                  <a:lnTo>
                    <a:pt x="113" y="15"/>
                  </a:lnTo>
                  <a:lnTo>
                    <a:pt x="117" y="31"/>
                  </a:lnTo>
                  <a:lnTo>
                    <a:pt x="117" y="61"/>
                  </a:lnTo>
                  <a:lnTo>
                    <a:pt x="115" y="70"/>
                  </a:lnTo>
                  <a:lnTo>
                    <a:pt x="111" y="79"/>
                  </a:lnTo>
                  <a:lnTo>
                    <a:pt x="104" y="83"/>
                  </a:lnTo>
                  <a:lnTo>
                    <a:pt x="93" y="88"/>
                  </a:lnTo>
                  <a:lnTo>
                    <a:pt x="84" y="88"/>
                  </a:lnTo>
                  <a:lnTo>
                    <a:pt x="82" y="90"/>
                  </a:lnTo>
                  <a:close/>
                </a:path>
              </a:pathLst>
            </a:custGeom>
            <a:solidFill>
              <a:srgbClr val="DC7D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2" name="Freeform 271"/>
            <p:cNvSpPr>
              <a:spLocks/>
            </p:cNvSpPr>
            <p:nvPr/>
          </p:nvSpPr>
          <p:spPr bwMode="auto">
            <a:xfrm>
              <a:off x="968" y="3019"/>
              <a:ext cx="117" cy="88"/>
            </a:xfrm>
            <a:custGeom>
              <a:avLst/>
              <a:gdLst>
                <a:gd name="T0" fmla="*/ 82 w 117"/>
                <a:gd name="T1" fmla="*/ 88 h 88"/>
                <a:gd name="T2" fmla="*/ 80 w 117"/>
                <a:gd name="T3" fmla="*/ 88 h 88"/>
                <a:gd name="T4" fmla="*/ 71 w 117"/>
                <a:gd name="T5" fmla="*/ 86 h 88"/>
                <a:gd name="T6" fmla="*/ 44 w 117"/>
                <a:gd name="T7" fmla="*/ 81 h 88"/>
                <a:gd name="T8" fmla="*/ 18 w 117"/>
                <a:gd name="T9" fmla="*/ 75 h 88"/>
                <a:gd name="T10" fmla="*/ 9 w 117"/>
                <a:gd name="T11" fmla="*/ 68 h 88"/>
                <a:gd name="T12" fmla="*/ 4 w 117"/>
                <a:gd name="T13" fmla="*/ 62 h 88"/>
                <a:gd name="T14" fmla="*/ 2 w 117"/>
                <a:gd name="T15" fmla="*/ 48 h 88"/>
                <a:gd name="T16" fmla="*/ 0 w 117"/>
                <a:gd name="T17" fmla="*/ 37 h 88"/>
                <a:gd name="T18" fmla="*/ 2 w 117"/>
                <a:gd name="T19" fmla="*/ 26 h 88"/>
                <a:gd name="T20" fmla="*/ 11 w 117"/>
                <a:gd name="T21" fmla="*/ 17 h 88"/>
                <a:gd name="T22" fmla="*/ 26 w 117"/>
                <a:gd name="T23" fmla="*/ 9 h 88"/>
                <a:gd name="T24" fmla="*/ 44 w 117"/>
                <a:gd name="T25" fmla="*/ 2 h 88"/>
                <a:gd name="T26" fmla="*/ 64 w 117"/>
                <a:gd name="T27" fmla="*/ 0 h 88"/>
                <a:gd name="T28" fmla="*/ 80 w 117"/>
                <a:gd name="T29" fmla="*/ 0 h 88"/>
                <a:gd name="T30" fmla="*/ 93 w 117"/>
                <a:gd name="T31" fmla="*/ 0 h 88"/>
                <a:gd name="T32" fmla="*/ 106 w 117"/>
                <a:gd name="T33" fmla="*/ 4 h 88"/>
                <a:gd name="T34" fmla="*/ 113 w 117"/>
                <a:gd name="T35" fmla="*/ 13 h 88"/>
                <a:gd name="T36" fmla="*/ 117 w 117"/>
                <a:gd name="T37" fmla="*/ 29 h 88"/>
                <a:gd name="T38" fmla="*/ 117 w 117"/>
                <a:gd name="T39" fmla="*/ 59 h 88"/>
                <a:gd name="T40" fmla="*/ 115 w 117"/>
                <a:gd name="T41" fmla="*/ 68 h 88"/>
                <a:gd name="T42" fmla="*/ 111 w 117"/>
                <a:gd name="T43" fmla="*/ 77 h 88"/>
                <a:gd name="T44" fmla="*/ 104 w 117"/>
                <a:gd name="T45" fmla="*/ 81 h 88"/>
                <a:gd name="T46" fmla="*/ 93 w 117"/>
                <a:gd name="T47" fmla="*/ 84 h 88"/>
                <a:gd name="T48" fmla="*/ 84 w 117"/>
                <a:gd name="T49" fmla="*/ 86 h 88"/>
                <a:gd name="T50" fmla="*/ 82 w 117"/>
                <a:gd name="T51" fmla="*/ 88 h 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88"/>
                <a:gd name="T80" fmla="*/ 117 w 117"/>
                <a:gd name="T81" fmla="*/ 88 h 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88">
                  <a:moveTo>
                    <a:pt x="82" y="88"/>
                  </a:moveTo>
                  <a:lnTo>
                    <a:pt x="80" y="88"/>
                  </a:lnTo>
                  <a:lnTo>
                    <a:pt x="71" y="86"/>
                  </a:lnTo>
                  <a:lnTo>
                    <a:pt x="44" y="81"/>
                  </a:lnTo>
                  <a:lnTo>
                    <a:pt x="18" y="75"/>
                  </a:lnTo>
                  <a:lnTo>
                    <a:pt x="9" y="68"/>
                  </a:lnTo>
                  <a:lnTo>
                    <a:pt x="4" y="62"/>
                  </a:lnTo>
                  <a:lnTo>
                    <a:pt x="2" y="48"/>
                  </a:lnTo>
                  <a:lnTo>
                    <a:pt x="0" y="37"/>
                  </a:lnTo>
                  <a:lnTo>
                    <a:pt x="2" y="26"/>
                  </a:lnTo>
                  <a:lnTo>
                    <a:pt x="11" y="17"/>
                  </a:lnTo>
                  <a:lnTo>
                    <a:pt x="26" y="9"/>
                  </a:lnTo>
                  <a:lnTo>
                    <a:pt x="44" y="2"/>
                  </a:lnTo>
                  <a:lnTo>
                    <a:pt x="64" y="0"/>
                  </a:lnTo>
                  <a:lnTo>
                    <a:pt x="80" y="0"/>
                  </a:lnTo>
                  <a:lnTo>
                    <a:pt x="93" y="0"/>
                  </a:lnTo>
                  <a:lnTo>
                    <a:pt x="106" y="4"/>
                  </a:lnTo>
                  <a:lnTo>
                    <a:pt x="113" y="13"/>
                  </a:lnTo>
                  <a:lnTo>
                    <a:pt x="117" y="29"/>
                  </a:lnTo>
                  <a:lnTo>
                    <a:pt x="117" y="59"/>
                  </a:lnTo>
                  <a:lnTo>
                    <a:pt x="115" y="68"/>
                  </a:lnTo>
                  <a:lnTo>
                    <a:pt x="111" y="77"/>
                  </a:lnTo>
                  <a:lnTo>
                    <a:pt x="104" y="81"/>
                  </a:lnTo>
                  <a:lnTo>
                    <a:pt x="93" y="84"/>
                  </a:lnTo>
                  <a:lnTo>
                    <a:pt x="84" y="86"/>
                  </a:lnTo>
                  <a:lnTo>
                    <a:pt x="82" y="88"/>
                  </a:lnTo>
                  <a:close/>
                </a:path>
              </a:pathLst>
            </a:custGeom>
            <a:solidFill>
              <a:srgbClr val="DD80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3" name="Freeform 272"/>
            <p:cNvSpPr>
              <a:spLocks/>
            </p:cNvSpPr>
            <p:nvPr/>
          </p:nvSpPr>
          <p:spPr bwMode="auto">
            <a:xfrm>
              <a:off x="968" y="3019"/>
              <a:ext cx="117" cy="86"/>
            </a:xfrm>
            <a:custGeom>
              <a:avLst/>
              <a:gdLst>
                <a:gd name="T0" fmla="*/ 82 w 117"/>
                <a:gd name="T1" fmla="*/ 86 h 86"/>
                <a:gd name="T2" fmla="*/ 71 w 117"/>
                <a:gd name="T3" fmla="*/ 86 h 86"/>
                <a:gd name="T4" fmla="*/ 44 w 117"/>
                <a:gd name="T5" fmla="*/ 81 h 86"/>
                <a:gd name="T6" fmla="*/ 18 w 117"/>
                <a:gd name="T7" fmla="*/ 75 h 86"/>
                <a:gd name="T8" fmla="*/ 9 w 117"/>
                <a:gd name="T9" fmla="*/ 68 h 86"/>
                <a:gd name="T10" fmla="*/ 4 w 117"/>
                <a:gd name="T11" fmla="*/ 62 h 86"/>
                <a:gd name="T12" fmla="*/ 2 w 117"/>
                <a:gd name="T13" fmla="*/ 48 h 86"/>
                <a:gd name="T14" fmla="*/ 0 w 117"/>
                <a:gd name="T15" fmla="*/ 37 h 86"/>
                <a:gd name="T16" fmla="*/ 2 w 117"/>
                <a:gd name="T17" fmla="*/ 29 h 86"/>
                <a:gd name="T18" fmla="*/ 11 w 117"/>
                <a:gd name="T19" fmla="*/ 17 h 86"/>
                <a:gd name="T20" fmla="*/ 26 w 117"/>
                <a:gd name="T21" fmla="*/ 9 h 86"/>
                <a:gd name="T22" fmla="*/ 44 w 117"/>
                <a:gd name="T23" fmla="*/ 4 h 86"/>
                <a:gd name="T24" fmla="*/ 64 w 117"/>
                <a:gd name="T25" fmla="*/ 0 h 86"/>
                <a:gd name="T26" fmla="*/ 80 w 117"/>
                <a:gd name="T27" fmla="*/ 0 h 86"/>
                <a:gd name="T28" fmla="*/ 93 w 117"/>
                <a:gd name="T29" fmla="*/ 0 h 86"/>
                <a:gd name="T30" fmla="*/ 106 w 117"/>
                <a:gd name="T31" fmla="*/ 4 h 86"/>
                <a:gd name="T32" fmla="*/ 113 w 117"/>
                <a:gd name="T33" fmla="*/ 13 h 86"/>
                <a:gd name="T34" fmla="*/ 117 w 117"/>
                <a:gd name="T35" fmla="*/ 29 h 86"/>
                <a:gd name="T36" fmla="*/ 117 w 117"/>
                <a:gd name="T37" fmla="*/ 57 h 86"/>
                <a:gd name="T38" fmla="*/ 115 w 117"/>
                <a:gd name="T39" fmla="*/ 68 h 86"/>
                <a:gd name="T40" fmla="*/ 111 w 117"/>
                <a:gd name="T41" fmla="*/ 75 h 86"/>
                <a:gd name="T42" fmla="*/ 104 w 117"/>
                <a:gd name="T43" fmla="*/ 79 h 86"/>
                <a:gd name="T44" fmla="*/ 93 w 117"/>
                <a:gd name="T45" fmla="*/ 81 h 86"/>
                <a:gd name="T46" fmla="*/ 84 w 117"/>
                <a:gd name="T47" fmla="*/ 84 h 86"/>
                <a:gd name="T48" fmla="*/ 82 w 117"/>
                <a:gd name="T49" fmla="*/ 86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86"/>
                <a:gd name="T77" fmla="*/ 117 w 117"/>
                <a:gd name="T78" fmla="*/ 86 h 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86">
                  <a:moveTo>
                    <a:pt x="82" y="86"/>
                  </a:moveTo>
                  <a:lnTo>
                    <a:pt x="71" y="86"/>
                  </a:lnTo>
                  <a:lnTo>
                    <a:pt x="44" y="81"/>
                  </a:lnTo>
                  <a:lnTo>
                    <a:pt x="18" y="75"/>
                  </a:lnTo>
                  <a:lnTo>
                    <a:pt x="9" y="68"/>
                  </a:lnTo>
                  <a:lnTo>
                    <a:pt x="4" y="62"/>
                  </a:lnTo>
                  <a:lnTo>
                    <a:pt x="2" y="48"/>
                  </a:lnTo>
                  <a:lnTo>
                    <a:pt x="0" y="37"/>
                  </a:lnTo>
                  <a:lnTo>
                    <a:pt x="2" y="29"/>
                  </a:lnTo>
                  <a:lnTo>
                    <a:pt x="11" y="17"/>
                  </a:lnTo>
                  <a:lnTo>
                    <a:pt x="26" y="9"/>
                  </a:lnTo>
                  <a:lnTo>
                    <a:pt x="44" y="4"/>
                  </a:lnTo>
                  <a:lnTo>
                    <a:pt x="64" y="0"/>
                  </a:lnTo>
                  <a:lnTo>
                    <a:pt x="80" y="0"/>
                  </a:lnTo>
                  <a:lnTo>
                    <a:pt x="93" y="0"/>
                  </a:lnTo>
                  <a:lnTo>
                    <a:pt x="106" y="4"/>
                  </a:lnTo>
                  <a:lnTo>
                    <a:pt x="113" y="13"/>
                  </a:lnTo>
                  <a:lnTo>
                    <a:pt x="117" y="29"/>
                  </a:lnTo>
                  <a:lnTo>
                    <a:pt x="117" y="57"/>
                  </a:lnTo>
                  <a:lnTo>
                    <a:pt x="115" y="68"/>
                  </a:lnTo>
                  <a:lnTo>
                    <a:pt x="111" y="75"/>
                  </a:lnTo>
                  <a:lnTo>
                    <a:pt x="104" y="79"/>
                  </a:lnTo>
                  <a:lnTo>
                    <a:pt x="93" y="81"/>
                  </a:lnTo>
                  <a:lnTo>
                    <a:pt x="84" y="84"/>
                  </a:lnTo>
                  <a:lnTo>
                    <a:pt x="82" y="86"/>
                  </a:lnTo>
                  <a:close/>
                </a:path>
              </a:pathLst>
            </a:custGeom>
            <a:solidFill>
              <a:srgbClr val="DE84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4" name="Freeform 273"/>
            <p:cNvSpPr>
              <a:spLocks/>
            </p:cNvSpPr>
            <p:nvPr/>
          </p:nvSpPr>
          <p:spPr bwMode="auto">
            <a:xfrm>
              <a:off x="968" y="3021"/>
              <a:ext cx="117" cy="82"/>
            </a:xfrm>
            <a:custGeom>
              <a:avLst/>
              <a:gdLst>
                <a:gd name="T0" fmla="*/ 80 w 117"/>
                <a:gd name="T1" fmla="*/ 82 h 82"/>
                <a:gd name="T2" fmla="*/ 69 w 117"/>
                <a:gd name="T3" fmla="*/ 82 h 82"/>
                <a:gd name="T4" fmla="*/ 44 w 117"/>
                <a:gd name="T5" fmla="*/ 77 h 82"/>
                <a:gd name="T6" fmla="*/ 18 w 117"/>
                <a:gd name="T7" fmla="*/ 71 h 82"/>
                <a:gd name="T8" fmla="*/ 9 w 117"/>
                <a:gd name="T9" fmla="*/ 64 h 82"/>
                <a:gd name="T10" fmla="*/ 4 w 117"/>
                <a:gd name="T11" fmla="*/ 57 h 82"/>
                <a:gd name="T12" fmla="*/ 0 w 117"/>
                <a:gd name="T13" fmla="*/ 35 h 82"/>
                <a:gd name="T14" fmla="*/ 2 w 117"/>
                <a:gd name="T15" fmla="*/ 27 h 82"/>
                <a:gd name="T16" fmla="*/ 11 w 117"/>
                <a:gd name="T17" fmla="*/ 18 h 82"/>
                <a:gd name="T18" fmla="*/ 26 w 117"/>
                <a:gd name="T19" fmla="*/ 9 h 82"/>
                <a:gd name="T20" fmla="*/ 44 w 117"/>
                <a:gd name="T21" fmla="*/ 2 h 82"/>
                <a:gd name="T22" fmla="*/ 64 w 117"/>
                <a:gd name="T23" fmla="*/ 0 h 82"/>
                <a:gd name="T24" fmla="*/ 80 w 117"/>
                <a:gd name="T25" fmla="*/ 0 h 82"/>
                <a:gd name="T26" fmla="*/ 106 w 117"/>
                <a:gd name="T27" fmla="*/ 4 h 82"/>
                <a:gd name="T28" fmla="*/ 113 w 117"/>
                <a:gd name="T29" fmla="*/ 11 h 82"/>
                <a:gd name="T30" fmla="*/ 117 w 117"/>
                <a:gd name="T31" fmla="*/ 27 h 82"/>
                <a:gd name="T32" fmla="*/ 117 w 117"/>
                <a:gd name="T33" fmla="*/ 55 h 82"/>
                <a:gd name="T34" fmla="*/ 115 w 117"/>
                <a:gd name="T35" fmla="*/ 66 h 82"/>
                <a:gd name="T36" fmla="*/ 111 w 117"/>
                <a:gd name="T37" fmla="*/ 73 h 82"/>
                <a:gd name="T38" fmla="*/ 104 w 117"/>
                <a:gd name="T39" fmla="*/ 77 h 82"/>
                <a:gd name="T40" fmla="*/ 93 w 117"/>
                <a:gd name="T41" fmla="*/ 79 h 82"/>
                <a:gd name="T42" fmla="*/ 84 w 117"/>
                <a:gd name="T43" fmla="*/ 79 h 82"/>
                <a:gd name="T44" fmla="*/ 80 w 117"/>
                <a:gd name="T45" fmla="*/ 82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82"/>
                <a:gd name="T71" fmla="*/ 117 w 117"/>
                <a:gd name="T72" fmla="*/ 82 h 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82">
                  <a:moveTo>
                    <a:pt x="80" y="82"/>
                  </a:moveTo>
                  <a:lnTo>
                    <a:pt x="69" y="82"/>
                  </a:lnTo>
                  <a:lnTo>
                    <a:pt x="44" y="77"/>
                  </a:lnTo>
                  <a:lnTo>
                    <a:pt x="18" y="71"/>
                  </a:lnTo>
                  <a:lnTo>
                    <a:pt x="9" y="64"/>
                  </a:lnTo>
                  <a:lnTo>
                    <a:pt x="4" y="57"/>
                  </a:lnTo>
                  <a:lnTo>
                    <a:pt x="0" y="35"/>
                  </a:lnTo>
                  <a:lnTo>
                    <a:pt x="2" y="27"/>
                  </a:lnTo>
                  <a:lnTo>
                    <a:pt x="11" y="18"/>
                  </a:lnTo>
                  <a:lnTo>
                    <a:pt x="26" y="9"/>
                  </a:lnTo>
                  <a:lnTo>
                    <a:pt x="44" y="2"/>
                  </a:lnTo>
                  <a:lnTo>
                    <a:pt x="64" y="0"/>
                  </a:lnTo>
                  <a:lnTo>
                    <a:pt x="80" y="0"/>
                  </a:lnTo>
                  <a:lnTo>
                    <a:pt x="106" y="4"/>
                  </a:lnTo>
                  <a:lnTo>
                    <a:pt x="113" y="11"/>
                  </a:lnTo>
                  <a:lnTo>
                    <a:pt x="117" y="27"/>
                  </a:lnTo>
                  <a:lnTo>
                    <a:pt x="117" y="55"/>
                  </a:lnTo>
                  <a:lnTo>
                    <a:pt x="115" y="66"/>
                  </a:lnTo>
                  <a:lnTo>
                    <a:pt x="111" y="73"/>
                  </a:lnTo>
                  <a:lnTo>
                    <a:pt x="104" y="77"/>
                  </a:lnTo>
                  <a:lnTo>
                    <a:pt x="93" y="79"/>
                  </a:lnTo>
                  <a:lnTo>
                    <a:pt x="84" y="79"/>
                  </a:lnTo>
                  <a:lnTo>
                    <a:pt x="80" y="82"/>
                  </a:lnTo>
                  <a:close/>
                </a:path>
              </a:pathLst>
            </a:custGeom>
            <a:solidFill>
              <a:srgbClr val="DF87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5" name="Freeform 274"/>
            <p:cNvSpPr>
              <a:spLocks/>
            </p:cNvSpPr>
            <p:nvPr/>
          </p:nvSpPr>
          <p:spPr bwMode="auto">
            <a:xfrm>
              <a:off x="968" y="3021"/>
              <a:ext cx="117" cy="82"/>
            </a:xfrm>
            <a:custGeom>
              <a:avLst/>
              <a:gdLst>
                <a:gd name="T0" fmla="*/ 80 w 117"/>
                <a:gd name="T1" fmla="*/ 82 h 82"/>
                <a:gd name="T2" fmla="*/ 69 w 117"/>
                <a:gd name="T3" fmla="*/ 82 h 82"/>
                <a:gd name="T4" fmla="*/ 44 w 117"/>
                <a:gd name="T5" fmla="*/ 77 h 82"/>
                <a:gd name="T6" fmla="*/ 18 w 117"/>
                <a:gd name="T7" fmla="*/ 71 h 82"/>
                <a:gd name="T8" fmla="*/ 9 w 117"/>
                <a:gd name="T9" fmla="*/ 64 h 82"/>
                <a:gd name="T10" fmla="*/ 4 w 117"/>
                <a:gd name="T11" fmla="*/ 57 h 82"/>
                <a:gd name="T12" fmla="*/ 2 w 117"/>
                <a:gd name="T13" fmla="*/ 44 h 82"/>
                <a:gd name="T14" fmla="*/ 0 w 117"/>
                <a:gd name="T15" fmla="*/ 35 h 82"/>
                <a:gd name="T16" fmla="*/ 2 w 117"/>
                <a:gd name="T17" fmla="*/ 27 h 82"/>
                <a:gd name="T18" fmla="*/ 11 w 117"/>
                <a:gd name="T19" fmla="*/ 18 h 82"/>
                <a:gd name="T20" fmla="*/ 26 w 117"/>
                <a:gd name="T21" fmla="*/ 9 h 82"/>
                <a:gd name="T22" fmla="*/ 44 w 117"/>
                <a:gd name="T23" fmla="*/ 2 h 82"/>
                <a:gd name="T24" fmla="*/ 64 w 117"/>
                <a:gd name="T25" fmla="*/ 0 h 82"/>
                <a:gd name="T26" fmla="*/ 80 w 117"/>
                <a:gd name="T27" fmla="*/ 0 h 82"/>
                <a:gd name="T28" fmla="*/ 106 w 117"/>
                <a:gd name="T29" fmla="*/ 4 h 82"/>
                <a:gd name="T30" fmla="*/ 113 w 117"/>
                <a:gd name="T31" fmla="*/ 11 h 82"/>
                <a:gd name="T32" fmla="*/ 117 w 117"/>
                <a:gd name="T33" fmla="*/ 27 h 82"/>
                <a:gd name="T34" fmla="*/ 117 w 117"/>
                <a:gd name="T35" fmla="*/ 55 h 82"/>
                <a:gd name="T36" fmla="*/ 115 w 117"/>
                <a:gd name="T37" fmla="*/ 66 h 82"/>
                <a:gd name="T38" fmla="*/ 111 w 117"/>
                <a:gd name="T39" fmla="*/ 73 h 82"/>
                <a:gd name="T40" fmla="*/ 102 w 117"/>
                <a:gd name="T41" fmla="*/ 77 h 82"/>
                <a:gd name="T42" fmla="*/ 93 w 117"/>
                <a:gd name="T43" fmla="*/ 79 h 82"/>
                <a:gd name="T44" fmla="*/ 82 w 117"/>
                <a:gd name="T45" fmla="*/ 79 h 82"/>
                <a:gd name="T46" fmla="*/ 80 w 117"/>
                <a:gd name="T47" fmla="*/ 82 h 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82"/>
                <a:gd name="T74" fmla="*/ 117 w 117"/>
                <a:gd name="T75" fmla="*/ 82 h 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82">
                  <a:moveTo>
                    <a:pt x="80" y="82"/>
                  </a:moveTo>
                  <a:lnTo>
                    <a:pt x="69" y="82"/>
                  </a:lnTo>
                  <a:lnTo>
                    <a:pt x="44" y="77"/>
                  </a:lnTo>
                  <a:lnTo>
                    <a:pt x="18" y="71"/>
                  </a:lnTo>
                  <a:lnTo>
                    <a:pt x="9" y="64"/>
                  </a:lnTo>
                  <a:lnTo>
                    <a:pt x="4" y="57"/>
                  </a:lnTo>
                  <a:lnTo>
                    <a:pt x="2" y="44"/>
                  </a:lnTo>
                  <a:lnTo>
                    <a:pt x="0" y="35"/>
                  </a:lnTo>
                  <a:lnTo>
                    <a:pt x="2" y="27"/>
                  </a:lnTo>
                  <a:lnTo>
                    <a:pt x="11" y="18"/>
                  </a:lnTo>
                  <a:lnTo>
                    <a:pt x="26" y="9"/>
                  </a:lnTo>
                  <a:lnTo>
                    <a:pt x="44" y="2"/>
                  </a:lnTo>
                  <a:lnTo>
                    <a:pt x="64" y="0"/>
                  </a:lnTo>
                  <a:lnTo>
                    <a:pt x="80" y="0"/>
                  </a:lnTo>
                  <a:lnTo>
                    <a:pt x="106" y="4"/>
                  </a:lnTo>
                  <a:lnTo>
                    <a:pt x="113" y="11"/>
                  </a:lnTo>
                  <a:lnTo>
                    <a:pt x="117" y="27"/>
                  </a:lnTo>
                  <a:lnTo>
                    <a:pt x="117" y="55"/>
                  </a:lnTo>
                  <a:lnTo>
                    <a:pt x="115" y="66"/>
                  </a:lnTo>
                  <a:lnTo>
                    <a:pt x="111" y="73"/>
                  </a:lnTo>
                  <a:lnTo>
                    <a:pt x="102" y="77"/>
                  </a:lnTo>
                  <a:lnTo>
                    <a:pt x="93" y="79"/>
                  </a:lnTo>
                  <a:lnTo>
                    <a:pt x="82" y="79"/>
                  </a:lnTo>
                  <a:lnTo>
                    <a:pt x="80" y="82"/>
                  </a:lnTo>
                  <a:close/>
                </a:path>
              </a:pathLst>
            </a:custGeom>
            <a:solidFill>
              <a:srgbClr val="E08B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6" name="Freeform 275"/>
            <p:cNvSpPr>
              <a:spLocks/>
            </p:cNvSpPr>
            <p:nvPr/>
          </p:nvSpPr>
          <p:spPr bwMode="auto">
            <a:xfrm>
              <a:off x="968" y="3023"/>
              <a:ext cx="117" cy="77"/>
            </a:xfrm>
            <a:custGeom>
              <a:avLst/>
              <a:gdLst>
                <a:gd name="T0" fmla="*/ 80 w 117"/>
                <a:gd name="T1" fmla="*/ 77 h 77"/>
                <a:gd name="T2" fmla="*/ 69 w 117"/>
                <a:gd name="T3" fmla="*/ 77 h 77"/>
                <a:gd name="T4" fmla="*/ 44 w 117"/>
                <a:gd name="T5" fmla="*/ 73 h 77"/>
                <a:gd name="T6" fmla="*/ 18 w 117"/>
                <a:gd name="T7" fmla="*/ 66 h 77"/>
                <a:gd name="T8" fmla="*/ 9 w 117"/>
                <a:gd name="T9" fmla="*/ 62 h 77"/>
                <a:gd name="T10" fmla="*/ 4 w 117"/>
                <a:gd name="T11" fmla="*/ 55 h 77"/>
                <a:gd name="T12" fmla="*/ 0 w 117"/>
                <a:gd name="T13" fmla="*/ 42 h 77"/>
                <a:gd name="T14" fmla="*/ 0 w 117"/>
                <a:gd name="T15" fmla="*/ 33 h 77"/>
                <a:gd name="T16" fmla="*/ 2 w 117"/>
                <a:gd name="T17" fmla="*/ 27 h 77"/>
                <a:gd name="T18" fmla="*/ 11 w 117"/>
                <a:gd name="T19" fmla="*/ 16 h 77"/>
                <a:gd name="T20" fmla="*/ 26 w 117"/>
                <a:gd name="T21" fmla="*/ 7 h 77"/>
                <a:gd name="T22" fmla="*/ 44 w 117"/>
                <a:gd name="T23" fmla="*/ 2 h 77"/>
                <a:gd name="T24" fmla="*/ 64 w 117"/>
                <a:gd name="T25" fmla="*/ 0 h 77"/>
                <a:gd name="T26" fmla="*/ 80 w 117"/>
                <a:gd name="T27" fmla="*/ 0 h 77"/>
                <a:gd name="T28" fmla="*/ 106 w 117"/>
                <a:gd name="T29" fmla="*/ 2 h 77"/>
                <a:gd name="T30" fmla="*/ 113 w 117"/>
                <a:gd name="T31" fmla="*/ 11 h 77"/>
                <a:gd name="T32" fmla="*/ 117 w 117"/>
                <a:gd name="T33" fmla="*/ 25 h 77"/>
                <a:gd name="T34" fmla="*/ 117 w 117"/>
                <a:gd name="T35" fmla="*/ 53 h 77"/>
                <a:gd name="T36" fmla="*/ 115 w 117"/>
                <a:gd name="T37" fmla="*/ 62 h 77"/>
                <a:gd name="T38" fmla="*/ 111 w 117"/>
                <a:gd name="T39" fmla="*/ 69 h 77"/>
                <a:gd name="T40" fmla="*/ 102 w 117"/>
                <a:gd name="T41" fmla="*/ 73 h 77"/>
                <a:gd name="T42" fmla="*/ 93 w 117"/>
                <a:gd name="T43" fmla="*/ 75 h 77"/>
                <a:gd name="T44" fmla="*/ 82 w 117"/>
                <a:gd name="T45" fmla="*/ 75 h 77"/>
                <a:gd name="T46" fmla="*/ 80 w 117"/>
                <a:gd name="T47" fmla="*/ 77 h 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77"/>
                <a:gd name="T74" fmla="*/ 117 w 117"/>
                <a:gd name="T75" fmla="*/ 77 h 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77">
                  <a:moveTo>
                    <a:pt x="80" y="77"/>
                  </a:moveTo>
                  <a:lnTo>
                    <a:pt x="69" y="77"/>
                  </a:lnTo>
                  <a:lnTo>
                    <a:pt x="44" y="73"/>
                  </a:lnTo>
                  <a:lnTo>
                    <a:pt x="18" y="66"/>
                  </a:lnTo>
                  <a:lnTo>
                    <a:pt x="9" y="62"/>
                  </a:lnTo>
                  <a:lnTo>
                    <a:pt x="4" y="55"/>
                  </a:lnTo>
                  <a:lnTo>
                    <a:pt x="0" y="42"/>
                  </a:lnTo>
                  <a:lnTo>
                    <a:pt x="0" y="33"/>
                  </a:lnTo>
                  <a:lnTo>
                    <a:pt x="2" y="27"/>
                  </a:lnTo>
                  <a:lnTo>
                    <a:pt x="11" y="16"/>
                  </a:lnTo>
                  <a:lnTo>
                    <a:pt x="26" y="7"/>
                  </a:lnTo>
                  <a:lnTo>
                    <a:pt x="44" y="2"/>
                  </a:lnTo>
                  <a:lnTo>
                    <a:pt x="64" y="0"/>
                  </a:lnTo>
                  <a:lnTo>
                    <a:pt x="80" y="0"/>
                  </a:lnTo>
                  <a:lnTo>
                    <a:pt x="106" y="2"/>
                  </a:lnTo>
                  <a:lnTo>
                    <a:pt x="113" y="11"/>
                  </a:lnTo>
                  <a:lnTo>
                    <a:pt x="117" y="25"/>
                  </a:lnTo>
                  <a:lnTo>
                    <a:pt x="117" y="53"/>
                  </a:lnTo>
                  <a:lnTo>
                    <a:pt x="115" y="62"/>
                  </a:lnTo>
                  <a:lnTo>
                    <a:pt x="111" y="69"/>
                  </a:lnTo>
                  <a:lnTo>
                    <a:pt x="102" y="73"/>
                  </a:lnTo>
                  <a:lnTo>
                    <a:pt x="93" y="75"/>
                  </a:lnTo>
                  <a:lnTo>
                    <a:pt x="82" y="75"/>
                  </a:lnTo>
                  <a:lnTo>
                    <a:pt x="80" y="77"/>
                  </a:lnTo>
                  <a:close/>
                </a:path>
              </a:pathLst>
            </a:custGeom>
            <a:solidFill>
              <a:srgbClr val="E18E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7" name="Freeform 276"/>
            <p:cNvSpPr>
              <a:spLocks/>
            </p:cNvSpPr>
            <p:nvPr/>
          </p:nvSpPr>
          <p:spPr bwMode="auto">
            <a:xfrm>
              <a:off x="968" y="3025"/>
              <a:ext cx="117" cy="73"/>
            </a:xfrm>
            <a:custGeom>
              <a:avLst/>
              <a:gdLst>
                <a:gd name="T0" fmla="*/ 80 w 117"/>
                <a:gd name="T1" fmla="*/ 73 h 73"/>
                <a:gd name="T2" fmla="*/ 69 w 117"/>
                <a:gd name="T3" fmla="*/ 73 h 73"/>
                <a:gd name="T4" fmla="*/ 44 w 117"/>
                <a:gd name="T5" fmla="*/ 71 h 73"/>
                <a:gd name="T6" fmla="*/ 18 w 117"/>
                <a:gd name="T7" fmla="*/ 64 h 73"/>
                <a:gd name="T8" fmla="*/ 9 w 117"/>
                <a:gd name="T9" fmla="*/ 60 h 73"/>
                <a:gd name="T10" fmla="*/ 4 w 117"/>
                <a:gd name="T11" fmla="*/ 53 h 73"/>
                <a:gd name="T12" fmla="*/ 0 w 117"/>
                <a:gd name="T13" fmla="*/ 40 h 73"/>
                <a:gd name="T14" fmla="*/ 0 w 117"/>
                <a:gd name="T15" fmla="*/ 31 h 73"/>
                <a:gd name="T16" fmla="*/ 2 w 117"/>
                <a:gd name="T17" fmla="*/ 25 h 73"/>
                <a:gd name="T18" fmla="*/ 11 w 117"/>
                <a:gd name="T19" fmla="*/ 14 h 73"/>
                <a:gd name="T20" fmla="*/ 26 w 117"/>
                <a:gd name="T21" fmla="*/ 7 h 73"/>
                <a:gd name="T22" fmla="*/ 44 w 117"/>
                <a:gd name="T23" fmla="*/ 3 h 73"/>
                <a:gd name="T24" fmla="*/ 64 w 117"/>
                <a:gd name="T25" fmla="*/ 0 h 73"/>
                <a:gd name="T26" fmla="*/ 80 w 117"/>
                <a:gd name="T27" fmla="*/ 0 h 73"/>
                <a:gd name="T28" fmla="*/ 106 w 117"/>
                <a:gd name="T29" fmla="*/ 3 h 73"/>
                <a:gd name="T30" fmla="*/ 113 w 117"/>
                <a:gd name="T31" fmla="*/ 9 h 73"/>
                <a:gd name="T32" fmla="*/ 117 w 117"/>
                <a:gd name="T33" fmla="*/ 23 h 73"/>
                <a:gd name="T34" fmla="*/ 117 w 117"/>
                <a:gd name="T35" fmla="*/ 51 h 73"/>
                <a:gd name="T36" fmla="*/ 115 w 117"/>
                <a:gd name="T37" fmla="*/ 60 h 73"/>
                <a:gd name="T38" fmla="*/ 111 w 117"/>
                <a:gd name="T39" fmla="*/ 67 h 73"/>
                <a:gd name="T40" fmla="*/ 102 w 117"/>
                <a:gd name="T41" fmla="*/ 71 h 73"/>
                <a:gd name="T42" fmla="*/ 82 w 117"/>
                <a:gd name="T43" fmla="*/ 71 h 73"/>
                <a:gd name="T44" fmla="*/ 80 w 117"/>
                <a:gd name="T45" fmla="*/ 73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73"/>
                <a:gd name="T71" fmla="*/ 117 w 117"/>
                <a:gd name="T72" fmla="*/ 73 h 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73">
                  <a:moveTo>
                    <a:pt x="80" y="73"/>
                  </a:moveTo>
                  <a:lnTo>
                    <a:pt x="69" y="73"/>
                  </a:lnTo>
                  <a:lnTo>
                    <a:pt x="44" y="71"/>
                  </a:lnTo>
                  <a:lnTo>
                    <a:pt x="18" y="64"/>
                  </a:lnTo>
                  <a:lnTo>
                    <a:pt x="9" y="60"/>
                  </a:lnTo>
                  <a:lnTo>
                    <a:pt x="4" y="53"/>
                  </a:lnTo>
                  <a:lnTo>
                    <a:pt x="0" y="40"/>
                  </a:lnTo>
                  <a:lnTo>
                    <a:pt x="0" y="31"/>
                  </a:lnTo>
                  <a:lnTo>
                    <a:pt x="2" y="25"/>
                  </a:lnTo>
                  <a:lnTo>
                    <a:pt x="11" y="14"/>
                  </a:lnTo>
                  <a:lnTo>
                    <a:pt x="26" y="7"/>
                  </a:lnTo>
                  <a:lnTo>
                    <a:pt x="44" y="3"/>
                  </a:lnTo>
                  <a:lnTo>
                    <a:pt x="64" y="0"/>
                  </a:lnTo>
                  <a:lnTo>
                    <a:pt x="80" y="0"/>
                  </a:lnTo>
                  <a:lnTo>
                    <a:pt x="106" y="3"/>
                  </a:lnTo>
                  <a:lnTo>
                    <a:pt x="113" y="9"/>
                  </a:lnTo>
                  <a:lnTo>
                    <a:pt x="117" y="23"/>
                  </a:lnTo>
                  <a:lnTo>
                    <a:pt x="117" y="51"/>
                  </a:lnTo>
                  <a:lnTo>
                    <a:pt x="115" y="60"/>
                  </a:lnTo>
                  <a:lnTo>
                    <a:pt x="111" y="67"/>
                  </a:lnTo>
                  <a:lnTo>
                    <a:pt x="102" y="71"/>
                  </a:lnTo>
                  <a:lnTo>
                    <a:pt x="82" y="71"/>
                  </a:lnTo>
                  <a:lnTo>
                    <a:pt x="80" y="73"/>
                  </a:lnTo>
                  <a:close/>
                </a:path>
              </a:pathLst>
            </a:custGeom>
            <a:solidFill>
              <a:srgbClr val="E2926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8" name="Freeform 277"/>
            <p:cNvSpPr>
              <a:spLocks/>
            </p:cNvSpPr>
            <p:nvPr/>
          </p:nvSpPr>
          <p:spPr bwMode="auto">
            <a:xfrm>
              <a:off x="968" y="3025"/>
              <a:ext cx="117" cy="73"/>
            </a:xfrm>
            <a:custGeom>
              <a:avLst/>
              <a:gdLst>
                <a:gd name="T0" fmla="*/ 80 w 117"/>
                <a:gd name="T1" fmla="*/ 73 h 73"/>
                <a:gd name="T2" fmla="*/ 69 w 117"/>
                <a:gd name="T3" fmla="*/ 73 h 73"/>
                <a:gd name="T4" fmla="*/ 44 w 117"/>
                <a:gd name="T5" fmla="*/ 69 h 73"/>
                <a:gd name="T6" fmla="*/ 18 w 117"/>
                <a:gd name="T7" fmla="*/ 62 h 73"/>
                <a:gd name="T8" fmla="*/ 9 w 117"/>
                <a:gd name="T9" fmla="*/ 58 h 73"/>
                <a:gd name="T10" fmla="*/ 4 w 117"/>
                <a:gd name="T11" fmla="*/ 51 h 73"/>
                <a:gd name="T12" fmla="*/ 0 w 117"/>
                <a:gd name="T13" fmla="*/ 40 h 73"/>
                <a:gd name="T14" fmla="*/ 0 w 117"/>
                <a:gd name="T15" fmla="*/ 31 h 73"/>
                <a:gd name="T16" fmla="*/ 2 w 117"/>
                <a:gd name="T17" fmla="*/ 25 h 73"/>
                <a:gd name="T18" fmla="*/ 11 w 117"/>
                <a:gd name="T19" fmla="*/ 16 h 73"/>
                <a:gd name="T20" fmla="*/ 26 w 117"/>
                <a:gd name="T21" fmla="*/ 7 h 73"/>
                <a:gd name="T22" fmla="*/ 44 w 117"/>
                <a:gd name="T23" fmla="*/ 3 h 73"/>
                <a:gd name="T24" fmla="*/ 64 w 117"/>
                <a:gd name="T25" fmla="*/ 0 h 73"/>
                <a:gd name="T26" fmla="*/ 80 w 117"/>
                <a:gd name="T27" fmla="*/ 0 h 73"/>
                <a:gd name="T28" fmla="*/ 106 w 117"/>
                <a:gd name="T29" fmla="*/ 3 h 73"/>
                <a:gd name="T30" fmla="*/ 113 w 117"/>
                <a:gd name="T31" fmla="*/ 9 h 73"/>
                <a:gd name="T32" fmla="*/ 117 w 117"/>
                <a:gd name="T33" fmla="*/ 23 h 73"/>
                <a:gd name="T34" fmla="*/ 117 w 117"/>
                <a:gd name="T35" fmla="*/ 51 h 73"/>
                <a:gd name="T36" fmla="*/ 115 w 117"/>
                <a:gd name="T37" fmla="*/ 60 h 73"/>
                <a:gd name="T38" fmla="*/ 111 w 117"/>
                <a:gd name="T39" fmla="*/ 67 h 73"/>
                <a:gd name="T40" fmla="*/ 102 w 117"/>
                <a:gd name="T41" fmla="*/ 71 h 73"/>
                <a:gd name="T42" fmla="*/ 82 w 117"/>
                <a:gd name="T43" fmla="*/ 71 h 73"/>
                <a:gd name="T44" fmla="*/ 80 w 117"/>
                <a:gd name="T45" fmla="*/ 73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73"/>
                <a:gd name="T71" fmla="*/ 117 w 117"/>
                <a:gd name="T72" fmla="*/ 73 h 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73">
                  <a:moveTo>
                    <a:pt x="80" y="73"/>
                  </a:moveTo>
                  <a:lnTo>
                    <a:pt x="69" y="73"/>
                  </a:lnTo>
                  <a:lnTo>
                    <a:pt x="44" y="69"/>
                  </a:lnTo>
                  <a:lnTo>
                    <a:pt x="18" y="62"/>
                  </a:lnTo>
                  <a:lnTo>
                    <a:pt x="9" y="58"/>
                  </a:lnTo>
                  <a:lnTo>
                    <a:pt x="4" y="51"/>
                  </a:lnTo>
                  <a:lnTo>
                    <a:pt x="0" y="40"/>
                  </a:lnTo>
                  <a:lnTo>
                    <a:pt x="0" y="31"/>
                  </a:lnTo>
                  <a:lnTo>
                    <a:pt x="2" y="25"/>
                  </a:lnTo>
                  <a:lnTo>
                    <a:pt x="11" y="16"/>
                  </a:lnTo>
                  <a:lnTo>
                    <a:pt x="26" y="7"/>
                  </a:lnTo>
                  <a:lnTo>
                    <a:pt x="44" y="3"/>
                  </a:lnTo>
                  <a:lnTo>
                    <a:pt x="64" y="0"/>
                  </a:lnTo>
                  <a:lnTo>
                    <a:pt x="80" y="0"/>
                  </a:lnTo>
                  <a:lnTo>
                    <a:pt x="106" y="3"/>
                  </a:lnTo>
                  <a:lnTo>
                    <a:pt x="113" y="9"/>
                  </a:lnTo>
                  <a:lnTo>
                    <a:pt x="117" y="23"/>
                  </a:lnTo>
                  <a:lnTo>
                    <a:pt x="117" y="51"/>
                  </a:lnTo>
                  <a:lnTo>
                    <a:pt x="115" y="60"/>
                  </a:lnTo>
                  <a:lnTo>
                    <a:pt x="111" y="67"/>
                  </a:lnTo>
                  <a:lnTo>
                    <a:pt x="102" y="71"/>
                  </a:lnTo>
                  <a:lnTo>
                    <a:pt x="82" y="71"/>
                  </a:lnTo>
                  <a:lnTo>
                    <a:pt x="80" y="73"/>
                  </a:lnTo>
                  <a:close/>
                </a:path>
              </a:pathLst>
            </a:custGeom>
            <a:solidFill>
              <a:srgbClr val="E495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39" name="Freeform 278"/>
            <p:cNvSpPr>
              <a:spLocks/>
            </p:cNvSpPr>
            <p:nvPr/>
          </p:nvSpPr>
          <p:spPr bwMode="auto">
            <a:xfrm>
              <a:off x="968" y="3028"/>
              <a:ext cx="117" cy="68"/>
            </a:xfrm>
            <a:custGeom>
              <a:avLst/>
              <a:gdLst>
                <a:gd name="T0" fmla="*/ 77 w 117"/>
                <a:gd name="T1" fmla="*/ 68 h 68"/>
                <a:gd name="T2" fmla="*/ 66 w 117"/>
                <a:gd name="T3" fmla="*/ 68 h 68"/>
                <a:gd name="T4" fmla="*/ 42 w 117"/>
                <a:gd name="T5" fmla="*/ 66 h 68"/>
                <a:gd name="T6" fmla="*/ 18 w 117"/>
                <a:gd name="T7" fmla="*/ 59 h 68"/>
                <a:gd name="T8" fmla="*/ 9 w 117"/>
                <a:gd name="T9" fmla="*/ 55 h 68"/>
                <a:gd name="T10" fmla="*/ 4 w 117"/>
                <a:gd name="T11" fmla="*/ 48 h 68"/>
                <a:gd name="T12" fmla="*/ 0 w 117"/>
                <a:gd name="T13" fmla="*/ 37 h 68"/>
                <a:gd name="T14" fmla="*/ 0 w 117"/>
                <a:gd name="T15" fmla="*/ 28 h 68"/>
                <a:gd name="T16" fmla="*/ 2 w 117"/>
                <a:gd name="T17" fmla="*/ 22 h 68"/>
                <a:gd name="T18" fmla="*/ 11 w 117"/>
                <a:gd name="T19" fmla="*/ 13 h 68"/>
                <a:gd name="T20" fmla="*/ 26 w 117"/>
                <a:gd name="T21" fmla="*/ 4 h 68"/>
                <a:gd name="T22" fmla="*/ 44 w 117"/>
                <a:gd name="T23" fmla="*/ 0 h 68"/>
                <a:gd name="T24" fmla="*/ 80 w 117"/>
                <a:gd name="T25" fmla="*/ 0 h 68"/>
                <a:gd name="T26" fmla="*/ 106 w 117"/>
                <a:gd name="T27" fmla="*/ 0 h 68"/>
                <a:gd name="T28" fmla="*/ 113 w 117"/>
                <a:gd name="T29" fmla="*/ 6 h 68"/>
                <a:gd name="T30" fmla="*/ 117 w 117"/>
                <a:gd name="T31" fmla="*/ 20 h 68"/>
                <a:gd name="T32" fmla="*/ 117 w 117"/>
                <a:gd name="T33" fmla="*/ 46 h 68"/>
                <a:gd name="T34" fmla="*/ 115 w 117"/>
                <a:gd name="T35" fmla="*/ 55 h 68"/>
                <a:gd name="T36" fmla="*/ 111 w 117"/>
                <a:gd name="T37" fmla="*/ 61 h 68"/>
                <a:gd name="T38" fmla="*/ 102 w 117"/>
                <a:gd name="T39" fmla="*/ 66 h 68"/>
                <a:gd name="T40" fmla="*/ 82 w 117"/>
                <a:gd name="T41" fmla="*/ 66 h 68"/>
                <a:gd name="T42" fmla="*/ 77 w 117"/>
                <a:gd name="T43" fmla="*/ 68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68"/>
                <a:gd name="T68" fmla="*/ 117 w 117"/>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68">
                  <a:moveTo>
                    <a:pt x="77" y="68"/>
                  </a:moveTo>
                  <a:lnTo>
                    <a:pt x="66" y="68"/>
                  </a:lnTo>
                  <a:lnTo>
                    <a:pt x="42" y="66"/>
                  </a:lnTo>
                  <a:lnTo>
                    <a:pt x="18" y="59"/>
                  </a:lnTo>
                  <a:lnTo>
                    <a:pt x="9" y="55"/>
                  </a:lnTo>
                  <a:lnTo>
                    <a:pt x="4" y="48"/>
                  </a:lnTo>
                  <a:lnTo>
                    <a:pt x="0" y="37"/>
                  </a:lnTo>
                  <a:lnTo>
                    <a:pt x="0" y="28"/>
                  </a:lnTo>
                  <a:lnTo>
                    <a:pt x="2" y="22"/>
                  </a:lnTo>
                  <a:lnTo>
                    <a:pt x="11" y="13"/>
                  </a:lnTo>
                  <a:lnTo>
                    <a:pt x="26" y="4"/>
                  </a:lnTo>
                  <a:lnTo>
                    <a:pt x="44" y="0"/>
                  </a:lnTo>
                  <a:lnTo>
                    <a:pt x="80" y="0"/>
                  </a:lnTo>
                  <a:lnTo>
                    <a:pt x="106" y="0"/>
                  </a:lnTo>
                  <a:lnTo>
                    <a:pt x="113" y="6"/>
                  </a:lnTo>
                  <a:lnTo>
                    <a:pt x="117" y="20"/>
                  </a:lnTo>
                  <a:lnTo>
                    <a:pt x="117" y="46"/>
                  </a:lnTo>
                  <a:lnTo>
                    <a:pt x="115" y="55"/>
                  </a:lnTo>
                  <a:lnTo>
                    <a:pt x="111" y="61"/>
                  </a:lnTo>
                  <a:lnTo>
                    <a:pt x="102" y="66"/>
                  </a:lnTo>
                  <a:lnTo>
                    <a:pt x="82" y="66"/>
                  </a:lnTo>
                  <a:lnTo>
                    <a:pt x="77" y="68"/>
                  </a:lnTo>
                  <a:close/>
                </a:path>
              </a:pathLst>
            </a:custGeom>
            <a:solidFill>
              <a:srgbClr val="E599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0" name="Freeform 279"/>
            <p:cNvSpPr>
              <a:spLocks/>
            </p:cNvSpPr>
            <p:nvPr/>
          </p:nvSpPr>
          <p:spPr bwMode="auto">
            <a:xfrm>
              <a:off x="968" y="3028"/>
              <a:ext cx="117" cy="66"/>
            </a:xfrm>
            <a:custGeom>
              <a:avLst/>
              <a:gdLst>
                <a:gd name="T0" fmla="*/ 77 w 117"/>
                <a:gd name="T1" fmla="*/ 66 h 66"/>
                <a:gd name="T2" fmla="*/ 66 w 117"/>
                <a:gd name="T3" fmla="*/ 66 h 66"/>
                <a:gd name="T4" fmla="*/ 42 w 117"/>
                <a:gd name="T5" fmla="*/ 64 h 66"/>
                <a:gd name="T6" fmla="*/ 18 w 117"/>
                <a:gd name="T7" fmla="*/ 59 h 66"/>
                <a:gd name="T8" fmla="*/ 9 w 117"/>
                <a:gd name="T9" fmla="*/ 55 h 66"/>
                <a:gd name="T10" fmla="*/ 4 w 117"/>
                <a:gd name="T11" fmla="*/ 48 h 66"/>
                <a:gd name="T12" fmla="*/ 0 w 117"/>
                <a:gd name="T13" fmla="*/ 37 h 66"/>
                <a:gd name="T14" fmla="*/ 0 w 117"/>
                <a:gd name="T15" fmla="*/ 28 h 66"/>
                <a:gd name="T16" fmla="*/ 2 w 117"/>
                <a:gd name="T17" fmla="*/ 22 h 66"/>
                <a:gd name="T18" fmla="*/ 11 w 117"/>
                <a:gd name="T19" fmla="*/ 13 h 66"/>
                <a:gd name="T20" fmla="*/ 26 w 117"/>
                <a:gd name="T21" fmla="*/ 6 h 66"/>
                <a:gd name="T22" fmla="*/ 44 w 117"/>
                <a:gd name="T23" fmla="*/ 2 h 66"/>
                <a:gd name="T24" fmla="*/ 64 w 117"/>
                <a:gd name="T25" fmla="*/ 0 h 66"/>
                <a:gd name="T26" fmla="*/ 80 w 117"/>
                <a:gd name="T27" fmla="*/ 0 h 66"/>
                <a:gd name="T28" fmla="*/ 106 w 117"/>
                <a:gd name="T29" fmla="*/ 0 h 66"/>
                <a:gd name="T30" fmla="*/ 113 w 117"/>
                <a:gd name="T31" fmla="*/ 6 h 66"/>
                <a:gd name="T32" fmla="*/ 117 w 117"/>
                <a:gd name="T33" fmla="*/ 20 h 66"/>
                <a:gd name="T34" fmla="*/ 117 w 117"/>
                <a:gd name="T35" fmla="*/ 46 h 66"/>
                <a:gd name="T36" fmla="*/ 115 w 117"/>
                <a:gd name="T37" fmla="*/ 55 h 66"/>
                <a:gd name="T38" fmla="*/ 111 w 117"/>
                <a:gd name="T39" fmla="*/ 61 h 66"/>
                <a:gd name="T40" fmla="*/ 102 w 117"/>
                <a:gd name="T41" fmla="*/ 66 h 66"/>
                <a:gd name="T42" fmla="*/ 91 w 117"/>
                <a:gd name="T43" fmla="*/ 64 h 66"/>
                <a:gd name="T44" fmla="*/ 82 w 117"/>
                <a:gd name="T45" fmla="*/ 64 h 66"/>
                <a:gd name="T46" fmla="*/ 77 w 117"/>
                <a:gd name="T47" fmla="*/ 66 h 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66"/>
                <a:gd name="T74" fmla="*/ 117 w 117"/>
                <a:gd name="T75" fmla="*/ 66 h 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66">
                  <a:moveTo>
                    <a:pt x="77" y="66"/>
                  </a:moveTo>
                  <a:lnTo>
                    <a:pt x="66" y="66"/>
                  </a:lnTo>
                  <a:lnTo>
                    <a:pt x="42" y="64"/>
                  </a:lnTo>
                  <a:lnTo>
                    <a:pt x="18" y="59"/>
                  </a:lnTo>
                  <a:lnTo>
                    <a:pt x="9" y="55"/>
                  </a:lnTo>
                  <a:lnTo>
                    <a:pt x="4" y="48"/>
                  </a:lnTo>
                  <a:lnTo>
                    <a:pt x="0" y="37"/>
                  </a:lnTo>
                  <a:lnTo>
                    <a:pt x="0" y="28"/>
                  </a:lnTo>
                  <a:lnTo>
                    <a:pt x="2" y="22"/>
                  </a:lnTo>
                  <a:lnTo>
                    <a:pt x="11" y="13"/>
                  </a:lnTo>
                  <a:lnTo>
                    <a:pt x="26" y="6"/>
                  </a:lnTo>
                  <a:lnTo>
                    <a:pt x="44" y="2"/>
                  </a:lnTo>
                  <a:lnTo>
                    <a:pt x="64" y="0"/>
                  </a:lnTo>
                  <a:lnTo>
                    <a:pt x="80" y="0"/>
                  </a:lnTo>
                  <a:lnTo>
                    <a:pt x="106" y="0"/>
                  </a:lnTo>
                  <a:lnTo>
                    <a:pt x="113" y="6"/>
                  </a:lnTo>
                  <a:lnTo>
                    <a:pt x="117" y="20"/>
                  </a:lnTo>
                  <a:lnTo>
                    <a:pt x="117" y="46"/>
                  </a:lnTo>
                  <a:lnTo>
                    <a:pt x="115" y="55"/>
                  </a:lnTo>
                  <a:lnTo>
                    <a:pt x="111" y="61"/>
                  </a:lnTo>
                  <a:lnTo>
                    <a:pt x="102" y="66"/>
                  </a:lnTo>
                  <a:lnTo>
                    <a:pt x="91" y="64"/>
                  </a:lnTo>
                  <a:lnTo>
                    <a:pt x="82" y="64"/>
                  </a:lnTo>
                  <a:lnTo>
                    <a:pt x="77" y="66"/>
                  </a:lnTo>
                  <a:close/>
                </a:path>
              </a:pathLst>
            </a:custGeom>
            <a:solidFill>
              <a:srgbClr val="E69C6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1" name="Freeform 280"/>
            <p:cNvSpPr>
              <a:spLocks/>
            </p:cNvSpPr>
            <p:nvPr/>
          </p:nvSpPr>
          <p:spPr bwMode="auto">
            <a:xfrm>
              <a:off x="968" y="3030"/>
              <a:ext cx="117" cy="64"/>
            </a:xfrm>
            <a:custGeom>
              <a:avLst/>
              <a:gdLst>
                <a:gd name="T0" fmla="*/ 77 w 117"/>
                <a:gd name="T1" fmla="*/ 62 h 64"/>
                <a:gd name="T2" fmla="*/ 66 w 117"/>
                <a:gd name="T3" fmla="*/ 62 h 64"/>
                <a:gd name="T4" fmla="*/ 42 w 117"/>
                <a:gd name="T5" fmla="*/ 59 h 64"/>
                <a:gd name="T6" fmla="*/ 18 w 117"/>
                <a:gd name="T7" fmla="*/ 55 h 64"/>
                <a:gd name="T8" fmla="*/ 9 w 117"/>
                <a:gd name="T9" fmla="*/ 51 h 64"/>
                <a:gd name="T10" fmla="*/ 4 w 117"/>
                <a:gd name="T11" fmla="*/ 44 h 64"/>
                <a:gd name="T12" fmla="*/ 0 w 117"/>
                <a:gd name="T13" fmla="*/ 33 h 64"/>
                <a:gd name="T14" fmla="*/ 0 w 117"/>
                <a:gd name="T15" fmla="*/ 26 h 64"/>
                <a:gd name="T16" fmla="*/ 2 w 117"/>
                <a:gd name="T17" fmla="*/ 20 h 64"/>
                <a:gd name="T18" fmla="*/ 11 w 117"/>
                <a:gd name="T19" fmla="*/ 11 h 64"/>
                <a:gd name="T20" fmla="*/ 26 w 117"/>
                <a:gd name="T21" fmla="*/ 4 h 64"/>
                <a:gd name="T22" fmla="*/ 44 w 117"/>
                <a:gd name="T23" fmla="*/ 0 h 64"/>
                <a:gd name="T24" fmla="*/ 80 w 117"/>
                <a:gd name="T25" fmla="*/ 0 h 64"/>
                <a:gd name="T26" fmla="*/ 106 w 117"/>
                <a:gd name="T27" fmla="*/ 0 h 64"/>
                <a:gd name="T28" fmla="*/ 113 w 117"/>
                <a:gd name="T29" fmla="*/ 4 h 64"/>
                <a:gd name="T30" fmla="*/ 117 w 117"/>
                <a:gd name="T31" fmla="*/ 18 h 64"/>
                <a:gd name="T32" fmla="*/ 117 w 117"/>
                <a:gd name="T33" fmla="*/ 44 h 64"/>
                <a:gd name="T34" fmla="*/ 115 w 117"/>
                <a:gd name="T35" fmla="*/ 53 h 64"/>
                <a:gd name="T36" fmla="*/ 111 w 117"/>
                <a:gd name="T37" fmla="*/ 59 h 64"/>
                <a:gd name="T38" fmla="*/ 102 w 117"/>
                <a:gd name="T39" fmla="*/ 64 h 64"/>
                <a:gd name="T40" fmla="*/ 91 w 117"/>
                <a:gd name="T41" fmla="*/ 62 h 64"/>
                <a:gd name="T42" fmla="*/ 77 w 117"/>
                <a:gd name="T43" fmla="*/ 62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64"/>
                <a:gd name="T68" fmla="*/ 117 w 117"/>
                <a:gd name="T69" fmla="*/ 64 h 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64">
                  <a:moveTo>
                    <a:pt x="77" y="62"/>
                  </a:moveTo>
                  <a:lnTo>
                    <a:pt x="66" y="62"/>
                  </a:lnTo>
                  <a:lnTo>
                    <a:pt x="42" y="59"/>
                  </a:lnTo>
                  <a:lnTo>
                    <a:pt x="18" y="55"/>
                  </a:lnTo>
                  <a:lnTo>
                    <a:pt x="9" y="51"/>
                  </a:lnTo>
                  <a:lnTo>
                    <a:pt x="4" y="44"/>
                  </a:lnTo>
                  <a:lnTo>
                    <a:pt x="0" y="33"/>
                  </a:lnTo>
                  <a:lnTo>
                    <a:pt x="0" y="26"/>
                  </a:lnTo>
                  <a:lnTo>
                    <a:pt x="2" y="20"/>
                  </a:lnTo>
                  <a:lnTo>
                    <a:pt x="11" y="11"/>
                  </a:lnTo>
                  <a:lnTo>
                    <a:pt x="26" y="4"/>
                  </a:lnTo>
                  <a:lnTo>
                    <a:pt x="44" y="0"/>
                  </a:lnTo>
                  <a:lnTo>
                    <a:pt x="80" y="0"/>
                  </a:lnTo>
                  <a:lnTo>
                    <a:pt x="106" y="0"/>
                  </a:lnTo>
                  <a:lnTo>
                    <a:pt x="113" y="4"/>
                  </a:lnTo>
                  <a:lnTo>
                    <a:pt x="117" y="18"/>
                  </a:lnTo>
                  <a:lnTo>
                    <a:pt x="117" y="44"/>
                  </a:lnTo>
                  <a:lnTo>
                    <a:pt x="115" y="53"/>
                  </a:lnTo>
                  <a:lnTo>
                    <a:pt x="111" y="59"/>
                  </a:lnTo>
                  <a:lnTo>
                    <a:pt x="102" y="64"/>
                  </a:lnTo>
                  <a:lnTo>
                    <a:pt x="91" y="62"/>
                  </a:lnTo>
                  <a:lnTo>
                    <a:pt x="77" y="62"/>
                  </a:lnTo>
                  <a:close/>
                </a:path>
              </a:pathLst>
            </a:custGeom>
            <a:solidFill>
              <a:srgbClr val="E7A0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2" name="Freeform 281"/>
            <p:cNvSpPr>
              <a:spLocks/>
            </p:cNvSpPr>
            <p:nvPr/>
          </p:nvSpPr>
          <p:spPr bwMode="auto">
            <a:xfrm>
              <a:off x="968" y="3030"/>
              <a:ext cx="117" cy="62"/>
            </a:xfrm>
            <a:custGeom>
              <a:avLst/>
              <a:gdLst>
                <a:gd name="T0" fmla="*/ 77 w 117"/>
                <a:gd name="T1" fmla="*/ 62 h 62"/>
                <a:gd name="T2" fmla="*/ 66 w 117"/>
                <a:gd name="T3" fmla="*/ 62 h 62"/>
                <a:gd name="T4" fmla="*/ 42 w 117"/>
                <a:gd name="T5" fmla="*/ 59 h 62"/>
                <a:gd name="T6" fmla="*/ 18 w 117"/>
                <a:gd name="T7" fmla="*/ 55 h 62"/>
                <a:gd name="T8" fmla="*/ 9 w 117"/>
                <a:gd name="T9" fmla="*/ 51 h 62"/>
                <a:gd name="T10" fmla="*/ 4 w 117"/>
                <a:gd name="T11" fmla="*/ 44 h 62"/>
                <a:gd name="T12" fmla="*/ 0 w 117"/>
                <a:gd name="T13" fmla="*/ 33 h 62"/>
                <a:gd name="T14" fmla="*/ 0 w 117"/>
                <a:gd name="T15" fmla="*/ 26 h 62"/>
                <a:gd name="T16" fmla="*/ 2 w 117"/>
                <a:gd name="T17" fmla="*/ 20 h 62"/>
                <a:gd name="T18" fmla="*/ 11 w 117"/>
                <a:gd name="T19" fmla="*/ 13 h 62"/>
                <a:gd name="T20" fmla="*/ 26 w 117"/>
                <a:gd name="T21" fmla="*/ 4 h 62"/>
                <a:gd name="T22" fmla="*/ 44 w 117"/>
                <a:gd name="T23" fmla="*/ 0 h 62"/>
                <a:gd name="T24" fmla="*/ 80 w 117"/>
                <a:gd name="T25" fmla="*/ 0 h 62"/>
                <a:gd name="T26" fmla="*/ 106 w 117"/>
                <a:gd name="T27" fmla="*/ 0 h 62"/>
                <a:gd name="T28" fmla="*/ 113 w 117"/>
                <a:gd name="T29" fmla="*/ 4 h 62"/>
                <a:gd name="T30" fmla="*/ 117 w 117"/>
                <a:gd name="T31" fmla="*/ 18 h 62"/>
                <a:gd name="T32" fmla="*/ 117 w 117"/>
                <a:gd name="T33" fmla="*/ 44 h 62"/>
                <a:gd name="T34" fmla="*/ 115 w 117"/>
                <a:gd name="T35" fmla="*/ 51 h 62"/>
                <a:gd name="T36" fmla="*/ 111 w 117"/>
                <a:gd name="T37" fmla="*/ 57 h 62"/>
                <a:gd name="T38" fmla="*/ 102 w 117"/>
                <a:gd name="T39" fmla="*/ 62 h 62"/>
                <a:gd name="T40" fmla="*/ 91 w 117"/>
                <a:gd name="T41" fmla="*/ 59 h 62"/>
                <a:gd name="T42" fmla="*/ 80 w 117"/>
                <a:gd name="T43" fmla="*/ 59 h 62"/>
                <a:gd name="T44" fmla="*/ 77 w 117"/>
                <a:gd name="T45" fmla="*/ 62 h 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
                <a:gd name="T70" fmla="*/ 0 h 62"/>
                <a:gd name="T71" fmla="*/ 117 w 117"/>
                <a:gd name="T72" fmla="*/ 62 h 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 h="62">
                  <a:moveTo>
                    <a:pt x="77" y="62"/>
                  </a:moveTo>
                  <a:lnTo>
                    <a:pt x="66" y="62"/>
                  </a:lnTo>
                  <a:lnTo>
                    <a:pt x="42" y="59"/>
                  </a:lnTo>
                  <a:lnTo>
                    <a:pt x="18" y="55"/>
                  </a:lnTo>
                  <a:lnTo>
                    <a:pt x="9" y="51"/>
                  </a:lnTo>
                  <a:lnTo>
                    <a:pt x="4" y="44"/>
                  </a:lnTo>
                  <a:lnTo>
                    <a:pt x="0" y="33"/>
                  </a:lnTo>
                  <a:lnTo>
                    <a:pt x="0" y="26"/>
                  </a:lnTo>
                  <a:lnTo>
                    <a:pt x="2" y="20"/>
                  </a:lnTo>
                  <a:lnTo>
                    <a:pt x="11" y="13"/>
                  </a:lnTo>
                  <a:lnTo>
                    <a:pt x="26" y="4"/>
                  </a:lnTo>
                  <a:lnTo>
                    <a:pt x="44" y="0"/>
                  </a:lnTo>
                  <a:lnTo>
                    <a:pt x="80" y="0"/>
                  </a:lnTo>
                  <a:lnTo>
                    <a:pt x="106" y="0"/>
                  </a:lnTo>
                  <a:lnTo>
                    <a:pt x="113" y="4"/>
                  </a:lnTo>
                  <a:lnTo>
                    <a:pt x="117" y="18"/>
                  </a:lnTo>
                  <a:lnTo>
                    <a:pt x="117" y="44"/>
                  </a:lnTo>
                  <a:lnTo>
                    <a:pt x="115" y="51"/>
                  </a:lnTo>
                  <a:lnTo>
                    <a:pt x="111" y="57"/>
                  </a:lnTo>
                  <a:lnTo>
                    <a:pt x="102" y="62"/>
                  </a:lnTo>
                  <a:lnTo>
                    <a:pt x="91" y="59"/>
                  </a:lnTo>
                  <a:lnTo>
                    <a:pt x="80" y="59"/>
                  </a:lnTo>
                  <a:lnTo>
                    <a:pt x="77" y="62"/>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3" name="Freeform 282"/>
            <p:cNvSpPr>
              <a:spLocks/>
            </p:cNvSpPr>
            <p:nvPr/>
          </p:nvSpPr>
          <p:spPr bwMode="auto">
            <a:xfrm>
              <a:off x="950" y="3257"/>
              <a:ext cx="432" cy="205"/>
            </a:xfrm>
            <a:custGeom>
              <a:avLst/>
              <a:gdLst>
                <a:gd name="T0" fmla="*/ 0 w 432"/>
                <a:gd name="T1" fmla="*/ 117 h 205"/>
                <a:gd name="T2" fmla="*/ 0 w 432"/>
                <a:gd name="T3" fmla="*/ 97 h 205"/>
                <a:gd name="T4" fmla="*/ 5 w 432"/>
                <a:gd name="T5" fmla="*/ 86 h 205"/>
                <a:gd name="T6" fmla="*/ 27 w 432"/>
                <a:gd name="T7" fmla="*/ 60 h 205"/>
                <a:gd name="T8" fmla="*/ 36 w 432"/>
                <a:gd name="T9" fmla="*/ 53 h 205"/>
                <a:gd name="T10" fmla="*/ 51 w 432"/>
                <a:gd name="T11" fmla="*/ 51 h 205"/>
                <a:gd name="T12" fmla="*/ 73 w 432"/>
                <a:gd name="T13" fmla="*/ 46 h 205"/>
                <a:gd name="T14" fmla="*/ 98 w 432"/>
                <a:gd name="T15" fmla="*/ 44 h 205"/>
                <a:gd name="T16" fmla="*/ 115 w 432"/>
                <a:gd name="T17" fmla="*/ 40 h 205"/>
                <a:gd name="T18" fmla="*/ 126 w 432"/>
                <a:gd name="T19" fmla="*/ 38 h 205"/>
                <a:gd name="T20" fmla="*/ 144 w 432"/>
                <a:gd name="T21" fmla="*/ 31 h 205"/>
                <a:gd name="T22" fmla="*/ 193 w 432"/>
                <a:gd name="T23" fmla="*/ 18 h 205"/>
                <a:gd name="T24" fmla="*/ 244 w 432"/>
                <a:gd name="T25" fmla="*/ 7 h 205"/>
                <a:gd name="T26" fmla="*/ 261 w 432"/>
                <a:gd name="T27" fmla="*/ 2 h 205"/>
                <a:gd name="T28" fmla="*/ 275 w 432"/>
                <a:gd name="T29" fmla="*/ 2 h 205"/>
                <a:gd name="T30" fmla="*/ 339 w 432"/>
                <a:gd name="T31" fmla="*/ 2 h 205"/>
                <a:gd name="T32" fmla="*/ 376 w 432"/>
                <a:gd name="T33" fmla="*/ 0 h 205"/>
                <a:gd name="T34" fmla="*/ 390 w 432"/>
                <a:gd name="T35" fmla="*/ 0 h 205"/>
                <a:gd name="T36" fmla="*/ 401 w 432"/>
                <a:gd name="T37" fmla="*/ 2 h 205"/>
                <a:gd name="T38" fmla="*/ 410 w 432"/>
                <a:gd name="T39" fmla="*/ 7 h 205"/>
                <a:gd name="T40" fmla="*/ 419 w 432"/>
                <a:gd name="T41" fmla="*/ 13 h 205"/>
                <a:gd name="T42" fmla="*/ 425 w 432"/>
                <a:gd name="T43" fmla="*/ 24 h 205"/>
                <a:gd name="T44" fmla="*/ 432 w 432"/>
                <a:gd name="T45" fmla="*/ 38 h 205"/>
                <a:gd name="T46" fmla="*/ 432 w 432"/>
                <a:gd name="T47" fmla="*/ 51 h 205"/>
                <a:gd name="T48" fmla="*/ 427 w 432"/>
                <a:gd name="T49" fmla="*/ 68 h 205"/>
                <a:gd name="T50" fmla="*/ 414 w 432"/>
                <a:gd name="T51" fmla="*/ 86 h 205"/>
                <a:gd name="T52" fmla="*/ 392 w 432"/>
                <a:gd name="T53" fmla="*/ 106 h 205"/>
                <a:gd name="T54" fmla="*/ 363 w 432"/>
                <a:gd name="T55" fmla="*/ 124 h 205"/>
                <a:gd name="T56" fmla="*/ 334 w 432"/>
                <a:gd name="T57" fmla="*/ 137 h 205"/>
                <a:gd name="T58" fmla="*/ 306 w 432"/>
                <a:gd name="T59" fmla="*/ 148 h 205"/>
                <a:gd name="T60" fmla="*/ 279 w 432"/>
                <a:gd name="T61" fmla="*/ 157 h 205"/>
                <a:gd name="T62" fmla="*/ 257 w 432"/>
                <a:gd name="T63" fmla="*/ 163 h 205"/>
                <a:gd name="T64" fmla="*/ 237 w 432"/>
                <a:gd name="T65" fmla="*/ 168 h 205"/>
                <a:gd name="T66" fmla="*/ 224 w 432"/>
                <a:gd name="T67" fmla="*/ 172 h 205"/>
                <a:gd name="T68" fmla="*/ 215 w 432"/>
                <a:gd name="T69" fmla="*/ 177 h 205"/>
                <a:gd name="T70" fmla="*/ 202 w 432"/>
                <a:gd name="T71" fmla="*/ 185 h 205"/>
                <a:gd name="T72" fmla="*/ 182 w 432"/>
                <a:gd name="T73" fmla="*/ 196 h 205"/>
                <a:gd name="T74" fmla="*/ 160 w 432"/>
                <a:gd name="T75" fmla="*/ 203 h 205"/>
                <a:gd name="T76" fmla="*/ 137 w 432"/>
                <a:gd name="T77" fmla="*/ 205 h 205"/>
                <a:gd name="T78" fmla="*/ 100 w 432"/>
                <a:gd name="T79" fmla="*/ 201 h 205"/>
                <a:gd name="T80" fmla="*/ 84 w 432"/>
                <a:gd name="T81" fmla="*/ 199 h 205"/>
                <a:gd name="T82" fmla="*/ 73 w 432"/>
                <a:gd name="T83" fmla="*/ 201 h 205"/>
                <a:gd name="T84" fmla="*/ 62 w 432"/>
                <a:gd name="T85" fmla="*/ 201 h 205"/>
                <a:gd name="T86" fmla="*/ 36 w 432"/>
                <a:gd name="T87" fmla="*/ 188 h 205"/>
                <a:gd name="T88" fmla="*/ 31 w 432"/>
                <a:gd name="T89" fmla="*/ 185 h 205"/>
                <a:gd name="T90" fmla="*/ 27 w 432"/>
                <a:gd name="T91" fmla="*/ 183 h 205"/>
                <a:gd name="T92" fmla="*/ 18 w 432"/>
                <a:gd name="T93" fmla="*/ 177 h 205"/>
                <a:gd name="T94" fmla="*/ 9 w 432"/>
                <a:gd name="T95" fmla="*/ 168 h 205"/>
                <a:gd name="T96" fmla="*/ 5 w 432"/>
                <a:gd name="T97" fmla="*/ 157 h 205"/>
                <a:gd name="T98" fmla="*/ 0 w 432"/>
                <a:gd name="T99" fmla="*/ 117 h 2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2"/>
                <a:gd name="T151" fmla="*/ 0 h 205"/>
                <a:gd name="T152" fmla="*/ 432 w 432"/>
                <a:gd name="T153" fmla="*/ 205 h 2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2" h="205">
                  <a:moveTo>
                    <a:pt x="0" y="117"/>
                  </a:moveTo>
                  <a:lnTo>
                    <a:pt x="0" y="97"/>
                  </a:lnTo>
                  <a:lnTo>
                    <a:pt x="5" y="86"/>
                  </a:lnTo>
                  <a:lnTo>
                    <a:pt x="27" y="60"/>
                  </a:lnTo>
                  <a:lnTo>
                    <a:pt x="36" y="53"/>
                  </a:lnTo>
                  <a:lnTo>
                    <a:pt x="51" y="51"/>
                  </a:lnTo>
                  <a:lnTo>
                    <a:pt x="73" y="46"/>
                  </a:lnTo>
                  <a:lnTo>
                    <a:pt x="98" y="44"/>
                  </a:lnTo>
                  <a:lnTo>
                    <a:pt x="115" y="40"/>
                  </a:lnTo>
                  <a:lnTo>
                    <a:pt x="126" y="38"/>
                  </a:lnTo>
                  <a:lnTo>
                    <a:pt x="144" y="31"/>
                  </a:lnTo>
                  <a:lnTo>
                    <a:pt x="193" y="18"/>
                  </a:lnTo>
                  <a:lnTo>
                    <a:pt x="244" y="7"/>
                  </a:lnTo>
                  <a:lnTo>
                    <a:pt x="261" y="2"/>
                  </a:lnTo>
                  <a:lnTo>
                    <a:pt x="275" y="2"/>
                  </a:lnTo>
                  <a:lnTo>
                    <a:pt x="339" y="2"/>
                  </a:lnTo>
                  <a:lnTo>
                    <a:pt x="376" y="0"/>
                  </a:lnTo>
                  <a:lnTo>
                    <a:pt x="390" y="0"/>
                  </a:lnTo>
                  <a:lnTo>
                    <a:pt x="401" y="2"/>
                  </a:lnTo>
                  <a:lnTo>
                    <a:pt x="410" y="7"/>
                  </a:lnTo>
                  <a:lnTo>
                    <a:pt x="419" y="13"/>
                  </a:lnTo>
                  <a:lnTo>
                    <a:pt x="425" y="24"/>
                  </a:lnTo>
                  <a:lnTo>
                    <a:pt x="432" y="38"/>
                  </a:lnTo>
                  <a:lnTo>
                    <a:pt x="432" y="51"/>
                  </a:lnTo>
                  <a:lnTo>
                    <a:pt x="427" y="68"/>
                  </a:lnTo>
                  <a:lnTo>
                    <a:pt x="414" y="86"/>
                  </a:lnTo>
                  <a:lnTo>
                    <a:pt x="392" y="106"/>
                  </a:lnTo>
                  <a:lnTo>
                    <a:pt x="363" y="124"/>
                  </a:lnTo>
                  <a:lnTo>
                    <a:pt x="334" y="137"/>
                  </a:lnTo>
                  <a:lnTo>
                    <a:pt x="306" y="148"/>
                  </a:lnTo>
                  <a:lnTo>
                    <a:pt x="279" y="157"/>
                  </a:lnTo>
                  <a:lnTo>
                    <a:pt x="257" y="163"/>
                  </a:lnTo>
                  <a:lnTo>
                    <a:pt x="237" y="168"/>
                  </a:lnTo>
                  <a:lnTo>
                    <a:pt x="224" y="172"/>
                  </a:lnTo>
                  <a:lnTo>
                    <a:pt x="215" y="177"/>
                  </a:lnTo>
                  <a:lnTo>
                    <a:pt x="202" y="185"/>
                  </a:lnTo>
                  <a:lnTo>
                    <a:pt x="182" y="196"/>
                  </a:lnTo>
                  <a:lnTo>
                    <a:pt x="160" y="203"/>
                  </a:lnTo>
                  <a:lnTo>
                    <a:pt x="137" y="205"/>
                  </a:lnTo>
                  <a:lnTo>
                    <a:pt x="100" y="201"/>
                  </a:lnTo>
                  <a:lnTo>
                    <a:pt x="84" y="199"/>
                  </a:lnTo>
                  <a:lnTo>
                    <a:pt x="73" y="201"/>
                  </a:lnTo>
                  <a:lnTo>
                    <a:pt x="62" y="201"/>
                  </a:lnTo>
                  <a:lnTo>
                    <a:pt x="36" y="188"/>
                  </a:lnTo>
                  <a:lnTo>
                    <a:pt x="31" y="185"/>
                  </a:lnTo>
                  <a:lnTo>
                    <a:pt x="27" y="183"/>
                  </a:lnTo>
                  <a:lnTo>
                    <a:pt x="18" y="177"/>
                  </a:lnTo>
                  <a:lnTo>
                    <a:pt x="9" y="168"/>
                  </a:lnTo>
                  <a:lnTo>
                    <a:pt x="5" y="157"/>
                  </a:lnTo>
                  <a:lnTo>
                    <a:pt x="0" y="117"/>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4" name="Freeform 283"/>
            <p:cNvSpPr>
              <a:spLocks/>
            </p:cNvSpPr>
            <p:nvPr/>
          </p:nvSpPr>
          <p:spPr bwMode="auto">
            <a:xfrm>
              <a:off x="950" y="3292"/>
              <a:ext cx="312" cy="170"/>
            </a:xfrm>
            <a:custGeom>
              <a:avLst/>
              <a:gdLst>
                <a:gd name="T0" fmla="*/ 0 w 312"/>
                <a:gd name="T1" fmla="*/ 82 h 170"/>
                <a:gd name="T2" fmla="*/ 0 w 312"/>
                <a:gd name="T3" fmla="*/ 62 h 170"/>
                <a:gd name="T4" fmla="*/ 5 w 312"/>
                <a:gd name="T5" fmla="*/ 51 h 170"/>
                <a:gd name="T6" fmla="*/ 27 w 312"/>
                <a:gd name="T7" fmla="*/ 25 h 170"/>
                <a:gd name="T8" fmla="*/ 36 w 312"/>
                <a:gd name="T9" fmla="*/ 18 h 170"/>
                <a:gd name="T10" fmla="*/ 51 w 312"/>
                <a:gd name="T11" fmla="*/ 16 h 170"/>
                <a:gd name="T12" fmla="*/ 73 w 312"/>
                <a:gd name="T13" fmla="*/ 11 h 170"/>
                <a:gd name="T14" fmla="*/ 98 w 312"/>
                <a:gd name="T15" fmla="*/ 9 h 170"/>
                <a:gd name="T16" fmla="*/ 115 w 312"/>
                <a:gd name="T17" fmla="*/ 5 h 170"/>
                <a:gd name="T18" fmla="*/ 124 w 312"/>
                <a:gd name="T19" fmla="*/ 3 h 170"/>
                <a:gd name="T20" fmla="*/ 140 w 312"/>
                <a:gd name="T21" fmla="*/ 3 h 170"/>
                <a:gd name="T22" fmla="*/ 179 w 312"/>
                <a:gd name="T23" fmla="*/ 0 h 170"/>
                <a:gd name="T24" fmla="*/ 237 w 312"/>
                <a:gd name="T25" fmla="*/ 0 h 170"/>
                <a:gd name="T26" fmla="*/ 248 w 312"/>
                <a:gd name="T27" fmla="*/ 3 h 170"/>
                <a:gd name="T28" fmla="*/ 290 w 312"/>
                <a:gd name="T29" fmla="*/ 14 h 170"/>
                <a:gd name="T30" fmla="*/ 306 w 312"/>
                <a:gd name="T31" fmla="*/ 22 h 170"/>
                <a:gd name="T32" fmla="*/ 310 w 312"/>
                <a:gd name="T33" fmla="*/ 29 h 170"/>
                <a:gd name="T34" fmla="*/ 312 w 312"/>
                <a:gd name="T35" fmla="*/ 36 h 170"/>
                <a:gd name="T36" fmla="*/ 308 w 312"/>
                <a:gd name="T37" fmla="*/ 53 h 170"/>
                <a:gd name="T38" fmla="*/ 297 w 312"/>
                <a:gd name="T39" fmla="*/ 80 h 170"/>
                <a:gd name="T40" fmla="*/ 284 w 312"/>
                <a:gd name="T41" fmla="*/ 104 h 170"/>
                <a:gd name="T42" fmla="*/ 268 w 312"/>
                <a:gd name="T43" fmla="*/ 120 h 170"/>
                <a:gd name="T44" fmla="*/ 253 w 312"/>
                <a:gd name="T45" fmla="*/ 128 h 170"/>
                <a:gd name="T46" fmla="*/ 237 w 312"/>
                <a:gd name="T47" fmla="*/ 133 h 170"/>
                <a:gd name="T48" fmla="*/ 210 w 312"/>
                <a:gd name="T49" fmla="*/ 142 h 170"/>
                <a:gd name="T50" fmla="*/ 197 w 312"/>
                <a:gd name="T51" fmla="*/ 150 h 170"/>
                <a:gd name="T52" fmla="*/ 179 w 312"/>
                <a:gd name="T53" fmla="*/ 161 h 170"/>
                <a:gd name="T54" fmla="*/ 160 w 312"/>
                <a:gd name="T55" fmla="*/ 168 h 170"/>
                <a:gd name="T56" fmla="*/ 137 w 312"/>
                <a:gd name="T57" fmla="*/ 170 h 170"/>
                <a:gd name="T58" fmla="*/ 115 w 312"/>
                <a:gd name="T59" fmla="*/ 166 h 170"/>
                <a:gd name="T60" fmla="*/ 98 w 312"/>
                <a:gd name="T61" fmla="*/ 164 h 170"/>
                <a:gd name="T62" fmla="*/ 84 w 312"/>
                <a:gd name="T63" fmla="*/ 164 h 170"/>
                <a:gd name="T64" fmla="*/ 73 w 312"/>
                <a:gd name="T65" fmla="*/ 166 h 170"/>
                <a:gd name="T66" fmla="*/ 62 w 312"/>
                <a:gd name="T67" fmla="*/ 166 h 170"/>
                <a:gd name="T68" fmla="*/ 36 w 312"/>
                <a:gd name="T69" fmla="*/ 153 h 170"/>
                <a:gd name="T70" fmla="*/ 31 w 312"/>
                <a:gd name="T71" fmla="*/ 150 h 170"/>
                <a:gd name="T72" fmla="*/ 27 w 312"/>
                <a:gd name="T73" fmla="*/ 148 h 170"/>
                <a:gd name="T74" fmla="*/ 18 w 312"/>
                <a:gd name="T75" fmla="*/ 142 h 170"/>
                <a:gd name="T76" fmla="*/ 9 w 312"/>
                <a:gd name="T77" fmla="*/ 133 h 170"/>
                <a:gd name="T78" fmla="*/ 5 w 312"/>
                <a:gd name="T79" fmla="*/ 122 h 170"/>
                <a:gd name="T80" fmla="*/ 0 w 312"/>
                <a:gd name="T81" fmla="*/ 82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2"/>
                <a:gd name="T124" fmla="*/ 0 h 170"/>
                <a:gd name="T125" fmla="*/ 312 w 312"/>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2" h="170">
                  <a:moveTo>
                    <a:pt x="0" y="82"/>
                  </a:moveTo>
                  <a:lnTo>
                    <a:pt x="0" y="62"/>
                  </a:lnTo>
                  <a:lnTo>
                    <a:pt x="5" y="51"/>
                  </a:lnTo>
                  <a:lnTo>
                    <a:pt x="27" y="25"/>
                  </a:lnTo>
                  <a:lnTo>
                    <a:pt x="36" y="18"/>
                  </a:lnTo>
                  <a:lnTo>
                    <a:pt x="51" y="16"/>
                  </a:lnTo>
                  <a:lnTo>
                    <a:pt x="73" y="11"/>
                  </a:lnTo>
                  <a:lnTo>
                    <a:pt x="98" y="9"/>
                  </a:lnTo>
                  <a:lnTo>
                    <a:pt x="115" y="5"/>
                  </a:lnTo>
                  <a:lnTo>
                    <a:pt x="124" y="3"/>
                  </a:lnTo>
                  <a:lnTo>
                    <a:pt x="140" y="3"/>
                  </a:lnTo>
                  <a:lnTo>
                    <a:pt x="179" y="0"/>
                  </a:lnTo>
                  <a:lnTo>
                    <a:pt x="237" y="0"/>
                  </a:lnTo>
                  <a:lnTo>
                    <a:pt x="248" y="3"/>
                  </a:lnTo>
                  <a:lnTo>
                    <a:pt x="290" y="14"/>
                  </a:lnTo>
                  <a:lnTo>
                    <a:pt x="306" y="22"/>
                  </a:lnTo>
                  <a:lnTo>
                    <a:pt x="310" y="29"/>
                  </a:lnTo>
                  <a:lnTo>
                    <a:pt x="312" y="36"/>
                  </a:lnTo>
                  <a:lnTo>
                    <a:pt x="308" y="53"/>
                  </a:lnTo>
                  <a:lnTo>
                    <a:pt x="297" y="80"/>
                  </a:lnTo>
                  <a:lnTo>
                    <a:pt x="284" y="104"/>
                  </a:lnTo>
                  <a:lnTo>
                    <a:pt x="268" y="120"/>
                  </a:lnTo>
                  <a:lnTo>
                    <a:pt x="253" y="128"/>
                  </a:lnTo>
                  <a:lnTo>
                    <a:pt x="237" y="133"/>
                  </a:lnTo>
                  <a:lnTo>
                    <a:pt x="210" y="142"/>
                  </a:lnTo>
                  <a:lnTo>
                    <a:pt x="197" y="150"/>
                  </a:lnTo>
                  <a:lnTo>
                    <a:pt x="179" y="161"/>
                  </a:lnTo>
                  <a:lnTo>
                    <a:pt x="160" y="168"/>
                  </a:lnTo>
                  <a:lnTo>
                    <a:pt x="137" y="170"/>
                  </a:lnTo>
                  <a:lnTo>
                    <a:pt x="115" y="166"/>
                  </a:lnTo>
                  <a:lnTo>
                    <a:pt x="98" y="164"/>
                  </a:lnTo>
                  <a:lnTo>
                    <a:pt x="84" y="164"/>
                  </a:lnTo>
                  <a:lnTo>
                    <a:pt x="73" y="166"/>
                  </a:lnTo>
                  <a:lnTo>
                    <a:pt x="62" y="166"/>
                  </a:lnTo>
                  <a:lnTo>
                    <a:pt x="36" y="153"/>
                  </a:lnTo>
                  <a:lnTo>
                    <a:pt x="31" y="150"/>
                  </a:lnTo>
                  <a:lnTo>
                    <a:pt x="27" y="148"/>
                  </a:lnTo>
                  <a:lnTo>
                    <a:pt x="18" y="142"/>
                  </a:lnTo>
                  <a:lnTo>
                    <a:pt x="9" y="133"/>
                  </a:lnTo>
                  <a:lnTo>
                    <a:pt x="5" y="122"/>
                  </a:lnTo>
                  <a:lnTo>
                    <a:pt x="0" y="82"/>
                  </a:lnTo>
                  <a:close/>
                </a:path>
              </a:pathLst>
            </a:custGeom>
            <a:solidFill>
              <a:srgbClr val="803C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5" name="Freeform 284"/>
            <p:cNvSpPr>
              <a:spLocks/>
            </p:cNvSpPr>
            <p:nvPr/>
          </p:nvSpPr>
          <p:spPr bwMode="auto">
            <a:xfrm>
              <a:off x="950" y="3292"/>
              <a:ext cx="308" cy="168"/>
            </a:xfrm>
            <a:custGeom>
              <a:avLst/>
              <a:gdLst>
                <a:gd name="T0" fmla="*/ 0 w 308"/>
                <a:gd name="T1" fmla="*/ 82 h 168"/>
                <a:gd name="T2" fmla="*/ 0 w 308"/>
                <a:gd name="T3" fmla="*/ 62 h 168"/>
                <a:gd name="T4" fmla="*/ 5 w 308"/>
                <a:gd name="T5" fmla="*/ 51 h 168"/>
                <a:gd name="T6" fmla="*/ 27 w 308"/>
                <a:gd name="T7" fmla="*/ 25 h 168"/>
                <a:gd name="T8" fmla="*/ 36 w 308"/>
                <a:gd name="T9" fmla="*/ 18 h 168"/>
                <a:gd name="T10" fmla="*/ 51 w 308"/>
                <a:gd name="T11" fmla="*/ 16 h 168"/>
                <a:gd name="T12" fmla="*/ 73 w 308"/>
                <a:gd name="T13" fmla="*/ 11 h 168"/>
                <a:gd name="T14" fmla="*/ 98 w 308"/>
                <a:gd name="T15" fmla="*/ 9 h 168"/>
                <a:gd name="T16" fmla="*/ 115 w 308"/>
                <a:gd name="T17" fmla="*/ 5 h 168"/>
                <a:gd name="T18" fmla="*/ 124 w 308"/>
                <a:gd name="T19" fmla="*/ 3 h 168"/>
                <a:gd name="T20" fmla="*/ 140 w 308"/>
                <a:gd name="T21" fmla="*/ 3 h 168"/>
                <a:gd name="T22" fmla="*/ 177 w 308"/>
                <a:gd name="T23" fmla="*/ 0 h 168"/>
                <a:gd name="T24" fmla="*/ 235 w 308"/>
                <a:gd name="T25" fmla="*/ 0 h 168"/>
                <a:gd name="T26" fmla="*/ 246 w 308"/>
                <a:gd name="T27" fmla="*/ 3 h 168"/>
                <a:gd name="T28" fmla="*/ 286 w 308"/>
                <a:gd name="T29" fmla="*/ 14 h 168"/>
                <a:gd name="T30" fmla="*/ 301 w 308"/>
                <a:gd name="T31" fmla="*/ 22 h 168"/>
                <a:gd name="T32" fmla="*/ 306 w 308"/>
                <a:gd name="T33" fmla="*/ 29 h 168"/>
                <a:gd name="T34" fmla="*/ 308 w 308"/>
                <a:gd name="T35" fmla="*/ 36 h 168"/>
                <a:gd name="T36" fmla="*/ 303 w 308"/>
                <a:gd name="T37" fmla="*/ 53 h 168"/>
                <a:gd name="T38" fmla="*/ 295 w 308"/>
                <a:gd name="T39" fmla="*/ 78 h 168"/>
                <a:gd name="T40" fmla="*/ 281 w 308"/>
                <a:gd name="T41" fmla="*/ 102 h 168"/>
                <a:gd name="T42" fmla="*/ 266 w 308"/>
                <a:gd name="T43" fmla="*/ 120 h 168"/>
                <a:gd name="T44" fmla="*/ 250 w 308"/>
                <a:gd name="T45" fmla="*/ 128 h 168"/>
                <a:gd name="T46" fmla="*/ 235 w 308"/>
                <a:gd name="T47" fmla="*/ 133 h 168"/>
                <a:gd name="T48" fmla="*/ 222 w 308"/>
                <a:gd name="T49" fmla="*/ 135 h 168"/>
                <a:gd name="T50" fmla="*/ 210 w 308"/>
                <a:gd name="T51" fmla="*/ 142 h 168"/>
                <a:gd name="T52" fmla="*/ 197 w 308"/>
                <a:gd name="T53" fmla="*/ 150 h 168"/>
                <a:gd name="T54" fmla="*/ 177 w 308"/>
                <a:gd name="T55" fmla="*/ 161 h 168"/>
                <a:gd name="T56" fmla="*/ 157 w 308"/>
                <a:gd name="T57" fmla="*/ 168 h 168"/>
                <a:gd name="T58" fmla="*/ 135 w 308"/>
                <a:gd name="T59" fmla="*/ 168 h 168"/>
                <a:gd name="T60" fmla="*/ 113 w 308"/>
                <a:gd name="T61" fmla="*/ 166 h 168"/>
                <a:gd name="T62" fmla="*/ 98 w 308"/>
                <a:gd name="T63" fmla="*/ 164 h 168"/>
                <a:gd name="T64" fmla="*/ 84 w 308"/>
                <a:gd name="T65" fmla="*/ 164 h 168"/>
                <a:gd name="T66" fmla="*/ 73 w 308"/>
                <a:gd name="T67" fmla="*/ 166 h 168"/>
                <a:gd name="T68" fmla="*/ 62 w 308"/>
                <a:gd name="T69" fmla="*/ 166 h 168"/>
                <a:gd name="T70" fmla="*/ 36 w 308"/>
                <a:gd name="T71" fmla="*/ 153 h 168"/>
                <a:gd name="T72" fmla="*/ 31 w 308"/>
                <a:gd name="T73" fmla="*/ 150 h 168"/>
                <a:gd name="T74" fmla="*/ 27 w 308"/>
                <a:gd name="T75" fmla="*/ 148 h 168"/>
                <a:gd name="T76" fmla="*/ 18 w 308"/>
                <a:gd name="T77" fmla="*/ 142 h 168"/>
                <a:gd name="T78" fmla="*/ 9 w 308"/>
                <a:gd name="T79" fmla="*/ 133 h 168"/>
                <a:gd name="T80" fmla="*/ 5 w 308"/>
                <a:gd name="T81" fmla="*/ 122 h 168"/>
                <a:gd name="T82" fmla="*/ 0 w 308"/>
                <a:gd name="T83" fmla="*/ 82 h 1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8"/>
                <a:gd name="T127" fmla="*/ 0 h 168"/>
                <a:gd name="T128" fmla="*/ 308 w 308"/>
                <a:gd name="T129" fmla="*/ 168 h 1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8" h="168">
                  <a:moveTo>
                    <a:pt x="0" y="82"/>
                  </a:moveTo>
                  <a:lnTo>
                    <a:pt x="0" y="62"/>
                  </a:lnTo>
                  <a:lnTo>
                    <a:pt x="5" y="51"/>
                  </a:lnTo>
                  <a:lnTo>
                    <a:pt x="27" y="25"/>
                  </a:lnTo>
                  <a:lnTo>
                    <a:pt x="36" y="18"/>
                  </a:lnTo>
                  <a:lnTo>
                    <a:pt x="51" y="16"/>
                  </a:lnTo>
                  <a:lnTo>
                    <a:pt x="73" y="11"/>
                  </a:lnTo>
                  <a:lnTo>
                    <a:pt x="98" y="9"/>
                  </a:lnTo>
                  <a:lnTo>
                    <a:pt x="115" y="5"/>
                  </a:lnTo>
                  <a:lnTo>
                    <a:pt x="124" y="3"/>
                  </a:lnTo>
                  <a:lnTo>
                    <a:pt x="140" y="3"/>
                  </a:lnTo>
                  <a:lnTo>
                    <a:pt x="177" y="0"/>
                  </a:lnTo>
                  <a:lnTo>
                    <a:pt x="235" y="0"/>
                  </a:lnTo>
                  <a:lnTo>
                    <a:pt x="246" y="3"/>
                  </a:lnTo>
                  <a:lnTo>
                    <a:pt x="286" y="14"/>
                  </a:lnTo>
                  <a:lnTo>
                    <a:pt x="301" y="22"/>
                  </a:lnTo>
                  <a:lnTo>
                    <a:pt x="306" y="29"/>
                  </a:lnTo>
                  <a:lnTo>
                    <a:pt x="308" y="36"/>
                  </a:lnTo>
                  <a:lnTo>
                    <a:pt x="303" y="53"/>
                  </a:lnTo>
                  <a:lnTo>
                    <a:pt x="295" y="78"/>
                  </a:lnTo>
                  <a:lnTo>
                    <a:pt x="281" y="102"/>
                  </a:lnTo>
                  <a:lnTo>
                    <a:pt x="266" y="120"/>
                  </a:lnTo>
                  <a:lnTo>
                    <a:pt x="250" y="128"/>
                  </a:lnTo>
                  <a:lnTo>
                    <a:pt x="235" y="133"/>
                  </a:lnTo>
                  <a:lnTo>
                    <a:pt x="222" y="135"/>
                  </a:lnTo>
                  <a:lnTo>
                    <a:pt x="210" y="142"/>
                  </a:lnTo>
                  <a:lnTo>
                    <a:pt x="197" y="150"/>
                  </a:lnTo>
                  <a:lnTo>
                    <a:pt x="177" y="161"/>
                  </a:lnTo>
                  <a:lnTo>
                    <a:pt x="157" y="168"/>
                  </a:lnTo>
                  <a:lnTo>
                    <a:pt x="135" y="168"/>
                  </a:lnTo>
                  <a:lnTo>
                    <a:pt x="113" y="166"/>
                  </a:lnTo>
                  <a:lnTo>
                    <a:pt x="98" y="164"/>
                  </a:lnTo>
                  <a:lnTo>
                    <a:pt x="84" y="164"/>
                  </a:lnTo>
                  <a:lnTo>
                    <a:pt x="73" y="166"/>
                  </a:lnTo>
                  <a:lnTo>
                    <a:pt x="62" y="166"/>
                  </a:lnTo>
                  <a:lnTo>
                    <a:pt x="36" y="153"/>
                  </a:lnTo>
                  <a:lnTo>
                    <a:pt x="31" y="150"/>
                  </a:lnTo>
                  <a:lnTo>
                    <a:pt x="27" y="148"/>
                  </a:lnTo>
                  <a:lnTo>
                    <a:pt x="18" y="142"/>
                  </a:lnTo>
                  <a:lnTo>
                    <a:pt x="9" y="133"/>
                  </a:lnTo>
                  <a:lnTo>
                    <a:pt x="5" y="122"/>
                  </a:lnTo>
                  <a:lnTo>
                    <a:pt x="0" y="82"/>
                  </a:lnTo>
                  <a:close/>
                </a:path>
              </a:pathLst>
            </a:custGeom>
            <a:solidFill>
              <a:srgbClr val="833F2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6" name="Freeform 285"/>
            <p:cNvSpPr>
              <a:spLocks/>
            </p:cNvSpPr>
            <p:nvPr/>
          </p:nvSpPr>
          <p:spPr bwMode="auto">
            <a:xfrm>
              <a:off x="950" y="3292"/>
              <a:ext cx="303" cy="168"/>
            </a:xfrm>
            <a:custGeom>
              <a:avLst/>
              <a:gdLst>
                <a:gd name="T0" fmla="*/ 0 w 303"/>
                <a:gd name="T1" fmla="*/ 82 h 168"/>
                <a:gd name="T2" fmla="*/ 0 w 303"/>
                <a:gd name="T3" fmla="*/ 62 h 168"/>
                <a:gd name="T4" fmla="*/ 5 w 303"/>
                <a:gd name="T5" fmla="*/ 51 h 168"/>
                <a:gd name="T6" fmla="*/ 27 w 303"/>
                <a:gd name="T7" fmla="*/ 25 h 168"/>
                <a:gd name="T8" fmla="*/ 36 w 303"/>
                <a:gd name="T9" fmla="*/ 18 h 168"/>
                <a:gd name="T10" fmla="*/ 51 w 303"/>
                <a:gd name="T11" fmla="*/ 16 h 168"/>
                <a:gd name="T12" fmla="*/ 73 w 303"/>
                <a:gd name="T13" fmla="*/ 11 h 168"/>
                <a:gd name="T14" fmla="*/ 98 w 303"/>
                <a:gd name="T15" fmla="*/ 9 h 168"/>
                <a:gd name="T16" fmla="*/ 115 w 303"/>
                <a:gd name="T17" fmla="*/ 5 h 168"/>
                <a:gd name="T18" fmla="*/ 124 w 303"/>
                <a:gd name="T19" fmla="*/ 3 h 168"/>
                <a:gd name="T20" fmla="*/ 140 w 303"/>
                <a:gd name="T21" fmla="*/ 3 h 168"/>
                <a:gd name="T22" fmla="*/ 177 w 303"/>
                <a:gd name="T23" fmla="*/ 0 h 168"/>
                <a:gd name="T24" fmla="*/ 233 w 303"/>
                <a:gd name="T25" fmla="*/ 0 h 168"/>
                <a:gd name="T26" fmla="*/ 244 w 303"/>
                <a:gd name="T27" fmla="*/ 3 h 168"/>
                <a:gd name="T28" fmla="*/ 284 w 303"/>
                <a:gd name="T29" fmla="*/ 14 h 168"/>
                <a:gd name="T30" fmla="*/ 299 w 303"/>
                <a:gd name="T31" fmla="*/ 22 h 168"/>
                <a:gd name="T32" fmla="*/ 303 w 303"/>
                <a:gd name="T33" fmla="*/ 29 h 168"/>
                <a:gd name="T34" fmla="*/ 303 w 303"/>
                <a:gd name="T35" fmla="*/ 36 h 168"/>
                <a:gd name="T36" fmla="*/ 299 w 303"/>
                <a:gd name="T37" fmla="*/ 56 h 168"/>
                <a:gd name="T38" fmla="*/ 290 w 303"/>
                <a:gd name="T39" fmla="*/ 78 h 168"/>
                <a:gd name="T40" fmla="*/ 277 w 303"/>
                <a:gd name="T41" fmla="*/ 102 h 168"/>
                <a:gd name="T42" fmla="*/ 261 w 303"/>
                <a:gd name="T43" fmla="*/ 117 h 168"/>
                <a:gd name="T44" fmla="*/ 246 w 303"/>
                <a:gd name="T45" fmla="*/ 126 h 168"/>
                <a:gd name="T46" fmla="*/ 219 w 303"/>
                <a:gd name="T47" fmla="*/ 135 h 168"/>
                <a:gd name="T48" fmla="*/ 206 w 303"/>
                <a:gd name="T49" fmla="*/ 142 h 168"/>
                <a:gd name="T50" fmla="*/ 193 w 303"/>
                <a:gd name="T51" fmla="*/ 150 h 168"/>
                <a:gd name="T52" fmla="*/ 175 w 303"/>
                <a:gd name="T53" fmla="*/ 159 h 168"/>
                <a:gd name="T54" fmla="*/ 155 w 303"/>
                <a:gd name="T55" fmla="*/ 166 h 168"/>
                <a:gd name="T56" fmla="*/ 133 w 303"/>
                <a:gd name="T57" fmla="*/ 168 h 168"/>
                <a:gd name="T58" fmla="*/ 113 w 303"/>
                <a:gd name="T59" fmla="*/ 166 h 168"/>
                <a:gd name="T60" fmla="*/ 95 w 303"/>
                <a:gd name="T61" fmla="*/ 164 h 168"/>
                <a:gd name="T62" fmla="*/ 82 w 303"/>
                <a:gd name="T63" fmla="*/ 164 h 168"/>
                <a:gd name="T64" fmla="*/ 73 w 303"/>
                <a:gd name="T65" fmla="*/ 166 h 168"/>
                <a:gd name="T66" fmla="*/ 62 w 303"/>
                <a:gd name="T67" fmla="*/ 166 h 168"/>
                <a:gd name="T68" fmla="*/ 36 w 303"/>
                <a:gd name="T69" fmla="*/ 153 h 168"/>
                <a:gd name="T70" fmla="*/ 31 w 303"/>
                <a:gd name="T71" fmla="*/ 150 h 168"/>
                <a:gd name="T72" fmla="*/ 27 w 303"/>
                <a:gd name="T73" fmla="*/ 148 h 168"/>
                <a:gd name="T74" fmla="*/ 18 w 303"/>
                <a:gd name="T75" fmla="*/ 142 h 168"/>
                <a:gd name="T76" fmla="*/ 9 w 303"/>
                <a:gd name="T77" fmla="*/ 133 h 168"/>
                <a:gd name="T78" fmla="*/ 5 w 303"/>
                <a:gd name="T79" fmla="*/ 122 h 168"/>
                <a:gd name="T80" fmla="*/ 0 w 303"/>
                <a:gd name="T81" fmla="*/ 82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3"/>
                <a:gd name="T124" fmla="*/ 0 h 168"/>
                <a:gd name="T125" fmla="*/ 303 w 303"/>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3" h="168">
                  <a:moveTo>
                    <a:pt x="0" y="82"/>
                  </a:moveTo>
                  <a:lnTo>
                    <a:pt x="0" y="62"/>
                  </a:lnTo>
                  <a:lnTo>
                    <a:pt x="5" y="51"/>
                  </a:lnTo>
                  <a:lnTo>
                    <a:pt x="27" y="25"/>
                  </a:lnTo>
                  <a:lnTo>
                    <a:pt x="36" y="18"/>
                  </a:lnTo>
                  <a:lnTo>
                    <a:pt x="51" y="16"/>
                  </a:lnTo>
                  <a:lnTo>
                    <a:pt x="73" y="11"/>
                  </a:lnTo>
                  <a:lnTo>
                    <a:pt x="98" y="9"/>
                  </a:lnTo>
                  <a:lnTo>
                    <a:pt x="115" y="5"/>
                  </a:lnTo>
                  <a:lnTo>
                    <a:pt x="124" y="3"/>
                  </a:lnTo>
                  <a:lnTo>
                    <a:pt x="140" y="3"/>
                  </a:lnTo>
                  <a:lnTo>
                    <a:pt x="177" y="0"/>
                  </a:lnTo>
                  <a:lnTo>
                    <a:pt x="233" y="0"/>
                  </a:lnTo>
                  <a:lnTo>
                    <a:pt x="244" y="3"/>
                  </a:lnTo>
                  <a:lnTo>
                    <a:pt x="284" y="14"/>
                  </a:lnTo>
                  <a:lnTo>
                    <a:pt x="299" y="22"/>
                  </a:lnTo>
                  <a:lnTo>
                    <a:pt x="303" y="29"/>
                  </a:lnTo>
                  <a:lnTo>
                    <a:pt x="303" y="36"/>
                  </a:lnTo>
                  <a:lnTo>
                    <a:pt x="299" y="56"/>
                  </a:lnTo>
                  <a:lnTo>
                    <a:pt x="290" y="78"/>
                  </a:lnTo>
                  <a:lnTo>
                    <a:pt x="277" y="102"/>
                  </a:lnTo>
                  <a:lnTo>
                    <a:pt x="261" y="117"/>
                  </a:lnTo>
                  <a:lnTo>
                    <a:pt x="246" y="126"/>
                  </a:lnTo>
                  <a:lnTo>
                    <a:pt x="219" y="135"/>
                  </a:lnTo>
                  <a:lnTo>
                    <a:pt x="206" y="142"/>
                  </a:lnTo>
                  <a:lnTo>
                    <a:pt x="193" y="150"/>
                  </a:lnTo>
                  <a:lnTo>
                    <a:pt x="175" y="159"/>
                  </a:lnTo>
                  <a:lnTo>
                    <a:pt x="155" y="166"/>
                  </a:lnTo>
                  <a:lnTo>
                    <a:pt x="133" y="168"/>
                  </a:lnTo>
                  <a:lnTo>
                    <a:pt x="113" y="166"/>
                  </a:lnTo>
                  <a:lnTo>
                    <a:pt x="95" y="164"/>
                  </a:lnTo>
                  <a:lnTo>
                    <a:pt x="82" y="164"/>
                  </a:lnTo>
                  <a:lnTo>
                    <a:pt x="73" y="166"/>
                  </a:lnTo>
                  <a:lnTo>
                    <a:pt x="62" y="166"/>
                  </a:lnTo>
                  <a:lnTo>
                    <a:pt x="36" y="153"/>
                  </a:lnTo>
                  <a:lnTo>
                    <a:pt x="31" y="150"/>
                  </a:lnTo>
                  <a:lnTo>
                    <a:pt x="27" y="148"/>
                  </a:lnTo>
                  <a:lnTo>
                    <a:pt x="18" y="142"/>
                  </a:lnTo>
                  <a:lnTo>
                    <a:pt x="9" y="133"/>
                  </a:lnTo>
                  <a:lnTo>
                    <a:pt x="5" y="122"/>
                  </a:lnTo>
                  <a:lnTo>
                    <a:pt x="0" y="82"/>
                  </a:lnTo>
                  <a:close/>
                </a:path>
              </a:pathLst>
            </a:custGeom>
            <a:solidFill>
              <a:srgbClr val="87432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7" name="Freeform 286"/>
            <p:cNvSpPr>
              <a:spLocks/>
            </p:cNvSpPr>
            <p:nvPr/>
          </p:nvSpPr>
          <p:spPr bwMode="auto">
            <a:xfrm>
              <a:off x="950" y="3292"/>
              <a:ext cx="299" cy="168"/>
            </a:xfrm>
            <a:custGeom>
              <a:avLst/>
              <a:gdLst>
                <a:gd name="T0" fmla="*/ 0 w 299"/>
                <a:gd name="T1" fmla="*/ 82 h 168"/>
                <a:gd name="T2" fmla="*/ 0 w 299"/>
                <a:gd name="T3" fmla="*/ 62 h 168"/>
                <a:gd name="T4" fmla="*/ 5 w 299"/>
                <a:gd name="T5" fmla="*/ 51 h 168"/>
                <a:gd name="T6" fmla="*/ 27 w 299"/>
                <a:gd name="T7" fmla="*/ 25 h 168"/>
                <a:gd name="T8" fmla="*/ 36 w 299"/>
                <a:gd name="T9" fmla="*/ 18 h 168"/>
                <a:gd name="T10" fmla="*/ 51 w 299"/>
                <a:gd name="T11" fmla="*/ 16 h 168"/>
                <a:gd name="T12" fmla="*/ 73 w 299"/>
                <a:gd name="T13" fmla="*/ 11 h 168"/>
                <a:gd name="T14" fmla="*/ 98 w 299"/>
                <a:gd name="T15" fmla="*/ 9 h 168"/>
                <a:gd name="T16" fmla="*/ 115 w 299"/>
                <a:gd name="T17" fmla="*/ 5 h 168"/>
                <a:gd name="T18" fmla="*/ 124 w 299"/>
                <a:gd name="T19" fmla="*/ 3 h 168"/>
                <a:gd name="T20" fmla="*/ 137 w 299"/>
                <a:gd name="T21" fmla="*/ 3 h 168"/>
                <a:gd name="T22" fmla="*/ 175 w 299"/>
                <a:gd name="T23" fmla="*/ 0 h 168"/>
                <a:gd name="T24" fmla="*/ 230 w 299"/>
                <a:gd name="T25" fmla="*/ 0 h 168"/>
                <a:gd name="T26" fmla="*/ 241 w 299"/>
                <a:gd name="T27" fmla="*/ 3 h 168"/>
                <a:gd name="T28" fmla="*/ 279 w 299"/>
                <a:gd name="T29" fmla="*/ 14 h 168"/>
                <a:gd name="T30" fmla="*/ 295 w 299"/>
                <a:gd name="T31" fmla="*/ 22 h 168"/>
                <a:gd name="T32" fmla="*/ 299 w 299"/>
                <a:gd name="T33" fmla="*/ 29 h 168"/>
                <a:gd name="T34" fmla="*/ 299 w 299"/>
                <a:gd name="T35" fmla="*/ 36 h 168"/>
                <a:gd name="T36" fmla="*/ 295 w 299"/>
                <a:gd name="T37" fmla="*/ 53 h 168"/>
                <a:gd name="T38" fmla="*/ 286 w 299"/>
                <a:gd name="T39" fmla="*/ 78 h 168"/>
                <a:gd name="T40" fmla="*/ 272 w 299"/>
                <a:gd name="T41" fmla="*/ 100 h 168"/>
                <a:gd name="T42" fmla="*/ 259 w 299"/>
                <a:gd name="T43" fmla="*/ 115 h 168"/>
                <a:gd name="T44" fmla="*/ 244 w 299"/>
                <a:gd name="T45" fmla="*/ 124 h 168"/>
                <a:gd name="T46" fmla="*/ 230 w 299"/>
                <a:gd name="T47" fmla="*/ 128 h 168"/>
                <a:gd name="T48" fmla="*/ 206 w 299"/>
                <a:gd name="T49" fmla="*/ 139 h 168"/>
                <a:gd name="T50" fmla="*/ 193 w 299"/>
                <a:gd name="T51" fmla="*/ 148 h 168"/>
                <a:gd name="T52" fmla="*/ 175 w 299"/>
                <a:gd name="T53" fmla="*/ 159 h 168"/>
                <a:gd name="T54" fmla="*/ 153 w 299"/>
                <a:gd name="T55" fmla="*/ 166 h 168"/>
                <a:gd name="T56" fmla="*/ 131 w 299"/>
                <a:gd name="T57" fmla="*/ 168 h 168"/>
                <a:gd name="T58" fmla="*/ 111 w 299"/>
                <a:gd name="T59" fmla="*/ 166 h 168"/>
                <a:gd name="T60" fmla="*/ 95 w 299"/>
                <a:gd name="T61" fmla="*/ 164 h 168"/>
                <a:gd name="T62" fmla="*/ 82 w 299"/>
                <a:gd name="T63" fmla="*/ 164 h 168"/>
                <a:gd name="T64" fmla="*/ 73 w 299"/>
                <a:gd name="T65" fmla="*/ 166 h 168"/>
                <a:gd name="T66" fmla="*/ 62 w 299"/>
                <a:gd name="T67" fmla="*/ 166 h 168"/>
                <a:gd name="T68" fmla="*/ 36 w 299"/>
                <a:gd name="T69" fmla="*/ 153 h 168"/>
                <a:gd name="T70" fmla="*/ 31 w 299"/>
                <a:gd name="T71" fmla="*/ 150 h 168"/>
                <a:gd name="T72" fmla="*/ 27 w 299"/>
                <a:gd name="T73" fmla="*/ 148 h 168"/>
                <a:gd name="T74" fmla="*/ 18 w 299"/>
                <a:gd name="T75" fmla="*/ 142 h 168"/>
                <a:gd name="T76" fmla="*/ 9 w 299"/>
                <a:gd name="T77" fmla="*/ 133 h 168"/>
                <a:gd name="T78" fmla="*/ 5 w 299"/>
                <a:gd name="T79" fmla="*/ 122 h 168"/>
                <a:gd name="T80" fmla="*/ 0 w 299"/>
                <a:gd name="T81" fmla="*/ 82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9"/>
                <a:gd name="T124" fmla="*/ 0 h 168"/>
                <a:gd name="T125" fmla="*/ 299 w 299"/>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9" h="168">
                  <a:moveTo>
                    <a:pt x="0" y="82"/>
                  </a:moveTo>
                  <a:lnTo>
                    <a:pt x="0" y="62"/>
                  </a:lnTo>
                  <a:lnTo>
                    <a:pt x="5" y="51"/>
                  </a:lnTo>
                  <a:lnTo>
                    <a:pt x="27" y="25"/>
                  </a:lnTo>
                  <a:lnTo>
                    <a:pt x="36" y="18"/>
                  </a:lnTo>
                  <a:lnTo>
                    <a:pt x="51" y="16"/>
                  </a:lnTo>
                  <a:lnTo>
                    <a:pt x="73" y="11"/>
                  </a:lnTo>
                  <a:lnTo>
                    <a:pt x="98" y="9"/>
                  </a:lnTo>
                  <a:lnTo>
                    <a:pt x="115" y="5"/>
                  </a:lnTo>
                  <a:lnTo>
                    <a:pt x="124" y="3"/>
                  </a:lnTo>
                  <a:lnTo>
                    <a:pt x="137" y="3"/>
                  </a:lnTo>
                  <a:lnTo>
                    <a:pt x="175" y="0"/>
                  </a:lnTo>
                  <a:lnTo>
                    <a:pt x="230" y="0"/>
                  </a:lnTo>
                  <a:lnTo>
                    <a:pt x="241" y="3"/>
                  </a:lnTo>
                  <a:lnTo>
                    <a:pt x="279" y="14"/>
                  </a:lnTo>
                  <a:lnTo>
                    <a:pt x="295" y="22"/>
                  </a:lnTo>
                  <a:lnTo>
                    <a:pt x="299" y="29"/>
                  </a:lnTo>
                  <a:lnTo>
                    <a:pt x="299" y="36"/>
                  </a:lnTo>
                  <a:lnTo>
                    <a:pt x="295" y="53"/>
                  </a:lnTo>
                  <a:lnTo>
                    <a:pt x="286" y="78"/>
                  </a:lnTo>
                  <a:lnTo>
                    <a:pt x="272" y="100"/>
                  </a:lnTo>
                  <a:lnTo>
                    <a:pt x="259" y="115"/>
                  </a:lnTo>
                  <a:lnTo>
                    <a:pt x="244" y="124"/>
                  </a:lnTo>
                  <a:lnTo>
                    <a:pt x="230" y="128"/>
                  </a:lnTo>
                  <a:lnTo>
                    <a:pt x="206" y="139"/>
                  </a:lnTo>
                  <a:lnTo>
                    <a:pt x="193" y="148"/>
                  </a:lnTo>
                  <a:lnTo>
                    <a:pt x="175" y="159"/>
                  </a:lnTo>
                  <a:lnTo>
                    <a:pt x="153" y="166"/>
                  </a:lnTo>
                  <a:lnTo>
                    <a:pt x="131" y="168"/>
                  </a:lnTo>
                  <a:lnTo>
                    <a:pt x="111" y="166"/>
                  </a:lnTo>
                  <a:lnTo>
                    <a:pt x="95" y="164"/>
                  </a:lnTo>
                  <a:lnTo>
                    <a:pt x="82" y="164"/>
                  </a:lnTo>
                  <a:lnTo>
                    <a:pt x="73" y="166"/>
                  </a:lnTo>
                  <a:lnTo>
                    <a:pt x="62" y="166"/>
                  </a:lnTo>
                  <a:lnTo>
                    <a:pt x="36" y="153"/>
                  </a:lnTo>
                  <a:lnTo>
                    <a:pt x="31" y="150"/>
                  </a:lnTo>
                  <a:lnTo>
                    <a:pt x="27" y="148"/>
                  </a:lnTo>
                  <a:lnTo>
                    <a:pt x="18" y="142"/>
                  </a:lnTo>
                  <a:lnTo>
                    <a:pt x="9" y="133"/>
                  </a:lnTo>
                  <a:lnTo>
                    <a:pt x="5" y="122"/>
                  </a:lnTo>
                  <a:lnTo>
                    <a:pt x="0" y="82"/>
                  </a:lnTo>
                  <a:close/>
                </a:path>
              </a:pathLst>
            </a:custGeom>
            <a:solidFill>
              <a:srgbClr val="8B472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8" name="Freeform 287"/>
            <p:cNvSpPr>
              <a:spLocks/>
            </p:cNvSpPr>
            <p:nvPr/>
          </p:nvSpPr>
          <p:spPr bwMode="auto">
            <a:xfrm>
              <a:off x="950" y="3292"/>
              <a:ext cx="295" cy="166"/>
            </a:xfrm>
            <a:custGeom>
              <a:avLst/>
              <a:gdLst>
                <a:gd name="T0" fmla="*/ 0 w 295"/>
                <a:gd name="T1" fmla="*/ 82 h 166"/>
                <a:gd name="T2" fmla="*/ 0 w 295"/>
                <a:gd name="T3" fmla="*/ 62 h 166"/>
                <a:gd name="T4" fmla="*/ 5 w 295"/>
                <a:gd name="T5" fmla="*/ 51 h 166"/>
                <a:gd name="T6" fmla="*/ 27 w 295"/>
                <a:gd name="T7" fmla="*/ 25 h 166"/>
                <a:gd name="T8" fmla="*/ 36 w 295"/>
                <a:gd name="T9" fmla="*/ 18 h 166"/>
                <a:gd name="T10" fmla="*/ 51 w 295"/>
                <a:gd name="T11" fmla="*/ 16 h 166"/>
                <a:gd name="T12" fmla="*/ 73 w 295"/>
                <a:gd name="T13" fmla="*/ 11 h 166"/>
                <a:gd name="T14" fmla="*/ 98 w 295"/>
                <a:gd name="T15" fmla="*/ 9 h 166"/>
                <a:gd name="T16" fmla="*/ 115 w 295"/>
                <a:gd name="T17" fmla="*/ 5 h 166"/>
                <a:gd name="T18" fmla="*/ 124 w 295"/>
                <a:gd name="T19" fmla="*/ 3 h 166"/>
                <a:gd name="T20" fmla="*/ 137 w 295"/>
                <a:gd name="T21" fmla="*/ 3 h 166"/>
                <a:gd name="T22" fmla="*/ 175 w 295"/>
                <a:gd name="T23" fmla="*/ 0 h 166"/>
                <a:gd name="T24" fmla="*/ 239 w 295"/>
                <a:gd name="T25" fmla="*/ 0 h 166"/>
                <a:gd name="T26" fmla="*/ 277 w 295"/>
                <a:gd name="T27" fmla="*/ 14 h 166"/>
                <a:gd name="T28" fmla="*/ 290 w 295"/>
                <a:gd name="T29" fmla="*/ 22 h 166"/>
                <a:gd name="T30" fmla="*/ 295 w 295"/>
                <a:gd name="T31" fmla="*/ 36 h 166"/>
                <a:gd name="T32" fmla="*/ 290 w 295"/>
                <a:gd name="T33" fmla="*/ 53 h 166"/>
                <a:gd name="T34" fmla="*/ 281 w 295"/>
                <a:gd name="T35" fmla="*/ 78 h 166"/>
                <a:gd name="T36" fmla="*/ 270 w 295"/>
                <a:gd name="T37" fmla="*/ 100 h 166"/>
                <a:gd name="T38" fmla="*/ 257 w 295"/>
                <a:gd name="T39" fmla="*/ 115 h 166"/>
                <a:gd name="T40" fmla="*/ 241 w 295"/>
                <a:gd name="T41" fmla="*/ 124 h 166"/>
                <a:gd name="T42" fmla="*/ 228 w 295"/>
                <a:gd name="T43" fmla="*/ 128 h 166"/>
                <a:gd name="T44" fmla="*/ 204 w 295"/>
                <a:gd name="T45" fmla="*/ 139 h 166"/>
                <a:gd name="T46" fmla="*/ 191 w 295"/>
                <a:gd name="T47" fmla="*/ 148 h 166"/>
                <a:gd name="T48" fmla="*/ 173 w 295"/>
                <a:gd name="T49" fmla="*/ 159 h 166"/>
                <a:gd name="T50" fmla="*/ 151 w 295"/>
                <a:gd name="T51" fmla="*/ 166 h 166"/>
                <a:gd name="T52" fmla="*/ 129 w 295"/>
                <a:gd name="T53" fmla="*/ 166 h 166"/>
                <a:gd name="T54" fmla="*/ 109 w 295"/>
                <a:gd name="T55" fmla="*/ 164 h 166"/>
                <a:gd name="T56" fmla="*/ 82 w 295"/>
                <a:gd name="T57" fmla="*/ 164 h 166"/>
                <a:gd name="T58" fmla="*/ 73 w 295"/>
                <a:gd name="T59" fmla="*/ 166 h 166"/>
                <a:gd name="T60" fmla="*/ 62 w 295"/>
                <a:gd name="T61" fmla="*/ 166 h 166"/>
                <a:gd name="T62" fmla="*/ 36 w 295"/>
                <a:gd name="T63" fmla="*/ 153 h 166"/>
                <a:gd name="T64" fmla="*/ 31 w 295"/>
                <a:gd name="T65" fmla="*/ 150 h 166"/>
                <a:gd name="T66" fmla="*/ 27 w 295"/>
                <a:gd name="T67" fmla="*/ 148 h 166"/>
                <a:gd name="T68" fmla="*/ 18 w 295"/>
                <a:gd name="T69" fmla="*/ 142 h 166"/>
                <a:gd name="T70" fmla="*/ 9 w 295"/>
                <a:gd name="T71" fmla="*/ 133 h 166"/>
                <a:gd name="T72" fmla="*/ 5 w 295"/>
                <a:gd name="T73" fmla="*/ 122 h 166"/>
                <a:gd name="T74" fmla="*/ 0 w 295"/>
                <a:gd name="T75" fmla="*/ 8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5"/>
                <a:gd name="T115" fmla="*/ 0 h 166"/>
                <a:gd name="T116" fmla="*/ 295 w 295"/>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5" h="166">
                  <a:moveTo>
                    <a:pt x="0" y="82"/>
                  </a:moveTo>
                  <a:lnTo>
                    <a:pt x="0" y="62"/>
                  </a:lnTo>
                  <a:lnTo>
                    <a:pt x="5" y="51"/>
                  </a:lnTo>
                  <a:lnTo>
                    <a:pt x="27" y="25"/>
                  </a:lnTo>
                  <a:lnTo>
                    <a:pt x="36" y="18"/>
                  </a:lnTo>
                  <a:lnTo>
                    <a:pt x="51" y="16"/>
                  </a:lnTo>
                  <a:lnTo>
                    <a:pt x="73" y="11"/>
                  </a:lnTo>
                  <a:lnTo>
                    <a:pt x="98" y="9"/>
                  </a:lnTo>
                  <a:lnTo>
                    <a:pt x="115" y="5"/>
                  </a:lnTo>
                  <a:lnTo>
                    <a:pt x="124" y="3"/>
                  </a:lnTo>
                  <a:lnTo>
                    <a:pt x="137" y="3"/>
                  </a:lnTo>
                  <a:lnTo>
                    <a:pt x="175" y="0"/>
                  </a:lnTo>
                  <a:lnTo>
                    <a:pt x="239" y="0"/>
                  </a:lnTo>
                  <a:lnTo>
                    <a:pt x="277" y="14"/>
                  </a:lnTo>
                  <a:lnTo>
                    <a:pt x="290" y="22"/>
                  </a:lnTo>
                  <a:lnTo>
                    <a:pt x="295" y="36"/>
                  </a:lnTo>
                  <a:lnTo>
                    <a:pt x="290" y="53"/>
                  </a:lnTo>
                  <a:lnTo>
                    <a:pt x="281" y="78"/>
                  </a:lnTo>
                  <a:lnTo>
                    <a:pt x="270" y="100"/>
                  </a:lnTo>
                  <a:lnTo>
                    <a:pt x="257" y="115"/>
                  </a:lnTo>
                  <a:lnTo>
                    <a:pt x="241" y="124"/>
                  </a:lnTo>
                  <a:lnTo>
                    <a:pt x="228" y="128"/>
                  </a:lnTo>
                  <a:lnTo>
                    <a:pt x="204" y="139"/>
                  </a:lnTo>
                  <a:lnTo>
                    <a:pt x="191" y="148"/>
                  </a:lnTo>
                  <a:lnTo>
                    <a:pt x="173" y="159"/>
                  </a:lnTo>
                  <a:lnTo>
                    <a:pt x="151" y="166"/>
                  </a:lnTo>
                  <a:lnTo>
                    <a:pt x="129" y="166"/>
                  </a:lnTo>
                  <a:lnTo>
                    <a:pt x="109" y="164"/>
                  </a:lnTo>
                  <a:lnTo>
                    <a:pt x="82" y="164"/>
                  </a:lnTo>
                  <a:lnTo>
                    <a:pt x="73" y="166"/>
                  </a:lnTo>
                  <a:lnTo>
                    <a:pt x="62" y="166"/>
                  </a:lnTo>
                  <a:lnTo>
                    <a:pt x="36" y="153"/>
                  </a:lnTo>
                  <a:lnTo>
                    <a:pt x="31" y="150"/>
                  </a:lnTo>
                  <a:lnTo>
                    <a:pt x="27" y="148"/>
                  </a:lnTo>
                  <a:lnTo>
                    <a:pt x="18" y="142"/>
                  </a:lnTo>
                  <a:lnTo>
                    <a:pt x="9" y="133"/>
                  </a:lnTo>
                  <a:lnTo>
                    <a:pt x="5" y="122"/>
                  </a:lnTo>
                  <a:lnTo>
                    <a:pt x="0" y="82"/>
                  </a:lnTo>
                  <a:close/>
                </a:path>
              </a:pathLst>
            </a:custGeom>
            <a:solidFill>
              <a:srgbClr val="8E4A2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9" name="Freeform 288"/>
            <p:cNvSpPr>
              <a:spLocks/>
            </p:cNvSpPr>
            <p:nvPr/>
          </p:nvSpPr>
          <p:spPr bwMode="auto">
            <a:xfrm>
              <a:off x="950" y="3290"/>
              <a:ext cx="288" cy="168"/>
            </a:xfrm>
            <a:custGeom>
              <a:avLst/>
              <a:gdLst>
                <a:gd name="T0" fmla="*/ 0 w 288"/>
                <a:gd name="T1" fmla="*/ 84 h 168"/>
                <a:gd name="T2" fmla="*/ 0 w 288"/>
                <a:gd name="T3" fmla="*/ 64 h 168"/>
                <a:gd name="T4" fmla="*/ 5 w 288"/>
                <a:gd name="T5" fmla="*/ 53 h 168"/>
                <a:gd name="T6" fmla="*/ 27 w 288"/>
                <a:gd name="T7" fmla="*/ 27 h 168"/>
                <a:gd name="T8" fmla="*/ 36 w 288"/>
                <a:gd name="T9" fmla="*/ 20 h 168"/>
                <a:gd name="T10" fmla="*/ 51 w 288"/>
                <a:gd name="T11" fmla="*/ 18 h 168"/>
                <a:gd name="T12" fmla="*/ 73 w 288"/>
                <a:gd name="T13" fmla="*/ 13 h 168"/>
                <a:gd name="T14" fmla="*/ 98 w 288"/>
                <a:gd name="T15" fmla="*/ 11 h 168"/>
                <a:gd name="T16" fmla="*/ 115 w 288"/>
                <a:gd name="T17" fmla="*/ 7 h 168"/>
                <a:gd name="T18" fmla="*/ 124 w 288"/>
                <a:gd name="T19" fmla="*/ 5 h 168"/>
                <a:gd name="T20" fmla="*/ 137 w 288"/>
                <a:gd name="T21" fmla="*/ 5 h 168"/>
                <a:gd name="T22" fmla="*/ 173 w 288"/>
                <a:gd name="T23" fmla="*/ 2 h 168"/>
                <a:gd name="T24" fmla="*/ 210 w 288"/>
                <a:gd name="T25" fmla="*/ 0 h 168"/>
                <a:gd name="T26" fmla="*/ 226 w 288"/>
                <a:gd name="T27" fmla="*/ 0 h 168"/>
                <a:gd name="T28" fmla="*/ 237 w 288"/>
                <a:gd name="T29" fmla="*/ 2 h 168"/>
                <a:gd name="T30" fmla="*/ 272 w 288"/>
                <a:gd name="T31" fmla="*/ 16 h 168"/>
                <a:gd name="T32" fmla="*/ 286 w 288"/>
                <a:gd name="T33" fmla="*/ 27 h 168"/>
                <a:gd name="T34" fmla="*/ 288 w 288"/>
                <a:gd name="T35" fmla="*/ 40 h 168"/>
                <a:gd name="T36" fmla="*/ 284 w 288"/>
                <a:gd name="T37" fmla="*/ 58 h 168"/>
                <a:gd name="T38" fmla="*/ 277 w 288"/>
                <a:gd name="T39" fmla="*/ 77 h 168"/>
                <a:gd name="T40" fmla="*/ 268 w 288"/>
                <a:gd name="T41" fmla="*/ 99 h 168"/>
                <a:gd name="T42" fmla="*/ 253 w 288"/>
                <a:gd name="T43" fmla="*/ 115 h 168"/>
                <a:gd name="T44" fmla="*/ 237 w 288"/>
                <a:gd name="T45" fmla="*/ 124 h 168"/>
                <a:gd name="T46" fmla="*/ 224 w 288"/>
                <a:gd name="T47" fmla="*/ 130 h 168"/>
                <a:gd name="T48" fmla="*/ 213 w 288"/>
                <a:gd name="T49" fmla="*/ 135 h 168"/>
                <a:gd name="T50" fmla="*/ 202 w 288"/>
                <a:gd name="T51" fmla="*/ 141 h 168"/>
                <a:gd name="T52" fmla="*/ 188 w 288"/>
                <a:gd name="T53" fmla="*/ 150 h 168"/>
                <a:gd name="T54" fmla="*/ 171 w 288"/>
                <a:gd name="T55" fmla="*/ 159 h 168"/>
                <a:gd name="T56" fmla="*/ 148 w 288"/>
                <a:gd name="T57" fmla="*/ 166 h 168"/>
                <a:gd name="T58" fmla="*/ 126 w 288"/>
                <a:gd name="T59" fmla="*/ 168 h 168"/>
                <a:gd name="T60" fmla="*/ 106 w 288"/>
                <a:gd name="T61" fmla="*/ 166 h 168"/>
                <a:gd name="T62" fmla="*/ 82 w 288"/>
                <a:gd name="T63" fmla="*/ 166 h 168"/>
                <a:gd name="T64" fmla="*/ 73 w 288"/>
                <a:gd name="T65" fmla="*/ 168 h 168"/>
                <a:gd name="T66" fmla="*/ 62 w 288"/>
                <a:gd name="T67" fmla="*/ 168 h 168"/>
                <a:gd name="T68" fmla="*/ 36 w 288"/>
                <a:gd name="T69" fmla="*/ 155 h 168"/>
                <a:gd name="T70" fmla="*/ 31 w 288"/>
                <a:gd name="T71" fmla="*/ 152 h 168"/>
                <a:gd name="T72" fmla="*/ 27 w 288"/>
                <a:gd name="T73" fmla="*/ 150 h 168"/>
                <a:gd name="T74" fmla="*/ 18 w 288"/>
                <a:gd name="T75" fmla="*/ 144 h 168"/>
                <a:gd name="T76" fmla="*/ 9 w 288"/>
                <a:gd name="T77" fmla="*/ 135 h 168"/>
                <a:gd name="T78" fmla="*/ 5 w 288"/>
                <a:gd name="T79" fmla="*/ 124 h 168"/>
                <a:gd name="T80" fmla="*/ 0 w 288"/>
                <a:gd name="T81" fmla="*/ 84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68"/>
                <a:gd name="T125" fmla="*/ 288 w 288"/>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68">
                  <a:moveTo>
                    <a:pt x="0" y="84"/>
                  </a:moveTo>
                  <a:lnTo>
                    <a:pt x="0" y="64"/>
                  </a:lnTo>
                  <a:lnTo>
                    <a:pt x="5" y="53"/>
                  </a:lnTo>
                  <a:lnTo>
                    <a:pt x="27" y="27"/>
                  </a:lnTo>
                  <a:lnTo>
                    <a:pt x="36" y="20"/>
                  </a:lnTo>
                  <a:lnTo>
                    <a:pt x="51" y="18"/>
                  </a:lnTo>
                  <a:lnTo>
                    <a:pt x="73" y="13"/>
                  </a:lnTo>
                  <a:lnTo>
                    <a:pt x="98" y="11"/>
                  </a:lnTo>
                  <a:lnTo>
                    <a:pt x="115" y="7"/>
                  </a:lnTo>
                  <a:lnTo>
                    <a:pt x="124" y="5"/>
                  </a:lnTo>
                  <a:lnTo>
                    <a:pt x="137" y="5"/>
                  </a:lnTo>
                  <a:lnTo>
                    <a:pt x="173" y="2"/>
                  </a:lnTo>
                  <a:lnTo>
                    <a:pt x="210" y="0"/>
                  </a:lnTo>
                  <a:lnTo>
                    <a:pt x="226" y="0"/>
                  </a:lnTo>
                  <a:lnTo>
                    <a:pt x="237" y="2"/>
                  </a:lnTo>
                  <a:lnTo>
                    <a:pt x="272" y="16"/>
                  </a:lnTo>
                  <a:lnTo>
                    <a:pt x="286" y="27"/>
                  </a:lnTo>
                  <a:lnTo>
                    <a:pt x="288" y="40"/>
                  </a:lnTo>
                  <a:lnTo>
                    <a:pt x="284" y="58"/>
                  </a:lnTo>
                  <a:lnTo>
                    <a:pt x="277" y="77"/>
                  </a:lnTo>
                  <a:lnTo>
                    <a:pt x="268" y="99"/>
                  </a:lnTo>
                  <a:lnTo>
                    <a:pt x="253" y="115"/>
                  </a:lnTo>
                  <a:lnTo>
                    <a:pt x="237" y="124"/>
                  </a:lnTo>
                  <a:lnTo>
                    <a:pt x="224" y="130"/>
                  </a:lnTo>
                  <a:lnTo>
                    <a:pt x="213" y="135"/>
                  </a:lnTo>
                  <a:lnTo>
                    <a:pt x="202" y="141"/>
                  </a:lnTo>
                  <a:lnTo>
                    <a:pt x="188" y="150"/>
                  </a:lnTo>
                  <a:lnTo>
                    <a:pt x="171" y="159"/>
                  </a:lnTo>
                  <a:lnTo>
                    <a:pt x="148" y="166"/>
                  </a:lnTo>
                  <a:lnTo>
                    <a:pt x="126" y="168"/>
                  </a:lnTo>
                  <a:lnTo>
                    <a:pt x="106" y="166"/>
                  </a:lnTo>
                  <a:lnTo>
                    <a:pt x="82" y="166"/>
                  </a:lnTo>
                  <a:lnTo>
                    <a:pt x="73" y="168"/>
                  </a:lnTo>
                  <a:lnTo>
                    <a:pt x="62" y="168"/>
                  </a:lnTo>
                  <a:lnTo>
                    <a:pt x="36" y="155"/>
                  </a:lnTo>
                  <a:lnTo>
                    <a:pt x="31" y="152"/>
                  </a:lnTo>
                  <a:lnTo>
                    <a:pt x="27" y="150"/>
                  </a:lnTo>
                  <a:lnTo>
                    <a:pt x="18" y="144"/>
                  </a:lnTo>
                  <a:lnTo>
                    <a:pt x="9" y="135"/>
                  </a:lnTo>
                  <a:lnTo>
                    <a:pt x="5" y="124"/>
                  </a:lnTo>
                  <a:lnTo>
                    <a:pt x="0" y="84"/>
                  </a:lnTo>
                  <a:close/>
                </a:path>
              </a:pathLst>
            </a:custGeom>
            <a:solidFill>
              <a:srgbClr val="924E2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0" name="Freeform 289"/>
            <p:cNvSpPr>
              <a:spLocks/>
            </p:cNvSpPr>
            <p:nvPr/>
          </p:nvSpPr>
          <p:spPr bwMode="auto">
            <a:xfrm>
              <a:off x="950" y="3290"/>
              <a:ext cx="286" cy="168"/>
            </a:xfrm>
            <a:custGeom>
              <a:avLst/>
              <a:gdLst>
                <a:gd name="T0" fmla="*/ 0 w 286"/>
                <a:gd name="T1" fmla="*/ 84 h 168"/>
                <a:gd name="T2" fmla="*/ 0 w 286"/>
                <a:gd name="T3" fmla="*/ 64 h 168"/>
                <a:gd name="T4" fmla="*/ 5 w 286"/>
                <a:gd name="T5" fmla="*/ 53 h 168"/>
                <a:gd name="T6" fmla="*/ 27 w 286"/>
                <a:gd name="T7" fmla="*/ 27 h 168"/>
                <a:gd name="T8" fmla="*/ 36 w 286"/>
                <a:gd name="T9" fmla="*/ 20 h 168"/>
                <a:gd name="T10" fmla="*/ 51 w 286"/>
                <a:gd name="T11" fmla="*/ 18 h 168"/>
                <a:gd name="T12" fmla="*/ 73 w 286"/>
                <a:gd name="T13" fmla="*/ 13 h 168"/>
                <a:gd name="T14" fmla="*/ 98 w 286"/>
                <a:gd name="T15" fmla="*/ 11 h 168"/>
                <a:gd name="T16" fmla="*/ 115 w 286"/>
                <a:gd name="T17" fmla="*/ 7 h 168"/>
                <a:gd name="T18" fmla="*/ 124 w 286"/>
                <a:gd name="T19" fmla="*/ 5 h 168"/>
                <a:gd name="T20" fmla="*/ 137 w 286"/>
                <a:gd name="T21" fmla="*/ 5 h 168"/>
                <a:gd name="T22" fmla="*/ 173 w 286"/>
                <a:gd name="T23" fmla="*/ 2 h 168"/>
                <a:gd name="T24" fmla="*/ 210 w 286"/>
                <a:gd name="T25" fmla="*/ 0 h 168"/>
                <a:gd name="T26" fmla="*/ 224 w 286"/>
                <a:gd name="T27" fmla="*/ 0 h 168"/>
                <a:gd name="T28" fmla="*/ 235 w 286"/>
                <a:gd name="T29" fmla="*/ 2 h 168"/>
                <a:gd name="T30" fmla="*/ 253 w 286"/>
                <a:gd name="T31" fmla="*/ 7 h 168"/>
                <a:gd name="T32" fmla="*/ 270 w 286"/>
                <a:gd name="T33" fmla="*/ 16 h 168"/>
                <a:gd name="T34" fmla="*/ 281 w 286"/>
                <a:gd name="T35" fmla="*/ 27 h 168"/>
                <a:gd name="T36" fmla="*/ 286 w 286"/>
                <a:gd name="T37" fmla="*/ 40 h 168"/>
                <a:gd name="T38" fmla="*/ 281 w 286"/>
                <a:gd name="T39" fmla="*/ 58 h 168"/>
                <a:gd name="T40" fmla="*/ 275 w 286"/>
                <a:gd name="T41" fmla="*/ 77 h 168"/>
                <a:gd name="T42" fmla="*/ 264 w 286"/>
                <a:gd name="T43" fmla="*/ 97 h 168"/>
                <a:gd name="T44" fmla="*/ 250 w 286"/>
                <a:gd name="T45" fmla="*/ 113 h 168"/>
                <a:gd name="T46" fmla="*/ 235 w 286"/>
                <a:gd name="T47" fmla="*/ 122 h 168"/>
                <a:gd name="T48" fmla="*/ 222 w 286"/>
                <a:gd name="T49" fmla="*/ 128 h 168"/>
                <a:gd name="T50" fmla="*/ 199 w 286"/>
                <a:gd name="T51" fmla="*/ 141 h 168"/>
                <a:gd name="T52" fmla="*/ 186 w 286"/>
                <a:gd name="T53" fmla="*/ 150 h 168"/>
                <a:gd name="T54" fmla="*/ 168 w 286"/>
                <a:gd name="T55" fmla="*/ 159 h 168"/>
                <a:gd name="T56" fmla="*/ 148 w 286"/>
                <a:gd name="T57" fmla="*/ 166 h 168"/>
                <a:gd name="T58" fmla="*/ 126 w 286"/>
                <a:gd name="T59" fmla="*/ 168 h 168"/>
                <a:gd name="T60" fmla="*/ 106 w 286"/>
                <a:gd name="T61" fmla="*/ 166 h 168"/>
                <a:gd name="T62" fmla="*/ 82 w 286"/>
                <a:gd name="T63" fmla="*/ 166 h 168"/>
                <a:gd name="T64" fmla="*/ 73 w 286"/>
                <a:gd name="T65" fmla="*/ 168 h 168"/>
                <a:gd name="T66" fmla="*/ 62 w 286"/>
                <a:gd name="T67" fmla="*/ 168 h 168"/>
                <a:gd name="T68" fmla="*/ 36 w 286"/>
                <a:gd name="T69" fmla="*/ 155 h 168"/>
                <a:gd name="T70" fmla="*/ 31 w 286"/>
                <a:gd name="T71" fmla="*/ 152 h 168"/>
                <a:gd name="T72" fmla="*/ 27 w 286"/>
                <a:gd name="T73" fmla="*/ 150 h 168"/>
                <a:gd name="T74" fmla="*/ 18 w 286"/>
                <a:gd name="T75" fmla="*/ 144 h 168"/>
                <a:gd name="T76" fmla="*/ 9 w 286"/>
                <a:gd name="T77" fmla="*/ 135 h 168"/>
                <a:gd name="T78" fmla="*/ 5 w 286"/>
                <a:gd name="T79" fmla="*/ 124 h 168"/>
                <a:gd name="T80" fmla="*/ 0 w 286"/>
                <a:gd name="T81" fmla="*/ 84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6"/>
                <a:gd name="T124" fmla="*/ 0 h 168"/>
                <a:gd name="T125" fmla="*/ 286 w 286"/>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6" h="168">
                  <a:moveTo>
                    <a:pt x="0" y="84"/>
                  </a:moveTo>
                  <a:lnTo>
                    <a:pt x="0" y="64"/>
                  </a:lnTo>
                  <a:lnTo>
                    <a:pt x="5" y="53"/>
                  </a:lnTo>
                  <a:lnTo>
                    <a:pt x="27" y="27"/>
                  </a:lnTo>
                  <a:lnTo>
                    <a:pt x="36" y="20"/>
                  </a:lnTo>
                  <a:lnTo>
                    <a:pt x="51" y="18"/>
                  </a:lnTo>
                  <a:lnTo>
                    <a:pt x="73" y="13"/>
                  </a:lnTo>
                  <a:lnTo>
                    <a:pt x="98" y="11"/>
                  </a:lnTo>
                  <a:lnTo>
                    <a:pt x="115" y="7"/>
                  </a:lnTo>
                  <a:lnTo>
                    <a:pt x="124" y="5"/>
                  </a:lnTo>
                  <a:lnTo>
                    <a:pt x="137" y="5"/>
                  </a:lnTo>
                  <a:lnTo>
                    <a:pt x="173" y="2"/>
                  </a:lnTo>
                  <a:lnTo>
                    <a:pt x="210" y="0"/>
                  </a:lnTo>
                  <a:lnTo>
                    <a:pt x="224" y="0"/>
                  </a:lnTo>
                  <a:lnTo>
                    <a:pt x="235" y="2"/>
                  </a:lnTo>
                  <a:lnTo>
                    <a:pt x="253" y="7"/>
                  </a:lnTo>
                  <a:lnTo>
                    <a:pt x="270" y="16"/>
                  </a:lnTo>
                  <a:lnTo>
                    <a:pt x="281" y="27"/>
                  </a:lnTo>
                  <a:lnTo>
                    <a:pt x="286" y="40"/>
                  </a:lnTo>
                  <a:lnTo>
                    <a:pt x="281" y="58"/>
                  </a:lnTo>
                  <a:lnTo>
                    <a:pt x="275" y="77"/>
                  </a:lnTo>
                  <a:lnTo>
                    <a:pt x="264" y="97"/>
                  </a:lnTo>
                  <a:lnTo>
                    <a:pt x="250" y="113"/>
                  </a:lnTo>
                  <a:lnTo>
                    <a:pt x="235" y="122"/>
                  </a:lnTo>
                  <a:lnTo>
                    <a:pt x="222" y="128"/>
                  </a:lnTo>
                  <a:lnTo>
                    <a:pt x="199" y="141"/>
                  </a:lnTo>
                  <a:lnTo>
                    <a:pt x="186" y="150"/>
                  </a:lnTo>
                  <a:lnTo>
                    <a:pt x="168" y="159"/>
                  </a:lnTo>
                  <a:lnTo>
                    <a:pt x="148" y="166"/>
                  </a:lnTo>
                  <a:lnTo>
                    <a:pt x="126" y="168"/>
                  </a:lnTo>
                  <a:lnTo>
                    <a:pt x="106" y="166"/>
                  </a:lnTo>
                  <a:lnTo>
                    <a:pt x="82" y="166"/>
                  </a:lnTo>
                  <a:lnTo>
                    <a:pt x="73" y="168"/>
                  </a:lnTo>
                  <a:lnTo>
                    <a:pt x="62" y="168"/>
                  </a:lnTo>
                  <a:lnTo>
                    <a:pt x="36" y="155"/>
                  </a:lnTo>
                  <a:lnTo>
                    <a:pt x="31" y="152"/>
                  </a:lnTo>
                  <a:lnTo>
                    <a:pt x="27" y="150"/>
                  </a:lnTo>
                  <a:lnTo>
                    <a:pt x="18" y="144"/>
                  </a:lnTo>
                  <a:lnTo>
                    <a:pt x="9" y="135"/>
                  </a:lnTo>
                  <a:lnTo>
                    <a:pt x="5" y="124"/>
                  </a:lnTo>
                  <a:lnTo>
                    <a:pt x="0" y="84"/>
                  </a:lnTo>
                  <a:close/>
                </a:path>
              </a:pathLst>
            </a:custGeom>
            <a:solidFill>
              <a:srgbClr val="96523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1" name="Freeform 290"/>
            <p:cNvSpPr>
              <a:spLocks/>
            </p:cNvSpPr>
            <p:nvPr/>
          </p:nvSpPr>
          <p:spPr bwMode="auto">
            <a:xfrm>
              <a:off x="950" y="3290"/>
              <a:ext cx="279" cy="168"/>
            </a:xfrm>
            <a:custGeom>
              <a:avLst/>
              <a:gdLst>
                <a:gd name="T0" fmla="*/ 0 w 279"/>
                <a:gd name="T1" fmla="*/ 84 h 168"/>
                <a:gd name="T2" fmla="*/ 0 w 279"/>
                <a:gd name="T3" fmla="*/ 64 h 168"/>
                <a:gd name="T4" fmla="*/ 5 w 279"/>
                <a:gd name="T5" fmla="*/ 53 h 168"/>
                <a:gd name="T6" fmla="*/ 27 w 279"/>
                <a:gd name="T7" fmla="*/ 27 h 168"/>
                <a:gd name="T8" fmla="*/ 36 w 279"/>
                <a:gd name="T9" fmla="*/ 20 h 168"/>
                <a:gd name="T10" fmla="*/ 51 w 279"/>
                <a:gd name="T11" fmla="*/ 18 h 168"/>
                <a:gd name="T12" fmla="*/ 73 w 279"/>
                <a:gd name="T13" fmla="*/ 13 h 168"/>
                <a:gd name="T14" fmla="*/ 98 w 279"/>
                <a:gd name="T15" fmla="*/ 11 h 168"/>
                <a:gd name="T16" fmla="*/ 115 w 279"/>
                <a:gd name="T17" fmla="*/ 7 h 168"/>
                <a:gd name="T18" fmla="*/ 124 w 279"/>
                <a:gd name="T19" fmla="*/ 5 h 168"/>
                <a:gd name="T20" fmla="*/ 137 w 279"/>
                <a:gd name="T21" fmla="*/ 5 h 168"/>
                <a:gd name="T22" fmla="*/ 171 w 279"/>
                <a:gd name="T23" fmla="*/ 2 h 168"/>
                <a:gd name="T24" fmla="*/ 206 w 279"/>
                <a:gd name="T25" fmla="*/ 0 h 168"/>
                <a:gd name="T26" fmla="*/ 222 w 279"/>
                <a:gd name="T27" fmla="*/ 0 h 168"/>
                <a:gd name="T28" fmla="*/ 233 w 279"/>
                <a:gd name="T29" fmla="*/ 2 h 168"/>
                <a:gd name="T30" fmla="*/ 250 w 279"/>
                <a:gd name="T31" fmla="*/ 7 h 168"/>
                <a:gd name="T32" fmla="*/ 266 w 279"/>
                <a:gd name="T33" fmla="*/ 16 h 168"/>
                <a:gd name="T34" fmla="*/ 277 w 279"/>
                <a:gd name="T35" fmla="*/ 27 h 168"/>
                <a:gd name="T36" fmla="*/ 279 w 279"/>
                <a:gd name="T37" fmla="*/ 40 h 168"/>
                <a:gd name="T38" fmla="*/ 277 w 279"/>
                <a:gd name="T39" fmla="*/ 58 h 168"/>
                <a:gd name="T40" fmla="*/ 270 w 279"/>
                <a:gd name="T41" fmla="*/ 77 h 168"/>
                <a:gd name="T42" fmla="*/ 261 w 279"/>
                <a:gd name="T43" fmla="*/ 97 h 168"/>
                <a:gd name="T44" fmla="*/ 248 w 279"/>
                <a:gd name="T45" fmla="*/ 110 h 168"/>
                <a:gd name="T46" fmla="*/ 233 w 279"/>
                <a:gd name="T47" fmla="*/ 119 h 168"/>
                <a:gd name="T48" fmla="*/ 219 w 279"/>
                <a:gd name="T49" fmla="*/ 128 h 168"/>
                <a:gd name="T50" fmla="*/ 197 w 279"/>
                <a:gd name="T51" fmla="*/ 141 h 168"/>
                <a:gd name="T52" fmla="*/ 184 w 279"/>
                <a:gd name="T53" fmla="*/ 150 h 168"/>
                <a:gd name="T54" fmla="*/ 166 w 279"/>
                <a:gd name="T55" fmla="*/ 159 h 168"/>
                <a:gd name="T56" fmla="*/ 146 w 279"/>
                <a:gd name="T57" fmla="*/ 166 h 168"/>
                <a:gd name="T58" fmla="*/ 124 w 279"/>
                <a:gd name="T59" fmla="*/ 168 h 168"/>
                <a:gd name="T60" fmla="*/ 104 w 279"/>
                <a:gd name="T61" fmla="*/ 166 h 168"/>
                <a:gd name="T62" fmla="*/ 91 w 279"/>
                <a:gd name="T63" fmla="*/ 163 h 168"/>
                <a:gd name="T64" fmla="*/ 82 w 279"/>
                <a:gd name="T65" fmla="*/ 163 h 168"/>
                <a:gd name="T66" fmla="*/ 73 w 279"/>
                <a:gd name="T67" fmla="*/ 168 h 168"/>
                <a:gd name="T68" fmla="*/ 62 w 279"/>
                <a:gd name="T69" fmla="*/ 168 h 168"/>
                <a:gd name="T70" fmla="*/ 36 w 279"/>
                <a:gd name="T71" fmla="*/ 155 h 168"/>
                <a:gd name="T72" fmla="*/ 31 w 279"/>
                <a:gd name="T73" fmla="*/ 152 h 168"/>
                <a:gd name="T74" fmla="*/ 27 w 279"/>
                <a:gd name="T75" fmla="*/ 150 h 168"/>
                <a:gd name="T76" fmla="*/ 18 w 279"/>
                <a:gd name="T77" fmla="*/ 144 h 168"/>
                <a:gd name="T78" fmla="*/ 9 w 279"/>
                <a:gd name="T79" fmla="*/ 135 h 168"/>
                <a:gd name="T80" fmla="*/ 5 w 279"/>
                <a:gd name="T81" fmla="*/ 124 h 168"/>
                <a:gd name="T82" fmla="*/ 0 w 279"/>
                <a:gd name="T83" fmla="*/ 84 h 1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9"/>
                <a:gd name="T127" fmla="*/ 0 h 168"/>
                <a:gd name="T128" fmla="*/ 279 w 279"/>
                <a:gd name="T129" fmla="*/ 168 h 1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9" h="168">
                  <a:moveTo>
                    <a:pt x="0" y="84"/>
                  </a:moveTo>
                  <a:lnTo>
                    <a:pt x="0" y="64"/>
                  </a:lnTo>
                  <a:lnTo>
                    <a:pt x="5" y="53"/>
                  </a:lnTo>
                  <a:lnTo>
                    <a:pt x="27" y="27"/>
                  </a:lnTo>
                  <a:lnTo>
                    <a:pt x="36" y="20"/>
                  </a:lnTo>
                  <a:lnTo>
                    <a:pt x="51" y="18"/>
                  </a:lnTo>
                  <a:lnTo>
                    <a:pt x="73" y="13"/>
                  </a:lnTo>
                  <a:lnTo>
                    <a:pt x="98" y="11"/>
                  </a:lnTo>
                  <a:lnTo>
                    <a:pt x="115" y="7"/>
                  </a:lnTo>
                  <a:lnTo>
                    <a:pt x="124" y="5"/>
                  </a:lnTo>
                  <a:lnTo>
                    <a:pt x="137" y="5"/>
                  </a:lnTo>
                  <a:lnTo>
                    <a:pt x="171" y="2"/>
                  </a:lnTo>
                  <a:lnTo>
                    <a:pt x="206" y="0"/>
                  </a:lnTo>
                  <a:lnTo>
                    <a:pt x="222" y="0"/>
                  </a:lnTo>
                  <a:lnTo>
                    <a:pt x="233" y="2"/>
                  </a:lnTo>
                  <a:lnTo>
                    <a:pt x="250" y="7"/>
                  </a:lnTo>
                  <a:lnTo>
                    <a:pt x="266" y="16"/>
                  </a:lnTo>
                  <a:lnTo>
                    <a:pt x="277" y="27"/>
                  </a:lnTo>
                  <a:lnTo>
                    <a:pt x="279" y="40"/>
                  </a:lnTo>
                  <a:lnTo>
                    <a:pt x="277" y="58"/>
                  </a:lnTo>
                  <a:lnTo>
                    <a:pt x="270" y="77"/>
                  </a:lnTo>
                  <a:lnTo>
                    <a:pt x="261" y="97"/>
                  </a:lnTo>
                  <a:lnTo>
                    <a:pt x="248" y="110"/>
                  </a:lnTo>
                  <a:lnTo>
                    <a:pt x="233" y="119"/>
                  </a:lnTo>
                  <a:lnTo>
                    <a:pt x="219" y="128"/>
                  </a:lnTo>
                  <a:lnTo>
                    <a:pt x="197" y="141"/>
                  </a:lnTo>
                  <a:lnTo>
                    <a:pt x="184" y="150"/>
                  </a:lnTo>
                  <a:lnTo>
                    <a:pt x="166" y="159"/>
                  </a:lnTo>
                  <a:lnTo>
                    <a:pt x="146" y="166"/>
                  </a:lnTo>
                  <a:lnTo>
                    <a:pt x="124" y="168"/>
                  </a:lnTo>
                  <a:lnTo>
                    <a:pt x="104" y="166"/>
                  </a:lnTo>
                  <a:lnTo>
                    <a:pt x="91" y="163"/>
                  </a:lnTo>
                  <a:lnTo>
                    <a:pt x="82" y="163"/>
                  </a:lnTo>
                  <a:lnTo>
                    <a:pt x="73" y="168"/>
                  </a:lnTo>
                  <a:lnTo>
                    <a:pt x="62" y="168"/>
                  </a:lnTo>
                  <a:lnTo>
                    <a:pt x="36" y="155"/>
                  </a:lnTo>
                  <a:lnTo>
                    <a:pt x="31" y="152"/>
                  </a:lnTo>
                  <a:lnTo>
                    <a:pt x="27" y="150"/>
                  </a:lnTo>
                  <a:lnTo>
                    <a:pt x="18" y="144"/>
                  </a:lnTo>
                  <a:lnTo>
                    <a:pt x="9" y="135"/>
                  </a:lnTo>
                  <a:lnTo>
                    <a:pt x="5" y="124"/>
                  </a:lnTo>
                  <a:lnTo>
                    <a:pt x="0" y="84"/>
                  </a:lnTo>
                  <a:close/>
                </a:path>
              </a:pathLst>
            </a:custGeom>
            <a:solidFill>
              <a:srgbClr val="99553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2" name="Freeform 291"/>
            <p:cNvSpPr>
              <a:spLocks/>
            </p:cNvSpPr>
            <p:nvPr/>
          </p:nvSpPr>
          <p:spPr bwMode="auto">
            <a:xfrm>
              <a:off x="950" y="3290"/>
              <a:ext cx="275" cy="168"/>
            </a:xfrm>
            <a:custGeom>
              <a:avLst/>
              <a:gdLst>
                <a:gd name="T0" fmla="*/ 0 w 275"/>
                <a:gd name="T1" fmla="*/ 84 h 168"/>
                <a:gd name="T2" fmla="*/ 0 w 275"/>
                <a:gd name="T3" fmla="*/ 64 h 168"/>
                <a:gd name="T4" fmla="*/ 5 w 275"/>
                <a:gd name="T5" fmla="*/ 53 h 168"/>
                <a:gd name="T6" fmla="*/ 27 w 275"/>
                <a:gd name="T7" fmla="*/ 27 h 168"/>
                <a:gd name="T8" fmla="*/ 36 w 275"/>
                <a:gd name="T9" fmla="*/ 20 h 168"/>
                <a:gd name="T10" fmla="*/ 51 w 275"/>
                <a:gd name="T11" fmla="*/ 18 h 168"/>
                <a:gd name="T12" fmla="*/ 73 w 275"/>
                <a:gd name="T13" fmla="*/ 13 h 168"/>
                <a:gd name="T14" fmla="*/ 98 w 275"/>
                <a:gd name="T15" fmla="*/ 11 h 168"/>
                <a:gd name="T16" fmla="*/ 115 w 275"/>
                <a:gd name="T17" fmla="*/ 7 h 168"/>
                <a:gd name="T18" fmla="*/ 124 w 275"/>
                <a:gd name="T19" fmla="*/ 5 h 168"/>
                <a:gd name="T20" fmla="*/ 137 w 275"/>
                <a:gd name="T21" fmla="*/ 5 h 168"/>
                <a:gd name="T22" fmla="*/ 171 w 275"/>
                <a:gd name="T23" fmla="*/ 0 h 168"/>
                <a:gd name="T24" fmla="*/ 233 w 275"/>
                <a:gd name="T25" fmla="*/ 0 h 168"/>
                <a:gd name="T26" fmla="*/ 248 w 275"/>
                <a:gd name="T27" fmla="*/ 5 h 168"/>
                <a:gd name="T28" fmla="*/ 261 w 275"/>
                <a:gd name="T29" fmla="*/ 13 h 168"/>
                <a:gd name="T30" fmla="*/ 272 w 275"/>
                <a:gd name="T31" fmla="*/ 27 h 168"/>
                <a:gd name="T32" fmla="*/ 275 w 275"/>
                <a:gd name="T33" fmla="*/ 40 h 168"/>
                <a:gd name="T34" fmla="*/ 272 w 275"/>
                <a:gd name="T35" fmla="*/ 58 h 168"/>
                <a:gd name="T36" fmla="*/ 266 w 275"/>
                <a:gd name="T37" fmla="*/ 77 h 168"/>
                <a:gd name="T38" fmla="*/ 257 w 275"/>
                <a:gd name="T39" fmla="*/ 95 h 168"/>
                <a:gd name="T40" fmla="*/ 244 w 275"/>
                <a:gd name="T41" fmla="*/ 110 h 168"/>
                <a:gd name="T42" fmla="*/ 217 w 275"/>
                <a:gd name="T43" fmla="*/ 128 h 168"/>
                <a:gd name="T44" fmla="*/ 195 w 275"/>
                <a:gd name="T45" fmla="*/ 141 h 168"/>
                <a:gd name="T46" fmla="*/ 182 w 275"/>
                <a:gd name="T47" fmla="*/ 150 h 168"/>
                <a:gd name="T48" fmla="*/ 164 w 275"/>
                <a:gd name="T49" fmla="*/ 159 h 168"/>
                <a:gd name="T50" fmla="*/ 144 w 275"/>
                <a:gd name="T51" fmla="*/ 163 h 168"/>
                <a:gd name="T52" fmla="*/ 122 w 275"/>
                <a:gd name="T53" fmla="*/ 166 h 168"/>
                <a:gd name="T54" fmla="*/ 102 w 275"/>
                <a:gd name="T55" fmla="*/ 163 h 168"/>
                <a:gd name="T56" fmla="*/ 91 w 275"/>
                <a:gd name="T57" fmla="*/ 163 h 168"/>
                <a:gd name="T58" fmla="*/ 73 w 275"/>
                <a:gd name="T59" fmla="*/ 168 h 168"/>
                <a:gd name="T60" fmla="*/ 62 w 275"/>
                <a:gd name="T61" fmla="*/ 168 h 168"/>
                <a:gd name="T62" fmla="*/ 36 w 275"/>
                <a:gd name="T63" fmla="*/ 155 h 168"/>
                <a:gd name="T64" fmla="*/ 31 w 275"/>
                <a:gd name="T65" fmla="*/ 152 h 168"/>
                <a:gd name="T66" fmla="*/ 27 w 275"/>
                <a:gd name="T67" fmla="*/ 150 h 168"/>
                <a:gd name="T68" fmla="*/ 18 w 275"/>
                <a:gd name="T69" fmla="*/ 144 h 168"/>
                <a:gd name="T70" fmla="*/ 9 w 275"/>
                <a:gd name="T71" fmla="*/ 135 h 168"/>
                <a:gd name="T72" fmla="*/ 5 w 275"/>
                <a:gd name="T73" fmla="*/ 124 h 168"/>
                <a:gd name="T74" fmla="*/ 0 w 275"/>
                <a:gd name="T75" fmla="*/ 84 h 16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5"/>
                <a:gd name="T115" fmla="*/ 0 h 168"/>
                <a:gd name="T116" fmla="*/ 275 w 275"/>
                <a:gd name="T117" fmla="*/ 168 h 16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5" h="168">
                  <a:moveTo>
                    <a:pt x="0" y="84"/>
                  </a:moveTo>
                  <a:lnTo>
                    <a:pt x="0" y="64"/>
                  </a:lnTo>
                  <a:lnTo>
                    <a:pt x="5" y="53"/>
                  </a:lnTo>
                  <a:lnTo>
                    <a:pt x="27" y="27"/>
                  </a:lnTo>
                  <a:lnTo>
                    <a:pt x="36" y="20"/>
                  </a:lnTo>
                  <a:lnTo>
                    <a:pt x="51" y="18"/>
                  </a:lnTo>
                  <a:lnTo>
                    <a:pt x="73" y="13"/>
                  </a:lnTo>
                  <a:lnTo>
                    <a:pt x="98" y="11"/>
                  </a:lnTo>
                  <a:lnTo>
                    <a:pt x="115" y="7"/>
                  </a:lnTo>
                  <a:lnTo>
                    <a:pt x="124" y="5"/>
                  </a:lnTo>
                  <a:lnTo>
                    <a:pt x="137" y="5"/>
                  </a:lnTo>
                  <a:lnTo>
                    <a:pt x="171" y="0"/>
                  </a:lnTo>
                  <a:lnTo>
                    <a:pt x="233" y="0"/>
                  </a:lnTo>
                  <a:lnTo>
                    <a:pt x="248" y="5"/>
                  </a:lnTo>
                  <a:lnTo>
                    <a:pt x="261" y="13"/>
                  </a:lnTo>
                  <a:lnTo>
                    <a:pt x="272" y="27"/>
                  </a:lnTo>
                  <a:lnTo>
                    <a:pt x="275" y="40"/>
                  </a:lnTo>
                  <a:lnTo>
                    <a:pt x="272" y="58"/>
                  </a:lnTo>
                  <a:lnTo>
                    <a:pt x="266" y="77"/>
                  </a:lnTo>
                  <a:lnTo>
                    <a:pt x="257" y="95"/>
                  </a:lnTo>
                  <a:lnTo>
                    <a:pt x="244" y="110"/>
                  </a:lnTo>
                  <a:lnTo>
                    <a:pt x="217" y="128"/>
                  </a:lnTo>
                  <a:lnTo>
                    <a:pt x="195" y="141"/>
                  </a:lnTo>
                  <a:lnTo>
                    <a:pt x="182" y="150"/>
                  </a:lnTo>
                  <a:lnTo>
                    <a:pt x="164" y="159"/>
                  </a:lnTo>
                  <a:lnTo>
                    <a:pt x="144" y="163"/>
                  </a:lnTo>
                  <a:lnTo>
                    <a:pt x="122" y="166"/>
                  </a:lnTo>
                  <a:lnTo>
                    <a:pt x="102" y="163"/>
                  </a:lnTo>
                  <a:lnTo>
                    <a:pt x="91" y="163"/>
                  </a:lnTo>
                  <a:lnTo>
                    <a:pt x="73" y="168"/>
                  </a:lnTo>
                  <a:lnTo>
                    <a:pt x="62" y="168"/>
                  </a:lnTo>
                  <a:lnTo>
                    <a:pt x="36" y="155"/>
                  </a:lnTo>
                  <a:lnTo>
                    <a:pt x="31" y="152"/>
                  </a:lnTo>
                  <a:lnTo>
                    <a:pt x="27" y="150"/>
                  </a:lnTo>
                  <a:lnTo>
                    <a:pt x="18" y="144"/>
                  </a:lnTo>
                  <a:lnTo>
                    <a:pt x="9" y="135"/>
                  </a:lnTo>
                  <a:lnTo>
                    <a:pt x="5" y="124"/>
                  </a:lnTo>
                  <a:lnTo>
                    <a:pt x="0" y="84"/>
                  </a:lnTo>
                  <a:close/>
                </a:path>
              </a:pathLst>
            </a:custGeom>
            <a:solidFill>
              <a:srgbClr val="9D59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3" name="Freeform 292"/>
            <p:cNvSpPr>
              <a:spLocks/>
            </p:cNvSpPr>
            <p:nvPr/>
          </p:nvSpPr>
          <p:spPr bwMode="auto">
            <a:xfrm>
              <a:off x="950" y="3288"/>
              <a:ext cx="270" cy="170"/>
            </a:xfrm>
            <a:custGeom>
              <a:avLst/>
              <a:gdLst>
                <a:gd name="T0" fmla="*/ 0 w 270"/>
                <a:gd name="T1" fmla="*/ 86 h 170"/>
                <a:gd name="T2" fmla="*/ 0 w 270"/>
                <a:gd name="T3" fmla="*/ 66 h 170"/>
                <a:gd name="T4" fmla="*/ 5 w 270"/>
                <a:gd name="T5" fmla="*/ 55 h 170"/>
                <a:gd name="T6" fmla="*/ 27 w 270"/>
                <a:gd name="T7" fmla="*/ 29 h 170"/>
                <a:gd name="T8" fmla="*/ 36 w 270"/>
                <a:gd name="T9" fmla="*/ 22 h 170"/>
                <a:gd name="T10" fmla="*/ 51 w 270"/>
                <a:gd name="T11" fmla="*/ 20 h 170"/>
                <a:gd name="T12" fmla="*/ 73 w 270"/>
                <a:gd name="T13" fmla="*/ 15 h 170"/>
                <a:gd name="T14" fmla="*/ 98 w 270"/>
                <a:gd name="T15" fmla="*/ 13 h 170"/>
                <a:gd name="T16" fmla="*/ 115 w 270"/>
                <a:gd name="T17" fmla="*/ 9 h 170"/>
                <a:gd name="T18" fmla="*/ 124 w 270"/>
                <a:gd name="T19" fmla="*/ 7 h 170"/>
                <a:gd name="T20" fmla="*/ 137 w 270"/>
                <a:gd name="T21" fmla="*/ 4 h 170"/>
                <a:gd name="T22" fmla="*/ 168 w 270"/>
                <a:gd name="T23" fmla="*/ 2 h 170"/>
                <a:gd name="T24" fmla="*/ 204 w 270"/>
                <a:gd name="T25" fmla="*/ 0 h 170"/>
                <a:gd name="T26" fmla="*/ 217 w 270"/>
                <a:gd name="T27" fmla="*/ 0 h 170"/>
                <a:gd name="T28" fmla="*/ 228 w 270"/>
                <a:gd name="T29" fmla="*/ 2 h 170"/>
                <a:gd name="T30" fmla="*/ 244 w 270"/>
                <a:gd name="T31" fmla="*/ 9 h 170"/>
                <a:gd name="T32" fmla="*/ 259 w 270"/>
                <a:gd name="T33" fmla="*/ 18 h 170"/>
                <a:gd name="T34" fmla="*/ 268 w 270"/>
                <a:gd name="T35" fmla="*/ 29 h 170"/>
                <a:gd name="T36" fmla="*/ 270 w 270"/>
                <a:gd name="T37" fmla="*/ 42 h 170"/>
                <a:gd name="T38" fmla="*/ 268 w 270"/>
                <a:gd name="T39" fmla="*/ 60 h 170"/>
                <a:gd name="T40" fmla="*/ 264 w 270"/>
                <a:gd name="T41" fmla="*/ 77 h 170"/>
                <a:gd name="T42" fmla="*/ 255 w 270"/>
                <a:gd name="T43" fmla="*/ 95 h 170"/>
                <a:gd name="T44" fmla="*/ 241 w 270"/>
                <a:gd name="T45" fmla="*/ 110 h 170"/>
                <a:gd name="T46" fmla="*/ 226 w 270"/>
                <a:gd name="T47" fmla="*/ 121 h 170"/>
                <a:gd name="T48" fmla="*/ 215 w 270"/>
                <a:gd name="T49" fmla="*/ 128 h 170"/>
                <a:gd name="T50" fmla="*/ 193 w 270"/>
                <a:gd name="T51" fmla="*/ 143 h 170"/>
                <a:gd name="T52" fmla="*/ 179 w 270"/>
                <a:gd name="T53" fmla="*/ 152 h 170"/>
                <a:gd name="T54" fmla="*/ 164 w 270"/>
                <a:gd name="T55" fmla="*/ 159 h 170"/>
                <a:gd name="T56" fmla="*/ 142 w 270"/>
                <a:gd name="T57" fmla="*/ 165 h 170"/>
                <a:gd name="T58" fmla="*/ 120 w 270"/>
                <a:gd name="T59" fmla="*/ 168 h 170"/>
                <a:gd name="T60" fmla="*/ 102 w 270"/>
                <a:gd name="T61" fmla="*/ 165 h 170"/>
                <a:gd name="T62" fmla="*/ 89 w 270"/>
                <a:gd name="T63" fmla="*/ 165 h 170"/>
                <a:gd name="T64" fmla="*/ 73 w 270"/>
                <a:gd name="T65" fmla="*/ 170 h 170"/>
                <a:gd name="T66" fmla="*/ 62 w 270"/>
                <a:gd name="T67" fmla="*/ 170 h 170"/>
                <a:gd name="T68" fmla="*/ 36 w 270"/>
                <a:gd name="T69" fmla="*/ 157 h 170"/>
                <a:gd name="T70" fmla="*/ 31 w 270"/>
                <a:gd name="T71" fmla="*/ 154 h 170"/>
                <a:gd name="T72" fmla="*/ 27 w 270"/>
                <a:gd name="T73" fmla="*/ 152 h 170"/>
                <a:gd name="T74" fmla="*/ 18 w 270"/>
                <a:gd name="T75" fmla="*/ 146 h 170"/>
                <a:gd name="T76" fmla="*/ 9 w 270"/>
                <a:gd name="T77" fmla="*/ 137 h 170"/>
                <a:gd name="T78" fmla="*/ 5 w 270"/>
                <a:gd name="T79" fmla="*/ 126 h 170"/>
                <a:gd name="T80" fmla="*/ 0 w 270"/>
                <a:gd name="T81" fmla="*/ 86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0"/>
                <a:gd name="T124" fmla="*/ 0 h 170"/>
                <a:gd name="T125" fmla="*/ 270 w 270"/>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0" h="170">
                  <a:moveTo>
                    <a:pt x="0" y="86"/>
                  </a:moveTo>
                  <a:lnTo>
                    <a:pt x="0" y="66"/>
                  </a:lnTo>
                  <a:lnTo>
                    <a:pt x="5" y="55"/>
                  </a:lnTo>
                  <a:lnTo>
                    <a:pt x="27" y="29"/>
                  </a:lnTo>
                  <a:lnTo>
                    <a:pt x="36" y="22"/>
                  </a:lnTo>
                  <a:lnTo>
                    <a:pt x="51" y="20"/>
                  </a:lnTo>
                  <a:lnTo>
                    <a:pt x="73" y="15"/>
                  </a:lnTo>
                  <a:lnTo>
                    <a:pt x="98" y="13"/>
                  </a:lnTo>
                  <a:lnTo>
                    <a:pt x="115" y="9"/>
                  </a:lnTo>
                  <a:lnTo>
                    <a:pt x="124" y="7"/>
                  </a:lnTo>
                  <a:lnTo>
                    <a:pt x="137" y="4"/>
                  </a:lnTo>
                  <a:lnTo>
                    <a:pt x="168" y="2"/>
                  </a:lnTo>
                  <a:lnTo>
                    <a:pt x="204" y="0"/>
                  </a:lnTo>
                  <a:lnTo>
                    <a:pt x="217" y="0"/>
                  </a:lnTo>
                  <a:lnTo>
                    <a:pt x="228" y="2"/>
                  </a:lnTo>
                  <a:lnTo>
                    <a:pt x="244" y="9"/>
                  </a:lnTo>
                  <a:lnTo>
                    <a:pt x="259" y="18"/>
                  </a:lnTo>
                  <a:lnTo>
                    <a:pt x="268" y="29"/>
                  </a:lnTo>
                  <a:lnTo>
                    <a:pt x="270" y="42"/>
                  </a:lnTo>
                  <a:lnTo>
                    <a:pt x="268" y="60"/>
                  </a:lnTo>
                  <a:lnTo>
                    <a:pt x="264" y="77"/>
                  </a:lnTo>
                  <a:lnTo>
                    <a:pt x="255" y="95"/>
                  </a:lnTo>
                  <a:lnTo>
                    <a:pt x="241" y="110"/>
                  </a:lnTo>
                  <a:lnTo>
                    <a:pt x="226" y="121"/>
                  </a:lnTo>
                  <a:lnTo>
                    <a:pt x="215" y="128"/>
                  </a:lnTo>
                  <a:lnTo>
                    <a:pt x="193" y="143"/>
                  </a:lnTo>
                  <a:lnTo>
                    <a:pt x="179" y="152"/>
                  </a:lnTo>
                  <a:lnTo>
                    <a:pt x="164" y="159"/>
                  </a:lnTo>
                  <a:lnTo>
                    <a:pt x="142" y="165"/>
                  </a:lnTo>
                  <a:lnTo>
                    <a:pt x="120" y="168"/>
                  </a:lnTo>
                  <a:lnTo>
                    <a:pt x="102" y="165"/>
                  </a:lnTo>
                  <a:lnTo>
                    <a:pt x="89" y="165"/>
                  </a:lnTo>
                  <a:lnTo>
                    <a:pt x="73" y="170"/>
                  </a:lnTo>
                  <a:lnTo>
                    <a:pt x="62" y="170"/>
                  </a:lnTo>
                  <a:lnTo>
                    <a:pt x="36" y="157"/>
                  </a:lnTo>
                  <a:lnTo>
                    <a:pt x="31" y="154"/>
                  </a:lnTo>
                  <a:lnTo>
                    <a:pt x="27" y="152"/>
                  </a:lnTo>
                  <a:lnTo>
                    <a:pt x="18" y="146"/>
                  </a:lnTo>
                  <a:lnTo>
                    <a:pt x="9" y="137"/>
                  </a:lnTo>
                  <a:lnTo>
                    <a:pt x="5" y="126"/>
                  </a:lnTo>
                  <a:lnTo>
                    <a:pt x="0" y="86"/>
                  </a:lnTo>
                  <a:close/>
                </a:path>
              </a:pathLst>
            </a:custGeom>
            <a:solidFill>
              <a:srgbClr val="A05C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4" name="Freeform 293"/>
            <p:cNvSpPr>
              <a:spLocks/>
            </p:cNvSpPr>
            <p:nvPr/>
          </p:nvSpPr>
          <p:spPr bwMode="auto">
            <a:xfrm>
              <a:off x="950" y="3288"/>
              <a:ext cx="266" cy="170"/>
            </a:xfrm>
            <a:custGeom>
              <a:avLst/>
              <a:gdLst>
                <a:gd name="T0" fmla="*/ 0 w 266"/>
                <a:gd name="T1" fmla="*/ 86 h 170"/>
                <a:gd name="T2" fmla="*/ 0 w 266"/>
                <a:gd name="T3" fmla="*/ 66 h 170"/>
                <a:gd name="T4" fmla="*/ 5 w 266"/>
                <a:gd name="T5" fmla="*/ 55 h 170"/>
                <a:gd name="T6" fmla="*/ 27 w 266"/>
                <a:gd name="T7" fmla="*/ 29 h 170"/>
                <a:gd name="T8" fmla="*/ 36 w 266"/>
                <a:gd name="T9" fmla="*/ 22 h 170"/>
                <a:gd name="T10" fmla="*/ 51 w 266"/>
                <a:gd name="T11" fmla="*/ 20 h 170"/>
                <a:gd name="T12" fmla="*/ 73 w 266"/>
                <a:gd name="T13" fmla="*/ 15 h 170"/>
                <a:gd name="T14" fmla="*/ 98 w 266"/>
                <a:gd name="T15" fmla="*/ 13 h 170"/>
                <a:gd name="T16" fmla="*/ 115 w 266"/>
                <a:gd name="T17" fmla="*/ 9 h 170"/>
                <a:gd name="T18" fmla="*/ 124 w 266"/>
                <a:gd name="T19" fmla="*/ 7 h 170"/>
                <a:gd name="T20" fmla="*/ 137 w 266"/>
                <a:gd name="T21" fmla="*/ 4 h 170"/>
                <a:gd name="T22" fmla="*/ 168 w 266"/>
                <a:gd name="T23" fmla="*/ 2 h 170"/>
                <a:gd name="T24" fmla="*/ 204 w 266"/>
                <a:gd name="T25" fmla="*/ 0 h 170"/>
                <a:gd name="T26" fmla="*/ 217 w 266"/>
                <a:gd name="T27" fmla="*/ 0 h 170"/>
                <a:gd name="T28" fmla="*/ 228 w 266"/>
                <a:gd name="T29" fmla="*/ 2 h 170"/>
                <a:gd name="T30" fmla="*/ 244 w 266"/>
                <a:gd name="T31" fmla="*/ 9 h 170"/>
                <a:gd name="T32" fmla="*/ 255 w 266"/>
                <a:gd name="T33" fmla="*/ 18 h 170"/>
                <a:gd name="T34" fmla="*/ 264 w 266"/>
                <a:gd name="T35" fmla="*/ 31 h 170"/>
                <a:gd name="T36" fmla="*/ 266 w 266"/>
                <a:gd name="T37" fmla="*/ 44 h 170"/>
                <a:gd name="T38" fmla="*/ 259 w 266"/>
                <a:gd name="T39" fmla="*/ 77 h 170"/>
                <a:gd name="T40" fmla="*/ 250 w 266"/>
                <a:gd name="T41" fmla="*/ 95 h 170"/>
                <a:gd name="T42" fmla="*/ 237 w 266"/>
                <a:gd name="T43" fmla="*/ 108 h 170"/>
                <a:gd name="T44" fmla="*/ 210 w 266"/>
                <a:gd name="T45" fmla="*/ 126 h 170"/>
                <a:gd name="T46" fmla="*/ 191 w 266"/>
                <a:gd name="T47" fmla="*/ 141 h 170"/>
                <a:gd name="T48" fmla="*/ 177 w 266"/>
                <a:gd name="T49" fmla="*/ 150 h 170"/>
                <a:gd name="T50" fmla="*/ 162 w 266"/>
                <a:gd name="T51" fmla="*/ 159 h 170"/>
                <a:gd name="T52" fmla="*/ 140 w 266"/>
                <a:gd name="T53" fmla="*/ 165 h 170"/>
                <a:gd name="T54" fmla="*/ 118 w 266"/>
                <a:gd name="T55" fmla="*/ 168 h 170"/>
                <a:gd name="T56" fmla="*/ 100 w 266"/>
                <a:gd name="T57" fmla="*/ 165 h 170"/>
                <a:gd name="T58" fmla="*/ 89 w 266"/>
                <a:gd name="T59" fmla="*/ 165 h 170"/>
                <a:gd name="T60" fmla="*/ 73 w 266"/>
                <a:gd name="T61" fmla="*/ 170 h 170"/>
                <a:gd name="T62" fmla="*/ 62 w 266"/>
                <a:gd name="T63" fmla="*/ 170 h 170"/>
                <a:gd name="T64" fmla="*/ 36 w 266"/>
                <a:gd name="T65" fmla="*/ 157 h 170"/>
                <a:gd name="T66" fmla="*/ 31 w 266"/>
                <a:gd name="T67" fmla="*/ 154 h 170"/>
                <a:gd name="T68" fmla="*/ 27 w 266"/>
                <a:gd name="T69" fmla="*/ 152 h 170"/>
                <a:gd name="T70" fmla="*/ 18 w 266"/>
                <a:gd name="T71" fmla="*/ 146 h 170"/>
                <a:gd name="T72" fmla="*/ 9 w 266"/>
                <a:gd name="T73" fmla="*/ 137 h 170"/>
                <a:gd name="T74" fmla="*/ 5 w 266"/>
                <a:gd name="T75" fmla="*/ 126 h 170"/>
                <a:gd name="T76" fmla="*/ 0 w 266"/>
                <a:gd name="T77" fmla="*/ 86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66"/>
                <a:gd name="T118" fmla="*/ 0 h 170"/>
                <a:gd name="T119" fmla="*/ 266 w 266"/>
                <a:gd name="T120" fmla="*/ 170 h 1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66" h="170">
                  <a:moveTo>
                    <a:pt x="0" y="86"/>
                  </a:moveTo>
                  <a:lnTo>
                    <a:pt x="0" y="66"/>
                  </a:lnTo>
                  <a:lnTo>
                    <a:pt x="5" y="55"/>
                  </a:lnTo>
                  <a:lnTo>
                    <a:pt x="27" y="29"/>
                  </a:lnTo>
                  <a:lnTo>
                    <a:pt x="36" y="22"/>
                  </a:lnTo>
                  <a:lnTo>
                    <a:pt x="51" y="20"/>
                  </a:lnTo>
                  <a:lnTo>
                    <a:pt x="73" y="15"/>
                  </a:lnTo>
                  <a:lnTo>
                    <a:pt x="98" y="13"/>
                  </a:lnTo>
                  <a:lnTo>
                    <a:pt x="115" y="9"/>
                  </a:lnTo>
                  <a:lnTo>
                    <a:pt x="124" y="7"/>
                  </a:lnTo>
                  <a:lnTo>
                    <a:pt x="137" y="4"/>
                  </a:lnTo>
                  <a:lnTo>
                    <a:pt x="168" y="2"/>
                  </a:lnTo>
                  <a:lnTo>
                    <a:pt x="204" y="0"/>
                  </a:lnTo>
                  <a:lnTo>
                    <a:pt x="217" y="0"/>
                  </a:lnTo>
                  <a:lnTo>
                    <a:pt x="228" y="2"/>
                  </a:lnTo>
                  <a:lnTo>
                    <a:pt x="244" y="9"/>
                  </a:lnTo>
                  <a:lnTo>
                    <a:pt x="255" y="18"/>
                  </a:lnTo>
                  <a:lnTo>
                    <a:pt x="264" y="31"/>
                  </a:lnTo>
                  <a:lnTo>
                    <a:pt x="266" y="44"/>
                  </a:lnTo>
                  <a:lnTo>
                    <a:pt x="259" y="77"/>
                  </a:lnTo>
                  <a:lnTo>
                    <a:pt x="250" y="95"/>
                  </a:lnTo>
                  <a:lnTo>
                    <a:pt x="237" y="108"/>
                  </a:lnTo>
                  <a:lnTo>
                    <a:pt x="210" y="126"/>
                  </a:lnTo>
                  <a:lnTo>
                    <a:pt x="191" y="141"/>
                  </a:lnTo>
                  <a:lnTo>
                    <a:pt x="177" y="150"/>
                  </a:lnTo>
                  <a:lnTo>
                    <a:pt x="162" y="159"/>
                  </a:lnTo>
                  <a:lnTo>
                    <a:pt x="140" y="165"/>
                  </a:lnTo>
                  <a:lnTo>
                    <a:pt x="118" y="168"/>
                  </a:lnTo>
                  <a:lnTo>
                    <a:pt x="100" y="165"/>
                  </a:lnTo>
                  <a:lnTo>
                    <a:pt x="89" y="165"/>
                  </a:lnTo>
                  <a:lnTo>
                    <a:pt x="73" y="170"/>
                  </a:lnTo>
                  <a:lnTo>
                    <a:pt x="62" y="170"/>
                  </a:lnTo>
                  <a:lnTo>
                    <a:pt x="36" y="157"/>
                  </a:lnTo>
                  <a:lnTo>
                    <a:pt x="31" y="154"/>
                  </a:lnTo>
                  <a:lnTo>
                    <a:pt x="27" y="152"/>
                  </a:lnTo>
                  <a:lnTo>
                    <a:pt x="18" y="146"/>
                  </a:lnTo>
                  <a:lnTo>
                    <a:pt x="9" y="137"/>
                  </a:lnTo>
                  <a:lnTo>
                    <a:pt x="5" y="126"/>
                  </a:lnTo>
                  <a:lnTo>
                    <a:pt x="0" y="86"/>
                  </a:lnTo>
                  <a:close/>
                </a:path>
              </a:pathLst>
            </a:custGeom>
            <a:solidFill>
              <a:srgbClr val="A4603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5" name="Freeform 294"/>
            <p:cNvSpPr>
              <a:spLocks/>
            </p:cNvSpPr>
            <p:nvPr/>
          </p:nvSpPr>
          <p:spPr bwMode="auto">
            <a:xfrm>
              <a:off x="950" y="3288"/>
              <a:ext cx="261" cy="170"/>
            </a:xfrm>
            <a:custGeom>
              <a:avLst/>
              <a:gdLst>
                <a:gd name="T0" fmla="*/ 0 w 261"/>
                <a:gd name="T1" fmla="*/ 86 h 170"/>
                <a:gd name="T2" fmla="*/ 0 w 261"/>
                <a:gd name="T3" fmla="*/ 66 h 170"/>
                <a:gd name="T4" fmla="*/ 5 w 261"/>
                <a:gd name="T5" fmla="*/ 55 h 170"/>
                <a:gd name="T6" fmla="*/ 27 w 261"/>
                <a:gd name="T7" fmla="*/ 29 h 170"/>
                <a:gd name="T8" fmla="*/ 36 w 261"/>
                <a:gd name="T9" fmla="*/ 22 h 170"/>
                <a:gd name="T10" fmla="*/ 51 w 261"/>
                <a:gd name="T11" fmla="*/ 20 h 170"/>
                <a:gd name="T12" fmla="*/ 73 w 261"/>
                <a:gd name="T13" fmla="*/ 15 h 170"/>
                <a:gd name="T14" fmla="*/ 98 w 261"/>
                <a:gd name="T15" fmla="*/ 13 h 170"/>
                <a:gd name="T16" fmla="*/ 115 w 261"/>
                <a:gd name="T17" fmla="*/ 9 h 170"/>
                <a:gd name="T18" fmla="*/ 124 w 261"/>
                <a:gd name="T19" fmla="*/ 7 h 170"/>
                <a:gd name="T20" fmla="*/ 135 w 261"/>
                <a:gd name="T21" fmla="*/ 4 h 170"/>
                <a:gd name="T22" fmla="*/ 202 w 261"/>
                <a:gd name="T23" fmla="*/ 0 h 170"/>
                <a:gd name="T24" fmla="*/ 215 w 261"/>
                <a:gd name="T25" fmla="*/ 0 h 170"/>
                <a:gd name="T26" fmla="*/ 224 w 261"/>
                <a:gd name="T27" fmla="*/ 2 h 170"/>
                <a:gd name="T28" fmla="*/ 239 w 261"/>
                <a:gd name="T29" fmla="*/ 9 h 170"/>
                <a:gd name="T30" fmla="*/ 253 w 261"/>
                <a:gd name="T31" fmla="*/ 18 h 170"/>
                <a:gd name="T32" fmla="*/ 259 w 261"/>
                <a:gd name="T33" fmla="*/ 31 h 170"/>
                <a:gd name="T34" fmla="*/ 261 w 261"/>
                <a:gd name="T35" fmla="*/ 44 h 170"/>
                <a:gd name="T36" fmla="*/ 255 w 261"/>
                <a:gd name="T37" fmla="*/ 77 h 170"/>
                <a:gd name="T38" fmla="*/ 248 w 261"/>
                <a:gd name="T39" fmla="*/ 95 h 170"/>
                <a:gd name="T40" fmla="*/ 235 w 261"/>
                <a:gd name="T41" fmla="*/ 108 h 170"/>
                <a:gd name="T42" fmla="*/ 208 w 261"/>
                <a:gd name="T43" fmla="*/ 126 h 170"/>
                <a:gd name="T44" fmla="*/ 188 w 261"/>
                <a:gd name="T45" fmla="*/ 141 h 170"/>
                <a:gd name="T46" fmla="*/ 175 w 261"/>
                <a:gd name="T47" fmla="*/ 150 h 170"/>
                <a:gd name="T48" fmla="*/ 160 w 261"/>
                <a:gd name="T49" fmla="*/ 159 h 170"/>
                <a:gd name="T50" fmla="*/ 137 w 261"/>
                <a:gd name="T51" fmla="*/ 165 h 170"/>
                <a:gd name="T52" fmla="*/ 115 w 261"/>
                <a:gd name="T53" fmla="*/ 165 h 170"/>
                <a:gd name="T54" fmla="*/ 98 w 261"/>
                <a:gd name="T55" fmla="*/ 163 h 170"/>
                <a:gd name="T56" fmla="*/ 89 w 261"/>
                <a:gd name="T57" fmla="*/ 165 h 170"/>
                <a:gd name="T58" fmla="*/ 73 w 261"/>
                <a:gd name="T59" fmla="*/ 170 h 170"/>
                <a:gd name="T60" fmla="*/ 62 w 261"/>
                <a:gd name="T61" fmla="*/ 170 h 170"/>
                <a:gd name="T62" fmla="*/ 36 w 261"/>
                <a:gd name="T63" fmla="*/ 157 h 170"/>
                <a:gd name="T64" fmla="*/ 31 w 261"/>
                <a:gd name="T65" fmla="*/ 154 h 170"/>
                <a:gd name="T66" fmla="*/ 27 w 261"/>
                <a:gd name="T67" fmla="*/ 152 h 170"/>
                <a:gd name="T68" fmla="*/ 18 w 261"/>
                <a:gd name="T69" fmla="*/ 146 h 170"/>
                <a:gd name="T70" fmla="*/ 9 w 261"/>
                <a:gd name="T71" fmla="*/ 137 h 170"/>
                <a:gd name="T72" fmla="*/ 5 w 261"/>
                <a:gd name="T73" fmla="*/ 126 h 170"/>
                <a:gd name="T74" fmla="*/ 0 w 261"/>
                <a:gd name="T75" fmla="*/ 86 h 1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1"/>
                <a:gd name="T115" fmla="*/ 0 h 170"/>
                <a:gd name="T116" fmla="*/ 261 w 261"/>
                <a:gd name="T117" fmla="*/ 170 h 1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1" h="170">
                  <a:moveTo>
                    <a:pt x="0" y="86"/>
                  </a:moveTo>
                  <a:lnTo>
                    <a:pt x="0" y="66"/>
                  </a:lnTo>
                  <a:lnTo>
                    <a:pt x="5" y="55"/>
                  </a:lnTo>
                  <a:lnTo>
                    <a:pt x="27" y="29"/>
                  </a:lnTo>
                  <a:lnTo>
                    <a:pt x="36" y="22"/>
                  </a:lnTo>
                  <a:lnTo>
                    <a:pt x="51" y="20"/>
                  </a:lnTo>
                  <a:lnTo>
                    <a:pt x="73" y="15"/>
                  </a:lnTo>
                  <a:lnTo>
                    <a:pt x="98" y="13"/>
                  </a:lnTo>
                  <a:lnTo>
                    <a:pt x="115" y="9"/>
                  </a:lnTo>
                  <a:lnTo>
                    <a:pt x="124" y="7"/>
                  </a:lnTo>
                  <a:lnTo>
                    <a:pt x="135" y="4"/>
                  </a:lnTo>
                  <a:lnTo>
                    <a:pt x="202" y="0"/>
                  </a:lnTo>
                  <a:lnTo>
                    <a:pt x="215" y="0"/>
                  </a:lnTo>
                  <a:lnTo>
                    <a:pt x="224" y="2"/>
                  </a:lnTo>
                  <a:lnTo>
                    <a:pt x="239" y="9"/>
                  </a:lnTo>
                  <a:lnTo>
                    <a:pt x="253" y="18"/>
                  </a:lnTo>
                  <a:lnTo>
                    <a:pt x="259" y="31"/>
                  </a:lnTo>
                  <a:lnTo>
                    <a:pt x="261" y="44"/>
                  </a:lnTo>
                  <a:lnTo>
                    <a:pt x="255" y="77"/>
                  </a:lnTo>
                  <a:lnTo>
                    <a:pt x="248" y="95"/>
                  </a:lnTo>
                  <a:lnTo>
                    <a:pt x="235" y="108"/>
                  </a:lnTo>
                  <a:lnTo>
                    <a:pt x="208" y="126"/>
                  </a:lnTo>
                  <a:lnTo>
                    <a:pt x="188" y="141"/>
                  </a:lnTo>
                  <a:lnTo>
                    <a:pt x="175" y="150"/>
                  </a:lnTo>
                  <a:lnTo>
                    <a:pt x="160" y="159"/>
                  </a:lnTo>
                  <a:lnTo>
                    <a:pt x="137" y="165"/>
                  </a:lnTo>
                  <a:lnTo>
                    <a:pt x="115" y="165"/>
                  </a:lnTo>
                  <a:lnTo>
                    <a:pt x="98" y="163"/>
                  </a:lnTo>
                  <a:lnTo>
                    <a:pt x="89" y="165"/>
                  </a:lnTo>
                  <a:lnTo>
                    <a:pt x="73" y="170"/>
                  </a:lnTo>
                  <a:lnTo>
                    <a:pt x="62" y="170"/>
                  </a:lnTo>
                  <a:lnTo>
                    <a:pt x="36" y="157"/>
                  </a:lnTo>
                  <a:lnTo>
                    <a:pt x="31" y="154"/>
                  </a:lnTo>
                  <a:lnTo>
                    <a:pt x="27" y="152"/>
                  </a:lnTo>
                  <a:lnTo>
                    <a:pt x="18" y="146"/>
                  </a:lnTo>
                  <a:lnTo>
                    <a:pt x="9" y="137"/>
                  </a:lnTo>
                  <a:lnTo>
                    <a:pt x="5" y="126"/>
                  </a:lnTo>
                  <a:lnTo>
                    <a:pt x="0" y="86"/>
                  </a:lnTo>
                  <a:close/>
                </a:path>
              </a:pathLst>
            </a:custGeom>
            <a:solidFill>
              <a:srgbClr val="A864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6" name="Freeform 295"/>
            <p:cNvSpPr>
              <a:spLocks/>
            </p:cNvSpPr>
            <p:nvPr/>
          </p:nvSpPr>
          <p:spPr bwMode="auto">
            <a:xfrm>
              <a:off x="950" y="3288"/>
              <a:ext cx="257" cy="170"/>
            </a:xfrm>
            <a:custGeom>
              <a:avLst/>
              <a:gdLst>
                <a:gd name="T0" fmla="*/ 0 w 257"/>
                <a:gd name="T1" fmla="*/ 86 h 170"/>
                <a:gd name="T2" fmla="*/ 0 w 257"/>
                <a:gd name="T3" fmla="*/ 66 h 170"/>
                <a:gd name="T4" fmla="*/ 5 w 257"/>
                <a:gd name="T5" fmla="*/ 55 h 170"/>
                <a:gd name="T6" fmla="*/ 27 w 257"/>
                <a:gd name="T7" fmla="*/ 29 h 170"/>
                <a:gd name="T8" fmla="*/ 36 w 257"/>
                <a:gd name="T9" fmla="*/ 22 h 170"/>
                <a:gd name="T10" fmla="*/ 51 w 257"/>
                <a:gd name="T11" fmla="*/ 20 h 170"/>
                <a:gd name="T12" fmla="*/ 73 w 257"/>
                <a:gd name="T13" fmla="*/ 15 h 170"/>
                <a:gd name="T14" fmla="*/ 98 w 257"/>
                <a:gd name="T15" fmla="*/ 13 h 170"/>
                <a:gd name="T16" fmla="*/ 115 w 257"/>
                <a:gd name="T17" fmla="*/ 9 h 170"/>
                <a:gd name="T18" fmla="*/ 124 w 257"/>
                <a:gd name="T19" fmla="*/ 7 h 170"/>
                <a:gd name="T20" fmla="*/ 135 w 257"/>
                <a:gd name="T21" fmla="*/ 4 h 170"/>
                <a:gd name="T22" fmla="*/ 166 w 257"/>
                <a:gd name="T23" fmla="*/ 2 h 170"/>
                <a:gd name="T24" fmla="*/ 199 w 257"/>
                <a:gd name="T25" fmla="*/ 0 h 170"/>
                <a:gd name="T26" fmla="*/ 213 w 257"/>
                <a:gd name="T27" fmla="*/ 0 h 170"/>
                <a:gd name="T28" fmla="*/ 224 w 257"/>
                <a:gd name="T29" fmla="*/ 2 h 170"/>
                <a:gd name="T30" fmla="*/ 237 w 257"/>
                <a:gd name="T31" fmla="*/ 9 h 170"/>
                <a:gd name="T32" fmla="*/ 248 w 257"/>
                <a:gd name="T33" fmla="*/ 18 h 170"/>
                <a:gd name="T34" fmla="*/ 255 w 257"/>
                <a:gd name="T35" fmla="*/ 31 h 170"/>
                <a:gd name="T36" fmla="*/ 257 w 257"/>
                <a:gd name="T37" fmla="*/ 44 h 170"/>
                <a:gd name="T38" fmla="*/ 253 w 257"/>
                <a:gd name="T39" fmla="*/ 77 h 170"/>
                <a:gd name="T40" fmla="*/ 244 w 257"/>
                <a:gd name="T41" fmla="*/ 93 h 170"/>
                <a:gd name="T42" fmla="*/ 233 w 257"/>
                <a:gd name="T43" fmla="*/ 106 h 170"/>
                <a:gd name="T44" fmla="*/ 217 w 257"/>
                <a:gd name="T45" fmla="*/ 117 h 170"/>
                <a:gd name="T46" fmla="*/ 206 w 257"/>
                <a:gd name="T47" fmla="*/ 126 h 170"/>
                <a:gd name="T48" fmla="*/ 186 w 257"/>
                <a:gd name="T49" fmla="*/ 141 h 170"/>
                <a:gd name="T50" fmla="*/ 173 w 257"/>
                <a:gd name="T51" fmla="*/ 150 h 170"/>
                <a:gd name="T52" fmla="*/ 157 w 257"/>
                <a:gd name="T53" fmla="*/ 159 h 170"/>
                <a:gd name="T54" fmla="*/ 135 w 257"/>
                <a:gd name="T55" fmla="*/ 163 h 170"/>
                <a:gd name="T56" fmla="*/ 113 w 257"/>
                <a:gd name="T57" fmla="*/ 165 h 170"/>
                <a:gd name="T58" fmla="*/ 95 w 257"/>
                <a:gd name="T59" fmla="*/ 163 h 170"/>
                <a:gd name="T60" fmla="*/ 87 w 257"/>
                <a:gd name="T61" fmla="*/ 165 h 170"/>
                <a:gd name="T62" fmla="*/ 73 w 257"/>
                <a:gd name="T63" fmla="*/ 170 h 170"/>
                <a:gd name="T64" fmla="*/ 62 w 257"/>
                <a:gd name="T65" fmla="*/ 170 h 170"/>
                <a:gd name="T66" fmla="*/ 36 w 257"/>
                <a:gd name="T67" fmla="*/ 157 h 170"/>
                <a:gd name="T68" fmla="*/ 31 w 257"/>
                <a:gd name="T69" fmla="*/ 154 h 170"/>
                <a:gd name="T70" fmla="*/ 27 w 257"/>
                <a:gd name="T71" fmla="*/ 152 h 170"/>
                <a:gd name="T72" fmla="*/ 18 w 257"/>
                <a:gd name="T73" fmla="*/ 146 h 170"/>
                <a:gd name="T74" fmla="*/ 9 w 257"/>
                <a:gd name="T75" fmla="*/ 137 h 170"/>
                <a:gd name="T76" fmla="*/ 5 w 257"/>
                <a:gd name="T77" fmla="*/ 126 h 170"/>
                <a:gd name="T78" fmla="*/ 0 w 257"/>
                <a:gd name="T79" fmla="*/ 86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170"/>
                <a:gd name="T122" fmla="*/ 257 w 257"/>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170">
                  <a:moveTo>
                    <a:pt x="0" y="86"/>
                  </a:moveTo>
                  <a:lnTo>
                    <a:pt x="0" y="66"/>
                  </a:lnTo>
                  <a:lnTo>
                    <a:pt x="5" y="55"/>
                  </a:lnTo>
                  <a:lnTo>
                    <a:pt x="27" y="29"/>
                  </a:lnTo>
                  <a:lnTo>
                    <a:pt x="36" y="22"/>
                  </a:lnTo>
                  <a:lnTo>
                    <a:pt x="51" y="20"/>
                  </a:lnTo>
                  <a:lnTo>
                    <a:pt x="73" y="15"/>
                  </a:lnTo>
                  <a:lnTo>
                    <a:pt x="98" y="13"/>
                  </a:lnTo>
                  <a:lnTo>
                    <a:pt x="115" y="9"/>
                  </a:lnTo>
                  <a:lnTo>
                    <a:pt x="124" y="7"/>
                  </a:lnTo>
                  <a:lnTo>
                    <a:pt x="135" y="4"/>
                  </a:lnTo>
                  <a:lnTo>
                    <a:pt x="166" y="2"/>
                  </a:lnTo>
                  <a:lnTo>
                    <a:pt x="199" y="0"/>
                  </a:lnTo>
                  <a:lnTo>
                    <a:pt x="213" y="0"/>
                  </a:lnTo>
                  <a:lnTo>
                    <a:pt x="224" y="2"/>
                  </a:lnTo>
                  <a:lnTo>
                    <a:pt x="237" y="9"/>
                  </a:lnTo>
                  <a:lnTo>
                    <a:pt x="248" y="18"/>
                  </a:lnTo>
                  <a:lnTo>
                    <a:pt x="255" y="31"/>
                  </a:lnTo>
                  <a:lnTo>
                    <a:pt x="257" y="44"/>
                  </a:lnTo>
                  <a:lnTo>
                    <a:pt x="253" y="77"/>
                  </a:lnTo>
                  <a:lnTo>
                    <a:pt x="244" y="93"/>
                  </a:lnTo>
                  <a:lnTo>
                    <a:pt x="233" y="106"/>
                  </a:lnTo>
                  <a:lnTo>
                    <a:pt x="217" y="117"/>
                  </a:lnTo>
                  <a:lnTo>
                    <a:pt x="206" y="126"/>
                  </a:lnTo>
                  <a:lnTo>
                    <a:pt x="186" y="141"/>
                  </a:lnTo>
                  <a:lnTo>
                    <a:pt x="173" y="150"/>
                  </a:lnTo>
                  <a:lnTo>
                    <a:pt x="157" y="159"/>
                  </a:lnTo>
                  <a:lnTo>
                    <a:pt x="135" y="163"/>
                  </a:lnTo>
                  <a:lnTo>
                    <a:pt x="113" y="165"/>
                  </a:lnTo>
                  <a:lnTo>
                    <a:pt x="95" y="163"/>
                  </a:lnTo>
                  <a:lnTo>
                    <a:pt x="87" y="165"/>
                  </a:lnTo>
                  <a:lnTo>
                    <a:pt x="73" y="170"/>
                  </a:lnTo>
                  <a:lnTo>
                    <a:pt x="62" y="170"/>
                  </a:lnTo>
                  <a:lnTo>
                    <a:pt x="36" y="157"/>
                  </a:lnTo>
                  <a:lnTo>
                    <a:pt x="31" y="154"/>
                  </a:lnTo>
                  <a:lnTo>
                    <a:pt x="27" y="152"/>
                  </a:lnTo>
                  <a:lnTo>
                    <a:pt x="18" y="146"/>
                  </a:lnTo>
                  <a:lnTo>
                    <a:pt x="9" y="137"/>
                  </a:lnTo>
                  <a:lnTo>
                    <a:pt x="5" y="126"/>
                  </a:lnTo>
                  <a:lnTo>
                    <a:pt x="0" y="86"/>
                  </a:lnTo>
                  <a:close/>
                </a:path>
              </a:pathLst>
            </a:custGeom>
            <a:solidFill>
              <a:srgbClr val="AB673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7" name="Freeform 296"/>
            <p:cNvSpPr>
              <a:spLocks/>
            </p:cNvSpPr>
            <p:nvPr/>
          </p:nvSpPr>
          <p:spPr bwMode="auto">
            <a:xfrm>
              <a:off x="950" y="3288"/>
              <a:ext cx="253" cy="170"/>
            </a:xfrm>
            <a:custGeom>
              <a:avLst/>
              <a:gdLst>
                <a:gd name="T0" fmla="*/ 0 w 253"/>
                <a:gd name="T1" fmla="*/ 86 h 170"/>
                <a:gd name="T2" fmla="*/ 0 w 253"/>
                <a:gd name="T3" fmla="*/ 66 h 170"/>
                <a:gd name="T4" fmla="*/ 5 w 253"/>
                <a:gd name="T5" fmla="*/ 55 h 170"/>
                <a:gd name="T6" fmla="*/ 27 w 253"/>
                <a:gd name="T7" fmla="*/ 29 h 170"/>
                <a:gd name="T8" fmla="*/ 36 w 253"/>
                <a:gd name="T9" fmla="*/ 22 h 170"/>
                <a:gd name="T10" fmla="*/ 51 w 253"/>
                <a:gd name="T11" fmla="*/ 20 h 170"/>
                <a:gd name="T12" fmla="*/ 73 w 253"/>
                <a:gd name="T13" fmla="*/ 15 h 170"/>
                <a:gd name="T14" fmla="*/ 98 w 253"/>
                <a:gd name="T15" fmla="*/ 13 h 170"/>
                <a:gd name="T16" fmla="*/ 115 w 253"/>
                <a:gd name="T17" fmla="*/ 9 h 170"/>
                <a:gd name="T18" fmla="*/ 124 w 253"/>
                <a:gd name="T19" fmla="*/ 7 h 170"/>
                <a:gd name="T20" fmla="*/ 135 w 253"/>
                <a:gd name="T21" fmla="*/ 4 h 170"/>
                <a:gd name="T22" fmla="*/ 197 w 253"/>
                <a:gd name="T23" fmla="*/ 0 h 170"/>
                <a:gd name="T24" fmla="*/ 222 w 253"/>
                <a:gd name="T25" fmla="*/ 0 h 170"/>
                <a:gd name="T26" fmla="*/ 237 w 253"/>
                <a:gd name="T27" fmla="*/ 7 h 170"/>
                <a:gd name="T28" fmla="*/ 246 w 253"/>
                <a:gd name="T29" fmla="*/ 18 h 170"/>
                <a:gd name="T30" fmla="*/ 253 w 253"/>
                <a:gd name="T31" fmla="*/ 31 h 170"/>
                <a:gd name="T32" fmla="*/ 253 w 253"/>
                <a:gd name="T33" fmla="*/ 44 h 170"/>
                <a:gd name="T34" fmla="*/ 248 w 253"/>
                <a:gd name="T35" fmla="*/ 75 h 170"/>
                <a:gd name="T36" fmla="*/ 241 w 253"/>
                <a:gd name="T37" fmla="*/ 90 h 170"/>
                <a:gd name="T38" fmla="*/ 228 w 253"/>
                <a:gd name="T39" fmla="*/ 104 h 170"/>
                <a:gd name="T40" fmla="*/ 204 w 253"/>
                <a:gd name="T41" fmla="*/ 124 h 170"/>
                <a:gd name="T42" fmla="*/ 184 w 253"/>
                <a:gd name="T43" fmla="*/ 141 h 170"/>
                <a:gd name="T44" fmla="*/ 171 w 253"/>
                <a:gd name="T45" fmla="*/ 150 h 170"/>
                <a:gd name="T46" fmla="*/ 155 w 253"/>
                <a:gd name="T47" fmla="*/ 159 h 170"/>
                <a:gd name="T48" fmla="*/ 135 w 253"/>
                <a:gd name="T49" fmla="*/ 163 h 170"/>
                <a:gd name="T50" fmla="*/ 113 w 253"/>
                <a:gd name="T51" fmla="*/ 165 h 170"/>
                <a:gd name="T52" fmla="*/ 95 w 253"/>
                <a:gd name="T53" fmla="*/ 163 h 170"/>
                <a:gd name="T54" fmla="*/ 87 w 253"/>
                <a:gd name="T55" fmla="*/ 163 h 170"/>
                <a:gd name="T56" fmla="*/ 73 w 253"/>
                <a:gd name="T57" fmla="*/ 170 h 170"/>
                <a:gd name="T58" fmla="*/ 62 w 253"/>
                <a:gd name="T59" fmla="*/ 170 h 170"/>
                <a:gd name="T60" fmla="*/ 36 w 253"/>
                <a:gd name="T61" fmla="*/ 157 h 170"/>
                <a:gd name="T62" fmla="*/ 31 w 253"/>
                <a:gd name="T63" fmla="*/ 154 h 170"/>
                <a:gd name="T64" fmla="*/ 27 w 253"/>
                <a:gd name="T65" fmla="*/ 152 h 170"/>
                <a:gd name="T66" fmla="*/ 18 w 253"/>
                <a:gd name="T67" fmla="*/ 146 h 170"/>
                <a:gd name="T68" fmla="*/ 9 w 253"/>
                <a:gd name="T69" fmla="*/ 137 h 170"/>
                <a:gd name="T70" fmla="*/ 5 w 253"/>
                <a:gd name="T71" fmla="*/ 126 h 170"/>
                <a:gd name="T72" fmla="*/ 0 w 253"/>
                <a:gd name="T73" fmla="*/ 86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3"/>
                <a:gd name="T112" fmla="*/ 0 h 170"/>
                <a:gd name="T113" fmla="*/ 253 w 253"/>
                <a:gd name="T114" fmla="*/ 170 h 1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3" h="170">
                  <a:moveTo>
                    <a:pt x="0" y="86"/>
                  </a:moveTo>
                  <a:lnTo>
                    <a:pt x="0" y="66"/>
                  </a:lnTo>
                  <a:lnTo>
                    <a:pt x="5" y="55"/>
                  </a:lnTo>
                  <a:lnTo>
                    <a:pt x="27" y="29"/>
                  </a:lnTo>
                  <a:lnTo>
                    <a:pt x="36" y="22"/>
                  </a:lnTo>
                  <a:lnTo>
                    <a:pt x="51" y="20"/>
                  </a:lnTo>
                  <a:lnTo>
                    <a:pt x="73" y="15"/>
                  </a:lnTo>
                  <a:lnTo>
                    <a:pt x="98" y="13"/>
                  </a:lnTo>
                  <a:lnTo>
                    <a:pt x="115" y="9"/>
                  </a:lnTo>
                  <a:lnTo>
                    <a:pt x="124" y="7"/>
                  </a:lnTo>
                  <a:lnTo>
                    <a:pt x="135" y="4"/>
                  </a:lnTo>
                  <a:lnTo>
                    <a:pt x="197" y="0"/>
                  </a:lnTo>
                  <a:lnTo>
                    <a:pt x="222" y="0"/>
                  </a:lnTo>
                  <a:lnTo>
                    <a:pt x="237" y="7"/>
                  </a:lnTo>
                  <a:lnTo>
                    <a:pt x="246" y="18"/>
                  </a:lnTo>
                  <a:lnTo>
                    <a:pt x="253" y="31"/>
                  </a:lnTo>
                  <a:lnTo>
                    <a:pt x="253" y="44"/>
                  </a:lnTo>
                  <a:lnTo>
                    <a:pt x="248" y="75"/>
                  </a:lnTo>
                  <a:lnTo>
                    <a:pt x="241" y="90"/>
                  </a:lnTo>
                  <a:lnTo>
                    <a:pt x="228" y="104"/>
                  </a:lnTo>
                  <a:lnTo>
                    <a:pt x="204" y="124"/>
                  </a:lnTo>
                  <a:lnTo>
                    <a:pt x="184" y="141"/>
                  </a:lnTo>
                  <a:lnTo>
                    <a:pt x="171" y="150"/>
                  </a:lnTo>
                  <a:lnTo>
                    <a:pt x="155" y="159"/>
                  </a:lnTo>
                  <a:lnTo>
                    <a:pt x="135" y="163"/>
                  </a:lnTo>
                  <a:lnTo>
                    <a:pt x="113" y="165"/>
                  </a:lnTo>
                  <a:lnTo>
                    <a:pt x="95" y="163"/>
                  </a:lnTo>
                  <a:lnTo>
                    <a:pt x="87" y="163"/>
                  </a:lnTo>
                  <a:lnTo>
                    <a:pt x="73" y="170"/>
                  </a:lnTo>
                  <a:lnTo>
                    <a:pt x="62" y="170"/>
                  </a:lnTo>
                  <a:lnTo>
                    <a:pt x="36" y="157"/>
                  </a:lnTo>
                  <a:lnTo>
                    <a:pt x="31" y="154"/>
                  </a:lnTo>
                  <a:lnTo>
                    <a:pt x="27" y="152"/>
                  </a:lnTo>
                  <a:lnTo>
                    <a:pt x="18" y="146"/>
                  </a:lnTo>
                  <a:lnTo>
                    <a:pt x="9" y="137"/>
                  </a:lnTo>
                  <a:lnTo>
                    <a:pt x="5" y="126"/>
                  </a:lnTo>
                  <a:lnTo>
                    <a:pt x="0" y="86"/>
                  </a:lnTo>
                  <a:close/>
                </a:path>
              </a:pathLst>
            </a:custGeom>
            <a:solidFill>
              <a:srgbClr val="AF6B3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8" name="Freeform 297"/>
            <p:cNvSpPr>
              <a:spLocks/>
            </p:cNvSpPr>
            <p:nvPr/>
          </p:nvSpPr>
          <p:spPr bwMode="auto">
            <a:xfrm>
              <a:off x="950" y="3290"/>
              <a:ext cx="248" cy="163"/>
            </a:xfrm>
            <a:custGeom>
              <a:avLst/>
              <a:gdLst>
                <a:gd name="T0" fmla="*/ 0 w 248"/>
                <a:gd name="T1" fmla="*/ 84 h 163"/>
                <a:gd name="T2" fmla="*/ 0 w 248"/>
                <a:gd name="T3" fmla="*/ 64 h 163"/>
                <a:gd name="T4" fmla="*/ 5 w 248"/>
                <a:gd name="T5" fmla="*/ 53 h 163"/>
                <a:gd name="T6" fmla="*/ 27 w 248"/>
                <a:gd name="T7" fmla="*/ 27 h 163"/>
                <a:gd name="T8" fmla="*/ 36 w 248"/>
                <a:gd name="T9" fmla="*/ 20 h 163"/>
                <a:gd name="T10" fmla="*/ 51 w 248"/>
                <a:gd name="T11" fmla="*/ 18 h 163"/>
                <a:gd name="T12" fmla="*/ 73 w 248"/>
                <a:gd name="T13" fmla="*/ 16 h 163"/>
                <a:gd name="T14" fmla="*/ 95 w 248"/>
                <a:gd name="T15" fmla="*/ 11 h 163"/>
                <a:gd name="T16" fmla="*/ 113 w 248"/>
                <a:gd name="T17" fmla="*/ 9 h 163"/>
                <a:gd name="T18" fmla="*/ 122 w 248"/>
                <a:gd name="T19" fmla="*/ 7 h 163"/>
                <a:gd name="T20" fmla="*/ 133 w 248"/>
                <a:gd name="T21" fmla="*/ 5 h 163"/>
                <a:gd name="T22" fmla="*/ 195 w 248"/>
                <a:gd name="T23" fmla="*/ 0 h 163"/>
                <a:gd name="T24" fmla="*/ 217 w 248"/>
                <a:gd name="T25" fmla="*/ 0 h 163"/>
                <a:gd name="T26" fmla="*/ 233 w 248"/>
                <a:gd name="T27" fmla="*/ 7 h 163"/>
                <a:gd name="T28" fmla="*/ 244 w 248"/>
                <a:gd name="T29" fmla="*/ 16 h 163"/>
                <a:gd name="T30" fmla="*/ 248 w 248"/>
                <a:gd name="T31" fmla="*/ 29 h 163"/>
                <a:gd name="T32" fmla="*/ 248 w 248"/>
                <a:gd name="T33" fmla="*/ 42 h 163"/>
                <a:gd name="T34" fmla="*/ 244 w 248"/>
                <a:gd name="T35" fmla="*/ 73 h 163"/>
                <a:gd name="T36" fmla="*/ 237 w 248"/>
                <a:gd name="T37" fmla="*/ 88 h 163"/>
                <a:gd name="T38" fmla="*/ 226 w 248"/>
                <a:gd name="T39" fmla="*/ 102 h 163"/>
                <a:gd name="T40" fmla="*/ 202 w 248"/>
                <a:gd name="T41" fmla="*/ 119 h 163"/>
                <a:gd name="T42" fmla="*/ 182 w 248"/>
                <a:gd name="T43" fmla="*/ 137 h 163"/>
                <a:gd name="T44" fmla="*/ 168 w 248"/>
                <a:gd name="T45" fmla="*/ 146 h 163"/>
                <a:gd name="T46" fmla="*/ 153 w 248"/>
                <a:gd name="T47" fmla="*/ 155 h 163"/>
                <a:gd name="T48" fmla="*/ 133 w 248"/>
                <a:gd name="T49" fmla="*/ 159 h 163"/>
                <a:gd name="T50" fmla="*/ 111 w 248"/>
                <a:gd name="T51" fmla="*/ 161 h 163"/>
                <a:gd name="T52" fmla="*/ 93 w 248"/>
                <a:gd name="T53" fmla="*/ 159 h 163"/>
                <a:gd name="T54" fmla="*/ 84 w 248"/>
                <a:gd name="T55" fmla="*/ 159 h 163"/>
                <a:gd name="T56" fmla="*/ 71 w 248"/>
                <a:gd name="T57" fmla="*/ 163 h 163"/>
                <a:gd name="T58" fmla="*/ 60 w 248"/>
                <a:gd name="T59" fmla="*/ 163 h 163"/>
                <a:gd name="T60" fmla="*/ 47 w 248"/>
                <a:gd name="T61" fmla="*/ 161 h 163"/>
                <a:gd name="T62" fmla="*/ 36 w 248"/>
                <a:gd name="T63" fmla="*/ 155 h 163"/>
                <a:gd name="T64" fmla="*/ 31 w 248"/>
                <a:gd name="T65" fmla="*/ 152 h 163"/>
                <a:gd name="T66" fmla="*/ 27 w 248"/>
                <a:gd name="T67" fmla="*/ 150 h 163"/>
                <a:gd name="T68" fmla="*/ 18 w 248"/>
                <a:gd name="T69" fmla="*/ 144 h 163"/>
                <a:gd name="T70" fmla="*/ 9 w 248"/>
                <a:gd name="T71" fmla="*/ 135 h 163"/>
                <a:gd name="T72" fmla="*/ 5 w 248"/>
                <a:gd name="T73" fmla="*/ 124 h 163"/>
                <a:gd name="T74" fmla="*/ 0 w 248"/>
                <a:gd name="T75" fmla="*/ 84 h 1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8"/>
                <a:gd name="T115" fmla="*/ 0 h 163"/>
                <a:gd name="T116" fmla="*/ 248 w 248"/>
                <a:gd name="T117" fmla="*/ 163 h 1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8" h="163">
                  <a:moveTo>
                    <a:pt x="0" y="84"/>
                  </a:moveTo>
                  <a:lnTo>
                    <a:pt x="0" y="64"/>
                  </a:lnTo>
                  <a:lnTo>
                    <a:pt x="5" y="53"/>
                  </a:lnTo>
                  <a:lnTo>
                    <a:pt x="27" y="27"/>
                  </a:lnTo>
                  <a:lnTo>
                    <a:pt x="36" y="20"/>
                  </a:lnTo>
                  <a:lnTo>
                    <a:pt x="51" y="18"/>
                  </a:lnTo>
                  <a:lnTo>
                    <a:pt x="73" y="16"/>
                  </a:lnTo>
                  <a:lnTo>
                    <a:pt x="95" y="11"/>
                  </a:lnTo>
                  <a:lnTo>
                    <a:pt x="113" y="9"/>
                  </a:lnTo>
                  <a:lnTo>
                    <a:pt x="122" y="7"/>
                  </a:lnTo>
                  <a:lnTo>
                    <a:pt x="133" y="5"/>
                  </a:lnTo>
                  <a:lnTo>
                    <a:pt x="195" y="0"/>
                  </a:lnTo>
                  <a:lnTo>
                    <a:pt x="217" y="0"/>
                  </a:lnTo>
                  <a:lnTo>
                    <a:pt x="233" y="7"/>
                  </a:lnTo>
                  <a:lnTo>
                    <a:pt x="244" y="16"/>
                  </a:lnTo>
                  <a:lnTo>
                    <a:pt x="248" y="29"/>
                  </a:lnTo>
                  <a:lnTo>
                    <a:pt x="248" y="42"/>
                  </a:lnTo>
                  <a:lnTo>
                    <a:pt x="244" y="73"/>
                  </a:lnTo>
                  <a:lnTo>
                    <a:pt x="237" y="88"/>
                  </a:lnTo>
                  <a:lnTo>
                    <a:pt x="226" y="102"/>
                  </a:lnTo>
                  <a:lnTo>
                    <a:pt x="202" y="119"/>
                  </a:lnTo>
                  <a:lnTo>
                    <a:pt x="182" y="137"/>
                  </a:lnTo>
                  <a:lnTo>
                    <a:pt x="168" y="146"/>
                  </a:lnTo>
                  <a:lnTo>
                    <a:pt x="153" y="155"/>
                  </a:lnTo>
                  <a:lnTo>
                    <a:pt x="133" y="159"/>
                  </a:lnTo>
                  <a:lnTo>
                    <a:pt x="111" y="161"/>
                  </a:lnTo>
                  <a:lnTo>
                    <a:pt x="93" y="159"/>
                  </a:lnTo>
                  <a:lnTo>
                    <a:pt x="84" y="159"/>
                  </a:lnTo>
                  <a:lnTo>
                    <a:pt x="71" y="163"/>
                  </a:lnTo>
                  <a:lnTo>
                    <a:pt x="60" y="163"/>
                  </a:lnTo>
                  <a:lnTo>
                    <a:pt x="47" y="161"/>
                  </a:lnTo>
                  <a:lnTo>
                    <a:pt x="36" y="155"/>
                  </a:lnTo>
                  <a:lnTo>
                    <a:pt x="31" y="152"/>
                  </a:lnTo>
                  <a:lnTo>
                    <a:pt x="27" y="150"/>
                  </a:lnTo>
                  <a:lnTo>
                    <a:pt x="18" y="144"/>
                  </a:lnTo>
                  <a:lnTo>
                    <a:pt x="9" y="135"/>
                  </a:lnTo>
                  <a:lnTo>
                    <a:pt x="5" y="124"/>
                  </a:lnTo>
                  <a:lnTo>
                    <a:pt x="0" y="84"/>
                  </a:lnTo>
                  <a:close/>
                </a:path>
              </a:pathLst>
            </a:custGeom>
            <a:solidFill>
              <a:srgbClr val="B36F3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59" name="Freeform 298"/>
            <p:cNvSpPr>
              <a:spLocks/>
            </p:cNvSpPr>
            <p:nvPr/>
          </p:nvSpPr>
          <p:spPr bwMode="auto">
            <a:xfrm>
              <a:off x="950" y="3290"/>
              <a:ext cx="246" cy="163"/>
            </a:xfrm>
            <a:custGeom>
              <a:avLst/>
              <a:gdLst>
                <a:gd name="T0" fmla="*/ 0 w 246"/>
                <a:gd name="T1" fmla="*/ 84 h 163"/>
                <a:gd name="T2" fmla="*/ 0 w 246"/>
                <a:gd name="T3" fmla="*/ 64 h 163"/>
                <a:gd name="T4" fmla="*/ 5 w 246"/>
                <a:gd name="T5" fmla="*/ 53 h 163"/>
                <a:gd name="T6" fmla="*/ 13 w 246"/>
                <a:gd name="T7" fmla="*/ 40 h 163"/>
                <a:gd name="T8" fmla="*/ 25 w 246"/>
                <a:gd name="T9" fmla="*/ 29 h 163"/>
                <a:gd name="T10" fmla="*/ 33 w 246"/>
                <a:gd name="T11" fmla="*/ 22 h 163"/>
                <a:gd name="T12" fmla="*/ 49 w 246"/>
                <a:gd name="T13" fmla="*/ 20 h 163"/>
                <a:gd name="T14" fmla="*/ 71 w 246"/>
                <a:gd name="T15" fmla="*/ 18 h 163"/>
                <a:gd name="T16" fmla="*/ 95 w 246"/>
                <a:gd name="T17" fmla="*/ 13 h 163"/>
                <a:gd name="T18" fmla="*/ 113 w 246"/>
                <a:gd name="T19" fmla="*/ 11 h 163"/>
                <a:gd name="T20" fmla="*/ 122 w 246"/>
                <a:gd name="T21" fmla="*/ 9 h 163"/>
                <a:gd name="T22" fmla="*/ 133 w 246"/>
                <a:gd name="T23" fmla="*/ 7 h 163"/>
                <a:gd name="T24" fmla="*/ 162 w 246"/>
                <a:gd name="T25" fmla="*/ 2 h 163"/>
                <a:gd name="T26" fmla="*/ 193 w 246"/>
                <a:gd name="T27" fmla="*/ 0 h 163"/>
                <a:gd name="T28" fmla="*/ 215 w 246"/>
                <a:gd name="T29" fmla="*/ 0 h 163"/>
                <a:gd name="T30" fmla="*/ 228 w 246"/>
                <a:gd name="T31" fmla="*/ 7 h 163"/>
                <a:gd name="T32" fmla="*/ 239 w 246"/>
                <a:gd name="T33" fmla="*/ 16 h 163"/>
                <a:gd name="T34" fmla="*/ 246 w 246"/>
                <a:gd name="T35" fmla="*/ 29 h 163"/>
                <a:gd name="T36" fmla="*/ 246 w 246"/>
                <a:gd name="T37" fmla="*/ 44 h 163"/>
                <a:gd name="T38" fmla="*/ 241 w 246"/>
                <a:gd name="T39" fmla="*/ 73 h 163"/>
                <a:gd name="T40" fmla="*/ 235 w 246"/>
                <a:gd name="T41" fmla="*/ 86 h 163"/>
                <a:gd name="T42" fmla="*/ 224 w 246"/>
                <a:gd name="T43" fmla="*/ 99 h 163"/>
                <a:gd name="T44" fmla="*/ 199 w 246"/>
                <a:gd name="T45" fmla="*/ 119 h 163"/>
                <a:gd name="T46" fmla="*/ 182 w 246"/>
                <a:gd name="T47" fmla="*/ 137 h 163"/>
                <a:gd name="T48" fmla="*/ 168 w 246"/>
                <a:gd name="T49" fmla="*/ 144 h 163"/>
                <a:gd name="T50" fmla="*/ 153 w 246"/>
                <a:gd name="T51" fmla="*/ 152 h 163"/>
                <a:gd name="T52" fmla="*/ 133 w 246"/>
                <a:gd name="T53" fmla="*/ 157 h 163"/>
                <a:gd name="T54" fmla="*/ 111 w 246"/>
                <a:gd name="T55" fmla="*/ 159 h 163"/>
                <a:gd name="T56" fmla="*/ 93 w 246"/>
                <a:gd name="T57" fmla="*/ 157 h 163"/>
                <a:gd name="T58" fmla="*/ 84 w 246"/>
                <a:gd name="T59" fmla="*/ 159 h 163"/>
                <a:gd name="T60" fmla="*/ 71 w 246"/>
                <a:gd name="T61" fmla="*/ 163 h 163"/>
                <a:gd name="T62" fmla="*/ 60 w 246"/>
                <a:gd name="T63" fmla="*/ 163 h 163"/>
                <a:gd name="T64" fmla="*/ 47 w 246"/>
                <a:gd name="T65" fmla="*/ 159 h 163"/>
                <a:gd name="T66" fmla="*/ 36 w 246"/>
                <a:gd name="T67" fmla="*/ 155 h 163"/>
                <a:gd name="T68" fmla="*/ 31 w 246"/>
                <a:gd name="T69" fmla="*/ 152 h 163"/>
                <a:gd name="T70" fmla="*/ 27 w 246"/>
                <a:gd name="T71" fmla="*/ 150 h 163"/>
                <a:gd name="T72" fmla="*/ 18 w 246"/>
                <a:gd name="T73" fmla="*/ 144 h 163"/>
                <a:gd name="T74" fmla="*/ 9 w 246"/>
                <a:gd name="T75" fmla="*/ 135 h 163"/>
                <a:gd name="T76" fmla="*/ 5 w 246"/>
                <a:gd name="T77" fmla="*/ 124 h 163"/>
                <a:gd name="T78" fmla="*/ 0 w 246"/>
                <a:gd name="T79" fmla="*/ 84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6"/>
                <a:gd name="T121" fmla="*/ 0 h 163"/>
                <a:gd name="T122" fmla="*/ 246 w 246"/>
                <a:gd name="T123" fmla="*/ 163 h 1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6" h="163">
                  <a:moveTo>
                    <a:pt x="0" y="84"/>
                  </a:moveTo>
                  <a:lnTo>
                    <a:pt x="0" y="64"/>
                  </a:lnTo>
                  <a:lnTo>
                    <a:pt x="5" y="53"/>
                  </a:lnTo>
                  <a:lnTo>
                    <a:pt x="13" y="40"/>
                  </a:lnTo>
                  <a:lnTo>
                    <a:pt x="25" y="29"/>
                  </a:lnTo>
                  <a:lnTo>
                    <a:pt x="33" y="22"/>
                  </a:lnTo>
                  <a:lnTo>
                    <a:pt x="49" y="20"/>
                  </a:lnTo>
                  <a:lnTo>
                    <a:pt x="71" y="18"/>
                  </a:lnTo>
                  <a:lnTo>
                    <a:pt x="95" y="13"/>
                  </a:lnTo>
                  <a:lnTo>
                    <a:pt x="113" y="11"/>
                  </a:lnTo>
                  <a:lnTo>
                    <a:pt x="122" y="9"/>
                  </a:lnTo>
                  <a:lnTo>
                    <a:pt x="133" y="7"/>
                  </a:lnTo>
                  <a:lnTo>
                    <a:pt x="162" y="2"/>
                  </a:lnTo>
                  <a:lnTo>
                    <a:pt x="193" y="0"/>
                  </a:lnTo>
                  <a:lnTo>
                    <a:pt x="215" y="0"/>
                  </a:lnTo>
                  <a:lnTo>
                    <a:pt x="228" y="7"/>
                  </a:lnTo>
                  <a:lnTo>
                    <a:pt x="239" y="16"/>
                  </a:lnTo>
                  <a:lnTo>
                    <a:pt x="246" y="29"/>
                  </a:lnTo>
                  <a:lnTo>
                    <a:pt x="246" y="44"/>
                  </a:lnTo>
                  <a:lnTo>
                    <a:pt x="241" y="73"/>
                  </a:lnTo>
                  <a:lnTo>
                    <a:pt x="235" y="86"/>
                  </a:lnTo>
                  <a:lnTo>
                    <a:pt x="224" y="99"/>
                  </a:lnTo>
                  <a:lnTo>
                    <a:pt x="199" y="119"/>
                  </a:lnTo>
                  <a:lnTo>
                    <a:pt x="182" y="137"/>
                  </a:lnTo>
                  <a:lnTo>
                    <a:pt x="168" y="144"/>
                  </a:lnTo>
                  <a:lnTo>
                    <a:pt x="153" y="152"/>
                  </a:lnTo>
                  <a:lnTo>
                    <a:pt x="133" y="157"/>
                  </a:lnTo>
                  <a:lnTo>
                    <a:pt x="111" y="159"/>
                  </a:lnTo>
                  <a:lnTo>
                    <a:pt x="93" y="157"/>
                  </a:lnTo>
                  <a:lnTo>
                    <a:pt x="84" y="159"/>
                  </a:lnTo>
                  <a:lnTo>
                    <a:pt x="71" y="163"/>
                  </a:lnTo>
                  <a:lnTo>
                    <a:pt x="60" y="163"/>
                  </a:lnTo>
                  <a:lnTo>
                    <a:pt x="47" y="159"/>
                  </a:lnTo>
                  <a:lnTo>
                    <a:pt x="36" y="155"/>
                  </a:lnTo>
                  <a:lnTo>
                    <a:pt x="31" y="152"/>
                  </a:lnTo>
                  <a:lnTo>
                    <a:pt x="27" y="150"/>
                  </a:lnTo>
                  <a:lnTo>
                    <a:pt x="18" y="144"/>
                  </a:lnTo>
                  <a:lnTo>
                    <a:pt x="9" y="135"/>
                  </a:lnTo>
                  <a:lnTo>
                    <a:pt x="5" y="124"/>
                  </a:lnTo>
                  <a:lnTo>
                    <a:pt x="0" y="84"/>
                  </a:lnTo>
                  <a:close/>
                </a:path>
              </a:pathLst>
            </a:custGeom>
            <a:solidFill>
              <a:srgbClr val="B7734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0" name="Freeform 299"/>
            <p:cNvSpPr>
              <a:spLocks/>
            </p:cNvSpPr>
            <p:nvPr/>
          </p:nvSpPr>
          <p:spPr bwMode="auto">
            <a:xfrm>
              <a:off x="950" y="3292"/>
              <a:ext cx="244" cy="159"/>
            </a:xfrm>
            <a:custGeom>
              <a:avLst/>
              <a:gdLst>
                <a:gd name="T0" fmla="*/ 0 w 244"/>
                <a:gd name="T1" fmla="*/ 82 h 159"/>
                <a:gd name="T2" fmla="*/ 0 w 244"/>
                <a:gd name="T3" fmla="*/ 62 h 159"/>
                <a:gd name="T4" fmla="*/ 5 w 244"/>
                <a:gd name="T5" fmla="*/ 51 h 159"/>
                <a:gd name="T6" fmla="*/ 22 w 244"/>
                <a:gd name="T7" fmla="*/ 29 h 159"/>
                <a:gd name="T8" fmla="*/ 31 w 244"/>
                <a:gd name="T9" fmla="*/ 22 h 159"/>
                <a:gd name="T10" fmla="*/ 47 w 244"/>
                <a:gd name="T11" fmla="*/ 20 h 159"/>
                <a:gd name="T12" fmla="*/ 69 w 244"/>
                <a:gd name="T13" fmla="*/ 16 h 159"/>
                <a:gd name="T14" fmla="*/ 95 w 244"/>
                <a:gd name="T15" fmla="*/ 14 h 159"/>
                <a:gd name="T16" fmla="*/ 113 w 244"/>
                <a:gd name="T17" fmla="*/ 9 h 159"/>
                <a:gd name="T18" fmla="*/ 120 w 244"/>
                <a:gd name="T19" fmla="*/ 7 h 159"/>
                <a:gd name="T20" fmla="*/ 131 w 244"/>
                <a:gd name="T21" fmla="*/ 7 h 159"/>
                <a:gd name="T22" fmla="*/ 160 w 244"/>
                <a:gd name="T23" fmla="*/ 3 h 159"/>
                <a:gd name="T24" fmla="*/ 188 w 244"/>
                <a:gd name="T25" fmla="*/ 0 h 159"/>
                <a:gd name="T26" fmla="*/ 210 w 244"/>
                <a:gd name="T27" fmla="*/ 0 h 159"/>
                <a:gd name="T28" fmla="*/ 226 w 244"/>
                <a:gd name="T29" fmla="*/ 5 h 159"/>
                <a:gd name="T30" fmla="*/ 237 w 244"/>
                <a:gd name="T31" fmla="*/ 16 h 159"/>
                <a:gd name="T32" fmla="*/ 241 w 244"/>
                <a:gd name="T33" fmla="*/ 27 h 159"/>
                <a:gd name="T34" fmla="*/ 244 w 244"/>
                <a:gd name="T35" fmla="*/ 42 h 159"/>
                <a:gd name="T36" fmla="*/ 241 w 244"/>
                <a:gd name="T37" fmla="*/ 56 h 159"/>
                <a:gd name="T38" fmla="*/ 239 w 244"/>
                <a:gd name="T39" fmla="*/ 71 h 159"/>
                <a:gd name="T40" fmla="*/ 233 w 244"/>
                <a:gd name="T41" fmla="*/ 84 h 159"/>
                <a:gd name="T42" fmla="*/ 222 w 244"/>
                <a:gd name="T43" fmla="*/ 95 h 159"/>
                <a:gd name="T44" fmla="*/ 208 w 244"/>
                <a:gd name="T45" fmla="*/ 106 h 159"/>
                <a:gd name="T46" fmla="*/ 197 w 244"/>
                <a:gd name="T47" fmla="*/ 117 h 159"/>
                <a:gd name="T48" fmla="*/ 179 w 244"/>
                <a:gd name="T49" fmla="*/ 133 h 159"/>
                <a:gd name="T50" fmla="*/ 168 w 244"/>
                <a:gd name="T51" fmla="*/ 142 h 159"/>
                <a:gd name="T52" fmla="*/ 153 w 244"/>
                <a:gd name="T53" fmla="*/ 150 h 159"/>
                <a:gd name="T54" fmla="*/ 133 w 244"/>
                <a:gd name="T55" fmla="*/ 155 h 159"/>
                <a:gd name="T56" fmla="*/ 111 w 244"/>
                <a:gd name="T57" fmla="*/ 155 h 159"/>
                <a:gd name="T58" fmla="*/ 93 w 244"/>
                <a:gd name="T59" fmla="*/ 153 h 159"/>
                <a:gd name="T60" fmla="*/ 82 w 244"/>
                <a:gd name="T61" fmla="*/ 153 h 159"/>
                <a:gd name="T62" fmla="*/ 69 w 244"/>
                <a:gd name="T63" fmla="*/ 157 h 159"/>
                <a:gd name="T64" fmla="*/ 58 w 244"/>
                <a:gd name="T65" fmla="*/ 159 h 159"/>
                <a:gd name="T66" fmla="*/ 47 w 244"/>
                <a:gd name="T67" fmla="*/ 157 h 159"/>
                <a:gd name="T68" fmla="*/ 36 w 244"/>
                <a:gd name="T69" fmla="*/ 153 h 159"/>
                <a:gd name="T70" fmla="*/ 31 w 244"/>
                <a:gd name="T71" fmla="*/ 150 h 159"/>
                <a:gd name="T72" fmla="*/ 27 w 244"/>
                <a:gd name="T73" fmla="*/ 148 h 159"/>
                <a:gd name="T74" fmla="*/ 18 w 244"/>
                <a:gd name="T75" fmla="*/ 142 h 159"/>
                <a:gd name="T76" fmla="*/ 9 w 244"/>
                <a:gd name="T77" fmla="*/ 133 h 159"/>
                <a:gd name="T78" fmla="*/ 5 w 244"/>
                <a:gd name="T79" fmla="*/ 122 h 159"/>
                <a:gd name="T80" fmla="*/ 0 w 244"/>
                <a:gd name="T81" fmla="*/ 82 h 1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4"/>
                <a:gd name="T124" fmla="*/ 0 h 159"/>
                <a:gd name="T125" fmla="*/ 244 w 244"/>
                <a:gd name="T126" fmla="*/ 159 h 1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4" h="159">
                  <a:moveTo>
                    <a:pt x="0" y="82"/>
                  </a:moveTo>
                  <a:lnTo>
                    <a:pt x="0" y="62"/>
                  </a:lnTo>
                  <a:lnTo>
                    <a:pt x="5" y="51"/>
                  </a:lnTo>
                  <a:lnTo>
                    <a:pt x="22" y="29"/>
                  </a:lnTo>
                  <a:lnTo>
                    <a:pt x="31" y="22"/>
                  </a:lnTo>
                  <a:lnTo>
                    <a:pt x="47" y="20"/>
                  </a:lnTo>
                  <a:lnTo>
                    <a:pt x="69" y="16"/>
                  </a:lnTo>
                  <a:lnTo>
                    <a:pt x="95" y="14"/>
                  </a:lnTo>
                  <a:lnTo>
                    <a:pt x="113" y="9"/>
                  </a:lnTo>
                  <a:lnTo>
                    <a:pt x="120" y="7"/>
                  </a:lnTo>
                  <a:lnTo>
                    <a:pt x="131" y="7"/>
                  </a:lnTo>
                  <a:lnTo>
                    <a:pt x="160" y="3"/>
                  </a:lnTo>
                  <a:lnTo>
                    <a:pt x="188" y="0"/>
                  </a:lnTo>
                  <a:lnTo>
                    <a:pt x="210" y="0"/>
                  </a:lnTo>
                  <a:lnTo>
                    <a:pt x="226" y="5"/>
                  </a:lnTo>
                  <a:lnTo>
                    <a:pt x="237" y="16"/>
                  </a:lnTo>
                  <a:lnTo>
                    <a:pt x="241" y="27"/>
                  </a:lnTo>
                  <a:lnTo>
                    <a:pt x="244" y="42"/>
                  </a:lnTo>
                  <a:lnTo>
                    <a:pt x="241" y="56"/>
                  </a:lnTo>
                  <a:lnTo>
                    <a:pt x="239" y="71"/>
                  </a:lnTo>
                  <a:lnTo>
                    <a:pt x="233" y="84"/>
                  </a:lnTo>
                  <a:lnTo>
                    <a:pt x="222" y="95"/>
                  </a:lnTo>
                  <a:lnTo>
                    <a:pt x="208" y="106"/>
                  </a:lnTo>
                  <a:lnTo>
                    <a:pt x="197" y="117"/>
                  </a:lnTo>
                  <a:lnTo>
                    <a:pt x="179" y="133"/>
                  </a:lnTo>
                  <a:lnTo>
                    <a:pt x="168" y="142"/>
                  </a:lnTo>
                  <a:lnTo>
                    <a:pt x="153" y="150"/>
                  </a:lnTo>
                  <a:lnTo>
                    <a:pt x="133" y="155"/>
                  </a:lnTo>
                  <a:lnTo>
                    <a:pt x="111" y="155"/>
                  </a:lnTo>
                  <a:lnTo>
                    <a:pt x="93" y="153"/>
                  </a:lnTo>
                  <a:lnTo>
                    <a:pt x="82" y="153"/>
                  </a:lnTo>
                  <a:lnTo>
                    <a:pt x="69" y="157"/>
                  </a:lnTo>
                  <a:lnTo>
                    <a:pt x="58" y="159"/>
                  </a:lnTo>
                  <a:lnTo>
                    <a:pt x="47" y="157"/>
                  </a:lnTo>
                  <a:lnTo>
                    <a:pt x="36" y="153"/>
                  </a:lnTo>
                  <a:lnTo>
                    <a:pt x="31" y="150"/>
                  </a:lnTo>
                  <a:lnTo>
                    <a:pt x="27" y="148"/>
                  </a:lnTo>
                  <a:lnTo>
                    <a:pt x="18" y="142"/>
                  </a:lnTo>
                  <a:lnTo>
                    <a:pt x="9" y="133"/>
                  </a:lnTo>
                  <a:lnTo>
                    <a:pt x="5" y="122"/>
                  </a:lnTo>
                  <a:lnTo>
                    <a:pt x="0" y="82"/>
                  </a:lnTo>
                  <a:close/>
                </a:path>
              </a:pathLst>
            </a:custGeom>
            <a:solidFill>
              <a:srgbClr val="BB77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1" name="Freeform 300"/>
            <p:cNvSpPr>
              <a:spLocks/>
            </p:cNvSpPr>
            <p:nvPr/>
          </p:nvSpPr>
          <p:spPr bwMode="auto">
            <a:xfrm>
              <a:off x="950" y="3292"/>
              <a:ext cx="239" cy="157"/>
            </a:xfrm>
            <a:custGeom>
              <a:avLst/>
              <a:gdLst>
                <a:gd name="T0" fmla="*/ 0 w 239"/>
                <a:gd name="T1" fmla="*/ 82 h 157"/>
                <a:gd name="T2" fmla="*/ 0 w 239"/>
                <a:gd name="T3" fmla="*/ 62 h 157"/>
                <a:gd name="T4" fmla="*/ 5 w 239"/>
                <a:gd name="T5" fmla="*/ 51 h 157"/>
                <a:gd name="T6" fmla="*/ 22 w 239"/>
                <a:gd name="T7" fmla="*/ 29 h 157"/>
                <a:gd name="T8" fmla="*/ 31 w 239"/>
                <a:gd name="T9" fmla="*/ 25 h 157"/>
                <a:gd name="T10" fmla="*/ 47 w 239"/>
                <a:gd name="T11" fmla="*/ 22 h 157"/>
                <a:gd name="T12" fmla="*/ 69 w 239"/>
                <a:gd name="T13" fmla="*/ 18 h 157"/>
                <a:gd name="T14" fmla="*/ 93 w 239"/>
                <a:gd name="T15" fmla="*/ 16 h 157"/>
                <a:gd name="T16" fmla="*/ 111 w 239"/>
                <a:gd name="T17" fmla="*/ 11 h 157"/>
                <a:gd name="T18" fmla="*/ 131 w 239"/>
                <a:gd name="T19" fmla="*/ 7 h 157"/>
                <a:gd name="T20" fmla="*/ 157 w 239"/>
                <a:gd name="T21" fmla="*/ 3 h 157"/>
                <a:gd name="T22" fmla="*/ 186 w 239"/>
                <a:gd name="T23" fmla="*/ 0 h 157"/>
                <a:gd name="T24" fmla="*/ 208 w 239"/>
                <a:gd name="T25" fmla="*/ 0 h 157"/>
                <a:gd name="T26" fmla="*/ 224 w 239"/>
                <a:gd name="T27" fmla="*/ 7 h 157"/>
                <a:gd name="T28" fmla="*/ 235 w 239"/>
                <a:gd name="T29" fmla="*/ 16 h 157"/>
                <a:gd name="T30" fmla="*/ 239 w 239"/>
                <a:gd name="T31" fmla="*/ 29 h 157"/>
                <a:gd name="T32" fmla="*/ 239 w 239"/>
                <a:gd name="T33" fmla="*/ 42 h 157"/>
                <a:gd name="T34" fmla="*/ 235 w 239"/>
                <a:gd name="T35" fmla="*/ 69 h 157"/>
                <a:gd name="T36" fmla="*/ 230 w 239"/>
                <a:gd name="T37" fmla="*/ 82 h 157"/>
                <a:gd name="T38" fmla="*/ 217 w 239"/>
                <a:gd name="T39" fmla="*/ 95 h 157"/>
                <a:gd name="T40" fmla="*/ 204 w 239"/>
                <a:gd name="T41" fmla="*/ 106 h 157"/>
                <a:gd name="T42" fmla="*/ 195 w 239"/>
                <a:gd name="T43" fmla="*/ 115 h 157"/>
                <a:gd name="T44" fmla="*/ 179 w 239"/>
                <a:gd name="T45" fmla="*/ 131 h 157"/>
                <a:gd name="T46" fmla="*/ 151 w 239"/>
                <a:gd name="T47" fmla="*/ 148 h 157"/>
                <a:gd name="T48" fmla="*/ 133 w 239"/>
                <a:gd name="T49" fmla="*/ 153 h 157"/>
                <a:gd name="T50" fmla="*/ 111 w 239"/>
                <a:gd name="T51" fmla="*/ 155 h 157"/>
                <a:gd name="T52" fmla="*/ 93 w 239"/>
                <a:gd name="T53" fmla="*/ 153 h 157"/>
                <a:gd name="T54" fmla="*/ 82 w 239"/>
                <a:gd name="T55" fmla="*/ 153 h 157"/>
                <a:gd name="T56" fmla="*/ 69 w 239"/>
                <a:gd name="T57" fmla="*/ 157 h 157"/>
                <a:gd name="T58" fmla="*/ 58 w 239"/>
                <a:gd name="T59" fmla="*/ 157 h 157"/>
                <a:gd name="T60" fmla="*/ 36 w 239"/>
                <a:gd name="T61" fmla="*/ 153 h 157"/>
                <a:gd name="T62" fmla="*/ 31 w 239"/>
                <a:gd name="T63" fmla="*/ 150 h 157"/>
                <a:gd name="T64" fmla="*/ 27 w 239"/>
                <a:gd name="T65" fmla="*/ 148 h 157"/>
                <a:gd name="T66" fmla="*/ 18 w 239"/>
                <a:gd name="T67" fmla="*/ 142 h 157"/>
                <a:gd name="T68" fmla="*/ 9 w 239"/>
                <a:gd name="T69" fmla="*/ 133 h 157"/>
                <a:gd name="T70" fmla="*/ 5 w 239"/>
                <a:gd name="T71" fmla="*/ 122 h 157"/>
                <a:gd name="T72" fmla="*/ 0 w 239"/>
                <a:gd name="T73" fmla="*/ 82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9"/>
                <a:gd name="T112" fmla="*/ 0 h 157"/>
                <a:gd name="T113" fmla="*/ 239 w 239"/>
                <a:gd name="T114" fmla="*/ 157 h 1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9" h="157">
                  <a:moveTo>
                    <a:pt x="0" y="82"/>
                  </a:moveTo>
                  <a:lnTo>
                    <a:pt x="0" y="62"/>
                  </a:lnTo>
                  <a:lnTo>
                    <a:pt x="5" y="51"/>
                  </a:lnTo>
                  <a:lnTo>
                    <a:pt x="22" y="29"/>
                  </a:lnTo>
                  <a:lnTo>
                    <a:pt x="31" y="25"/>
                  </a:lnTo>
                  <a:lnTo>
                    <a:pt x="47" y="22"/>
                  </a:lnTo>
                  <a:lnTo>
                    <a:pt x="69" y="18"/>
                  </a:lnTo>
                  <a:lnTo>
                    <a:pt x="93" y="16"/>
                  </a:lnTo>
                  <a:lnTo>
                    <a:pt x="111" y="11"/>
                  </a:lnTo>
                  <a:lnTo>
                    <a:pt x="131" y="7"/>
                  </a:lnTo>
                  <a:lnTo>
                    <a:pt x="157" y="3"/>
                  </a:lnTo>
                  <a:lnTo>
                    <a:pt x="186" y="0"/>
                  </a:lnTo>
                  <a:lnTo>
                    <a:pt x="208" y="0"/>
                  </a:lnTo>
                  <a:lnTo>
                    <a:pt x="224" y="7"/>
                  </a:lnTo>
                  <a:lnTo>
                    <a:pt x="235" y="16"/>
                  </a:lnTo>
                  <a:lnTo>
                    <a:pt x="239" y="29"/>
                  </a:lnTo>
                  <a:lnTo>
                    <a:pt x="239" y="42"/>
                  </a:lnTo>
                  <a:lnTo>
                    <a:pt x="235" y="69"/>
                  </a:lnTo>
                  <a:lnTo>
                    <a:pt x="230" y="82"/>
                  </a:lnTo>
                  <a:lnTo>
                    <a:pt x="217" y="95"/>
                  </a:lnTo>
                  <a:lnTo>
                    <a:pt x="204" y="106"/>
                  </a:lnTo>
                  <a:lnTo>
                    <a:pt x="195" y="115"/>
                  </a:lnTo>
                  <a:lnTo>
                    <a:pt x="179" y="131"/>
                  </a:lnTo>
                  <a:lnTo>
                    <a:pt x="151" y="148"/>
                  </a:lnTo>
                  <a:lnTo>
                    <a:pt x="133" y="153"/>
                  </a:lnTo>
                  <a:lnTo>
                    <a:pt x="111" y="155"/>
                  </a:lnTo>
                  <a:lnTo>
                    <a:pt x="93" y="153"/>
                  </a:lnTo>
                  <a:lnTo>
                    <a:pt x="82" y="153"/>
                  </a:lnTo>
                  <a:lnTo>
                    <a:pt x="69" y="157"/>
                  </a:lnTo>
                  <a:lnTo>
                    <a:pt x="58" y="157"/>
                  </a:lnTo>
                  <a:lnTo>
                    <a:pt x="36" y="153"/>
                  </a:lnTo>
                  <a:lnTo>
                    <a:pt x="31" y="150"/>
                  </a:lnTo>
                  <a:lnTo>
                    <a:pt x="27" y="148"/>
                  </a:lnTo>
                  <a:lnTo>
                    <a:pt x="18" y="142"/>
                  </a:lnTo>
                  <a:lnTo>
                    <a:pt x="9" y="133"/>
                  </a:lnTo>
                  <a:lnTo>
                    <a:pt x="5" y="122"/>
                  </a:lnTo>
                  <a:lnTo>
                    <a:pt x="0" y="82"/>
                  </a:lnTo>
                  <a:close/>
                </a:path>
              </a:pathLst>
            </a:custGeom>
            <a:solidFill>
              <a:srgbClr val="BF7B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2" name="Freeform 301"/>
            <p:cNvSpPr>
              <a:spLocks/>
            </p:cNvSpPr>
            <p:nvPr/>
          </p:nvSpPr>
          <p:spPr bwMode="auto">
            <a:xfrm>
              <a:off x="950" y="3292"/>
              <a:ext cx="237" cy="157"/>
            </a:xfrm>
            <a:custGeom>
              <a:avLst/>
              <a:gdLst>
                <a:gd name="T0" fmla="*/ 0 w 237"/>
                <a:gd name="T1" fmla="*/ 82 h 157"/>
                <a:gd name="T2" fmla="*/ 0 w 237"/>
                <a:gd name="T3" fmla="*/ 62 h 157"/>
                <a:gd name="T4" fmla="*/ 5 w 237"/>
                <a:gd name="T5" fmla="*/ 53 h 157"/>
                <a:gd name="T6" fmla="*/ 11 w 237"/>
                <a:gd name="T7" fmla="*/ 42 h 157"/>
                <a:gd name="T8" fmla="*/ 20 w 237"/>
                <a:gd name="T9" fmla="*/ 31 h 157"/>
                <a:gd name="T10" fmla="*/ 29 w 237"/>
                <a:gd name="T11" fmla="*/ 27 h 157"/>
                <a:gd name="T12" fmla="*/ 44 w 237"/>
                <a:gd name="T13" fmla="*/ 25 h 157"/>
                <a:gd name="T14" fmla="*/ 69 w 237"/>
                <a:gd name="T15" fmla="*/ 20 h 157"/>
                <a:gd name="T16" fmla="*/ 93 w 237"/>
                <a:gd name="T17" fmla="*/ 18 h 157"/>
                <a:gd name="T18" fmla="*/ 111 w 237"/>
                <a:gd name="T19" fmla="*/ 14 h 157"/>
                <a:gd name="T20" fmla="*/ 129 w 237"/>
                <a:gd name="T21" fmla="*/ 9 h 157"/>
                <a:gd name="T22" fmla="*/ 182 w 237"/>
                <a:gd name="T23" fmla="*/ 0 h 157"/>
                <a:gd name="T24" fmla="*/ 204 w 237"/>
                <a:gd name="T25" fmla="*/ 0 h 157"/>
                <a:gd name="T26" fmla="*/ 219 w 237"/>
                <a:gd name="T27" fmla="*/ 7 h 157"/>
                <a:gd name="T28" fmla="*/ 230 w 237"/>
                <a:gd name="T29" fmla="*/ 16 h 157"/>
                <a:gd name="T30" fmla="*/ 235 w 237"/>
                <a:gd name="T31" fmla="*/ 29 h 157"/>
                <a:gd name="T32" fmla="*/ 237 w 237"/>
                <a:gd name="T33" fmla="*/ 42 h 157"/>
                <a:gd name="T34" fmla="*/ 233 w 237"/>
                <a:gd name="T35" fmla="*/ 71 h 157"/>
                <a:gd name="T36" fmla="*/ 226 w 237"/>
                <a:gd name="T37" fmla="*/ 84 h 157"/>
                <a:gd name="T38" fmla="*/ 215 w 237"/>
                <a:gd name="T39" fmla="*/ 95 h 157"/>
                <a:gd name="T40" fmla="*/ 202 w 237"/>
                <a:gd name="T41" fmla="*/ 104 h 157"/>
                <a:gd name="T42" fmla="*/ 193 w 237"/>
                <a:gd name="T43" fmla="*/ 113 h 157"/>
                <a:gd name="T44" fmla="*/ 177 w 237"/>
                <a:gd name="T45" fmla="*/ 128 h 157"/>
                <a:gd name="T46" fmla="*/ 166 w 237"/>
                <a:gd name="T47" fmla="*/ 137 h 157"/>
                <a:gd name="T48" fmla="*/ 151 w 237"/>
                <a:gd name="T49" fmla="*/ 146 h 157"/>
                <a:gd name="T50" fmla="*/ 133 w 237"/>
                <a:gd name="T51" fmla="*/ 153 h 157"/>
                <a:gd name="T52" fmla="*/ 111 w 237"/>
                <a:gd name="T53" fmla="*/ 153 h 157"/>
                <a:gd name="T54" fmla="*/ 93 w 237"/>
                <a:gd name="T55" fmla="*/ 150 h 157"/>
                <a:gd name="T56" fmla="*/ 82 w 237"/>
                <a:gd name="T57" fmla="*/ 150 h 157"/>
                <a:gd name="T58" fmla="*/ 67 w 237"/>
                <a:gd name="T59" fmla="*/ 155 h 157"/>
                <a:gd name="T60" fmla="*/ 56 w 237"/>
                <a:gd name="T61" fmla="*/ 157 h 157"/>
                <a:gd name="T62" fmla="*/ 44 w 237"/>
                <a:gd name="T63" fmla="*/ 155 h 157"/>
                <a:gd name="T64" fmla="*/ 36 w 237"/>
                <a:gd name="T65" fmla="*/ 153 h 157"/>
                <a:gd name="T66" fmla="*/ 31 w 237"/>
                <a:gd name="T67" fmla="*/ 150 h 157"/>
                <a:gd name="T68" fmla="*/ 27 w 237"/>
                <a:gd name="T69" fmla="*/ 148 h 157"/>
                <a:gd name="T70" fmla="*/ 18 w 237"/>
                <a:gd name="T71" fmla="*/ 142 h 157"/>
                <a:gd name="T72" fmla="*/ 9 w 237"/>
                <a:gd name="T73" fmla="*/ 133 h 157"/>
                <a:gd name="T74" fmla="*/ 5 w 237"/>
                <a:gd name="T75" fmla="*/ 122 h 157"/>
                <a:gd name="T76" fmla="*/ 0 w 237"/>
                <a:gd name="T77" fmla="*/ 82 h 1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7"/>
                <a:gd name="T118" fmla="*/ 0 h 157"/>
                <a:gd name="T119" fmla="*/ 237 w 237"/>
                <a:gd name="T120" fmla="*/ 157 h 1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7" h="157">
                  <a:moveTo>
                    <a:pt x="0" y="82"/>
                  </a:moveTo>
                  <a:lnTo>
                    <a:pt x="0" y="62"/>
                  </a:lnTo>
                  <a:lnTo>
                    <a:pt x="5" y="53"/>
                  </a:lnTo>
                  <a:lnTo>
                    <a:pt x="11" y="42"/>
                  </a:lnTo>
                  <a:lnTo>
                    <a:pt x="20" y="31"/>
                  </a:lnTo>
                  <a:lnTo>
                    <a:pt x="29" y="27"/>
                  </a:lnTo>
                  <a:lnTo>
                    <a:pt x="44" y="25"/>
                  </a:lnTo>
                  <a:lnTo>
                    <a:pt x="69" y="20"/>
                  </a:lnTo>
                  <a:lnTo>
                    <a:pt x="93" y="18"/>
                  </a:lnTo>
                  <a:lnTo>
                    <a:pt x="111" y="14"/>
                  </a:lnTo>
                  <a:lnTo>
                    <a:pt x="129" y="9"/>
                  </a:lnTo>
                  <a:lnTo>
                    <a:pt x="182" y="0"/>
                  </a:lnTo>
                  <a:lnTo>
                    <a:pt x="204" y="0"/>
                  </a:lnTo>
                  <a:lnTo>
                    <a:pt x="219" y="7"/>
                  </a:lnTo>
                  <a:lnTo>
                    <a:pt x="230" y="16"/>
                  </a:lnTo>
                  <a:lnTo>
                    <a:pt x="235" y="29"/>
                  </a:lnTo>
                  <a:lnTo>
                    <a:pt x="237" y="42"/>
                  </a:lnTo>
                  <a:lnTo>
                    <a:pt x="233" y="71"/>
                  </a:lnTo>
                  <a:lnTo>
                    <a:pt x="226" y="84"/>
                  </a:lnTo>
                  <a:lnTo>
                    <a:pt x="215" y="95"/>
                  </a:lnTo>
                  <a:lnTo>
                    <a:pt x="202" y="104"/>
                  </a:lnTo>
                  <a:lnTo>
                    <a:pt x="193" y="113"/>
                  </a:lnTo>
                  <a:lnTo>
                    <a:pt x="177" y="128"/>
                  </a:lnTo>
                  <a:lnTo>
                    <a:pt x="166" y="137"/>
                  </a:lnTo>
                  <a:lnTo>
                    <a:pt x="151" y="146"/>
                  </a:lnTo>
                  <a:lnTo>
                    <a:pt x="133" y="153"/>
                  </a:lnTo>
                  <a:lnTo>
                    <a:pt x="111" y="153"/>
                  </a:lnTo>
                  <a:lnTo>
                    <a:pt x="93" y="150"/>
                  </a:lnTo>
                  <a:lnTo>
                    <a:pt x="82" y="150"/>
                  </a:lnTo>
                  <a:lnTo>
                    <a:pt x="67" y="155"/>
                  </a:lnTo>
                  <a:lnTo>
                    <a:pt x="56" y="157"/>
                  </a:lnTo>
                  <a:lnTo>
                    <a:pt x="44" y="155"/>
                  </a:lnTo>
                  <a:lnTo>
                    <a:pt x="36" y="153"/>
                  </a:lnTo>
                  <a:lnTo>
                    <a:pt x="31" y="150"/>
                  </a:lnTo>
                  <a:lnTo>
                    <a:pt x="27" y="148"/>
                  </a:lnTo>
                  <a:lnTo>
                    <a:pt x="18" y="142"/>
                  </a:lnTo>
                  <a:lnTo>
                    <a:pt x="9" y="133"/>
                  </a:lnTo>
                  <a:lnTo>
                    <a:pt x="5" y="122"/>
                  </a:lnTo>
                  <a:lnTo>
                    <a:pt x="0" y="82"/>
                  </a:lnTo>
                  <a:close/>
                </a:path>
              </a:pathLst>
            </a:custGeom>
            <a:solidFill>
              <a:srgbClr val="C37F4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3" name="Freeform 302"/>
            <p:cNvSpPr>
              <a:spLocks/>
            </p:cNvSpPr>
            <p:nvPr/>
          </p:nvSpPr>
          <p:spPr bwMode="auto">
            <a:xfrm>
              <a:off x="950" y="3295"/>
              <a:ext cx="235" cy="150"/>
            </a:xfrm>
            <a:custGeom>
              <a:avLst/>
              <a:gdLst>
                <a:gd name="T0" fmla="*/ 0 w 235"/>
                <a:gd name="T1" fmla="*/ 79 h 150"/>
                <a:gd name="T2" fmla="*/ 0 w 235"/>
                <a:gd name="T3" fmla="*/ 59 h 150"/>
                <a:gd name="T4" fmla="*/ 5 w 235"/>
                <a:gd name="T5" fmla="*/ 50 h 150"/>
                <a:gd name="T6" fmla="*/ 11 w 235"/>
                <a:gd name="T7" fmla="*/ 39 h 150"/>
                <a:gd name="T8" fmla="*/ 18 w 235"/>
                <a:gd name="T9" fmla="*/ 30 h 150"/>
                <a:gd name="T10" fmla="*/ 27 w 235"/>
                <a:gd name="T11" fmla="*/ 24 h 150"/>
                <a:gd name="T12" fmla="*/ 33 w 235"/>
                <a:gd name="T13" fmla="*/ 24 h 150"/>
                <a:gd name="T14" fmla="*/ 42 w 235"/>
                <a:gd name="T15" fmla="*/ 22 h 150"/>
                <a:gd name="T16" fmla="*/ 67 w 235"/>
                <a:gd name="T17" fmla="*/ 19 h 150"/>
                <a:gd name="T18" fmla="*/ 91 w 235"/>
                <a:gd name="T19" fmla="*/ 15 h 150"/>
                <a:gd name="T20" fmla="*/ 111 w 235"/>
                <a:gd name="T21" fmla="*/ 13 h 150"/>
                <a:gd name="T22" fmla="*/ 129 w 235"/>
                <a:gd name="T23" fmla="*/ 8 h 150"/>
                <a:gd name="T24" fmla="*/ 153 w 235"/>
                <a:gd name="T25" fmla="*/ 4 h 150"/>
                <a:gd name="T26" fmla="*/ 179 w 235"/>
                <a:gd name="T27" fmla="*/ 0 h 150"/>
                <a:gd name="T28" fmla="*/ 202 w 235"/>
                <a:gd name="T29" fmla="*/ 0 h 150"/>
                <a:gd name="T30" fmla="*/ 217 w 235"/>
                <a:gd name="T31" fmla="*/ 4 h 150"/>
                <a:gd name="T32" fmla="*/ 228 w 235"/>
                <a:gd name="T33" fmla="*/ 13 h 150"/>
                <a:gd name="T34" fmla="*/ 233 w 235"/>
                <a:gd name="T35" fmla="*/ 26 h 150"/>
                <a:gd name="T36" fmla="*/ 235 w 235"/>
                <a:gd name="T37" fmla="*/ 39 h 150"/>
                <a:gd name="T38" fmla="*/ 230 w 235"/>
                <a:gd name="T39" fmla="*/ 66 h 150"/>
                <a:gd name="T40" fmla="*/ 224 w 235"/>
                <a:gd name="T41" fmla="*/ 79 h 150"/>
                <a:gd name="T42" fmla="*/ 213 w 235"/>
                <a:gd name="T43" fmla="*/ 90 h 150"/>
                <a:gd name="T44" fmla="*/ 199 w 235"/>
                <a:gd name="T45" fmla="*/ 101 h 150"/>
                <a:gd name="T46" fmla="*/ 191 w 235"/>
                <a:gd name="T47" fmla="*/ 110 h 150"/>
                <a:gd name="T48" fmla="*/ 175 w 235"/>
                <a:gd name="T49" fmla="*/ 125 h 150"/>
                <a:gd name="T50" fmla="*/ 164 w 235"/>
                <a:gd name="T51" fmla="*/ 134 h 150"/>
                <a:gd name="T52" fmla="*/ 148 w 235"/>
                <a:gd name="T53" fmla="*/ 141 h 150"/>
                <a:gd name="T54" fmla="*/ 131 w 235"/>
                <a:gd name="T55" fmla="*/ 147 h 150"/>
                <a:gd name="T56" fmla="*/ 111 w 235"/>
                <a:gd name="T57" fmla="*/ 147 h 150"/>
                <a:gd name="T58" fmla="*/ 93 w 235"/>
                <a:gd name="T59" fmla="*/ 145 h 150"/>
                <a:gd name="T60" fmla="*/ 80 w 235"/>
                <a:gd name="T61" fmla="*/ 145 h 150"/>
                <a:gd name="T62" fmla="*/ 67 w 235"/>
                <a:gd name="T63" fmla="*/ 150 h 150"/>
                <a:gd name="T64" fmla="*/ 44 w 235"/>
                <a:gd name="T65" fmla="*/ 150 h 150"/>
                <a:gd name="T66" fmla="*/ 36 w 235"/>
                <a:gd name="T67" fmla="*/ 147 h 150"/>
                <a:gd name="T68" fmla="*/ 31 w 235"/>
                <a:gd name="T69" fmla="*/ 147 h 150"/>
                <a:gd name="T70" fmla="*/ 27 w 235"/>
                <a:gd name="T71" fmla="*/ 145 h 150"/>
                <a:gd name="T72" fmla="*/ 18 w 235"/>
                <a:gd name="T73" fmla="*/ 139 h 150"/>
                <a:gd name="T74" fmla="*/ 9 w 235"/>
                <a:gd name="T75" fmla="*/ 130 h 150"/>
                <a:gd name="T76" fmla="*/ 5 w 235"/>
                <a:gd name="T77" fmla="*/ 119 h 150"/>
                <a:gd name="T78" fmla="*/ 0 w 235"/>
                <a:gd name="T79" fmla="*/ 79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5"/>
                <a:gd name="T121" fmla="*/ 0 h 150"/>
                <a:gd name="T122" fmla="*/ 235 w 235"/>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5" h="150">
                  <a:moveTo>
                    <a:pt x="0" y="79"/>
                  </a:moveTo>
                  <a:lnTo>
                    <a:pt x="0" y="59"/>
                  </a:lnTo>
                  <a:lnTo>
                    <a:pt x="5" y="50"/>
                  </a:lnTo>
                  <a:lnTo>
                    <a:pt x="11" y="39"/>
                  </a:lnTo>
                  <a:lnTo>
                    <a:pt x="18" y="30"/>
                  </a:lnTo>
                  <a:lnTo>
                    <a:pt x="27" y="24"/>
                  </a:lnTo>
                  <a:lnTo>
                    <a:pt x="33" y="24"/>
                  </a:lnTo>
                  <a:lnTo>
                    <a:pt x="42" y="22"/>
                  </a:lnTo>
                  <a:lnTo>
                    <a:pt x="67" y="19"/>
                  </a:lnTo>
                  <a:lnTo>
                    <a:pt x="91" y="15"/>
                  </a:lnTo>
                  <a:lnTo>
                    <a:pt x="111" y="13"/>
                  </a:lnTo>
                  <a:lnTo>
                    <a:pt x="129" y="8"/>
                  </a:lnTo>
                  <a:lnTo>
                    <a:pt x="153" y="4"/>
                  </a:lnTo>
                  <a:lnTo>
                    <a:pt x="179" y="0"/>
                  </a:lnTo>
                  <a:lnTo>
                    <a:pt x="202" y="0"/>
                  </a:lnTo>
                  <a:lnTo>
                    <a:pt x="217" y="4"/>
                  </a:lnTo>
                  <a:lnTo>
                    <a:pt x="228" y="13"/>
                  </a:lnTo>
                  <a:lnTo>
                    <a:pt x="233" y="26"/>
                  </a:lnTo>
                  <a:lnTo>
                    <a:pt x="235" y="39"/>
                  </a:lnTo>
                  <a:lnTo>
                    <a:pt x="230" y="66"/>
                  </a:lnTo>
                  <a:lnTo>
                    <a:pt x="224" y="79"/>
                  </a:lnTo>
                  <a:lnTo>
                    <a:pt x="213" y="90"/>
                  </a:lnTo>
                  <a:lnTo>
                    <a:pt x="199" y="101"/>
                  </a:lnTo>
                  <a:lnTo>
                    <a:pt x="191" y="110"/>
                  </a:lnTo>
                  <a:lnTo>
                    <a:pt x="175" y="125"/>
                  </a:lnTo>
                  <a:lnTo>
                    <a:pt x="164" y="134"/>
                  </a:lnTo>
                  <a:lnTo>
                    <a:pt x="148" y="141"/>
                  </a:lnTo>
                  <a:lnTo>
                    <a:pt x="131" y="147"/>
                  </a:lnTo>
                  <a:lnTo>
                    <a:pt x="111" y="147"/>
                  </a:lnTo>
                  <a:lnTo>
                    <a:pt x="93" y="145"/>
                  </a:lnTo>
                  <a:lnTo>
                    <a:pt x="80" y="145"/>
                  </a:lnTo>
                  <a:lnTo>
                    <a:pt x="67" y="150"/>
                  </a:lnTo>
                  <a:lnTo>
                    <a:pt x="44" y="150"/>
                  </a:lnTo>
                  <a:lnTo>
                    <a:pt x="36" y="147"/>
                  </a:lnTo>
                  <a:lnTo>
                    <a:pt x="31" y="147"/>
                  </a:lnTo>
                  <a:lnTo>
                    <a:pt x="27" y="145"/>
                  </a:lnTo>
                  <a:lnTo>
                    <a:pt x="18" y="139"/>
                  </a:lnTo>
                  <a:lnTo>
                    <a:pt x="9" y="130"/>
                  </a:lnTo>
                  <a:lnTo>
                    <a:pt x="5" y="119"/>
                  </a:lnTo>
                  <a:lnTo>
                    <a:pt x="0" y="79"/>
                  </a:lnTo>
                  <a:close/>
                </a:path>
              </a:pathLst>
            </a:custGeom>
            <a:solidFill>
              <a:srgbClr val="C783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4" name="Freeform 303"/>
            <p:cNvSpPr>
              <a:spLocks/>
            </p:cNvSpPr>
            <p:nvPr/>
          </p:nvSpPr>
          <p:spPr bwMode="auto">
            <a:xfrm>
              <a:off x="950" y="3295"/>
              <a:ext cx="230" cy="150"/>
            </a:xfrm>
            <a:custGeom>
              <a:avLst/>
              <a:gdLst>
                <a:gd name="T0" fmla="*/ 0 w 230"/>
                <a:gd name="T1" fmla="*/ 79 h 150"/>
                <a:gd name="T2" fmla="*/ 0 w 230"/>
                <a:gd name="T3" fmla="*/ 59 h 150"/>
                <a:gd name="T4" fmla="*/ 11 w 230"/>
                <a:gd name="T5" fmla="*/ 39 h 150"/>
                <a:gd name="T6" fmla="*/ 18 w 230"/>
                <a:gd name="T7" fmla="*/ 30 h 150"/>
                <a:gd name="T8" fmla="*/ 27 w 230"/>
                <a:gd name="T9" fmla="*/ 26 h 150"/>
                <a:gd name="T10" fmla="*/ 42 w 230"/>
                <a:gd name="T11" fmla="*/ 24 h 150"/>
                <a:gd name="T12" fmla="*/ 67 w 230"/>
                <a:gd name="T13" fmla="*/ 19 h 150"/>
                <a:gd name="T14" fmla="*/ 91 w 230"/>
                <a:gd name="T15" fmla="*/ 17 h 150"/>
                <a:gd name="T16" fmla="*/ 109 w 230"/>
                <a:gd name="T17" fmla="*/ 13 h 150"/>
                <a:gd name="T18" fmla="*/ 126 w 230"/>
                <a:gd name="T19" fmla="*/ 8 h 150"/>
                <a:gd name="T20" fmla="*/ 151 w 230"/>
                <a:gd name="T21" fmla="*/ 4 h 150"/>
                <a:gd name="T22" fmla="*/ 177 w 230"/>
                <a:gd name="T23" fmla="*/ 0 h 150"/>
                <a:gd name="T24" fmla="*/ 197 w 230"/>
                <a:gd name="T25" fmla="*/ 0 h 150"/>
                <a:gd name="T26" fmla="*/ 213 w 230"/>
                <a:gd name="T27" fmla="*/ 4 h 150"/>
                <a:gd name="T28" fmla="*/ 224 w 230"/>
                <a:gd name="T29" fmla="*/ 13 h 150"/>
                <a:gd name="T30" fmla="*/ 228 w 230"/>
                <a:gd name="T31" fmla="*/ 26 h 150"/>
                <a:gd name="T32" fmla="*/ 230 w 230"/>
                <a:gd name="T33" fmla="*/ 39 h 150"/>
                <a:gd name="T34" fmla="*/ 228 w 230"/>
                <a:gd name="T35" fmla="*/ 66 h 150"/>
                <a:gd name="T36" fmla="*/ 222 w 230"/>
                <a:gd name="T37" fmla="*/ 77 h 150"/>
                <a:gd name="T38" fmla="*/ 210 w 230"/>
                <a:gd name="T39" fmla="*/ 88 h 150"/>
                <a:gd name="T40" fmla="*/ 197 w 230"/>
                <a:gd name="T41" fmla="*/ 99 h 150"/>
                <a:gd name="T42" fmla="*/ 191 w 230"/>
                <a:gd name="T43" fmla="*/ 108 h 150"/>
                <a:gd name="T44" fmla="*/ 184 w 230"/>
                <a:gd name="T45" fmla="*/ 114 h 150"/>
                <a:gd name="T46" fmla="*/ 175 w 230"/>
                <a:gd name="T47" fmla="*/ 123 h 150"/>
                <a:gd name="T48" fmla="*/ 164 w 230"/>
                <a:gd name="T49" fmla="*/ 132 h 150"/>
                <a:gd name="T50" fmla="*/ 148 w 230"/>
                <a:gd name="T51" fmla="*/ 141 h 150"/>
                <a:gd name="T52" fmla="*/ 131 w 230"/>
                <a:gd name="T53" fmla="*/ 145 h 150"/>
                <a:gd name="T54" fmla="*/ 111 w 230"/>
                <a:gd name="T55" fmla="*/ 145 h 150"/>
                <a:gd name="T56" fmla="*/ 93 w 230"/>
                <a:gd name="T57" fmla="*/ 143 h 150"/>
                <a:gd name="T58" fmla="*/ 80 w 230"/>
                <a:gd name="T59" fmla="*/ 143 h 150"/>
                <a:gd name="T60" fmla="*/ 64 w 230"/>
                <a:gd name="T61" fmla="*/ 147 h 150"/>
                <a:gd name="T62" fmla="*/ 44 w 230"/>
                <a:gd name="T63" fmla="*/ 150 h 150"/>
                <a:gd name="T64" fmla="*/ 36 w 230"/>
                <a:gd name="T65" fmla="*/ 147 h 150"/>
                <a:gd name="T66" fmla="*/ 31 w 230"/>
                <a:gd name="T67" fmla="*/ 147 h 150"/>
                <a:gd name="T68" fmla="*/ 27 w 230"/>
                <a:gd name="T69" fmla="*/ 145 h 150"/>
                <a:gd name="T70" fmla="*/ 18 w 230"/>
                <a:gd name="T71" fmla="*/ 139 h 150"/>
                <a:gd name="T72" fmla="*/ 9 w 230"/>
                <a:gd name="T73" fmla="*/ 130 h 150"/>
                <a:gd name="T74" fmla="*/ 5 w 230"/>
                <a:gd name="T75" fmla="*/ 119 h 150"/>
                <a:gd name="T76" fmla="*/ 0 w 230"/>
                <a:gd name="T77" fmla="*/ 79 h 1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0"/>
                <a:gd name="T118" fmla="*/ 0 h 150"/>
                <a:gd name="T119" fmla="*/ 230 w 230"/>
                <a:gd name="T120" fmla="*/ 150 h 1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0" h="150">
                  <a:moveTo>
                    <a:pt x="0" y="79"/>
                  </a:moveTo>
                  <a:lnTo>
                    <a:pt x="0" y="59"/>
                  </a:lnTo>
                  <a:lnTo>
                    <a:pt x="11" y="39"/>
                  </a:lnTo>
                  <a:lnTo>
                    <a:pt x="18" y="30"/>
                  </a:lnTo>
                  <a:lnTo>
                    <a:pt x="27" y="26"/>
                  </a:lnTo>
                  <a:lnTo>
                    <a:pt x="42" y="24"/>
                  </a:lnTo>
                  <a:lnTo>
                    <a:pt x="67" y="19"/>
                  </a:lnTo>
                  <a:lnTo>
                    <a:pt x="91" y="17"/>
                  </a:lnTo>
                  <a:lnTo>
                    <a:pt x="109" y="13"/>
                  </a:lnTo>
                  <a:lnTo>
                    <a:pt x="126" y="8"/>
                  </a:lnTo>
                  <a:lnTo>
                    <a:pt x="151" y="4"/>
                  </a:lnTo>
                  <a:lnTo>
                    <a:pt x="177" y="0"/>
                  </a:lnTo>
                  <a:lnTo>
                    <a:pt x="197" y="0"/>
                  </a:lnTo>
                  <a:lnTo>
                    <a:pt x="213" y="4"/>
                  </a:lnTo>
                  <a:lnTo>
                    <a:pt x="224" y="13"/>
                  </a:lnTo>
                  <a:lnTo>
                    <a:pt x="228" y="26"/>
                  </a:lnTo>
                  <a:lnTo>
                    <a:pt x="230" y="39"/>
                  </a:lnTo>
                  <a:lnTo>
                    <a:pt x="228" y="66"/>
                  </a:lnTo>
                  <a:lnTo>
                    <a:pt x="222" y="77"/>
                  </a:lnTo>
                  <a:lnTo>
                    <a:pt x="210" y="88"/>
                  </a:lnTo>
                  <a:lnTo>
                    <a:pt x="197" y="99"/>
                  </a:lnTo>
                  <a:lnTo>
                    <a:pt x="191" y="108"/>
                  </a:lnTo>
                  <a:lnTo>
                    <a:pt x="184" y="114"/>
                  </a:lnTo>
                  <a:lnTo>
                    <a:pt x="175" y="123"/>
                  </a:lnTo>
                  <a:lnTo>
                    <a:pt x="164" y="132"/>
                  </a:lnTo>
                  <a:lnTo>
                    <a:pt x="148" y="141"/>
                  </a:lnTo>
                  <a:lnTo>
                    <a:pt x="131" y="145"/>
                  </a:lnTo>
                  <a:lnTo>
                    <a:pt x="111" y="145"/>
                  </a:lnTo>
                  <a:lnTo>
                    <a:pt x="93" y="143"/>
                  </a:lnTo>
                  <a:lnTo>
                    <a:pt x="80" y="143"/>
                  </a:lnTo>
                  <a:lnTo>
                    <a:pt x="64" y="147"/>
                  </a:lnTo>
                  <a:lnTo>
                    <a:pt x="44" y="150"/>
                  </a:lnTo>
                  <a:lnTo>
                    <a:pt x="36" y="147"/>
                  </a:lnTo>
                  <a:lnTo>
                    <a:pt x="31" y="147"/>
                  </a:lnTo>
                  <a:lnTo>
                    <a:pt x="27" y="145"/>
                  </a:lnTo>
                  <a:lnTo>
                    <a:pt x="18" y="139"/>
                  </a:lnTo>
                  <a:lnTo>
                    <a:pt x="9" y="130"/>
                  </a:lnTo>
                  <a:lnTo>
                    <a:pt x="5" y="119"/>
                  </a:lnTo>
                  <a:lnTo>
                    <a:pt x="0" y="79"/>
                  </a:lnTo>
                  <a:close/>
                </a:path>
              </a:pathLst>
            </a:custGeom>
            <a:solidFill>
              <a:srgbClr val="CC87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5" name="Freeform 304"/>
            <p:cNvSpPr>
              <a:spLocks/>
            </p:cNvSpPr>
            <p:nvPr/>
          </p:nvSpPr>
          <p:spPr bwMode="auto">
            <a:xfrm>
              <a:off x="950" y="3297"/>
              <a:ext cx="228" cy="145"/>
            </a:xfrm>
            <a:custGeom>
              <a:avLst/>
              <a:gdLst>
                <a:gd name="T0" fmla="*/ 0 w 228"/>
                <a:gd name="T1" fmla="*/ 77 h 145"/>
                <a:gd name="T2" fmla="*/ 0 w 228"/>
                <a:gd name="T3" fmla="*/ 57 h 145"/>
                <a:gd name="T4" fmla="*/ 9 w 228"/>
                <a:gd name="T5" fmla="*/ 40 h 145"/>
                <a:gd name="T6" fmla="*/ 16 w 228"/>
                <a:gd name="T7" fmla="*/ 31 h 145"/>
                <a:gd name="T8" fmla="*/ 25 w 228"/>
                <a:gd name="T9" fmla="*/ 26 h 145"/>
                <a:gd name="T10" fmla="*/ 31 w 228"/>
                <a:gd name="T11" fmla="*/ 26 h 145"/>
                <a:gd name="T12" fmla="*/ 40 w 228"/>
                <a:gd name="T13" fmla="*/ 24 h 145"/>
                <a:gd name="T14" fmla="*/ 64 w 228"/>
                <a:gd name="T15" fmla="*/ 20 h 145"/>
                <a:gd name="T16" fmla="*/ 91 w 228"/>
                <a:gd name="T17" fmla="*/ 17 h 145"/>
                <a:gd name="T18" fmla="*/ 109 w 228"/>
                <a:gd name="T19" fmla="*/ 13 h 145"/>
                <a:gd name="T20" fmla="*/ 126 w 228"/>
                <a:gd name="T21" fmla="*/ 9 h 145"/>
                <a:gd name="T22" fmla="*/ 175 w 228"/>
                <a:gd name="T23" fmla="*/ 0 h 145"/>
                <a:gd name="T24" fmla="*/ 195 w 228"/>
                <a:gd name="T25" fmla="*/ 0 h 145"/>
                <a:gd name="T26" fmla="*/ 210 w 228"/>
                <a:gd name="T27" fmla="*/ 4 h 145"/>
                <a:gd name="T28" fmla="*/ 222 w 228"/>
                <a:gd name="T29" fmla="*/ 13 h 145"/>
                <a:gd name="T30" fmla="*/ 226 w 228"/>
                <a:gd name="T31" fmla="*/ 24 h 145"/>
                <a:gd name="T32" fmla="*/ 228 w 228"/>
                <a:gd name="T33" fmla="*/ 37 h 145"/>
                <a:gd name="T34" fmla="*/ 224 w 228"/>
                <a:gd name="T35" fmla="*/ 64 h 145"/>
                <a:gd name="T36" fmla="*/ 219 w 228"/>
                <a:gd name="T37" fmla="*/ 75 h 145"/>
                <a:gd name="T38" fmla="*/ 206 w 228"/>
                <a:gd name="T39" fmla="*/ 86 h 145"/>
                <a:gd name="T40" fmla="*/ 195 w 228"/>
                <a:gd name="T41" fmla="*/ 97 h 145"/>
                <a:gd name="T42" fmla="*/ 186 w 228"/>
                <a:gd name="T43" fmla="*/ 103 h 145"/>
                <a:gd name="T44" fmla="*/ 182 w 228"/>
                <a:gd name="T45" fmla="*/ 112 h 145"/>
                <a:gd name="T46" fmla="*/ 173 w 228"/>
                <a:gd name="T47" fmla="*/ 119 h 145"/>
                <a:gd name="T48" fmla="*/ 148 w 228"/>
                <a:gd name="T49" fmla="*/ 137 h 145"/>
                <a:gd name="T50" fmla="*/ 131 w 228"/>
                <a:gd name="T51" fmla="*/ 141 h 145"/>
                <a:gd name="T52" fmla="*/ 109 w 228"/>
                <a:gd name="T53" fmla="*/ 143 h 145"/>
                <a:gd name="T54" fmla="*/ 91 w 228"/>
                <a:gd name="T55" fmla="*/ 141 h 145"/>
                <a:gd name="T56" fmla="*/ 80 w 228"/>
                <a:gd name="T57" fmla="*/ 139 h 145"/>
                <a:gd name="T58" fmla="*/ 64 w 228"/>
                <a:gd name="T59" fmla="*/ 143 h 145"/>
                <a:gd name="T60" fmla="*/ 44 w 228"/>
                <a:gd name="T61" fmla="*/ 145 h 145"/>
                <a:gd name="T62" fmla="*/ 31 w 228"/>
                <a:gd name="T63" fmla="*/ 145 h 145"/>
                <a:gd name="T64" fmla="*/ 27 w 228"/>
                <a:gd name="T65" fmla="*/ 143 h 145"/>
                <a:gd name="T66" fmla="*/ 18 w 228"/>
                <a:gd name="T67" fmla="*/ 137 h 145"/>
                <a:gd name="T68" fmla="*/ 9 w 228"/>
                <a:gd name="T69" fmla="*/ 128 h 145"/>
                <a:gd name="T70" fmla="*/ 5 w 228"/>
                <a:gd name="T71" fmla="*/ 117 h 145"/>
                <a:gd name="T72" fmla="*/ 0 w 228"/>
                <a:gd name="T73" fmla="*/ 77 h 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8"/>
                <a:gd name="T112" fmla="*/ 0 h 145"/>
                <a:gd name="T113" fmla="*/ 228 w 228"/>
                <a:gd name="T114" fmla="*/ 145 h 1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8" h="145">
                  <a:moveTo>
                    <a:pt x="0" y="77"/>
                  </a:moveTo>
                  <a:lnTo>
                    <a:pt x="0" y="57"/>
                  </a:lnTo>
                  <a:lnTo>
                    <a:pt x="9" y="40"/>
                  </a:lnTo>
                  <a:lnTo>
                    <a:pt x="16" y="31"/>
                  </a:lnTo>
                  <a:lnTo>
                    <a:pt x="25" y="26"/>
                  </a:lnTo>
                  <a:lnTo>
                    <a:pt x="31" y="26"/>
                  </a:lnTo>
                  <a:lnTo>
                    <a:pt x="40" y="24"/>
                  </a:lnTo>
                  <a:lnTo>
                    <a:pt x="64" y="20"/>
                  </a:lnTo>
                  <a:lnTo>
                    <a:pt x="91" y="17"/>
                  </a:lnTo>
                  <a:lnTo>
                    <a:pt x="109" y="13"/>
                  </a:lnTo>
                  <a:lnTo>
                    <a:pt x="126" y="9"/>
                  </a:lnTo>
                  <a:lnTo>
                    <a:pt x="175" y="0"/>
                  </a:lnTo>
                  <a:lnTo>
                    <a:pt x="195" y="0"/>
                  </a:lnTo>
                  <a:lnTo>
                    <a:pt x="210" y="4"/>
                  </a:lnTo>
                  <a:lnTo>
                    <a:pt x="222" y="13"/>
                  </a:lnTo>
                  <a:lnTo>
                    <a:pt x="226" y="24"/>
                  </a:lnTo>
                  <a:lnTo>
                    <a:pt x="228" y="37"/>
                  </a:lnTo>
                  <a:lnTo>
                    <a:pt x="224" y="64"/>
                  </a:lnTo>
                  <a:lnTo>
                    <a:pt x="219" y="75"/>
                  </a:lnTo>
                  <a:lnTo>
                    <a:pt x="206" y="86"/>
                  </a:lnTo>
                  <a:lnTo>
                    <a:pt x="195" y="97"/>
                  </a:lnTo>
                  <a:lnTo>
                    <a:pt x="186" y="103"/>
                  </a:lnTo>
                  <a:lnTo>
                    <a:pt x="182" y="112"/>
                  </a:lnTo>
                  <a:lnTo>
                    <a:pt x="173" y="119"/>
                  </a:lnTo>
                  <a:lnTo>
                    <a:pt x="148" y="137"/>
                  </a:lnTo>
                  <a:lnTo>
                    <a:pt x="131" y="141"/>
                  </a:lnTo>
                  <a:lnTo>
                    <a:pt x="109" y="143"/>
                  </a:lnTo>
                  <a:lnTo>
                    <a:pt x="91" y="141"/>
                  </a:lnTo>
                  <a:lnTo>
                    <a:pt x="80" y="139"/>
                  </a:lnTo>
                  <a:lnTo>
                    <a:pt x="64" y="143"/>
                  </a:lnTo>
                  <a:lnTo>
                    <a:pt x="44" y="145"/>
                  </a:lnTo>
                  <a:lnTo>
                    <a:pt x="31" y="145"/>
                  </a:lnTo>
                  <a:lnTo>
                    <a:pt x="27" y="143"/>
                  </a:lnTo>
                  <a:lnTo>
                    <a:pt x="18" y="137"/>
                  </a:lnTo>
                  <a:lnTo>
                    <a:pt x="9" y="128"/>
                  </a:lnTo>
                  <a:lnTo>
                    <a:pt x="5" y="117"/>
                  </a:lnTo>
                  <a:lnTo>
                    <a:pt x="0" y="77"/>
                  </a:lnTo>
                  <a:close/>
                </a:path>
              </a:pathLst>
            </a:custGeom>
            <a:solidFill>
              <a:srgbClr val="D08B5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6" name="Freeform 305"/>
            <p:cNvSpPr>
              <a:spLocks/>
            </p:cNvSpPr>
            <p:nvPr/>
          </p:nvSpPr>
          <p:spPr bwMode="auto">
            <a:xfrm>
              <a:off x="950" y="3297"/>
              <a:ext cx="224" cy="145"/>
            </a:xfrm>
            <a:custGeom>
              <a:avLst/>
              <a:gdLst>
                <a:gd name="T0" fmla="*/ 0 w 224"/>
                <a:gd name="T1" fmla="*/ 77 h 145"/>
                <a:gd name="T2" fmla="*/ 0 w 224"/>
                <a:gd name="T3" fmla="*/ 57 h 145"/>
                <a:gd name="T4" fmla="*/ 9 w 224"/>
                <a:gd name="T5" fmla="*/ 40 h 145"/>
                <a:gd name="T6" fmla="*/ 13 w 224"/>
                <a:gd name="T7" fmla="*/ 33 h 145"/>
                <a:gd name="T8" fmla="*/ 22 w 224"/>
                <a:gd name="T9" fmla="*/ 28 h 145"/>
                <a:gd name="T10" fmla="*/ 29 w 224"/>
                <a:gd name="T11" fmla="*/ 26 h 145"/>
                <a:gd name="T12" fmla="*/ 38 w 224"/>
                <a:gd name="T13" fmla="*/ 26 h 145"/>
                <a:gd name="T14" fmla="*/ 62 w 224"/>
                <a:gd name="T15" fmla="*/ 22 h 145"/>
                <a:gd name="T16" fmla="*/ 89 w 224"/>
                <a:gd name="T17" fmla="*/ 20 h 145"/>
                <a:gd name="T18" fmla="*/ 109 w 224"/>
                <a:gd name="T19" fmla="*/ 15 h 145"/>
                <a:gd name="T20" fmla="*/ 124 w 224"/>
                <a:gd name="T21" fmla="*/ 11 h 145"/>
                <a:gd name="T22" fmla="*/ 148 w 224"/>
                <a:gd name="T23" fmla="*/ 4 h 145"/>
                <a:gd name="T24" fmla="*/ 171 w 224"/>
                <a:gd name="T25" fmla="*/ 0 h 145"/>
                <a:gd name="T26" fmla="*/ 191 w 224"/>
                <a:gd name="T27" fmla="*/ 0 h 145"/>
                <a:gd name="T28" fmla="*/ 206 w 224"/>
                <a:gd name="T29" fmla="*/ 4 h 145"/>
                <a:gd name="T30" fmla="*/ 217 w 224"/>
                <a:gd name="T31" fmla="*/ 13 h 145"/>
                <a:gd name="T32" fmla="*/ 224 w 224"/>
                <a:gd name="T33" fmla="*/ 24 h 145"/>
                <a:gd name="T34" fmla="*/ 224 w 224"/>
                <a:gd name="T35" fmla="*/ 37 h 145"/>
                <a:gd name="T36" fmla="*/ 222 w 224"/>
                <a:gd name="T37" fmla="*/ 64 h 145"/>
                <a:gd name="T38" fmla="*/ 215 w 224"/>
                <a:gd name="T39" fmla="*/ 73 h 145"/>
                <a:gd name="T40" fmla="*/ 204 w 224"/>
                <a:gd name="T41" fmla="*/ 84 h 145"/>
                <a:gd name="T42" fmla="*/ 193 w 224"/>
                <a:gd name="T43" fmla="*/ 95 h 145"/>
                <a:gd name="T44" fmla="*/ 186 w 224"/>
                <a:gd name="T45" fmla="*/ 103 h 145"/>
                <a:gd name="T46" fmla="*/ 179 w 224"/>
                <a:gd name="T47" fmla="*/ 110 h 145"/>
                <a:gd name="T48" fmla="*/ 173 w 224"/>
                <a:gd name="T49" fmla="*/ 119 h 145"/>
                <a:gd name="T50" fmla="*/ 146 w 224"/>
                <a:gd name="T51" fmla="*/ 134 h 145"/>
                <a:gd name="T52" fmla="*/ 129 w 224"/>
                <a:gd name="T53" fmla="*/ 141 h 145"/>
                <a:gd name="T54" fmla="*/ 109 w 224"/>
                <a:gd name="T55" fmla="*/ 141 h 145"/>
                <a:gd name="T56" fmla="*/ 91 w 224"/>
                <a:gd name="T57" fmla="*/ 139 h 145"/>
                <a:gd name="T58" fmla="*/ 80 w 224"/>
                <a:gd name="T59" fmla="*/ 139 h 145"/>
                <a:gd name="T60" fmla="*/ 62 w 224"/>
                <a:gd name="T61" fmla="*/ 141 h 145"/>
                <a:gd name="T62" fmla="*/ 42 w 224"/>
                <a:gd name="T63" fmla="*/ 145 h 145"/>
                <a:gd name="T64" fmla="*/ 31 w 224"/>
                <a:gd name="T65" fmla="*/ 145 h 145"/>
                <a:gd name="T66" fmla="*/ 27 w 224"/>
                <a:gd name="T67" fmla="*/ 143 h 145"/>
                <a:gd name="T68" fmla="*/ 18 w 224"/>
                <a:gd name="T69" fmla="*/ 137 h 145"/>
                <a:gd name="T70" fmla="*/ 9 w 224"/>
                <a:gd name="T71" fmla="*/ 128 h 145"/>
                <a:gd name="T72" fmla="*/ 5 w 224"/>
                <a:gd name="T73" fmla="*/ 117 h 145"/>
                <a:gd name="T74" fmla="*/ 0 w 224"/>
                <a:gd name="T75" fmla="*/ 77 h 1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4"/>
                <a:gd name="T115" fmla="*/ 0 h 145"/>
                <a:gd name="T116" fmla="*/ 224 w 224"/>
                <a:gd name="T117" fmla="*/ 145 h 1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4" h="145">
                  <a:moveTo>
                    <a:pt x="0" y="77"/>
                  </a:moveTo>
                  <a:lnTo>
                    <a:pt x="0" y="57"/>
                  </a:lnTo>
                  <a:lnTo>
                    <a:pt x="9" y="40"/>
                  </a:lnTo>
                  <a:lnTo>
                    <a:pt x="13" y="33"/>
                  </a:lnTo>
                  <a:lnTo>
                    <a:pt x="22" y="28"/>
                  </a:lnTo>
                  <a:lnTo>
                    <a:pt x="29" y="26"/>
                  </a:lnTo>
                  <a:lnTo>
                    <a:pt x="38" y="26"/>
                  </a:lnTo>
                  <a:lnTo>
                    <a:pt x="62" y="22"/>
                  </a:lnTo>
                  <a:lnTo>
                    <a:pt x="89" y="20"/>
                  </a:lnTo>
                  <a:lnTo>
                    <a:pt x="109" y="15"/>
                  </a:lnTo>
                  <a:lnTo>
                    <a:pt x="124" y="11"/>
                  </a:lnTo>
                  <a:lnTo>
                    <a:pt x="148" y="4"/>
                  </a:lnTo>
                  <a:lnTo>
                    <a:pt x="171" y="0"/>
                  </a:lnTo>
                  <a:lnTo>
                    <a:pt x="191" y="0"/>
                  </a:lnTo>
                  <a:lnTo>
                    <a:pt x="206" y="4"/>
                  </a:lnTo>
                  <a:lnTo>
                    <a:pt x="217" y="13"/>
                  </a:lnTo>
                  <a:lnTo>
                    <a:pt x="224" y="24"/>
                  </a:lnTo>
                  <a:lnTo>
                    <a:pt x="224" y="37"/>
                  </a:lnTo>
                  <a:lnTo>
                    <a:pt x="222" y="64"/>
                  </a:lnTo>
                  <a:lnTo>
                    <a:pt x="215" y="73"/>
                  </a:lnTo>
                  <a:lnTo>
                    <a:pt x="204" y="84"/>
                  </a:lnTo>
                  <a:lnTo>
                    <a:pt x="193" y="95"/>
                  </a:lnTo>
                  <a:lnTo>
                    <a:pt x="186" y="103"/>
                  </a:lnTo>
                  <a:lnTo>
                    <a:pt x="179" y="110"/>
                  </a:lnTo>
                  <a:lnTo>
                    <a:pt x="173" y="119"/>
                  </a:lnTo>
                  <a:lnTo>
                    <a:pt x="146" y="134"/>
                  </a:lnTo>
                  <a:lnTo>
                    <a:pt x="129" y="141"/>
                  </a:lnTo>
                  <a:lnTo>
                    <a:pt x="109" y="141"/>
                  </a:lnTo>
                  <a:lnTo>
                    <a:pt x="91" y="139"/>
                  </a:lnTo>
                  <a:lnTo>
                    <a:pt x="80" y="139"/>
                  </a:lnTo>
                  <a:lnTo>
                    <a:pt x="62" y="141"/>
                  </a:lnTo>
                  <a:lnTo>
                    <a:pt x="42" y="145"/>
                  </a:lnTo>
                  <a:lnTo>
                    <a:pt x="31" y="145"/>
                  </a:lnTo>
                  <a:lnTo>
                    <a:pt x="27" y="143"/>
                  </a:lnTo>
                  <a:lnTo>
                    <a:pt x="18" y="137"/>
                  </a:lnTo>
                  <a:lnTo>
                    <a:pt x="9" y="128"/>
                  </a:lnTo>
                  <a:lnTo>
                    <a:pt x="5" y="117"/>
                  </a:lnTo>
                  <a:lnTo>
                    <a:pt x="0" y="77"/>
                  </a:lnTo>
                  <a:close/>
                </a:path>
              </a:pathLst>
            </a:custGeom>
            <a:solidFill>
              <a:srgbClr val="D48F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7" name="Freeform 306"/>
            <p:cNvSpPr>
              <a:spLocks/>
            </p:cNvSpPr>
            <p:nvPr/>
          </p:nvSpPr>
          <p:spPr bwMode="auto">
            <a:xfrm>
              <a:off x="950" y="3299"/>
              <a:ext cx="222" cy="143"/>
            </a:xfrm>
            <a:custGeom>
              <a:avLst/>
              <a:gdLst>
                <a:gd name="T0" fmla="*/ 0 w 222"/>
                <a:gd name="T1" fmla="*/ 75 h 143"/>
                <a:gd name="T2" fmla="*/ 0 w 222"/>
                <a:gd name="T3" fmla="*/ 55 h 143"/>
                <a:gd name="T4" fmla="*/ 9 w 222"/>
                <a:gd name="T5" fmla="*/ 38 h 143"/>
                <a:gd name="T6" fmla="*/ 22 w 222"/>
                <a:gd name="T7" fmla="*/ 26 h 143"/>
                <a:gd name="T8" fmla="*/ 29 w 222"/>
                <a:gd name="T9" fmla="*/ 26 h 143"/>
                <a:gd name="T10" fmla="*/ 38 w 222"/>
                <a:gd name="T11" fmla="*/ 24 h 143"/>
                <a:gd name="T12" fmla="*/ 62 w 222"/>
                <a:gd name="T13" fmla="*/ 22 h 143"/>
                <a:gd name="T14" fmla="*/ 89 w 222"/>
                <a:gd name="T15" fmla="*/ 18 h 143"/>
                <a:gd name="T16" fmla="*/ 106 w 222"/>
                <a:gd name="T17" fmla="*/ 15 h 143"/>
                <a:gd name="T18" fmla="*/ 124 w 222"/>
                <a:gd name="T19" fmla="*/ 11 h 143"/>
                <a:gd name="T20" fmla="*/ 146 w 222"/>
                <a:gd name="T21" fmla="*/ 4 h 143"/>
                <a:gd name="T22" fmla="*/ 168 w 222"/>
                <a:gd name="T23" fmla="*/ 0 h 143"/>
                <a:gd name="T24" fmla="*/ 188 w 222"/>
                <a:gd name="T25" fmla="*/ 0 h 143"/>
                <a:gd name="T26" fmla="*/ 204 w 222"/>
                <a:gd name="T27" fmla="*/ 4 h 143"/>
                <a:gd name="T28" fmla="*/ 215 w 222"/>
                <a:gd name="T29" fmla="*/ 11 h 143"/>
                <a:gd name="T30" fmla="*/ 219 w 222"/>
                <a:gd name="T31" fmla="*/ 22 h 143"/>
                <a:gd name="T32" fmla="*/ 222 w 222"/>
                <a:gd name="T33" fmla="*/ 35 h 143"/>
                <a:gd name="T34" fmla="*/ 219 w 222"/>
                <a:gd name="T35" fmla="*/ 60 h 143"/>
                <a:gd name="T36" fmla="*/ 213 w 222"/>
                <a:gd name="T37" fmla="*/ 71 h 143"/>
                <a:gd name="T38" fmla="*/ 202 w 222"/>
                <a:gd name="T39" fmla="*/ 82 h 143"/>
                <a:gd name="T40" fmla="*/ 191 w 222"/>
                <a:gd name="T41" fmla="*/ 93 h 143"/>
                <a:gd name="T42" fmla="*/ 184 w 222"/>
                <a:gd name="T43" fmla="*/ 99 h 143"/>
                <a:gd name="T44" fmla="*/ 177 w 222"/>
                <a:gd name="T45" fmla="*/ 108 h 143"/>
                <a:gd name="T46" fmla="*/ 171 w 222"/>
                <a:gd name="T47" fmla="*/ 115 h 143"/>
                <a:gd name="T48" fmla="*/ 146 w 222"/>
                <a:gd name="T49" fmla="*/ 130 h 143"/>
                <a:gd name="T50" fmla="*/ 129 w 222"/>
                <a:gd name="T51" fmla="*/ 137 h 143"/>
                <a:gd name="T52" fmla="*/ 109 w 222"/>
                <a:gd name="T53" fmla="*/ 137 h 143"/>
                <a:gd name="T54" fmla="*/ 91 w 222"/>
                <a:gd name="T55" fmla="*/ 135 h 143"/>
                <a:gd name="T56" fmla="*/ 80 w 222"/>
                <a:gd name="T57" fmla="*/ 135 h 143"/>
                <a:gd name="T58" fmla="*/ 62 w 222"/>
                <a:gd name="T59" fmla="*/ 137 h 143"/>
                <a:gd name="T60" fmla="*/ 42 w 222"/>
                <a:gd name="T61" fmla="*/ 141 h 143"/>
                <a:gd name="T62" fmla="*/ 33 w 222"/>
                <a:gd name="T63" fmla="*/ 143 h 143"/>
                <a:gd name="T64" fmla="*/ 31 w 222"/>
                <a:gd name="T65" fmla="*/ 143 h 143"/>
                <a:gd name="T66" fmla="*/ 27 w 222"/>
                <a:gd name="T67" fmla="*/ 141 h 143"/>
                <a:gd name="T68" fmla="*/ 18 w 222"/>
                <a:gd name="T69" fmla="*/ 135 h 143"/>
                <a:gd name="T70" fmla="*/ 9 w 222"/>
                <a:gd name="T71" fmla="*/ 126 h 143"/>
                <a:gd name="T72" fmla="*/ 5 w 222"/>
                <a:gd name="T73" fmla="*/ 115 h 143"/>
                <a:gd name="T74" fmla="*/ 0 w 222"/>
                <a:gd name="T75" fmla="*/ 75 h 1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2"/>
                <a:gd name="T115" fmla="*/ 0 h 143"/>
                <a:gd name="T116" fmla="*/ 222 w 222"/>
                <a:gd name="T117" fmla="*/ 143 h 1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2" h="143">
                  <a:moveTo>
                    <a:pt x="0" y="75"/>
                  </a:moveTo>
                  <a:lnTo>
                    <a:pt x="0" y="55"/>
                  </a:lnTo>
                  <a:lnTo>
                    <a:pt x="9" y="38"/>
                  </a:lnTo>
                  <a:lnTo>
                    <a:pt x="22" y="26"/>
                  </a:lnTo>
                  <a:lnTo>
                    <a:pt x="29" y="26"/>
                  </a:lnTo>
                  <a:lnTo>
                    <a:pt x="38" y="24"/>
                  </a:lnTo>
                  <a:lnTo>
                    <a:pt x="62" y="22"/>
                  </a:lnTo>
                  <a:lnTo>
                    <a:pt x="89" y="18"/>
                  </a:lnTo>
                  <a:lnTo>
                    <a:pt x="106" y="15"/>
                  </a:lnTo>
                  <a:lnTo>
                    <a:pt x="124" y="11"/>
                  </a:lnTo>
                  <a:lnTo>
                    <a:pt x="146" y="4"/>
                  </a:lnTo>
                  <a:lnTo>
                    <a:pt x="168" y="0"/>
                  </a:lnTo>
                  <a:lnTo>
                    <a:pt x="188" y="0"/>
                  </a:lnTo>
                  <a:lnTo>
                    <a:pt x="204" y="4"/>
                  </a:lnTo>
                  <a:lnTo>
                    <a:pt x="215" y="11"/>
                  </a:lnTo>
                  <a:lnTo>
                    <a:pt x="219" y="22"/>
                  </a:lnTo>
                  <a:lnTo>
                    <a:pt x="222" y="35"/>
                  </a:lnTo>
                  <a:lnTo>
                    <a:pt x="219" y="60"/>
                  </a:lnTo>
                  <a:lnTo>
                    <a:pt x="213" y="71"/>
                  </a:lnTo>
                  <a:lnTo>
                    <a:pt x="202" y="82"/>
                  </a:lnTo>
                  <a:lnTo>
                    <a:pt x="191" y="93"/>
                  </a:lnTo>
                  <a:lnTo>
                    <a:pt x="184" y="99"/>
                  </a:lnTo>
                  <a:lnTo>
                    <a:pt x="177" y="108"/>
                  </a:lnTo>
                  <a:lnTo>
                    <a:pt x="171" y="115"/>
                  </a:lnTo>
                  <a:lnTo>
                    <a:pt x="146" y="130"/>
                  </a:lnTo>
                  <a:lnTo>
                    <a:pt x="129" y="137"/>
                  </a:lnTo>
                  <a:lnTo>
                    <a:pt x="109" y="137"/>
                  </a:lnTo>
                  <a:lnTo>
                    <a:pt x="91" y="135"/>
                  </a:lnTo>
                  <a:lnTo>
                    <a:pt x="80" y="135"/>
                  </a:lnTo>
                  <a:lnTo>
                    <a:pt x="62" y="137"/>
                  </a:lnTo>
                  <a:lnTo>
                    <a:pt x="42" y="141"/>
                  </a:lnTo>
                  <a:lnTo>
                    <a:pt x="33" y="143"/>
                  </a:lnTo>
                  <a:lnTo>
                    <a:pt x="31" y="143"/>
                  </a:lnTo>
                  <a:lnTo>
                    <a:pt x="27" y="141"/>
                  </a:lnTo>
                  <a:lnTo>
                    <a:pt x="18" y="135"/>
                  </a:lnTo>
                  <a:lnTo>
                    <a:pt x="9" y="126"/>
                  </a:lnTo>
                  <a:lnTo>
                    <a:pt x="5" y="115"/>
                  </a:lnTo>
                  <a:lnTo>
                    <a:pt x="0" y="75"/>
                  </a:lnTo>
                  <a:close/>
                </a:path>
              </a:pathLst>
            </a:custGeom>
            <a:solidFill>
              <a:srgbClr val="D893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8" name="Freeform 307"/>
            <p:cNvSpPr>
              <a:spLocks/>
            </p:cNvSpPr>
            <p:nvPr/>
          </p:nvSpPr>
          <p:spPr bwMode="auto">
            <a:xfrm>
              <a:off x="950" y="3299"/>
              <a:ext cx="219" cy="143"/>
            </a:xfrm>
            <a:custGeom>
              <a:avLst/>
              <a:gdLst>
                <a:gd name="T0" fmla="*/ 0 w 219"/>
                <a:gd name="T1" fmla="*/ 75 h 143"/>
                <a:gd name="T2" fmla="*/ 0 w 219"/>
                <a:gd name="T3" fmla="*/ 55 h 143"/>
                <a:gd name="T4" fmla="*/ 7 w 219"/>
                <a:gd name="T5" fmla="*/ 40 h 143"/>
                <a:gd name="T6" fmla="*/ 13 w 219"/>
                <a:gd name="T7" fmla="*/ 33 h 143"/>
                <a:gd name="T8" fmla="*/ 20 w 219"/>
                <a:gd name="T9" fmla="*/ 29 h 143"/>
                <a:gd name="T10" fmla="*/ 27 w 219"/>
                <a:gd name="T11" fmla="*/ 29 h 143"/>
                <a:gd name="T12" fmla="*/ 36 w 219"/>
                <a:gd name="T13" fmla="*/ 26 h 143"/>
                <a:gd name="T14" fmla="*/ 60 w 219"/>
                <a:gd name="T15" fmla="*/ 22 h 143"/>
                <a:gd name="T16" fmla="*/ 87 w 219"/>
                <a:gd name="T17" fmla="*/ 20 h 143"/>
                <a:gd name="T18" fmla="*/ 98 w 219"/>
                <a:gd name="T19" fmla="*/ 18 h 143"/>
                <a:gd name="T20" fmla="*/ 106 w 219"/>
                <a:gd name="T21" fmla="*/ 15 h 143"/>
                <a:gd name="T22" fmla="*/ 113 w 219"/>
                <a:gd name="T23" fmla="*/ 13 h 143"/>
                <a:gd name="T24" fmla="*/ 122 w 219"/>
                <a:gd name="T25" fmla="*/ 11 h 143"/>
                <a:gd name="T26" fmla="*/ 144 w 219"/>
                <a:gd name="T27" fmla="*/ 4 h 143"/>
                <a:gd name="T28" fmla="*/ 166 w 219"/>
                <a:gd name="T29" fmla="*/ 0 h 143"/>
                <a:gd name="T30" fmla="*/ 186 w 219"/>
                <a:gd name="T31" fmla="*/ 0 h 143"/>
                <a:gd name="T32" fmla="*/ 199 w 219"/>
                <a:gd name="T33" fmla="*/ 4 h 143"/>
                <a:gd name="T34" fmla="*/ 210 w 219"/>
                <a:gd name="T35" fmla="*/ 13 h 143"/>
                <a:gd name="T36" fmla="*/ 217 w 219"/>
                <a:gd name="T37" fmla="*/ 22 h 143"/>
                <a:gd name="T38" fmla="*/ 219 w 219"/>
                <a:gd name="T39" fmla="*/ 35 h 143"/>
                <a:gd name="T40" fmla="*/ 217 w 219"/>
                <a:gd name="T41" fmla="*/ 49 h 143"/>
                <a:gd name="T42" fmla="*/ 215 w 219"/>
                <a:gd name="T43" fmla="*/ 60 h 143"/>
                <a:gd name="T44" fmla="*/ 210 w 219"/>
                <a:gd name="T45" fmla="*/ 68 h 143"/>
                <a:gd name="T46" fmla="*/ 199 w 219"/>
                <a:gd name="T47" fmla="*/ 79 h 143"/>
                <a:gd name="T48" fmla="*/ 188 w 219"/>
                <a:gd name="T49" fmla="*/ 90 h 143"/>
                <a:gd name="T50" fmla="*/ 182 w 219"/>
                <a:gd name="T51" fmla="*/ 97 h 143"/>
                <a:gd name="T52" fmla="*/ 171 w 219"/>
                <a:gd name="T53" fmla="*/ 113 h 143"/>
                <a:gd name="T54" fmla="*/ 146 w 219"/>
                <a:gd name="T55" fmla="*/ 128 h 143"/>
                <a:gd name="T56" fmla="*/ 129 w 219"/>
                <a:gd name="T57" fmla="*/ 135 h 143"/>
                <a:gd name="T58" fmla="*/ 109 w 219"/>
                <a:gd name="T59" fmla="*/ 135 h 143"/>
                <a:gd name="T60" fmla="*/ 89 w 219"/>
                <a:gd name="T61" fmla="*/ 132 h 143"/>
                <a:gd name="T62" fmla="*/ 69 w 219"/>
                <a:gd name="T63" fmla="*/ 132 h 143"/>
                <a:gd name="T64" fmla="*/ 60 w 219"/>
                <a:gd name="T65" fmla="*/ 135 h 143"/>
                <a:gd name="T66" fmla="*/ 42 w 219"/>
                <a:gd name="T67" fmla="*/ 141 h 143"/>
                <a:gd name="T68" fmla="*/ 33 w 219"/>
                <a:gd name="T69" fmla="*/ 143 h 143"/>
                <a:gd name="T70" fmla="*/ 31 w 219"/>
                <a:gd name="T71" fmla="*/ 143 h 143"/>
                <a:gd name="T72" fmla="*/ 27 w 219"/>
                <a:gd name="T73" fmla="*/ 141 h 143"/>
                <a:gd name="T74" fmla="*/ 18 w 219"/>
                <a:gd name="T75" fmla="*/ 135 h 143"/>
                <a:gd name="T76" fmla="*/ 9 w 219"/>
                <a:gd name="T77" fmla="*/ 126 h 143"/>
                <a:gd name="T78" fmla="*/ 5 w 219"/>
                <a:gd name="T79" fmla="*/ 115 h 143"/>
                <a:gd name="T80" fmla="*/ 0 w 219"/>
                <a:gd name="T81" fmla="*/ 75 h 1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9"/>
                <a:gd name="T124" fmla="*/ 0 h 143"/>
                <a:gd name="T125" fmla="*/ 219 w 219"/>
                <a:gd name="T126" fmla="*/ 143 h 1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9" h="143">
                  <a:moveTo>
                    <a:pt x="0" y="75"/>
                  </a:moveTo>
                  <a:lnTo>
                    <a:pt x="0" y="55"/>
                  </a:lnTo>
                  <a:lnTo>
                    <a:pt x="7" y="40"/>
                  </a:lnTo>
                  <a:lnTo>
                    <a:pt x="13" y="33"/>
                  </a:lnTo>
                  <a:lnTo>
                    <a:pt x="20" y="29"/>
                  </a:lnTo>
                  <a:lnTo>
                    <a:pt x="27" y="29"/>
                  </a:lnTo>
                  <a:lnTo>
                    <a:pt x="36" y="26"/>
                  </a:lnTo>
                  <a:lnTo>
                    <a:pt x="60" y="22"/>
                  </a:lnTo>
                  <a:lnTo>
                    <a:pt x="87" y="20"/>
                  </a:lnTo>
                  <a:lnTo>
                    <a:pt x="98" y="18"/>
                  </a:lnTo>
                  <a:lnTo>
                    <a:pt x="106" y="15"/>
                  </a:lnTo>
                  <a:lnTo>
                    <a:pt x="113" y="13"/>
                  </a:lnTo>
                  <a:lnTo>
                    <a:pt x="122" y="11"/>
                  </a:lnTo>
                  <a:lnTo>
                    <a:pt x="144" y="4"/>
                  </a:lnTo>
                  <a:lnTo>
                    <a:pt x="166" y="0"/>
                  </a:lnTo>
                  <a:lnTo>
                    <a:pt x="186" y="0"/>
                  </a:lnTo>
                  <a:lnTo>
                    <a:pt x="199" y="4"/>
                  </a:lnTo>
                  <a:lnTo>
                    <a:pt x="210" y="13"/>
                  </a:lnTo>
                  <a:lnTo>
                    <a:pt x="217" y="22"/>
                  </a:lnTo>
                  <a:lnTo>
                    <a:pt x="219" y="35"/>
                  </a:lnTo>
                  <a:lnTo>
                    <a:pt x="217" y="49"/>
                  </a:lnTo>
                  <a:lnTo>
                    <a:pt x="215" y="60"/>
                  </a:lnTo>
                  <a:lnTo>
                    <a:pt x="210" y="68"/>
                  </a:lnTo>
                  <a:lnTo>
                    <a:pt x="199" y="79"/>
                  </a:lnTo>
                  <a:lnTo>
                    <a:pt x="188" y="90"/>
                  </a:lnTo>
                  <a:lnTo>
                    <a:pt x="182" y="97"/>
                  </a:lnTo>
                  <a:lnTo>
                    <a:pt x="171" y="113"/>
                  </a:lnTo>
                  <a:lnTo>
                    <a:pt x="146" y="128"/>
                  </a:lnTo>
                  <a:lnTo>
                    <a:pt x="129" y="135"/>
                  </a:lnTo>
                  <a:lnTo>
                    <a:pt x="109" y="135"/>
                  </a:lnTo>
                  <a:lnTo>
                    <a:pt x="89" y="132"/>
                  </a:lnTo>
                  <a:lnTo>
                    <a:pt x="69" y="132"/>
                  </a:lnTo>
                  <a:lnTo>
                    <a:pt x="60" y="135"/>
                  </a:lnTo>
                  <a:lnTo>
                    <a:pt x="42" y="141"/>
                  </a:lnTo>
                  <a:lnTo>
                    <a:pt x="33" y="143"/>
                  </a:lnTo>
                  <a:lnTo>
                    <a:pt x="31" y="143"/>
                  </a:lnTo>
                  <a:lnTo>
                    <a:pt x="27" y="141"/>
                  </a:lnTo>
                  <a:lnTo>
                    <a:pt x="18" y="135"/>
                  </a:lnTo>
                  <a:lnTo>
                    <a:pt x="9" y="126"/>
                  </a:lnTo>
                  <a:lnTo>
                    <a:pt x="5" y="115"/>
                  </a:lnTo>
                  <a:lnTo>
                    <a:pt x="0" y="75"/>
                  </a:lnTo>
                  <a:close/>
                </a:path>
              </a:pathLst>
            </a:custGeom>
            <a:solidFill>
              <a:srgbClr val="DC97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69" name="Freeform 308"/>
            <p:cNvSpPr>
              <a:spLocks/>
            </p:cNvSpPr>
            <p:nvPr/>
          </p:nvSpPr>
          <p:spPr bwMode="auto">
            <a:xfrm>
              <a:off x="950" y="3299"/>
              <a:ext cx="215" cy="143"/>
            </a:xfrm>
            <a:custGeom>
              <a:avLst/>
              <a:gdLst>
                <a:gd name="T0" fmla="*/ 0 w 215"/>
                <a:gd name="T1" fmla="*/ 75 h 143"/>
                <a:gd name="T2" fmla="*/ 0 w 215"/>
                <a:gd name="T3" fmla="*/ 55 h 143"/>
                <a:gd name="T4" fmla="*/ 7 w 215"/>
                <a:gd name="T5" fmla="*/ 40 h 143"/>
                <a:gd name="T6" fmla="*/ 11 w 215"/>
                <a:gd name="T7" fmla="*/ 33 h 143"/>
                <a:gd name="T8" fmla="*/ 20 w 215"/>
                <a:gd name="T9" fmla="*/ 31 h 143"/>
                <a:gd name="T10" fmla="*/ 25 w 215"/>
                <a:gd name="T11" fmla="*/ 31 h 143"/>
                <a:gd name="T12" fmla="*/ 36 w 215"/>
                <a:gd name="T13" fmla="*/ 29 h 143"/>
                <a:gd name="T14" fmla="*/ 60 w 215"/>
                <a:gd name="T15" fmla="*/ 24 h 143"/>
                <a:gd name="T16" fmla="*/ 87 w 215"/>
                <a:gd name="T17" fmla="*/ 22 h 143"/>
                <a:gd name="T18" fmla="*/ 98 w 215"/>
                <a:gd name="T19" fmla="*/ 20 h 143"/>
                <a:gd name="T20" fmla="*/ 104 w 215"/>
                <a:gd name="T21" fmla="*/ 18 h 143"/>
                <a:gd name="T22" fmla="*/ 120 w 215"/>
                <a:gd name="T23" fmla="*/ 13 h 143"/>
                <a:gd name="T24" fmla="*/ 142 w 215"/>
                <a:gd name="T25" fmla="*/ 7 h 143"/>
                <a:gd name="T26" fmla="*/ 162 w 215"/>
                <a:gd name="T27" fmla="*/ 0 h 143"/>
                <a:gd name="T28" fmla="*/ 182 w 215"/>
                <a:gd name="T29" fmla="*/ 0 h 143"/>
                <a:gd name="T30" fmla="*/ 197 w 215"/>
                <a:gd name="T31" fmla="*/ 4 h 143"/>
                <a:gd name="T32" fmla="*/ 208 w 215"/>
                <a:gd name="T33" fmla="*/ 13 h 143"/>
                <a:gd name="T34" fmla="*/ 215 w 215"/>
                <a:gd name="T35" fmla="*/ 22 h 143"/>
                <a:gd name="T36" fmla="*/ 215 w 215"/>
                <a:gd name="T37" fmla="*/ 35 h 143"/>
                <a:gd name="T38" fmla="*/ 213 w 215"/>
                <a:gd name="T39" fmla="*/ 60 h 143"/>
                <a:gd name="T40" fmla="*/ 206 w 215"/>
                <a:gd name="T41" fmla="*/ 68 h 143"/>
                <a:gd name="T42" fmla="*/ 195 w 215"/>
                <a:gd name="T43" fmla="*/ 79 h 143"/>
                <a:gd name="T44" fmla="*/ 188 w 215"/>
                <a:gd name="T45" fmla="*/ 84 h 143"/>
                <a:gd name="T46" fmla="*/ 179 w 215"/>
                <a:gd name="T47" fmla="*/ 97 h 143"/>
                <a:gd name="T48" fmla="*/ 168 w 215"/>
                <a:gd name="T49" fmla="*/ 110 h 143"/>
                <a:gd name="T50" fmla="*/ 146 w 215"/>
                <a:gd name="T51" fmla="*/ 128 h 143"/>
                <a:gd name="T52" fmla="*/ 129 w 215"/>
                <a:gd name="T53" fmla="*/ 132 h 143"/>
                <a:gd name="T54" fmla="*/ 109 w 215"/>
                <a:gd name="T55" fmla="*/ 135 h 143"/>
                <a:gd name="T56" fmla="*/ 89 w 215"/>
                <a:gd name="T57" fmla="*/ 132 h 143"/>
                <a:gd name="T58" fmla="*/ 78 w 215"/>
                <a:gd name="T59" fmla="*/ 130 h 143"/>
                <a:gd name="T60" fmla="*/ 69 w 215"/>
                <a:gd name="T61" fmla="*/ 130 h 143"/>
                <a:gd name="T62" fmla="*/ 60 w 215"/>
                <a:gd name="T63" fmla="*/ 132 h 143"/>
                <a:gd name="T64" fmla="*/ 42 w 215"/>
                <a:gd name="T65" fmla="*/ 139 h 143"/>
                <a:gd name="T66" fmla="*/ 33 w 215"/>
                <a:gd name="T67" fmla="*/ 143 h 143"/>
                <a:gd name="T68" fmla="*/ 31 w 215"/>
                <a:gd name="T69" fmla="*/ 143 h 143"/>
                <a:gd name="T70" fmla="*/ 27 w 215"/>
                <a:gd name="T71" fmla="*/ 141 h 143"/>
                <a:gd name="T72" fmla="*/ 18 w 215"/>
                <a:gd name="T73" fmla="*/ 135 h 143"/>
                <a:gd name="T74" fmla="*/ 9 w 215"/>
                <a:gd name="T75" fmla="*/ 126 h 143"/>
                <a:gd name="T76" fmla="*/ 5 w 215"/>
                <a:gd name="T77" fmla="*/ 115 h 143"/>
                <a:gd name="T78" fmla="*/ 0 w 215"/>
                <a:gd name="T79" fmla="*/ 75 h 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5"/>
                <a:gd name="T121" fmla="*/ 0 h 143"/>
                <a:gd name="T122" fmla="*/ 215 w 215"/>
                <a:gd name="T123" fmla="*/ 143 h 1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5" h="143">
                  <a:moveTo>
                    <a:pt x="0" y="75"/>
                  </a:moveTo>
                  <a:lnTo>
                    <a:pt x="0" y="55"/>
                  </a:lnTo>
                  <a:lnTo>
                    <a:pt x="7" y="40"/>
                  </a:lnTo>
                  <a:lnTo>
                    <a:pt x="11" y="33"/>
                  </a:lnTo>
                  <a:lnTo>
                    <a:pt x="20" y="31"/>
                  </a:lnTo>
                  <a:lnTo>
                    <a:pt x="25" y="31"/>
                  </a:lnTo>
                  <a:lnTo>
                    <a:pt x="36" y="29"/>
                  </a:lnTo>
                  <a:lnTo>
                    <a:pt x="60" y="24"/>
                  </a:lnTo>
                  <a:lnTo>
                    <a:pt x="87" y="22"/>
                  </a:lnTo>
                  <a:lnTo>
                    <a:pt x="98" y="20"/>
                  </a:lnTo>
                  <a:lnTo>
                    <a:pt x="104" y="18"/>
                  </a:lnTo>
                  <a:lnTo>
                    <a:pt x="120" y="13"/>
                  </a:lnTo>
                  <a:lnTo>
                    <a:pt x="142" y="7"/>
                  </a:lnTo>
                  <a:lnTo>
                    <a:pt x="162" y="0"/>
                  </a:lnTo>
                  <a:lnTo>
                    <a:pt x="182" y="0"/>
                  </a:lnTo>
                  <a:lnTo>
                    <a:pt x="197" y="4"/>
                  </a:lnTo>
                  <a:lnTo>
                    <a:pt x="208" y="13"/>
                  </a:lnTo>
                  <a:lnTo>
                    <a:pt x="215" y="22"/>
                  </a:lnTo>
                  <a:lnTo>
                    <a:pt x="215" y="35"/>
                  </a:lnTo>
                  <a:lnTo>
                    <a:pt x="213" y="60"/>
                  </a:lnTo>
                  <a:lnTo>
                    <a:pt x="206" y="68"/>
                  </a:lnTo>
                  <a:lnTo>
                    <a:pt x="195" y="79"/>
                  </a:lnTo>
                  <a:lnTo>
                    <a:pt x="188" y="84"/>
                  </a:lnTo>
                  <a:lnTo>
                    <a:pt x="179" y="97"/>
                  </a:lnTo>
                  <a:lnTo>
                    <a:pt x="168" y="110"/>
                  </a:lnTo>
                  <a:lnTo>
                    <a:pt x="146" y="128"/>
                  </a:lnTo>
                  <a:lnTo>
                    <a:pt x="129" y="132"/>
                  </a:lnTo>
                  <a:lnTo>
                    <a:pt x="109" y="135"/>
                  </a:lnTo>
                  <a:lnTo>
                    <a:pt x="89" y="132"/>
                  </a:lnTo>
                  <a:lnTo>
                    <a:pt x="78" y="130"/>
                  </a:lnTo>
                  <a:lnTo>
                    <a:pt x="69" y="130"/>
                  </a:lnTo>
                  <a:lnTo>
                    <a:pt x="60" y="132"/>
                  </a:lnTo>
                  <a:lnTo>
                    <a:pt x="42" y="139"/>
                  </a:lnTo>
                  <a:lnTo>
                    <a:pt x="33" y="143"/>
                  </a:lnTo>
                  <a:lnTo>
                    <a:pt x="31" y="143"/>
                  </a:lnTo>
                  <a:lnTo>
                    <a:pt x="27" y="141"/>
                  </a:lnTo>
                  <a:lnTo>
                    <a:pt x="18" y="135"/>
                  </a:lnTo>
                  <a:lnTo>
                    <a:pt x="9" y="126"/>
                  </a:lnTo>
                  <a:lnTo>
                    <a:pt x="5" y="115"/>
                  </a:lnTo>
                  <a:lnTo>
                    <a:pt x="0" y="75"/>
                  </a:lnTo>
                  <a:close/>
                </a:path>
              </a:pathLst>
            </a:custGeom>
            <a:solidFill>
              <a:srgbClr val="E09B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0" name="Freeform 309"/>
            <p:cNvSpPr>
              <a:spLocks/>
            </p:cNvSpPr>
            <p:nvPr/>
          </p:nvSpPr>
          <p:spPr bwMode="auto">
            <a:xfrm>
              <a:off x="950" y="3301"/>
              <a:ext cx="213" cy="141"/>
            </a:xfrm>
            <a:custGeom>
              <a:avLst/>
              <a:gdLst>
                <a:gd name="T0" fmla="*/ 0 w 213"/>
                <a:gd name="T1" fmla="*/ 73 h 141"/>
                <a:gd name="T2" fmla="*/ 0 w 213"/>
                <a:gd name="T3" fmla="*/ 53 h 141"/>
                <a:gd name="T4" fmla="*/ 7 w 213"/>
                <a:gd name="T5" fmla="*/ 40 h 141"/>
                <a:gd name="T6" fmla="*/ 18 w 213"/>
                <a:gd name="T7" fmla="*/ 31 h 141"/>
                <a:gd name="T8" fmla="*/ 25 w 213"/>
                <a:gd name="T9" fmla="*/ 29 h 141"/>
                <a:gd name="T10" fmla="*/ 33 w 213"/>
                <a:gd name="T11" fmla="*/ 29 h 141"/>
                <a:gd name="T12" fmla="*/ 60 w 213"/>
                <a:gd name="T13" fmla="*/ 24 h 141"/>
                <a:gd name="T14" fmla="*/ 87 w 213"/>
                <a:gd name="T15" fmla="*/ 22 h 141"/>
                <a:gd name="T16" fmla="*/ 104 w 213"/>
                <a:gd name="T17" fmla="*/ 18 h 141"/>
                <a:gd name="T18" fmla="*/ 120 w 213"/>
                <a:gd name="T19" fmla="*/ 13 h 141"/>
                <a:gd name="T20" fmla="*/ 140 w 213"/>
                <a:gd name="T21" fmla="*/ 7 h 141"/>
                <a:gd name="T22" fmla="*/ 162 w 213"/>
                <a:gd name="T23" fmla="*/ 0 h 141"/>
                <a:gd name="T24" fmla="*/ 179 w 213"/>
                <a:gd name="T25" fmla="*/ 0 h 141"/>
                <a:gd name="T26" fmla="*/ 193 w 213"/>
                <a:gd name="T27" fmla="*/ 5 h 141"/>
                <a:gd name="T28" fmla="*/ 204 w 213"/>
                <a:gd name="T29" fmla="*/ 11 h 141"/>
                <a:gd name="T30" fmla="*/ 210 w 213"/>
                <a:gd name="T31" fmla="*/ 22 h 141"/>
                <a:gd name="T32" fmla="*/ 213 w 213"/>
                <a:gd name="T33" fmla="*/ 33 h 141"/>
                <a:gd name="T34" fmla="*/ 210 w 213"/>
                <a:gd name="T35" fmla="*/ 55 h 141"/>
                <a:gd name="T36" fmla="*/ 204 w 213"/>
                <a:gd name="T37" fmla="*/ 64 h 141"/>
                <a:gd name="T38" fmla="*/ 193 w 213"/>
                <a:gd name="T39" fmla="*/ 75 h 141"/>
                <a:gd name="T40" fmla="*/ 186 w 213"/>
                <a:gd name="T41" fmla="*/ 80 h 141"/>
                <a:gd name="T42" fmla="*/ 177 w 213"/>
                <a:gd name="T43" fmla="*/ 93 h 141"/>
                <a:gd name="T44" fmla="*/ 175 w 213"/>
                <a:gd name="T45" fmla="*/ 102 h 141"/>
                <a:gd name="T46" fmla="*/ 166 w 213"/>
                <a:gd name="T47" fmla="*/ 108 h 141"/>
                <a:gd name="T48" fmla="*/ 144 w 213"/>
                <a:gd name="T49" fmla="*/ 124 h 141"/>
                <a:gd name="T50" fmla="*/ 129 w 213"/>
                <a:gd name="T51" fmla="*/ 130 h 141"/>
                <a:gd name="T52" fmla="*/ 109 w 213"/>
                <a:gd name="T53" fmla="*/ 130 h 141"/>
                <a:gd name="T54" fmla="*/ 89 w 213"/>
                <a:gd name="T55" fmla="*/ 128 h 141"/>
                <a:gd name="T56" fmla="*/ 75 w 213"/>
                <a:gd name="T57" fmla="*/ 126 h 141"/>
                <a:gd name="T58" fmla="*/ 67 w 213"/>
                <a:gd name="T59" fmla="*/ 126 h 141"/>
                <a:gd name="T60" fmla="*/ 58 w 213"/>
                <a:gd name="T61" fmla="*/ 128 h 141"/>
                <a:gd name="T62" fmla="*/ 40 w 213"/>
                <a:gd name="T63" fmla="*/ 137 h 141"/>
                <a:gd name="T64" fmla="*/ 33 w 213"/>
                <a:gd name="T65" fmla="*/ 139 h 141"/>
                <a:gd name="T66" fmla="*/ 31 w 213"/>
                <a:gd name="T67" fmla="*/ 141 h 141"/>
                <a:gd name="T68" fmla="*/ 27 w 213"/>
                <a:gd name="T69" fmla="*/ 139 h 141"/>
                <a:gd name="T70" fmla="*/ 18 w 213"/>
                <a:gd name="T71" fmla="*/ 133 h 141"/>
                <a:gd name="T72" fmla="*/ 9 w 213"/>
                <a:gd name="T73" fmla="*/ 124 h 141"/>
                <a:gd name="T74" fmla="*/ 5 w 213"/>
                <a:gd name="T75" fmla="*/ 113 h 141"/>
                <a:gd name="T76" fmla="*/ 0 w 213"/>
                <a:gd name="T77" fmla="*/ 73 h 1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141"/>
                <a:gd name="T119" fmla="*/ 213 w 213"/>
                <a:gd name="T120" fmla="*/ 141 h 1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141">
                  <a:moveTo>
                    <a:pt x="0" y="73"/>
                  </a:moveTo>
                  <a:lnTo>
                    <a:pt x="0" y="53"/>
                  </a:lnTo>
                  <a:lnTo>
                    <a:pt x="7" y="40"/>
                  </a:lnTo>
                  <a:lnTo>
                    <a:pt x="18" y="31"/>
                  </a:lnTo>
                  <a:lnTo>
                    <a:pt x="25" y="29"/>
                  </a:lnTo>
                  <a:lnTo>
                    <a:pt x="33" y="29"/>
                  </a:lnTo>
                  <a:lnTo>
                    <a:pt x="60" y="24"/>
                  </a:lnTo>
                  <a:lnTo>
                    <a:pt x="87" y="22"/>
                  </a:lnTo>
                  <a:lnTo>
                    <a:pt x="104" y="18"/>
                  </a:lnTo>
                  <a:lnTo>
                    <a:pt x="120" y="13"/>
                  </a:lnTo>
                  <a:lnTo>
                    <a:pt x="140" y="7"/>
                  </a:lnTo>
                  <a:lnTo>
                    <a:pt x="162" y="0"/>
                  </a:lnTo>
                  <a:lnTo>
                    <a:pt x="179" y="0"/>
                  </a:lnTo>
                  <a:lnTo>
                    <a:pt x="193" y="5"/>
                  </a:lnTo>
                  <a:lnTo>
                    <a:pt x="204" y="11"/>
                  </a:lnTo>
                  <a:lnTo>
                    <a:pt x="210" y="22"/>
                  </a:lnTo>
                  <a:lnTo>
                    <a:pt x="213" y="33"/>
                  </a:lnTo>
                  <a:lnTo>
                    <a:pt x="210" y="55"/>
                  </a:lnTo>
                  <a:lnTo>
                    <a:pt x="204" y="64"/>
                  </a:lnTo>
                  <a:lnTo>
                    <a:pt x="193" y="75"/>
                  </a:lnTo>
                  <a:lnTo>
                    <a:pt x="186" y="80"/>
                  </a:lnTo>
                  <a:lnTo>
                    <a:pt x="177" y="93"/>
                  </a:lnTo>
                  <a:lnTo>
                    <a:pt x="175" y="102"/>
                  </a:lnTo>
                  <a:lnTo>
                    <a:pt x="166" y="108"/>
                  </a:lnTo>
                  <a:lnTo>
                    <a:pt x="144" y="124"/>
                  </a:lnTo>
                  <a:lnTo>
                    <a:pt x="129" y="130"/>
                  </a:lnTo>
                  <a:lnTo>
                    <a:pt x="109" y="130"/>
                  </a:lnTo>
                  <a:lnTo>
                    <a:pt x="89" y="128"/>
                  </a:lnTo>
                  <a:lnTo>
                    <a:pt x="75" y="126"/>
                  </a:lnTo>
                  <a:lnTo>
                    <a:pt x="67" y="126"/>
                  </a:lnTo>
                  <a:lnTo>
                    <a:pt x="58" y="128"/>
                  </a:lnTo>
                  <a:lnTo>
                    <a:pt x="40" y="137"/>
                  </a:lnTo>
                  <a:lnTo>
                    <a:pt x="33" y="139"/>
                  </a:lnTo>
                  <a:lnTo>
                    <a:pt x="31" y="141"/>
                  </a:lnTo>
                  <a:lnTo>
                    <a:pt x="27" y="139"/>
                  </a:lnTo>
                  <a:lnTo>
                    <a:pt x="18" y="133"/>
                  </a:lnTo>
                  <a:lnTo>
                    <a:pt x="9" y="124"/>
                  </a:lnTo>
                  <a:lnTo>
                    <a:pt x="5" y="113"/>
                  </a:lnTo>
                  <a:lnTo>
                    <a:pt x="0" y="73"/>
                  </a:lnTo>
                  <a:close/>
                </a:path>
              </a:pathLst>
            </a:custGeom>
            <a:solidFill>
              <a:srgbClr val="E49F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1" name="Freeform 310"/>
            <p:cNvSpPr>
              <a:spLocks/>
            </p:cNvSpPr>
            <p:nvPr/>
          </p:nvSpPr>
          <p:spPr bwMode="auto">
            <a:xfrm>
              <a:off x="950" y="3301"/>
              <a:ext cx="210" cy="141"/>
            </a:xfrm>
            <a:custGeom>
              <a:avLst/>
              <a:gdLst>
                <a:gd name="T0" fmla="*/ 0 w 210"/>
                <a:gd name="T1" fmla="*/ 73 h 141"/>
                <a:gd name="T2" fmla="*/ 0 w 210"/>
                <a:gd name="T3" fmla="*/ 53 h 141"/>
                <a:gd name="T4" fmla="*/ 5 w 210"/>
                <a:gd name="T5" fmla="*/ 40 h 141"/>
                <a:gd name="T6" fmla="*/ 16 w 210"/>
                <a:gd name="T7" fmla="*/ 31 h 141"/>
                <a:gd name="T8" fmla="*/ 22 w 210"/>
                <a:gd name="T9" fmla="*/ 31 h 141"/>
                <a:gd name="T10" fmla="*/ 31 w 210"/>
                <a:gd name="T11" fmla="*/ 29 h 141"/>
                <a:gd name="T12" fmla="*/ 58 w 210"/>
                <a:gd name="T13" fmla="*/ 27 h 141"/>
                <a:gd name="T14" fmla="*/ 84 w 210"/>
                <a:gd name="T15" fmla="*/ 22 h 141"/>
                <a:gd name="T16" fmla="*/ 104 w 210"/>
                <a:gd name="T17" fmla="*/ 20 h 141"/>
                <a:gd name="T18" fmla="*/ 111 w 210"/>
                <a:gd name="T19" fmla="*/ 18 h 141"/>
                <a:gd name="T20" fmla="*/ 120 w 210"/>
                <a:gd name="T21" fmla="*/ 13 h 141"/>
                <a:gd name="T22" fmla="*/ 137 w 210"/>
                <a:gd name="T23" fmla="*/ 7 h 141"/>
                <a:gd name="T24" fmla="*/ 157 w 210"/>
                <a:gd name="T25" fmla="*/ 0 h 141"/>
                <a:gd name="T26" fmla="*/ 175 w 210"/>
                <a:gd name="T27" fmla="*/ 0 h 141"/>
                <a:gd name="T28" fmla="*/ 191 w 210"/>
                <a:gd name="T29" fmla="*/ 5 h 141"/>
                <a:gd name="T30" fmla="*/ 202 w 210"/>
                <a:gd name="T31" fmla="*/ 11 h 141"/>
                <a:gd name="T32" fmla="*/ 208 w 210"/>
                <a:gd name="T33" fmla="*/ 22 h 141"/>
                <a:gd name="T34" fmla="*/ 210 w 210"/>
                <a:gd name="T35" fmla="*/ 36 h 141"/>
                <a:gd name="T36" fmla="*/ 208 w 210"/>
                <a:gd name="T37" fmla="*/ 47 h 141"/>
                <a:gd name="T38" fmla="*/ 206 w 210"/>
                <a:gd name="T39" fmla="*/ 55 h 141"/>
                <a:gd name="T40" fmla="*/ 202 w 210"/>
                <a:gd name="T41" fmla="*/ 64 h 141"/>
                <a:gd name="T42" fmla="*/ 191 w 210"/>
                <a:gd name="T43" fmla="*/ 75 h 141"/>
                <a:gd name="T44" fmla="*/ 179 w 210"/>
                <a:gd name="T45" fmla="*/ 84 h 141"/>
                <a:gd name="T46" fmla="*/ 175 w 210"/>
                <a:gd name="T47" fmla="*/ 93 h 141"/>
                <a:gd name="T48" fmla="*/ 173 w 210"/>
                <a:gd name="T49" fmla="*/ 99 h 141"/>
                <a:gd name="T50" fmla="*/ 166 w 210"/>
                <a:gd name="T51" fmla="*/ 106 h 141"/>
                <a:gd name="T52" fmla="*/ 144 w 210"/>
                <a:gd name="T53" fmla="*/ 122 h 141"/>
                <a:gd name="T54" fmla="*/ 129 w 210"/>
                <a:gd name="T55" fmla="*/ 128 h 141"/>
                <a:gd name="T56" fmla="*/ 109 w 210"/>
                <a:gd name="T57" fmla="*/ 128 h 141"/>
                <a:gd name="T58" fmla="*/ 89 w 210"/>
                <a:gd name="T59" fmla="*/ 126 h 141"/>
                <a:gd name="T60" fmla="*/ 75 w 210"/>
                <a:gd name="T61" fmla="*/ 124 h 141"/>
                <a:gd name="T62" fmla="*/ 67 w 210"/>
                <a:gd name="T63" fmla="*/ 124 h 141"/>
                <a:gd name="T64" fmla="*/ 58 w 210"/>
                <a:gd name="T65" fmla="*/ 126 h 141"/>
                <a:gd name="T66" fmla="*/ 40 w 210"/>
                <a:gd name="T67" fmla="*/ 135 h 141"/>
                <a:gd name="T68" fmla="*/ 33 w 210"/>
                <a:gd name="T69" fmla="*/ 139 h 141"/>
                <a:gd name="T70" fmla="*/ 31 w 210"/>
                <a:gd name="T71" fmla="*/ 141 h 141"/>
                <a:gd name="T72" fmla="*/ 27 w 210"/>
                <a:gd name="T73" fmla="*/ 139 h 141"/>
                <a:gd name="T74" fmla="*/ 18 w 210"/>
                <a:gd name="T75" fmla="*/ 133 h 141"/>
                <a:gd name="T76" fmla="*/ 9 w 210"/>
                <a:gd name="T77" fmla="*/ 124 h 141"/>
                <a:gd name="T78" fmla="*/ 5 w 210"/>
                <a:gd name="T79" fmla="*/ 113 h 141"/>
                <a:gd name="T80" fmla="*/ 0 w 210"/>
                <a:gd name="T81" fmla="*/ 73 h 1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0"/>
                <a:gd name="T124" fmla="*/ 0 h 141"/>
                <a:gd name="T125" fmla="*/ 210 w 210"/>
                <a:gd name="T126" fmla="*/ 141 h 1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0" h="141">
                  <a:moveTo>
                    <a:pt x="0" y="73"/>
                  </a:moveTo>
                  <a:lnTo>
                    <a:pt x="0" y="53"/>
                  </a:lnTo>
                  <a:lnTo>
                    <a:pt x="5" y="40"/>
                  </a:lnTo>
                  <a:lnTo>
                    <a:pt x="16" y="31"/>
                  </a:lnTo>
                  <a:lnTo>
                    <a:pt x="22" y="31"/>
                  </a:lnTo>
                  <a:lnTo>
                    <a:pt x="31" y="29"/>
                  </a:lnTo>
                  <a:lnTo>
                    <a:pt x="58" y="27"/>
                  </a:lnTo>
                  <a:lnTo>
                    <a:pt x="84" y="22"/>
                  </a:lnTo>
                  <a:lnTo>
                    <a:pt x="104" y="20"/>
                  </a:lnTo>
                  <a:lnTo>
                    <a:pt x="111" y="18"/>
                  </a:lnTo>
                  <a:lnTo>
                    <a:pt x="120" y="13"/>
                  </a:lnTo>
                  <a:lnTo>
                    <a:pt x="137" y="7"/>
                  </a:lnTo>
                  <a:lnTo>
                    <a:pt x="157" y="0"/>
                  </a:lnTo>
                  <a:lnTo>
                    <a:pt x="175" y="0"/>
                  </a:lnTo>
                  <a:lnTo>
                    <a:pt x="191" y="5"/>
                  </a:lnTo>
                  <a:lnTo>
                    <a:pt x="202" y="11"/>
                  </a:lnTo>
                  <a:lnTo>
                    <a:pt x="208" y="22"/>
                  </a:lnTo>
                  <a:lnTo>
                    <a:pt x="210" y="36"/>
                  </a:lnTo>
                  <a:lnTo>
                    <a:pt x="208" y="47"/>
                  </a:lnTo>
                  <a:lnTo>
                    <a:pt x="206" y="55"/>
                  </a:lnTo>
                  <a:lnTo>
                    <a:pt x="202" y="64"/>
                  </a:lnTo>
                  <a:lnTo>
                    <a:pt x="191" y="75"/>
                  </a:lnTo>
                  <a:lnTo>
                    <a:pt x="179" y="84"/>
                  </a:lnTo>
                  <a:lnTo>
                    <a:pt x="175" y="93"/>
                  </a:lnTo>
                  <a:lnTo>
                    <a:pt x="173" y="99"/>
                  </a:lnTo>
                  <a:lnTo>
                    <a:pt x="166" y="106"/>
                  </a:lnTo>
                  <a:lnTo>
                    <a:pt x="144" y="122"/>
                  </a:lnTo>
                  <a:lnTo>
                    <a:pt x="129" y="128"/>
                  </a:lnTo>
                  <a:lnTo>
                    <a:pt x="109" y="128"/>
                  </a:lnTo>
                  <a:lnTo>
                    <a:pt x="89" y="126"/>
                  </a:lnTo>
                  <a:lnTo>
                    <a:pt x="75" y="124"/>
                  </a:lnTo>
                  <a:lnTo>
                    <a:pt x="67" y="124"/>
                  </a:lnTo>
                  <a:lnTo>
                    <a:pt x="58" y="126"/>
                  </a:lnTo>
                  <a:lnTo>
                    <a:pt x="40" y="135"/>
                  </a:lnTo>
                  <a:lnTo>
                    <a:pt x="33" y="139"/>
                  </a:lnTo>
                  <a:lnTo>
                    <a:pt x="31" y="141"/>
                  </a:lnTo>
                  <a:lnTo>
                    <a:pt x="27" y="139"/>
                  </a:lnTo>
                  <a:lnTo>
                    <a:pt x="18" y="133"/>
                  </a:lnTo>
                  <a:lnTo>
                    <a:pt x="9" y="124"/>
                  </a:lnTo>
                  <a:lnTo>
                    <a:pt x="5" y="113"/>
                  </a:lnTo>
                  <a:lnTo>
                    <a:pt x="0" y="73"/>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2" name="Freeform 311"/>
            <p:cNvSpPr>
              <a:spLocks/>
            </p:cNvSpPr>
            <p:nvPr/>
          </p:nvSpPr>
          <p:spPr bwMode="auto">
            <a:xfrm>
              <a:off x="1260" y="3262"/>
              <a:ext cx="111" cy="81"/>
            </a:xfrm>
            <a:custGeom>
              <a:avLst/>
              <a:gdLst>
                <a:gd name="T0" fmla="*/ 84 w 111"/>
                <a:gd name="T1" fmla="*/ 81 h 81"/>
                <a:gd name="T2" fmla="*/ 73 w 111"/>
                <a:gd name="T3" fmla="*/ 81 h 81"/>
                <a:gd name="T4" fmla="*/ 49 w 111"/>
                <a:gd name="T5" fmla="*/ 79 h 81"/>
                <a:gd name="T6" fmla="*/ 22 w 111"/>
                <a:gd name="T7" fmla="*/ 75 h 81"/>
                <a:gd name="T8" fmla="*/ 11 w 111"/>
                <a:gd name="T9" fmla="*/ 72 h 81"/>
                <a:gd name="T10" fmla="*/ 7 w 111"/>
                <a:gd name="T11" fmla="*/ 68 h 81"/>
                <a:gd name="T12" fmla="*/ 0 w 111"/>
                <a:gd name="T13" fmla="*/ 46 h 81"/>
                <a:gd name="T14" fmla="*/ 2 w 111"/>
                <a:gd name="T15" fmla="*/ 37 h 81"/>
                <a:gd name="T16" fmla="*/ 9 w 111"/>
                <a:gd name="T17" fmla="*/ 26 h 81"/>
                <a:gd name="T18" fmla="*/ 22 w 111"/>
                <a:gd name="T19" fmla="*/ 17 h 81"/>
                <a:gd name="T20" fmla="*/ 40 w 111"/>
                <a:gd name="T21" fmla="*/ 8 h 81"/>
                <a:gd name="T22" fmla="*/ 58 w 111"/>
                <a:gd name="T23" fmla="*/ 2 h 81"/>
                <a:gd name="T24" fmla="*/ 73 w 111"/>
                <a:gd name="T25" fmla="*/ 0 h 81"/>
                <a:gd name="T26" fmla="*/ 84 w 111"/>
                <a:gd name="T27" fmla="*/ 0 h 81"/>
                <a:gd name="T28" fmla="*/ 97 w 111"/>
                <a:gd name="T29" fmla="*/ 4 h 81"/>
                <a:gd name="T30" fmla="*/ 104 w 111"/>
                <a:gd name="T31" fmla="*/ 11 h 81"/>
                <a:gd name="T32" fmla="*/ 109 w 111"/>
                <a:gd name="T33" fmla="*/ 24 h 81"/>
                <a:gd name="T34" fmla="*/ 111 w 111"/>
                <a:gd name="T35" fmla="*/ 48 h 81"/>
                <a:gd name="T36" fmla="*/ 111 w 111"/>
                <a:gd name="T37" fmla="*/ 57 h 81"/>
                <a:gd name="T38" fmla="*/ 106 w 111"/>
                <a:gd name="T39" fmla="*/ 63 h 81"/>
                <a:gd name="T40" fmla="*/ 93 w 111"/>
                <a:gd name="T41" fmla="*/ 77 h 81"/>
                <a:gd name="T42" fmla="*/ 86 w 111"/>
                <a:gd name="T43" fmla="*/ 79 h 81"/>
                <a:gd name="T44" fmla="*/ 84 w 111"/>
                <a:gd name="T45" fmla="*/ 81 h 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1"/>
                <a:gd name="T70" fmla="*/ 0 h 81"/>
                <a:gd name="T71" fmla="*/ 111 w 111"/>
                <a:gd name="T72" fmla="*/ 81 h 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1" h="81">
                  <a:moveTo>
                    <a:pt x="84" y="81"/>
                  </a:moveTo>
                  <a:lnTo>
                    <a:pt x="73" y="81"/>
                  </a:lnTo>
                  <a:lnTo>
                    <a:pt x="49" y="79"/>
                  </a:lnTo>
                  <a:lnTo>
                    <a:pt x="22" y="75"/>
                  </a:lnTo>
                  <a:lnTo>
                    <a:pt x="11" y="72"/>
                  </a:lnTo>
                  <a:lnTo>
                    <a:pt x="7" y="68"/>
                  </a:lnTo>
                  <a:lnTo>
                    <a:pt x="0" y="46"/>
                  </a:lnTo>
                  <a:lnTo>
                    <a:pt x="2" y="37"/>
                  </a:lnTo>
                  <a:lnTo>
                    <a:pt x="9" y="26"/>
                  </a:lnTo>
                  <a:lnTo>
                    <a:pt x="22" y="17"/>
                  </a:lnTo>
                  <a:lnTo>
                    <a:pt x="40" y="8"/>
                  </a:lnTo>
                  <a:lnTo>
                    <a:pt x="58" y="2"/>
                  </a:lnTo>
                  <a:lnTo>
                    <a:pt x="73" y="0"/>
                  </a:lnTo>
                  <a:lnTo>
                    <a:pt x="84" y="0"/>
                  </a:lnTo>
                  <a:lnTo>
                    <a:pt x="97" y="4"/>
                  </a:lnTo>
                  <a:lnTo>
                    <a:pt x="104" y="11"/>
                  </a:lnTo>
                  <a:lnTo>
                    <a:pt x="109" y="24"/>
                  </a:lnTo>
                  <a:lnTo>
                    <a:pt x="111" y="48"/>
                  </a:lnTo>
                  <a:lnTo>
                    <a:pt x="111" y="57"/>
                  </a:lnTo>
                  <a:lnTo>
                    <a:pt x="106" y="63"/>
                  </a:lnTo>
                  <a:lnTo>
                    <a:pt x="93" y="77"/>
                  </a:lnTo>
                  <a:lnTo>
                    <a:pt x="86" y="79"/>
                  </a:lnTo>
                  <a:lnTo>
                    <a:pt x="84" y="81"/>
                  </a:lnTo>
                  <a:close/>
                </a:path>
              </a:pathLst>
            </a:custGeom>
            <a:solidFill>
              <a:srgbClr val="FE82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3" name="Freeform 312"/>
            <p:cNvSpPr>
              <a:spLocks/>
            </p:cNvSpPr>
            <p:nvPr/>
          </p:nvSpPr>
          <p:spPr bwMode="auto">
            <a:xfrm>
              <a:off x="1260" y="3264"/>
              <a:ext cx="111" cy="77"/>
            </a:xfrm>
            <a:custGeom>
              <a:avLst/>
              <a:gdLst>
                <a:gd name="T0" fmla="*/ 82 w 111"/>
                <a:gd name="T1" fmla="*/ 77 h 77"/>
                <a:gd name="T2" fmla="*/ 47 w 111"/>
                <a:gd name="T3" fmla="*/ 77 h 77"/>
                <a:gd name="T4" fmla="*/ 22 w 111"/>
                <a:gd name="T5" fmla="*/ 73 h 77"/>
                <a:gd name="T6" fmla="*/ 11 w 111"/>
                <a:gd name="T7" fmla="*/ 70 h 77"/>
                <a:gd name="T8" fmla="*/ 7 w 111"/>
                <a:gd name="T9" fmla="*/ 66 h 77"/>
                <a:gd name="T10" fmla="*/ 0 w 111"/>
                <a:gd name="T11" fmla="*/ 44 h 77"/>
                <a:gd name="T12" fmla="*/ 2 w 111"/>
                <a:gd name="T13" fmla="*/ 35 h 77"/>
                <a:gd name="T14" fmla="*/ 9 w 111"/>
                <a:gd name="T15" fmla="*/ 24 h 77"/>
                <a:gd name="T16" fmla="*/ 22 w 111"/>
                <a:gd name="T17" fmla="*/ 15 h 77"/>
                <a:gd name="T18" fmla="*/ 58 w 111"/>
                <a:gd name="T19" fmla="*/ 2 h 77"/>
                <a:gd name="T20" fmla="*/ 73 w 111"/>
                <a:gd name="T21" fmla="*/ 0 h 77"/>
                <a:gd name="T22" fmla="*/ 84 w 111"/>
                <a:gd name="T23" fmla="*/ 0 h 77"/>
                <a:gd name="T24" fmla="*/ 97 w 111"/>
                <a:gd name="T25" fmla="*/ 2 h 77"/>
                <a:gd name="T26" fmla="*/ 104 w 111"/>
                <a:gd name="T27" fmla="*/ 11 h 77"/>
                <a:gd name="T28" fmla="*/ 109 w 111"/>
                <a:gd name="T29" fmla="*/ 22 h 77"/>
                <a:gd name="T30" fmla="*/ 111 w 111"/>
                <a:gd name="T31" fmla="*/ 46 h 77"/>
                <a:gd name="T32" fmla="*/ 111 w 111"/>
                <a:gd name="T33" fmla="*/ 55 h 77"/>
                <a:gd name="T34" fmla="*/ 106 w 111"/>
                <a:gd name="T35" fmla="*/ 61 h 77"/>
                <a:gd name="T36" fmla="*/ 93 w 111"/>
                <a:gd name="T37" fmla="*/ 73 h 77"/>
                <a:gd name="T38" fmla="*/ 84 w 111"/>
                <a:gd name="T39" fmla="*/ 75 h 77"/>
                <a:gd name="T40" fmla="*/ 82 w 111"/>
                <a:gd name="T41" fmla="*/ 77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77"/>
                <a:gd name="T65" fmla="*/ 111 w 111"/>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77">
                  <a:moveTo>
                    <a:pt x="82" y="77"/>
                  </a:moveTo>
                  <a:lnTo>
                    <a:pt x="47" y="77"/>
                  </a:lnTo>
                  <a:lnTo>
                    <a:pt x="22" y="73"/>
                  </a:lnTo>
                  <a:lnTo>
                    <a:pt x="11" y="70"/>
                  </a:lnTo>
                  <a:lnTo>
                    <a:pt x="7" y="66"/>
                  </a:lnTo>
                  <a:lnTo>
                    <a:pt x="0" y="44"/>
                  </a:lnTo>
                  <a:lnTo>
                    <a:pt x="2" y="35"/>
                  </a:lnTo>
                  <a:lnTo>
                    <a:pt x="9" y="24"/>
                  </a:lnTo>
                  <a:lnTo>
                    <a:pt x="22" y="15"/>
                  </a:lnTo>
                  <a:lnTo>
                    <a:pt x="58" y="2"/>
                  </a:lnTo>
                  <a:lnTo>
                    <a:pt x="73" y="0"/>
                  </a:lnTo>
                  <a:lnTo>
                    <a:pt x="84" y="0"/>
                  </a:lnTo>
                  <a:lnTo>
                    <a:pt x="97" y="2"/>
                  </a:lnTo>
                  <a:lnTo>
                    <a:pt x="104" y="11"/>
                  </a:lnTo>
                  <a:lnTo>
                    <a:pt x="109" y="22"/>
                  </a:lnTo>
                  <a:lnTo>
                    <a:pt x="111" y="46"/>
                  </a:lnTo>
                  <a:lnTo>
                    <a:pt x="111" y="55"/>
                  </a:lnTo>
                  <a:lnTo>
                    <a:pt x="106" y="61"/>
                  </a:lnTo>
                  <a:lnTo>
                    <a:pt x="93" y="73"/>
                  </a:lnTo>
                  <a:lnTo>
                    <a:pt x="84" y="75"/>
                  </a:lnTo>
                  <a:lnTo>
                    <a:pt x="82" y="77"/>
                  </a:lnTo>
                  <a:close/>
                </a:path>
              </a:pathLst>
            </a:custGeom>
            <a:solidFill>
              <a:srgbClr val="FB807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4" name="Freeform 313"/>
            <p:cNvSpPr>
              <a:spLocks/>
            </p:cNvSpPr>
            <p:nvPr/>
          </p:nvSpPr>
          <p:spPr bwMode="auto">
            <a:xfrm>
              <a:off x="1260" y="3264"/>
              <a:ext cx="111" cy="75"/>
            </a:xfrm>
            <a:custGeom>
              <a:avLst/>
              <a:gdLst>
                <a:gd name="T0" fmla="*/ 82 w 111"/>
                <a:gd name="T1" fmla="*/ 75 h 75"/>
                <a:gd name="T2" fmla="*/ 47 w 111"/>
                <a:gd name="T3" fmla="*/ 75 h 75"/>
                <a:gd name="T4" fmla="*/ 22 w 111"/>
                <a:gd name="T5" fmla="*/ 73 h 75"/>
                <a:gd name="T6" fmla="*/ 11 w 111"/>
                <a:gd name="T7" fmla="*/ 68 h 75"/>
                <a:gd name="T8" fmla="*/ 7 w 111"/>
                <a:gd name="T9" fmla="*/ 64 h 75"/>
                <a:gd name="T10" fmla="*/ 0 w 111"/>
                <a:gd name="T11" fmla="*/ 44 h 75"/>
                <a:gd name="T12" fmla="*/ 2 w 111"/>
                <a:gd name="T13" fmla="*/ 35 h 75"/>
                <a:gd name="T14" fmla="*/ 9 w 111"/>
                <a:gd name="T15" fmla="*/ 26 h 75"/>
                <a:gd name="T16" fmla="*/ 22 w 111"/>
                <a:gd name="T17" fmla="*/ 17 h 75"/>
                <a:gd name="T18" fmla="*/ 40 w 111"/>
                <a:gd name="T19" fmla="*/ 9 h 75"/>
                <a:gd name="T20" fmla="*/ 58 w 111"/>
                <a:gd name="T21" fmla="*/ 2 h 75"/>
                <a:gd name="T22" fmla="*/ 73 w 111"/>
                <a:gd name="T23" fmla="*/ 0 h 75"/>
                <a:gd name="T24" fmla="*/ 84 w 111"/>
                <a:gd name="T25" fmla="*/ 0 h 75"/>
                <a:gd name="T26" fmla="*/ 97 w 111"/>
                <a:gd name="T27" fmla="*/ 2 h 75"/>
                <a:gd name="T28" fmla="*/ 104 w 111"/>
                <a:gd name="T29" fmla="*/ 11 h 75"/>
                <a:gd name="T30" fmla="*/ 109 w 111"/>
                <a:gd name="T31" fmla="*/ 22 h 75"/>
                <a:gd name="T32" fmla="*/ 111 w 111"/>
                <a:gd name="T33" fmla="*/ 46 h 75"/>
                <a:gd name="T34" fmla="*/ 106 w 111"/>
                <a:gd name="T35" fmla="*/ 61 h 75"/>
                <a:gd name="T36" fmla="*/ 93 w 111"/>
                <a:gd name="T37" fmla="*/ 70 h 75"/>
                <a:gd name="T38" fmla="*/ 84 w 111"/>
                <a:gd name="T39" fmla="*/ 73 h 75"/>
                <a:gd name="T40" fmla="*/ 82 w 111"/>
                <a:gd name="T41" fmla="*/ 75 h 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75"/>
                <a:gd name="T65" fmla="*/ 111 w 111"/>
                <a:gd name="T66" fmla="*/ 75 h 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75">
                  <a:moveTo>
                    <a:pt x="82" y="75"/>
                  </a:moveTo>
                  <a:lnTo>
                    <a:pt x="47" y="75"/>
                  </a:lnTo>
                  <a:lnTo>
                    <a:pt x="22" y="73"/>
                  </a:lnTo>
                  <a:lnTo>
                    <a:pt x="11" y="68"/>
                  </a:lnTo>
                  <a:lnTo>
                    <a:pt x="7" y="64"/>
                  </a:lnTo>
                  <a:lnTo>
                    <a:pt x="0" y="44"/>
                  </a:lnTo>
                  <a:lnTo>
                    <a:pt x="2" y="35"/>
                  </a:lnTo>
                  <a:lnTo>
                    <a:pt x="9" y="26"/>
                  </a:lnTo>
                  <a:lnTo>
                    <a:pt x="22" y="17"/>
                  </a:lnTo>
                  <a:lnTo>
                    <a:pt x="40" y="9"/>
                  </a:lnTo>
                  <a:lnTo>
                    <a:pt x="58" y="2"/>
                  </a:lnTo>
                  <a:lnTo>
                    <a:pt x="73" y="0"/>
                  </a:lnTo>
                  <a:lnTo>
                    <a:pt x="84" y="0"/>
                  </a:lnTo>
                  <a:lnTo>
                    <a:pt x="97" y="2"/>
                  </a:lnTo>
                  <a:lnTo>
                    <a:pt x="104" y="11"/>
                  </a:lnTo>
                  <a:lnTo>
                    <a:pt x="109" y="22"/>
                  </a:lnTo>
                  <a:lnTo>
                    <a:pt x="111" y="46"/>
                  </a:lnTo>
                  <a:lnTo>
                    <a:pt x="106" y="61"/>
                  </a:lnTo>
                  <a:lnTo>
                    <a:pt x="93" y="70"/>
                  </a:lnTo>
                  <a:lnTo>
                    <a:pt x="84" y="73"/>
                  </a:lnTo>
                  <a:lnTo>
                    <a:pt x="82" y="75"/>
                  </a:lnTo>
                  <a:close/>
                </a:path>
              </a:pathLst>
            </a:custGeom>
            <a:solidFill>
              <a:srgbClr val="F87F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5" name="Freeform 314"/>
            <p:cNvSpPr>
              <a:spLocks/>
            </p:cNvSpPr>
            <p:nvPr/>
          </p:nvSpPr>
          <p:spPr bwMode="auto">
            <a:xfrm>
              <a:off x="1260" y="3264"/>
              <a:ext cx="111" cy="75"/>
            </a:xfrm>
            <a:custGeom>
              <a:avLst/>
              <a:gdLst>
                <a:gd name="T0" fmla="*/ 82 w 111"/>
                <a:gd name="T1" fmla="*/ 75 h 75"/>
                <a:gd name="T2" fmla="*/ 47 w 111"/>
                <a:gd name="T3" fmla="*/ 75 h 75"/>
                <a:gd name="T4" fmla="*/ 22 w 111"/>
                <a:gd name="T5" fmla="*/ 73 h 75"/>
                <a:gd name="T6" fmla="*/ 11 w 111"/>
                <a:gd name="T7" fmla="*/ 68 h 75"/>
                <a:gd name="T8" fmla="*/ 7 w 111"/>
                <a:gd name="T9" fmla="*/ 64 h 75"/>
                <a:gd name="T10" fmla="*/ 0 w 111"/>
                <a:gd name="T11" fmla="*/ 46 h 75"/>
                <a:gd name="T12" fmla="*/ 2 w 111"/>
                <a:gd name="T13" fmla="*/ 35 h 75"/>
                <a:gd name="T14" fmla="*/ 9 w 111"/>
                <a:gd name="T15" fmla="*/ 26 h 75"/>
                <a:gd name="T16" fmla="*/ 22 w 111"/>
                <a:gd name="T17" fmla="*/ 17 h 75"/>
                <a:gd name="T18" fmla="*/ 58 w 111"/>
                <a:gd name="T19" fmla="*/ 4 h 75"/>
                <a:gd name="T20" fmla="*/ 73 w 111"/>
                <a:gd name="T21" fmla="*/ 2 h 75"/>
                <a:gd name="T22" fmla="*/ 84 w 111"/>
                <a:gd name="T23" fmla="*/ 0 h 75"/>
                <a:gd name="T24" fmla="*/ 97 w 111"/>
                <a:gd name="T25" fmla="*/ 2 h 75"/>
                <a:gd name="T26" fmla="*/ 104 w 111"/>
                <a:gd name="T27" fmla="*/ 11 h 75"/>
                <a:gd name="T28" fmla="*/ 109 w 111"/>
                <a:gd name="T29" fmla="*/ 22 h 75"/>
                <a:gd name="T30" fmla="*/ 111 w 111"/>
                <a:gd name="T31" fmla="*/ 44 h 75"/>
                <a:gd name="T32" fmla="*/ 111 w 111"/>
                <a:gd name="T33" fmla="*/ 53 h 75"/>
                <a:gd name="T34" fmla="*/ 106 w 111"/>
                <a:gd name="T35" fmla="*/ 59 h 75"/>
                <a:gd name="T36" fmla="*/ 100 w 111"/>
                <a:gd name="T37" fmla="*/ 66 h 75"/>
                <a:gd name="T38" fmla="*/ 91 w 111"/>
                <a:gd name="T39" fmla="*/ 70 h 75"/>
                <a:gd name="T40" fmla="*/ 84 w 111"/>
                <a:gd name="T41" fmla="*/ 73 h 75"/>
                <a:gd name="T42" fmla="*/ 82 w 111"/>
                <a:gd name="T43" fmla="*/ 75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1"/>
                <a:gd name="T67" fmla="*/ 0 h 75"/>
                <a:gd name="T68" fmla="*/ 111 w 111"/>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1" h="75">
                  <a:moveTo>
                    <a:pt x="82" y="75"/>
                  </a:moveTo>
                  <a:lnTo>
                    <a:pt x="47" y="75"/>
                  </a:lnTo>
                  <a:lnTo>
                    <a:pt x="22" y="73"/>
                  </a:lnTo>
                  <a:lnTo>
                    <a:pt x="11" y="68"/>
                  </a:lnTo>
                  <a:lnTo>
                    <a:pt x="7" y="64"/>
                  </a:lnTo>
                  <a:lnTo>
                    <a:pt x="0" y="46"/>
                  </a:lnTo>
                  <a:lnTo>
                    <a:pt x="2" y="35"/>
                  </a:lnTo>
                  <a:lnTo>
                    <a:pt x="9" y="26"/>
                  </a:lnTo>
                  <a:lnTo>
                    <a:pt x="22" y="17"/>
                  </a:lnTo>
                  <a:lnTo>
                    <a:pt x="58" y="4"/>
                  </a:lnTo>
                  <a:lnTo>
                    <a:pt x="73" y="2"/>
                  </a:lnTo>
                  <a:lnTo>
                    <a:pt x="84" y="0"/>
                  </a:lnTo>
                  <a:lnTo>
                    <a:pt x="97" y="2"/>
                  </a:lnTo>
                  <a:lnTo>
                    <a:pt x="104" y="11"/>
                  </a:lnTo>
                  <a:lnTo>
                    <a:pt x="109" y="22"/>
                  </a:lnTo>
                  <a:lnTo>
                    <a:pt x="111" y="44"/>
                  </a:lnTo>
                  <a:lnTo>
                    <a:pt x="111" y="53"/>
                  </a:lnTo>
                  <a:lnTo>
                    <a:pt x="106" y="59"/>
                  </a:lnTo>
                  <a:lnTo>
                    <a:pt x="100" y="66"/>
                  </a:lnTo>
                  <a:lnTo>
                    <a:pt x="91" y="70"/>
                  </a:lnTo>
                  <a:lnTo>
                    <a:pt x="84" y="73"/>
                  </a:lnTo>
                  <a:lnTo>
                    <a:pt x="82" y="75"/>
                  </a:lnTo>
                  <a:close/>
                </a:path>
              </a:pathLst>
            </a:custGeom>
            <a:solidFill>
              <a:srgbClr val="F57D7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6" name="Freeform 315"/>
            <p:cNvSpPr>
              <a:spLocks/>
            </p:cNvSpPr>
            <p:nvPr/>
          </p:nvSpPr>
          <p:spPr bwMode="auto">
            <a:xfrm>
              <a:off x="1260" y="3266"/>
              <a:ext cx="111" cy="71"/>
            </a:xfrm>
            <a:custGeom>
              <a:avLst/>
              <a:gdLst>
                <a:gd name="T0" fmla="*/ 80 w 111"/>
                <a:gd name="T1" fmla="*/ 71 h 71"/>
                <a:gd name="T2" fmla="*/ 44 w 111"/>
                <a:gd name="T3" fmla="*/ 71 h 71"/>
                <a:gd name="T4" fmla="*/ 20 w 111"/>
                <a:gd name="T5" fmla="*/ 68 h 71"/>
                <a:gd name="T6" fmla="*/ 11 w 111"/>
                <a:gd name="T7" fmla="*/ 66 h 71"/>
                <a:gd name="T8" fmla="*/ 7 w 111"/>
                <a:gd name="T9" fmla="*/ 62 h 71"/>
                <a:gd name="T10" fmla="*/ 0 w 111"/>
                <a:gd name="T11" fmla="*/ 42 h 71"/>
                <a:gd name="T12" fmla="*/ 2 w 111"/>
                <a:gd name="T13" fmla="*/ 33 h 71"/>
                <a:gd name="T14" fmla="*/ 9 w 111"/>
                <a:gd name="T15" fmla="*/ 24 h 71"/>
                <a:gd name="T16" fmla="*/ 22 w 111"/>
                <a:gd name="T17" fmla="*/ 15 h 71"/>
                <a:gd name="T18" fmla="*/ 58 w 111"/>
                <a:gd name="T19" fmla="*/ 2 h 71"/>
                <a:gd name="T20" fmla="*/ 73 w 111"/>
                <a:gd name="T21" fmla="*/ 0 h 71"/>
                <a:gd name="T22" fmla="*/ 97 w 111"/>
                <a:gd name="T23" fmla="*/ 2 h 71"/>
                <a:gd name="T24" fmla="*/ 104 w 111"/>
                <a:gd name="T25" fmla="*/ 9 h 71"/>
                <a:gd name="T26" fmla="*/ 109 w 111"/>
                <a:gd name="T27" fmla="*/ 20 h 71"/>
                <a:gd name="T28" fmla="*/ 111 w 111"/>
                <a:gd name="T29" fmla="*/ 42 h 71"/>
                <a:gd name="T30" fmla="*/ 111 w 111"/>
                <a:gd name="T31" fmla="*/ 51 h 71"/>
                <a:gd name="T32" fmla="*/ 106 w 111"/>
                <a:gd name="T33" fmla="*/ 57 h 71"/>
                <a:gd name="T34" fmla="*/ 91 w 111"/>
                <a:gd name="T35" fmla="*/ 66 h 71"/>
                <a:gd name="T36" fmla="*/ 84 w 111"/>
                <a:gd name="T37" fmla="*/ 68 h 71"/>
                <a:gd name="T38" fmla="*/ 80 w 111"/>
                <a:gd name="T39" fmla="*/ 71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
                <a:gd name="T61" fmla="*/ 0 h 71"/>
                <a:gd name="T62" fmla="*/ 111 w 111"/>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 h="71">
                  <a:moveTo>
                    <a:pt x="80" y="71"/>
                  </a:moveTo>
                  <a:lnTo>
                    <a:pt x="44" y="71"/>
                  </a:lnTo>
                  <a:lnTo>
                    <a:pt x="20" y="68"/>
                  </a:lnTo>
                  <a:lnTo>
                    <a:pt x="11" y="66"/>
                  </a:lnTo>
                  <a:lnTo>
                    <a:pt x="7" y="62"/>
                  </a:lnTo>
                  <a:lnTo>
                    <a:pt x="0" y="42"/>
                  </a:lnTo>
                  <a:lnTo>
                    <a:pt x="2" y="33"/>
                  </a:lnTo>
                  <a:lnTo>
                    <a:pt x="9" y="24"/>
                  </a:lnTo>
                  <a:lnTo>
                    <a:pt x="22" y="15"/>
                  </a:lnTo>
                  <a:lnTo>
                    <a:pt x="58" y="2"/>
                  </a:lnTo>
                  <a:lnTo>
                    <a:pt x="73" y="0"/>
                  </a:lnTo>
                  <a:lnTo>
                    <a:pt x="97" y="2"/>
                  </a:lnTo>
                  <a:lnTo>
                    <a:pt x="104" y="9"/>
                  </a:lnTo>
                  <a:lnTo>
                    <a:pt x="109" y="20"/>
                  </a:lnTo>
                  <a:lnTo>
                    <a:pt x="111" y="42"/>
                  </a:lnTo>
                  <a:lnTo>
                    <a:pt x="111" y="51"/>
                  </a:lnTo>
                  <a:lnTo>
                    <a:pt x="106" y="57"/>
                  </a:lnTo>
                  <a:lnTo>
                    <a:pt x="91" y="66"/>
                  </a:lnTo>
                  <a:lnTo>
                    <a:pt x="84" y="68"/>
                  </a:lnTo>
                  <a:lnTo>
                    <a:pt x="80" y="71"/>
                  </a:lnTo>
                  <a:close/>
                </a:path>
              </a:pathLst>
            </a:custGeom>
            <a:solidFill>
              <a:srgbClr val="F37B7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7" name="Freeform 316"/>
            <p:cNvSpPr>
              <a:spLocks/>
            </p:cNvSpPr>
            <p:nvPr/>
          </p:nvSpPr>
          <p:spPr bwMode="auto">
            <a:xfrm>
              <a:off x="1260" y="3268"/>
              <a:ext cx="111" cy="69"/>
            </a:xfrm>
            <a:custGeom>
              <a:avLst/>
              <a:gdLst>
                <a:gd name="T0" fmla="*/ 80 w 111"/>
                <a:gd name="T1" fmla="*/ 69 h 69"/>
                <a:gd name="T2" fmla="*/ 44 w 111"/>
                <a:gd name="T3" fmla="*/ 69 h 69"/>
                <a:gd name="T4" fmla="*/ 20 w 111"/>
                <a:gd name="T5" fmla="*/ 66 h 69"/>
                <a:gd name="T6" fmla="*/ 11 w 111"/>
                <a:gd name="T7" fmla="*/ 64 h 69"/>
                <a:gd name="T8" fmla="*/ 7 w 111"/>
                <a:gd name="T9" fmla="*/ 60 h 69"/>
                <a:gd name="T10" fmla="*/ 0 w 111"/>
                <a:gd name="T11" fmla="*/ 40 h 69"/>
                <a:gd name="T12" fmla="*/ 2 w 111"/>
                <a:gd name="T13" fmla="*/ 31 h 69"/>
                <a:gd name="T14" fmla="*/ 9 w 111"/>
                <a:gd name="T15" fmla="*/ 22 h 69"/>
                <a:gd name="T16" fmla="*/ 22 w 111"/>
                <a:gd name="T17" fmla="*/ 13 h 69"/>
                <a:gd name="T18" fmla="*/ 40 w 111"/>
                <a:gd name="T19" fmla="*/ 7 h 69"/>
                <a:gd name="T20" fmla="*/ 73 w 111"/>
                <a:gd name="T21" fmla="*/ 0 h 69"/>
                <a:gd name="T22" fmla="*/ 97 w 111"/>
                <a:gd name="T23" fmla="*/ 0 h 69"/>
                <a:gd name="T24" fmla="*/ 104 w 111"/>
                <a:gd name="T25" fmla="*/ 7 h 69"/>
                <a:gd name="T26" fmla="*/ 109 w 111"/>
                <a:gd name="T27" fmla="*/ 18 h 69"/>
                <a:gd name="T28" fmla="*/ 111 w 111"/>
                <a:gd name="T29" fmla="*/ 29 h 69"/>
                <a:gd name="T30" fmla="*/ 111 w 111"/>
                <a:gd name="T31" fmla="*/ 40 h 69"/>
                <a:gd name="T32" fmla="*/ 106 w 111"/>
                <a:gd name="T33" fmla="*/ 55 h 69"/>
                <a:gd name="T34" fmla="*/ 91 w 111"/>
                <a:gd name="T35" fmla="*/ 64 h 69"/>
                <a:gd name="T36" fmla="*/ 84 w 111"/>
                <a:gd name="T37" fmla="*/ 66 h 69"/>
                <a:gd name="T38" fmla="*/ 80 w 111"/>
                <a:gd name="T39" fmla="*/ 69 h 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
                <a:gd name="T61" fmla="*/ 0 h 69"/>
                <a:gd name="T62" fmla="*/ 111 w 111"/>
                <a:gd name="T63" fmla="*/ 69 h 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 h="69">
                  <a:moveTo>
                    <a:pt x="80" y="69"/>
                  </a:moveTo>
                  <a:lnTo>
                    <a:pt x="44" y="69"/>
                  </a:lnTo>
                  <a:lnTo>
                    <a:pt x="20" y="66"/>
                  </a:lnTo>
                  <a:lnTo>
                    <a:pt x="11" y="64"/>
                  </a:lnTo>
                  <a:lnTo>
                    <a:pt x="7" y="60"/>
                  </a:lnTo>
                  <a:lnTo>
                    <a:pt x="0" y="40"/>
                  </a:lnTo>
                  <a:lnTo>
                    <a:pt x="2" y="31"/>
                  </a:lnTo>
                  <a:lnTo>
                    <a:pt x="9" y="22"/>
                  </a:lnTo>
                  <a:lnTo>
                    <a:pt x="22" y="13"/>
                  </a:lnTo>
                  <a:lnTo>
                    <a:pt x="40" y="7"/>
                  </a:lnTo>
                  <a:lnTo>
                    <a:pt x="73" y="0"/>
                  </a:lnTo>
                  <a:lnTo>
                    <a:pt x="97" y="0"/>
                  </a:lnTo>
                  <a:lnTo>
                    <a:pt x="104" y="7"/>
                  </a:lnTo>
                  <a:lnTo>
                    <a:pt x="109" y="18"/>
                  </a:lnTo>
                  <a:lnTo>
                    <a:pt x="111" y="29"/>
                  </a:lnTo>
                  <a:lnTo>
                    <a:pt x="111" y="40"/>
                  </a:lnTo>
                  <a:lnTo>
                    <a:pt x="106" y="55"/>
                  </a:lnTo>
                  <a:lnTo>
                    <a:pt x="91" y="64"/>
                  </a:lnTo>
                  <a:lnTo>
                    <a:pt x="84" y="66"/>
                  </a:lnTo>
                  <a:lnTo>
                    <a:pt x="80" y="69"/>
                  </a:lnTo>
                  <a:close/>
                </a:path>
              </a:pathLst>
            </a:custGeom>
            <a:solidFill>
              <a:srgbClr val="F07A7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8" name="Freeform 317"/>
            <p:cNvSpPr>
              <a:spLocks/>
            </p:cNvSpPr>
            <p:nvPr/>
          </p:nvSpPr>
          <p:spPr bwMode="auto">
            <a:xfrm>
              <a:off x="1260" y="3268"/>
              <a:ext cx="111" cy="69"/>
            </a:xfrm>
            <a:custGeom>
              <a:avLst/>
              <a:gdLst>
                <a:gd name="T0" fmla="*/ 80 w 111"/>
                <a:gd name="T1" fmla="*/ 66 h 69"/>
                <a:gd name="T2" fmla="*/ 69 w 111"/>
                <a:gd name="T3" fmla="*/ 66 h 69"/>
                <a:gd name="T4" fmla="*/ 44 w 111"/>
                <a:gd name="T5" fmla="*/ 69 h 69"/>
                <a:gd name="T6" fmla="*/ 20 w 111"/>
                <a:gd name="T7" fmla="*/ 66 h 69"/>
                <a:gd name="T8" fmla="*/ 11 w 111"/>
                <a:gd name="T9" fmla="*/ 62 h 69"/>
                <a:gd name="T10" fmla="*/ 7 w 111"/>
                <a:gd name="T11" fmla="*/ 57 h 69"/>
                <a:gd name="T12" fmla="*/ 0 w 111"/>
                <a:gd name="T13" fmla="*/ 40 h 69"/>
                <a:gd name="T14" fmla="*/ 2 w 111"/>
                <a:gd name="T15" fmla="*/ 33 h 69"/>
                <a:gd name="T16" fmla="*/ 9 w 111"/>
                <a:gd name="T17" fmla="*/ 24 h 69"/>
                <a:gd name="T18" fmla="*/ 22 w 111"/>
                <a:gd name="T19" fmla="*/ 16 h 69"/>
                <a:gd name="T20" fmla="*/ 58 w 111"/>
                <a:gd name="T21" fmla="*/ 2 h 69"/>
                <a:gd name="T22" fmla="*/ 73 w 111"/>
                <a:gd name="T23" fmla="*/ 0 h 69"/>
                <a:gd name="T24" fmla="*/ 97 w 111"/>
                <a:gd name="T25" fmla="*/ 0 h 69"/>
                <a:gd name="T26" fmla="*/ 104 w 111"/>
                <a:gd name="T27" fmla="*/ 7 h 69"/>
                <a:gd name="T28" fmla="*/ 109 w 111"/>
                <a:gd name="T29" fmla="*/ 18 h 69"/>
                <a:gd name="T30" fmla="*/ 111 w 111"/>
                <a:gd name="T31" fmla="*/ 29 h 69"/>
                <a:gd name="T32" fmla="*/ 111 w 111"/>
                <a:gd name="T33" fmla="*/ 40 h 69"/>
                <a:gd name="T34" fmla="*/ 106 w 111"/>
                <a:gd name="T35" fmla="*/ 55 h 69"/>
                <a:gd name="T36" fmla="*/ 100 w 111"/>
                <a:gd name="T37" fmla="*/ 60 h 69"/>
                <a:gd name="T38" fmla="*/ 82 w 111"/>
                <a:gd name="T39" fmla="*/ 64 h 69"/>
                <a:gd name="T40" fmla="*/ 80 w 111"/>
                <a:gd name="T41" fmla="*/ 6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69"/>
                <a:gd name="T65" fmla="*/ 111 w 111"/>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69">
                  <a:moveTo>
                    <a:pt x="80" y="66"/>
                  </a:moveTo>
                  <a:lnTo>
                    <a:pt x="69" y="66"/>
                  </a:lnTo>
                  <a:lnTo>
                    <a:pt x="44" y="69"/>
                  </a:lnTo>
                  <a:lnTo>
                    <a:pt x="20" y="66"/>
                  </a:lnTo>
                  <a:lnTo>
                    <a:pt x="11" y="62"/>
                  </a:lnTo>
                  <a:lnTo>
                    <a:pt x="7" y="57"/>
                  </a:lnTo>
                  <a:lnTo>
                    <a:pt x="0" y="40"/>
                  </a:lnTo>
                  <a:lnTo>
                    <a:pt x="2" y="33"/>
                  </a:lnTo>
                  <a:lnTo>
                    <a:pt x="9" y="24"/>
                  </a:lnTo>
                  <a:lnTo>
                    <a:pt x="22" y="16"/>
                  </a:lnTo>
                  <a:lnTo>
                    <a:pt x="58" y="2"/>
                  </a:lnTo>
                  <a:lnTo>
                    <a:pt x="73" y="0"/>
                  </a:lnTo>
                  <a:lnTo>
                    <a:pt x="97" y="0"/>
                  </a:lnTo>
                  <a:lnTo>
                    <a:pt x="104" y="7"/>
                  </a:lnTo>
                  <a:lnTo>
                    <a:pt x="109" y="18"/>
                  </a:lnTo>
                  <a:lnTo>
                    <a:pt x="111" y="29"/>
                  </a:lnTo>
                  <a:lnTo>
                    <a:pt x="111" y="40"/>
                  </a:lnTo>
                  <a:lnTo>
                    <a:pt x="106" y="55"/>
                  </a:lnTo>
                  <a:lnTo>
                    <a:pt x="100" y="60"/>
                  </a:lnTo>
                  <a:lnTo>
                    <a:pt x="82" y="64"/>
                  </a:lnTo>
                  <a:lnTo>
                    <a:pt x="80" y="66"/>
                  </a:lnTo>
                  <a:close/>
                </a:path>
              </a:pathLst>
            </a:custGeom>
            <a:solidFill>
              <a:srgbClr val="ED78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79" name="Freeform 318"/>
            <p:cNvSpPr>
              <a:spLocks/>
            </p:cNvSpPr>
            <p:nvPr/>
          </p:nvSpPr>
          <p:spPr bwMode="auto">
            <a:xfrm>
              <a:off x="1260" y="3268"/>
              <a:ext cx="111" cy="66"/>
            </a:xfrm>
            <a:custGeom>
              <a:avLst/>
              <a:gdLst>
                <a:gd name="T0" fmla="*/ 80 w 111"/>
                <a:gd name="T1" fmla="*/ 66 h 66"/>
                <a:gd name="T2" fmla="*/ 44 w 111"/>
                <a:gd name="T3" fmla="*/ 66 h 66"/>
                <a:gd name="T4" fmla="*/ 20 w 111"/>
                <a:gd name="T5" fmla="*/ 64 h 66"/>
                <a:gd name="T6" fmla="*/ 11 w 111"/>
                <a:gd name="T7" fmla="*/ 62 h 66"/>
                <a:gd name="T8" fmla="*/ 7 w 111"/>
                <a:gd name="T9" fmla="*/ 57 h 66"/>
                <a:gd name="T10" fmla="*/ 2 w 111"/>
                <a:gd name="T11" fmla="*/ 49 h 66"/>
                <a:gd name="T12" fmla="*/ 0 w 111"/>
                <a:gd name="T13" fmla="*/ 40 h 66"/>
                <a:gd name="T14" fmla="*/ 2 w 111"/>
                <a:gd name="T15" fmla="*/ 33 h 66"/>
                <a:gd name="T16" fmla="*/ 9 w 111"/>
                <a:gd name="T17" fmla="*/ 24 h 66"/>
                <a:gd name="T18" fmla="*/ 22 w 111"/>
                <a:gd name="T19" fmla="*/ 16 h 66"/>
                <a:gd name="T20" fmla="*/ 40 w 111"/>
                <a:gd name="T21" fmla="*/ 9 h 66"/>
                <a:gd name="T22" fmla="*/ 58 w 111"/>
                <a:gd name="T23" fmla="*/ 5 h 66"/>
                <a:gd name="T24" fmla="*/ 73 w 111"/>
                <a:gd name="T25" fmla="*/ 2 h 66"/>
                <a:gd name="T26" fmla="*/ 84 w 111"/>
                <a:gd name="T27" fmla="*/ 0 h 66"/>
                <a:gd name="T28" fmla="*/ 97 w 111"/>
                <a:gd name="T29" fmla="*/ 0 h 66"/>
                <a:gd name="T30" fmla="*/ 104 w 111"/>
                <a:gd name="T31" fmla="*/ 7 h 66"/>
                <a:gd name="T32" fmla="*/ 109 w 111"/>
                <a:gd name="T33" fmla="*/ 18 h 66"/>
                <a:gd name="T34" fmla="*/ 111 w 111"/>
                <a:gd name="T35" fmla="*/ 29 h 66"/>
                <a:gd name="T36" fmla="*/ 111 w 111"/>
                <a:gd name="T37" fmla="*/ 40 h 66"/>
                <a:gd name="T38" fmla="*/ 106 w 111"/>
                <a:gd name="T39" fmla="*/ 53 h 66"/>
                <a:gd name="T40" fmla="*/ 100 w 111"/>
                <a:gd name="T41" fmla="*/ 57 h 66"/>
                <a:gd name="T42" fmla="*/ 91 w 111"/>
                <a:gd name="T43" fmla="*/ 62 h 66"/>
                <a:gd name="T44" fmla="*/ 82 w 111"/>
                <a:gd name="T45" fmla="*/ 64 h 66"/>
                <a:gd name="T46" fmla="*/ 80 w 111"/>
                <a:gd name="T47" fmla="*/ 66 h 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66"/>
                <a:gd name="T74" fmla="*/ 111 w 111"/>
                <a:gd name="T75" fmla="*/ 66 h 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66">
                  <a:moveTo>
                    <a:pt x="80" y="66"/>
                  </a:moveTo>
                  <a:lnTo>
                    <a:pt x="44" y="66"/>
                  </a:lnTo>
                  <a:lnTo>
                    <a:pt x="20" y="64"/>
                  </a:lnTo>
                  <a:lnTo>
                    <a:pt x="11" y="62"/>
                  </a:lnTo>
                  <a:lnTo>
                    <a:pt x="7" y="57"/>
                  </a:lnTo>
                  <a:lnTo>
                    <a:pt x="2" y="49"/>
                  </a:lnTo>
                  <a:lnTo>
                    <a:pt x="0" y="40"/>
                  </a:lnTo>
                  <a:lnTo>
                    <a:pt x="2" y="33"/>
                  </a:lnTo>
                  <a:lnTo>
                    <a:pt x="9" y="24"/>
                  </a:lnTo>
                  <a:lnTo>
                    <a:pt x="22" y="16"/>
                  </a:lnTo>
                  <a:lnTo>
                    <a:pt x="40" y="9"/>
                  </a:lnTo>
                  <a:lnTo>
                    <a:pt x="58" y="5"/>
                  </a:lnTo>
                  <a:lnTo>
                    <a:pt x="73" y="2"/>
                  </a:lnTo>
                  <a:lnTo>
                    <a:pt x="84" y="0"/>
                  </a:lnTo>
                  <a:lnTo>
                    <a:pt x="97" y="0"/>
                  </a:lnTo>
                  <a:lnTo>
                    <a:pt x="104" y="7"/>
                  </a:lnTo>
                  <a:lnTo>
                    <a:pt x="109" y="18"/>
                  </a:lnTo>
                  <a:lnTo>
                    <a:pt x="111" y="29"/>
                  </a:lnTo>
                  <a:lnTo>
                    <a:pt x="111" y="40"/>
                  </a:lnTo>
                  <a:lnTo>
                    <a:pt x="106" y="53"/>
                  </a:lnTo>
                  <a:lnTo>
                    <a:pt x="100" y="57"/>
                  </a:lnTo>
                  <a:lnTo>
                    <a:pt x="91" y="62"/>
                  </a:lnTo>
                  <a:lnTo>
                    <a:pt x="82" y="64"/>
                  </a:lnTo>
                  <a:lnTo>
                    <a:pt x="80" y="66"/>
                  </a:lnTo>
                  <a:close/>
                </a:path>
              </a:pathLst>
            </a:custGeom>
            <a:solidFill>
              <a:srgbClr val="EA77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0" name="Freeform 319"/>
            <p:cNvSpPr>
              <a:spLocks/>
            </p:cNvSpPr>
            <p:nvPr/>
          </p:nvSpPr>
          <p:spPr bwMode="auto">
            <a:xfrm>
              <a:off x="1260" y="3270"/>
              <a:ext cx="111" cy="64"/>
            </a:xfrm>
            <a:custGeom>
              <a:avLst/>
              <a:gdLst>
                <a:gd name="T0" fmla="*/ 78 w 111"/>
                <a:gd name="T1" fmla="*/ 62 h 64"/>
                <a:gd name="T2" fmla="*/ 66 w 111"/>
                <a:gd name="T3" fmla="*/ 62 h 64"/>
                <a:gd name="T4" fmla="*/ 44 w 111"/>
                <a:gd name="T5" fmla="*/ 64 h 64"/>
                <a:gd name="T6" fmla="*/ 20 w 111"/>
                <a:gd name="T7" fmla="*/ 62 h 64"/>
                <a:gd name="T8" fmla="*/ 11 w 111"/>
                <a:gd name="T9" fmla="*/ 60 h 64"/>
                <a:gd name="T10" fmla="*/ 7 w 111"/>
                <a:gd name="T11" fmla="*/ 55 h 64"/>
                <a:gd name="T12" fmla="*/ 2 w 111"/>
                <a:gd name="T13" fmla="*/ 47 h 64"/>
                <a:gd name="T14" fmla="*/ 0 w 111"/>
                <a:gd name="T15" fmla="*/ 38 h 64"/>
                <a:gd name="T16" fmla="*/ 2 w 111"/>
                <a:gd name="T17" fmla="*/ 31 h 64"/>
                <a:gd name="T18" fmla="*/ 9 w 111"/>
                <a:gd name="T19" fmla="*/ 22 h 64"/>
                <a:gd name="T20" fmla="*/ 22 w 111"/>
                <a:gd name="T21" fmla="*/ 14 h 64"/>
                <a:gd name="T22" fmla="*/ 40 w 111"/>
                <a:gd name="T23" fmla="*/ 7 h 64"/>
                <a:gd name="T24" fmla="*/ 58 w 111"/>
                <a:gd name="T25" fmla="*/ 3 h 64"/>
                <a:gd name="T26" fmla="*/ 73 w 111"/>
                <a:gd name="T27" fmla="*/ 0 h 64"/>
                <a:gd name="T28" fmla="*/ 97 w 111"/>
                <a:gd name="T29" fmla="*/ 0 h 64"/>
                <a:gd name="T30" fmla="*/ 104 w 111"/>
                <a:gd name="T31" fmla="*/ 5 h 64"/>
                <a:gd name="T32" fmla="*/ 109 w 111"/>
                <a:gd name="T33" fmla="*/ 16 h 64"/>
                <a:gd name="T34" fmla="*/ 111 w 111"/>
                <a:gd name="T35" fmla="*/ 27 h 64"/>
                <a:gd name="T36" fmla="*/ 111 w 111"/>
                <a:gd name="T37" fmla="*/ 38 h 64"/>
                <a:gd name="T38" fmla="*/ 106 w 111"/>
                <a:gd name="T39" fmla="*/ 51 h 64"/>
                <a:gd name="T40" fmla="*/ 100 w 111"/>
                <a:gd name="T41" fmla="*/ 55 h 64"/>
                <a:gd name="T42" fmla="*/ 89 w 111"/>
                <a:gd name="T43" fmla="*/ 58 h 64"/>
                <a:gd name="T44" fmla="*/ 80 w 111"/>
                <a:gd name="T45" fmla="*/ 60 h 64"/>
                <a:gd name="T46" fmla="*/ 78 w 111"/>
                <a:gd name="T47" fmla="*/ 62 h 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64"/>
                <a:gd name="T74" fmla="*/ 111 w 111"/>
                <a:gd name="T75" fmla="*/ 64 h 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64">
                  <a:moveTo>
                    <a:pt x="78" y="62"/>
                  </a:moveTo>
                  <a:lnTo>
                    <a:pt x="66" y="62"/>
                  </a:lnTo>
                  <a:lnTo>
                    <a:pt x="44" y="64"/>
                  </a:lnTo>
                  <a:lnTo>
                    <a:pt x="20" y="62"/>
                  </a:lnTo>
                  <a:lnTo>
                    <a:pt x="11" y="60"/>
                  </a:lnTo>
                  <a:lnTo>
                    <a:pt x="7" y="55"/>
                  </a:lnTo>
                  <a:lnTo>
                    <a:pt x="2" y="47"/>
                  </a:lnTo>
                  <a:lnTo>
                    <a:pt x="0" y="38"/>
                  </a:lnTo>
                  <a:lnTo>
                    <a:pt x="2" y="31"/>
                  </a:lnTo>
                  <a:lnTo>
                    <a:pt x="9" y="22"/>
                  </a:lnTo>
                  <a:lnTo>
                    <a:pt x="22" y="14"/>
                  </a:lnTo>
                  <a:lnTo>
                    <a:pt x="40" y="7"/>
                  </a:lnTo>
                  <a:lnTo>
                    <a:pt x="58" y="3"/>
                  </a:lnTo>
                  <a:lnTo>
                    <a:pt x="73" y="0"/>
                  </a:lnTo>
                  <a:lnTo>
                    <a:pt x="97" y="0"/>
                  </a:lnTo>
                  <a:lnTo>
                    <a:pt x="104" y="5"/>
                  </a:lnTo>
                  <a:lnTo>
                    <a:pt x="109" y="16"/>
                  </a:lnTo>
                  <a:lnTo>
                    <a:pt x="111" y="27"/>
                  </a:lnTo>
                  <a:lnTo>
                    <a:pt x="111" y="38"/>
                  </a:lnTo>
                  <a:lnTo>
                    <a:pt x="106" y="51"/>
                  </a:lnTo>
                  <a:lnTo>
                    <a:pt x="100" y="55"/>
                  </a:lnTo>
                  <a:lnTo>
                    <a:pt x="89" y="58"/>
                  </a:lnTo>
                  <a:lnTo>
                    <a:pt x="80" y="60"/>
                  </a:lnTo>
                  <a:lnTo>
                    <a:pt x="78" y="62"/>
                  </a:lnTo>
                  <a:close/>
                </a:path>
              </a:pathLst>
            </a:custGeom>
            <a:solidFill>
              <a:srgbClr val="E7756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1" name="Freeform 320"/>
            <p:cNvSpPr>
              <a:spLocks/>
            </p:cNvSpPr>
            <p:nvPr/>
          </p:nvSpPr>
          <p:spPr bwMode="auto">
            <a:xfrm>
              <a:off x="1260" y="3270"/>
              <a:ext cx="111" cy="62"/>
            </a:xfrm>
            <a:custGeom>
              <a:avLst/>
              <a:gdLst>
                <a:gd name="T0" fmla="*/ 78 w 111"/>
                <a:gd name="T1" fmla="*/ 60 h 62"/>
                <a:gd name="T2" fmla="*/ 75 w 111"/>
                <a:gd name="T3" fmla="*/ 60 h 62"/>
                <a:gd name="T4" fmla="*/ 66 w 111"/>
                <a:gd name="T5" fmla="*/ 62 h 62"/>
                <a:gd name="T6" fmla="*/ 44 w 111"/>
                <a:gd name="T7" fmla="*/ 62 h 62"/>
                <a:gd name="T8" fmla="*/ 18 w 111"/>
                <a:gd name="T9" fmla="*/ 60 h 62"/>
                <a:gd name="T10" fmla="*/ 9 w 111"/>
                <a:gd name="T11" fmla="*/ 58 h 62"/>
                <a:gd name="T12" fmla="*/ 4 w 111"/>
                <a:gd name="T13" fmla="*/ 53 h 62"/>
                <a:gd name="T14" fmla="*/ 2 w 111"/>
                <a:gd name="T15" fmla="*/ 44 h 62"/>
                <a:gd name="T16" fmla="*/ 0 w 111"/>
                <a:gd name="T17" fmla="*/ 38 h 62"/>
                <a:gd name="T18" fmla="*/ 2 w 111"/>
                <a:gd name="T19" fmla="*/ 31 h 62"/>
                <a:gd name="T20" fmla="*/ 9 w 111"/>
                <a:gd name="T21" fmla="*/ 22 h 62"/>
                <a:gd name="T22" fmla="*/ 22 w 111"/>
                <a:gd name="T23" fmla="*/ 14 h 62"/>
                <a:gd name="T24" fmla="*/ 58 w 111"/>
                <a:gd name="T25" fmla="*/ 5 h 62"/>
                <a:gd name="T26" fmla="*/ 73 w 111"/>
                <a:gd name="T27" fmla="*/ 0 h 62"/>
                <a:gd name="T28" fmla="*/ 97 w 111"/>
                <a:gd name="T29" fmla="*/ 0 h 62"/>
                <a:gd name="T30" fmla="*/ 104 w 111"/>
                <a:gd name="T31" fmla="*/ 5 h 62"/>
                <a:gd name="T32" fmla="*/ 109 w 111"/>
                <a:gd name="T33" fmla="*/ 16 h 62"/>
                <a:gd name="T34" fmla="*/ 111 w 111"/>
                <a:gd name="T35" fmla="*/ 27 h 62"/>
                <a:gd name="T36" fmla="*/ 111 w 111"/>
                <a:gd name="T37" fmla="*/ 38 h 62"/>
                <a:gd name="T38" fmla="*/ 106 w 111"/>
                <a:gd name="T39" fmla="*/ 51 h 62"/>
                <a:gd name="T40" fmla="*/ 100 w 111"/>
                <a:gd name="T41" fmla="*/ 55 h 62"/>
                <a:gd name="T42" fmla="*/ 89 w 111"/>
                <a:gd name="T43" fmla="*/ 58 h 62"/>
                <a:gd name="T44" fmla="*/ 80 w 111"/>
                <a:gd name="T45" fmla="*/ 58 h 62"/>
                <a:gd name="T46" fmla="*/ 78 w 111"/>
                <a:gd name="T47" fmla="*/ 60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62"/>
                <a:gd name="T74" fmla="*/ 111 w 111"/>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62">
                  <a:moveTo>
                    <a:pt x="78" y="60"/>
                  </a:moveTo>
                  <a:lnTo>
                    <a:pt x="75" y="60"/>
                  </a:lnTo>
                  <a:lnTo>
                    <a:pt x="66" y="62"/>
                  </a:lnTo>
                  <a:lnTo>
                    <a:pt x="44" y="62"/>
                  </a:lnTo>
                  <a:lnTo>
                    <a:pt x="18" y="60"/>
                  </a:lnTo>
                  <a:lnTo>
                    <a:pt x="9" y="58"/>
                  </a:lnTo>
                  <a:lnTo>
                    <a:pt x="4" y="53"/>
                  </a:lnTo>
                  <a:lnTo>
                    <a:pt x="2" y="44"/>
                  </a:lnTo>
                  <a:lnTo>
                    <a:pt x="0" y="38"/>
                  </a:lnTo>
                  <a:lnTo>
                    <a:pt x="2" y="31"/>
                  </a:lnTo>
                  <a:lnTo>
                    <a:pt x="9" y="22"/>
                  </a:lnTo>
                  <a:lnTo>
                    <a:pt x="22" y="14"/>
                  </a:lnTo>
                  <a:lnTo>
                    <a:pt x="58" y="5"/>
                  </a:lnTo>
                  <a:lnTo>
                    <a:pt x="73" y="0"/>
                  </a:lnTo>
                  <a:lnTo>
                    <a:pt x="97" y="0"/>
                  </a:lnTo>
                  <a:lnTo>
                    <a:pt x="104" y="5"/>
                  </a:lnTo>
                  <a:lnTo>
                    <a:pt x="109" y="16"/>
                  </a:lnTo>
                  <a:lnTo>
                    <a:pt x="111" y="27"/>
                  </a:lnTo>
                  <a:lnTo>
                    <a:pt x="111" y="38"/>
                  </a:lnTo>
                  <a:lnTo>
                    <a:pt x="106" y="51"/>
                  </a:lnTo>
                  <a:lnTo>
                    <a:pt x="100" y="55"/>
                  </a:lnTo>
                  <a:lnTo>
                    <a:pt x="89" y="58"/>
                  </a:lnTo>
                  <a:lnTo>
                    <a:pt x="80" y="58"/>
                  </a:lnTo>
                  <a:lnTo>
                    <a:pt x="78" y="60"/>
                  </a:lnTo>
                  <a:close/>
                </a:path>
              </a:pathLst>
            </a:custGeom>
            <a:solidFill>
              <a:srgbClr val="E4736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2" name="Freeform 321"/>
            <p:cNvSpPr>
              <a:spLocks/>
            </p:cNvSpPr>
            <p:nvPr/>
          </p:nvSpPr>
          <p:spPr bwMode="auto">
            <a:xfrm>
              <a:off x="1260" y="3270"/>
              <a:ext cx="111" cy="62"/>
            </a:xfrm>
            <a:custGeom>
              <a:avLst/>
              <a:gdLst>
                <a:gd name="T0" fmla="*/ 78 w 111"/>
                <a:gd name="T1" fmla="*/ 60 h 62"/>
                <a:gd name="T2" fmla="*/ 75 w 111"/>
                <a:gd name="T3" fmla="*/ 60 h 62"/>
                <a:gd name="T4" fmla="*/ 66 w 111"/>
                <a:gd name="T5" fmla="*/ 62 h 62"/>
                <a:gd name="T6" fmla="*/ 44 w 111"/>
                <a:gd name="T7" fmla="*/ 62 h 62"/>
                <a:gd name="T8" fmla="*/ 18 w 111"/>
                <a:gd name="T9" fmla="*/ 60 h 62"/>
                <a:gd name="T10" fmla="*/ 9 w 111"/>
                <a:gd name="T11" fmla="*/ 58 h 62"/>
                <a:gd name="T12" fmla="*/ 4 w 111"/>
                <a:gd name="T13" fmla="*/ 53 h 62"/>
                <a:gd name="T14" fmla="*/ 2 w 111"/>
                <a:gd name="T15" fmla="*/ 44 h 62"/>
                <a:gd name="T16" fmla="*/ 0 w 111"/>
                <a:gd name="T17" fmla="*/ 38 h 62"/>
                <a:gd name="T18" fmla="*/ 2 w 111"/>
                <a:gd name="T19" fmla="*/ 31 h 62"/>
                <a:gd name="T20" fmla="*/ 9 w 111"/>
                <a:gd name="T21" fmla="*/ 25 h 62"/>
                <a:gd name="T22" fmla="*/ 22 w 111"/>
                <a:gd name="T23" fmla="*/ 16 h 62"/>
                <a:gd name="T24" fmla="*/ 40 w 111"/>
                <a:gd name="T25" fmla="*/ 9 h 62"/>
                <a:gd name="T26" fmla="*/ 58 w 111"/>
                <a:gd name="T27" fmla="*/ 5 h 62"/>
                <a:gd name="T28" fmla="*/ 73 w 111"/>
                <a:gd name="T29" fmla="*/ 3 h 62"/>
                <a:gd name="T30" fmla="*/ 84 w 111"/>
                <a:gd name="T31" fmla="*/ 0 h 62"/>
                <a:gd name="T32" fmla="*/ 97 w 111"/>
                <a:gd name="T33" fmla="*/ 0 h 62"/>
                <a:gd name="T34" fmla="*/ 104 w 111"/>
                <a:gd name="T35" fmla="*/ 5 h 62"/>
                <a:gd name="T36" fmla="*/ 109 w 111"/>
                <a:gd name="T37" fmla="*/ 16 h 62"/>
                <a:gd name="T38" fmla="*/ 111 w 111"/>
                <a:gd name="T39" fmla="*/ 27 h 62"/>
                <a:gd name="T40" fmla="*/ 111 w 111"/>
                <a:gd name="T41" fmla="*/ 36 h 62"/>
                <a:gd name="T42" fmla="*/ 106 w 111"/>
                <a:gd name="T43" fmla="*/ 49 h 62"/>
                <a:gd name="T44" fmla="*/ 100 w 111"/>
                <a:gd name="T45" fmla="*/ 53 h 62"/>
                <a:gd name="T46" fmla="*/ 89 w 111"/>
                <a:gd name="T47" fmla="*/ 55 h 62"/>
                <a:gd name="T48" fmla="*/ 80 w 111"/>
                <a:gd name="T49" fmla="*/ 58 h 62"/>
                <a:gd name="T50" fmla="*/ 78 w 111"/>
                <a:gd name="T51" fmla="*/ 60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62"/>
                <a:gd name="T80" fmla="*/ 111 w 111"/>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62">
                  <a:moveTo>
                    <a:pt x="78" y="60"/>
                  </a:moveTo>
                  <a:lnTo>
                    <a:pt x="75" y="60"/>
                  </a:lnTo>
                  <a:lnTo>
                    <a:pt x="66" y="62"/>
                  </a:lnTo>
                  <a:lnTo>
                    <a:pt x="44" y="62"/>
                  </a:lnTo>
                  <a:lnTo>
                    <a:pt x="18" y="60"/>
                  </a:lnTo>
                  <a:lnTo>
                    <a:pt x="9" y="58"/>
                  </a:lnTo>
                  <a:lnTo>
                    <a:pt x="4" y="53"/>
                  </a:lnTo>
                  <a:lnTo>
                    <a:pt x="2" y="44"/>
                  </a:lnTo>
                  <a:lnTo>
                    <a:pt x="0" y="38"/>
                  </a:lnTo>
                  <a:lnTo>
                    <a:pt x="2" y="31"/>
                  </a:lnTo>
                  <a:lnTo>
                    <a:pt x="9" y="25"/>
                  </a:lnTo>
                  <a:lnTo>
                    <a:pt x="22" y="16"/>
                  </a:lnTo>
                  <a:lnTo>
                    <a:pt x="40" y="9"/>
                  </a:lnTo>
                  <a:lnTo>
                    <a:pt x="58" y="5"/>
                  </a:lnTo>
                  <a:lnTo>
                    <a:pt x="73" y="3"/>
                  </a:lnTo>
                  <a:lnTo>
                    <a:pt x="84" y="0"/>
                  </a:lnTo>
                  <a:lnTo>
                    <a:pt x="97" y="0"/>
                  </a:lnTo>
                  <a:lnTo>
                    <a:pt x="104" y="5"/>
                  </a:lnTo>
                  <a:lnTo>
                    <a:pt x="109" y="16"/>
                  </a:lnTo>
                  <a:lnTo>
                    <a:pt x="111" y="27"/>
                  </a:lnTo>
                  <a:lnTo>
                    <a:pt x="111" y="36"/>
                  </a:lnTo>
                  <a:lnTo>
                    <a:pt x="106" y="49"/>
                  </a:lnTo>
                  <a:lnTo>
                    <a:pt x="100" y="53"/>
                  </a:lnTo>
                  <a:lnTo>
                    <a:pt x="89" y="55"/>
                  </a:lnTo>
                  <a:lnTo>
                    <a:pt x="80" y="58"/>
                  </a:lnTo>
                  <a:lnTo>
                    <a:pt x="78" y="60"/>
                  </a:lnTo>
                  <a:close/>
                </a:path>
              </a:pathLst>
            </a:custGeom>
            <a:solidFill>
              <a:srgbClr val="E172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3" name="Freeform 322"/>
            <p:cNvSpPr>
              <a:spLocks/>
            </p:cNvSpPr>
            <p:nvPr/>
          </p:nvSpPr>
          <p:spPr bwMode="auto">
            <a:xfrm>
              <a:off x="1260" y="3270"/>
              <a:ext cx="111" cy="60"/>
            </a:xfrm>
            <a:custGeom>
              <a:avLst/>
              <a:gdLst>
                <a:gd name="T0" fmla="*/ 78 w 111"/>
                <a:gd name="T1" fmla="*/ 58 h 60"/>
                <a:gd name="T2" fmla="*/ 75 w 111"/>
                <a:gd name="T3" fmla="*/ 58 h 60"/>
                <a:gd name="T4" fmla="*/ 66 w 111"/>
                <a:gd name="T5" fmla="*/ 60 h 60"/>
                <a:gd name="T6" fmla="*/ 18 w 111"/>
                <a:gd name="T7" fmla="*/ 60 h 60"/>
                <a:gd name="T8" fmla="*/ 9 w 111"/>
                <a:gd name="T9" fmla="*/ 58 h 60"/>
                <a:gd name="T10" fmla="*/ 4 w 111"/>
                <a:gd name="T11" fmla="*/ 53 h 60"/>
                <a:gd name="T12" fmla="*/ 2 w 111"/>
                <a:gd name="T13" fmla="*/ 44 h 60"/>
                <a:gd name="T14" fmla="*/ 0 w 111"/>
                <a:gd name="T15" fmla="*/ 38 h 60"/>
                <a:gd name="T16" fmla="*/ 2 w 111"/>
                <a:gd name="T17" fmla="*/ 33 h 60"/>
                <a:gd name="T18" fmla="*/ 9 w 111"/>
                <a:gd name="T19" fmla="*/ 25 h 60"/>
                <a:gd name="T20" fmla="*/ 22 w 111"/>
                <a:gd name="T21" fmla="*/ 16 h 60"/>
                <a:gd name="T22" fmla="*/ 58 w 111"/>
                <a:gd name="T23" fmla="*/ 7 h 60"/>
                <a:gd name="T24" fmla="*/ 73 w 111"/>
                <a:gd name="T25" fmla="*/ 5 h 60"/>
                <a:gd name="T26" fmla="*/ 97 w 111"/>
                <a:gd name="T27" fmla="*/ 0 h 60"/>
                <a:gd name="T28" fmla="*/ 104 w 111"/>
                <a:gd name="T29" fmla="*/ 5 h 60"/>
                <a:gd name="T30" fmla="*/ 109 w 111"/>
                <a:gd name="T31" fmla="*/ 16 h 60"/>
                <a:gd name="T32" fmla="*/ 111 w 111"/>
                <a:gd name="T33" fmla="*/ 27 h 60"/>
                <a:gd name="T34" fmla="*/ 111 w 111"/>
                <a:gd name="T35" fmla="*/ 36 h 60"/>
                <a:gd name="T36" fmla="*/ 106 w 111"/>
                <a:gd name="T37" fmla="*/ 49 h 60"/>
                <a:gd name="T38" fmla="*/ 100 w 111"/>
                <a:gd name="T39" fmla="*/ 53 h 60"/>
                <a:gd name="T40" fmla="*/ 89 w 111"/>
                <a:gd name="T41" fmla="*/ 55 h 60"/>
                <a:gd name="T42" fmla="*/ 80 w 111"/>
                <a:gd name="T43" fmla="*/ 58 h 60"/>
                <a:gd name="T44" fmla="*/ 78 w 111"/>
                <a:gd name="T45" fmla="*/ 58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1"/>
                <a:gd name="T70" fmla="*/ 0 h 60"/>
                <a:gd name="T71" fmla="*/ 111 w 111"/>
                <a:gd name="T72" fmla="*/ 60 h 6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1" h="60">
                  <a:moveTo>
                    <a:pt x="78" y="58"/>
                  </a:moveTo>
                  <a:lnTo>
                    <a:pt x="75" y="58"/>
                  </a:lnTo>
                  <a:lnTo>
                    <a:pt x="66" y="60"/>
                  </a:lnTo>
                  <a:lnTo>
                    <a:pt x="18" y="60"/>
                  </a:lnTo>
                  <a:lnTo>
                    <a:pt x="9" y="58"/>
                  </a:lnTo>
                  <a:lnTo>
                    <a:pt x="4" y="53"/>
                  </a:lnTo>
                  <a:lnTo>
                    <a:pt x="2" y="44"/>
                  </a:lnTo>
                  <a:lnTo>
                    <a:pt x="0" y="38"/>
                  </a:lnTo>
                  <a:lnTo>
                    <a:pt x="2" y="33"/>
                  </a:lnTo>
                  <a:lnTo>
                    <a:pt x="9" y="25"/>
                  </a:lnTo>
                  <a:lnTo>
                    <a:pt x="22" y="16"/>
                  </a:lnTo>
                  <a:lnTo>
                    <a:pt x="58" y="7"/>
                  </a:lnTo>
                  <a:lnTo>
                    <a:pt x="73" y="5"/>
                  </a:lnTo>
                  <a:lnTo>
                    <a:pt x="97" y="0"/>
                  </a:lnTo>
                  <a:lnTo>
                    <a:pt x="104" y="5"/>
                  </a:lnTo>
                  <a:lnTo>
                    <a:pt x="109" y="16"/>
                  </a:lnTo>
                  <a:lnTo>
                    <a:pt x="111" y="27"/>
                  </a:lnTo>
                  <a:lnTo>
                    <a:pt x="111" y="36"/>
                  </a:lnTo>
                  <a:lnTo>
                    <a:pt x="106" y="49"/>
                  </a:lnTo>
                  <a:lnTo>
                    <a:pt x="100" y="53"/>
                  </a:lnTo>
                  <a:lnTo>
                    <a:pt x="89" y="55"/>
                  </a:lnTo>
                  <a:lnTo>
                    <a:pt x="80" y="58"/>
                  </a:lnTo>
                  <a:lnTo>
                    <a:pt x="78" y="58"/>
                  </a:lnTo>
                  <a:close/>
                </a:path>
              </a:pathLst>
            </a:custGeom>
            <a:solidFill>
              <a:srgbClr val="DF70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4" name="Freeform 323"/>
            <p:cNvSpPr>
              <a:spLocks/>
            </p:cNvSpPr>
            <p:nvPr/>
          </p:nvSpPr>
          <p:spPr bwMode="auto">
            <a:xfrm>
              <a:off x="1260" y="3273"/>
              <a:ext cx="111" cy="57"/>
            </a:xfrm>
            <a:custGeom>
              <a:avLst/>
              <a:gdLst>
                <a:gd name="T0" fmla="*/ 75 w 111"/>
                <a:gd name="T1" fmla="*/ 55 h 57"/>
                <a:gd name="T2" fmla="*/ 73 w 111"/>
                <a:gd name="T3" fmla="*/ 55 h 57"/>
                <a:gd name="T4" fmla="*/ 64 w 111"/>
                <a:gd name="T5" fmla="*/ 57 h 57"/>
                <a:gd name="T6" fmla="*/ 18 w 111"/>
                <a:gd name="T7" fmla="*/ 57 h 57"/>
                <a:gd name="T8" fmla="*/ 9 w 111"/>
                <a:gd name="T9" fmla="*/ 55 h 57"/>
                <a:gd name="T10" fmla="*/ 4 w 111"/>
                <a:gd name="T11" fmla="*/ 50 h 57"/>
                <a:gd name="T12" fmla="*/ 2 w 111"/>
                <a:gd name="T13" fmla="*/ 41 h 57"/>
                <a:gd name="T14" fmla="*/ 0 w 111"/>
                <a:gd name="T15" fmla="*/ 35 h 57"/>
                <a:gd name="T16" fmla="*/ 2 w 111"/>
                <a:gd name="T17" fmla="*/ 30 h 57"/>
                <a:gd name="T18" fmla="*/ 9 w 111"/>
                <a:gd name="T19" fmla="*/ 22 h 57"/>
                <a:gd name="T20" fmla="*/ 22 w 111"/>
                <a:gd name="T21" fmla="*/ 13 h 57"/>
                <a:gd name="T22" fmla="*/ 58 w 111"/>
                <a:gd name="T23" fmla="*/ 4 h 57"/>
                <a:gd name="T24" fmla="*/ 73 w 111"/>
                <a:gd name="T25" fmla="*/ 2 h 57"/>
                <a:gd name="T26" fmla="*/ 86 w 111"/>
                <a:gd name="T27" fmla="*/ 0 h 57"/>
                <a:gd name="T28" fmla="*/ 97 w 111"/>
                <a:gd name="T29" fmla="*/ 0 h 57"/>
                <a:gd name="T30" fmla="*/ 106 w 111"/>
                <a:gd name="T31" fmla="*/ 2 h 57"/>
                <a:gd name="T32" fmla="*/ 109 w 111"/>
                <a:gd name="T33" fmla="*/ 13 h 57"/>
                <a:gd name="T34" fmla="*/ 111 w 111"/>
                <a:gd name="T35" fmla="*/ 24 h 57"/>
                <a:gd name="T36" fmla="*/ 111 w 111"/>
                <a:gd name="T37" fmla="*/ 33 h 57"/>
                <a:gd name="T38" fmla="*/ 106 w 111"/>
                <a:gd name="T39" fmla="*/ 46 h 57"/>
                <a:gd name="T40" fmla="*/ 100 w 111"/>
                <a:gd name="T41" fmla="*/ 50 h 57"/>
                <a:gd name="T42" fmla="*/ 89 w 111"/>
                <a:gd name="T43" fmla="*/ 50 h 57"/>
                <a:gd name="T44" fmla="*/ 78 w 111"/>
                <a:gd name="T45" fmla="*/ 52 h 57"/>
                <a:gd name="T46" fmla="*/ 75 w 111"/>
                <a:gd name="T47" fmla="*/ 55 h 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57"/>
                <a:gd name="T74" fmla="*/ 111 w 111"/>
                <a:gd name="T75" fmla="*/ 57 h 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57">
                  <a:moveTo>
                    <a:pt x="75" y="55"/>
                  </a:moveTo>
                  <a:lnTo>
                    <a:pt x="73" y="55"/>
                  </a:lnTo>
                  <a:lnTo>
                    <a:pt x="64" y="57"/>
                  </a:lnTo>
                  <a:lnTo>
                    <a:pt x="18" y="57"/>
                  </a:lnTo>
                  <a:lnTo>
                    <a:pt x="9" y="55"/>
                  </a:lnTo>
                  <a:lnTo>
                    <a:pt x="4" y="50"/>
                  </a:lnTo>
                  <a:lnTo>
                    <a:pt x="2" y="41"/>
                  </a:lnTo>
                  <a:lnTo>
                    <a:pt x="0" y="35"/>
                  </a:lnTo>
                  <a:lnTo>
                    <a:pt x="2" y="30"/>
                  </a:lnTo>
                  <a:lnTo>
                    <a:pt x="9" y="22"/>
                  </a:lnTo>
                  <a:lnTo>
                    <a:pt x="22" y="13"/>
                  </a:lnTo>
                  <a:lnTo>
                    <a:pt x="58" y="4"/>
                  </a:lnTo>
                  <a:lnTo>
                    <a:pt x="73" y="2"/>
                  </a:lnTo>
                  <a:lnTo>
                    <a:pt x="86" y="0"/>
                  </a:lnTo>
                  <a:lnTo>
                    <a:pt x="97" y="0"/>
                  </a:lnTo>
                  <a:lnTo>
                    <a:pt x="106" y="2"/>
                  </a:lnTo>
                  <a:lnTo>
                    <a:pt x="109" y="13"/>
                  </a:lnTo>
                  <a:lnTo>
                    <a:pt x="111" y="24"/>
                  </a:lnTo>
                  <a:lnTo>
                    <a:pt x="111" y="33"/>
                  </a:lnTo>
                  <a:lnTo>
                    <a:pt x="106" y="46"/>
                  </a:lnTo>
                  <a:lnTo>
                    <a:pt x="100" y="50"/>
                  </a:lnTo>
                  <a:lnTo>
                    <a:pt x="89" y="50"/>
                  </a:lnTo>
                  <a:lnTo>
                    <a:pt x="78" y="52"/>
                  </a:lnTo>
                  <a:lnTo>
                    <a:pt x="75" y="55"/>
                  </a:lnTo>
                  <a:close/>
                </a:path>
              </a:pathLst>
            </a:custGeom>
            <a:solidFill>
              <a:srgbClr val="DC6E6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5" name="Freeform 324"/>
            <p:cNvSpPr>
              <a:spLocks/>
            </p:cNvSpPr>
            <p:nvPr/>
          </p:nvSpPr>
          <p:spPr bwMode="auto">
            <a:xfrm>
              <a:off x="1260" y="3273"/>
              <a:ext cx="111" cy="57"/>
            </a:xfrm>
            <a:custGeom>
              <a:avLst/>
              <a:gdLst>
                <a:gd name="T0" fmla="*/ 75 w 111"/>
                <a:gd name="T1" fmla="*/ 52 h 57"/>
                <a:gd name="T2" fmla="*/ 73 w 111"/>
                <a:gd name="T3" fmla="*/ 52 h 57"/>
                <a:gd name="T4" fmla="*/ 64 w 111"/>
                <a:gd name="T5" fmla="*/ 55 h 57"/>
                <a:gd name="T6" fmla="*/ 42 w 111"/>
                <a:gd name="T7" fmla="*/ 57 h 57"/>
                <a:gd name="T8" fmla="*/ 18 w 111"/>
                <a:gd name="T9" fmla="*/ 55 h 57"/>
                <a:gd name="T10" fmla="*/ 9 w 111"/>
                <a:gd name="T11" fmla="*/ 52 h 57"/>
                <a:gd name="T12" fmla="*/ 4 w 111"/>
                <a:gd name="T13" fmla="*/ 48 h 57"/>
                <a:gd name="T14" fmla="*/ 2 w 111"/>
                <a:gd name="T15" fmla="*/ 39 h 57"/>
                <a:gd name="T16" fmla="*/ 0 w 111"/>
                <a:gd name="T17" fmla="*/ 35 h 57"/>
                <a:gd name="T18" fmla="*/ 2 w 111"/>
                <a:gd name="T19" fmla="*/ 30 h 57"/>
                <a:gd name="T20" fmla="*/ 9 w 111"/>
                <a:gd name="T21" fmla="*/ 22 h 57"/>
                <a:gd name="T22" fmla="*/ 22 w 111"/>
                <a:gd name="T23" fmla="*/ 13 h 57"/>
                <a:gd name="T24" fmla="*/ 58 w 111"/>
                <a:gd name="T25" fmla="*/ 4 h 57"/>
                <a:gd name="T26" fmla="*/ 73 w 111"/>
                <a:gd name="T27" fmla="*/ 2 h 57"/>
                <a:gd name="T28" fmla="*/ 86 w 111"/>
                <a:gd name="T29" fmla="*/ 2 h 57"/>
                <a:gd name="T30" fmla="*/ 97 w 111"/>
                <a:gd name="T31" fmla="*/ 0 h 57"/>
                <a:gd name="T32" fmla="*/ 106 w 111"/>
                <a:gd name="T33" fmla="*/ 2 h 57"/>
                <a:gd name="T34" fmla="*/ 109 w 111"/>
                <a:gd name="T35" fmla="*/ 13 h 57"/>
                <a:gd name="T36" fmla="*/ 111 w 111"/>
                <a:gd name="T37" fmla="*/ 24 h 57"/>
                <a:gd name="T38" fmla="*/ 111 w 111"/>
                <a:gd name="T39" fmla="*/ 33 h 57"/>
                <a:gd name="T40" fmla="*/ 106 w 111"/>
                <a:gd name="T41" fmla="*/ 46 h 57"/>
                <a:gd name="T42" fmla="*/ 100 w 111"/>
                <a:gd name="T43" fmla="*/ 48 h 57"/>
                <a:gd name="T44" fmla="*/ 89 w 111"/>
                <a:gd name="T45" fmla="*/ 50 h 57"/>
                <a:gd name="T46" fmla="*/ 78 w 111"/>
                <a:gd name="T47" fmla="*/ 50 h 57"/>
                <a:gd name="T48" fmla="*/ 75 w 111"/>
                <a:gd name="T49" fmla="*/ 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1"/>
                <a:gd name="T76" fmla="*/ 0 h 57"/>
                <a:gd name="T77" fmla="*/ 111 w 111"/>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1" h="57">
                  <a:moveTo>
                    <a:pt x="75" y="52"/>
                  </a:moveTo>
                  <a:lnTo>
                    <a:pt x="73" y="52"/>
                  </a:lnTo>
                  <a:lnTo>
                    <a:pt x="64" y="55"/>
                  </a:lnTo>
                  <a:lnTo>
                    <a:pt x="42" y="57"/>
                  </a:lnTo>
                  <a:lnTo>
                    <a:pt x="18" y="55"/>
                  </a:lnTo>
                  <a:lnTo>
                    <a:pt x="9" y="52"/>
                  </a:lnTo>
                  <a:lnTo>
                    <a:pt x="4" y="48"/>
                  </a:lnTo>
                  <a:lnTo>
                    <a:pt x="2" y="39"/>
                  </a:lnTo>
                  <a:lnTo>
                    <a:pt x="0" y="35"/>
                  </a:lnTo>
                  <a:lnTo>
                    <a:pt x="2" y="30"/>
                  </a:lnTo>
                  <a:lnTo>
                    <a:pt x="9" y="22"/>
                  </a:lnTo>
                  <a:lnTo>
                    <a:pt x="22" y="13"/>
                  </a:lnTo>
                  <a:lnTo>
                    <a:pt x="58" y="4"/>
                  </a:lnTo>
                  <a:lnTo>
                    <a:pt x="73" y="2"/>
                  </a:lnTo>
                  <a:lnTo>
                    <a:pt x="86" y="2"/>
                  </a:lnTo>
                  <a:lnTo>
                    <a:pt x="97" y="0"/>
                  </a:lnTo>
                  <a:lnTo>
                    <a:pt x="106" y="2"/>
                  </a:lnTo>
                  <a:lnTo>
                    <a:pt x="109" y="13"/>
                  </a:lnTo>
                  <a:lnTo>
                    <a:pt x="111" y="24"/>
                  </a:lnTo>
                  <a:lnTo>
                    <a:pt x="111" y="33"/>
                  </a:lnTo>
                  <a:lnTo>
                    <a:pt x="106" y="46"/>
                  </a:lnTo>
                  <a:lnTo>
                    <a:pt x="100" y="48"/>
                  </a:lnTo>
                  <a:lnTo>
                    <a:pt x="89" y="50"/>
                  </a:lnTo>
                  <a:lnTo>
                    <a:pt x="78" y="50"/>
                  </a:lnTo>
                  <a:lnTo>
                    <a:pt x="75" y="52"/>
                  </a:lnTo>
                  <a:close/>
                </a:path>
              </a:pathLst>
            </a:custGeom>
            <a:solidFill>
              <a:srgbClr val="D96D5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6" name="Freeform 325"/>
            <p:cNvSpPr>
              <a:spLocks/>
            </p:cNvSpPr>
            <p:nvPr/>
          </p:nvSpPr>
          <p:spPr bwMode="auto">
            <a:xfrm>
              <a:off x="1260" y="3273"/>
              <a:ext cx="111" cy="55"/>
            </a:xfrm>
            <a:custGeom>
              <a:avLst/>
              <a:gdLst>
                <a:gd name="T0" fmla="*/ 75 w 111"/>
                <a:gd name="T1" fmla="*/ 52 h 55"/>
                <a:gd name="T2" fmla="*/ 73 w 111"/>
                <a:gd name="T3" fmla="*/ 52 h 55"/>
                <a:gd name="T4" fmla="*/ 64 w 111"/>
                <a:gd name="T5" fmla="*/ 55 h 55"/>
                <a:gd name="T6" fmla="*/ 18 w 111"/>
                <a:gd name="T7" fmla="*/ 55 h 55"/>
                <a:gd name="T8" fmla="*/ 9 w 111"/>
                <a:gd name="T9" fmla="*/ 52 h 55"/>
                <a:gd name="T10" fmla="*/ 4 w 111"/>
                <a:gd name="T11" fmla="*/ 48 h 55"/>
                <a:gd name="T12" fmla="*/ 0 w 111"/>
                <a:gd name="T13" fmla="*/ 39 h 55"/>
                <a:gd name="T14" fmla="*/ 0 w 111"/>
                <a:gd name="T15" fmla="*/ 35 h 55"/>
                <a:gd name="T16" fmla="*/ 2 w 111"/>
                <a:gd name="T17" fmla="*/ 30 h 55"/>
                <a:gd name="T18" fmla="*/ 9 w 111"/>
                <a:gd name="T19" fmla="*/ 24 h 55"/>
                <a:gd name="T20" fmla="*/ 22 w 111"/>
                <a:gd name="T21" fmla="*/ 15 h 55"/>
                <a:gd name="T22" fmla="*/ 58 w 111"/>
                <a:gd name="T23" fmla="*/ 6 h 55"/>
                <a:gd name="T24" fmla="*/ 73 w 111"/>
                <a:gd name="T25" fmla="*/ 4 h 55"/>
                <a:gd name="T26" fmla="*/ 86 w 111"/>
                <a:gd name="T27" fmla="*/ 2 h 55"/>
                <a:gd name="T28" fmla="*/ 97 w 111"/>
                <a:gd name="T29" fmla="*/ 0 h 55"/>
                <a:gd name="T30" fmla="*/ 106 w 111"/>
                <a:gd name="T31" fmla="*/ 2 h 55"/>
                <a:gd name="T32" fmla="*/ 109 w 111"/>
                <a:gd name="T33" fmla="*/ 13 h 55"/>
                <a:gd name="T34" fmla="*/ 111 w 111"/>
                <a:gd name="T35" fmla="*/ 24 h 55"/>
                <a:gd name="T36" fmla="*/ 111 w 111"/>
                <a:gd name="T37" fmla="*/ 33 h 55"/>
                <a:gd name="T38" fmla="*/ 106 w 111"/>
                <a:gd name="T39" fmla="*/ 44 h 55"/>
                <a:gd name="T40" fmla="*/ 100 w 111"/>
                <a:gd name="T41" fmla="*/ 48 h 55"/>
                <a:gd name="T42" fmla="*/ 89 w 111"/>
                <a:gd name="T43" fmla="*/ 48 h 55"/>
                <a:gd name="T44" fmla="*/ 78 w 111"/>
                <a:gd name="T45" fmla="*/ 50 h 55"/>
                <a:gd name="T46" fmla="*/ 75 w 111"/>
                <a:gd name="T47" fmla="*/ 52 h 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55"/>
                <a:gd name="T74" fmla="*/ 111 w 111"/>
                <a:gd name="T75" fmla="*/ 55 h 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55">
                  <a:moveTo>
                    <a:pt x="75" y="52"/>
                  </a:moveTo>
                  <a:lnTo>
                    <a:pt x="73" y="52"/>
                  </a:lnTo>
                  <a:lnTo>
                    <a:pt x="64" y="55"/>
                  </a:lnTo>
                  <a:lnTo>
                    <a:pt x="18" y="55"/>
                  </a:lnTo>
                  <a:lnTo>
                    <a:pt x="9" y="52"/>
                  </a:lnTo>
                  <a:lnTo>
                    <a:pt x="4" y="48"/>
                  </a:lnTo>
                  <a:lnTo>
                    <a:pt x="0" y="39"/>
                  </a:lnTo>
                  <a:lnTo>
                    <a:pt x="0" y="35"/>
                  </a:lnTo>
                  <a:lnTo>
                    <a:pt x="2" y="30"/>
                  </a:lnTo>
                  <a:lnTo>
                    <a:pt x="9" y="24"/>
                  </a:lnTo>
                  <a:lnTo>
                    <a:pt x="22" y="15"/>
                  </a:lnTo>
                  <a:lnTo>
                    <a:pt x="58" y="6"/>
                  </a:lnTo>
                  <a:lnTo>
                    <a:pt x="73" y="4"/>
                  </a:lnTo>
                  <a:lnTo>
                    <a:pt x="86" y="2"/>
                  </a:lnTo>
                  <a:lnTo>
                    <a:pt x="97" y="0"/>
                  </a:lnTo>
                  <a:lnTo>
                    <a:pt x="106" y="2"/>
                  </a:lnTo>
                  <a:lnTo>
                    <a:pt x="109" y="13"/>
                  </a:lnTo>
                  <a:lnTo>
                    <a:pt x="111" y="24"/>
                  </a:lnTo>
                  <a:lnTo>
                    <a:pt x="111" y="33"/>
                  </a:lnTo>
                  <a:lnTo>
                    <a:pt x="106" y="44"/>
                  </a:lnTo>
                  <a:lnTo>
                    <a:pt x="100" y="48"/>
                  </a:lnTo>
                  <a:lnTo>
                    <a:pt x="89" y="48"/>
                  </a:lnTo>
                  <a:lnTo>
                    <a:pt x="78" y="50"/>
                  </a:lnTo>
                  <a:lnTo>
                    <a:pt x="75" y="52"/>
                  </a:lnTo>
                  <a:close/>
                </a:path>
              </a:pathLst>
            </a:custGeom>
            <a:solidFill>
              <a:srgbClr val="D66B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7" name="Freeform 326"/>
            <p:cNvSpPr>
              <a:spLocks/>
            </p:cNvSpPr>
            <p:nvPr/>
          </p:nvSpPr>
          <p:spPr bwMode="auto">
            <a:xfrm>
              <a:off x="800" y="2937"/>
              <a:ext cx="124" cy="49"/>
            </a:xfrm>
            <a:custGeom>
              <a:avLst/>
              <a:gdLst>
                <a:gd name="T0" fmla="*/ 62 w 124"/>
                <a:gd name="T1" fmla="*/ 49 h 49"/>
                <a:gd name="T2" fmla="*/ 57 w 124"/>
                <a:gd name="T3" fmla="*/ 49 h 49"/>
                <a:gd name="T4" fmla="*/ 51 w 124"/>
                <a:gd name="T5" fmla="*/ 47 h 49"/>
                <a:gd name="T6" fmla="*/ 31 w 124"/>
                <a:gd name="T7" fmla="*/ 38 h 49"/>
                <a:gd name="T8" fmla="*/ 22 w 124"/>
                <a:gd name="T9" fmla="*/ 29 h 49"/>
                <a:gd name="T10" fmla="*/ 13 w 124"/>
                <a:gd name="T11" fmla="*/ 16 h 49"/>
                <a:gd name="T12" fmla="*/ 4 w 124"/>
                <a:gd name="T13" fmla="*/ 5 h 49"/>
                <a:gd name="T14" fmla="*/ 0 w 124"/>
                <a:gd name="T15" fmla="*/ 0 h 49"/>
                <a:gd name="T16" fmla="*/ 13 w 124"/>
                <a:gd name="T17" fmla="*/ 0 h 49"/>
                <a:gd name="T18" fmla="*/ 26 w 124"/>
                <a:gd name="T19" fmla="*/ 2 h 49"/>
                <a:gd name="T20" fmla="*/ 59 w 124"/>
                <a:gd name="T21" fmla="*/ 13 h 49"/>
                <a:gd name="T22" fmla="*/ 101 w 124"/>
                <a:gd name="T23" fmla="*/ 22 h 49"/>
                <a:gd name="T24" fmla="*/ 119 w 124"/>
                <a:gd name="T25" fmla="*/ 24 h 49"/>
                <a:gd name="T26" fmla="*/ 124 w 124"/>
                <a:gd name="T27" fmla="*/ 29 h 49"/>
                <a:gd name="T28" fmla="*/ 119 w 124"/>
                <a:gd name="T29" fmla="*/ 31 h 49"/>
                <a:gd name="T30" fmla="*/ 108 w 124"/>
                <a:gd name="T31" fmla="*/ 36 h 49"/>
                <a:gd name="T32" fmla="*/ 79 w 124"/>
                <a:gd name="T33" fmla="*/ 42 h 49"/>
                <a:gd name="T34" fmla="*/ 66 w 124"/>
                <a:gd name="T35" fmla="*/ 47 h 49"/>
                <a:gd name="T36" fmla="*/ 62 w 124"/>
                <a:gd name="T37" fmla="*/ 49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49"/>
                <a:gd name="T59" fmla="*/ 124 w 12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49">
                  <a:moveTo>
                    <a:pt x="62" y="49"/>
                  </a:moveTo>
                  <a:lnTo>
                    <a:pt x="57" y="49"/>
                  </a:lnTo>
                  <a:lnTo>
                    <a:pt x="51" y="47"/>
                  </a:lnTo>
                  <a:lnTo>
                    <a:pt x="31" y="38"/>
                  </a:lnTo>
                  <a:lnTo>
                    <a:pt x="22" y="29"/>
                  </a:lnTo>
                  <a:lnTo>
                    <a:pt x="13" y="16"/>
                  </a:lnTo>
                  <a:lnTo>
                    <a:pt x="4" y="5"/>
                  </a:lnTo>
                  <a:lnTo>
                    <a:pt x="0" y="0"/>
                  </a:lnTo>
                  <a:lnTo>
                    <a:pt x="13" y="0"/>
                  </a:lnTo>
                  <a:lnTo>
                    <a:pt x="26" y="2"/>
                  </a:lnTo>
                  <a:lnTo>
                    <a:pt x="59" y="13"/>
                  </a:lnTo>
                  <a:lnTo>
                    <a:pt x="101" y="22"/>
                  </a:lnTo>
                  <a:lnTo>
                    <a:pt x="119" y="24"/>
                  </a:lnTo>
                  <a:lnTo>
                    <a:pt x="124" y="29"/>
                  </a:lnTo>
                  <a:lnTo>
                    <a:pt x="119" y="31"/>
                  </a:lnTo>
                  <a:lnTo>
                    <a:pt x="108" y="36"/>
                  </a:lnTo>
                  <a:lnTo>
                    <a:pt x="79" y="42"/>
                  </a:lnTo>
                  <a:lnTo>
                    <a:pt x="66" y="47"/>
                  </a:lnTo>
                  <a:lnTo>
                    <a:pt x="62" y="49"/>
                  </a:lnTo>
                  <a:close/>
                </a:path>
              </a:pathLst>
            </a:custGeom>
            <a:solidFill>
              <a:srgbClr val="7C38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8" name="Freeform 327"/>
            <p:cNvSpPr>
              <a:spLocks/>
            </p:cNvSpPr>
            <p:nvPr/>
          </p:nvSpPr>
          <p:spPr bwMode="auto">
            <a:xfrm>
              <a:off x="791" y="2783"/>
              <a:ext cx="144" cy="172"/>
            </a:xfrm>
            <a:custGeom>
              <a:avLst/>
              <a:gdLst>
                <a:gd name="T0" fmla="*/ 18 w 144"/>
                <a:gd name="T1" fmla="*/ 13 h 172"/>
                <a:gd name="T2" fmla="*/ 15 w 144"/>
                <a:gd name="T3" fmla="*/ 15 h 172"/>
                <a:gd name="T4" fmla="*/ 11 w 144"/>
                <a:gd name="T5" fmla="*/ 24 h 172"/>
                <a:gd name="T6" fmla="*/ 4 w 144"/>
                <a:gd name="T7" fmla="*/ 44 h 172"/>
                <a:gd name="T8" fmla="*/ 2 w 144"/>
                <a:gd name="T9" fmla="*/ 55 h 172"/>
                <a:gd name="T10" fmla="*/ 0 w 144"/>
                <a:gd name="T11" fmla="*/ 73 h 172"/>
                <a:gd name="T12" fmla="*/ 0 w 144"/>
                <a:gd name="T13" fmla="*/ 90 h 172"/>
                <a:gd name="T14" fmla="*/ 2 w 144"/>
                <a:gd name="T15" fmla="*/ 103 h 172"/>
                <a:gd name="T16" fmla="*/ 9 w 144"/>
                <a:gd name="T17" fmla="*/ 130 h 172"/>
                <a:gd name="T18" fmla="*/ 15 w 144"/>
                <a:gd name="T19" fmla="*/ 143 h 172"/>
                <a:gd name="T20" fmla="*/ 20 w 144"/>
                <a:gd name="T21" fmla="*/ 150 h 172"/>
                <a:gd name="T22" fmla="*/ 31 w 144"/>
                <a:gd name="T23" fmla="*/ 156 h 172"/>
                <a:gd name="T24" fmla="*/ 46 w 144"/>
                <a:gd name="T25" fmla="*/ 163 h 172"/>
                <a:gd name="T26" fmla="*/ 68 w 144"/>
                <a:gd name="T27" fmla="*/ 170 h 172"/>
                <a:gd name="T28" fmla="*/ 86 w 144"/>
                <a:gd name="T29" fmla="*/ 172 h 172"/>
                <a:gd name="T30" fmla="*/ 124 w 144"/>
                <a:gd name="T31" fmla="*/ 167 h 172"/>
                <a:gd name="T32" fmla="*/ 139 w 144"/>
                <a:gd name="T33" fmla="*/ 161 h 172"/>
                <a:gd name="T34" fmla="*/ 144 w 144"/>
                <a:gd name="T35" fmla="*/ 156 h 172"/>
                <a:gd name="T36" fmla="*/ 144 w 144"/>
                <a:gd name="T37" fmla="*/ 150 h 172"/>
                <a:gd name="T38" fmla="*/ 137 w 144"/>
                <a:gd name="T39" fmla="*/ 115 h 172"/>
                <a:gd name="T40" fmla="*/ 135 w 144"/>
                <a:gd name="T41" fmla="*/ 99 h 172"/>
                <a:gd name="T42" fmla="*/ 135 w 144"/>
                <a:gd name="T43" fmla="*/ 86 h 172"/>
                <a:gd name="T44" fmla="*/ 135 w 144"/>
                <a:gd name="T45" fmla="*/ 75 h 172"/>
                <a:gd name="T46" fmla="*/ 133 w 144"/>
                <a:gd name="T47" fmla="*/ 62 h 172"/>
                <a:gd name="T48" fmla="*/ 128 w 144"/>
                <a:gd name="T49" fmla="*/ 51 h 172"/>
                <a:gd name="T50" fmla="*/ 117 w 144"/>
                <a:gd name="T51" fmla="*/ 39 h 172"/>
                <a:gd name="T52" fmla="*/ 106 w 144"/>
                <a:gd name="T53" fmla="*/ 31 h 172"/>
                <a:gd name="T54" fmla="*/ 99 w 144"/>
                <a:gd name="T55" fmla="*/ 24 h 172"/>
                <a:gd name="T56" fmla="*/ 91 w 144"/>
                <a:gd name="T57" fmla="*/ 17 h 172"/>
                <a:gd name="T58" fmla="*/ 80 w 144"/>
                <a:gd name="T59" fmla="*/ 13 h 172"/>
                <a:gd name="T60" fmla="*/ 51 w 144"/>
                <a:gd name="T61" fmla="*/ 4 h 172"/>
                <a:gd name="T62" fmla="*/ 42 w 144"/>
                <a:gd name="T63" fmla="*/ 2 h 172"/>
                <a:gd name="T64" fmla="*/ 37 w 144"/>
                <a:gd name="T65" fmla="*/ 0 h 172"/>
                <a:gd name="T66" fmla="*/ 18 w 144"/>
                <a:gd name="T67" fmla="*/ 13 h 1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172"/>
                <a:gd name="T104" fmla="*/ 144 w 144"/>
                <a:gd name="T105" fmla="*/ 172 h 17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172">
                  <a:moveTo>
                    <a:pt x="18" y="13"/>
                  </a:moveTo>
                  <a:lnTo>
                    <a:pt x="15" y="15"/>
                  </a:lnTo>
                  <a:lnTo>
                    <a:pt x="11" y="24"/>
                  </a:lnTo>
                  <a:lnTo>
                    <a:pt x="4" y="44"/>
                  </a:lnTo>
                  <a:lnTo>
                    <a:pt x="2" y="55"/>
                  </a:lnTo>
                  <a:lnTo>
                    <a:pt x="0" y="73"/>
                  </a:lnTo>
                  <a:lnTo>
                    <a:pt x="0" y="90"/>
                  </a:lnTo>
                  <a:lnTo>
                    <a:pt x="2" y="103"/>
                  </a:lnTo>
                  <a:lnTo>
                    <a:pt x="9" y="130"/>
                  </a:lnTo>
                  <a:lnTo>
                    <a:pt x="15" y="143"/>
                  </a:lnTo>
                  <a:lnTo>
                    <a:pt x="20" y="150"/>
                  </a:lnTo>
                  <a:lnTo>
                    <a:pt x="31" y="156"/>
                  </a:lnTo>
                  <a:lnTo>
                    <a:pt x="46" y="163"/>
                  </a:lnTo>
                  <a:lnTo>
                    <a:pt x="68" y="170"/>
                  </a:lnTo>
                  <a:lnTo>
                    <a:pt x="86" y="172"/>
                  </a:lnTo>
                  <a:lnTo>
                    <a:pt x="124" y="167"/>
                  </a:lnTo>
                  <a:lnTo>
                    <a:pt x="139" y="161"/>
                  </a:lnTo>
                  <a:lnTo>
                    <a:pt x="144" y="156"/>
                  </a:lnTo>
                  <a:lnTo>
                    <a:pt x="144" y="150"/>
                  </a:lnTo>
                  <a:lnTo>
                    <a:pt x="137" y="115"/>
                  </a:lnTo>
                  <a:lnTo>
                    <a:pt x="135" y="99"/>
                  </a:lnTo>
                  <a:lnTo>
                    <a:pt x="135" y="86"/>
                  </a:lnTo>
                  <a:lnTo>
                    <a:pt x="135" y="75"/>
                  </a:lnTo>
                  <a:lnTo>
                    <a:pt x="133" y="62"/>
                  </a:lnTo>
                  <a:lnTo>
                    <a:pt x="128" y="51"/>
                  </a:lnTo>
                  <a:lnTo>
                    <a:pt x="117" y="39"/>
                  </a:lnTo>
                  <a:lnTo>
                    <a:pt x="106" y="31"/>
                  </a:lnTo>
                  <a:lnTo>
                    <a:pt x="99" y="24"/>
                  </a:lnTo>
                  <a:lnTo>
                    <a:pt x="91" y="17"/>
                  </a:lnTo>
                  <a:lnTo>
                    <a:pt x="80" y="13"/>
                  </a:lnTo>
                  <a:lnTo>
                    <a:pt x="51" y="4"/>
                  </a:lnTo>
                  <a:lnTo>
                    <a:pt x="42" y="2"/>
                  </a:lnTo>
                  <a:lnTo>
                    <a:pt x="37" y="0"/>
                  </a:lnTo>
                  <a:lnTo>
                    <a:pt x="18" y="13"/>
                  </a:lnTo>
                  <a:close/>
                </a:path>
              </a:pathLst>
            </a:custGeom>
            <a:solidFill>
              <a:srgbClr val="B7734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89" name="Freeform 328"/>
            <p:cNvSpPr>
              <a:spLocks/>
            </p:cNvSpPr>
            <p:nvPr/>
          </p:nvSpPr>
          <p:spPr bwMode="auto">
            <a:xfrm>
              <a:off x="791" y="2785"/>
              <a:ext cx="141" cy="168"/>
            </a:xfrm>
            <a:custGeom>
              <a:avLst/>
              <a:gdLst>
                <a:gd name="T0" fmla="*/ 18 w 141"/>
                <a:gd name="T1" fmla="*/ 11 h 168"/>
                <a:gd name="T2" fmla="*/ 15 w 141"/>
                <a:gd name="T3" fmla="*/ 13 h 168"/>
                <a:gd name="T4" fmla="*/ 11 w 141"/>
                <a:gd name="T5" fmla="*/ 22 h 168"/>
                <a:gd name="T6" fmla="*/ 4 w 141"/>
                <a:gd name="T7" fmla="*/ 42 h 168"/>
                <a:gd name="T8" fmla="*/ 2 w 141"/>
                <a:gd name="T9" fmla="*/ 53 h 168"/>
                <a:gd name="T10" fmla="*/ 0 w 141"/>
                <a:gd name="T11" fmla="*/ 71 h 168"/>
                <a:gd name="T12" fmla="*/ 0 w 141"/>
                <a:gd name="T13" fmla="*/ 88 h 168"/>
                <a:gd name="T14" fmla="*/ 2 w 141"/>
                <a:gd name="T15" fmla="*/ 101 h 168"/>
                <a:gd name="T16" fmla="*/ 9 w 141"/>
                <a:gd name="T17" fmla="*/ 128 h 168"/>
                <a:gd name="T18" fmla="*/ 15 w 141"/>
                <a:gd name="T19" fmla="*/ 141 h 168"/>
                <a:gd name="T20" fmla="*/ 20 w 141"/>
                <a:gd name="T21" fmla="*/ 148 h 168"/>
                <a:gd name="T22" fmla="*/ 31 w 141"/>
                <a:gd name="T23" fmla="*/ 152 h 168"/>
                <a:gd name="T24" fmla="*/ 46 w 141"/>
                <a:gd name="T25" fmla="*/ 161 h 168"/>
                <a:gd name="T26" fmla="*/ 66 w 141"/>
                <a:gd name="T27" fmla="*/ 168 h 168"/>
                <a:gd name="T28" fmla="*/ 84 w 141"/>
                <a:gd name="T29" fmla="*/ 168 h 168"/>
                <a:gd name="T30" fmla="*/ 122 w 141"/>
                <a:gd name="T31" fmla="*/ 163 h 168"/>
                <a:gd name="T32" fmla="*/ 137 w 141"/>
                <a:gd name="T33" fmla="*/ 159 h 168"/>
                <a:gd name="T34" fmla="*/ 141 w 141"/>
                <a:gd name="T35" fmla="*/ 154 h 168"/>
                <a:gd name="T36" fmla="*/ 141 w 141"/>
                <a:gd name="T37" fmla="*/ 148 h 168"/>
                <a:gd name="T38" fmla="*/ 139 w 141"/>
                <a:gd name="T39" fmla="*/ 141 h 168"/>
                <a:gd name="T40" fmla="*/ 137 w 141"/>
                <a:gd name="T41" fmla="*/ 132 h 168"/>
                <a:gd name="T42" fmla="*/ 133 w 141"/>
                <a:gd name="T43" fmla="*/ 115 h 168"/>
                <a:gd name="T44" fmla="*/ 130 w 141"/>
                <a:gd name="T45" fmla="*/ 97 h 168"/>
                <a:gd name="T46" fmla="*/ 130 w 141"/>
                <a:gd name="T47" fmla="*/ 84 h 168"/>
                <a:gd name="T48" fmla="*/ 133 w 141"/>
                <a:gd name="T49" fmla="*/ 73 h 168"/>
                <a:gd name="T50" fmla="*/ 130 w 141"/>
                <a:gd name="T51" fmla="*/ 62 h 168"/>
                <a:gd name="T52" fmla="*/ 126 w 141"/>
                <a:gd name="T53" fmla="*/ 51 h 168"/>
                <a:gd name="T54" fmla="*/ 115 w 141"/>
                <a:gd name="T55" fmla="*/ 40 h 168"/>
                <a:gd name="T56" fmla="*/ 104 w 141"/>
                <a:gd name="T57" fmla="*/ 31 h 168"/>
                <a:gd name="T58" fmla="*/ 97 w 141"/>
                <a:gd name="T59" fmla="*/ 24 h 168"/>
                <a:gd name="T60" fmla="*/ 88 w 141"/>
                <a:gd name="T61" fmla="*/ 18 h 168"/>
                <a:gd name="T62" fmla="*/ 77 w 141"/>
                <a:gd name="T63" fmla="*/ 13 h 168"/>
                <a:gd name="T64" fmla="*/ 49 w 141"/>
                <a:gd name="T65" fmla="*/ 4 h 168"/>
                <a:gd name="T66" fmla="*/ 40 w 141"/>
                <a:gd name="T67" fmla="*/ 2 h 168"/>
                <a:gd name="T68" fmla="*/ 35 w 141"/>
                <a:gd name="T69" fmla="*/ 0 h 168"/>
                <a:gd name="T70" fmla="*/ 18 w 141"/>
                <a:gd name="T71" fmla="*/ 11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1"/>
                <a:gd name="T109" fmla="*/ 0 h 168"/>
                <a:gd name="T110" fmla="*/ 141 w 141"/>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1" h="168">
                  <a:moveTo>
                    <a:pt x="18" y="11"/>
                  </a:moveTo>
                  <a:lnTo>
                    <a:pt x="15" y="13"/>
                  </a:lnTo>
                  <a:lnTo>
                    <a:pt x="11" y="22"/>
                  </a:lnTo>
                  <a:lnTo>
                    <a:pt x="4" y="42"/>
                  </a:lnTo>
                  <a:lnTo>
                    <a:pt x="2" y="53"/>
                  </a:lnTo>
                  <a:lnTo>
                    <a:pt x="0" y="71"/>
                  </a:lnTo>
                  <a:lnTo>
                    <a:pt x="0" y="88"/>
                  </a:lnTo>
                  <a:lnTo>
                    <a:pt x="2" y="101"/>
                  </a:lnTo>
                  <a:lnTo>
                    <a:pt x="9" y="128"/>
                  </a:lnTo>
                  <a:lnTo>
                    <a:pt x="15" y="141"/>
                  </a:lnTo>
                  <a:lnTo>
                    <a:pt x="20" y="148"/>
                  </a:lnTo>
                  <a:lnTo>
                    <a:pt x="31" y="152"/>
                  </a:lnTo>
                  <a:lnTo>
                    <a:pt x="46" y="161"/>
                  </a:lnTo>
                  <a:lnTo>
                    <a:pt x="66" y="168"/>
                  </a:lnTo>
                  <a:lnTo>
                    <a:pt x="84" y="168"/>
                  </a:lnTo>
                  <a:lnTo>
                    <a:pt x="122" y="163"/>
                  </a:lnTo>
                  <a:lnTo>
                    <a:pt x="137" y="159"/>
                  </a:lnTo>
                  <a:lnTo>
                    <a:pt x="141" y="154"/>
                  </a:lnTo>
                  <a:lnTo>
                    <a:pt x="141" y="148"/>
                  </a:lnTo>
                  <a:lnTo>
                    <a:pt x="139" y="141"/>
                  </a:lnTo>
                  <a:lnTo>
                    <a:pt x="137" y="132"/>
                  </a:lnTo>
                  <a:lnTo>
                    <a:pt x="133" y="115"/>
                  </a:lnTo>
                  <a:lnTo>
                    <a:pt x="130" y="97"/>
                  </a:lnTo>
                  <a:lnTo>
                    <a:pt x="130" y="84"/>
                  </a:lnTo>
                  <a:lnTo>
                    <a:pt x="133" y="73"/>
                  </a:lnTo>
                  <a:lnTo>
                    <a:pt x="130" y="62"/>
                  </a:lnTo>
                  <a:lnTo>
                    <a:pt x="126" y="51"/>
                  </a:lnTo>
                  <a:lnTo>
                    <a:pt x="115" y="40"/>
                  </a:lnTo>
                  <a:lnTo>
                    <a:pt x="104" y="31"/>
                  </a:lnTo>
                  <a:lnTo>
                    <a:pt x="97" y="24"/>
                  </a:lnTo>
                  <a:lnTo>
                    <a:pt x="88" y="18"/>
                  </a:lnTo>
                  <a:lnTo>
                    <a:pt x="77" y="13"/>
                  </a:lnTo>
                  <a:lnTo>
                    <a:pt x="49" y="4"/>
                  </a:lnTo>
                  <a:lnTo>
                    <a:pt x="40" y="2"/>
                  </a:lnTo>
                  <a:lnTo>
                    <a:pt x="35" y="0"/>
                  </a:lnTo>
                  <a:lnTo>
                    <a:pt x="18" y="11"/>
                  </a:lnTo>
                  <a:close/>
                </a:path>
              </a:pathLst>
            </a:custGeom>
            <a:solidFill>
              <a:srgbClr val="BB77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0" name="Freeform 329"/>
            <p:cNvSpPr>
              <a:spLocks/>
            </p:cNvSpPr>
            <p:nvPr/>
          </p:nvSpPr>
          <p:spPr bwMode="auto">
            <a:xfrm>
              <a:off x="791" y="2787"/>
              <a:ext cx="137" cy="166"/>
            </a:xfrm>
            <a:custGeom>
              <a:avLst/>
              <a:gdLst>
                <a:gd name="T0" fmla="*/ 18 w 137"/>
                <a:gd name="T1" fmla="*/ 9 h 166"/>
                <a:gd name="T2" fmla="*/ 15 w 137"/>
                <a:gd name="T3" fmla="*/ 11 h 166"/>
                <a:gd name="T4" fmla="*/ 11 w 137"/>
                <a:gd name="T5" fmla="*/ 20 h 166"/>
                <a:gd name="T6" fmla="*/ 4 w 137"/>
                <a:gd name="T7" fmla="*/ 40 h 166"/>
                <a:gd name="T8" fmla="*/ 2 w 137"/>
                <a:gd name="T9" fmla="*/ 51 h 166"/>
                <a:gd name="T10" fmla="*/ 0 w 137"/>
                <a:gd name="T11" fmla="*/ 69 h 166"/>
                <a:gd name="T12" fmla="*/ 0 w 137"/>
                <a:gd name="T13" fmla="*/ 86 h 166"/>
                <a:gd name="T14" fmla="*/ 2 w 137"/>
                <a:gd name="T15" fmla="*/ 99 h 166"/>
                <a:gd name="T16" fmla="*/ 9 w 137"/>
                <a:gd name="T17" fmla="*/ 126 h 166"/>
                <a:gd name="T18" fmla="*/ 15 w 137"/>
                <a:gd name="T19" fmla="*/ 139 h 166"/>
                <a:gd name="T20" fmla="*/ 20 w 137"/>
                <a:gd name="T21" fmla="*/ 146 h 166"/>
                <a:gd name="T22" fmla="*/ 31 w 137"/>
                <a:gd name="T23" fmla="*/ 150 h 166"/>
                <a:gd name="T24" fmla="*/ 46 w 137"/>
                <a:gd name="T25" fmla="*/ 157 h 166"/>
                <a:gd name="T26" fmla="*/ 66 w 137"/>
                <a:gd name="T27" fmla="*/ 163 h 166"/>
                <a:gd name="T28" fmla="*/ 84 w 137"/>
                <a:gd name="T29" fmla="*/ 166 h 166"/>
                <a:gd name="T30" fmla="*/ 119 w 137"/>
                <a:gd name="T31" fmla="*/ 161 h 166"/>
                <a:gd name="T32" fmla="*/ 133 w 137"/>
                <a:gd name="T33" fmla="*/ 155 h 166"/>
                <a:gd name="T34" fmla="*/ 137 w 137"/>
                <a:gd name="T35" fmla="*/ 150 h 166"/>
                <a:gd name="T36" fmla="*/ 137 w 137"/>
                <a:gd name="T37" fmla="*/ 144 h 166"/>
                <a:gd name="T38" fmla="*/ 130 w 137"/>
                <a:gd name="T39" fmla="*/ 111 h 166"/>
                <a:gd name="T40" fmla="*/ 128 w 137"/>
                <a:gd name="T41" fmla="*/ 95 h 166"/>
                <a:gd name="T42" fmla="*/ 128 w 137"/>
                <a:gd name="T43" fmla="*/ 84 h 166"/>
                <a:gd name="T44" fmla="*/ 128 w 137"/>
                <a:gd name="T45" fmla="*/ 62 h 166"/>
                <a:gd name="T46" fmla="*/ 124 w 137"/>
                <a:gd name="T47" fmla="*/ 49 h 166"/>
                <a:gd name="T48" fmla="*/ 115 w 137"/>
                <a:gd name="T49" fmla="*/ 40 h 166"/>
                <a:gd name="T50" fmla="*/ 104 w 137"/>
                <a:gd name="T51" fmla="*/ 31 h 166"/>
                <a:gd name="T52" fmla="*/ 86 w 137"/>
                <a:gd name="T53" fmla="*/ 18 h 166"/>
                <a:gd name="T54" fmla="*/ 75 w 137"/>
                <a:gd name="T55" fmla="*/ 13 h 166"/>
                <a:gd name="T56" fmla="*/ 49 w 137"/>
                <a:gd name="T57" fmla="*/ 5 h 166"/>
                <a:gd name="T58" fmla="*/ 40 w 137"/>
                <a:gd name="T59" fmla="*/ 2 h 166"/>
                <a:gd name="T60" fmla="*/ 35 w 137"/>
                <a:gd name="T61" fmla="*/ 0 h 166"/>
                <a:gd name="T62" fmla="*/ 18 w 137"/>
                <a:gd name="T63" fmla="*/ 9 h 1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7"/>
                <a:gd name="T97" fmla="*/ 0 h 166"/>
                <a:gd name="T98" fmla="*/ 137 w 137"/>
                <a:gd name="T99" fmla="*/ 166 h 1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7" h="166">
                  <a:moveTo>
                    <a:pt x="18" y="9"/>
                  </a:moveTo>
                  <a:lnTo>
                    <a:pt x="15" y="11"/>
                  </a:lnTo>
                  <a:lnTo>
                    <a:pt x="11" y="20"/>
                  </a:lnTo>
                  <a:lnTo>
                    <a:pt x="4" y="40"/>
                  </a:lnTo>
                  <a:lnTo>
                    <a:pt x="2" y="51"/>
                  </a:lnTo>
                  <a:lnTo>
                    <a:pt x="0" y="69"/>
                  </a:lnTo>
                  <a:lnTo>
                    <a:pt x="0" y="86"/>
                  </a:lnTo>
                  <a:lnTo>
                    <a:pt x="2" y="99"/>
                  </a:lnTo>
                  <a:lnTo>
                    <a:pt x="9" y="126"/>
                  </a:lnTo>
                  <a:lnTo>
                    <a:pt x="15" y="139"/>
                  </a:lnTo>
                  <a:lnTo>
                    <a:pt x="20" y="146"/>
                  </a:lnTo>
                  <a:lnTo>
                    <a:pt x="31" y="150"/>
                  </a:lnTo>
                  <a:lnTo>
                    <a:pt x="46" y="157"/>
                  </a:lnTo>
                  <a:lnTo>
                    <a:pt x="66" y="163"/>
                  </a:lnTo>
                  <a:lnTo>
                    <a:pt x="84" y="166"/>
                  </a:lnTo>
                  <a:lnTo>
                    <a:pt x="119" y="161"/>
                  </a:lnTo>
                  <a:lnTo>
                    <a:pt x="133" y="155"/>
                  </a:lnTo>
                  <a:lnTo>
                    <a:pt x="137" y="150"/>
                  </a:lnTo>
                  <a:lnTo>
                    <a:pt x="137" y="144"/>
                  </a:lnTo>
                  <a:lnTo>
                    <a:pt x="130" y="111"/>
                  </a:lnTo>
                  <a:lnTo>
                    <a:pt x="128" y="95"/>
                  </a:lnTo>
                  <a:lnTo>
                    <a:pt x="128" y="84"/>
                  </a:lnTo>
                  <a:lnTo>
                    <a:pt x="128" y="62"/>
                  </a:lnTo>
                  <a:lnTo>
                    <a:pt x="124" y="49"/>
                  </a:lnTo>
                  <a:lnTo>
                    <a:pt x="115" y="40"/>
                  </a:lnTo>
                  <a:lnTo>
                    <a:pt x="104" y="31"/>
                  </a:lnTo>
                  <a:lnTo>
                    <a:pt x="86" y="18"/>
                  </a:lnTo>
                  <a:lnTo>
                    <a:pt x="75" y="13"/>
                  </a:lnTo>
                  <a:lnTo>
                    <a:pt x="49" y="5"/>
                  </a:lnTo>
                  <a:lnTo>
                    <a:pt x="40" y="2"/>
                  </a:lnTo>
                  <a:lnTo>
                    <a:pt x="35" y="0"/>
                  </a:lnTo>
                  <a:lnTo>
                    <a:pt x="18" y="9"/>
                  </a:lnTo>
                  <a:close/>
                </a:path>
              </a:pathLst>
            </a:custGeom>
            <a:solidFill>
              <a:srgbClr val="BF7B4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1" name="Freeform 330"/>
            <p:cNvSpPr>
              <a:spLocks/>
            </p:cNvSpPr>
            <p:nvPr/>
          </p:nvSpPr>
          <p:spPr bwMode="auto">
            <a:xfrm>
              <a:off x="791" y="2789"/>
              <a:ext cx="133" cy="161"/>
            </a:xfrm>
            <a:custGeom>
              <a:avLst/>
              <a:gdLst>
                <a:gd name="T0" fmla="*/ 18 w 133"/>
                <a:gd name="T1" fmla="*/ 7 h 161"/>
                <a:gd name="T2" fmla="*/ 15 w 133"/>
                <a:gd name="T3" fmla="*/ 9 h 161"/>
                <a:gd name="T4" fmla="*/ 11 w 133"/>
                <a:gd name="T5" fmla="*/ 18 h 161"/>
                <a:gd name="T6" fmla="*/ 4 w 133"/>
                <a:gd name="T7" fmla="*/ 38 h 161"/>
                <a:gd name="T8" fmla="*/ 2 w 133"/>
                <a:gd name="T9" fmla="*/ 49 h 161"/>
                <a:gd name="T10" fmla="*/ 0 w 133"/>
                <a:gd name="T11" fmla="*/ 67 h 161"/>
                <a:gd name="T12" fmla="*/ 0 w 133"/>
                <a:gd name="T13" fmla="*/ 84 h 161"/>
                <a:gd name="T14" fmla="*/ 2 w 133"/>
                <a:gd name="T15" fmla="*/ 97 h 161"/>
                <a:gd name="T16" fmla="*/ 9 w 133"/>
                <a:gd name="T17" fmla="*/ 124 h 161"/>
                <a:gd name="T18" fmla="*/ 15 w 133"/>
                <a:gd name="T19" fmla="*/ 135 h 161"/>
                <a:gd name="T20" fmla="*/ 20 w 133"/>
                <a:gd name="T21" fmla="*/ 142 h 161"/>
                <a:gd name="T22" fmla="*/ 31 w 133"/>
                <a:gd name="T23" fmla="*/ 146 h 161"/>
                <a:gd name="T24" fmla="*/ 46 w 133"/>
                <a:gd name="T25" fmla="*/ 155 h 161"/>
                <a:gd name="T26" fmla="*/ 66 w 133"/>
                <a:gd name="T27" fmla="*/ 161 h 161"/>
                <a:gd name="T28" fmla="*/ 84 w 133"/>
                <a:gd name="T29" fmla="*/ 161 h 161"/>
                <a:gd name="T30" fmla="*/ 117 w 133"/>
                <a:gd name="T31" fmla="*/ 157 h 161"/>
                <a:gd name="T32" fmla="*/ 130 w 133"/>
                <a:gd name="T33" fmla="*/ 150 h 161"/>
                <a:gd name="T34" fmla="*/ 133 w 133"/>
                <a:gd name="T35" fmla="*/ 146 h 161"/>
                <a:gd name="T36" fmla="*/ 133 w 133"/>
                <a:gd name="T37" fmla="*/ 139 h 161"/>
                <a:gd name="T38" fmla="*/ 128 w 133"/>
                <a:gd name="T39" fmla="*/ 109 h 161"/>
                <a:gd name="T40" fmla="*/ 126 w 133"/>
                <a:gd name="T41" fmla="*/ 93 h 161"/>
                <a:gd name="T42" fmla="*/ 126 w 133"/>
                <a:gd name="T43" fmla="*/ 82 h 161"/>
                <a:gd name="T44" fmla="*/ 126 w 133"/>
                <a:gd name="T45" fmla="*/ 60 h 161"/>
                <a:gd name="T46" fmla="*/ 122 w 133"/>
                <a:gd name="T47" fmla="*/ 49 h 161"/>
                <a:gd name="T48" fmla="*/ 113 w 133"/>
                <a:gd name="T49" fmla="*/ 38 h 161"/>
                <a:gd name="T50" fmla="*/ 102 w 133"/>
                <a:gd name="T51" fmla="*/ 31 h 161"/>
                <a:gd name="T52" fmla="*/ 95 w 133"/>
                <a:gd name="T53" fmla="*/ 25 h 161"/>
                <a:gd name="T54" fmla="*/ 86 w 133"/>
                <a:gd name="T55" fmla="*/ 18 h 161"/>
                <a:gd name="T56" fmla="*/ 73 w 133"/>
                <a:gd name="T57" fmla="*/ 14 h 161"/>
                <a:gd name="T58" fmla="*/ 46 w 133"/>
                <a:gd name="T59" fmla="*/ 5 h 161"/>
                <a:gd name="T60" fmla="*/ 37 w 133"/>
                <a:gd name="T61" fmla="*/ 3 h 161"/>
                <a:gd name="T62" fmla="*/ 35 w 133"/>
                <a:gd name="T63" fmla="*/ 0 h 161"/>
                <a:gd name="T64" fmla="*/ 18 w 133"/>
                <a:gd name="T65" fmla="*/ 7 h 1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61"/>
                <a:gd name="T101" fmla="*/ 133 w 133"/>
                <a:gd name="T102" fmla="*/ 161 h 1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61">
                  <a:moveTo>
                    <a:pt x="18" y="7"/>
                  </a:moveTo>
                  <a:lnTo>
                    <a:pt x="15" y="9"/>
                  </a:lnTo>
                  <a:lnTo>
                    <a:pt x="11" y="18"/>
                  </a:lnTo>
                  <a:lnTo>
                    <a:pt x="4" y="38"/>
                  </a:lnTo>
                  <a:lnTo>
                    <a:pt x="2" y="49"/>
                  </a:lnTo>
                  <a:lnTo>
                    <a:pt x="0" y="67"/>
                  </a:lnTo>
                  <a:lnTo>
                    <a:pt x="0" y="84"/>
                  </a:lnTo>
                  <a:lnTo>
                    <a:pt x="2" y="97"/>
                  </a:lnTo>
                  <a:lnTo>
                    <a:pt x="9" y="124"/>
                  </a:lnTo>
                  <a:lnTo>
                    <a:pt x="15" y="135"/>
                  </a:lnTo>
                  <a:lnTo>
                    <a:pt x="20" y="142"/>
                  </a:lnTo>
                  <a:lnTo>
                    <a:pt x="31" y="146"/>
                  </a:lnTo>
                  <a:lnTo>
                    <a:pt x="46" y="155"/>
                  </a:lnTo>
                  <a:lnTo>
                    <a:pt x="66" y="161"/>
                  </a:lnTo>
                  <a:lnTo>
                    <a:pt x="84" y="161"/>
                  </a:lnTo>
                  <a:lnTo>
                    <a:pt x="117" y="157"/>
                  </a:lnTo>
                  <a:lnTo>
                    <a:pt x="130" y="150"/>
                  </a:lnTo>
                  <a:lnTo>
                    <a:pt x="133" y="146"/>
                  </a:lnTo>
                  <a:lnTo>
                    <a:pt x="133" y="139"/>
                  </a:lnTo>
                  <a:lnTo>
                    <a:pt x="128" y="109"/>
                  </a:lnTo>
                  <a:lnTo>
                    <a:pt x="126" y="93"/>
                  </a:lnTo>
                  <a:lnTo>
                    <a:pt x="126" y="82"/>
                  </a:lnTo>
                  <a:lnTo>
                    <a:pt x="126" y="60"/>
                  </a:lnTo>
                  <a:lnTo>
                    <a:pt x="122" y="49"/>
                  </a:lnTo>
                  <a:lnTo>
                    <a:pt x="113" y="38"/>
                  </a:lnTo>
                  <a:lnTo>
                    <a:pt x="102" y="31"/>
                  </a:lnTo>
                  <a:lnTo>
                    <a:pt x="95" y="25"/>
                  </a:lnTo>
                  <a:lnTo>
                    <a:pt x="86" y="18"/>
                  </a:lnTo>
                  <a:lnTo>
                    <a:pt x="73" y="14"/>
                  </a:lnTo>
                  <a:lnTo>
                    <a:pt x="46" y="5"/>
                  </a:lnTo>
                  <a:lnTo>
                    <a:pt x="37" y="3"/>
                  </a:lnTo>
                  <a:lnTo>
                    <a:pt x="35" y="0"/>
                  </a:lnTo>
                  <a:lnTo>
                    <a:pt x="18" y="7"/>
                  </a:lnTo>
                  <a:close/>
                </a:path>
              </a:pathLst>
            </a:custGeom>
            <a:solidFill>
              <a:srgbClr val="C37F4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2" name="Freeform 331"/>
            <p:cNvSpPr>
              <a:spLocks/>
            </p:cNvSpPr>
            <p:nvPr/>
          </p:nvSpPr>
          <p:spPr bwMode="auto">
            <a:xfrm>
              <a:off x="791" y="2792"/>
              <a:ext cx="130" cy="158"/>
            </a:xfrm>
            <a:custGeom>
              <a:avLst/>
              <a:gdLst>
                <a:gd name="T0" fmla="*/ 18 w 130"/>
                <a:gd name="T1" fmla="*/ 4 h 158"/>
                <a:gd name="T2" fmla="*/ 15 w 130"/>
                <a:gd name="T3" fmla="*/ 6 h 158"/>
                <a:gd name="T4" fmla="*/ 11 w 130"/>
                <a:gd name="T5" fmla="*/ 15 h 158"/>
                <a:gd name="T6" fmla="*/ 4 w 130"/>
                <a:gd name="T7" fmla="*/ 35 h 158"/>
                <a:gd name="T8" fmla="*/ 2 w 130"/>
                <a:gd name="T9" fmla="*/ 46 h 158"/>
                <a:gd name="T10" fmla="*/ 0 w 130"/>
                <a:gd name="T11" fmla="*/ 64 h 158"/>
                <a:gd name="T12" fmla="*/ 0 w 130"/>
                <a:gd name="T13" fmla="*/ 81 h 158"/>
                <a:gd name="T14" fmla="*/ 2 w 130"/>
                <a:gd name="T15" fmla="*/ 94 h 158"/>
                <a:gd name="T16" fmla="*/ 9 w 130"/>
                <a:gd name="T17" fmla="*/ 121 h 158"/>
                <a:gd name="T18" fmla="*/ 15 w 130"/>
                <a:gd name="T19" fmla="*/ 132 h 158"/>
                <a:gd name="T20" fmla="*/ 20 w 130"/>
                <a:gd name="T21" fmla="*/ 139 h 158"/>
                <a:gd name="T22" fmla="*/ 31 w 130"/>
                <a:gd name="T23" fmla="*/ 143 h 158"/>
                <a:gd name="T24" fmla="*/ 46 w 130"/>
                <a:gd name="T25" fmla="*/ 150 h 158"/>
                <a:gd name="T26" fmla="*/ 66 w 130"/>
                <a:gd name="T27" fmla="*/ 156 h 158"/>
                <a:gd name="T28" fmla="*/ 84 w 130"/>
                <a:gd name="T29" fmla="*/ 158 h 158"/>
                <a:gd name="T30" fmla="*/ 115 w 130"/>
                <a:gd name="T31" fmla="*/ 154 h 158"/>
                <a:gd name="T32" fmla="*/ 126 w 130"/>
                <a:gd name="T33" fmla="*/ 147 h 158"/>
                <a:gd name="T34" fmla="*/ 130 w 130"/>
                <a:gd name="T35" fmla="*/ 136 h 158"/>
                <a:gd name="T36" fmla="*/ 126 w 130"/>
                <a:gd name="T37" fmla="*/ 106 h 158"/>
                <a:gd name="T38" fmla="*/ 124 w 130"/>
                <a:gd name="T39" fmla="*/ 92 h 158"/>
                <a:gd name="T40" fmla="*/ 124 w 130"/>
                <a:gd name="T41" fmla="*/ 81 h 158"/>
                <a:gd name="T42" fmla="*/ 124 w 130"/>
                <a:gd name="T43" fmla="*/ 59 h 158"/>
                <a:gd name="T44" fmla="*/ 119 w 130"/>
                <a:gd name="T45" fmla="*/ 48 h 158"/>
                <a:gd name="T46" fmla="*/ 110 w 130"/>
                <a:gd name="T47" fmla="*/ 37 h 158"/>
                <a:gd name="T48" fmla="*/ 99 w 130"/>
                <a:gd name="T49" fmla="*/ 30 h 158"/>
                <a:gd name="T50" fmla="*/ 93 w 130"/>
                <a:gd name="T51" fmla="*/ 24 h 158"/>
                <a:gd name="T52" fmla="*/ 84 w 130"/>
                <a:gd name="T53" fmla="*/ 19 h 158"/>
                <a:gd name="T54" fmla="*/ 73 w 130"/>
                <a:gd name="T55" fmla="*/ 15 h 158"/>
                <a:gd name="T56" fmla="*/ 57 w 130"/>
                <a:gd name="T57" fmla="*/ 8 h 158"/>
                <a:gd name="T58" fmla="*/ 44 w 130"/>
                <a:gd name="T59" fmla="*/ 4 h 158"/>
                <a:gd name="T60" fmla="*/ 35 w 130"/>
                <a:gd name="T61" fmla="*/ 2 h 158"/>
                <a:gd name="T62" fmla="*/ 33 w 130"/>
                <a:gd name="T63" fmla="*/ 0 h 158"/>
                <a:gd name="T64" fmla="*/ 18 w 130"/>
                <a:gd name="T65" fmla="*/ 4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0"/>
                <a:gd name="T100" fmla="*/ 0 h 158"/>
                <a:gd name="T101" fmla="*/ 130 w 130"/>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0" h="158">
                  <a:moveTo>
                    <a:pt x="18" y="4"/>
                  </a:moveTo>
                  <a:lnTo>
                    <a:pt x="15" y="6"/>
                  </a:lnTo>
                  <a:lnTo>
                    <a:pt x="11" y="15"/>
                  </a:lnTo>
                  <a:lnTo>
                    <a:pt x="4" y="35"/>
                  </a:lnTo>
                  <a:lnTo>
                    <a:pt x="2" y="46"/>
                  </a:lnTo>
                  <a:lnTo>
                    <a:pt x="0" y="64"/>
                  </a:lnTo>
                  <a:lnTo>
                    <a:pt x="0" y="81"/>
                  </a:lnTo>
                  <a:lnTo>
                    <a:pt x="2" y="94"/>
                  </a:lnTo>
                  <a:lnTo>
                    <a:pt x="9" y="121"/>
                  </a:lnTo>
                  <a:lnTo>
                    <a:pt x="15" y="132"/>
                  </a:lnTo>
                  <a:lnTo>
                    <a:pt x="20" y="139"/>
                  </a:lnTo>
                  <a:lnTo>
                    <a:pt x="31" y="143"/>
                  </a:lnTo>
                  <a:lnTo>
                    <a:pt x="46" y="150"/>
                  </a:lnTo>
                  <a:lnTo>
                    <a:pt x="66" y="156"/>
                  </a:lnTo>
                  <a:lnTo>
                    <a:pt x="84" y="158"/>
                  </a:lnTo>
                  <a:lnTo>
                    <a:pt x="115" y="154"/>
                  </a:lnTo>
                  <a:lnTo>
                    <a:pt x="126" y="147"/>
                  </a:lnTo>
                  <a:lnTo>
                    <a:pt x="130" y="136"/>
                  </a:lnTo>
                  <a:lnTo>
                    <a:pt x="126" y="106"/>
                  </a:lnTo>
                  <a:lnTo>
                    <a:pt x="124" y="92"/>
                  </a:lnTo>
                  <a:lnTo>
                    <a:pt x="124" y="81"/>
                  </a:lnTo>
                  <a:lnTo>
                    <a:pt x="124" y="59"/>
                  </a:lnTo>
                  <a:lnTo>
                    <a:pt x="119" y="48"/>
                  </a:lnTo>
                  <a:lnTo>
                    <a:pt x="110" y="37"/>
                  </a:lnTo>
                  <a:lnTo>
                    <a:pt x="99" y="30"/>
                  </a:lnTo>
                  <a:lnTo>
                    <a:pt x="93" y="24"/>
                  </a:lnTo>
                  <a:lnTo>
                    <a:pt x="84" y="19"/>
                  </a:lnTo>
                  <a:lnTo>
                    <a:pt x="73" y="15"/>
                  </a:lnTo>
                  <a:lnTo>
                    <a:pt x="57" y="8"/>
                  </a:lnTo>
                  <a:lnTo>
                    <a:pt x="44" y="4"/>
                  </a:lnTo>
                  <a:lnTo>
                    <a:pt x="35" y="2"/>
                  </a:lnTo>
                  <a:lnTo>
                    <a:pt x="33" y="0"/>
                  </a:lnTo>
                  <a:lnTo>
                    <a:pt x="18" y="4"/>
                  </a:lnTo>
                  <a:close/>
                </a:path>
              </a:pathLst>
            </a:custGeom>
            <a:solidFill>
              <a:srgbClr val="C7835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3" name="Freeform 332"/>
            <p:cNvSpPr>
              <a:spLocks/>
            </p:cNvSpPr>
            <p:nvPr/>
          </p:nvSpPr>
          <p:spPr bwMode="auto">
            <a:xfrm>
              <a:off x="791" y="2794"/>
              <a:ext cx="128" cy="154"/>
            </a:xfrm>
            <a:custGeom>
              <a:avLst/>
              <a:gdLst>
                <a:gd name="T0" fmla="*/ 18 w 128"/>
                <a:gd name="T1" fmla="*/ 2 h 154"/>
                <a:gd name="T2" fmla="*/ 15 w 128"/>
                <a:gd name="T3" fmla="*/ 4 h 154"/>
                <a:gd name="T4" fmla="*/ 11 w 128"/>
                <a:gd name="T5" fmla="*/ 13 h 154"/>
                <a:gd name="T6" fmla="*/ 4 w 128"/>
                <a:gd name="T7" fmla="*/ 33 h 154"/>
                <a:gd name="T8" fmla="*/ 2 w 128"/>
                <a:gd name="T9" fmla="*/ 44 h 154"/>
                <a:gd name="T10" fmla="*/ 0 w 128"/>
                <a:gd name="T11" fmla="*/ 62 h 154"/>
                <a:gd name="T12" fmla="*/ 0 w 128"/>
                <a:gd name="T13" fmla="*/ 79 h 154"/>
                <a:gd name="T14" fmla="*/ 2 w 128"/>
                <a:gd name="T15" fmla="*/ 92 h 154"/>
                <a:gd name="T16" fmla="*/ 9 w 128"/>
                <a:gd name="T17" fmla="*/ 117 h 154"/>
                <a:gd name="T18" fmla="*/ 15 w 128"/>
                <a:gd name="T19" fmla="*/ 128 h 154"/>
                <a:gd name="T20" fmla="*/ 20 w 128"/>
                <a:gd name="T21" fmla="*/ 134 h 154"/>
                <a:gd name="T22" fmla="*/ 29 w 128"/>
                <a:gd name="T23" fmla="*/ 141 h 154"/>
                <a:gd name="T24" fmla="*/ 46 w 128"/>
                <a:gd name="T25" fmla="*/ 148 h 154"/>
                <a:gd name="T26" fmla="*/ 66 w 128"/>
                <a:gd name="T27" fmla="*/ 154 h 154"/>
                <a:gd name="T28" fmla="*/ 84 w 128"/>
                <a:gd name="T29" fmla="*/ 154 h 154"/>
                <a:gd name="T30" fmla="*/ 115 w 128"/>
                <a:gd name="T31" fmla="*/ 150 h 154"/>
                <a:gd name="T32" fmla="*/ 126 w 128"/>
                <a:gd name="T33" fmla="*/ 143 h 154"/>
                <a:gd name="T34" fmla="*/ 128 w 128"/>
                <a:gd name="T35" fmla="*/ 132 h 154"/>
                <a:gd name="T36" fmla="*/ 122 w 128"/>
                <a:gd name="T37" fmla="*/ 104 h 154"/>
                <a:gd name="T38" fmla="*/ 119 w 128"/>
                <a:gd name="T39" fmla="*/ 90 h 154"/>
                <a:gd name="T40" fmla="*/ 122 w 128"/>
                <a:gd name="T41" fmla="*/ 79 h 154"/>
                <a:gd name="T42" fmla="*/ 124 w 128"/>
                <a:gd name="T43" fmla="*/ 59 h 154"/>
                <a:gd name="T44" fmla="*/ 119 w 128"/>
                <a:gd name="T45" fmla="*/ 48 h 154"/>
                <a:gd name="T46" fmla="*/ 108 w 128"/>
                <a:gd name="T47" fmla="*/ 37 h 154"/>
                <a:gd name="T48" fmla="*/ 97 w 128"/>
                <a:gd name="T49" fmla="*/ 28 h 154"/>
                <a:gd name="T50" fmla="*/ 91 w 128"/>
                <a:gd name="T51" fmla="*/ 24 h 154"/>
                <a:gd name="T52" fmla="*/ 82 w 128"/>
                <a:gd name="T53" fmla="*/ 20 h 154"/>
                <a:gd name="T54" fmla="*/ 71 w 128"/>
                <a:gd name="T55" fmla="*/ 15 h 154"/>
                <a:gd name="T56" fmla="*/ 55 w 128"/>
                <a:gd name="T57" fmla="*/ 11 h 154"/>
                <a:gd name="T58" fmla="*/ 44 w 128"/>
                <a:gd name="T59" fmla="*/ 4 h 154"/>
                <a:gd name="T60" fmla="*/ 35 w 128"/>
                <a:gd name="T61" fmla="*/ 2 h 154"/>
                <a:gd name="T62" fmla="*/ 33 w 128"/>
                <a:gd name="T63" fmla="*/ 0 h 154"/>
                <a:gd name="T64" fmla="*/ 18 w 128"/>
                <a:gd name="T65" fmla="*/ 2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54"/>
                <a:gd name="T101" fmla="*/ 128 w 128"/>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54">
                  <a:moveTo>
                    <a:pt x="18" y="2"/>
                  </a:moveTo>
                  <a:lnTo>
                    <a:pt x="15" y="4"/>
                  </a:lnTo>
                  <a:lnTo>
                    <a:pt x="11" y="13"/>
                  </a:lnTo>
                  <a:lnTo>
                    <a:pt x="4" y="33"/>
                  </a:lnTo>
                  <a:lnTo>
                    <a:pt x="2" y="44"/>
                  </a:lnTo>
                  <a:lnTo>
                    <a:pt x="0" y="62"/>
                  </a:lnTo>
                  <a:lnTo>
                    <a:pt x="0" y="79"/>
                  </a:lnTo>
                  <a:lnTo>
                    <a:pt x="2" y="92"/>
                  </a:lnTo>
                  <a:lnTo>
                    <a:pt x="9" y="117"/>
                  </a:lnTo>
                  <a:lnTo>
                    <a:pt x="15" y="128"/>
                  </a:lnTo>
                  <a:lnTo>
                    <a:pt x="20" y="134"/>
                  </a:lnTo>
                  <a:lnTo>
                    <a:pt x="29" y="141"/>
                  </a:lnTo>
                  <a:lnTo>
                    <a:pt x="46" y="148"/>
                  </a:lnTo>
                  <a:lnTo>
                    <a:pt x="66" y="154"/>
                  </a:lnTo>
                  <a:lnTo>
                    <a:pt x="84" y="154"/>
                  </a:lnTo>
                  <a:lnTo>
                    <a:pt x="115" y="150"/>
                  </a:lnTo>
                  <a:lnTo>
                    <a:pt x="126" y="143"/>
                  </a:lnTo>
                  <a:lnTo>
                    <a:pt x="128" y="132"/>
                  </a:lnTo>
                  <a:lnTo>
                    <a:pt x="122" y="104"/>
                  </a:lnTo>
                  <a:lnTo>
                    <a:pt x="119" y="90"/>
                  </a:lnTo>
                  <a:lnTo>
                    <a:pt x="122" y="79"/>
                  </a:lnTo>
                  <a:lnTo>
                    <a:pt x="124" y="59"/>
                  </a:lnTo>
                  <a:lnTo>
                    <a:pt x="119" y="48"/>
                  </a:lnTo>
                  <a:lnTo>
                    <a:pt x="108" y="37"/>
                  </a:lnTo>
                  <a:lnTo>
                    <a:pt x="97" y="28"/>
                  </a:lnTo>
                  <a:lnTo>
                    <a:pt x="91" y="24"/>
                  </a:lnTo>
                  <a:lnTo>
                    <a:pt x="82" y="20"/>
                  </a:lnTo>
                  <a:lnTo>
                    <a:pt x="71" y="15"/>
                  </a:lnTo>
                  <a:lnTo>
                    <a:pt x="55" y="11"/>
                  </a:lnTo>
                  <a:lnTo>
                    <a:pt x="44" y="4"/>
                  </a:lnTo>
                  <a:lnTo>
                    <a:pt x="35" y="2"/>
                  </a:lnTo>
                  <a:lnTo>
                    <a:pt x="33" y="0"/>
                  </a:lnTo>
                  <a:lnTo>
                    <a:pt x="18" y="2"/>
                  </a:lnTo>
                  <a:close/>
                </a:path>
              </a:pathLst>
            </a:custGeom>
            <a:solidFill>
              <a:srgbClr val="CC875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4" name="Freeform 333"/>
            <p:cNvSpPr>
              <a:spLocks/>
            </p:cNvSpPr>
            <p:nvPr/>
          </p:nvSpPr>
          <p:spPr bwMode="auto">
            <a:xfrm>
              <a:off x="791" y="2794"/>
              <a:ext cx="124" cy="154"/>
            </a:xfrm>
            <a:custGeom>
              <a:avLst/>
              <a:gdLst>
                <a:gd name="T0" fmla="*/ 18 w 124"/>
                <a:gd name="T1" fmla="*/ 2 h 154"/>
                <a:gd name="T2" fmla="*/ 15 w 124"/>
                <a:gd name="T3" fmla="*/ 4 h 154"/>
                <a:gd name="T4" fmla="*/ 11 w 124"/>
                <a:gd name="T5" fmla="*/ 13 h 154"/>
                <a:gd name="T6" fmla="*/ 4 w 124"/>
                <a:gd name="T7" fmla="*/ 33 h 154"/>
                <a:gd name="T8" fmla="*/ 2 w 124"/>
                <a:gd name="T9" fmla="*/ 44 h 154"/>
                <a:gd name="T10" fmla="*/ 0 w 124"/>
                <a:gd name="T11" fmla="*/ 62 h 154"/>
                <a:gd name="T12" fmla="*/ 0 w 124"/>
                <a:gd name="T13" fmla="*/ 79 h 154"/>
                <a:gd name="T14" fmla="*/ 2 w 124"/>
                <a:gd name="T15" fmla="*/ 92 h 154"/>
                <a:gd name="T16" fmla="*/ 9 w 124"/>
                <a:gd name="T17" fmla="*/ 117 h 154"/>
                <a:gd name="T18" fmla="*/ 15 w 124"/>
                <a:gd name="T19" fmla="*/ 128 h 154"/>
                <a:gd name="T20" fmla="*/ 20 w 124"/>
                <a:gd name="T21" fmla="*/ 134 h 154"/>
                <a:gd name="T22" fmla="*/ 31 w 124"/>
                <a:gd name="T23" fmla="*/ 139 h 154"/>
                <a:gd name="T24" fmla="*/ 46 w 124"/>
                <a:gd name="T25" fmla="*/ 145 h 154"/>
                <a:gd name="T26" fmla="*/ 66 w 124"/>
                <a:gd name="T27" fmla="*/ 152 h 154"/>
                <a:gd name="T28" fmla="*/ 84 w 124"/>
                <a:gd name="T29" fmla="*/ 154 h 154"/>
                <a:gd name="T30" fmla="*/ 113 w 124"/>
                <a:gd name="T31" fmla="*/ 148 h 154"/>
                <a:gd name="T32" fmla="*/ 122 w 124"/>
                <a:gd name="T33" fmla="*/ 141 h 154"/>
                <a:gd name="T34" fmla="*/ 124 w 124"/>
                <a:gd name="T35" fmla="*/ 130 h 154"/>
                <a:gd name="T36" fmla="*/ 119 w 124"/>
                <a:gd name="T37" fmla="*/ 104 h 154"/>
                <a:gd name="T38" fmla="*/ 117 w 124"/>
                <a:gd name="T39" fmla="*/ 81 h 154"/>
                <a:gd name="T40" fmla="*/ 122 w 124"/>
                <a:gd name="T41" fmla="*/ 62 h 154"/>
                <a:gd name="T42" fmla="*/ 117 w 124"/>
                <a:gd name="T43" fmla="*/ 51 h 154"/>
                <a:gd name="T44" fmla="*/ 108 w 124"/>
                <a:gd name="T45" fmla="*/ 40 h 154"/>
                <a:gd name="T46" fmla="*/ 97 w 124"/>
                <a:gd name="T47" fmla="*/ 31 h 154"/>
                <a:gd name="T48" fmla="*/ 80 w 124"/>
                <a:gd name="T49" fmla="*/ 22 h 154"/>
                <a:gd name="T50" fmla="*/ 68 w 124"/>
                <a:gd name="T51" fmla="*/ 17 h 154"/>
                <a:gd name="T52" fmla="*/ 44 w 124"/>
                <a:gd name="T53" fmla="*/ 6 h 154"/>
                <a:gd name="T54" fmla="*/ 35 w 124"/>
                <a:gd name="T55" fmla="*/ 2 h 154"/>
                <a:gd name="T56" fmla="*/ 33 w 124"/>
                <a:gd name="T57" fmla="*/ 0 h 154"/>
                <a:gd name="T58" fmla="*/ 18 w 124"/>
                <a:gd name="T59" fmla="*/ 2 h 15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4"/>
                <a:gd name="T91" fmla="*/ 0 h 154"/>
                <a:gd name="T92" fmla="*/ 124 w 124"/>
                <a:gd name="T93" fmla="*/ 154 h 15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4" h="154">
                  <a:moveTo>
                    <a:pt x="18" y="2"/>
                  </a:moveTo>
                  <a:lnTo>
                    <a:pt x="15" y="4"/>
                  </a:lnTo>
                  <a:lnTo>
                    <a:pt x="11" y="13"/>
                  </a:lnTo>
                  <a:lnTo>
                    <a:pt x="4" y="33"/>
                  </a:lnTo>
                  <a:lnTo>
                    <a:pt x="2" y="44"/>
                  </a:lnTo>
                  <a:lnTo>
                    <a:pt x="0" y="62"/>
                  </a:lnTo>
                  <a:lnTo>
                    <a:pt x="0" y="79"/>
                  </a:lnTo>
                  <a:lnTo>
                    <a:pt x="2" y="92"/>
                  </a:lnTo>
                  <a:lnTo>
                    <a:pt x="9" y="117"/>
                  </a:lnTo>
                  <a:lnTo>
                    <a:pt x="15" y="128"/>
                  </a:lnTo>
                  <a:lnTo>
                    <a:pt x="20" y="134"/>
                  </a:lnTo>
                  <a:lnTo>
                    <a:pt x="31" y="139"/>
                  </a:lnTo>
                  <a:lnTo>
                    <a:pt x="46" y="145"/>
                  </a:lnTo>
                  <a:lnTo>
                    <a:pt x="66" y="152"/>
                  </a:lnTo>
                  <a:lnTo>
                    <a:pt x="84" y="154"/>
                  </a:lnTo>
                  <a:lnTo>
                    <a:pt x="113" y="148"/>
                  </a:lnTo>
                  <a:lnTo>
                    <a:pt x="122" y="141"/>
                  </a:lnTo>
                  <a:lnTo>
                    <a:pt x="124" y="130"/>
                  </a:lnTo>
                  <a:lnTo>
                    <a:pt x="119" y="104"/>
                  </a:lnTo>
                  <a:lnTo>
                    <a:pt x="117" y="81"/>
                  </a:lnTo>
                  <a:lnTo>
                    <a:pt x="122" y="62"/>
                  </a:lnTo>
                  <a:lnTo>
                    <a:pt x="117" y="51"/>
                  </a:lnTo>
                  <a:lnTo>
                    <a:pt x="108" y="40"/>
                  </a:lnTo>
                  <a:lnTo>
                    <a:pt x="97" y="31"/>
                  </a:lnTo>
                  <a:lnTo>
                    <a:pt x="80" y="22"/>
                  </a:lnTo>
                  <a:lnTo>
                    <a:pt x="68" y="17"/>
                  </a:lnTo>
                  <a:lnTo>
                    <a:pt x="44" y="6"/>
                  </a:lnTo>
                  <a:lnTo>
                    <a:pt x="35" y="2"/>
                  </a:lnTo>
                  <a:lnTo>
                    <a:pt x="33" y="0"/>
                  </a:lnTo>
                  <a:lnTo>
                    <a:pt x="18" y="2"/>
                  </a:lnTo>
                  <a:close/>
                </a:path>
              </a:pathLst>
            </a:custGeom>
            <a:solidFill>
              <a:srgbClr val="D08B5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5" name="Freeform 334"/>
            <p:cNvSpPr>
              <a:spLocks/>
            </p:cNvSpPr>
            <p:nvPr/>
          </p:nvSpPr>
          <p:spPr bwMode="auto">
            <a:xfrm>
              <a:off x="791" y="2796"/>
              <a:ext cx="122" cy="150"/>
            </a:xfrm>
            <a:custGeom>
              <a:avLst/>
              <a:gdLst>
                <a:gd name="T0" fmla="*/ 18 w 122"/>
                <a:gd name="T1" fmla="*/ 0 h 150"/>
                <a:gd name="T2" fmla="*/ 15 w 122"/>
                <a:gd name="T3" fmla="*/ 2 h 150"/>
                <a:gd name="T4" fmla="*/ 11 w 122"/>
                <a:gd name="T5" fmla="*/ 11 h 150"/>
                <a:gd name="T6" fmla="*/ 4 w 122"/>
                <a:gd name="T7" fmla="*/ 31 h 150"/>
                <a:gd name="T8" fmla="*/ 2 w 122"/>
                <a:gd name="T9" fmla="*/ 42 h 150"/>
                <a:gd name="T10" fmla="*/ 0 w 122"/>
                <a:gd name="T11" fmla="*/ 60 h 150"/>
                <a:gd name="T12" fmla="*/ 0 w 122"/>
                <a:gd name="T13" fmla="*/ 77 h 150"/>
                <a:gd name="T14" fmla="*/ 2 w 122"/>
                <a:gd name="T15" fmla="*/ 90 h 150"/>
                <a:gd name="T16" fmla="*/ 11 w 122"/>
                <a:gd name="T17" fmla="*/ 115 h 150"/>
                <a:gd name="T18" fmla="*/ 15 w 122"/>
                <a:gd name="T19" fmla="*/ 126 h 150"/>
                <a:gd name="T20" fmla="*/ 22 w 122"/>
                <a:gd name="T21" fmla="*/ 132 h 150"/>
                <a:gd name="T22" fmla="*/ 31 w 122"/>
                <a:gd name="T23" fmla="*/ 137 h 150"/>
                <a:gd name="T24" fmla="*/ 46 w 122"/>
                <a:gd name="T25" fmla="*/ 143 h 150"/>
                <a:gd name="T26" fmla="*/ 64 w 122"/>
                <a:gd name="T27" fmla="*/ 148 h 150"/>
                <a:gd name="T28" fmla="*/ 82 w 122"/>
                <a:gd name="T29" fmla="*/ 150 h 150"/>
                <a:gd name="T30" fmla="*/ 97 w 122"/>
                <a:gd name="T31" fmla="*/ 148 h 150"/>
                <a:gd name="T32" fmla="*/ 110 w 122"/>
                <a:gd name="T33" fmla="*/ 146 h 150"/>
                <a:gd name="T34" fmla="*/ 119 w 122"/>
                <a:gd name="T35" fmla="*/ 139 h 150"/>
                <a:gd name="T36" fmla="*/ 122 w 122"/>
                <a:gd name="T37" fmla="*/ 128 h 150"/>
                <a:gd name="T38" fmla="*/ 115 w 122"/>
                <a:gd name="T39" fmla="*/ 102 h 150"/>
                <a:gd name="T40" fmla="*/ 115 w 122"/>
                <a:gd name="T41" fmla="*/ 79 h 150"/>
                <a:gd name="T42" fmla="*/ 117 w 122"/>
                <a:gd name="T43" fmla="*/ 60 h 150"/>
                <a:gd name="T44" fmla="*/ 115 w 122"/>
                <a:gd name="T45" fmla="*/ 49 h 150"/>
                <a:gd name="T46" fmla="*/ 106 w 122"/>
                <a:gd name="T47" fmla="*/ 40 h 150"/>
                <a:gd name="T48" fmla="*/ 95 w 122"/>
                <a:gd name="T49" fmla="*/ 31 h 150"/>
                <a:gd name="T50" fmla="*/ 88 w 122"/>
                <a:gd name="T51" fmla="*/ 26 h 150"/>
                <a:gd name="T52" fmla="*/ 80 w 122"/>
                <a:gd name="T53" fmla="*/ 22 h 150"/>
                <a:gd name="T54" fmla="*/ 66 w 122"/>
                <a:gd name="T55" fmla="*/ 18 h 150"/>
                <a:gd name="T56" fmla="*/ 42 w 122"/>
                <a:gd name="T57" fmla="*/ 7 h 150"/>
                <a:gd name="T58" fmla="*/ 33 w 122"/>
                <a:gd name="T59" fmla="*/ 4 h 150"/>
                <a:gd name="T60" fmla="*/ 31 w 122"/>
                <a:gd name="T61" fmla="*/ 2 h 150"/>
                <a:gd name="T62" fmla="*/ 18 w 122"/>
                <a:gd name="T63" fmla="*/ 0 h 1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
                <a:gd name="T97" fmla="*/ 0 h 150"/>
                <a:gd name="T98" fmla="*/ 122 w 122"/>
                <a:gd name="T99" fmla="*/ 150 h 1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 h="150">
                  <a:moveTo>
                    <a:pt x="18" y="0"/>
                  </a:moveTo>
                  <a:lnTo>
                    <a:pt x="15" y="2"/>
                  </a:lnTo>
                  <a:lnTo>
                    <a:pt x="11" y="11"/>
                  </a:lnTo>
                  <a:lnTo>
                    <a:pt x="4" y="31"/>
                  </a:lnTo>
                  <a:lnTo>
                    <a:pt x="2" y="42"/>
                  </a:lnTo>
                  <a:lnTo>
                    <a:pt x="0" y="60"/>
                  </a:lnTo>
                  <a:lnTo>
                    <a:pt x="0" y="77"/>
                  </a:lnTo>
                  <a:lnTo>
                    <a:pt x="2" y="90"/>
                  </a:lnTo>
                  <a:lnTo>
                    <a:pt x="11" y="115"/>
                  </a:lnTo>
                  <a:lnTo>
                    <a:pt x="15" y="126"/>
                  </a:lnTo>
                  <a:lnTo>
                    <a:pt x="22" y="132"/>
                  </a:lnTo>
                  <a:lnTo>
                    <a:pt x="31" y="137"/>
                  </a:lnTo>
                  <a:lnTo>
                    <a:pt x="46" y="143"/>
                  </a:lnTo>
                  <a:lnTo>
                    <a:pt x="64" y="148"/>
                  </a:lnTo>
                  <a:lnTo>
                    <a:pt x="82" y="150"/>
                  </a:lnTo>
                  <a:lnTo>
                    <a:pt x="97" y="148"/>
                  </a:lnTo>
                  <a:lnTo>
                    <a:pt x="110" y="146"/>
                  </a:lnTo>
                  <a:lnTo>
                    <a:pt x="119" y="139"/>
                  </a:lnTo>
                  <a:lnTo>
                    <a:pt x="122" y="128"/>
                  </a:lnTo>
                  <a:lnTo>
                    <a:pt x="115" y="102"/>
                  </a:lnTo>
                  <a:lnTo>
                    <a:pt x="115" y="79"/>
                  </a:lnTo>
                  <a:lnTo>
                    <a:pt x="117" y="60"/>
                  </a:lnTo>
                  <a:lnTo>
                    <a:pt x="115" y="49"/>
                  </a:lnTo>
                  <a:lnTo>
                    <a:pt x="106" y="40"/>
                  </a:lnTo>
                  <a:lnTo>
                    <a:pt x="95" y="31"/>
                  </a:lnTo>
                  <a:lnTo>
                    <a:pt x="88" y="26"/>
                  </a:lnTo>
                  <a:lnTo>
                    <a:pt x="80" y="22"/>
                  </a:lnTo>
                  <a:lnTo>
                    <a:pt x="66" y="18"/>
                  </a:lnTo>
                  <a:lnTo>
                    <a:pt x="42" y="7"/>
                  </a:lnTo>
                  <a:lnTo>
                    <a:pt x="33" y="4"/>
                  </a:lnTo>
                  <a:lnTo>
                    <a:pt x="31" y="2"/>
                  </a:lnTo>
                  <a:lnTo>
                    <a:pt x="18" y="0"/>
                  </a:lnTo>
                  <a:close/>
                </a:path>
              </a:pathLst>
            </a:custGeom>
            <a:solidFill>
              <a:srgbClr val="D48F5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6" name="Freeform 335"/>
            <p:cNvSpPr>
              <a:spLocks/>
            </p:cNvSpPr>
            <p:nvPr/>
          </p:nvSpPr>
          <p:spPr bwMode="auto">
            <a:xfrm>
              <a:off x="791" y="2796"/>
              <a:ext cx="117" cy="150"/>
            </a:xfrm>
            <a:custGeom>
              <a:avLst/>
              <a:gdLst>
                <a:gd name="T0" fmla="*/ 18 w 117"/>
                <a:gd name="T1" fmla="*/ 0 h 150"/>
                <a:gd name="T2" fmla="*/ 15 w 117"/>
                <a:gd name="T3" fmla="*/ 2 h 150"/>
                <a:gd name="T4" fmla="*/ 11 w 117"/>
                <a:gd name="T5" fmla="*/ 11 h 150"/>
                <a:gd name="T6" fmla="*/ 4 w 117"/>
                <a:gd name="T7" fmla="*/ 31 h 150"/>
                <a:gd name="T8" fmla="*/ 2 w 117"/>
                <a:gd name="T9" fmla="*/ 42 h 150"/>
                <a:gd name="T10" fmla="*/ 0 w 117"/>
                <a:gd name="T11" fmla="*/ 60 h 150"/>
                <a:gd name="T12" fmla="*/ 0 w 117"/>
                <a:gd name="T13" fmla="*/ 77 h 150"/>
                <a:gd name="T14" fmla="*/ 2 w 117"/>
                <a:gd name="T15" fmla="*/ 90 h 150"/>
                <a:gd name="T16" fmla="*/ 11 w 117"/>
                <a:gd name="T17" fmla="*/ 115 h 150"/>
                <a:gd name="T18" fmla="*/ 15 w 117"/>
                <a:gd name="T19" fmla="*/ 126 h 150"/>
                <a:gd name="T20" fmla="*/ 22 w 117"/>
                <a:gd name="T21" fmla="*/ 130 h 150"/>
                <a:gd name="T22" fmla="*/ 31 w 117"/>
                <a:gd name="T23" fmla="*/ 135 h 150"/>
                <a:gd name="T24" fmla="*/ 46 w 117"/>
                <a:gd name="T25" fmla="*/ 141 h 150"/>
                <a:gd name="T26" fmla="*/ 64 w 117"/>
                <a:gd name="T27" fmla="*/ 148 h 150"/>
                <a:gd name="T28" fmla="*/ 82 w 117"/>
                <a:gd name="T29" fmla="*/ 150 h 150"/>
                <a:gd name="T30" fmla="*/ 108 w 117"/>
                <a:gd name="T31" fmla="*/ 143 h 150"/>
                <a:gd name="T32" fmla="*/ 115 w 117"/>
                <a:gd name="T33" fmla="*/ 137 h 150"/>
                <a:gd name="T34" fmla="*/ 117 w 117"/>
                <a:gd name="T35" fmla="*/ 126 h 150"/>
                <a:gd name="T36" fmla="*/ 113 w 117"/>
                <a:gd name="T37" fmla="*/ 102 h 150"/>
                <a:gd name="T38" fmla="*/ 113 w 117"/>
                <a:gd name="T39" fmla="*/ 79 h 150"/>
                <a:gd name="T40" fmla="*/ 115 w 117"/>
                <a:gd name="T41" fmla="*/ 62 h 150"/>
                <a:gd name="T42" fmla="*/ 113 w 117"/>
                <a:gd name="T43" fmla="*/ 51 h 150"/>
                <a:gd name="T44" fmla="*/ 104 w 117"/>
                <a:gd name="T45" fmla="*/ 42 h 150"/>
                <a:gd name="T46" fmla="*/ 93 w 117"/>
                <a:gd name="T47" fmla="*/ 33 h 150"/>
                <a:gd name="T48" fmla="*/ 86 w 117"/>
                <a:gd name="T49" fmla="*/ 29 h 150"/>
                <a:gd name="T50" fmla="*/ 77 w 117"/>
                <a:gd name="T51" fmla="*/ 24 h 150"/>
                <a:gd name="T52" fmla="*/ 64 w 117"/>
                <a:gd name="T53" fmla="*/ 20 h 150"/>
                <a:gd name="T54" fmla="*/ 40 w 117"/>
                <a:gd name="T55" fmla="*/ 9 h 150"/>
                <a:gd name="T56" fmla="*/ 33 w 117"/>
                <a:gd name="T57" fmla="*/ 4 h 150"/>
                <a:gd name="T58" fmla="*/ 31 w 117"/>
                <a:gd name="T59" fmla="*/ 2 h 150"/>
                <a:gd name="T60" fmla="*/ 18 w 117"/>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7"/>
                <a:gd name="T94" fmla="*/ 0 h 150"/>
                <a:gd name="T95" fmla="*/ 117 w 117"/>
                <a:gd name="T96" fmla="*/ 150 h 1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7" h="150">
                  <a:moveTo>
                    <a:pt x="18" y="0"/>
                  </a:moveTo>
                  <a:lnTo>
                    <a:pt x="15" y="2"/>
                  </a:lnTo>
                  <a:lnTo>
                    <a:pt x="11" y="11"/>
                  </a:lnTo>
                  <a:lnTo>
                    <a:pt x="4" y="31"/>
                  </a:lnTo>
                  <a:lnTo>
                    <a:pt x="2" y="42"/>
                  </a:lnTo>
                  <a:lnTo>
                    <a:pt x="0" y="60"/>
                  </a:lnTo>
                  <a:lnTo>
                    <a:pt x="0" y="77"/>
                  </a:lnTo>
                  <a:lnTo>
                    <a:pt x="2" y="90"/>
                  </a:lnTo>
                  <a:lnTo>
                    <a:pt x="11" y="115"/>
                  </a:lnTo>
                  <a:lnTo>
                    <a:pt x="15" y="126"/>
                  </a:lnTo>
                  <a:lnTo>
                    <a:pt x="22" y="130"/>
                  </a:lnTo>
                  <a:lnTo>
                    <a:pt x="31" y="135"/>
                  </a:lnTo>
                  <a:lnTo>
                    <a:pt x="46" y="141"/>
                  </a:lnTo>
                  <a:lnTo>
                    <a:pt x="64" y="148"/>
                  </a:lnTo>
                  <a:lnTo>
                    <a:pt x="82" y="150"/>
                  </a:lnTo>
                  <a:lnTo>
                    <a:pt x="108" y="143"/>
                  </a:lnTo>
                  <a:lnTo>
                    <a:pt x="115" y="137"/>
                  </a:lnTo>
                  <a:lnTo>
                    <a:pt x="117" y="126"/>
                  </a:lnTo>
                  <a:lnTo>
                    <a:pt x="113" y="102"/>
                  </a:lnTo>
                  <a:lnTo>
                    <a:pt x="113" y="79"/>
                  </a:lnTo>
                  <a:lnTo>
                    <a:pt x="115" y="62"/>
                  </a:lnTo>
                  <a:lnTo>
                    <a:pt x="113" y="51"/>
                  </a:lnTo>
                  <a:lnTo>
                    <a:pt x="104" y="42"/>
                  </a:lnTo>
                  <a:lnTo>
                    <a:pt x="93" y="33"/>
                  </a:lnTo>
                  <a:lnTo>
                    <a:pt x="86" y="29"/>
                  </a:lnTo>
                  <a:lnTo>
                    <a:pt x="77" y="24"/>
                  </a:lnTo>
                  <a:lnTo>
                    <a:pt x="64" y="20"/>
                  </a:lnTo>
                  <a:lnTo>
                    <a:pt x="40" y="9"/>
                  </a:lnTo>
                  <a:lnTo>
                    <a:pt x="33" y="4"/>
                  </a:lnTo>
                  <a:lnTo>
                    <a:pt x="31" y="2"/>
                  </a:lnTo>
                  <a:lnTo>
                    <a:pt x="18" y="0"/>
                  </a:lnTo>
                  <a:close/>
                </a:path>
              </a:pathLst>
            </a:custGeom>
            <a:solidFill>
              <a:srgbClr val="D893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7" name="Freeform 336"/>
            <p:cNvSpPr>
              <a:spLocks/>
            </p:cNvSpPr>
            <p:nvPr/>
          </p:nvSpPr>
          <p:spPr bwMode="auto">
            <a:xfrm>
              <a:off x="791" y="2796"/>
              <a:ext cx="115" cy="148"/>
            </a:xfrm>
            <a:custGeom>
              <a:avLst/>
              <a:gdLst>
                <a:gd name="T0" fmla="*/ 18 w 115"/>
                <a:gd name="T1" fmla="*/ 0 h 148"/>
                <a:gd name="T2" fmla="*/ 15 w 115"/>
                <a:gd name="T3" fmla="*/ 2 h 148"/>
                <a:gd name="T4" fmla="*/ 11 w 115"/>
                <a:gd name="T5" fmla="*/ 11 h 148"/>
                <a:gd name="T6" fmla="*/ 4 w 115"/>
                <a:gd name="T7" fmla="*/ 31 h 148"/>
                <a:gd name="T8" fmla="*/ 2 w 115"/>
                <a:gd name="T9" fmla="*/ 42 h 148"/>
                <a:gd name="T10" fmla="*/ 0 w 115"/>
                <a:gd name="T11" fmla="*/ 60 h 148"/>
                <a:gd name="T12" fmla="*/ 0 w 115"/>
                <a:gd name="T13" fmla="*/ 77 h 148"/>
                <a:gd name="T14" fmla="*/ 2 w 115"/>
                <a:gd name="T15" fmla="*/ 90 h 148"/>
                <a:gd name="T16" fmla="*/ 11 w 115"/>
                <a:gd name="T17" fmla="*/ 115 h 148"/>
                <a:gd name="T18" fmla="*/ 15 w 115"/>
                <a:gd name="T19" fmla="*/ 124 h 148"/>
                <a:gd name="T20" fmla="*/ 22 w 115"/>
                <a:gd name="T21" fmla="*/ 130 h 148"/>
                <a:gd name="T22" fmla="*/ 31 w 115"/>
                <a:gd name="T23" fmla="*/ 135 h 148"/>
                <a:gd name="T24" fmla="*/ 46 w 115"/>
                <a:gd name="T25" fmla="*/ 141 h 148"/>
                <a:gd name="T26" fmla="*/ 64 w 115"/>
                <a:gd name="T27" fmla="*/ 146 h 148"/>
                <a:gd name="T28" fmla="*/ 82 w 115"/>
                <a:gd name="T29" fmla="*/ 148 h 148"/>
                <a:gd name="T30" fmla="*/ 95 w 115"/>
                <a:gd name="T31" fmla="*/ 146 h 148"/>
                <a:gd name="T32" fmla="*/ 106 w 115"/>
                <a:gd name="T33" fmla="*/ 141 h 148"/>
                <a:gd name="T34" fmla="*/ 113 w 115"/>
                <a:gd name="T35" fmla="*/ 135 h 148"/>
                <a:gd name="T36" fmla="*/ 113 w 115"/>
                <a:gd name="T37" fmla="*/ 124 h 148"/>
                <a:gd name="T38" fmla="*/ 110 w 115"/>
                <a:gd name="T39" fmla="*/ 110 h 148"/>
                <a:gd name="T40" fmla="*/ 108 w 115"/>
                <a:gd name="T41" fmla="*/ 99 h 148"/>
                <a:gd name="T42" fmla="*/ 108 w 115"/>
                <a:gd name="T43" fmla="*/ 82 h 148"/>
                <a:gd name="T44" fmla="*/ 113 w 115"/>
                <a:gd name="T45" fmla="*/ 73 h 148"/>
                <a:gd name="T46" fmla="*/ 115 w 115"/>
                <a:gd name="T47" fmla="*/ 62 h 148"/>
                <a:gd name="T48" fmla="*/ 113 w 115"/>
                <a:gd name="T49" fmla="*/ 53 h 148"/>
                <a:gd name="T50" fmla="*/ 104 w 115"/>
                <a:gd name="T51" fmla="*/ 42 h 148"/>
                <a:gd name="T52" fmla="*/ 93 w 115"/>
                <a:gd name="T53" fmla="*/ 35 h 148"/>
                <a:gd name="T54" fmla="*/ 75 w 115"/>
                <a:gd name="T55" fmla="*/ 26 h 148"/>
                <a:gd name="T56" fmla="*/ 64 w 115"/>
                <a:gd name="T57" fmla="*/ 22 h 148"/>
                <a:gd name="T58" fmla="*/ 40 w 115"/>
                <a:gd name="T59" fmla="*/ 11 h 148"/>
                <a:gd name="T60" fmla="*/ 33 w 115"/>
                <a:gd name="T61" fmla="*/ 7 h 148"/>
                <a:gd name="T62" fmla="*/ 31 w 115"/>
                <a:gd name="T63" fmla="*/ 4 h 148"/>
                <a:gd name="T64" fmla="*/ 18 w 115"/>
                <a:gd name="T65" fmla="*/ 0 h 1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48"/>
                <a:gd name="T101" fmla="*/ 115 w 115"/>
                <a:gd name="T102" fmla="*/ 148 h 1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48">
                  <a:moveTo>
                    <a:pt x="18" y="0"/>
                  </a:moveTo>
                  <a:lnTo>
                    <a:pt x="15" y="2"/>
                  </a:lnTo>
                  <a:lnTo>
                    <a:pt x="11" y="11"/>
                  </a:lnTo>
                  <a:lnTo>
                    <a:pt x="4" y="31"/>
                  </a:lnTo>
                  <a:lnTo>
                    <a:pt x="2" y="42"/>
                  </a:lnTo>
                  <a:lnTo>
                    <a:pt x="0" y="60"/>
                  </a:lnTo>
                  <a:lnTo>
                    <a:pt x="0" y="77"/>
                  </a:lnTo>
                  <a:lnTo>
                    <a:pt x="2" y="90"/>
                  </a:lnTo>
                  <a:lnTo>
                    <a:pt x="11" y="115"/>
                  </a:lnTo>
                  <a:lnTo>
                    <a:pt x="15" y="124"/>
                  </a:lnTo>
                  <a:lnTo>
                    <a:pt x="22" y="130"/>
                  </a:lnTo>
                  <a:lnTo>
                    <a:pt x="31" y="135"/>
                  </a:lnTo>
                  <a:lnTo>
                    <a:pt x="46" y="141"/>
                  </a:lnTo>
                  <a:lnTo>
                    <a:pt x="64" y="146"/>
                  </a:lnTo>
                  <a:lnTo>
                    <a:pt x="82" y="148"/>
                  </a:lnTo>
                  <a:lnTo>
                    <a:pt x="95" y="146"/>
                  </a:lnTo>
                  <a:lnTo>
                    <a:pt x="106" y="141"/>
                  </a:lnTo>
                  <a:lnTo>
                    <a:pt x="113" y="135"/>
                  </a:lnTo>
                  <a:lnTo>
                    <a:pt x="113" y="124"/>
                  </a:lnTo>
                  <a:lnTo>
                    <a:pt x="110" y="110"/>
                  </a:lnTo>
                  <a:lnTo>
                    <a:pt x="108" y="99"/>
                  </a:lnTo>
                  <a:lnTo>
                    <a:pt x="108" y="82"/>
                  </a:lnTo>
                  <a:lnTo>
                    <a:pt x="113" y="73"/>
                  </a:lnTo>
                  <a:lnTo>
                    <a:pt x="115" y="62"/>
                  </a:lnTo>
                  <a:lnTo>
                    <a:pt x="113" y="53"/>
                  </a:lnTo>
                  <a:lnTo>
                    <a:pt x="104" y="42"/>
                  </a:lnTo>
                  <a:lnTo>
                    <a:pt x="93" y="35"/>
                  </a:lnTo>
                  <a:lnTo>
                    <a:pt x="75" y="26"/>
                  </a:lnTo>
                  <a:lnTo>
                    <a:pt x="64" y="22"/>
                  </a:lnTo>
                  <a:lnTo>
                    <a:pt x="40" y="11"/>
                  </a:lnTo>
                  <a:lnTo>
                    <a:pt x="33" y="7"/>
                  </a:lnTo>
                  <a:lnTo>
                    <a:pt x="31" y="4"/>
                  </a:lnTo>
                  <a:lnTo>
                    <a:pt x="18" y="0"/>
                  </a:lnTo>
                  <a:close/>
                </a:path>
              </a:pathLst>
            </a:custGeom>
            <a:solidFill>
              <a:srgbClr val="DC97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8" name="Freeform 337"/>
            <p:cNvSpPr>
              <a:spLocks/>
            </p:cNvSpPr>
            <p:nvPr/>
          </p:nvSpPr>
          <p:spPr bwMode="auto">
            <a:xfrm>
              <a:off x="791" y="2796"/>
              <a:ext cx="110" cy="148"/>
            </a:xfrm>
            <a:custGeom>
              <a:avLst/>
              <a:gdLst>
                <a:gd name="T0" fmla="*/ 18 w 110"/>
                <a:gd name="T1" fmla="*/ 0 h 148"/>
                <a:gd name="T2" fmla="*/ 15 w 110"/>
                <a:gd name="T3" fmla="*/ 2 h 148"/>
                <a:gd name="T4" fmla="*/ 11 w 110"/>
                <a:gd name="T5" fmla="*/ 11 h 148"/>
                <a:gd name="T6" fmla="*/ 4 w 110"/>
                <a:gd name="T7" fmla="*/ 31 h 148"/>
                <a:gd name="T8" fmla="*/ 2 w 110"/>
                <a:gd name="T9" fmla="*/ 42 h 148"/>
                <a:gd name="T10" fmla="*/ 0 w 110"/>
                <a:gd name="T11" fmla="*/ 60 h 148"/>
                <a:gd name="T12" fmla="*/ 0 w 110"/>
                <a:gd name="T13" fmla="*/ 77 h 148"/>
                <a:gd name="T14" fmla="*/ 2 w 110"/>
                <a:gd name="T15" fmla="*/ 90 h 148"/>
                <a:gd name="T16" fmla="*/ 11 w 110"/>
                <a:gd name="T17" fmla="*/ 113 h 148"/>
                <a:gd name="T18" fmla="*/ 15 w 110"/>
                <a:gd name="T19" fmla="*/ 124 h 148"/>
                <a:gd name="T20" fmla="*/ 22 w 110"/>
                <a:gd name="T21" fmla="*/ 128 h 148"/>
                <a:gd name="T22" fmla="*/ 31 w 110"/>
                <a:gd name="T23" fmla="*/ 132 h 148"/>
                <a:gd name="T24" fmla="*/ 46 w 110"/>
                <a:gd name="T25" fmla="*/ 141 h 148"/>
                <a:gd name="T26" fmla="*/ 64 w 110"/>
                <a:gd name="T27" fmla="*/ 146 h 148"/>
                <a:gd name="T28" fmla="*/ 82 w 110"/>
                <a:gd name="T29" fmla="*/ 148 h 148"/>
                <a:gd name="T30" fmla="*/ 95 w 110"/>
                <a:gd name="T31" fmla="*/ 146 h 148"/>
                <a:gd name="T32" fmla="*/ 104 w 110"/>
                <a:gd name="T33" fmla="*/ 141 h 148"/>
                <a:gd name="T34" fmla="*/ 110 w 110"/>
                <a:gd name="T35" fmla="*/ 135 h 148"/>
                <a:gd name="T36" fmla="*/ 110 w 110"/>
                <a:gd name="T37" fmla="*/ 124 h 148"/>
                <a:gd name="T38" fmla="*/ 106 w 110"/>
                <a:gd name="T39" fmla="*/ 102 h 148"/>
                <a:gd name="T40" fmla="*/ 106 w 110"/>
                <a:gd name="T41" fmla="*/ 82 h 148"/>
                <a:gd name="T42" fmla="*/ 108 w 110"/>
                <a:gd name="T43" fmla="*/ 77 h 148"/>
                <a:gd name="T44" fmla="*/ 108 w 110"/>
                <a:gd name="T45" fmla="*/ 73 h 148"/>
                <a:gd name="T46" fmla="*/ 110 w 110"/>
                <a:gd name="T47" fmla="*/ 64 h 148"/>
                <a:gd name="T48" fmla="*/ 110 w 110"/>
                <a:gd name="T49" fmla="*/ 53 h 148"/>
                <a:gd name="T50" fmla="*/ 102 w 110"/>
                <a:gd name="T51" fmla="*/ 44 h 148"/>
                <a:gd name="T52" fmla="*/ 91 w 110"/>
                <a:gd name="T53" fmla="*/ 38 h 148"/>
                <a:gd name="T54" fmla="*/ 82 w 110"/>
                <a:gd name="T55" fmla="*/ 33 h 148"/>
                <a:gd name="T56" fmla="*/ 73 w 110"/>
                <a:gd name="T57" fmla="*/ 31 h 148"/>
                <a:gd name="T58" fmla="*/ 62 w 110"/>
                <a:gd name="T59" fmla="*/ 26 h 148"/>
                <a:gd name="T60" fmla="*/ 49 w 110"/>
                <a:gd name="T61" fmla="*/ 20 h 148"/>
                <a:gd name="T62" fmla="*/ 40 w 110"/>
                <a:gd name="T63" fmla="*/ 13 h 148"/>
                <a:gd name="T64" fmla="*/ 33 w 110"/>
                <a:gd name="T65" fmla="*/ 9 h 148"/>
                <a:gd name="T66" fmla="*/ 31 w 110"/>
                <a:gd name="T67" fmla="*/ 7 h 148"/>
                <a:gd name="T68" fmla="*/ 18 w 110"/>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0"/>
                <a:gd name="T106" fmla="*/ 0 h 148"/>
                <a:gd name="T107" fmla="*/ 110 w 110"/>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0" h="148">
                  <a:moveTo>
                    <a:pt x="18" y="0"/>
                  </a:moveTo>
                  <a:lnTo>
                    <a:pt x="15" y="2"/>
                  </a:lnTo>
                  <a:lnTo>
                    <a:pt x="11" y="11"/>
                  </a:lnTo>
                  <a:lnTo>
                    <a:pt x="4" y="31"/>
                  </a:lnTo>
                  <a:lnTo>
                    <a:pt x="2" y="42"/>
                  </a:lnTo>
                  <a:lnTo>
                    <a:pt x="0" y="60"/>
                  </a:lnTo>
                  <a:lnTo>
                    <a:pt x="0" y="77"/>
                  </a:lnTo>
                  <a:lnTo>
                    <a:pt x="2" y="90"/>
                  </a:lnTo>
                  <a:lnTo>
                    <a:pt x="11" y="113"/>
                  </a:lnTo>
                  <a:lnTo>
                    <a:pt x="15" y="124"/>
                  </a:lnTo>
                  <a:lnTo>
                    <a:pt x="22" y="128"/>
                  </a:lnTo>
                  <a:lnTo>
                    <a:pt x="31" y="132"/>
                  </a:lnTo>
                  <a:lnTo>
                    <a:pt x="46" y="141"/>
                  </a:lnTo>
                  <a:lnTo>
                    <a:pt x="64" y="146"/>
                  </a:lnTo>
                  <a:lnTo>
                    <a:pt x="82" y="148"/>
                  </a:lnTo>
                  <a:lnTo>
                    <a:pt x="95" y="146"/>
                  </a:lnTo>
                  <a:lnTo>
                    <a:pt x="104" y="141"/>
                  </a:lnTo>
                  <a:lnTo>
                    <a:pt x="110" y="135"/>
                  </a:lnTo>
                  <a:lnTo>
                    <a:pt x="110" y="124"/>
                  </a:lnTo>
                  <a:lnTo>
                    <a:pt x="106" y="102"/>
                  </a:lnTo>
                  <a:lnTo>
                    <a:pt x="106" y="82"/>
                  </a:lnTo>
                  <a:lnTo>
                    <a:pt x="108" y="77"/>
                  </a:lnTo>
                  <a:lnTo>
                    <a:pt x="108" y="73"/>
                  </a:lnTo>
                  <a:lnTo>
                    <a:pt x="110" y="64"/>
                  </a:lnTo>
                  <a:lnTo>
                    <a:pt x="110" y="53"/>
                  </a:lnTo>
                  <a:lnTo>
                    <a:pt x="102" y="44"/>
                  </a:lnTo>
                  <a:lnTo>
                    <a:pt x="91" y="38"/>
                  </a:lnTo>
                  <a:lnTo>
                    <a:pt x="82" y="33"/>
                  </a:lnTo>
                  <a:lnTo>
                    <a:pt x="73" y="31"/>
                  </a:lnTo>
                  <a:lnTo>
                    <a:pt x="62" y="26"/>
                  </a:lnTo>
                  <a:lnTo>
                    <a:pt x="49" y="20"/>
                  </a:lnTo>
                  <a:lnTo>
                    <a:pt x="40" y="13"/>
                  </a:lnTo>
                  <a:lnTo>
                    <a:pt x="33" y="9"/>
                  </a:lnTo>
                  <a:lnTo>
                    <a:pt x="31" y="7"/>
                  </a:lnTo>
                  <a:lnTo>
                    <a:pt x="18" y="0"/>
                  </a:lnTo>
                  <a:close/>
                </a:path>
              </a:pathLst>
            </a:custGeom>
            <a:solidFill>
              <a:srgbClr val="E09B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99" name="Freeform 338"/>
            <p:cNvSpPr>
              <a:spLocks/>
            </p:cNvSpPr>
            <p:nvPr/>
          </p:nvSpPr>
          <p:spPr bwMode="auto">
            <a:xfrm>
              <a:off x="791" y="2796"/>
              <a:ext cx="108" cy="146"/>
            </a:xfrm>
            <a:custGeom>
              <a:avLst/>
              <a:gdLst>
                <a:gd name="T0" fmla="*/ 18 w 108"/>
                <a:gd name="T1" fmla="*/ 0 h 146"/>
                <a:gd name="T2" fmla="*/ 15 w 108"/>
                <a:gd name="T3" fmla="*/ 2 h 146"/>
                <a:gd name="T4" fmla="*/ 11 w 108"/>
                <a:gd name="T5" fmla="*/ 11 h 146"/>
                <a:gd name="T6" fmla="*/ 4 w 108"/>
                <a:gd name="T7" fmla="*/ 31 h 146"/>
                <a:gd name="T8" fmla="*/ 2 w 108"/>
                <a:gd name="T9" fmla="*/ 42 h 146"/>
                <a:gd name="T10" fmla="*/ 0 w 108"/>
                <a:gd name="T11" fmla="*/ 60 h 146"/>
                <a:gd name="T12" fmla="*/ 0 w 108"/>
                <a:gd name="T13" fmla="*/ 77 h 146"/>
                <a:gd name="T14" fmla="*/ 2 w 108"/>
                <a:gd name="T15" fmla="*/ 90 h 146"/>
                <a:gd name="T16" fmla="*/ 11 w 108"/>
                <a:gd name="T17" fmla="*/ 113 h 146"/>
                <a:gd name="T18" fmla="*/ 15 w 108"/>
                <a:gd name="T19" fmla="*/ 124 h 146"/>
                <a:gd name="T20" fmla="*/ 22 w 108"/>
                <a:gd name="T21" fmla="*/ 128 h 146"/>
                <a:gd name="T22" fmla="*/ 31 w 108"/>
                <a:gd name="T23" fmla="*/ 132 h 146"/>
                <a:gd name="T24" fmla="*/ 46 w 108"/>
                <a:gd name="T25" fmla="*/ 139 h 146"/>
                <a:gd name="T26" fmla="*/ 64 w 108"/>
                <a:gd name="T27" fmla="*/ 143 h 146"/>
                <a:gd name="T28" fmla="*/ 82 w 108"/>
                <a:gd name="T29" fmla="*/ 146 h 146"/>
                <a:gd name="T30" fmla="*/ 95 w 108"/>
                <a:gd name="T31" fmla="*/ 143 h 146"/>
                <a:gd name="T32" fmla="*/ 104 w 108"/>
                <a:gd name="T33" fmla="*/ 139 h 146"/>
                <a:gd name="T34" fmla="*/ 108 w 108"/>
                <a:gd name="T35" fmla="*/ 132 h 146"/>
                <a:gd name="T36" fmla="*/ 108 w 108"/>
                <a:gd name="T37" fmla="*/ 121 h 146"/>
                <a:gd name="T38" fmla="*/ 104 w 108"/>
                <a:gd name="T39" fmla="*/ 99 h 146"/>
                <a:gd name="T40" fmla="*/ 104 w 108"/>
                <a:gd name="T41" fmla="*/ 84 h 146"/>
                <a:gd name="T42" fmla="*/ 106 w 108"/>
                <a:gd name="T43" fmla="*/ 79 h 146"/>
                <a:gd name="T44" fmla="*/ 106 w 108"/>
                <a:gd name="T45" fmla="*/ 75 h 146"/>
                <a:gd name="T46" fmla="*/ 108 w 108"/>
                <a:gd name="T47" fmla="*/ 66 h 146"/>
                <a:gd name="T48" fmla="*/ 108 w 108"/>
                <a:gd name="T49" fmla="*/ 55 h 146"/>
                <a:gd name="T50" fmla="*/ 99 w 108"/>
                <a:gd name="T51" fmla="*/ 46 h 146"/>
                <a:gd name="T52" fmla="*/ 88 w 108"/>
                <a:gd name="T53" fmla="*/ 40 h 146"/>
                <a:gd name="T54" fmla="*/ 80 w 108"/>
                <a:gd name="T55" fmla="*/ 35 h 146"/>
                <a:gd name="T56" fmla="*/ 71 w 108"/>
                <a:gd name="T57" fmla="*/ 33 h 146"/>
                <a:gd name="T58" fmla="*/ 60 w 108"/>
                <a:gd name="T59" fmla="*/ 29 h 146"/>
                <a:gd name="T60" fmla="*/ 46 w 108"/>
                <a:gd name="T61" fmla="*/ 22 h 146"/>
                <a:gd name="T62" fmla="*/ 37 w 108"/>
                <a:gd name="T63" fmla="*/ 18 h 146"/>
                <a:gd name="T64" fmla="*/ 31 w 108"/>
                <a:gd name="T65" fmla="*/ 11 h 146"/>
                <a:gd name="T66" fmla="*/ 29 w 108"/>
                <a:gd name="T67" fmla="*/ 9 h 146"/>
                <a:gd name="T68" fmla="*/ 18 w 108"/>
                <a:gd name="T69" fmla="*/ 0 h 1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8"/>
                <a:gd name="T106" fmla="*/ 0 h 146"/>
                <a:gd name="T107" fmla="*/ 108 w 108"/>
                <a:gd name="T108" fmla="*/ 146 h 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8" h="146">
                  <a:moveTo>
                    <a:pt x="18" y="0"/>
                  </a:moveTo>
                  <a:lnTo>
                    <a:pt x="15" y="2"/>
                  </a:lnTo>
                  <a:lnTo>
                    <a:pt x="11" y="11"/>
                  </a:lnTo>
                  <a:lnTo>
                    <a:pt x="4" y="31"/>
                  </a:lnTo>
                  <a:lnTo>
                    <a:pt x="2" y="42"/>
                  </a:lnTo>
                  <a:lnTo>
                    <a:pt x="0" y="60"/>
                  </a:lnTo>
                  <a:lnTo>
                    <a:pt x="0" y="77"/>
                  </a:lnTo>
                  <a:lnTo>
                    <a:pt x="2" y="90"/>
                  </a:lnTo>
                  <a:lnTo>
                    <a:pt x="11" y="113"/>
                  </a:lnTo>
                  <a:lnTo>
                    <a:pt x="15" y="124"/>
                  </a:lnTo>
                  <a:lnTo>
                    <a:pt x="22" y="128"/>
                  </a:lnTo>
                  <a:lnTo>
                    <a:pt x="31" y="132"/>
                  </a:lnTo>
                  <a:lnTo>
                    <a:pt x="46" y="139"/>
                  </a:lnTo>
                  <a:lnTo>
                    <a:pt x="64" y="143"/>
                  </a:lnTo>
                  <a:lnTo>
                    <a:pt x="82" y="146"/>
                  </a:lnTo>
                  <a:lnTo>
                    <a:pt x="95" y="143"/>
                  </a:lnTo>
                  <a:lnTo>
                    <a:pt x="104" y="139"/>
                  </a:lnTo>
                  <a:lnTo>
                    <a:pt x="108" y="132"/>
                  </a:lnTo>
                  <a:lnTo>
                    <a:pt x="108" y="121"/>
                  </a:lnTo>
                  <a:lnTo>
                    <a:pt x="104" y="99"/>
                  </a:lnTo>
                  <a:lnTo>
                    <a:pt x="104" y="84"/>
                  </a:lnTo>
                  <a:lnTo>
                    <a:pt x="106" y="79"/>
                  </a:lnTo>
                  <a:lnTo>
                    <a:pt x="106" y="75"/>
                  </a:lnTo>
                  <a:lnTo>
                    <a:pt x="108" y="66"/>
                  </a:lnTo>
                  <a:lnTo>
                    <a:pt x="108" y="55"/>
                  </a:lnTo>
                  <a:lnTo>
                    <a:pt x="99" y="46"/>
                  </a:lnTo>
                  <a:lnTo>
                    <a:pt x="88" y="40"/>
                  </a:lnTo>
                  <a:lnTo>
                    <a:pt x="80" y="35"/>
                  </a:lnTo>
                  <a:lnTo>
                    <a:pt x="71" y="33"/>
                  </a:lnTo>
                  <a:lnTo>
                    <a:pt x="60" y="29"/>
                  </a:lnTo>
                  <a:lnTo>
                    <a:pt x="46" y="22"/>
                  </a:lnTo>
                  <a:lnTo>
                    <a:pt x="37" y="18"/>
                  </a:lnTo>
                  <a:lnTo>
                    <a:pt x="31" y="11"/>
                  </a:lnTo>
                  <a:lnTo>
                    <a:pt x="29" y="9"/>
                  </a:lnTo>
                  <a:lnTo>
                    <a:pt x="18" y="0"/>
                  </a:lnTo>
                  <a:close/>
                </a:path>
              </a:pathLst>
            </a:custGeom>
            <a:solidFill>
              <a:srgbClr val="E49F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0" name="Freeform 339"/>
            <p:cNvSpPr>
              <a:spLocks/>
            </p:cNvSpPr>
            <p:nvPr/>
          </p:nvSpPr>
          <p:spPr bwMode="auto">
            <a:xfrm>
              <a:off x="791" y="2796"/>
              <a:ext cx="108" cy="143"/>
            </a:xfrm>
            <a:custGeom>
              <a:avLst/>
              <a:gdLst>
                <a:gd name="T0" fmla="*/ 18 w 108"/>
                <a:gd name="T1" fmla="*/ 0 h 143"/>
                <a:gd name="T2" fmla="*/ 15 w 108"/>
                <a:gd name="T3" fmla="*/ 2 h 143"/>
                <a:gd name="T4" fmla="*/ 11 w 108"/>
                <a:gd name="T5" fmla="*/ 11 h 143"/>
                <a:gd name="T6" fmla="*/ 4 w 108"/>
                <a:gd name="T7" fmla="*/ 31 h 143"/>
                <a:gd name="T8" fmla="*/ 2 w 108"/>
                <a:gd name="T9" fmla="*/ 42 h 143"/>
                <a:gd name="T10" fmla="*/ 0 w 108"/>
                <a:gd name="T11" fmla="*/ 60 h 143"/>
                <a:gd name="T12" fmla="*/ 0 w 108"/>
                <a:gd name="T13" fmla="*/ 77 h 143"/>
                <a:gd name="T14" fmla="*/ 2 w 108"/>
                <a:gd name="T15" fmla="*/ 90 h 143"/>
                <a:gd name="T16" fmla="*/ 11 w 108"/>
                <a:gd name="T17" fmla="*/ 113 h 143"/>
                <a:gd name="T18" fmla="*/ 15 w 108"/>
                <a:gd name="T19" fmla="*/ 121 h 143"/>
                <a:gd name="T20" fmla="*/ 22 w 108"/>
                <a:gd name="T21" fmla="*/ 128 h 143"/>
                <a:gd name="T22" fmla="*/ 31 w 108"/>
                <a:gd name="T23" fmla="*/ 132 h 143"/>
                <a:gd name="T24" fmla="*/ 46 w 108"/>
                <a:gd name="T25" fmla="*/ 139 h 143"/>
                <a:gd name="T26" fmla="*/ 64 w 108"/>
                <a:gd name="T27" fmla="*/ 143 h 143"/>
                <a:gd name="T28" fmla="*/ 80 w 108"/>
                <a:gd name="T29" fmla="*/ 143 h 143"/>
                <a:gd name="T30" fmla="*/ 93 w 108"/>
                <a:gd name="T31" fmla="*/ 141 h 143"/>
                <a:gd name="T32" fmla="*/ 102 w 108"/>
                <a:gd name="T33" fmla="*/ 137 h 143"/>
                <a:gd name="T34" fmla="*/ 104 w 108"/>
                <a:gd name="T35" fmla="*/ 130 h 143"/>
                <a:gd name="T36" fmla="*/ 104 w 108"/>
                <a:gd name="T37" fmla="*/ 119 h 143"/>
                <a:gd name="T38" fmla="*/ 102 w 108"/>
                <a:gd name="T39" fmla="*/ 108 h 143"/>
                <a:gd name="T40" fmla="*/ 99 w 108"/>
                <a:gd name="T41" fmla="*/ 99 h 143"/>
                <a:gd name="T42" fmla="*/ 102 w 108"/>
                <a:gd name="T43" fmla="*/ 84 h 143"/>
                <a:gd name="T44" fmla="*/ 104 w 108"/>
                <a:gd name="T45" fmla="*/ 75 h 143"/>
                <a:gd name="T46" fmla="*/ 108 w 108"/>
                <a:gd name="T47" fmla="*/ 66 h 143"/>
                <a:gd name="T48" fmla="*/ 108 w 108"/>
                <a:gd name="T49" fmla="*/ 57 h 143"/>
                <a:gd name="T50" fmla="*/ 99 w 108"/>
                <a:gd name="T51" fmla="*/ 49 h 143"/>
                <a:gd name="T52" fmla="*/ 88 w 108"/>
                <a:gd name="T53" fmla="*/ 42 h 143"/>
                <a:gd name="T54" fmla="*/ 80 w 108"/>
                <a:gd name="T55" fmla="*/ 38 h 143"/>
                <a:gd name="T56" fmla="*/ 71 w 108"/>
                <a:gd name="T57" fmla="*/ 35 h 143"/>
                <a:gd name="T58" fmla="*/ 60 w 108"/>
                <a:gd name="T59" fmla="*/ 31 h 143"/>
                <a:gd name="T60" fmla="*/ 46 w 108"/>
                <a:gd name="T61" fmla="*/ 24 h 143"/>
                <a:gd name="T62" fmla="*/ 35 w 108"/>
                <a:gd name="T63" fmla="*/ 20 h 143"/>
                <a:gd name="T64" fmla="*/ 31 w 108"/>
                <a:gd name="T65" fmla="*/ 13 h 143"/>
                <a:gd name="T66" fmla="*/ 29 w 108"/>
                <a:gd name="T67" fmla="*/ 11 h 143"/>
                <a:gd name="T68" fmla="*/ 18 w 108"/>
                <a:gd name="T69" fmla="*/ 0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8"/>
                <a:gd name="T106" fmla="*/ 0 h 143"/>
                <a:gd name="T107" fmla="*/ 108 w 108"/>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8" h="143">
                  <a:moveTo>
                    <a:pt x="18" y="0"/>
                  </a:moveTo>
                  <a:lnTo>
                    <a:pt x="15" y="2"/>
                  </a:lnTo>
                  <a:lnTo>
                    <a:pt x="11" y="11"/>
                  </a:lnTo>
                  <a:lnTo>
                    <a:pt x="4" y="31"/>
                  </a:lnTo>
                  <a:lnTo>
                    <a:pt x="2" y="42"/>
                  </a:lnTo>
                  <a:lnTo>
                    <a:pt x="0" y="60"/>
                  </a:lnTo>
                  <a:lnTo>
                    <a:pt x="0" y="77"/>
                  </a:lnTo>
                  <a:lnTo>
                    <a:pt x="2" y="90"/>
                  </a:lnTo>
                  <a:lnTo>
                    <a:pt x="11" y="113"/>
                  </a:lnTo>
                  <a:lnTo>
                    <a:pt x="15" y="121"/>
                  </a:lnTo>
                  <a:lnTo>
                    <a:pt x="22" y="128"/>
                  </a:lnTo>
                  <a:lnTo>
                    <a:pt x="31" y="132"/>
                  </a:lnTo>
                  <a:lnTo>
                    <a:pt x="46" y="139"/>
                  </a:lnTo>
                  <a:lnTo>
                    <a:pt x="64" y="143"/>
                  </a:lnTo>
                  <a:lnTo>
                    <a:pt x="80" y="143"/>
                  </a:lnTo>
                  <a:lnTo>
                    <a:pt x="93" y="141"/>
                  </a:lnTo>
                  <a:lnTo>
                    <a:pt x="102" y="137"/>
                  </a:lnTo>
                  <a:lnTo>
                    <a:pt x="104" y="130"/>
                  </a:lnTo>
                  <a:lnTo>
                    <a:pt x="104" y="119"/>
                  </a:lnTo>
                  <a:lnTo>
                    <a:pt x="102" y="108"/>
                  </a:lnTo>
                  <a:lnTo>
                    <a:pt x="99" y="99"/>
                  </a:lnTo>
                  <a:lnTo>
                    <a:pt x="102" y="84"/>
                  </a:lnTo>
                  <a:lnTo>
                    <a:pt x="104" y="75"/>
                  </a:lnTo>
                  <a:lnTo>
                    <a:pt x="108" y="66"/>
                  </a:lnTo>
                  <a:lnTo>
                    <a:pt x="108" y="57"/>
                  </a:lnTo>
                  <a:lnTo>
                    <a:pt x="99" y="49"/>
                  </a:lnTo>
                  <a:lnTo>
                    <a:pt x="88" y="42"/>
                  </a:lnTo>
                  <a:lnTo>
                    <a:pt x="80" y="38"/>
                  </a:lnTo>
                  <a:lnTo>
                    <a:pt x="71" y="35"/>
                  </a:lnTo>
                  <a:lnTo>
                    <a:pt x="60" y="31"/>
                  </a:lnTo>
                  <a:lnTo>
                    <a:pt x="46" y="24"/>
                  </a:lnTo>
                  <a:lnTo>
                    <a:pt x="35" y="20"/>
                  </a:lnTo>
                  <a:lnTo>
                    <a:pt x="31" y="13"/>
                  </a:lnTo>
                  <a:lnTo>
                    <a:pt x="29" y="11"/>
                  </a:lnTo>
                  <a:lnTo>
                    <a:pt x="18" y="0"/>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1" name="Freeform 340"/>
            <p:cNvSpPr>
              <a:spLocks/>
            </p:cNvSpPr>
            <p:nvPr/>
          </p:nvSpPr>
          <p:spPr bwMode="auto">
            <a:xfrm>
              <a:off x="904" y="2836"/>
              <a:ext cx="104" cy="108"/>
            </a:xfrm>
            <a:custGeom>
              <a:avLst/>
              <a:gdLst>
                <a:gd name="T0" fmla="*/ 75 w 104"/>
                <a:gd name="T1" fmla="*/ 108 h 108"/>
                <a:gd name="T2" fmla="*/ 73 w 104"/>
                <a:gd name="T3" fmla="*/ 108 h 108"/>
                <a:gd name="T4" fmla="*/ 64 w 104"/>
                <a:gd name="T5" fmla="*/ 106 h 108"/>
                <a:gd name="T6" fmla="*/ 42 w 104"/>
                <a:gd name="T7" fmla="*/ 101 h 108"/>
                <a:gd name="T8" fmla="*/ 17 w 104"/>
                <a:gd name="T9" fmla="*/ 90 h 108"/>
                <a:gd name="T10" fmla="*/ 9 w 104"/>
                <a:gd name="T11" fmla="*/ 84 h 108"/>
                <a:gd name="T12" fmla="*/ 4 w 104"/>
                <a:gd name="T13" fmla="*/ 77 h 108"/>
                <a:gd name="T14" fmla="*/ 0 w 104"/>
                <a:gd name="T15" fmla="*/ 48 h 108"/>
                <a:gd name="T16" fmla="*/ 2 w 104"/>
                <a:gd name="T17" fmla="*/ 35 h 108"/>
                <a:gd name="T18" fmla="*/ 11 w 104"/>
                <a:gd name="T19" fmla="*/ 22 h 108"/>
                <a:gd name="T20" fmla="*/ 24 w 104"/>
                <a:gd name="T21" fmla="*/ 11 h 108"/>
                <a:gd name="T22" fmla="*/ 40 w 104"/>
                <a:gd name="T23" fmla="*/ 4 h 108"/>
                <a:gd name="T24" fmla="*/ 57 w 104"/>
                <a:gd name="T25" fmla="*/ 2 h 108"/>
                <a:gd name="T26" fmla="*/ 71 w 104"/>
                <a:gd name="T27" fmla="*/ 0 h 108"/>
                <a:gd name="T28" fmla="*/ 82 w 104"/>
                <a:gd name="T29" fmla="*/ 2 h 108"/>
                <a:gd name="T30" fmla="*/ 93 w 104"/>
                <a:gd name="T31" fmla="*/ 9 h 108"/>
                <a:gd name="T32" fmla="*/ 102 w 104"/>
                <a:gd name="T33" fmla="*/ 20 h 108"/>
                <a:gd name="T34" fmla="*/ 104 w 104"/>
                <a:gd name="T35" fmla="*/ 37 h 108"/>
                <a:gd name="T36" fmla="*/ 104 w 104"/>
                <a:gd name="T37" fmla="*/ 73 h 108"/>
                <a:gd name="T38" fmla="*/ 102 w 104"/>
                <a:gd name="T39" fmla="*/ 84 h 108"/>
                <a:gd name="T40" fmla="*/ 97 w 104"/>
                <a:gd name="T41" fmla="*/ 92 h 108"/>
                <a:gd name="T42" fmla="*/ 84 w 104"/>
                <a:gd name="T43" fmla="*/ 103 h 108"/>
                <a:gd name="T44" fmla="*/ 77 w 104"/>
                <a:gd name="T45" fmla="*/ 108 h 108"/>
                <a:gd name="T46" fmla="*/ 75 w 104"/>
                <a:gd name="T47" fmla="*/ 108 h 1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4"/>
                <a:gd name="T73" fmla="*/ 0 h 108"/>
                <a:gd name="T74" fmla="*/ 104 w 104"/>
                <a:gd name="T75" fmla="*/ 108 h 1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4" h="108">
                  <a:moveTo>
                    <a:pt x="75" y="108"/>
                  </a:moveTo>
                  <a:lnTo>
                    <a:pt x="73" y="108"/>
                  </a:lnTo>
                  <a:lnTo>
                    <a:pt x="64" y="106"/>
                  </a:lnTo>
                  <a:lnTo>
                    <a:pt x="42" y="101"/>
                  </a:lnTo>
                  <a:lnTo>
                    <a:pt x="17" y="90"/>
                  </a:lnTo>
                  <a:lnTo>
                    <a:pt x="9" y="84"/>
                  </a:lnTo>
                  <a:lnTo>
                    <a:pt x="4" y="77"/>
                  </a:lnTo>
                  <a:lnTo>
                    <a:pt x="0" y="48"/>
                  </a:lnTo>
                  <a:lnTo>
                    <a:pt x="2" y="35"/>
                  </a:lnTo>
                  <a:lnTo>
                    <a:pt x="11" y="22"/>
                  </a:lnTo>
                  <a:lnTo>
                    <a:pt x="24" y="11"/>
                  </a:lnTo>
                  <a:lnTo>
                    <a:pt x="40" y="4"/>
                  </a:lnTo>
                  <a:lnTo>
                    <a:pt x="57" y="2"/>
                  </a:lnTo>
                  <a:lnTo>
                    <a:pt x="71" y="0"/>
                  </a:lnTo>
                  <a:lnTo>
                    <a:pt x="82" y="2"/>
                  </a:lnTo>
                  <a:lnTo>
                    <a:pt x="93" y="9"/>
                  </a:lnTo>
                  <a:lnTo>
                    <a:pt x="102" y="20"/>
                  </a:lnTo>
                  <a:lnTo>
                    <a:pt x="104" y="37"/>
                  </a:lnTo>
                  <a:lnTo>
                    <a:pt x="104" y="73"/>
                  </a:lnTo>
                  <a:lnTo>
                    <a:pt x="102" y="84"/>
                  </a:lnTo>
                  <a:lnTo>
                    <a:pt x="97" y="92"/>
                  </a:lnTo>
                  <a:lnTo>
                    <a:pt x="84" y="103"/>
                  </a:lnTo>
                  <a:lnTo>
                    <a:pt x="77" y="108"/>
                  </a:lnTo>
                  <a:lnTo>
                    <a:pt x="75" y="108"/>
                  </a:lnTo>
                  <a:close/>
                </a:path>
              </a:pathLst>
            </a:custGeom>
            <a:solidFill>
              <a:srgbClr val="D66B5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2" name="Freeform 341"/>
            <p:cNvSpPr>
              <a:spLocks/>
            </p:cNvSpPr>
            <p:nvPr/>
          </p:nvSpPr>
          <p:spPr bwMode="auto">
            <a:xfrm>
              <a:off x="904" y="2838"/>
              <a:ext cx="104" cy="106"/>
            </a:xfrm>
            <a:custGeom>
              <a:avLst/>
              <a:gdLst>
                <a:gd name="T0" fmla="*/ 73 w 104"/>
                <a:gd name="T1" fmla="*/ 106 h 106"/>
                <a:gd name="T2" fmla="*/ 71 w 104"/>
                <a:gd name="T3" fmla="*/ 106 h 106"/>
                <a:gd name="T4" fmla="*/ 62 w 104"/>
                <a:gd name="T5" fmla="*/ 104 h 106"/>
                <a:gd name="T6" fmla="*/ 40 w 104"/>
                <a:gd name="T7" fmla="*/ 97 h 106"/>
                <a:gd name="T8" fmla="*/ 17 w 104"/>
                <a:gd name="T9" fmla="*/ 88 h 106"/>
                <a:gd name="T10" fmla="*/ 9 w 104"/>
                <a:gd name="T11" fmla="*/ 82 h 106"/>
                <a:gd name="T12" fmla="*/ 4 w 104"/>
                <a:gd name="T13" fmla="*/ 75 h 106"/>
                <a:gd name="T14" fmla="*/ 2 w 104"/>
                <a:gd name="T15" fmla="*/ 60 h 106"/>
                <a:gd name="T16" fmla="*/ 0 w 104"/>
                <a:gd name="T17" fmla="*/ 46 h 106"/>
                <a:gd name="T18" fmla="*/ 2 w 104"/>
                <a:gd name="T19" fmla="*/ 33 h 106"/>
                <a:gd name="T20" fmla="*/ 11 w 104"/>
                <a:gd name="T21" fmla="*/ 22 h 106"/>
                <a:gd name="T22" fmla="*/ 24 w 104"/>
                <a:gd name="T23" fmla="*/ 11 h 106"/>
                <a:gd name="T24" fmla="*/ 40 w 104"/>
                <a:gd name="T25" fmla="*/ 4 h 106"/>
                <a:gd name="T26" fmla="*/ 57 w 104"/>
                <a:gd name="T27" fmla="*/ 2 h 106"/>
                <a:gd name="T28" fmla="*/ 71 w 104"/>
                <a:gd name="T29" fmla="*/ 0 h 106"/>
                <a:gd name="T30" fmla="*/ 82 w 104"/>
                <a:gd name="T31" fmla="*/ 2 h 106"/>
                <a:gd name="T32" fmla="*/ 93 w 104"/>
                <a:gd name="T33" fmla="*/ 9 h 106"/>
                <a:gd name="T34" fmla="*/ 102 w 104"/>
                <a:gd name="T35" fmla="*/ 18 h 106"/>
                <a:gd name="T36" fmla="*/ 104 w 104"/>
                <a:gd name="T37" fmla="*/ 35 h 106"/>
                <a:gd name="T38" fmla="*/ 104 w 104"/>
                <a:gd name="T39" fmla="*/ 68 h 106"/>
                <a:gd name="T40" fmla="*/ 102 w 104"/>
                <a:gd name="T41" fmla="*/ 82 h 106"/>
                <a:gd name="T42" fmla="*/ 97 w 104"/>
                <a:gd name="T43" fmla="*/ 90 h 106"/>
                <a:gd name="T44" fmla="*/ 84 w 104"/>
                <a:gd name="T45" fmla="*/ 101 h 106"/>
                <a:gd name="T46" fmla="*/ 75 w 104"/>
                <a:gd name="T47" fmla="*/ 104 h 106"/>
                <a:gd name="T48" fmla="*/ 73 w 104"/>
                <a:gd name="T49" fmla="*/ 106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106"/>
                <a:gd name="T77" fmla="*/ 104 w 104"/>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106">
                  <a:moveTo>
                    <a:pt x="73" y="106"/>
                  </a:moveTo>
                  <a:lnTo>
                    <a:pt x="71" y="106"/>
                  </a:lnTo>
                  <a:lnTo>
                    <a:pt x="62" y="104"/>
                  </a:lnTo>
                  <a:lnTo>
                    <a:pt x="40" y="97"/>
                  </a:lnTo>
                  <a:lnTo>
                    <a:pt x="17" y="88"/>
                  </a:lnTo>
                  <a:lnTo>
                    <a:pt x="9" y="82"/>
                  </a:lnTo>
                  <a:lnTo>
                    <a:pt x="4" y="75"/>
                  </a:lnTo>
                  <a:lnTo>
                    <a:pt x="2" y="60"/>
                  </a:lnTo>
                  <a:lnTo>
                    <a:pt x="0" y="46"/>
                  </a:lnTo>
                  <a:lnTo>
                    <a:pt x="2" y="33"/>
                  </a:lnTo>
                  <a:lnTo>
                    <a:pt x="11" y="22"/>
                  </a:lnTo>
                  <a:lnTo>
                    <a:pt x="24" y="11"/>
                  </a:lnTo>
                  <a:lnTo>
                    <a:pt x="40" y="4"/>
                  </a:lnTo>
                  <a:lnTo>
                    <a:pt x="57" y="2"/>
                  </a:lnTo>
                  <a:lnTo>
                    <a:pt x="71" y="0"/>
                  </a:lnTo>
                  <a:lnTo>
                    <a:pt x="82" y="2"/>
                  </a:lnTo>
                  <a:lnTo>
                    <a:pt x="93" y="9"/>
                  </a:lnTo>
                  <a:lnTo>
                    <a:pt x="102" y="18"/>
                  </a:lnTo>
                  <a:lnTo>
                    <a:pt x="104" y="35"/>
                  </a:lnTo>
                  <a:lnTo>
                    <a:pt x="104" y="68"/>
                  </a:lnTo>
                  <a:lnTo>
                    <a:pt x="102" y="82"/>
                  </a:lnTo>
                  <a:lnTo>
                    <a:pt x="97" y="90"/>
                  </a:lnTo>
                  <a:lnTo>
                    <a:pt x="84" y="101"/>
                  </a:lnTo>
                  <a:lnTo>
                    <a:pt x="75" y="104"/>
                  </a:lnTo>
                  <a:lnTo>
                    <a:pt x="73" y="106"/>
                  </a:lnTo>
                  <a:close/>
                </a:path>
              </a:pathLst>
            </a:custGeom>
            <a:solidFill>
              <a:srgbClr val="D76F5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3" name="Freeform 342"/>
            <p:cNvSpPr>
              <a:spLocks/>
            </p:cNvSpPr>
            <p:nvPr/>
          </p:nvSpPr>
          <p:spPr bwMode="auto">
            <a:xfrm>
              <a:off x="904" y="2838"/>
              <a:ext cx="104" cy="104"/>
            </a:xfrm>
            <a:custGeom>
              <a:avLst/>
              <a:gdLst>
                <a:gd name="T0" fmla="*/ 73 w 104"/>
                <a:gd name="T1" fmla="*/ 104 h 104"/>
                <a:gd name="T2" fmla="*/ 71 w 104"/>
                <a:gd name="T3" fmla="*/ 104 h 104"/>
                <a:gd name="T4" fmla="*/ 62 w 104"/>
                <a:gd name="T5" fmla="*/ 101 h 104"/>
                <a:gd name="T6" fmla="*/ 40 w 104"/>
                <a:gd name="T7" fmla="*/ 97 h 104"/>
                <a:gd name="T8" fmla="*/ 17 w 104"/>
                <a:gd name="T9" fmla="*/ 86 h 104"/>
                <a:gd name="T10" fmla="*/ 9 w 104"/>
                <a:gd name="T11" fmla="*/ 79 h 104"/>
                <a:gd name="T12" fmla="*/ 4 w 104"/>
                <a:gd name="T13" fmla="*/ 73 h 104"/>
                <a:gd name="T14" fmla="*/ 0 w 104"/>
                <a:gd name="T15" fmla="*/ 46 h 104"/>
                <a:gd name="T16" fmla="*/ 2 w 104"/>
                <a:gd name="T17" fmla="*/ 33 h 104"/>
                <a:gd name="T18" fmla="*/ 11 w 104"/>
                <a:gd name="T19" fmla="*/ 22 h 104"/>
                <a:gd name="T20" fmla="*/ 24 w 104"/>
                <a:gd name="T21" fmla="*/ 11 h 104"/>
                <a:gd name="T22" fmla="*/ 40 w 104"/>
                <a:gd name="T23" fmla="*/ 4 h 104"/>
                <a:gd name="T24" fmla="*/ 57 w 104"/>
                <a:gd name="T25" fmla="*/ 2 h 104"/>
                <a:gd name="T26" fmla="*/ 71 w 104"/>
                <a:gd name="T27" fmla="*/ 0 h 104"/>
                <a:gd name="T28" fmla="*/ 82 w 104"/>
                <a:gd name="T29" fmla="*/ 2 h 104"/>
                <a:gd name="T30" fmla="*/ 93 w 104"/>
                <a:gd name="T31" fmla="*/ 9 h 104"/>
                <a:gd name="T32" fmla="*/ 102 w 104"/>
                <a:gd name="T33" fmla="*/ 18 h 104"/>
                <a:gd name="T34" fmla="*/ 104 w 104"/>
                <a:gd name="T35" fmla="*/ 35 h 104"/>
                <a:gd name="T36" fmla="*/ 104 w 104"/>
                <a:gd name="T37" fmla="*/ 68 h 104"/>
                <a:gd name="T38" fmla="*/ 102 w 104"/>
                <a:gd name="T39" fmla="*/ 79 h 104"/>
                <a:gd name="T40" fmla="*/ 97 w 104"/>
                <a:gd name="T41" fmla="*/ 88 h 104"/>
                <a:gd name="T42" fmla="*/ 90 w 104"/>
                <a:gd name="T43" fmla="*/ 95 h 104"/>
                <a:gd name="T44" fmla="*/ 84 w 104"/>
                <a:gd name="T45" fmla="*/ 99 h 104"/>
                <a:gd name="T46" fmla="*/ 75 w 104"/>
                <a:gd name="T47" fmla="*/ 101 h 104"/>
                <a:gd name="T48" fmla="*/ 73 w 104"/>
                <a:gd name="T49" fmla="*/ 104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104"/>
                <a:gd name="T77" fmla="*/ 104 w 10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104">
                  <a:moveTo>
                    <a:pt x="73" y="104"/>
                  </a:moveTo>
                  <a:lnTo>
                    <a:pt x="71" y="104"/>
                  </a:lnTo>
                  <a:lnTo>
                    <a:pt x="62" y="101"/>
                  </a:lnTo>
                  <a:lnTo>
                    <a:pt x="40" y="97"/>
                  </a:lnTo>
                  <a:lnTo>
                    <a:pt x="17" y="86"/>
                  </a:lnTo>
                  <a:lnTo>
                    <a:pt x="9" y="79"/>
                  </a:lnTo>
                  <a:lnTo>
                    <a:pt x="4" y="73"/>
                  </a:lnTo>
                  <a:lnTo>
                    <a:pt x="0" y="46"/>
                  </a:lnTo>
                  <a:lnTo>
                    <a:pt x="2" y="33"/>
                  </a:lnTo>
                  <a:lnTo>
                    <a:pt x="11" y="22"/>
                  </a:lnTo>
                  <a:lnTo>
                    <a:pt x="24" y="11"/>
                  </a:lnTo>
                  <a:lnTo>
                    <a:pt x="40" y="4"/>
                  </a:lnTo>
                  <a:lnTo>
                    <a:pt x="57" y="2"/>
                  </a:lnTo>
                  <a:lnTo>
                    <a:pt x="71" y="0"/>
                  </a:lnTo>
                  <a:lnTo>
                    <a:pt x="82" y="2"/>
                  </a:lnTo>
                  <a:lnTo>
                    <a:pt x="93" y="9"/>
                  </a:lnTo>
                  <a:lnTo>
                    <a:pt x="102" y="18"/>
                  </a:lnTo>
                  <a:lnTo>
                    <a:pt x="104" y="35"/>
                  </a:lnTo>
                  <a:lnTo>
                    <a:pt x="104" y="68"/>
                  </a:lnTo>
                  <a:lnTo>
                    <a:pt x="102" y="79"/>
                  </a:lnTo>
                  <a:lnTo>
                    <a:pt x="97" y="88"/>
                  </a:lnTo>
                  <a:lnTo>
                    <a:pt x="90" y="95"/>
                  </a:lnTo>
                  <a:lnTo>
                    <a:pt x="84" y="99"/>
                  </a:lnTo>
                  <a:lnTo>
                    <a:pt x="75" y="101"/>
                  </a:lnTo>
                  <a:lnTo>
                    <a:pt x="73" y="104"/>
                  </a:lnTo>
                  <a:close/>
                </a:path>
              </a:pathLst>
            </a:custGeom>
            <a:solidFill>
              <a:srgbClr val="D8725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4" name="Freeform 343"/>
            <p:cNvSpPr>
              <a:spLocks/>
            </p:cNvSpPr>
            <p:nvPr/>
          </p:nvSpPr>
          <p:spPr bwMode="auto">
            <a:xfrm>
              <a:off x="904" y="2840"/>
              <a:ext cx="104" cy="99"/>
            </a:xfrm>
            <a:custGeom>
              <a:avLst/>
              <a:gdLst>
                <a:gd name="T0" fmla="*/ 73 w 104"/>
                <a:gd name="T1" fmla="*/ 99 h 99"/>
                <a:gd name="T2" fmla="*/ 71 w 104"/>
                <a:gd name="T3" fmla="*/ 99 h 99"/>
                <a:gd name="T4" fmla="*/ 62 w 104"/>
                <a:gd name="T5" fmla="*/ 97 h 99"/>
                <a:gd name="T6" fmla="*/ 40 w 104"/>
                <a:gd name="T7" fmla="*/ 93 h 99"/>
                <a:gd name="T8" fmla="*/ 17 w 104"/>
                <a:gd name="T9" fmla="*/ 84 h 99"/>
                <a:gd name="T10" fmla="*/ 9 w 104"/>
                <a:gd name="T11" fmla="*/ 77 h 99"/>
                <a:gd name="T12" fmla="*/ 4 w 104"/>
                <a:gd name="T13" fmla="*/ 71 h 99"/>
                <a:gd name="T14" fmla="*/ 0 w 104"/>
                <a:gd name="T15" fmla="*/ 44 h 99"/>
                <a:gd name="T16" fmla="*/ 2 w 104"/>
                <a:gd name="T17" fmla="*/ 31 h 99"/>
                <a:gd name="T18" fmla="*/ 11 w 104"/>
                <a:gd name="T19" fmla="*/ 20 h 99"/>
                <a:gd name="T20" fmla="*/ 24 w 104"/>
                <a:gd name="T21" fmla="*/ 11 h 99"/>
                <a:gd name="T22" fmla="*/ 40 w 104"/>
                <a:gd name="T23" fmla="*/ 5 h 99"/>
                <a:gd name="T24" fmla="*/ 57 w 104"/>
                <a:gd name="T25" fmla="*/ 0 h 99"/>
                <a:gd name="T26" fmla="*/ 71 w 104"/>
                <a:gd name="T27" fmla="*/ 0 h 99"/>
                <a:gd name="T28" fmla="*/ 82 w 104"/>
                <a:gd name="T29" fmla="*/ 2 h 99"/>
                <a:gd name="T30" fmla="*/ 93 w 104"/>
                <a:gd name="T31" fmla="*/ 7 h 99"/>
                <a:gd name="T32" fmla="*/ 102 w 104"/>
                <a:gd name="T33" fmla="*/ 18 h 99"/>
                <a:gd name="T34" fmla="*/ 104 w 104"/>
                <a:gd name="T35" fmla="*/ 33 h 99"/>
                <a:gd name="T36" fmla="*/ 104 w 104"/>
                <a:gd name="T37" fmla="*/ 66 h 99"/>
                <a:gd name="T38" fmla="*/ 102 w 104"/>
                <a:gd name="T39" fmla="*/ 77 h 99"/>
                <a:gd name="T40" fmla="*/ 97 w 104"/>
                <a:gd name="T41" fmla="*/ 86 h 99"/>
                <a:gd name="T42" fmla="*/ 84 w 104"/>
                <a:gd name="T43" fmla="*/ 95 h 99"/>
                <a:gd name="T44" fmla="*/ 75 w 104"/>
                <a:gd name="T45" fmla="*/ 97 h 99"/>
                <a:gd name="T46" fmla="*/ 73 w 104"/>
                <a:gd name="T47" fmla="*/ 99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4"/>
                <a:gd name="T73" fmla="*/ 0 h 99"/>
                <a:gd name="T74" fmla="*/ 104 w 104"/>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4" h="99">
                  <a:moveTo>
                    <a:pt x="73" y="99"/>
                  </a:moveTo>
                  <a:lnTo>
                    <a:pt x="71" y="99"/>
                  </a:lnTo>
                  <a:lnTo>
                    <a:pt x="62" y="97"/>
                  </a:lnTo>
                  <a:lnTo>
                    <a:pt x="40" y="93"/>
                  </a:lnTo>
                  <a:lnTo>
                    <a:pt x="17" y="84"/>
                  </a:lnTo>
                  <a:lnTo>
                    <a:pt x="9" y="77"/>
                  </a:lnTo>
                  <a:lnTo>
                    <a:pt x="4" y="71"/>
                  </a:lnTo>
                  <a:lnTo>
                    <a:pt x="0" y="44"/>
                  </a:lnTo>
                  <a:lnTo>
                    <a:pt x="2" y="31"/>
                  </a:lnTo>
                  <a:lnTo>
                    <a:pt x="11" y="20"/>
                  </a:lnTo>
                  <a:lnTo>
                    <a:pt x="24" y="11"/>
                  </a:lnTo>
                  <a:lnTo>
                    <a:pt x="40" y="5"/>
                  </a:lnTo>
                  <a:lnTo>
                    <a:pt x="57" y="0"/>
                  </a:lnTo>
                  <a:lnTo>
                    <a:pt x="71" y="0"/>
                  </a:lnTo>
                  <a:lnTo>
                    <a:pt x="82" y="2"/>
                  </a:lnTo>
                  <a:lnTo>
                    <a:pt x="93" y="7"/>
                  </a:lnTo>
                  <a:lnTo>
                    <a:pt x="102" y="18"/>
                  </a:lnTo>
                  <a:lnTo>
                    <a:pt x="104" y="33"/>
                  </a:lnTo>
                  <a:lnTo>
                    <a:pt x="104" y="66"/>
                  </a:lnTo>
                  <a:lnTo>
                    <a:pt x="102" y="77"/>
                  </a:lnTo>
                  <a:lnTo>
                    <a:pt x="97" y="86"/>
                  </a:lnTo>
                  <a:lnTo>
                    <a:pt x="84" y="95"/>
                  </a:lnTo>
                  <a:lnTo>
                    <a:pt x="75" y="97"/>
                  </a:lnTo>
                  <a:lnTo>
                    <a:pt x="73" y="99"/>
                  </a:lnTo>
                  <a:close/>
                </a:path>
              </a:pathLst>
            </a:custGeom>
            <a:solidFill>
              <a:srgbClr val="D9766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5" name="Freeform 344"/>
            <p:cNvSpPr>
              <a:spLocks/>
            </p:cNvSpPr>
            <p:nvPr/>
          </p:nvSpPr>
          <p:spPr bwMode="auto">
            <a:xfrm>
              <a:off x="904" y="2840"/>
              <a:ext cx="104" cy="99"/>
            </a:xfrm>
            <a:custGeom>
              <a:avLst/>
              <a:gdLst>
                <a:gd name="T0" fmla="*/ 73 w 104"/>
                <a:gd name="T1" fmla="*/ 99 h 99"/>
                <a:gd name="T2" fmla="*/ 71 w 104"/>
                <a:gd name="T3" fmla="*/ 99 h 99"/>
                <a:gd name="T4" fmla="*/ 62 w 104"/>
                <a:gd name="T5" fmla="*/ 97 h 99"/>
                <a:gd name="T6" fmla="*/ 40 w 104"/>
                <a:gd name="T7" fmla="*/ 93 h 99"/>
                <a:gd name="T8" fmla="*/ 17 w 104"/>
                <a:gd name="T9" fmla="*/ 84 h 99"/>
                <a:gd name="T10" fmla="*/ 9 w 104"/>
                <a:gd name="T11" fmla="*/ 77 h 99"/>
                <a:gd name="T12" fmla="*/ 4 w 104"/>
                <a:gd name="T13" fmla="*/ 71 h 99"/>
                <a:gd name="T14" fmla="*/ 2 w 104"/>
                <a:gd name="T15" fmla="*/ 55 h 99"/>
                <a:gd name="T16" fmla="*/ 0 w 104"/>
                <a:gd name="T17" fmla="*/ 44 h 99"/>
                <a:gd name="T18" fmla="*/ 2 w 104"/>
                <a:gd name="T19" fmla="*/ 33 h 99"/>
                <a:gd name="T20" fmla="*/ 11 w 104"/>
                <a:gd name="T21" fmla="*/ 22 h 99"/>
                <a:gd name="T22" fmla="*/ 24 w 104"/>
                <a:gd name="T23" fmla="*/ 11 h 99"/>
                <a:gd name="T24" fmla="*/ 40 w 104"/>
                <a:gd name="T25" fmla="*/ 5 h 99"/>
                <a:gd name="T26" fmla="*/ 57 w 104"/>
                <a:gd name="T27" fmla="*/ 2 h 99"/>
                <a:gd name="T28" fmla="*/ 71 w 104"/>
                <a:gd name="T29" fmla="*/ 0 h 99"/>
                <a:gd name="T30" fmla="*/ 82 w 104"/>
                <a:gd name="T31" fmla="*/ 2 h 99"/>
                <a:gd name="T32" fmla="*/ 93 w 104"/>
                <a:gd name="T33" fmla="*/ 7 h 99"/>
                <a:gd name="T34" fmla="*/ 102 w 104"/>
                <a:gd name="T35" fmla="*/ 18 h 99"/>
                <a:gd name="T36" fmla="*/ 104 w 104"/>
                <a:gd name="T37" fmla="*/ 33 h 99"/>
                <a:gd name="T38" fmla="*/ 104 w 104"/>
                <a:gd name="T39" fmla="*/ 66 h 99"/>
                <a:gd name="T40" fmla="*/ 97 w 104"/>
                <a:gd name="T41" fmla="*/ 86 h 99"/>
                <a:gd name="T42" fmla="*/ 90 w 104"/>
                <a:gd name="T43" fmla="*/ 91 h 99"/>
                <a:gd name="T44" fmla="*/ 82 w 104"/>
                <a:gd name="T45" fmla="*/ 95 h 99"/>
                <a:gd name="T46" fmla="*/ 75 w 104"/>
                <a:gd name="T47" fmla="*/ 97 h 99"/>
                <a:gd name="T48" fmla="*/ 73 w 104"/>
                <a:gd name="T49" fmla="*/ 99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99"/>
                <a:gd name="T77" fmla="*/ 104 w 104"/>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99">
                  <a:moveTo>
                    <a:pt x="73" y="99"/>
                  </a:moveTo>
                  <a:lnTo>
                    <a:pt x="71" y="99"/>
                  </a:lnTo>
                  <a:lnTo>
                    <a:pt x="62" y="97"/>
                  </a:lnTo>
                  <a:lnTo>
                    <a:pt x="40" y="93"/>
                  </a:lnTo>
                  <a:lnTo>
                    <a:pt x="17" y="84"/>
                  </a:lnTo>
                  <a:lnTo>
                    <a:pt x="9" y="77"/>
                  </a:lnTo>
                  <a:lnTo>
                    <a:pt x="4" y="71"/>
                  </a:lnTo>
                  <a:lnTo>
                    <a:pt x="2" y="55"/>
                  </a:lnTo>
                  <a:lnTo>
                    <a:pt x="0" y="44"/>
                  </a:lnTo>
                  <a:lnTo>
                    <a:pt x="2" y="33"/>
                  </a:lnTo>
                  <a:lnTo>
                    <a:pt x="11" y="22"/>
                  </a:lnTo>
                  <a:lnTo>
                    <a:pt x="24" y="11"/>
                  </a:lnTo>
                  <a:lnTo>
                    <a:pt x="40" y="5"/>
                  </a:lnTo>
                  <a:lnTo>
                    <a:pt x="57" y="2"/>
                  </a:lnTo>
                  <a:lnTo>
                    <a:pt x="71" y="0"/>
                  </a:lnTo>
                  <a:lnTo>
                    <a:pt x="82" y="2"/>
                  </a:lnTo>
                  <a:lnTo>
                    <a:pt x="93" y="7"/>
                  </a:lnTo>
                  <a:lnTo>
                    <a:pt x="102" y="18"/>
                  </a:lnTo>
                  <a:lnTo>
                    <a:pt x="104" y="33"/>
                  </a:lnTo>
                  <a:lnTo>
                    <a:pt x="104" y="66"/>
                  </a:lnTo>
                  <a:lnTo>
                    <a:pt x="97" y="86"/>
                  </a:lnTo>
                  <a:lnTo>
                    <a:pt x="90" y="91"/>
                  </a:lnTo>
                  <a:lnTo>
                    <a:pt x="82" y="95"/>
                  </a:lnTo>
                  <a:lnTo>
                    <a:pt x="75" y="97"/>
                  </a:lnTo>
                  <a:lnTo>
                    <a:pt x="73" y="99"/>
                  </a:lnTo>
                  <a:close/>
                </a:path>
              </a:pathLst>
            </a:custGeom>
            <a:solidFill>
              <a:srgbClr val="DB796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6" name="Freeform 345"/>
            <p:cNvSpPr>
              <a:spLocks/>
            </p:cNvSpPr>
            <p:nvPr/>
          </p:nvSpPr>
          <p:spPr bwMode="auto">
            <a:xfrm>
              <a:off x="904" y="2842"/>
              <a:ext cx="104" cy="95"/>
            </a:xfrm>
            <a:custGeom>
              <a:avLst/>
              <a:gdLst>
                <a:gd name="T0" fmla="*/ 73 w 104"/>
                <a:gd name="T1" fmla="*/ 95 h 95"/>
                <a:gd name="T2" fmla="*/ 71 w 104"/>
                <a:gd name="T3" fmla="*/ 95 h 95"/>
                <a:gd name="T4" fmla="*/ 62 w 104"/>
                <a:gd name="T5" fmla="*/ 93 h 95"/>
                <a:gd name="T6" fmla="*/ 40 w 104"/>
                <a:gd name="T7" fmla="*/ 89 h 95"/>
                <a:gd name="T8" fmla="*/ 17 w 104"/>
                <a:gd name="T9" fmla="*/ 80 h 95"/>
                <a:gd name="T10" fmla="*/ 9 w 104"/>
                <a:gd name="T11" fmla="*/ 73 h 95"/>
                <a:gd name="T12" fmla="*/ 4 w 104"/>
                <a:gd name="T13" fmla="*/ 67 h 95"/>
                <a:gd name="T14" fmla="*/ 2 w 104"/>
                <a:gd name="T15" fmla="*/ 53 h 95"/>
                <a:gd name="T16" fmla="*/ 0 w 104"/>
                <a:gd name="T17" fmla="*/ 42 h 95"/>
                <a:gd name="T18" fmla="*/ 2 w 104"/>
                <a:gd name="T19" fmla="*/ 31 h 95"/>
                <a:gd name="T20" fmla="*/ 11 w 104"/>
                <a:gd name="T21" fmla="*/ 20 h 95"/>
                <a:gd name="T22" fmla="*/ 24 w 104"/>
                <a:gd name="T23" fmla="*/ 11 h 95"/>
                <a:gd name="T24" fmla="*/ 40 w 104"/>
                <a:gd name="T25" fmla="*/ 5 h 95"/>
                <a:gd name="T26" fmla="*/ 57 w 104"/>
                <a:gd name="T27" fmla="*/ 0 h 95"/>
                <a:gd name="T28" fmla="*/ 71 w 104"/>
                <a:gd name="T29" fmla="*/ 0 h 95"/>
                <a:gd name="T30" fmla="*/ 82 w 104"/>
                <a:gd name="T31" fmla="*/ 3 h 95"/>
                <a:gd name="T32" fmla="*/ 93 w 104"/>
                <a:gd name="T33" fmla="*/ 7 h 95"/>
                <a:gd name="T34" fmla="*/ 102 w 104"/>
                <a:gd name="T35" fmla="*/ 16 h 95"/>
                <a:gd name="T36" fmla="*/ 104 w 104"/>
                <a:gd name="T37" fmla="*/ 31 h 95"/>
                <a:gd name="T38" fmla="*/ 104 w 104"/>
                <a:gd name="T39" fmla="*/ 64 h 95"/>
                <a:gd name="T40" fmla="*/ 102 w 104"/>
                <a:gd name="T41" fmla="*/ 73 h 95"/>
                <a:gd name="T42" fmla="*/ 97 w 104"/>
                <a:gd name="T43" fmla="*/ 82 h 95"/>
                <a:gd name="T44" fmla="*/ 90 w 104"/>
                <a:gd name="T45" fmla="*/ 89 h 95"/>
                <a:gd name="T46" fmla="*/ 82 w 104"/>
                <a:gd name="T47" fmla="*/ 91 h 95"/>
                <a:gd name="T48" fmla="*/ 75 w 104"/>
                <a:gd name="T49" fmla="*/ 93 h 95"/>
                <a:gd name="T50" fmla="*/ 73 w 104"/>
                <a:gd name="T51" fmla="*/ 95 h 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4"/>
                <a:gd name="T79" fmla="*/ 0 h 95"/>
                <a:gd name="T80" fmla="*/ 104 w 104"/>
                <a:gd name="T81" fmla="*/ 95 h 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4" h="95">
                  <a:moveTo>
                    <a:pt x="73" y="95"/>
                  </a:moveTo>
                  <a:lnTo>
                    <a:pt x="71" y="95"/>
                  </a:lnTo>
                  <a:lnTo>
                    <a:pt x="62" y="93"/>
                  </a:lnTo>
                  <a:lnTo>
                    <a:pt x="40" y="89"/>
                  </a:lnTo>
                  <a:lnTo>
                    <a:pt x="17" y="80"/>
                  </a:lnTo>
                  <a:lnTo>
                    <a:pt x="9" y="73"/>
                  </a:lnTo>
                  <a:lnTo>
                    <a:pt x="4" y="67"/>
                  </a:lnTo>
                  <a:lnTo>
                    <a:pt x="2" y="53"/>
                  </a:lnTo>
                  <a:lnTo>
                    <a:pt x="0" y="42"/>
                  </a:lnTo>
                  <a:lnTo>
                    <a:pt x="2" y="31"/>
                  </a:lnTo>
                  <a:lnTo>
                    <a:pt x="11" y="20"/>
                  </a:lnTo>
                  <a:lnTo>
                    <a:pt x="24" y="11"/>
                  </a:lnTo>
                  <a:lnTo>
                    <a:pt x="40" y="5"/>
                  </a:lnTo>
                  <a:lnTo>
                    <a:pt x="57" y="0"/>
                  </a:lnTo>
                  <a:lnTo>
                    <a:pt x="71" y="0"/>
                  </a:lnTo>
                  <a:lnTo>
                    <a:pt x="82" y="3"/>
                  </a:lnTo>
                  <a:lnTo>
                    <a:pt x="93" y="7"/>
                  </a:lnTo>
                  <a:lnTo>
                    <a:pt x="102" y="16"/>
                  </a:lnTo>
                  <a:lnTo>
                    <a:pt x="104" y="31"/>
                  </a:lnTo>
                  <a:lnTo>
                    <a:pt x="104" y="64"/>
                  </a:lnTo>
                  <a:lnTo>
                    <a:pt x="102" y="73"/>
                  </a:lnTo>
                  <a:lnTo>
                    <a:pt x="97" y="82"/>
                  </a:lnTo>
                  <a:lnTo>
                    <a:pt x="90" y="89"/>
                  </a:lnTo>
                  <a:lnTo>
                    <a:pt x="82" y="91"/>
                  </a:lnTo>
                  <a:lnTo>
                    <a:pt x="75" y="93"/>
                  </a:lnTo>
                  <a:lnTo>
                    <a:pt x="73" y="95"/>
                  </a:lnTo>
                  <a:close/>
                </a:path>
              </a:pathLst>
            </a:custGeom>
            <a:solidFill>
              <a:srgbClr val="DC7D6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7" name="Freeform 346"/>
            <p:cNvSpPr>
              <a:spLocks/>
            </p:cNvSpPr>
            <p:nvPr/>
          </p:nvSpPr>
          <p:spPr bwMode="auto">
            <a:xfrm>
              <a:off x="904" y="2842"/>
              <a:ext cx="104" cy="93"/>
            </a:xfrm>
            <a:custGeom>
              <a:avLst/>
              <a:gdLst>
                <a:gd name="T0" fmla="*/ 73 w 104"/>
                <a:gd name="T1" fmla="*/ 93 h 93"/>
                <a:gd name="T2" fmla="*/ 62 w 104"/>
                <a:gd name="T3" fmla="*/ 93 h 93"/>
                <a:gd name="T4" fmla="*/ 40 w 104"/>
                <a:gd name="T5" fmla="*/ 89 h 93"/>
                <a:gd name="T6" fmla="*/ 17 w 104"/>
                <a:gd name="T7" fmla="*/ 80 h 93"/>
                <a:gd name="T8" fmla="*/ 9 w 104"/>
                <a:gd name="T9" fmla="*/ 73 h 93"/>
                <a:gd name="T10" fmla="*/ 4 w 104"/>
                <a:gd name="T11" fmla="*/ 67 h 93"/>
                <a:gd name="T12" fmla="*/ 2 w 104"/>
                <a:gd name="T13" fmla="*/ 53 h 93"/>
                <a:gd name="T14" fmla="*/ 0 w 104"/>
                <a:gd name="T15" fmla="*/ 42 h 93"/>
                <a:gd name="T16" fmla="*/ 2 w 104"/>
                <a:gd name="T17" fmla="*/ 31 h 93"/>
                <a:gd name="T18" fmla="*/ 11 w 104"/>
                <a:gd name="T19" fmla="*/ 20 h 93"/>
                <a:gd name="T20" fmla="*/ 24 w 104"/>
                <a:gd name="T21" fmla="*/ 11 h 93"/>
                <a:gd name="T22" fmla="*/ 40 w 104"/>
                <a:gd name="T23" fmla="*/ 5 h 93"/>
                <a:gd name="T24" fmla="*/ 57 w 104"/>
                <a:gd name="T25" fmla="*/ 0 h 93"/>
                <a:gd name="T26" fmla="*/ 71 w 104"/>
                <a:gd name="T27" fmla="*/ 0 h 93"/>
                <a:gd name="T28" fmla="*/ 82 w 104"/>
                <a:gd name="T29" fmla="*/ 3 h 93"/>
                <a:gd name="T30" fmla="*/ 93 w 104"/>
                <a:gd name="T31" fmla="*/ 7 h 93"/>
                <a:gd name="T32" fmla="*/ 102 w 104"/>
                <a:gd name="T33" fmla="*/ 16 h 93"/>
                <a:gd name="T34" fmla="*/ 104 w 104"/>
                <a:gd name="T35" fmla="*/ 31 h 93"/>
                <a:gd name="T36" fmla="*/ 104 w 104"/>
                <a:gd name="T37" fmla="*/ 64 h 93"/>
                <a:gd name="T38" fmla="*/ 102 w 104"/>
                <a:gd name="T39" fmla="*/ 73 h 93"/>
                <a:gd name="T40" fmla="*/ 97 w 104"/>
                <a:gd name="T41" fmla="*/ 82 h 93"/>
                <a:gd name="T42" fmla="*/ 90 w 104"/>
                <a:gd name="T43" fmla="*/ 86 h 93"/>
                <a:gd name="T44" fmla="*/ 82 w 104"/>
                <a:gd name="T45" fmla="*/ 91 h 93"/>
                <a:gd name="T46" fmla="*/ 75 w 104"/>
                <a:gd name="T47" fmla="*/ 91 h 93"/>
                <a:gd name="T48" fmla="*/ 73 w 104"/>
                <a:gd name="T49" fmla="*/ 93 h 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93"/>
                <a:gd name="T77" fmla="*/ 104 w 104"/>
                <a:gd name="T78" fmla="*/ 93 h 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93">
                  <a:moveTo>
                    <a:pt x="73" y="93"/>
                  </a:moveTo>
                  <a:lnTo>
                    <a:pt x="62" y="93"/>
                  </a:lnTo>
                  <a:lnTo>
                    <a:pt x="40" y="89"/>
                  </a:lnTo>
                  <a:lnTo>
                    <a:pt x="17" y="80"/>
                  </a:lnTo>
                  <a:lnTo>
                    <a:pt x="9" y="73"/>
                  </a:lnTo>
                  <a:lnTo>
                    <a:pt x="4" y="67"/>
                  </a:lnTo>
                  <a:lnTo>
                    <a:pt x="2" y="53"/>
                  </a:lnTo>
                  <a:lnTo>
                    <a:pt x="0" y="42"/>
                  </a:lnTo>
                  <a:lnTo>
                    <a:pt x="2" y="31"/>
                  </a:lnTo>
                  <a:lnTo>
                    <a:pt x="11" y="20"/>
                  </a:lnTo>
                  <a:lnTo>
                    <a:pt x="24" y="11"/>
                  </a:lnTo>
                  <a:lnTo>
                    <a:pt x="40" y="5"/>
                  </a:lnTo>
                  <a:lnTo>
                    <a:pt x="57" y="0"/>
                  </a:lnTo>
                  <a:lnTo>
                    <a:pt x="71" y="0"/>
                  </a:lnTo>
                  <a:lnTo>
                    <a:pt x="82" y="3"/>
                  </a:lnTo>
                  <a:lnTo>
                    <a:pt x="93" y="7"/>
                  </a:lnTo>
                  <a:lnTo>
                    <a:pt x="102" y="16"/>
                  </a:lnTo>
                  <a:lnTo>
                    <a:pt x="104" y="31"/>
                  </a:lnTo>
                  <a:lnTo>
                    <a:pt x="104" y="64"/>
                  </a:lnTo>
                  <a:lnTo>
                    <a:pt x="102" y="73"/>
                  </a:lnTo>
                  <a:lnTo>
                    <a:pt x="97" y="82"/>
                  </a:lnTo>
                  <a:lnTo>
                    <a:pt x="90" y="86"/>
                  </a:lnTo>
                  <a:lnTo>
                    <a:pt x="82" y="91"/>
                  </a:lnTo>
                  <a:lnTo>
                    <a:pt x="75" y="91"/>
                  </a:lnTo>
                  <a:lnTo>
                    <a:pt x="73" y="93"/>
                  </a:lnTo>
                  <a:close/>
                </a:path>
              </a:pathLst>
            </a:custGeom>
            <a:solidFill>
              <a:srgbClr val="DD80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8" name="Freeform 347"/>
            <p:cNvSpPr>
              <a:spLocks/>
            </p:cNvSpPr>
            <p:nvPr/>
          </p:nvSpPr>
          <p:spPr bwMode="auto">
            <a:xfrm>
              <a:off x="904" y="2845"/>
              <a:ext cx="104" cy="88"/>
            </a:xfrm>
            <a:custGeom>
              <a:avLst/>
              <a:gdLst>
                <a:gd name="T0" fmla="*/ 71 w 104"/>
                <a:gd name="T1" fmla="*/ 88 h 88"/>
                <a:gd name="T2" fmla="*/ 62 w 104"/>
                <a:gd name="T3" fmla="*/ 88 h 88"/>
                <a:gd name="T4" fmla="*/ 40 w 104"/>
                <a:gd name="T5" fmla="*/ 83 h 88"/>
                <a:gd name="T6" fmla="*/ 17 w 104"/>
                <a:gd name="T7" fmla="*/ 77 h 88"/>
                <a:gd name="T8" fmla="*/ 9 w 104"/>
                <a:gd name="T9" fmla="*/ 70 h 88"/>
                <a:gd name="T10" fmla="*/ 4 w 104"/>
                <a:gd name="T11" fmla="*/ 64 h 88"/>
                <a:gd name="T12" fmla="*/ 2 w 104"/>
                <a:gd name="T13" fmla="*/ 48 h 88"/>
                <a:gd name="T14" fmla="*/ 0 w 104"/>
                <a:gd name="T15" fmla="*/ 37 h 88"/>
                <a:gd name="T16" fmla="*/ 2 w 104"/>
                <a:gd name="T17" fmla="*/ 28 h 88"/>
                <a:gd name="T18" fmla="*/ 11 w 104"/>
                <a:gd name="T19" fmla="*/ 17 h 88"/>
                <a:gd name="T20" fmla="*/ 24 w 104"/>
                <a:gd name="T21" fmla="*/ 8 h 88"/>
                <a:gd name="T22" fmla="*/ 40 w 104"/>
                <a:gd name="T23" fmla="*/ 2 h 88"/>
                <a:gd name="T24" fmla="*/ 57 w 104"/>
                <a:gd name="T25" fmla="*/ 0 h 88"/>
                <a:gd name="T26" fmla="*/ 71 w 104"/>
                <a:gd name="T27" fmla="*/ 0 h 88"/>
                <a:gd name="T28" fmla="*/ 82 w 104"/>
                <a:gd name="T29" fmla="*/ 0 h 88"/>
                <a:gd name="T30" fmla="*/ 93 w 104"/>
                <a:gd name="T31" fmla="*/ 4 h 88"/>
                <a:gd name="T32" fmla="*/ 102 w 104"/>
                <a:gd name="T33" fmla="*/ 13 h 88"/>
                <a:gd name="T34" fmla="*/ 104 w 104"/>
                <a:gd name="T35" fmla="*/ 28 h 88"/>
                <a:gd name="T36" fmla="*/ 104 w 104"/>
                <a:gd name="T37" fmla="*/ 59 h 88"/>
                <a:gd name="T38" fmla="*/ 97 w 104"/>
                <a:gd name="T39" fmla="*/ 79 h 88"/>
                <a:gd name="T40" fmla="*/ 90 w 104"/>
                <a:gd name="T41" fmla="*/ 83 h 88"/>
                <a:gd name="T42" fmla="*/ 82 w 104"/>
                <a:gd name="T43" fmla="*/ 86 h 88"/>
                <a:gd name="T44" fmla="*/ 75 w 104"/>
                <a:gd name="T45" fmla="*/ 88 h 88"/>
                <a:gd name="T46" fmla="*/ 71 w 104"/>
                <a:gd name="T47" fmla="*/ 88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4"/>
                <a:gd name="T73" fmla="*/ 0 h 88"/>
                <a:gd name="T74" fmla="*/ 104 w 104"/>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4" h="88">
                  <a:moveTo>
                    <a:pt x="71" y="88"/>
                  </a:moveTo>
                  <a:lnTo>
                    <a:pt x="62" y="88"/>
                  </a:lnTo>
                  <a:lnTo>
                    <a:pt x="40" y="83"/>
                  </a:lnTo>
                  <a:lnTo>
                    <a:pt x="17" y="77"/>
                  </a:lnTo>
                  <a:lnTo>
                    <a:pt x="9" y="70"/>
                  </a:lnTo>
                  <a:lnTo>
                    <a:pt x="4" y="64"/>
                  </a:lnTo>
                  <a:lnTo>
                    <a:pt x="2" y="48"/>
                  </a:lnTo>
                  <a:lnTo>
                    <a:pt x="0" y="37"/>
                  </a:lnTo>
                  <a:lnTo>
                    <a:pt x="2" y="28"/>
                  </a:lnTo>
                  <a:lnTo>
                    <a:pt x="11" y="17"/>
                  </a:lnTo>
                  <a:lnTo>
                    <a:pt x="24" y="8"/>
                  </a:lnTo>
                  <a:lnTo>
                    <a:pt x="40" y="2"/>
                  </a:lnTo>
                  <a:lnTo>
                    <a:pt x="57" y="0"/>
                  </a:lnTo>
                  <a:lnTo>
                    <a:pt x="71" y="0"/>
                  </a:lnTo>
                  <a:lnTo>
                    <a:pt x="82" y="0"/>
                  </a:lnTo>
                  <a:lnTo>
                    <a:pt x="93" y="4"/>
                  </a:lnTo>
                  <a:lnTo>
                    <a:pt x="102" y="13"/>
                  </a:lnTo>
                  <a:lnTo>
                    <a:pt x="104" y="28"/>
                  </a:lnTo>
                  <a:lnTo>
                    <a:pt x="104" y="59"/>
                  </a:lnTo>
                  <a:lnTo>
                    <a:pt x="97" y="79"/>
                  </a:lnTo>
                  <a:lnTo>
                    <a:pt x="90" y="83"/>
                  </a:lnTo>
                  <a:lnTo>
                    <a:pt x="82" y="86"/>
                  </a:lnTo>
                  <a:lnTo>
                    <a:pt x="75" y="88"/>
                  </a:lnTo>
                  <a:lnTo>
                    <a:pt x="71" y="88"/>
                  </a:lnTo>
                  <a:close/>
                </a:path>
              </a:pathLst>
            </a:custGeom>
            <a:solidFill>
              <a:srgbClr val="DE84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09" name="Freeform 348"/>
            <p:cNvSpPr>
              <a:spLocks/>
            </p:cNvSpPr>
            <p:nvPr/>
          </p:nvSpPr>
          <p:spPr bwMode="auto">
            <a:xfrm>
              <a:off x="904" y="2847"/>
              <a:ext cx="104" cy="86"/>
            </a:xfrm>
            <a:custGeom>
              <a:avLst/>
              <a:gdLst>
                <a:gd name="T0" fmla="*/ 71 w 104"/>
                <a:gd name="T1" fmla="*/ 86 h 86"/>
                <a:gd name="T2" fmla="*/ 62 w 104"/>
                <a:gd name="T3" fmla="*/ 86 h 86"/>
                <a:gd name="T4" fmla="*/ 40 w 104"/>
                <a:gd name="T5" fmla="*/ 81 h 86"/>
                <a:gd name="T6" fmla="*/ 17 w 104"/>
                <a:gd name="T7" fmla="*/ 75 h 86"/>
                <a:gd name="T8" fmla="*/ 9 w 104"/>
                <a:gd name="T9" fmla="*/ 68 h 86"/>
                <a:gd name="T10" fmla="*/ 4 w 104"/>
                <a:gd name="T11" fmla="*/ 62 h 86"/>
                <a:gd name="T12" fmla="*/ 2 w 104"/>
                <a:gd name="T13" fmla="*/ 48 h 86"/>
                <a:gd name="T14" fmla="*/ 0 w 104"/>
                <a:gd name="T15" fmla="*/ 37 h 86"/>
                <a:gd name="T16" fmla="*/ 2 w 104"/>
                <a:gd name="T17" fmla="*/ 26 h 86"/>
                <a:gd name="T18" fmla="*/ 11 w 104"/>
                <a:gd name="T19" fmla="*/ 17 h 86"/>
                <a:gd name="T20" fmla="*/ 24 w 104"/>
                <a:gd name="T21" fmla="*/ 9 h 86"/>
                <a:gd name="T22" fmla="*/ 40 w 104"/>
                <a:gd name="T23" fmla="*/ 2 h 86"/>
                <a:gd name="T24" fmla="*/ 57 w 104"/>
                <a:gd name="T25" fmla="*/ 0 h 86"/>
                <a:gd name="T26" fmla="*/ 71 w 104"/>
                <a:gd name="T27" fmla="*/ 0 h 86"/>
                <a:gd name="T28" fmla="*/ 93 w 104"/>
                <a:gd name="T29" fmla="*/ 4 h 86"/>
                <a:gd name="T30" fmla="*/ 102 w 104"/>
                <a:gd name="T31" fmla="*/ 11 h 86"/>
                <a:gd name="T32" fmla="*/ 104 w 104"/>
                <a:gd name="T33" fmla="*/ 26 h 86"/>
                <a:gd name="T34" fmla="*/ 104 w 104"/>
                <a:gd name="T35" fmla="*/ 57 h 86"/>
                <a:gd name="T36" fmla="*/ 97 w 104"/>
                <a:gd name="T37" fmla="*/ 75 h 86"/>
                <a:gd name="T38" fmla="*/ 90 w 104"/>
                <a:gd name="T39" fmla="*/ 81 h 86"/>
                <a:gd name="T40" fmla="*/ 82 w 104"/>
                <a:gd name="T41" fmla="*/ 84 h 86"/>
                <a:gd name="T42" fmla="*/ 73 w 104"/>
                <a:gd name="T43" fmla="*/ 84 h 86"/>
                <a:gd name="T44" fmla="*/ 71 w 104"/>
                <a:gd name="T45" fmla="*/ 86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86"/>
                <a:gd name="T71" fmla="*/ 104 w 104"/>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86">
                  <a:moveTo>
                    <a:pt x="71" y="86"/>
                  </a:moveTo>
                  <a:lnTo>
                    <a:pt x="62" y="86"/>
                  </a:lnTo>
                  <a:lnTo>
                    <a:pt x="40" y="81"/>
                  </a:lnTo>
                  <a:lnTo>
                    <a:pt x="17" y="75"/>
                  </a:lnTo>
                  <a:lnTo>
                    <a:pt x="9" y="68"/>
                  </a:lnTo>
                  <a:lnTo>
                    <a:pt x="4" y="62"/>
                  </a:lnTo>
                  <a:lnTo>
                    <a:pt x="2" y="48"/>
                  </a:lnTo>
                  <a:lnTo>
                    <a:pt x="0" y="37"/>
                  </a:lnTo>
                  <a:lnTo>
                    <a:pt x="2" y="26"/>
                  </a:lnTo>
                  <a:lnTo>
                    <a:pt x="11" y="17"/>
                  </a:lnTo>
                  <a:lnTo>
                    <a:pt x="24" y="9"/>
                  </a:lnTo>
                  <a:lnTo>
                    <a:pt x="40" y="2"/>
                  </a:lnTo>
                  <a:lnTo>
                    <a:pt x="57" y="0"/>
                  </a:lnTo>
                  <a:lnTo>
                    <a:pt x="71" y="0"/>
                  </a:lnTo>
                  <a:lnTo>
                    <a:pt x="93" y="4"/>
                  </a:lnTo>
                  <a:lnTo>
                    <a:pt x="102" y="11"/>
                  </a:lnTo>
                  <a:lnTo>
                    <a:pt x="104" y="26"/>
                  </a:lnTo>
                  <a:lnTo>
                    <a:pt x="104" y="57"/>
                  </a:lnTo>
                  <a:lnTo>
                    <a:pt x="97" y="75"/>
                  </a:lnTo>
                  <a:lnTo>
                    <a:pt x="90" y="81"/>
                  </a:lnTo>
                  <a:lnTo>
                    <a:pt x="82" y="84"/>
                  </a:lnTo>
                  <a:lnTo>
                    <a:pt x="73" y="84"/>
                  </a:lnTo>
                  <a:lnTo>
                    <a:pt x="71" y="86"/>
                  </a:lnTo>
                  <a:close/>
                </a:path>
              </a:pathLst>
            </a:custGeom>
            <a:solidFill>
              <a:srgbClr val="DF876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0" name="Freeform 349"/>
            <p:cNvSpPr>
              <a:spLocks/>
            </p:cNvSpPr>
            <p:nvPr/>
          </p:nvSpPr>
          <p:spPr bwMode="auto">
            <a:xfrm>
              <a:off x="904" y="2847"/>
              <a:ext cx="104" cy="84"/>
            </a:xfrm>
            <a:custGeom>
              <a:avLst/>
              <a:gdLst>
                <a:gd name="T0" fmla="*/ 71 w 104"/>
                <a:gd name="T1" fmla="*/ 84 h 84"/>
                <a:gd name="T2" fmla="*/ 62 w 104"/>
                <a:gd name="T3" fmla="*/ 84 h 84"/>
                <a:gd name="T4" fmla="*/ 40 w 104"/>
                <a:gd name="T5" fmla="*/ 79 h 84"/>
                <a:gd name="T6" fmla="*/ 17 w 104"/>
                <a:gd name="T7" fmla="*/ 73 h 84"/>
                <a:gd name="T8" fmla="*/ 9 w 104"/>
                <a:gd name="T9" fmla="*/ 66 h 84"/>
                <a:gd name="T10" fmla="*/ 4 w 104"/>
                <a:gd name="T11" fmla="*/ 59 h 84"/>
                <a:gd name="T12" fmla="*/ 2 w 104"/>
                <a:gd name="T13" fmla="*/ 46 h 84"/>
                <a:gd name="T14" fmla="*/ 0 w 104"/>
                <a:gd name="T15" fmla="*/ 37 h 84"/>
                <a:gd name="T16" fmla="*/ 2 w 104"/>
                <a:gd name="T17" fmla="*/ 28 h 84"/>
                <a:gd name="T18" fmla="*/ 11 w 104"/>
                <a:gd name="T19" fmla="*/ 17 h 84"/>
                <a:gd name="T20" fmla="*/ 24 w 104"/>
                <a:gd name="T21" fmla="*/ 9 h 84"/>
                <a:gd name="T22" fmla="*/ 40 w 104"/>
                <a:gd name="T23" fmla="*/ 2 h 84"/>
                <a:gd name="T24" fmla="*/ 57 w 104"/>
                <a:gd name="T25" fmla="*/ 0 h 84"/>
                <a:gd name="T26" fmla="*/ 71 w 104"/>
                <a:gd name="T27" fmla="*/ 0 h 84"/>
                <a:gd name="T28" fmla="*/ 93 w 104"/>
                <a:gd name="T29" fmla="*/ 4 h 84"/>
                <a:gd name="T30" fmla="*/ 102 w 104"/>
                <a:gd name="T31" fmla="*/ 11 h 84"/>
                <a:gd name="T32" fmla="*/ 104 w 104"/>
                <a:gd name="T33" fmla="*/ 26 h 84"/>
                <a:gd name="T34" fmla="*/ 104 w 104"/>
                <a:gd name="T35" fmla="*/ 57 h 84"/>
                <a:gd name="T36" fmla="*/ 97 w 104"/>
                <a:gd name="T37" fmla="*/ 75 h 84"/>
                <a:gd name="T38" fmla="*/ 90 w 104"/>
                <a:gd name="T39" fmla="*/ 79 h 84"/>
                <a:gd name="T40" fmla="*/ 82 w 104"/>
                <a:gd name="T41" fmla="*/ 81 h 84"/>
                <a:gd name="T42" fmla="*/ 73 w 104"/>
                <a:gd name="T43" fmla="*/ 81 h 84"/>
                <a:gd name="T44" fmla="*/ 71 w 104"/>
                <a:gd name="T45" fmla="*/ 84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84"/>
                <a:gd name="T71" fmla="*/ 104 w 104"/>
                <a:gd name="T72" fmla="*/ 84 h 8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84">
                  <a:moveTo>
                    <a:pt x="71" y="84"/>
                  </a:moveTo>
                  <a:lnTo>
                    <a:pt x="62" y="84"/>
                  </a:lnTo>
                  <a:lnTo>
                    <a:pt x="40" y="79"/>
                  </a:lnTo>
                  <a:lnTo>
                    <a:pt x="17" y="73"/>
                  </a:lnTo>
                  <a:lnTo>
                    <a:pt x="9" y="66"/>
                  </a:lnTo>
                  <a:lnTo>
                    <a:pt x="4" y="59"/>
                  </a:lnTo>
                  <a:lnTo>
                    <a:pt x="2" y="46"/>
                  </a:lnTo>
                  <a:lnTo>
                    <a:pt x="0" y="37"/>
                  </a:lnTo>
                  <a:lnTo>
                    <a:pt x="2" y="28"/>
                  </a:lnTo>
                  <a:lnTo>
                    <a:pt x="11" y="17"/>
                  </a:lnTo>
                  <a:lnTo>
                    <a:pt x="24" y="9"/>
                  </a:lnTo>
                  <a:lnTo>
                    <a:pt x="40" y="2"/>
                  </a:lnTo>
                  <a:lnTo>
                    <a:pt x="57" y="0"/>
                  </a:lnTo>
                  <a:lnTo>
                    <a:pt x="71" y="0"/>
                  </a:lnTo>
                  <a:lnTo>
                    <a:pt x="93" y="4"/>
                  </a:lnTo>
                  <a:lnTo>
                    <a:pt x="102" y="11"/>
                  </a:lnTo>
                  <a:lnTo>
                    <a:pt x="104" y="26"/>
                  </a:lnTo>
                  <a:lnTo>
                    <a:pt x="104" y="57"/>
                  </a:lnTo>
                  <a:lnTo>
                    <a:pt x="97" y="75"/>
                  </a:lnTo>
                  <a:lnTo>
                    <a:pt x="90" y="79"/>
                  </a:lnTo>
                  <a:lnTo>
                    <a:pt x="82" y="81"/>
                  </a:lnTo>
                  <a:lnTo>
                    <a:pt x="73" y="81"/>
                  </a:lnTo>
                  <a:lnTo>
                    <a:pt x="71" y="84"/>
                  </a:lnTo>
                  <a:close/>
                </a:path>
              </a:pathLst>
            </a:custGeom>
            <a:solidFill>
              <a:srgbClr val="E08B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1" name="Freeform 350"/>
            <p:cNvSpPr>
              <a:spLocks/>
            </p:cNvSpPr>
            <p:nvPr/>
          </p:nvSpPr>
          <p:spPr bwMode="auto">
            <a:xfrm>
              <a:off x="904" y="2849"/>
              <a:ext cx="104" cy="79"/>
            </a:xfrm>
            <a:custGeom>
              <a:avLst/>
              <a:gdLst>
                <a:gd name="T0" fmla="*/ 71 w 104"/>
                <a:gd name="T1" fmla="*/ 79 h 79"/>
                <a:gd name="T2" fmla="*/ 62 w 104"/>
                <a:gd name="T3" fmla="*/ 79 h 79"/>
                <a:gd name="T4" fmla="*/ 40 w 104"/>
                <a:gd name="T5" fmla="*/ 75 h 79"/>
                <a:gd name="T6" fmla="*/ 17 w 104"/>
                <a:gd name="T7" fmla="*/ 68 h 79"/>
                <a:gd name="T8" fmla="*/ 9 w 104"/>
                <a:gd name="T9" fmla="*/ 64 h 79"/>
                <a:gd name="T10" fmla="*/ 4 w 104"/>
                <a:gd name="T11" fmla="*/ 57 h 79"/>
                <a:gd name="T12" fmla="*/ 2 w 104"/>
                <a:gd name="T13" fmla="*/ 44 h 79"/>
                <a:gd name="T14" fmla="*/ 0 w 104"/>
                <a:gd name="T15" fmla="*/ 35 h 79"/>
                <a:gd name="T16" fmla="*/ 2 w 104"/>
                <a:gd name="T17" fmla="*/ 26 h 79"/>
                <a:gd name="T18" fmla="*/ 11 w 104"/>
                <a:gd name="T19" fmla="*/ 15 h 79"/>
                <a:gd name="T20" fmla="*/ 24 w 104"/>
                <a:gd name="T21" fmla="*/ 7 h 79"/>
                <a:gd name="T22" fmla="*/ 40 w 104"/>
                <a:gd name="T23" fmla="*/ 2 h 79"/>
                <a:gd name="T24" fmla="*/ 57 w 104"/>
                <a:gd name="T25" fmla="*/ 0 h 79"/>
                <a:gd name="T26" fmla="*/ 71 w 104"/>
                <a:gd name="T27" fmla="*/ 0 h 79"/>
                <a:gd name="T28" fmla="*/ 93 w 104"/>
                <a:gd name="T29" fmla="*/ 2 h 79"/>
                <a:gd name="T30" fmla="*/ 102 w 104"/>
                <a:gd name="T31" fmla="*/ 9 h 79"/>
                <a:gd name="T32" fmla="*/ 104 w 104"/>
                <a:gd name="T33" fmla="*/ 24 h 79"/>
                <a:gd name="T34" fmla="*/ 104 w 104"/>
                <a:gd name="T35" fmla="*/ 55 h 79"/>
                <a:gd name="T36" fmla="*/ 97 w 104"/>
                <a:gd name="T37" fmla="*/ 71 h 79"/>
                <a:gd name="T38" fmla="*/ 90 w 104"/>
                <a:gd name="T39" fmla="*/ 75 h 79"/>
                <a:gd name="T40" fmla="*/ 82 w 104"/>
                <a:gd name="T41" fmla="*/ 77 h 79"/>
                <a:gd name="T42" fmla="*/ 73 w 104"/>
                <a:gd name="T43" fmla="*/ 77 h 79"/>
                <a:gd name="T44" fmla="*/ 71 w 104"/>
                <a:gd name="T45" fmla="*/ 79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79"/>
                <a:gd name="T71" fmla="*/ 104 w 104"/>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79">
                  <a:moveTo>
                    <a:pt x="71" y="79"/>
                  </a:moveTo>
                  <a:lnTo>
                    <a:pt x="62" y="79"/>
                  </a:lnTo>
                  <a:lnTo>
                    <a:pt x="40" y="75"/>
                  </a:lnTo>
                  <a:lnTo>
                    <a:pt x="17" y="68"/>
                  </a:lnTo>
                  <a:lnTo>
                    <a:pt x="9" y="64"/>
                  </a:lnTo>
                  <a:lnTo>
                    <a:pt x="4" y="57"/>
                  </a:lnTo>
                  <a:lnTo>
                    <a:pt x="2" y="44"/>
                  </a:lnTo>
                  <a:lnTo>
                    <a:pt x="0" y="35"/>
                  </a:lnTo>
                  <a:lnTo>
                    <a:pt x="2" y="26"/>
                  </a:lnTo>
                  <a:lnTo>
                    <a:pt x="11" y="15"/>
                  </a:lnTo>
                  <a:lnTo>
                    <a:pt x="24" y="7"/>
                  </a:lnTo>
                  <a:lnTo>
                    <a:pt x="40" y="2"/>
                  </a:lnTo>
                  <a:lnTo>
                    <a:pt x="57" y="0"/>
                  </a:lnTo>
                  <a:lnTo>
                    <a:pt x="71" y="0"/>
                  </a:lnTo>
                  <a:lnTo>
                    <a:pt x="93" y="2"/>
                  </a:lnTo>
                  <a:lnTo>
                    <a:pt x="102" y="9"/>
                  </a:lnTo>
                  <a:lnTo>
                    <a:pt x="104" y="24"/>
                  </a:lnTo>
                  <a:lnTo>
                    <a:pt x="104" y="55"/>
                  </a:lnTo>
                  <a:lnTo>
                    <a:pt x="97" y="71"/>
                  </a:lnTo>
                  <a:lnTo>
                    <a:pt x="90" y="75"/>
                  </a:lnTo>
                  <a:lnTo>
                    <a:pt x="82" y="77"/>
                  </a:lnTo>
                  <a:lnTo>
                    <a:pt x="73" y="77"/>
                  </a:lnTo>
                  <a:lnTo>
                    <a:pt x="71" y="79"/>
                  </a:lnTo>
                  <a:close/>
                </a:path>
              </a:pathLst>
            </a:custGeom>
            <a:solidFill>
              <a:srgbClr val="E18E6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2" name="Freeform 351"/>
            <p:cNvSpPr>
              <a:spLocks/>
            </p:cNvSpPr>
            <p:nvPr/>
          </p:nvSpPr>
          <p:spPr bwMode="auto">
            <a:xfrm>
              <a:off x="904" y="2849"/>
              <a:ext cx="104" cy="79"/>
            </a:xfrm>
            <a:custGeom>
              <a:avLst/>
              <a:gdLst>
                <a:gd name="T0" fmla="*/ 71 w 104"/>
                <a:gd name="T1" fmla="*/ 79 h 79"/>
                <a:gd name="T2" fmla="*/ 62 w 104"/>
                <a:gd name="T3" fmla="*/ 79 h 79"/>
                <a:gd name="T4" fmla="*/ 40 w 104"/>
                <a:gd name="T5" fmla="*/ 75 h 79"/>
                <a:gd name="T6" fmla="*/ 17 w 104"/>
                <a:gd name="T7" fmla="*/ 68 h 79"/>
                <a:gd name="T8" fmla="*/ 9 w 104"/>
                <a:gd name="T9" fmla="*/ 62 h 79"/>
                <a:gd name="T10" fmla="*/ 4 w 104"/>
                <a:gd name="T11" fmla="*/ 55 h 79"/>
                <a:gd name="T12" fmla="*/ 2 w 104"/>
                <a:gd name="T13" fmla="*/ 42 h 79"/>
                <a:gd name="T14" fmla="*/ 0 w 104"/>
                <a:gd name="T15" fmla="*/ 33 h 79"/>
                <a:gd name="T16" fmla="*/ 2 w 104"/>
                <a:gd name="T17" fmla="*/ 26 h 79"/>
                <a:gd name="T18" fmla="*/ 11 w 104"/>
                <a:gd name="T19" fmla="*/ 18 h 79"/>
                <a:gd name="T20" fmla="*/ 24 w 104"/>
                <a:gd name="T21" fmla="*/ 9 h 79"/>
                <a:gd name="T22" fmla="*/ 40 w 104"/>
                <a:gd name="T23" fmla="*/ 2 h 79"/>
                <a:gd name="T24" fmla="*/ 57 w 104"/>
                <a:gd name="T25" fmla="*/ 0 h 79"/>
                <a:gd name="T26" fmla="*/ 71 w 104"/>
                <a:gd name="T27" fmla="*/ 0 h 79"/>
                <a:gd name="T28" fmla="*/ 93 w 104"/>
                <a:gd name="T29" fmla="*/ 2 h 79"/>
                <a:gd name="T30" fmla="*/ 102 w 104"/>
                <a:gd name="T31" fmla="*/ 11 h 79"/>
                <a:gd name="T32" fmla="*/ 104 w 104"/>
                <a:gd name="T33" fmla="*/ 24 h 79"/>
                <a:gd name="T34" fmla="*/ 104 w 104"/>
                <a:gd name="T35" fmla="*/ 55 h 79"/>
                <a:gd name="T36" fmla="*/ 97 w 104"/>
                <a:gd name="T37" fmla="*/ 71 h 79"/>
                <a:gd name="T38" fmla="*/ 90 w 104"/>
                <a:gd name="T39" fmla="*/ 75 h 79"/>
                <a:gd name="T40" fmla="*/ 82 w 104"/>
                <a:gd name="T41" fmla="*/ 75 h 79"/>
                <a:gd name="T42" fmla="*/ 73 w 104"/>
                <a:gd name="T43" fmla="*/ 77 h 79"/>
                <a:gd name="T44" fmla="*/ 71 w 104"/>
                <a:gd name="T45" fmla="*/ 79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
                <a:gd name="T70" fmla="*/ 0 h 79"/>
                <a:gd name="T71" fmla="*/ 104 w 104"/>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 h="79">
                  <a:moveTo>
                    <a:pt x="71" y="79"/>
                  </a:moveTo>
                  <a:lnTo>
                    <a:pt x="62" y="79"/>
                  </a:lnTo>
                  <a:lnTo>
                    <a:pt x="40" y="75"/>
                  </a:lnTo>
                  <a:lnTo>
                    <a:pt x="17" y="68"/>
                  </a:lnTo>
                  <a:lnTo>
                    <a:pt x="9" y="62"/>
                  </a:lnTo>
                  <a:lnTo>
                    <a:pt x="4" y="55"/>
                  </a:lnTo>
                  <a:lnTo>
                    <a:pt x="2" y="42"/>
                  </a:lnTo>
                  <a:lnTo>
                    <a:pt x="0" y="33"/>
                  </a:lnTo>
                  <a:lnTo>
                    <a:pt x="2" y="26"/>
                  </a:lnTo>
                  <a:lnTo>
                    <a:pt x="11" y="18"/>
                  </a:lnTo>
                  <a:lnTo>
                    <a:pt x="24" y="9"/>
                  </a:lnTo>
                  <a:lnTo>
                    <a:pt x="40" y="2"/>
                  </a:lnTo>
                  <a:lnTo>
                    <a:pt x="57" y="0"/>
                  </a:lnTo>
                  <a:lnTo>
                    <a:pt x="71" y="0"/>
                  </a:lnTo>
                  <a:lnTo>
                    <a:pt x="93" y="2"/>
                  </a:lnTo>
                  <a:lnTo>
                    <a:pt x="102" y="11"/>
                  </a:lnTo>
                  <a:lnTo>
                    <a:pt x="104" y="24"/>
                  </a:lnTo>
                  <a:lnTo>
                    <a:pt x="104" y="55"/>
                  </a:lnTo>
                  <a:lnTo>
                    <a:pt x="97" y="71"/>
                  </a:lnTo>
                  <a:lnTo>
                    <a:pt x="90" y="75"/>
                  </a:lnTo>
                  <a:lnTo>
                    <a:pt x="82" y="75"/>
                  </a:lnTo>
                  <a:lnTo>
                    <a:pt x="73" y="77"/>
                  </a:lnTo>
                  <a:lnTo>
                    <a:pt x="71" y="79"/>
                  </a:lnTo>
                  <a:close/>
                </a:path>
              </a:pathLst>
            </a:custGeom>
            <a:solidFill>
              <a:srgbClr val="E2926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3" name="Freeform 352"/>
            <p:cNvSpPr>
              <a:spLocks/>
            </p:cNvSpPr>
            <p:nvPr/>
          </p:nvSpPr>
          <p:spPr bwMode="auto">
            <a:xfrm>
              <a:off x="904" y="2851"/>
              <a:ext cx="104" cy="75"/>
            </a:xfrm>
            <a:custGeom>
              <a:avLst/>
              <a:gdLst>
                <a:gd name="T0" fmla="*/ 68 w 104"/>
                <a:gd name="T1" fmla="*/ 75 h 75"/>
                <a:gd name="T2" fmla="*/ 59 w 104"/>
                <a:gd name="T3" fmla="*/ 75 h 75"/>
                <a:gd name="T4" fmla="*/ 37 w 104"/>
                <a:gd name="T5" fmla="*/ 71 h 75"/>
                <a:gd name="T6" fmla="*/ 15 w 104"/>
                <a:gd name="T7" fmla="*/ 64 h 75"/>
                <a:gd name="T8" fmla="*/ 9 w 104"/>
                <a:gd name="T9" fmla="*/ 60 h 75"/>
                <a:gd name="T10" fmla="*/ 4 w 104"/>
                <a:gd name="T11" fmla="*/ 53 h 75"/>
                <a:gd name="T12" fmla="*/ 2 w 104"/>
                <a:gd name="T13" fmla="*/ 40 h 75"/>
                <a:gd name="T14" fmla="*/ 0 w 104"/>
                <a:gd name="T15" fmla="*/ 31 h 75"/>
                <a:gd name="T16" fmla="*/ 2 w 104"/>
                <a:gd name="T17" fmla="*/ 24 h 75"/>
                <a:gd name="T18" fmla="*/ 11 w 104"/>
                <a:gd name="T19" fmla="*/ 16 h 75"/>
                <a:gd name="T20" fmla="*/ 24 w 104"/>
                <a:gd name="T21" fmla="*/ 7 h 75"/>
                <a:gd name="T22" fmla="*/ 40 w 104"/>
                <a:gd name="T23" fmla="*/ 2 h 75"/>
                <a:gd name="T24" fmla="*/ 57 w 104"/>
                <a:gd name="T25" fmla="*/ 0 h 75"/>
                <a:gd name="T26" fmla="*/ 71 w 104"/>
                <a:gd name="T27" fmla="*/ 0 h 75"/>
                <a:gd name="T28" fmla="*/ 93 w 104"/>
                <a:gd name="T29" fmla="*/ 2 h 75"/>
                <a:gd name="T30" fmla="*/ 102 w 104"/>
                <a:gd name="T31" fmla="*/ 9 h 75"/>
                <a:gd name="T32" fmla="*/ 104 w 104"/>
                <a:gd name="T33" fmla="*/ 22 h 75"/>
                <a:gd name="T34" fmla="*/ 104 w 104"/>
                <a:gd name="T35" fmla="*/ 53 h 75"/>
                <a:gd name="T36" fmla="*/ 97 w 104"/>
                <a:gd name="T37" fmla="*/ 69 h 75"/>
                <a:gd name="T38" fmla="*/ 90 w 104"/>
                <a:gd name="T39" fmla="*/ 73 h 75"/>
                <a:gd name="T40" fmla="*/ 71 w 104"/>
                <a:gd name="T41" fmla="*/ 73 h 75"/>
                <a:gd name="T42" fmla="*/ 68 w 104"/>
                <a:gd name="T43" fmla="*/ 75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75"/>
                <a:gd name="T68" fmla="*/ 104 w 104"/>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75">
                  <a:moveTo>
                    <a:pt x="68" y="75"/>
                  </a:moveTo>
                  <a:lnTo>
                    <a:pt x="59" y="75"/>
                  </a:lnTo>
                  <a:lnTo>
                    <a:pt x="37" y="71"/>
                  </a:lnTo>
                  <a:lnTo>
                    <a:pt x="15" y="64"/>
                  </a:lnTo>
                  <a:lnTo>
                    <a:pt x="9" y="60"/>
                  </a:lnTo>
                  <a:lnTo>
                    <a:pt x="4" y="53"/>
                  </a:lnTo>
                  <a:lnTo>
                    <a:pt x="2" y="40"/>
                  </a:lnTo>
                  <a:lnTo>
                    <a:pt x="0" y="31"/>
                  </a:lnTo>
                  <a:lnTo>
                    <a:pt x="2" y="24"/>
                  </a:lnTo>
                  <a:lnTo>
                    <a:pt x="11" y="16"/>
                  </a:lnTo>
                  <a:lnTo>
                    <a:pt x="24" y="7"/>
                  </a:lnTo>
                  <a:lnTo>
                    <a:pt x="40" y="2"/>
                  </a:lnTo>
                  <a:lnTo>
                    <a:pt x="57" y="0"/>
                  </a:lnTo>
                  <a:lnTo>
                    <a:pt x="71" y="0"/>
                  </a:lnTo>
                  <a:lnTo>
                    <a:pt x="93" y="2"/>
                  </a:lnTo>
                  <a:lnTo>
                    <a:pt x="102" y="9"/>
                  </a:lnTo>
                  <a:lnTo>
                    <a:pt x="104" y="22"/>
                  </a:lnTo>
                  <a:lnTo>
                    <a:pt x="104" y="53"/>
                  </a:lnTo>
                  <a:lnTo>
                    <a:pt x="97" y="69"/>
                  </a:lnTo>
                  <a:lnTo>
                    <a:pt x="90" y="73"/>
                  </a:lnTo>
                  <a:lnTo>
                    <a:pt x="71" y="73"/>
                  </a:lnTo>
                  <a:lnTo>
                    <a:pt x="68" y="75"/>
                  </a:lnTo>
                  <a:close/>
                </a:path>
              </a:pathLst>
            </a:custGeom>
            <a:solidFill>
              <a:srgbClr val="E4956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4" name="Freeform 353"/>
            <p:cNvSpPr>
              <a:spLocks/>
            </p:cNvSpPr>
            <p:nvPr/>
          </p:nvSpPr>
          <p:spPr bwMode="auto">
            <a:xfrm>
              <a:off x="904" y="2851"/>
              <a:ext cx="104" cy="73"/>
            </a:xfrm>
            <a:custGeom>
              <a:avLst/>
              <a:gdLst>
                <a:gd name="T0" fmla="*/ 68 w 104"/>
                <a:gd name="T1" fmla="*/ 73 h 73"/>
                <a:gd name="T2" fmla="*/ 59 w 104"/>
                <a:gd name="T3" fmla="*/ 73 h 73"/>
                <a:gd name="T4" fmla="*/ 37 w 104"/>
                <a:gd name="T5" fmla="*/ 71 h 73"/>
                <a:gd name="T6" fmla="*/ 15 w 104"/>
                <a:gd name="T7" fmla="*/ 64 h 73"/>
                <a:gd name="T8" fmla="*/ 9 w 104"/>
                <a:gd name="T9" fmla="*/ 60 h 73"/>
                <a:gd name="T10" fmla="*/ 4 w 104"/>
                <a:gd name="T11" fmla="*/ 53 h 73"/>
                <a:gd name="T12" fmla="*/ 2 w 104"/>
                <a:gd name="T13" fmla="*/ 42 h 73"/>
                <a:gd name="T14" fmla="*/ 0 w 104"/>
                <a:gd name="T15" fmla="*/ 33 h 73"/>
                <a:gd name="T16" fmla="*/ 2 w 104"/>
                <a:gd name="T17" fmla="*/ 24 h 73"/>
                <a:gd name="T18" fmla="*/ 11 w 104"/>
                <a:gd name="T19" fmla="*/ 16 h 73"/>
                <a:gd name="T20" fmla="*/ 24 w 104"/>
                <a:gd name="T21" fmla="*/ 7 h 73"/>
                <a:gd name="T22" fmla="*/ 40 w 104"/>
                <a:gd name="T23" fmla="*/ 2 h 73"/>
                <a:gd name="T24" fmla="*/ 57 w 104"/>
                <a:gd name="T25" fmla="*/ 0 h 73"/>
                <a:gd name="T26" fmla="*/ 71 w 104"/>
                <a:gd name="T27" fmla="*/ 0 h 73"/>
                <a:gd name="T28" fmla="*/ 93 w 104"/>
                <a:gd name="T29" fmla="*/ 2 h 73"/>
                <a:gd name="T30" fmla="*/ 102 w 104"/>
                <a:gd name="T31" fmla="*/ 9 h 73"/>
                <a:gd name="T32" fmla="*/ 104 w 104"/>
                <a:gd name="T33" fmla="*/ 22 h 73"/>
                <a:gd name="T34" fmla="*/ 104 w 104"/>
                <a:gd name="T35" fmla="*/ 51 h 73"/>
                <a:gd name="T36" fmla="*/ 97 w 104"/>
                <a:gd name="T37" fmla="*/ 66 h 73"/>
                <a:gd name="T38" fmla="*/ 90 w 104"/>
                <a:gd name="T39" fmla="*/ 71 h 73"/>
                <a:gd name="T40" fmla="*/ 71 w 104"/>
                <a:gd name="T41" fmla="*/ 71 h 73"/>
                <a:gd name="T42" fmla="*/ 68 w 104"/>
                <a:gd name="T43" fmla="*/ 73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73"/>
                <a:gd name="T68" fmla="*/ 104 w 104"/>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73">
                  <a:moveTo>
                    <a:pt x="68" y="73"/>
                  </a:moveTo>
                  <a:lnTo>
                    <a:pt x="59" y="73"/>
                  </a:lnTo>
                  <a:lnTo>
                    <a:pt x="37" y="71"/>
                  </a:lnTo>
                  <a:lnTo>
                    <a:pt x="15" y="64"/>
                  </a:lnTo>
                  <a:lnTo>
                    <a:pt x="9" y="60"/>
                  </a:lnTo>
                  <a:lnTo>
                    <a:pt x="4" y="53"/>
                  </a:lnTo>
                  <a:lnTo>
                    <a:pt x="2" y="42"/>
                  </a:lnTo>
                  <a:lnTo>
                    <a:pt x="0" y="33"/>
                  </a:lnTo>
                  <a:lnTo>
                    <a:pt x="2" y="24"/>
                  </a:lnTo>
                  <a:lnTo>
                    <a:pt x="11" y="16"/>
                  </a:lnTo>
                  <a:lnTo>
                    <a:pt x="24" y="7"/>
                  </a:lnTo>
                  <a:lnTo>
                    <a:pt x="40" y="2"/>
                  </a:lnTo>
                  <a:lnTo>
                    <a:pt x="57" y="0"/>
                  </a:lnTo>
                  <a:lnTo>
                    <a:pt x="71" y="0"/>
                  </a:lnTo>
                  <a:lnTo>
                    <a:pt x="93" y="2"/>
                  </a:lnTo>
                  <a:lnTo>
                    <a:pt x="102" y="9"/>
                  </a:lnTo>
                  <a:lnTo>
                    <a:pt x="104" y="22"/>
                  </a:lnTo>
                  <a:lnTo>
                    <a:pt x="104" y="51"/>
                  </a:lnTo>
                  <a:lnTo>
                    <a:pt x="97" y="66"/>
                  </a:lnTo>
                  <a:lnTo>
                    <a:pt x="90" y="71"/>
                  </a:lnTo>
                  <a:lnTo>
                    <a:pt x="71" y="71"/>
                  </a:lnTo>
                  <a:lnTo>
                    <a:pt x="68" y="73"/>
                  </a:lnTo>
                  <a:close/>
                </a:path>
              </a:pathLst>
            </a:custGeom>
            <a:solidFill>
              <a:srgbClr val="E5996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5" name="Freeform 354"/>
            <p:cNvSpPr>
              <a:spLocks/>
            </p:cNvSpPr>
            <p:nvPr/>
          </p:nvSpPr>
          <p:spPr bwMode="auto">
            <a:xfrm>
              <a:off x="904" y="2853"/>
              <a:ext cx="104" cy="71"/>
            </a:xfrm>
            <a:custGeom>
              <a:avLst/>
              <a:gdLst>
                <a:gd name="T0" fmla="*/ 68 w 104"/>
                <a:gd name="T1" fmla="*/ 71 h 71"/>
                <a:gd name="T2" fmla="*/ 59 w 104"/>
                <a:gd name="T3" fmla="*/ 71 h 71"/>
                <a:gd name="T4" fmla="*/ 37 w 104"/>
                <a:gd name="T5" fmla="*/ 69 h 71"/>
                <a:gd name="T6" fmla="*/ 15 w 104"/>
                <a:gd name="T7" fmla="*/ 62 h 71"/>
                <a:gd name="T8" fmla="*/ 9 w 104"/>
                <a:gd name="T9" fmla="*/ 58 h 71"/>
                <a:gd name="T10" fmla="*/ 4 w 104"/>
                <a:gd name="T11" fmla="*/ 51 h 71"/>
                <a:gd name="T12" fmla="*/ 2 w 104"/>
                <a:gd name="T13" fmla="*/ 38 h 71"/>
                <a:gd name="T14" fmla="*/ 0 w 104"/>
                <a:gd name="T15" fmla="*/ 29 h 71"/>
                <a:gd name="T16" fmla="*/ 2 w 104"/>
                <a:gd name="T17" fmla="*/ 22 h 71"/>
                <a:gd name="T18" fmla="*/ 11 w 104"/>
                <a:gd name="T19" fmla="*/ 14 h 71"/>
                <a:gd name="T20" fmla="*/ 24 w 104"/>
                <a:gd name="T21" fmla="*/ 7 h 71"/>
                <a:gd name="T22" fmla="*/ 40 w 104"/>
                <a:gd name="T23" fmla="*/ 3 h 71"/>
                <a:gd name="T24" fmla="*/ 71 w 104"/>
                <a:gd name="T25" fmla="*/ 0 h 71"/>
                <a:gd name="T26" fmla="*/ 93 w 104"/>
                <a:gd name="T27" fmla="*/ 0 h 71"/>
                <a:gd name="T28" fmla="*/ 102 w 104"/>
                <a:gd name="T29" fmla="*/ 7 h 71"/>
                <a:gd name="T30" fmla="*/ 104 w 104"/>
                <a:gd name="T31" fmla="*/ 20 h 71"/>
                <a:gd name="T32" fmla="*/ 104 w 104"/>
                <a:gd name="T33" fmla="*/ 49 h 71"/>
                <a:gd name="T34" fmla="*/ 97 w 104"/>
                <a:gd name="T35" fmla="*/ 64 h 71"/>
                <a:gd name="T36" fmla="*/ 90 w 104"/>
                <a:gd name="T37" fmla="*/ 69 h 71"/>
                <a:gd name="T38" fmla="*/ 79 w 104"/>
                <a:gd name="T39" fmla="*/ 69 h 71"/>
                <a:gd name="T40" fmla="*/ 71 w 104"/>
                <a:gd name="T41" fmla="*/ 67 h 71"/>
                <a:gd name="T42" fmla="*/ 68 w 104"/>
                <a:gd name="T43" fmla="*/ 71 h 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71"/>
                <a:gd name="T68" fmla="*/ 104 w 104"/>
                <a:gd name="T69" fmla="*/ 71 h 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71">
                  <a:moveTo>
                    <a:pt x="68" y="71"/>
                  </a:moveTo>
                  <a:lnTo>
                    <a:pt x="59" y="71"/>
                  </a:lnTo>
                  <a:lnTo>
                    <a:pt x="37" y="69"/>
                  </a:lnTo>
                  <a:lnTo>
                    <a:pt x="15" y="62"/>
                  </a:lnTo>
                  <a:lnTo>
                    <a:pt x="9" y="58"/>
                  </a:lnTo>
                  <a:lnTo>
                    <a:pt x="4" y="51"/>
                  </a:lnTo>
                  <a:lnTo>
                    <a:pt x="2" y="38"/>
                  </a:lnTo>
                  <a:lnTo>
                    <a:pt x="0" y="29"/>
                  </a:lnTo>
                  <a:lnTo>
                    <a:pt x="2" y="22"/>
                  </a:lnTo>
                  <a:lnTo>
                    <a:pt x="11" y="14"/>
                  </a:lnTo>
                  <a:lnTo>
                    <a:pt x="24" y="7"/>
                  </a:lnTo>
                  <a:lnTo>
                    <a:pt x="40" y="3"/>
                  </a:lnTo>
                  <a:lnTo>
                    <a:pt x="71" y="0"/>
                  </a:lnTo>
                  <a:lnTo>
                    <a:pt x="93" y="0"/>
                  </a:lnTo>
                  <a:lnTo>
                    <a:pt x="102" y="7"/>
                  </a:lnTo>
                  <a:lnTo>
                    <a:pt x="104" y="20"/>
                  </a:lnTo>
                  <a:lnTo>
                    <a:pt x="104" y="49"/>
                  </a:lnTo>
                  <a:lnTo>
                    <a:pt x="97" y="64"/>
                  </a:lnTo>
                  <a:lnTo>
                    <a:pt x="90" y="69"/>
                  </a:lnTo>
                  <a:lnTo>
                    <a:pt x="79" y="69"/>
                  </a:lnTo>
                  <a:lnTo>
                    <a:pt x="71" y="67"/>
                  </a:lnTo>
                  <a:lnTo>
                    <a:pt x="68" y="71"/>
                  </a:lnTo>
                  <a:close/>
                </a:path>
              </a:pathLst>
            </a:custGeom>
            <a:solidFill>
              <a:srgbClr val="E69C6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6" name="Freeform 355"/>
            <p:cNvSpPr>
              <a:spLocks/>
            </p:cNvSpPr>
            <p:nvPr/>
          </p:nvSpPr>
          <p:spPr bwMode="auto">
            <a:xfrm>
              <a:off x="904" y="2856"/>
              <a:ext cx="104" cy="66"/>
            </a:xfrm>
            <a:custGeom>
              <a:avLst/>
              <a:gdLst>
                <a:gd name="T0" fmla="*/ 68 w 104"/>
                <a:gd name="T1" fmla="*/ 66 h 66"/>
                <a:gd name="T2" fmla="*/ 59 w 104"/>
                <a:gd name="T3" fmla="*/ 66 h 66"/>
                <a:gd name="T4" fmla="*/ 37 w 104"/>
                <a:gd name="T5" fmla="*/ 64 h 66"/>
                <a:gd name="T6" fmla="*/ 15 w 104"/>
                <a:gd name="T7" fmla="*/ 57 h 66"/>
                <a:gd name="T8" fmla="*/ 9 w 104"/>
                <a:gd name="T9" fmla="*/ 53 h 66"/>
                <a:gd name="T10" fmla="*/ 4 w 104"/>
                <a:gd name="T11" fmla="*/ 46 h 66"/>
                <a:gd name="T12" fmla="*/ 2 w 104"/>
                <a:gd name="T13" fmla="*/ 35 h 66"/>
                <a:gd name="T14" fmla="*/ 0 w 104"/>
                <a:gd name="T15" fmla="*/ 26 h 66"/>
                <a:gd name="T16" fmla="*/ 2 w 104"/>
                <a:gd name="T17" fmla="*/ 22 h 66"/>
                <a:gd name="T18" fmla="*/ 11 w 104"/>
                <a:gd name="T19" fmla="*/ 13 h 66"/>
                <a:gd name="T20" fmla="*/ 24 w 104"/>
                <a:gd name="T21" fmla="*/ 4 h 66"/>
                <a:gd name="T22" fmla="*/ 40 w 104"/>
                <a:gd name="T23" fmla="*/ 0 h 66"/>
                <a:gd name="T24" fmla="*/ 71 w 104"/>
                <a:gd name="T25" fmla="*/ 0 h 66"/>
                <a:gd name="T26" fmla="*/ 93 w 104"/>
                <a:gd name="T27" fmla="*/ 0 h 66"/>
                <a:gd name="T28" fmla="*/ 102 w 104"/>
                <a:gd name="T29" fmla="*/ 4 h 66"/>
                <a:gd name="T30" fmla="*/ 104 w 104"/>
                <a:gd name="T31" fmla="*/ 17 h 66"/>
                <a:gd name="T32" fmla="*/ 104 w 104"/>
                <a:gd name="T33" fmla="*/ 46 h 66"/>
                <a:gd name="T34" fmla="*/ 97 w 104"/>
                <a:gd name="T35" fmla="*/ 61 h 66"/>
                <a:gd name="T36" fmla="*/ 90 w 104"/>
                <a:gd name="T37" fmla="*/ 66 h 66"/>
                <a:gd name="T38" fmla="*/ 79 w 104"/>
                <a:gd name="T39" fmla="*/ 64 h 66"/>
                <a:gd name="T40" fmla="*/ 71 w 104"/>
                <a:gd name="T41" fmla="*/ 64 h 66"/>
                <a:gd name="T42" fmla="*/ 68 w 104"/>
                <a:gd name="T43" fmla="*/ 66 h 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66"/>
                <a:gd name="T68" fmla="*/ 104 w 104"/>
                <a:gd name="T69" fmla="*/ 66 h 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66">
                  <a:moveTo>
                    <a:pt x="68" y="66"/>
                  </a:moveTo>
                  <a:lnTo>
                    <a:pt x="59" y="66"/>
                  </a:lnTo>
                  <a:lnTo>
                    <a:pt x="37" y="64"/>
                  </a:lnTo>
                  <a:lnTo>
                    <a:pt x="15" y="57"/>
                  </a:lnTo>
                  <a:lnTo>
                    <a:pt x="9" y="53"/>
                  </a:lnTo>
                  <a:lnTo>
                    <a:pt x="4" y="46"/>
                  </a:lnTo>
                  <a:lnTo>
                    <a:pt x="2" y="35"/>
                  </a:lnTo>
                  <a:lnTo>
                    <a:pt x="0" y="26"/>
                  </a:lnTo>
                  <a:lnTo>
                    <a:pt x="2" y="22"/>
                  </a:lnTo>
                  <a:lnTo>
                    <a:pt x="11" y="13"/>
                  </a:lnTo>
                  <a:lnTo>
                    <a:pt x="24" y="4"/>
                  </a:lnTo>
                  <a:lnTo>
                    <a:pt x="40" y="0"/>
                  </a:lnTo>
                  <a:lnTo>
                    <a:pt x="71" y="0"/>
                  </a:lnTo>
                  <a:lnTo>
                    <a:pt x="93" y="0"/>
                  </a:lnTo>
                  <a:lnTo>
                    <a:pt x="102" y="4"/>
                  </a:lnTo>
                  <a:lnTo>
                    <a:pt x="104" y="17"/>
                  </a:lnTo>
                  <a:lnTo>
                    <a:pt x="104" y="46"/>
                  </a:lnTo>
                  <a:lnTo>
                    <a:pt x="97" y="61"/>
                  </a:lnTo>
                  <a:lnTo>
                    <a:pt x="90" y="66"/>
                  </a:lnTo>
                  <a:lnTo>
                    <a:pt x="79" y="64"/>
                  </a:lnTo>
                  <a:lnTo>
                    <a:pt x="71" y="64"/>
                  </a:lnTo>
                  <a:lnTo>
                    <a:pt x="68" y="66"/>
                  </a:lnTo>
                  <a:close/>
                </a:path>
              </a:pathLst>
            </a:custGeom>
            <a:solidFill>
              <a:srgbClr val="E7A07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517" name="Freeform 356"/>
            <p:cNvSpPr>
              <a:spLocks/>
            </p:cNvSpPr>
            <p:nvPr/>
          </p:nvSpPr>
          <p:spPr bwMode="auto">
            <a:xfrm>
              <a:off x="904" y="2856"/>
              <a:ext cx="104" cy="64"/>
            </a:xfrm>
            <a:custGeom>
              <a:avLst/>
              <a:gdLst>
                <a:gd name="T0" fmla="*/ 68 w 104"/>
                <a:gd name="T1" fmla="*/ 64 h 64"/>
                <a:gd name="T2" fmla="*/ 59 w 104"/>
                <a:gd name="T3" fmla="*/ 64 h 64"/>
                <a:gd name="T4" fmla="*/ 37 w 104"/>
                <a:gd name="T5" fmla="*/ 61 h 64"/>
                <a:gd name="T6" fmla="*/ 15 w 104"/>
                <a:gd name="T7" fmla="*/ 57 h 64"/>
                <a:gd name="T8" fmla="*/ 9 w 104"/>
                <a:gd name="T9" fmla="*/ 53 h 64"/>
                <a:gd name="T10" fmla="*/ 4 w 104"/>
                <a:gd name="T11" fmla="*/ 46 h 64"/>
                <a:gd name="T12" fmla="*/ 2 w 104"/>
                <a:gd name="T13" fmla="*/ 35 h 64"/>
                <a:gd name="T14" fmla="*/ 0 w 104"/>
                <a:gd name="T15" fmla="*/ 28 h 64"/>
                <a:gd name="T16" fmla="*/ 2 w 104"/>
                <a:gd name="T17" fmla="*/ 22 h 64"/>
                <a:gd name="T18" fmla="*/ 11 w 104"/>
                <a:gd name="T19" fmla="*/ 13 h 64"/>
                <a:gd name="T20" fmla="*/ 24 w 104"/>
                <a:gd name="T21" fmla="*/ 4 h 64"/>
                <a:gd name="T22" fmla="*/ 40 w 104"/>
                <a:gd name="T23" fmla="*/ 0 h 64"/>
                <a:gd name="T24" fmla="*/ 71 w 104"/>
                <a:gd name="T25" fmla="*/ 0 h 64"/>
                <a:gd name="T26" fmla="*/ 93 w 104"/>
                <a:gd name="T27" fmla="*/ 0 h 64"/>
                <a:gd name="T28" fmla="*/ 102 w 104"/>
                <a:gd name="T29" fmla="*/ 4 h 64"/>
                <a:gd name="T30" fmla="*/ 104 w 104"/>
                <a:gd name="T31" fmla="*/ 17 h 64"/>
                <a:gd name="T32" fmla="*/ 104 w 104"/>
                <a:gd name="T33" fmla="*/ 46 h 64"/>
                <a:gd name="T34" fmla="*/ 97 w 104"/>
                <a:gd name="T35" fmla="*/ 59 h 64"/>
                <a:gd name="T36" fmla="*/ 90 w 104"/>
                <a:gd name="T37" fmla="*/ 64 h 64"/>
                <a:gd name="T38" fmla="*/ 79 w 104"/>
                <a:gd name="T39" fmla="*/ 61 h 64"/>
                <a:gd name="T40" fmla="*/ 71 w 104"/>
                <a:gd name="T41" fmla="*/ 61 h 64"/>
                <a:gd name="T42" fmla="*/ 68 w 104"/>
                <a:gd name="T43" fmla="*/ 64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64"/>
                <a:gd name="T68" fmla="*/ 104 w 104"/>
                <a:gd name="T69" fmla="*/ 64 h 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64">
                  <a:moveTo>
                    <a:pt x="68" y="64"/>
                  </a:moveTo>
                  <a:lnTo>
                    <a:pt x="59" y="64"/>
                  </a:lnTo>
                  <a:lnTo>
                    <a:pt x="37" y="61"/>
                  </a:lnTo>
                  <a:lnTo>
                    <a:pt x="15" y="57"/>
                  </a:lnTo>
                  <a:lnTo>
                    <a:pt x="9" y="53"/>
                  </a:lnTo>
                  <a:lnTo>
                    <a:pt x="4" y="46"/>
                  </a:lnTo>
                  <a:lnTo>
                    <a:pt x="2" y="35"/>
                  </a:lnTo>
                  <a:lnTo>
                    <a:pt x="0" y="28"/>
                  </a:lnTo>
                  <a:lnTo>
                    <a:pt x="2" y="22"/>
                  </a:lnTo>
                  <a:lnTo>
                    <a:pt x="11" y="13"/>
                  </a:lnTo>
                  <a:lnTo>
                    <a:pt x="24" y="4"/>
                  </a:lnTo>
                  <a:lnTo>
                    <a:pt x="40" y="0"/>
                  </a:lnTo>
                  <a:lnTo>
                    <a:pt x="71" y="0"/>
                  </a:lnTo>
                  <a:lnTo>
                    <a:pt x="93" y="0"/>
                  </a:lnTo>
                  <a:lnTo>
                    <a:pt x="102" y="4"/>
                  </a:lnTo>
                  <a:lnTo>
                    <a:pt x="104" y="17"/>
                  </a:lnTo>
                  <a:lnTo>
                    <a:pt x="104" y="46"/>
                  </a:lnTo>
                  <a:lnTo>
                    <a:pt x="97" y="59"/>
                  </a:lnTo>
                  <a:lnTo>
                    <a:pt x="90" y="64"/>
                  </a:lnTo>
                  <a:lnTo>
                    <a:pt x="79" y="61"/>
                  </a:lnTo>
                  <a:lnTo>
                    <a:pt x="71" y="61"/>
                  </a:lnTo>
                  <a:lnTo>
                    <a:pt x="68" y="64"/>
                  </a:lnTo>
                  <a:close/>
                </a:path>
              </a:pathLst>
            </a:custGeom>
            <a:solidFill>
              <a:srgbClr val="E8A3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1295400" y="609600"/>
            <a:ext cx="5867400" cy="609600"/>
          </a:xfrm>
          <a:noFill/>
        </p:spPr>
        <p:txBody>
          <a:bodyPr/>
          <a:lstStyle/>
          <a:p>
            <a:r>
              <a:rPr lang="en-US" altLang="en-US" sz="3600">
                <a:solidFill>
                  <a:srgbClr val="1F554B"/>
                </a:solidFill>
              </a:rPr>
              <a:t>Lognormal</a:t>
            </a:r>
          </a:p>
        </p:txBody>
      </p:sp>
      <p:sp>
        <p:nvSpPr>
          <p:cNvPr id="7" name="Date Placeholder 2"/>
          <p:cNvSpPr>
            <a:spLocks noGrp="1"/>
          </p:cNvSpPr>
          <p:nvPr>
            <p:ph type="dt" sz="quarter" idx="10"/>
          </p:nvPr>
        </p:nvSpPr>
        <p:spPr/>
        <p:txBody>
          <a:bodyPr/>
          <a:lstStyle/>
          <a:p>
            <a:pPr>
              <a:defRPr/>
            </a:pPr>
            <a:r>
              <a:rPr lang="en-US"/>
              <a:t>Chapter 16</a:t>
            </a:r>
          </a:p>
        </p:txBody>
      </p:sp>
      <p:sp>
        <p:nvSpPr>
          <p:cNvPr id="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C63C62-ECB2-4693-A553-366BD8432B68}"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16392" name="Rectangle 3"/>
          <p:cNvSpPr>
            <a:spLocks noChangeArrowheads="1"/>
          </p:cNvSpPr>
          <p:nvPr/>
        </p:nvSpPr>
        <p:spPr bwMode="auto">
          <a:xfrm>
            <a:off x="366713" y="2239963"/>
            <a:ext cx="826293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UPPER BND     OBSERVED       PROB         EXPECTED       (O-E)^2/E</a:t>
            </a:r>
            <a:endParaRPr lang="en-US" altLang="en-US" sz="2000">
              <a:latin typeface="Arial" panose="020B0604020202020204" pitchFamily="34" charset="0"/>
            </a:endParaRPr>
          </a:p>
          <a:p>
            <a:endParaRPr lang="en-US" altLang="en-US" sz="2000">
              <a:latin typeface="Arial" panose="020B0604020202020204" pitchFamily="34" charset="0"/>
            </a:endParaRPr>
          </a:p>
          <a:p>
            <a:r>
              <a:rPr lang="en-US" altLang="en-US" sz="2000">
                <a:latin typeface="Arial" panose="020B0604020202020204" pitchFamily="34" charset="0"/>
              </a:rPr>
              <a:t> 100          	  13          	   .1469       11.0123  	           .3588</a:t>
            </a:r>
          </a:p>
          <a:p>
            <a:r>
              <a:rPr lang="en-US" altLang="en-US" sz="2000">
                <a:latin typeface="Arial" panose="020B0604020202020204" pitchFamily="34" charset="0"/>
              </a:rPr>
              <a:t> 200        	  22           	  .3731       27.9810     	          1.2785 </a:t>
            </a:r>
          </a:p>
          <a:p>
            <a:r>
              <a:rPr lang="en-US" altLang="en-US" sz="2000">
                <a:latin typeface="Arial" panose="020B0604020202020204" pitchFamily="34" charset="0"/>
              </a:rPr>
              <a:t> 300 		  19           	 .2125       15.9323     	 	.5907</a:t>
            </a:r>
          </a:p>
          <a:p>
            <a:r>
              <a:rPr lang="en-US" altLang="en-US" sz="2000">
                <a:latin typeface="Arial" panose="020B0604020202020204" pitchFamily="34" charset="0"/>
              </a:rPr>
              <a:t> 400     	  	  10            	 .12341       9.2295     	  	.0643 </a:t>
            </a:r>
          </a:p>
          <a:p>
            <a:r>
              <a:rPr lang="en-US" altLang="en-US" sz="2000">
                <a:latin typeface="Arial" panose="020B0604020202020204" pitchFamily="34" charset="0"/>
              </a:rPr>
              <a:t>INFINITY 	  11            	 .1446       10.8427      		.0023 </a:t>
            </a:r>
          </a:p>
          <a:p>
            <a:endParaRPr lang="en-US" altLang="en-US" sz="2000">
              <a:latin typeface="Arial" panose="020B0604020202020204" pitchFamily="34" charset="0"/>
            </a:endParaRPr>
          </a:p>
          <a:p>
            <a:r>
              <a:rPr lang="en-US" altLang="en-US" sz="2000">
                <a:latin typeface="Arial" panose="020B0604020202020204" pitchFamily="34" charset="0"/>
              </a:rPr>
              <a:t>	  							= 2.29</a:t>
            </a:r>
          </a:p>
          <a:p>
            <a:r>
              <a:rPr lang="en-US" altLang="en-US" sz="2000">
                <a:latin typeface="Arial" panose="020B0604020202020204" pitchFamily="34" charset="0"/>
              </a:rPr>
              <a:t>degrees of freedom = 5 - 1 - 2 = 2 </a:t>
            </a:r>
          </a:p>
        </p:txBody>
      </p:sp>
      <p:graphicFrame>
        <p:nvGraphicFramePr>
          <p:cNvPr id="16386" name="Object 4"/>
          <p:cNvGraphicFramePr>
            <a:graphicFrameLocks/>
          </p:cNvGraphicFramePr>
          <p:nvPr/>
        </p:nvGraphicFramePr>
        <p:xfrm>
          <a:off x="7080250" y="4548188"/>
          <a:ext cx="615950" cy="481012"/>
        </p:xfrm>
        <a:graphic>
          <a:graphicData uri="http://schemas.openxmlformats.org/presentationml/2006/ole">
            <mc:AlternateContent xmlns:mc="http://schemas.openxmlformats.org/markup-compatibility/2006">
              <mc:Choice xmlns:v="urn:schemas-microsoft-com:vml" Requires="v">
                <p:oleObj spid="_x0000_s16393"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250" y="4548188"/>
                        <a:ext cx="6159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5"/>
          <p:cNvGraphicFramePr>
            <a:graphicFrameLocks/>
          </p:cNvGraphicFramePr>
          <p:nvPr/>
        </p:nvGraphicFramePr>
        <p:xfrm>
          <a:off x="2209800" y="5410200"/>
          <a:ext cx="5257800" cy="673100"/>
        </p:xfrm>
        <a:graphic>
          <a:graphicData uri="http://schemas.openxmlformats.org/presentationml/2006/ole">
            <mc:AlternateContent xmlns:mc="http://schemas.openxmlformats.org/markup-compatibility/2006">
              <mc:Choice xmlns:v="urn:schemas-microsoft-com:vml" Requires="v">
                <p:oleObj spid="_x0000_s16394" name="Equation" r:id="rId6" imgW="1777680" imgH="279360" progId="Equation.3">
                  <p:embed/>
                </p:oleObj>
              </mc:Choice>
              <mc:Fallback>
                <p:oleObj name="Equation" r:id="rId6" imgW="1777680" imgH="2793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410200"/>
                        <a:ext cx="52578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6"/>
          <p:cNvGraphicFramePr>
            <a:graphicFrameLocks/>
          </p:cNvGraphicFramePr>
          <p:nvPr/>
        </p:nvGraphicFramePr>
        <p:xfrm>
          <a:off x="1143000" y="1371600"/>
          <a:ext cx="6400800" cy="835025"/>
        </p:xfrm>
        <a:graphic>
          <a:graphicData uri="http://schemas.openxmlformats.org/presentationml/2006/ole">
            <mc:AlternateContent xmlns:mc="http://schemas.openxmlformats.org/markup-compatibility/2006">
              <mc:Choice xmlns:v="urn:schemas-microsoft-com:vml" Requires="v">
                <p:oleObj spid="_x0000_s16395" name="Equation" r:id="rId8" imgW="3441600" imgH="457200" progId="Equation.3">
                  <p:embed/>
                </p:oleObj>
              </mc:Choice>
              <mc:Fallback>
                <p:oleObj name="Equation" r:id="rId8" imgW="3441600" imgH="4572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71600"/>
                        <a:ext cx="64008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47800" y="533400"/>
            <a:ext cx="5867400" cy="609600"/>
          </a:xfrm>
          <a:noFill/>
        </p:spPr>
        <p:txBody>
          <a:bodyPr/>
          <a:lstStyle/>
          <a:p>
            <a:r>
              <a:rPr lang="en-US" altLang="en-US" sz="3600">
                <a:solidFill>
                  <a:srgbClr val="1F554B"/>
                </a:solidFill>
              </a:rPr>
              <a:t>Hypothesis Testing</a:t>
            </a:r>
          </a:p>
        </p:txBody>
      </p:sp>
      <p:sp>
        <p:nvSpPr>
          <p:cNvPr id="5" name="Date Placeholder 2"/>
          <p:cNvSpPr>
            <a:spLocks noGrp="1"/>
          </p:cNvSpPr>
          <p:nvPr>
            <p:ph type="dt" sz="quarter" idx="10"/>
          </p:nvPr>
        </p:nvSpPr>
        <p:spPr/>
        <p:txBody>
          <a:bodyPr/>
          <a:lstStyle/>
          <a:p>
            <a:pPr>
              <a:defRPr/>
            </a:pPr>
            <a:r>
              <a:rPr lang="en-US"/>
              <a:t>Chapter 16</a:t>
            </a:r>
          </a:p>
        </p:txBody>
      </p:sp>
      <p:sp>
        <p:nvSpPr>
          <p:cNvPr id="6"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5690EE-4F55-4B5B-8390-0F7AF4A3ADCD}"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43013" name="Rectangle 3"/>
          <p:cNvSpPr>
            <a:spLocks noChangeArrowheads="1"/>
          </p:cNvSpPr>
          <p:nvPr/>
        </p:nvSpPr>
        <p:spPr bwMode="auto">
          <a:xfrm>
            <a:off x="155575" y="1524000"/>
            <a:ext cx="898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The failure times came from the specified distribution.</a:t>
            </a:r>
          </a:p>
          <a:p>
            <a:endParaRPr lang="en-US" altLang="en-US">
              <a:latin typeface="Arial" panose="020B0604020202020204" pitchFamily="34" charset="0"/>
            </a:endParaRP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The failure times did not come from the specified distribution.</a:t>
            </a:r>
          </a:p>
        </p:txBody>
      </p:sp>
      <p:sp>
        <p:nvSpPr>
          <p:cNvPr id="43014" name="Rectangle 4"/>
          <p:cNvSpPr>
            <a:spLocks noChangeArrowheads="1"/>
          </p:cNvSpPr>
          <p:nvPr/>
        </p:nvSpPr>
        <p:spPr bwMode="auto">
          <a:xfrm>
            <a:off x="657225" y="2943225"/>
            <a:ext cx="7727950" cy="30384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				H</a:t>
            </a:r>
            <a:r>
              <a:rPr lang="en-US" altLang="en-US" baseline="-25000">
                <a:latin typeface="Arial" panose="020B0604020202020204" pitchFamily="34" charset="0"/>
              </a:rPr>
              <a:t>0</a:t>
            </a:r>
            <a:r>
              <a:rPr lang="en-US" altLang="en-US">
                <a:latin typeface="Arial" panose="020B0604020202020204" pitchFamily="34" charset="0"/>
              </a:rPr>
              <a:t> true		H</a:t>
            </a:r>
            <a:r>
              <a:rPr lang="en-US" altLang="en-US" baseline="-25000">
                <a:latin typeface="Arial" panose="020B0604020202020204" pitchFamily="34" charset="0"/>
              </a:rPr>
              <a:t>1</a:t>
            </a:r>
            <a:r>
              <a:rPr lang="en-US" altLang="en-US">
                <a:latin typeface="Arial" panose="020B0604020202020204" pitchFamily="34" charset="0"/>
              </a:rPr>
              <a:t> true</a:t>
            </a:r>
          </a:p>
          <a:p>
            <a:endParaRPr lang="en-US" altLang="en-US">
              <a:latin typeface="Arial" panose="020B0604020202020204" pitchFamily="34" charset="0"/>
            </a:endParaRPr>
          </a:p>
          <a:p>
            <a:r>
              <a:rPr lang="en-US" altLang="en-US">
                <a:latin typeface="Arial" panose="020B0604020202020204" pitchFamily="34" charset="0"/>
              </a:rPr>
              <a:t>	Accept H</a:t>
            </a:r>
            <a:r>
              <a:rPr lang="en-US" altLang="en-US" baseline="-25000">
                <a:latin typeface="Arial" panose="020B0604020202020204" pitchFamily="34" charset="0"/>
              </a:rPr>
              <a:t>0</a:t>
            </a:r>
            <a:r>
              <a:rPr lang="en-US" altLang="en-US">
                <a:latin typeface="Arial" panose="020B0604020202020204" pitchFamily="34" charset="0"/>
              </a:rPr>
              <a:t>		correct		Type II</a:t>
            </a:r>
          </a:p>
          <a:p>
            <a:r>
              <a:rPr lang="en-US" altLang="en-US">
                <a:latin typeface="Arial" panose="020B0604020202020204" pitchFamily="34" charset="0"/>
              </a:rPr>
              <a:t>				decision		error</a:t>
            </a:r>
          </a:p>
          <a:p>
            <a:endParaRPr lang="en-US" altLang="en-US">
              <a:latin typeface="Arial" panose="020B0604020202020204" pitchFamily="34" charset="0"/>
            </a:endParaRPr>
          </a:p>
          <a:p>
            <a:r>
              <a:rPr lang="en-US" altLang="en-US">
                <a:latin typeface="Arial" panose="020B0604020202020204" pitchFamily="34" charset="0"/>
              </a:rPr>
              <a:t>	Accept H</a:t>
            </a:r>
            <a:r>
              <a:rPr lang="en-US" altLang="en-US" baseline="-25000">
                <a:latin typeface="Arial" panose="020B0604020202020204" pitchFamily="34" charset="0"/>
              </a:rPr>
              <a:t>1</a:t>
            </a:r>
            <a:r>
              <a:rPr lang="en-US" altLang="en-US">
                <a:latin typeface="Arial" panose="020B0604020202020204" pitchFamily="34" charset="0"/>
              </a:rPr>
              <a:t>		Type I			correct</a:t>
            </a:r>
          </a:p>
          <a:p>
            <a:r>
              <a:rPr lang="en-US" altLang="en-US">
                <a:latin typeface="Arial" panose="020B0604020202020204" pitchFamily="34" charset="0"/>
              </a:rPr>
              <a:t>				error			decision</a:t>
            </a:r>
          </a:p>
          <a:p>
            <a:endParaRPr lang="en-US" altLang="en-US">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4"/>
          <p:cNvSpPr>
            <a:spLocks noGrp="1"/>
          </p:cNvSpPr>
          <p:nvPr>
            <p:ph type="title"/>
          </p:nvPr>
        </p:nvSpPr>
        <p:spPr>
          <a:xfrm>
            <a:off x="1295400" y="381000"/>
            <a:ext cx="7107238" cy="885825"/>
          </a:xfrm>
        </p:spPr>
        <p:txBody>
          <a:bodyPr/>
          <a:lstStyle/>
          <a:p>
            <a:r>
              <a:rPr lang="en-US" altLang="en-US"/>
              <a:t>Chi-Square Test for Singly Censored Data</a:t>
            </a:r>
          </a:p>
        </p:txBody>
      </p:sp>
      <p:sp>
        <p:nvSpPr>
          <p:cNvPr id="17412" name="Content Placeholder 5"/>
          <p:cNvSpPr>
            <a:spLocks noGrp="1"/>
          </p:cNvSpPr>
          <p:nvPr>
            <p:ph idx="1"/>
          </p:nvPr>
        </p:nvSpPr>
        <p:spPr>
          <a:xfrm>
            <a:off x="304800" y="1676400"/>
            <a:ext cx="7772400" cy="2362200"/>
          </a:xfrm>
        </p:spPr>
        <p:txBody>
          <a:bodyPr/>
          <a:lstStyle/>
          <a:p>
            <a:r>
              <a:rPr lang="en-US" altLang="en-US" sz="2000" b="1"/>
              <a:t>EXAMPLE 16.5.</a:t>
            </a:r>
            <a:r>
              <a:rPr lang="en-US" altLang="en-US" sz="2000"/>
              <a:t> The following failure times in cycles resulted from submitting 35 mechanical switches to an accelerated life test terminating at failure or at 6000 cycles:  </a:t>
            </a:r>
          </a:p>
          <a:p>
            <a:r>
              <a:rPr lang="en-US" altLang="en-US" sz="2000"/>
              <a:t>	450	1479	1581	1750	1825	2116	2441	2545	2609	2724	2732	3442	3624	3745	3831	3839	3879	4641	4940	4989	5050	5217	5596	5601	5654	5736	5851	5869	5911</a:t>
            </a:r>
          </a:p>
          <a:p>
            <a:endParaRPr lang="en-US" altLang="en-US"/>
          </a:p>
        </p:txBody>
      </p:sp>
      <p:sp>
        <p:nvSpPr>
          <p:cNvPr id="3" name="Date Placeholder 2"/>
          <p:cNvSpPr>
            <a:spLocks noGrp="1"/>
          </p:cNvSpPr>
          <p:nvPr>
            <p:ph type="dt" sz="quarter" idx="10"/>
          </p:nvPr>
        </p:nvSpPr>
        <p:spPr/>
        <p:txBody>
          <a:bodyPr/>
          <a:lstStyle/>
          <a:p>
            <a:pPr>
              <a:defRPr/>
            </a:pPr>
            <a:r>
              <a:rPr lang="en-US"/>
              <a:t>Chapter 16</a:t>
            </a:r>
          </a:p>
        </p:txBody>
      </p:sp>
      <p:sp>
        <p:nvSpPr>
          <p:cNvPr id="4" name="Slide Number Placeholder 3"/>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5B56B9-45EC-42DB-8638-90A2F750085B}"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17415" name="TextBox 6"/>
          <p:cNvSpPr txBox="1">
            <a:spLocks noChangeArrowheads="1"/>
          </p:cNvSpPr>
          <p:nvPr/>
        </p:nvSpPr>
        <p:spPr bwMode="auto">
          <a:xfrm>
            <a:off x="685800" y="4267200"/>
            <a:ext cx="7315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The Weibull distribution with MLE’s			    was subjected to the chi-square test with the data grouped into 7 cells.  The 6 censored units were counted in the last cell.</a:t>
            </a:r>
          </a:p>
          <a:p>
            <a:r>
              <a:rPr lang="en-US" altLang="en-US"/>
              <a:t> </a:t>
            </a:r>
          </a:p>
        </p:txBody>
      </p:sp>
      <p:sp>
        <p:nvSpPr>
          <p:cNvPr id="174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0" name="Object 1"/>
          <p:cNvGraphicFramePr>
            <a:graphicFrameLocks noChangeAspect="1"/>
          </p:cNvGraphicFramePr>
          <p:nvPr/>
        </p:nvGraphicFramePr>
        <p:xfrm>
          <a:off x="4724400" y="4191000"/>
          <a:ext cx="3221038" cy="485775"/>
        </p:xfrm>
        <a:graphic>
          <a:graphicData uri="http://schemas.openxmlformats.org/presentationml/2006/ole">
            <mc:AlternateContent xmlns:mc="http://schemas.openxmlformats.org/markup-compatibility/2006">
              <mc:Choice xmlns:v="urn:schemas-microsoft-com:vml" Requires="v">
                <p:oleObj spid="_x0000_s17418" name="Equation" r:id="rId4" imgW="1701800" imgH="254000" progId="Equation.DSMT4">
                  <p:embed/>
                </p:oleObj>
              </mc:Choice>
              <mc:Fallback>
                <p:oleObj name="Equation" r:id="rId4" imgW="1701800" imgH="254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191000"/>
                        <a:ext cx="32210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4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2743200"/>
            <a:ext cx="91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5"/>
          <p:cNvSpPr>
            <a:spLocks noGrp="1"/>
          </p:cNvSpPr>
          <p:nvPr>
            <p:ph type="title"/>
          </p:nvPr>
        </p:nvSpPr>
        <p:spPr>
          <a:xfrm>
            <a:off x="1219200" y="533400"/>
            <a:ext cx="7107238" cy="790575"/>
          </a:xfrm>
        </p:spPr>
        <p:txBody>
          <a:bodyPr/>
          <a:lstStyle/>
          <a:p>
            <a:r>
              <a:rPr lang="en-US" altLang="en-US"/>
              <a:t>Chi-Square Test for Singly Censored Data</a:t>
            </a:r>
          </a:p>
        </p:txBody>
      </p:sp>
      <p:sp>
        <p:nvSpPr>
          <p:cNvPr id="4" name="Date Placeholder 3"/>
          <p:cNvSpPr>
            <a:spLocks noGrp="1"/>
          </p:cNvSpPr>
          <p:nvPr>
            <p:ph type="dt" sz="quarter" idx="10"/>
          </p:nvPr>
        </p:nvSpPr>
        <p:spPr/>
        <p:txBody>
          <a:bodyPr/>
          <a:lstStyle/>
          <a:p>
            <a:pPr>
              <a:defRPr/>
            </a:pPr>
            <a:r>
              <a:rPr lang="en-US"/>
              <a:t>Chapter 16</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DA9916-31A2-456B-A372-5E7CC3C51666}"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graphicFrame>
        <p:nvGraphicFramePr>
          <p:cNvPr id="7" name="Table 6"/>
          <p:cNvGraphicFramePr>
            <a:graphicFrameLocks noGrp="1"/>
          </p:cNvGraphicFramePr>
          <p:nvPr/>
        </p:nvGraphicFramePr>
        <p:xfrm>
          <a:off x="1295400" y="1371600"/>
          <a:ext cx="6629400" cy="3078163"/>
        </p:xfrm>
        <a:graphic>
          <a:graphicData uri="http://schemas.openxmlformats.org/drawingml/2006/table">
            <a:tbl>
              <a:tblPr/>
              <a:tblGrid>
                <a:gridCol w="772422">
                  <a:extLst>
                    <a:ext uri="{9D8B030D-6E8A-4147-A177-3AD203B41FA5}">
                      <a16:colId xmlns:a16="http://schemas.microsoft.com/office/drawing/2014/main" val="20000"/>
                    </a:ext>
                  </a:extLst>
                </a:gridCol>
                <a:gridCol w="1461366">
                  <a:extLst>
                    <a:ext uri="{9D8B030D-6E8A-4147-A177-3AD203B41FA5}">
                      <a16:colId xmlns:a16="http://schemas.microsoft.com/office/drawing/2014/main" val="20001"/>
                    </a:ext>
                  </a:extLst>
                </a:gridCol>
                <a:gridCol w="1033415">
                  <a:extLst>
                    <a:ext uri="{9D8B030D-6E8A-4147-A177-3AD203B41FA5}">
                      <a16:colId xmlns:a16="http://schemas.microsoft.com/office/drawing/2014/main" val="20002"/>
                    </a:ext>
                  </a:extLst>
                </a:gridCol>
                <a:gridCol w="1208050">
                  <a:extLst>
                    <a:ext uri="{9D8B030D-6E8A-4147-A177-3AD203B41FA5}">
                      <a16:colId xmlns:a16="http://schemas.microsoft.com/office/drawing/2014/main" val="20003"/>
                    </a:ext>
                  </a:extLst>
                </a:gridCol>
                <a:gridCol w="1120732">
                  <a:extLst>
                    <a:ext uri="{9D8B030D-6E8A-4147-A177-3AD203B41FA5}">
                      <a16:colId xmlns:a16="http://schemas.microsoft.com/office/drawing/2014/main" val="20004"/>
                    </a:ext>
                  </a:extLst>
                </a:gridCol>
                <a:gridCol w="1033415">
                  <a:extLst>
                    <a:ext uri="{9D8B030D-6E8A-4147-A177-3AD203B41FA5}">
                      <a16:colId xmlns:a16="http://schemas.microsoft.com/office/drawing/2014/main" val="20005"/>
                    </a:ext>
                  </a:extLst>
                </a:gridCol>
              </a:tblGrid>
              <a:tr h="384770">
                <a:tc>
                  <a:txBody>
                    <a:bodyPr/>
                    <a:lstStyle/>
                    <a:p>
                      <a:pPr marL="0" marR="0" indent="0">
                        <a:lnSpc>
                          <a:spcPct val="150000"/>
                        </a:lnSpc>
                        <a:spcBef>
                          <a:spcPts val="0"/>
                        </a:spcBef>
                        <a:spcAft>
                          <a:spcPts val="0"/>
                        </a:spcAft>
                      </a:pPr>
                      <a:r>
                        <a:rPr lang="en-US" sz="1600" b="1" dirty="0">
                          <a:latin typeface="Arial"/>
                          <a:ea typeface="Times New Roman"/>
                          <a:cs typeface="Times New Roman"/>
                        </a:rPr>
                        <a:t>Cell</a:t>
                      </a:r>
                      <a:endParaRPr lang="en-US" sz="2400" dirty="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nSpc>
                          <a:spcPct val="150000"/>
                        </a:lnSpc>
                        <a:spcBef>
                          <a:spcPts val="0"/>
                        </a:spcBef>
                        <a:spcAft>
                          <a:spcPts val="0"/>
                        </a:spcAft>
                      </a:pPr>
                      <a:r>
                        <a:rPr lang="en-US" sz="1600" b="1">
                          <a:latin typeface="Arial"/>
                          <a:ea typeface="Times New Roman"/>
                          <a:cs typeface="Times New Roman"/>
                        </a:rPr>
                        <a:t>Upper Bound</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nSpc>
                          <a:spcPct val="150000"/>
                        </a:lnSpc>
                        <a:spcBef>
                          <a:spcPts val="0"/>
                        </a:spcBef>
                        <a:spcAft>
                          <a:spcPts val="0"/>
                        </a:spcAft>
                      </a:pPr>
                      <a:r>
                        <a:rPr lang="en-US" sz="1600" b="1">
                          <a:latin typeface="Arial"/>
                          <a:ea typeface="Times New Roman"/>
                          <a:cs typeface="Times New Roman"/>
                        </a:rPr>
                        <a:t>Observed</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nSpc>
                          <a:spcPct val="150000"/>
                        </a:lnSpc>
                        <a:spcBef>
                          <a:spcPts val="0"/>
                        </a:spcBef>
                        <a:spcAft>
                          <a:spcPts val="0"/>
                        </a:spcAft>
                      </a:pPr>
                      <a:r>
                        <a:rPr lang="en-US" sz="1600" b="1">
                          <a:latin typeface="Arial"/>
                          <a:ea typeface="Times New Roman"/>
                          <a:cs typeface="Times New Roman"/>
                        </a:rPr>
                        <a:t>Probability</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nSpc>
                          <a:spcPct val="150000"/>
                        </a:lnSpc>
                        <a:spcBef>
                          <a:spcPts val="0"/>
                        </a:spcBef>
                        <a:spcAft>
                          <a:spcPts val="0"/>
                        </a:spcAft>
                      </a:pPr>
                      <a:r>
                        <a:rPr lang="en-US" sz="1600" b="1">
                          <a:latin typeface="Arial"/>
                          <a:ea typeface="Times New Roman"/>
                          <a:cs typeface="Times New Roman"/>
                        </a:rPr>
                        <a:t>Expected</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nSpc>
                          <a:spcPct val="150000"/>
                        </a:lnSpc>
                        <a:spcBef>
                          <a:spcPts val="0"/>
                        </a:spcBef>
                        <a:spcAft>
                          <a:spcPts val="0"/>
                        </a:spcAft>
                      </a:pPr>
                      <a:r>
                        <a:rPr lang="en-US" sz="1600" b="1">
                          <a:latin typeface="Arial"/>
                          <a:ea typeface="Times New Roman"/>
                          <a:cs typeface="Times New Roman"/>
                        </a:rPr>
                        <a:t>(O-E)</a:t>
                      </a:r>
                      <a:r>
                        <a:rPr lang="en-US" sz="1600" b="1" baseline="30000">
                          <a:latin typeface="Arial"/>
                          <a:ea typeface="Times New Roman"/>
                          <a:cs typeface="Times New Roman"/>
                        </a:rPr>
                        <a:t>2</a:t>
                      </a:r>
                      <a:r>
                        <a:rPr lang="en-US" sz="1600" b="1">
                          <a:latin typeface="Arial"/>
                          <a:ea typeface="Times New Roman"/>
                          <a:cs typeface="Times New Roman"/>
                        </a:rPr>
                        <a:t>/E</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1</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1000</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1</a:t>
                      </a:r>
                      <a:endParaRPr lang="en-US" sz="2400">
                        <a:latin typeface="Times New Roman"/>
                        <a:ea typeface="Times New Roman"/>
                        <a:cs typeface="Times New Roman"/>
                      </a:endParaRPr>
                    </a:p>
                  </a:txBody>
                  <a:tcPr marL="9525" marR="9525" marT="9524" marB="9524">
                    <a:lnL>
                      <a:noFill/>
                    </a:lnL>
                    <a:lnR>
                      <a:noFill/>
                    </a:lnR>
                    <a:lnT w="12700" cap="flat" cmpd="sng" algn="ctr">
                      <a:solidFill>
                        <a:srgbClr val="000080"/>
                      </a:solidFill>
                      <a:prstDash val="solid"/>
                      <a:round/>
                      <a:headEnd type="none" w="med" len="med"/>
                      <a:tailEnd type="none" w="med" len="med"/>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0.0255</a:t>
                      </a:r>
                      <a:endParaRPr lang="en-US" sz="2400">
                        <a:latin typeface="Times New Roman"/>
                        <a:ea typeface="Times New Roman"/>
                        <a:cs typeface="Times New Roman"/>
                      </a:endParaRPr>
                    </a:p>
                  </a:txBody>
                  <a:tcPr marL="9525" marR="9525" marT="9524" marB="9524" anchor="b">
                    <a:lnL>
                      <a:noFill/>
                    </a:lnL>
                    <a:lnR>
                      <a:noFill/>
                    </a:lnR>
                    <a:lnT w="12700" cap="flat" cmpd="sng" algn="ctr">
                      <a:solidFill>
                        <a:srgbClr val="000080"/>
                      </a:solidFill>
                      <a:prstDash val="solid"/>
                      <a:round/>
                      <a:headEnd type="none" w="med" len="med"/>
                      <a:tailEnd type="none" w="med" len="med"/>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0.8912</a:t>
                      </a:r>
                      <a:endParaRPr lang="en-US" sz="2400">
                        <a:latin typeface="Times New Roman"/>
                        <a:ea typeface="Times New Roman"/>
                        <a:cs typeface="Times New Roman"/>
                      </a:endParaRPr>
                    </a:p>
                  </a:txBody>
                  <a:tcPr marL="9525" marR="9525" marT="9524" marB="9524" anchor="b">
                    <a:lnL>
                      <a:noFill/>
                    </a:lnL>
                    <a:lnR>
                      <a:noFill/>
                    </a:lnR>
                    <a:lnT w="12700" cap="flat" cmpd="sng" algn="ctr">
                      <a:solidFill>
                        <a:srgbClr val="000080"/>
                      </a:solidFill>
                      <a:prstDash val="solid"/>
                      <a:round/>
                      <a:headEnd type="none" w="med" len="med"/>
                      <a:tailEnd type="none" w="med" len="med"/>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0.0133</a:t>
                      </a:r>
                      <a:endParaRPr lang="en-US" sz="2400">
                        <a:latin typeface="Times New Roman"/>
                        <a:ea typeface="Times New Roman"/>
                        <a:cs typeface="Times New Roman"/>
                      </a:endParaRPr>
                    </a:p>
                  </a:txBody>
                  <a:tcPr marL="9525" marR="9525" marT="9524" marB="9524" anchor="b">
                    <a:lnL>
                      <a:noFill/>
                    </a:lnL>
                    <a:lnR>
                      <a:noFill/>
                    </a:lnR>
                    <a:lnT w="12700" cap="flat" cmpd="sng" algn="ctr">
                      <a:solidFill>
                        <a:srgbClr val="000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2</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2000</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4</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0.0928</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3.2485</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0.1739</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extLst>
                  <a:ext uri="{0D108BD9-81ED-4DB2-BD59-A6C34878D82A}">
                    <a16:rowId xmlns:a16="http://schemas.microsoft.com/office/drawing/2014/main" val="10002"/>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3</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3000</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6</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0.1542</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5.3986</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0.0670</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extLst>
                  <a:ext uri="{0D108BD9-81ED-4DB2-BD59-A6C34878D82A}">
                    <a16:rowId xmlns:a16="http://schemas.microsoft.com/office/drawing/2014/main" val="10003"/>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4</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4000</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6</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0.1865</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6.5265</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0.0425</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extLst>
                  <a:ext uri="{0D108BD9-81ED-4DB2-BD59-A6C34878D82A}">
                    <a16:rowId xmlns:a16="http://schemas.microsoft.com/office/drawing/2014/main" val="10004"/>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5</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5000</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3</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0.1816</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6.3568</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1.7726</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extLst>
                  <a:ext uri="{0D108BD9-81ED-4DB2-BD59-A6C34878D82A}">
                    <a16:rowId xmlns:a16="http://schemas.microsoft.com/office/drawing/2014/main" val="10005"/>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6</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6000</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9</a:t>
                      </a:r>
                      <a:endParaRPr lang="en-US" sz="2400">
                        <a:latin typeface="Times New Roman"/>
                        <a:ea typeface="Times New Roman"/>
                        <a:cs typeface="Times New Roman"/>
                      </a:endParaRPr>
                    </a:p>
                  </a:txBody>
                  <a:tcPr marL="9525" marR="9525" marT="9524" marB="9524">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0.1477</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5.1706</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2.8361</a:t>
                      </a:r>
                      <a:endParaRPr lang="en-US" sz="2400">
                        <a:latin typeface="Times New Roman"/>
                        <a:ea typeface="Times New Roman"/>
                        <a:cs typeface="Times New Roman"/>
                      </a:endParaRPr>
                    </a:p>
                  </a:txBody>
                  <a:tcPr marL="9525" marR="9525" marT="9524" marB="9524" anchor="b">
                    <a:lnL>
                      <a:noFill/>
                    </a:lnL>
                    <a:lnR>
                      <a:noFill/>
                    </a:lnR>
                    <a:lnT>
                      <a:noFill/>
                    </a:lnT>
                    <a:lnB>
                      <a:noFill/>
                    </a:lnB>
                    <a:solidFill>
                      <a:srgbClr val="FFFFFF"/>
                    </a:solidFill>
                  </a:tcPr>
                </a:tc>
                <a:extLst>
                  <a:ext uri="{0D108BD9-81ED-4DB2-BD59-A6C34878D82A}">
                    <a16:rowId xmlns:a16="http://schemas.microsoft.com/office/drawing/2014/main" val="10006"/>
                  </a:ext>
                </a:extLst>
              </a:tr>
              <a:tr h="384770">
                <a:tc>
                  <a:txBody>
                    <a:bodyPr/>
                    <a:lstStyle/>
                    <a:p>
                      <a:pPr marL="0" marR="0" indent="0">
                        <a:lnSpc>
                          <a:spcPct val="150000"/>
                        </a:lnSpc>
                        <a:spcBef>
                          <a:spcPts val="0"/>
                        </a:spcBef>
                        <a:spcAft>
                          <a:spcPts val="0"/>
                        </a:spcAft>
                      </a:pPr>
                      <a:r>
                        <a:rPr lang="en-US" sz="1600">
                          <a:latin typeface="Arial"/>
                          <a:ea typeface="Times New Roman"/>
                          <a:cs typeface="Times New Roman"/>
                        </a:rPr>
                        <a:t>7</a:t>
                      </a:r>
                      <a:endParaRPr lang="en-US" sz="2400">
                        <a:latin typeface="Times New Roman"/>
                        <a:ea typeface="Times New Roman"/>
                        <a:cs typeface="Times New Roman"/>
                      </a:endParaRPr>
                    </a:p>
                  </a:txBody>
                  <a:tcPr marL="9525" marR="9525" marT="9524" marB="9524">
                    <a:lnL>
                      <a:noFill/>
                    </a:lnL>
                    <a:lnR>
                      <a:noFill/>
                    </a:lnR>
                    <a:lnT>
                      <a:noFill/>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gn="ctr">
                        <a:lnSpc>
                          <a:spcPct val="150000"/>
                        </a:lnSpc>
                        <a:spcBef>
                          <a:spcPts val="0"/>
                        </a:spcBef>
                        <a:spcAft>
                          <a:spcPts val="0"/>
                        </a:spcAft>
                      </a:pPr>
                      <a:r>
                        <a:rPr lang="en-US" sz="1600" dirty="0">
                          <a:latin typeface="Arial"/>
                          <a:ea typeface="Times New Roman"/>
                          <a:cs typeface="Arial"/>
                          <a:sym typeface="Symbol"/>
                        </a:rPr>
                        <a:t></a:t>
                      </a:r>
                      <a:endParaRPr lang="en-US" sz="2400" dirty="0">
                        <a:latin typeface="Times New Roman"/>
                        <a:ea typeface="Times New Roman"/>
                        <a:cs typeface="Times New Roman"/>
                      </a:endParaRPr>
                    </a:p>
                  </a:txBody>
                  <a:tcPr marL="9525" marR="9525" marT="9524" marB="9524">
                    <a:lnL>
                      <a:noFill/>
                    </a:lnL>
                    <a:lnR>
                      <a:noFill/>
                    </a:lnR>
                    <a:lnT>
                      <a:noFill/>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gn="ctr">
                        <a:lnSpc>
                          <a:spcPct val="150000"/>
                        </a:lnSpc>
                        <a:spcBef>
                          <a:spcPts val="0"/>
                        </a:spcBef>
                        <a:spcAft>
                          <a:spcPts val="0"/>
                        </a:spcAft>
                      </a:pPr>
                      <a:r>
                        <a:rPr lang="en-US" sz="1600" b="1">
                          <a:latin typeface="Arial"/>
                          <a:ea typeface="Times New Roman"/>
                          <a:cs typeface="Times New Roman"/>
                        </a:rPr>
                        <a:t>6</a:t>
                      </a:r>
                      <a:endParaRPr lang="en-US" sz="2400">
                        <a:latin typeface="Times New Roman"/>
                        <a:ea typeface="Times New Roman"/>
                        <a:cs typeface="Times New Roman"/>
                      </a:endParaRPr>
                    </a:p>
                  </a:txBody>
                  <a:tcPr marL="9525" marR="9525" marT="9524" marB="9524">
                    <a:lnL>
                      <a:noFill/>
                    </a:lnL>
                    <a:lnR>
                      <a:noFill/>
                    </a:lnR>
                    <a:lnT>
                      <a:noFill/>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0.2117</a:t>
                      </a:r>
                      <a:endParaRPr lang="en-US" sz="2400">
                        <a:latin typeface="Times New Roman"/>
                        <a:ea typeface="Times New Roman"/>
                        <a:cs typeface="Times New Roman"/>
                      </a:endParaRPr>
                    </a:p>
                  </a:txBody>
                  <a:tcPr marL="9525" marR="9525" marT="9524" marB="9524" anchor="b">
                    <a:lnL>
                      <a:noFill/>
                    </a:lnL>
                    <a:lnR>
                      <a:noFill/>
                    </a:lnR>
                    <a:lnT>
                      <a:noFill/>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gn="ctr">
                        <a:lnSpc>
                          <a:spcPct val="150000"/>
                        </a:lnSpc>
                        <a:spcBef>
                          <a:spcPts val="0"/>
                        </a:spcBef>
                        <a:spcAft>
                          <a:spcPts val="0"/>
                        </a:spcAft>
                      </a:pPr>
                      <a:r>
                        <a:rPr lang="en-US" sz="1600">
                          <a:latin typeface="Arial"/>
                          <a:ea typeface="Times New Roman"/>
                          <a:cs typeface="Times New Roman"/>
                        </a:rPr>
                        <a:t>7.4078</a:t>
                      </a:r>
                      <a:endParaRPr lang="en-US" sz="2400">
                        <a:latin typeface="Times New Roman"/>
                        <a:ea typeface="Times New Roman"/>
                        <a:cs typeface="Times New Roman"/>
                      </a:endParaRPr>
                    </a:p>
                  </a:txBody>
                  <a:tcPr marL="9525" marR="9525" marT="9524" marB="9524" anchor="b">
                    <a:lnL>
                      <a:noFill/>
                    </a:lnL>
                    <a:lnR>
                      <a:noFill/>
                    </a:lnR>
                    <a:lnT>
                      <a:noFill/>
                    </a:lnT>
                    <a:lnB w="12700" cap="flat" cmpd="sng" algn="ctr">
                      <a:solidFill>
                        <a:srgbClr val="000080"/>
                      </a:solidFill>
                      <a:prstDash val="solid"/>
                      <a:round/>
                      <a:headEnd type="none" w="med" len="med"/>
                      <a:tailEnd type="none" w="med" len="med"/>
                    </a:lnB>
                    <a:solidFill>
                      <a:srgbClr val="FFFFFF"/>
                    </a:solidFill>
                  </a:tcPr>
                </a:tc>
                <a:tc>
                  <a:txBody>
                    <a:bodyPr/>
                    <a:lstStyle/>
                    <a:p>
                      <a:pPr marL="0" marR="0" indent="0" algn="ctr">
                        <a:lnSpc>
                          <a:spcPct val="150000"/>
                        </a:lnSpc>
                        <a:spcBef>
                          <a:spcPts val="0"/>
                        </a:spcBef>
                        <a:spcAft>
                          <a:spcPts val="0"/>
                        </a:spcAft>
                      </a:pPr>
                      <a:r>
                        <a:rPr lang="en-US" sz="1600" dirty="0">
                          <a:latin typeface="Arial"/>
                          <a:ea typeface="Times New Roman"/>
                          <a:cs typeface="Times New Roman"/>
                        </a:rPr>
                        <a:t>0.2676</a:t>
                      </a:r>
                      <a:endParaRPr lang="en-US" sz="2400" dirty="0">
                        <a:latin typeface="Times New Roman"/>
                        <a:ea typeface="Times New Roman"/>
                        <a:cs typeface="Times New Roman"/>
                      </a:endParaRPr>
                    </a:p>
                  </a:txBody>
                  <a:tcPr marL="9525" marR="9525" marT="9524" marB="9524" anchor="b">
                    <a:lnL>
                      <a:noFill/>
                    </a:lnL>
                    <a:lnR>
                      <a:noFill/>
                    </a:lnR>
                    <a:lnT>
                      <a:noFill/>
                    </a:lnT>
                    <a:lnB w="12700" cap="flat" cmpd="sng" algn="ctr">
                      <a:solidFill>
                        <a:srgbClr val="00008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5113" name="TextBox 7"/>
          <p:cNvSpPr txBox="1">
            <a:spLocks noChangeArrowheads="1"/>
          </p:cNvSpPr>
          <p:nvPr/>
        </p:nvSpPr>
        <p:spPr bwMode="auto">
          <a:xfrm>
            <a:off x="762000" y="4648200"/>
            <a:ext cx="754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The computed  Χ</a:t>
            </a:r>
            <a:r>
              <a:rPr lang="en-US" altLang="en-US" sz="2000" baseline="30000">
                <a:latin typeface="Tahoma" panose="020B0604030504040204" pitchFamily="34" charset="0"/>
                <a:cs typeface="Tahoma" panose="020B0604030504040204" pitchFamily="34" charset="0"/>
              </a:rPr>
              <a:t>2</a:t>
            </a:r>
            <a:r>
              <a:rPr lang="en-US" altLang="en-US" sz="2000">
                <a:latin typeface="Tahoma" panose="020B0604030504040204" pitchFamily="34" charset="0"/>
                <a:cs typeface="Tahoma" panose="020B0604030504040204" pitchFamily="34" charset="0"/>
              </a:rPr>
              <a:t> = 5.1729 &lt; critical Χ</a:t>
            </a:r>
            <a:r>
              <a:rPr lang="en-US" altLang="en-US" sz="2000" baseline="30000">
                <a:latin typeface="Tahoma" panose="020B0604030504040204" pitchFamily="34" charset="0"/>
                <a:cs typeface="Tahoma" panose="020B0604030504040204" pitchFamily="34" charset="0"/>
              </a:rPr>
              <a:t>2 </a:t>
            </a:r>
            <a:r>
              <a:rPr lang="en-US" altLang="en-US" sz="2000">
                <a:latin typeface="Tahoma" panose="020B0604030504040204" pitchFamily="34" charset="0"/>
                <a:cs typeface="Tahoma" panose="020B0604030504040204" pitchFamily="34" charset="0"/>
              </a:rPr>
              <a:t>= 7.78 with 4 degrees of freedom at the 10% level. </a:t>
            </a:r>
          </a:p>
          <a:p>
            <a:r>
              <a:rPr lang="en-US" altLang="en-US" sz="2000">
                <a:latin typeface="Tahoma" panose="020B0604030504040204" pitchFamily="34" charset="0"/>
                <a:cs typeface="Tahoma" panose="020B0604030504040204" pitchFamily="34" charset="0"/>
              </a:rPr>
              <a:t>Therefore, the Weibull distribution cannot be rejected.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ctrTitle"/>
          </p:nvPr>
        </p:nvSpPr>
        <p:spPr>
          <a:xfrm>
            <a:off x="1143000" y="1752600"/>
            <a:ext cx="7772400" cy="1462088"/>
          </a:xfrm>
        </p:spPr>
        <p:txBody>
          <a:bodyPr/>
          <a:lstStyle/>
          <a:p>
            <a:r>
              <a:rPr lang="en-US" altLang="en-US">
                <a:solidFill>
                  <a:srgbClr val="1F554B"/>
                </a:solidFill>
              </a:rPr>
              <a:t>Goodness of Fit Tests for Specific Distributions</a:t>
            </a:r>
          </a:p>
        </p:txBody>
      </p:sp>
      <p:sp>
        <p:nvSpPr>
          <p:cNvPr id="46083" name="Rectangle 5"/>
          <p:cNvSpPr>
            <a:spLocks noGrp="1" noChangeArrowheads="1"/>
          </p:cNvSpPr>
          <p:nvPr>
            <p:ph type="subTitle" idx="1"/>
          </p:nvPr>
        </p:nvSpPr>
        <p:spPr>
          <a:xfrm>
            <a:off x="1371600" y="3429000"/>
            <a:ext cx="6400800" cy="2057400"/>
          </a:xfrm>
        </p:spPr>
        <p:txBody>
          <a:bodyPr/>
          <a:lstStyle/>
          <a:p>
            <a:pPr>
              <a:lnSpc>
                <a:spcPct val="90000"/>
              </a:lnSpc>
            </a:pPr>
            <a:r>
              <a:rPr lang="en-US" altLang="en-US" sz="2400">
                <a:solidFill>
                  <a:srgbClr val="1F554B"/>
                </a:solidFill>
              </a:rPr>
              <a:t>Bartlett’s Test for exponential</a:t>
            </a:r>
          </a:p>
          <a:p>
            <a:pPr>
              <a:lnSpc>
                <a:spcPct val="90000"/>
              </a:lnSpc>
            </a:pPr>
            <a:r>
              <a:rPr lang="en-US" altLang="en-US" sz="2400">
                <a:solidFill>
                  <a:srgbClr val="1F554B"/>
                </a:solidFill>
              </a:rPr>
              <a:t>Mann’s Test for the Weibull</a:t>
            </a:r>
          </a:p>
          <a:p>
            <a:pPr>
              <a:lnSpc>
                <a:spcPct val="90000"/>
              </a:lnSpc>
            </a:pPr>
            <a:r>
              <a:rPr lang="en-US" altLang="en-US" sz="2400">
                <a:solidFill>
                  <a:srgbClr val="1F554B"/>
                </a:solidFill>
              </a:rPr>
              <a:t>Kolmogorov-Smirnov Test for normal/lognormal</a:t>
            </a:r>
          </a:p>
          <a:p>
            <a:pPr>
              <a:lnSpc>
                <a:spcPct val="90000"/>
              </a:lnSpc>
            </a:pPr>
            <a:r>
              <a:rPr lang="en-US" altLang="en-US" sz="2400">
                <a:solidFill>
                  <a:srgbClr val="1F554B"/>
                </a:solidFill>
              </a:rPr>
              <a:t>Trend &amp; GOF for power law process model</a:t>
            </a:r>
          </a:p>
        </p:txBody>
      </p:sp>
      <p:sp>
        <p:nvSpPr>
          <p:cNvPr id="5" name="Date Placeholder 3"/>
          <p:cNvSpPr>
            <a:spLocks noGrp="1"/>
          </p:cNvSpPr>
          <p:nvPr>
            <p:ph type="dt" sz="quarter" idx="10"/>
          </p:nvPr>
        </p:nvSpPr>
        <p:spPr/>
        <p:txBody>
          <a:bodyPr/>
          <a:lstStyle/>
          <a:p>
            <a:pPr>
              <a:defRPr/>
            </a:pPr>
            <a:r>
              <a:rPr lang="en-US"/>
              <a:t>Chapter 16</a:t>
            </a:r>
          </a:p>
        </p:txBody>
      </p:sp>
      <p:sp>
        <p:nvSpPr>
          <p:cNvPr id="6" name="Slide Number Placeholder 5"/>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7E11AE-294E-496F-8735-BDEB83BC65C0}" type="slidenum">
              <a:rPr lang="en-US" altLang="en-US" sz="1400">
                <a:solidFill>
                  <a:schemeClr val="bg2"/>
                </a:solidFill>
                <a:latin typeface="Tahoma" panose="020B0604030504040204" pitchFamily="34" charset="0"/>
              </a:rPr>
              <a:pPr/>
              <a:t>22</a:t>
            </a:fld>
            <a:endParaRPr lang="en-US" altLang="en-US" sz="1400">
              <a:solidFill>
                <a:schemeClr val="bg2"/>
              </a:solidFill>
              <a:latin typeface="Tahoma" panose="020B0604030504040204" pitchFamily="34" charset="0"/>
            </a:endParaRPr>
          </a:p>
        </p:txBody>
      </p:sp>
      <p:pic>
        <p:nvPicPr>
          <p:cNvPr id="46086" name="Picture 6" descr="MCj00905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8600"/>
            <a:ext cx="20383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371600" y="609600"/>
            <a:ext cx="6705600" cy="609600"/>
          </a:xfrm>
          <a:noFill/>
        </p:spPr>
        <p:txBody>
          <a:bodyPr/>
          <a:lstStyle/>
          <a:p>
            <a:r>
              <a:rPr lang="en-US" altLang="en-US" sz="3600">
                <a:solidFill>
                  <a:srgbClr val="1F554B"/>
                </a:solidFill>
              </a:rPr>
              <a:t>Bartlett’s Test for Exponential</a:t>
            </a:r>
          </a:p>
        </p:txBody>
      </p:sp>
      <p:sp>
        <p:nvSpPr>
          <p:cNvPr id="26" name="Date Placeholder 2"/>
          <p:cNvSpPr>
            <a:spLocks noGrp="1"/>
          </p:cNvSpPr>
          <p:nvPr>
            <p:ph type="dt" sz="quarter" idx="10"/>
          </p:nvPr>
        </p:nvSpPr>
        <p:spPr/>
        <p:txBody>
          <a:bodyPr/>
          <a:lstStyle/>
          <a:p>
            <a:pPr>
              <a:defRPr/>
            </a:pPr>
            <a:r>
              <a:rPr lang="en-US"/>
              <a:t>Chapter 16</a:t>
            </a:r>
          </a:p>
        </p:txBody>
      </p:sp>
      <p:sp>
        <p:nvSpPr>
          <p:cNvPr id="2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2F6143-6FD6-4EFE-8E4E-E90CC84D64A5}"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18438" name="Rectangle 3"/>
          <p:cNvSpPr>
            <a:spLocks noChangeArrowheads="1"/>
          </p:cNvSpPr>
          <p:nvPr/>
        </p:nvSpPr>
        <p:spPr bwMode="auto">
          <a:xfrm>
            <a:off x="990600" y="1676400"/>
            <a:ext cx="521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Failures times are exponential </a:t>
            </a: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Failure times are not exponential</a:t>
            </a:r>
          </a:p>
        </p:txBody>
      </p:sp>
      <p:graphicFrame>
        <p:nvGraphicFramePr>
          <p:cNvPr id="18434" name="Object 4"/>
          <p:cNvGraphicFramePr>
            <a:graphicFrameLocks/>
          </p:cNvGraphicFramePr>
          <p:nvPr/>
        </p:nvGraphicFramePr>
        <p:xfrm>
          <a:off x="1066800" y="2743200"/>
          <a:ext cx="3200400" cy="1600200"/>
        </p:xfrm>
        <a:graphic>
          <a:graphicData uri="http://schemas.openxmlformats.org/presentationml/2006/ole">
            <mc:AlternateContent xmlns:mc="http://schemas.openxmlformats.org/markup-compatibility/2006">
              <mc:Choice xmlns:v="urn:schemas-microsoft-com:vml" Requires="v">
                <p:oleObj spid="_x0000_s18440" name="Equation" r:id="rId4" imgW="1993680" imgH="1257120" progId="Equation.3">
                  <p:embed/>
                </p:oleObj>
              </mc:Choice>
              <mc:Fallback>
                <p:oleObj name="Equation" r:id="rId4" imgW="1993680" imgH="125712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3200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Rectangle 5"/>
          <p:cNvSpPr>
            <a:spLocks noChangeArrowheads="1"/>
          </p:cNvSpPr>
          <p:nvPr/>
        </p:nvSpPr>
        <p:spPr bwMode="auto">
          <a:xfrm>
            <a:off x="609600" y="4495800"/>
            <a:ext cx="73342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where: t</a:t>
            </a:r>
            <a:r>
              <a:rPr lang="en-US" altLang="en-US" baseline="-25000">
                <a:latin typeface="Arial" panose="020B0604020202020204" pitchFamily="34" charset="0"/>
              </a:rPr>
              <a:t>i</a:t>
            </a:r>
            <a:r>
              <a:rPr lang="en-US" altLang="en-US">
                <a:latin typeface="Arial" panose="020B0604020202020204" pitchFamily="34" charset="0"/>
              </a:rPr>
              <a:t> = time of failure of ith unit</a:t>
            </a:r>
          </a:p>
          <a:p>
            <a:r>
              <a:rPr lang="en-US" altLang="en-US">
                <a:latin typeface="Arial" panose="020B0604020202020204" pitchFamily="34" charset="0"/>
              </a:rPr>
              <a:t>	 r = number of failures</a:t>
            </a:r>
          </a:p>
          <a:p>
            <a:r>
              <a:rPr lang="en-US" altLang="en-US">
                <a:latin typeface="Arial" panose="020B0604020202020204" pitchFamily="34" charset="0"/>
              </a:rPr>
              <a:t>The test statistic, B, under the null hypothesis, has a </a:t>
            </a:r>
          </a:p>
          <a:p>
            <a:r>
              <a:rPr lang="en-US" altLang="en-US">
                <a:latin typeface="Arial" panose="020B0604020202020204" pitchFamily="34" charset="0"/>
              </a:rPr>
              <a:t>chi-squared distribution with r-1 degrees of freedom.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295400" y="609600"/>
            <a:ext cx="7010400" cy="609600"/>
          </a:xfrm>
          <a:noFill/>
        </p:spPr>
        <p:txBody>
          <a:bodyPr/>
          <a:lstStyle/>
          <a:p>
            <a:r>
              <a:rPr lang="en-US" altLang="en-US" sz="3600">
                <a:solidFill>
                  <a:srgbClr val="1F554B"/>
                </a:solidFill>
              </a:rPr>
              <a:t>Bartlett’s Test for Exponential</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9D46C6-5D05-4856-89EE-3FE8FFAF445C}"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19458" name="Object 1024"/>
          <p:cNvGraphicFramePr>
            <a:graphicFrameLocks/>
          </p:cNvGraphicFramePr>
          <p:nvPr/>
        </p:nvGraphicFramePr>
        <p:xfrm>
          <a:off x="1066800" y="1524000"/>
          <a:ext cx="3213100" cy="838200"/>
        </p:xfrm>
        <a:graphic>
          <a:graphicData uri="http://schemas.openxmlformats.org/presentationml/2006/ole">
            <mc:AlternateContent xmlns:mc="http://schemas.openxmlformats.org/markup-compatibility/2006">
              <mc:Choice xmlns:v="urn:schemas-microsoft-com:vml" Requires="v">
                <p:oleObj spid="_x0000_s19467" name="Equation" r:id="rId4" imgW="1384200" imgH="368280" progId="Equation.3">
                  <p:embed/>
                </p:oleObj>
              </mc:Choice>
              <mc:Fallback>
                <p:oleObj name="Equation" r:id="rId4" imgW="1384200" imgH="3682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24000"/>
                        <a:ext cx="3213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1025"/>
          <p:cNvGraphicFramePr>
            <a:graphicFrameLocks/>
          </p:cNvGraphicFramePr>
          <p:nvPr/>
        </p:nvGraphicFramePr>
        <p:xfrm>
          <a:off x="1600200" y="2438400"/>
          <a:ext cx="5427663" cy="917575"/>
        </p:xfrm>
        <a:graphic>
          <a:graphicData uri="http://schemas.openxmlformats.org/presentationml/2006/ole">
            <mc:AlternateContent xmlns:mc="http://schemas.openxmlformats.org/markup-compatibility/2006">
              <mc:Choice xmlns:v="urn:schemas-microsoft-com:vml" Requires="v">
                <p:oleObj spid="_x0000_s19468" name="Equation" r:id="rId6" imgW="2806560" imgH="482400" progId="Equation.3">
                  <p:embed/>
                </p:oleObj>
              </mc:Choice>
              <mc:Fallback>
                <p:oleObj name="Equation" r:id="rId6" imgW="2806560" imgH="4824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438400"/>
                        <a:ext cx="5427663"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Rectangle 5"/>
          <p:cNvSpPr>
            <a:spLocks noChangeArrowheads="1"/>
          </p:cNvSpPr>
          <p:nvPr/>
        </p:nvSpPr>
        <p:spPr bwMode="auto">
          <a:xfrm>
            <a:off x="133350" y="3711575"/>
            <a:ext cx="8891588"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Thirty units were placed on test until 20 failures were observed.  </a:t>
            </a:r>
          </a:p>
          <a:p>
            <a:r>
              <a:rPr lang="en-US" altLang="en-US">
                <a:latin typeface="Arial" panose="020B0604020202020204" pitchFamily="34" charset="0"/>
              </a:rPr>
              <a:t>The following failure times were obtained in accelerated test hrs:</a:t>
            </a:r>
          </a:p>
          <a:p>
            <a:r>
              <a:rPr lang="en-US" altLang="en-US">
                <a:latin typeface="Arial" panose="020B0604020202020204" pitchFamily="34" charset="0"/>
              </a:rPr>
              <a:t>	50.1  20.9  31.1  96.5  36.3  99.1  42.6  84.9   6.2  32.0</a:t>
            </a:r>
          </a:p>
          <a:p>
            <a:r>
              <a:rPr lang="en-US" altLang="en-US">
                <a:latin typeface="Arial" panose="020B0604020202020204" pitchFamily="34" charset="0"/>
              </a:rPr>
              <a:t>	30.4  87.7  14.2   4.6   2.5   1.8  11.5  84.6  88.6  10.7</a:t>
            </a:r>
          </a:p>
        </p:txBody>
      </p:sp>
      <p:sp>
        <p:nvSpPr>
          <p:cNvPr id="19464" name="Rectangle 6"/>
          <p:cNvSpPr>
            <a:spLocks noChangeArrowheads="1"/>
          </p:cNvSpPr>
          <p:nvPr/>
        </p:nvSpPr>
        <p:spPr bwMode="auto">
          <a:xfrm>
            <a:off x="457200" y="1676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If</a:t>
            </a:r>
          </a:p>
        </p:txBody>
      </p:sp>
      <p:sp>
        <p:nvSpPr>
          <p:cNvPr id="19465" name="Rectangle 7"/>
          <p:cNvSpPr>
            <a:spLocks noChangeArrowheads="1"/>
          </p:cNvSpPr>
          <p:nvPr/>
        </p:nvSpPr>
        <p:spPr bwMode="auto">
          <a:xfrm>
            <a:off x="4572000" y="1600200"/>
            <a:ext cx="210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do not reject H</a:t>
            </a:r>
            <a:r>
              <a:rPr lang="en-US" altLang="en-US" baseline="-25000"/>
              <a:t>0</a:t>
            </a:r>
          </a:p>
        </p:txBody>
      </p:sp>
      <p:sp>
        <p:nvSpPr>
          <p:cNvPr id="19466" name="Rectangle 8"/>
          <p:cNvSpPr>
            <a:spLocks noChangeArrowheads="1"/>
          </p:cNvSpPr>
          <p:nvPr/>
        </p:nvSpPr>
        <p:spPr bwMode="auto">
          <a:xfrm>
            <a:off x="457200" y="2819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1219200" y="609600"/>
            <a:ext cx="7010400" cy="609600"/>
          </a:xfrm>
          <a:noFill/>
        </p:spPr>
        <p:txBody>
          <a:bodyPr/>
          <a:lstStyle/>
          <a:p>
            <a:r>
              <a:rPr lang="en-US" altLang="en-US" sz="3600">
                <a:solidFill>
                  <a:srgbClr val="1F554B"/>
                </a:solidFill>
              </a:rPr>
              <a:t>Bartlett’s Test for Exponential</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3FAF66-F57B-48DD-8B56-D592D5B10B9E}"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20482" name="Object 1024"/>
          <p:cNvGraphicFramePr>
            <a:graphicFrameLocks/>
          </p:cNvGraphicFramePr>
          <p:nvPr/>
        </p:nvGraphicFramePr>
        <p:xfrm>
          <a:off x="1295400" y="1600200"/>
          <a:ext cx="5497513" cy="793750"/>
        </p:xfrm>
        <a:graphic>
          <a:graphicData uri="http://schemas.openxmlformats.org/presentationml/2006/ole">
            <mc:AlternateContent xmlns:mc="http://schemas.openxmlformats.org/markup-compatibility/2006">
              <mc:Choice xmlns:v="urn:schemas-microsoft-com:vml" Requires="v">
                <p:oleObj spid="_x0000_s20491" name="Equation" r:id="rId4" imgW="2755800" imgH="406080" progId="Equation.3">
                  <p:embed/>
                </p:oleObj>
              </mc:Choice>
              <mc:Fallback>
                <p:oleObj name="Equation" r:id="rId4" imgW="2755800" imgH="4060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54975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1025"/>
          <p:cNvGraphicFramePr>
            <a:graphicFrameLocks/>
          </p:cNvGraphicFramePr>
          <p:nvPr/>
        </p:nvGraphicFramePr>
        <p:xfrm>
          <a:off x="2590800" y="2438400"/>
          <a:ext cx="5486400" cy="1449388"/>
        </p:xfrm>
        <a:graphic>
          <a:graphicData uri="http://schemas.openxmlformats.org/presentationml/2006/ole">
            <mc:AlternateContent xmlns:mc="http://schemas.openxmlformats.org/markup-compatibility/2006">
              <mc:Choice xmlns:v="urn:schemas-microsoft-com:vml" Requires="v">
                <p:oleObj spid="_x0000_s20492" name="Equation" r:id="rId6" imgW="3098520" imgH="825480" progId="Equation.3">
                  <p:embed/>
                </p:oleObj>
              </mc:Choice>
              <mc:Fallback>
                <p:oleObj name="Equation" r:id="rId6" imgW="3098520" imgH="82548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438400"/>
                        <a:ext cx="5486400"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8" name="Rectangle 5"/>
          <p:cNvSpPr>
            <a:spLocks noChangeArrowheads="1"/>
          </p:cNvSpPr>
          <p:nvPr/>
        </p:nvSpPr>
        <p:spPr bwMode="auto">
          <a:xfrm>
            <a:off x="593725" y="2574925"/>
            <a:ext cx="161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with r = 20:</a:t>
            </a:r>
          </a:p>
        </p:txBody>
      </p:sp>
      <p:graphicFrame>
        <p:nvGraphicFramePr>
          <p:cNvPr id="20484" name="Object 1026"/>
          <p:cNvGraphicFramePr>
            <a:graphicFrameLocks/>
          </p:cNvGraphicFramePr>
          <p:nvPr/>
        </p:nvGraphicFramePr>
        <p:xfrm>
          <a:off x="762000" y="4343400"/>
          <a:ext cx="7554913" cy="579438"/>
        </p:xfrm>
        <a:graphic>
          <a:graphicData uri="http://schemas.openxmlformats.org/presentationml/2006/ole">
            <mc:AlternateContent xmlns:mc="http://schemas.openxmlformats.org/markup-compatibility/2006">
              <mc:Choice xmlns:v="urn:schemas-microsoft-com:vml" Requires="v">
                <p:oleObj spid="_x0000_s20493" name="Equation" r:id="rId8" imgW="3365280" imgH="266400" progId="Equation.3">
                  <p:embed/>
                </p:oleObj>
              </mc:Choice>
              <mc:Fallback>
                <p:oleObj name="Equation" r:id="rId8" imgW="3365280" imgH="26640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343400"/>
                        <a:ext cx="7554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9" name="Rectangle 7"/>
          <p:cNvSpPr>
            <a:spLocks noChangeArrowheads="1"/>
          </p:cNvSpPr>
          <p:nvPr/>
        </p:nvSpPr>
        <p:spPr bwMode="auto">
          <a:xfrm>
            <a:off x="533400" y="38100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since</a:t>
            </a:r>
          </a:p>
        </p:txBody>
      </p:sp>
      <p:sp>
        <p:nvSpPr>
          <p:cNvPr id="20490" name="Rectangle 8"/>
          <p:cNvSpPr>
            <a:spLocks noChangeArrowheads="1"/>
          </p:cNvSpPr>
          <p:nvPr/>
        </p:nvSpPr>
        <p:spPr bwMode="auto">
          <a:xfrm>
            <a:off x="6324600" y="5105400"/>
            <a:ext cx="222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cannot reject H</a:t>
            </a:r>
            <a:r>
              <a:rPr lang="en-US" altLang="en-US" baseline="-25000"/>
              <a:t>0</a:t>
            </a:r>
            <a:r>
              <a:rPr lang="en-US"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295400" y="609600"/>
            <a:ext cx="7162800" cy="609600"/>
          </a:xfrm>
          <a:noFill/>
        </p:spPr>
        <p:txBody>
          <a:bodyPr/>
          <a:lstStyle/>
          <a:p>
            <a:r>
              <a:rPr lang="en-US" altLang="en-US" sz="3600">
                <a:solidFill>
                  <a:srgbClr val="1F554B"/>
                </a:solidFill>
              </a:rPr>
              <a:t>Bartlett’s Test (normal data)</a:t>
            </a:r>
          </a:p>
        </p:txBody>
      </p:sp>
      <p:sp>
        <p:nvSpPr>
          <p:cNvPr id="39" name="Date Placeholder 2"/>
          <p:cNvSpPr>
            <a:spLocks noGrp="1"/>
          </p:cNvSpPr>
          <p:nvPr>
            <p:ph type="dt" sz="quarter" idx="10"/>
          </p:nvPr>
        </p:nvSpPr>
        <p:spPr/>
        <p:txBody>
          <a:bodyPr/>
          <a:lstStyle/>
          <a:p>
            <a:pPr>
              <a:defRPr/>
            </a:pPr>
            <a:r>
              <a:rPr lang="en-US"/>
              <a:t>Chapter 16</a:t>
            </a:r>
          </a:p>
        </p:txBody>
      </p:sp>
      <p:sp>
        <p:nvSpPr>
          <p:cNvPr id="4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97E9E8-0D3B-4D88-9BC7-1E34FEA1E3D6}"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graphicFrame>
        <p:nvGraphicFramePr>
          <p:cNvPr id="21506" name="Object 1024"/>
          <p:cNvGraphicFramePr>
            <a:graphicFrameLocks/>
          </p:cNvGraphicFramePr>
          <p:nvPr/>
        </p:nvGraphicFramePr>
        <p:xfrm>
          <a:off x="457200" y="1752600"/>
          <a:ext cx="5935663" cy="1531938"/>
        </p:xfrm>
        <a:graphic>
          <a:graphicData uri="http://schemas.openxmlformats.org/presentationml/2006/ole">
            <mc:AlternateContent xmlns:mc="http://schemas.openxmlformats.org/markup-compatibility/2006">
              <mc:Choice xmlns:v="urn:schemas-microsoft-com:vml" Requires="v">
                <p:oleObj spid="_x0000_s21545" name="Equation" r:id="rId4" imgW="3022560" imgH="787320" progId="Equation.3">
                  <p:embed/>
                </p:oleObj>
              </mc:Choice>
              <mc:Fallback>
                <p:oleObj name="Equation" r:id="rId4" imgW="3022560" imgH="78732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752600"/>
                        <a:ext cx="5935663"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7" name="Object 1025"/>
          <p:cNvGraphicFramePr>
            <a:graphicFrameLocks/>
          </p:cNvGraphicFramePr>
          <p:nvPr/>
        </p:nvGraphicFramePr>
        <p:xfrm>
          <a:off x="533400" y="3581400"/>
          <a:ext cx="5275263" cy="809625"/>
        </p:xfrm>
        <a:graphic>
          <a:graphicData uri="http://schemas.openxmlformats.org/presentationml/2006/ole">
            <mc:AlternateContent xmlns:mc="http://schemas.openxmlformats.org/markup-compatibility/2006">
              <mc:Choice xmlns:v="urn:schemas-microsoft-com:vml" Requires="v">
                <p:oleObj spid="_x0000_s21546" name="Equation" r:id="rId6" imgW="1676160" imgH="266400" progId="Equation.3">
                  <p:embed/>
                </p:oleObj>
              </mc:Choice>
              <mc:Fallback>
                <p:oleObj name="Equation" r:id="rId6" imgW="1676160" imgH="2664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581400"/>
                        <a:ext cx="527526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Rectangle 5"/>
          <p:cNvSpPr>
            <a:spLocks noChangeArrowheads="1"/>
          </p:cNvSpPr>
          <p:nvPr/>
        </p:nvSpPr>
        <p:spPr bwMode="auto">
          <a:xfrm>
            <a:off x="593725" y="4937125"/>
            <a:ext cx="449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Reject the exponential distribution!</a:t>
            </a:r>
          </a:p>
        </p:txBody>
      </p:sp>
      <p:grpSp>
        <p:nvGrpSpPr>
          <p:cNvPr id="21512" name="Group 8"/>
          <p:cNvGrpSpPr>
            <a:grpSpLocks noChangeAspect="1"/>
          </p:cNvGrpSpPr>
          <p:nvPr/>
        </p:nvGrpSpPr>
        <p:grpSpPr bwMode="auto">
          <a:xfrm>
            <a:off x="5638800" y="4495800"/>
            <a:ext cx="2292350" cy="1543050"/>
            <a:chOff x="3552" y="2832"/>
            <a:chExt cx="1444" cy="972"/>
          </a:xfrm>
        </p:grpSpPr>
        <p:sp>
          <p:nvSpPr>
            <p:cNvPr id="21513" name="AutoShape 7"/>
            <p:cNvSpPr>
              <a:spLocks noChangeAspect="1" noChangeArrowheads="1" noTextEdit="1"/>
            </p:cNvSpPr>
            <p:nvPr/>
          </p:nvSpPr>
          <p:spPr bwMode="auto">
            <a:xfrm>
              <a:off x="3552" y="2832"/>
              <a:ext cx="1444"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14" name="Freeform 9"/>
            <p:cNvSpPr>
              <a:spLocks/>
            </p:cNvSpPr>
            <p:nvPr/>
          </p:nvSpPr>
          <p:spPr bwMode="auto">
            <a:xfrm>
              <a:off x="4193" y="3337"/>
              <a:ext cx="803" cy="448"/>
            </a:xfrm>
            <a:custGeom>
              <a:avLst/>
              <a:gdLst>
                <a:gd name="T0" fmla="*/ 401 w 803"/>
                <a:gd name="T1" fmla="*/ 29 h 448"/>
                <a:gd name="T2" fmla="*/ 325 w 803"/>
                <a:gd name="T3" fmla="*/ 48 h 448"/>
                <a:gd name="T4" fmla="*/ 248 w 803"/>
                <a:gd name="T5" fmla="*/ 86 h 448"/>
                <a:gd name="T6" fmla="*/ 201 w 803"/>
                <a:gd name="T7" fmla="*/ 95 h 448"/>
                <a:gd name="T8" fmla="*/ 172 w 803"/>
                <a:gd name="T9" fmla="*/ 95 h 448"/>
                <a:gd name="T10" fmla="*/ 153 w 803"/>
                <a:gd name="T11" fmla="*/ 76 h 448"/>
                <a:gd name="T12" fmla="*/ 134 w 803"/>
                <a:gd name="T13" fmla="*/ 76 h 448"/>
                <a:gd name="T14" fmla="*/ 95 w 803"/>
                <a:gd name="T15" fmla="*/ 76 h 448"/>
                <a:gd name="T16" fmla="*/ 67 w 803"/>
                <a:gd name="T17" fmla="*/ 86 h 448"/>
                <a:gd name="T18" fmla="*/ 28 w 803"/>
                <a:gd name="T19" fmla="*/ 105 h 448"/>
                <a:gd name="T20" fmla="*/ 9 w 803"/>
                <a:gd name="T21" fmla="*/ 133 h 448"/>
                <a:gd name="T22" fmla="*/ 0 w 803"/>
                <a:gd name="T23" fmla="*/ 153 h 448"/>
                <a:gd name="T24" fmla="*/ 0 w 803"/>
                <a:gd name="T25" fmla="*/ 181 h 448"/>
                <a:gd name="T26" fmla="*/ 0 w 803"/>
                <a:gd name="T27" fmla="*/ 200 h 448"/>
                <a:gd name="T28" fmla="*/ 9 w 803"/>
                <a:gd name="T29" fmla="*/ 229 h 448"/>
                <a:gd name="T30" fmla="*/ 48 w 803"/>
                <a:gd name="T31" fmla="*/ 267 h 448"/>
                <a:gd name="T32" fmla="*/ 67 w 803"/>
                <a:gd name="T33" fmla="*/ 295 h 448"/>
                <a:gd name="T34" fmla="*/ 67 w 803"/>
                <a:gd name="T35" fmla="*/ 315 h 448"/>
                <a:gd name="T36" fmla="*/ 67 w 803"/>
                <a:gd name="T37" fmla="*/ 334 h 448"/>
                <a:gd name="T38" fmla="*/ 48 w 803"/>
                <a:gd name="T39" fmla="*/ 372 h 448"/>
                <a:gd name="T40" fmla="*/ 48 w 803"/>
                <a:gd name="T41" fmla="*/ 391 h 448"/>
                <a:gd name="T42" fmla="*/ 48 w 803"/>
                <a:gd name="T43" fmla="*/ 410 h 448"/>
                <a:gd name="T44" fmla="*/ 57 w 803"/>
                <a:gd name="T45" fmla="*/ 429 h 448"/>
                <a:gd name="T46" fmla="*/ 76 w 803"/>
                <a:gd name="T47" fmla="*/ 438 h 448"/>
                <a:gd name="T48" fmla="*/ 95 w 803"/>
                <a:gd name="T49" fmla="*/ 448 h 448"/>
                <a:gd name="T50" fmla="*/ 124 w 803"/>
                <a:gd name="T51" fmla="*/ 448 h 448"/>
                <a:gd name="T52" fmla="*/ 162 w 803"/>
                <a:gd name="T53" fmla="*/ 429 h 448"/>
                <a:gd name="T54" fmla="*/ 181 w 803"/>
                <a:gd name="T55" fmla="*/ 419 h 448"/>
                <a:gd name="T56" fmla="*/ 248 w 803"/>
                <a:gd name="T57" fmla="*/ 419 h 448"/>
                <a:gd name="T58" fmla="*/ 277 w 803"/>
                <a:gd name="T59" fmla="*/ 410 h 448"/>
                <a:gd name="T60" fmla="*/ 287 w 803"/>
                <a:gd name="T61" fmla="*/ 410 h 448"/>
                <a:gd name="T62" fmla="*/ 315 w 803"/>
                <a:gd name="T63" fmla="*/ 391 h 448"/>
                <a:gd name="T64" fmla="*/ 373 w 803"/>
                <a:gd name="T65" fmla="*/ 391 h 448"/>
                <a:gd name="T66" fmla="*/ 420 w 803"/>
                <a:gd name="T67" fmla="*/ 372 h 448"/>
                <a:gd name="T68" fmla="*/ 459 w 803"/>
                <a:gd name="T69" fmla="*/ 372 h 448"/>
                <a:gd name="T70" fmla="*/ 487 w 803"/>
                <a:gd name="T71" fmla="*/ 372 h 448"/>
                <a:gd name="T72" fmla="*/ 554 w 803"/>
                <a:gd name="T73" fmla="*/ 372 h 448"/>
                <a:gd name="T74" fmla="*/ 669 w 803"/>
                <a:gd name="T75" fmla="*/ 334 h 448"/>
                <a:gd name="T76" fmla="*/ 717 w 803"/>
                <a:gd name="T77" fmla="*/ 315 h 448"/>
                <a:gd name="T78" fmla="*/ 736 w 803"/>
                <a:gd name="T79" fmla="*/ 295 h 448"/>
                <a:gd name="T80" fmla="*/ 726 w 803"/>
                <a:gd name="T81" fmla="*/ 276 h 448"/>
                <a:gd name="T82" fmla="*/ 669 w 803"/>
                <a:gd name="T83" fmla="*/ 238 h 448"/>
                <a:gd name="T84" fmla="*/ 669 w 803"/>
                <a:gd name="T85" fmla="*/ 191 h 448"/>
                <a:gd name="T86" fmla="*/ 669 w 803"/>
                <a:gd name="T87" fmla="*/ 172 h 448"/>
                <a:gd name="T88" fmla="*/ 650 w 803"/>
                <a:gd name="T89" fmla="*/ 153 h 448"/>
                <a:gd name="T90" fmla="*/ 621 w 803"/>
                <a:gd name="T91" fmla="*/ 124 h 448"/>
                <a:gd name="T92" fmla="*/ 660 w 803"/>
                <a:gd name="T93" fmla="*/ 105 h 448"/>
                <a:gd name="T94" fmla="*/ 478 w 803"/>
                <a:gd name="T95" fmla="*/ 105 h 448"/>
                <a:gd name="T96" fmla="*/ 784 w 803"/>
                <a:gd name="T97" fmla="*/ 10 h 448"/>
                <a:gd name="T98" fmla="*/ 746 w 803"/>
                <a:gd name="T99" fmla="*/ 0 h 448"/>
                <a:gd name="T100" fmla="*/ 688 w 803"/>
                <a:gd name="T101" fmla="*/ 0 h 448"/>
                <a:gd name="T102" fmla="*/ 621 w 803"/>
                <a:gd name="T103" fmla="*/ 0 h 448"/>
                <a:gd name="T104" fmla="*/ 564 w 803"/>
                <a:gd name="T105" fmla="*/ 0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03"/>
                <a:gd name="T160" fmla="*/ 0 h 448"/>
                <a:gd name="T161" fmla="*/ 803 w 803"/>
                <a:gd name="T162" fmla="*/ 448 h 4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03" h="448">
                  <a:moveTo>
                    <a:pt x="583" y="0"/>
                  </a:moveTo>
                  <a:lnTo>
                    <a:pt x="583" y="0"/>
                  </a:lnTo>
                  <a:lnTo>
                    <a:pt x="459" y="19"/>
                  </a:lnTo>
                  <a:lnTo>
                    <a:pt x="401" y="29"/>
                  </a:lnTo>
                  <a:lnTo>
                    <a:pt x="363" y="38"/>
                  </a:lnTo>
                  <a:lnTo>
                    <a:pt x="344" y="38"/>
                  </a:lnTo>
                  <a:lnTo>
                    <a:pt x="325" y="38"/>
                  </a:lnTo>
                  <a:lnTo>
                    <a:pt x="325" y="48"/>
                  </a:lnTo>
                  <a:lnTo>
                    <a:pt x="315" y="48"/>
                  </a:lnTo>
                  <a:lnTo>
                    <a:pt x="306" y="57"/>
                  </a:lnTo>
                  <a:lnTo>
                    <a:pt x="267" y="76"/>
                  </a:lnTo>
                  <a:lnTo>
                    <a:pt x="248" y="86"/>
                  </a:lnTo>
                  <a:lnTo>
                    <a:pt x="220" y="95"/>
                  </a:lnTo>
                  <a:lnTo>
                    <a:pt x="210" y="95"/>
                  </a:lnTo>
                  <a:lnTo>
                    <a:pt x="201" y="95"/>
                  </a:lnTo>
                  <a:lnTo>
                    <a:pt x="191" y="95"/>
                  </a:lnTo>
                  <a:lnTo>
                    <a:pt x="181" y="95"/>
                  </a:lnTo>
                  <a:lnTo>
                    <a:pt x="172" y="95"/>
                  </a:lnTo>
                  <a:lnTo>
                    <a:pt x="172" y="86"/>
                  </a:lnTo>
                  <a:lnTo>
                    <a:pt x="162" y="86"/>
                  </a:lnTo>
                  <a:lnTo>
                    <a:pt x="153" y="76"/>
                  </a:lnTo>
                  <a:lnTo>
                    <a:pt x="143" y="76"/>
                  </a:lnTo>
                  <a:lnTo>
                    <a:pt x="134" y="76"/>
                  </a:lnTo>
                  <a:lnTo>
                    <a:pt x="114" y="76"/>
                  </a:lnTo>
                  <a:lnTo>
                    <a:pt x="95" y="76"/>
                  </a:lnTo>
                  <a:lnTo>
                    <a:pt x="76" y="76"/>
                  </a:lnTo>
                  <a:lnTo>
                    <a:pt x="67" y="76"/>
                  </a:lnTo>
                  <a:lnTo>
                    <a:pt x="67" y="86"/>
                  </a:lnTo>
                  <a:lnTo>
                    <a:pt x="57" y="86"/>
                  </a:lnTo>
                  <a:lnTo>
                    <a:pt x="48" y="95"/>
                  </a:lnTo>
                  <a:lnTo>
                    <a:pt x="38" y="105"/>
                  </a:lnTo>
                  <a:lnTo>
                    <a:pt x="28" y="105"/>
                  </a:lnTo>
                  <a:lnTo>
                    <a:pt x="28" y="114"/>
                  </a:lnTo>
                  <a:lnTo>
                    <a:pt x="19" y="124"/>
                  </a:lnTo>
                  <a:lnTo>
                    <a:pt x="9" y="133"/>
                  </a:lnTo>
                  <a:lnTo>
                    <a:pt x="0" y="153"/>
                  </a:lnTo>
                  <a:lnTo>
                    <a:pt x="0" y="162"/>
                  </a:lnTo>
                  <a:lnTo>
                    <a:pt x="0" y="172"/>
                  </a:lnTo>
                  <a:lnTo>
                    <a:pt x="0" y="181"/>
                  </a:lnTo>
                  <a:lnTo>
                    <a:pt x="0" y="191"/>
                  </a:lnTo>
                  <a:lnTo>
                    <a:pt x="0" y="200"/>
                  </a:lnTo>
                  <a:lnTo>
                    <a:pt x="0" y="210"/>
                  </a:lnTo>
                  <a:lnTo>
                    <a:pt x="9" y="219"/>
                  </a:lnTo>
                  <a:lnTo>
                    <a:pt x="9" y="229"/>
                  </a:lnTo>
                  <a:lnTo>
                    <a:pt x="19" y="229"/>
                  </a:lnTo>
                  <a:lnTo>
                    <a:pt x="28" y="248"/>
                  </a:lnTo>
                  <a:lnTo>
                    <a:pt x="38" y="257"/>
                  </a:lnTo>
                  <a:lnTo>
                    <a:pt x="48" y="267"/>
                  </a:lnTo>
                  <a:lnTo>
                    <a:pt x="57" y="276"/>
                  </a:lnTo>
                  <a:lnTo>
                    <a:pt x="57" y="286"/>
                  </a:lnTo>
                  <a:lnTo>
                    <a:pt x="57" y="295"/>
                  </a:lnTo>
                  <a:lnTo>
                    <a:pt x="67" y="295"/>
                  </a:lnTo>
                  <a:lnTo>
                    <a:pt x="67" y="305"/>
                  </a:lnTo>
                  <a:lnTo>
                    <a:pt x="67" y="315"/>
                  </a:lnTo>
                  <a:lnTo>
                    <a:pt x="67" y="324"/>
                  </a:lnTo>
                  <a:lnTo>
                    <a:pt x="67" y="334"/>
                  </a:lnTo>
                  <a:lnTo>
                    <a:pt x="57" y="343"/>
                  </a:lnTo>
                  <a:lnTo>
                    <a:pt x="57" y="353"/>
                  </a:lnTo>
                  <a:lnTo>
                    <a:pt x="48" y="362"/>
                  </a:lnTo>
                  <a:lnTo>
                    <a:pt x="48" y="372"/>
                  </a:lnTo>
                  <a:lnTo>
                    <a:pt x="48" y="381"/>
                  </a:lnTo>
                  <a:lnTo>
                    <a:pt x="48" y="391"/>
                  </a:lnTo>
                  <a:lnTo>
                    <a:pt x="48" y="400"/>
                  </a:lnTo>
                  <a:lnTo>
                    <a:pt x="48" y="410"/>
                  </a:lnTo>
                  <a:lnTo>
                    <a:pt x="57" y="419"/>
                  </a:lnTo>
                  <a:lnTo>
                    <a:pt x="57" y="429"/>
                  </a:lnTo>
                  <a:lnTo>
                    <a:pt x="67" y="429"/>
                  </a:lnTo>
                  <a:lnTo>
                    <a:pt x="67" y="438"/>
                  </a:lnTo>
                  <a:lnTo>
                    <a:pt x="76" y="438"/>
                  </a:lnTo>
                  <a:lnTo>
                    <a:pt x="86" y="448"/>
                  </a:lnTo>
                  <a:lnTo>
                    <a:pt x="95" y="448"/>
                  </a:lnTo>
                  <a:lnTo>
                    <a:pt x="105" y="448"/>
                  </a:lnTo>
                  <a:lnTo>
                    <a:pt x="114" y="448"/>
                  </a:lnTo>
                  <a:lnTo>
                    <a:pt x="124" y="448"/>
                  </a:lnTo>
                  <a:lnTo>
                    <a:pt x="134" y="438"/>
                  </a:lnTo>
                  <a:lnTo>
                    <a:pt x="153" y="429"/>
                  </a:lnTo>
                  <a:lnTo>
                    <a:pt x="162" y="429"/>
                  </a:lnTo>
                  <a:lnTo>
                    <a:pt x="172" y="419"/>
                  </a:lnTo>
                  <a:lnTo>
                    <a:pt x="181" y="419"/>
                  </a:lnTo>
                  <a:lnTo>
                    <a:pt x="191" y="419"/>
                  </a:lnTo>
                  <a:lnTo>
                    <a:pt x="229" y="419"/>
                  </a:lnTo>
                  <a:lnTo>
                    <a:pt x="248" y="419"/>
                  </a:lnTo>
                  <a:lnTo>
                    <a:pt x="258" y="419"/>
                  </a:lnTo>
                  <a:lnTo>
                    <a:pt x="267" y="419"/>
                  </a:lnTo>
                  <a:lnTo>
                    <a:pt x="277" y="419"/>
                  </a:lnTo>
                  <a:lnTo>
                    <a:pt x="277" y="410"/>
                  </a:lnTo>
                  <a:lnTo>
                    <a:pt x="287" y="410"/>
                  </a:lnTo>
                  <a:lnTo>
                    <a:pt x="296" y="410"/>
                  </a:lnTo>
                  <a:lnTo>
                    <a:pt x="306" y="400"/>
                  </a:lnTo>
                  <a:lnTo>
                    <a:pt x="306" y="391"/>
                  </a:lnTo>
                  <a:lnTo>
                    <a:pt x="315" y="391"/>
                  </a:lnTo>
                  <a:lnTo>
                    <a:pt x="315" y="381"/>
                  </a:lnTo>
                  <a:lnTo>
                    <a:pt x="325" y="372"/>
                  </a:lnTo>
                  <a:lnTo>
                    <a:pt x="373" y="391"/>
                  </a:lnTo>
                  <a:lnTo>
                    <a:pt x="382" y="391"/>
                  </a:lnTo>
                  <a:lnTo>
                    <a:pt x="401" y="381"/>
                  </a:lnTo>
                  <a:lnTo>
                    <a:pt x="420" y="372"/>
                  </a:lnTo>
                  <a:lnTo>
                    <a:pt x="440" y="372"/>
                  </a:lnTo>
                  <a:lnTo>
                    <a:pt x="449" y="372"/>
                  </a:lnTo>
                  <a:lnTo>
                    <a:pt x="459" y="372"/>
                  </a:lnTo>
                  <a:lnTo>
                    <a:pt x="468" y="372"/>
                  </a:lnTo>
                  <a:lnTo>
                    <a:pt x="478" y="362"/>
                  </a:lnTo>
                  <a:lnTo>
                    <a:pt x="478" y="372"/>
                  </a:lnTo>
                  <a:lnTo>
                    <a:pt x="487" y="372"/>
                  </a:lnTo>
                  <a:lnTo>
                    <a:pt x="516" y="372"/>
                  </a:lnTo>
                  <a:lnTo>
                    <a:pt x="535" y="372"/>
                  </a:lnTo>
                  <a:lnTo>
                    <a:pt x="545" y="372"/>
                  </a:lnTo>
                  <a:lnTo>
                    <a:pt x="554" y="372"/>
                  </a:lnTo>
                  <a:lnTo>
                    <a:pt x="593" y="353"/>
                  </a:lnTo>
                  <a:lnTo>
                    <a:pt x="631" y="343"/>
                  </a:lnTo>
                  <a:lnTo>
                    <a:pt x="650" y="343"/>
                  </a:lnTo>
                  <a:lnTo>
                    <a:pt x="669" y="334"/>
                  </a:lnTo>
                  <a:lnTo>
                    <a:pt x="698" y="324"/>
                  </a:lnTo>
                  <a:lnTo>
                    <a:pt x="707" y="324"/>
                  </a:lnTo>
                  <a:lnTo>
                    <a:pt x="717" y="315"/>
                  </a:lnTo>
                  <a:lnTo>
                    <a:pt x="726" y="305"/>
                  </a:lnTo>
                  <a:lnTo>
                    <a:pt x="726" y="295"/>
                  </a:lnTo>
                  <a:lnTo>
                    <a:pt x="736" y="295"/>
                  </a:lnTo>
                  <a:lnTo>
                    <a:pt x="736" y="286"/>
                  </a:lnTo>
                  <a:lnTo>
                    <a:pt x="736" y="276"/>
                  </a:lnTo>
                  <a:lnTo>
                    <a:pt x="726" y="276"/>
                  </a:lnTo>
                  <a:lnTo>
                    <a:pt x="717" y="267"/>
                  </a:lnTo>
                  <a:lnTo>
                    <a:pt x="707" y="257"/>
                  </a:lnTo>
                  <a:lnTo>
                    <a:pt x="698" y="257"/>
                  </a:lnTo>
                  <a:lnTo>
                    <a:pt x="669" y="238"/>
                  </a:lnTo>
                  <a:lnTo>
                    <a:pt x="650" y="229"/>
                  </a:lnTo>
                  <a:lnTo>
                    <a:pt x="640" y="229"/>
                  </a:lnTo>
                  <a:lnTo>
                    <a:pt x="669" y="200"/>
                  </a:lnTo>
                  <a:lnTo>
                    <a:pt x="669" y="191"/>
                  </a:lnTo>
                  <a:lnTo>
                    <a:pt x="679" y="181"/>
                  </a:lnTo>
                  <a:lnTo>
                    <a:pt x="669" y="172"/>
                  </a:lnTo>
                  <a:lnTo>
                    <a:pt x="669" y="162"/>
                  </a:lnTo>
                  <a:lnTo>
                    <a:pt x="660" y="153"/>
                  </a:lnTo>
                  <a:lnTo>
                    <a:pt x="650" y="153"/>
                  </a:lnTo>
                  <a:lnTo>
                    <a:pt x="631" y="143"/>
                  </a:lnTo>
                  <a:lnTo>
                    <a:pt x="612" y="133"/>
                  </a:lnTo>
                  <a:lnTo>
                    <a:pt x="612" y="124"/>
                  </a:lnTo>
                  <a:lnTo>
                    <a:pt x="621" y="124"/>
                  </a:lnTo>
                  <a:lnTo>
                    <a:pt x="631" y="114"/>
                  </a:lnTo>
                  <a:lnTo>
                    <a:pt x="640" y="114"/>
                  </a:lnTo>
                  <a:lnTo>
                    <a:pt x="660" y="105"/>
                  </a:lnTo>
                  <a:lnTo>
                    <a:pt x="679" y="95"/>
                  </a:lnTo>
                  <a:lnTo>
                    <a:pt x="487" y="95"/>
                  </a:lnTo>
                  <a:lnTo>
                    <a:pt x="478" y="105"/>
                  </a:lnTo>
                  <a:lnTo>
                    <a:pt x="478" y="114"/>
                  </a:lnTo>
                  <a:lnTo>
                    <a:pt x="803" y="10"/>
                  </a:lnTo>
                  <a:lnTo>
                    <a:pt x="784" y="10"/>
                  </a:lnTo>
                  <a:lnTo>
                    <a:pt x="784" y="0"/>
                  </a:lnTo>
                  <a:lnTo>
                    <a:pt x="765" y="0"/>
                  </a:lnTo>
                  <a:lnTo>
                    <a:pt x="755" y="0"/>
                  </a:lnTo>
                  <a:lnTo>
                    <a:pt x="746" y="0"/>
                  </a:lnTo>
                  <a:lnTo>
                    <a:pt x="726" y="0"/>
                  </a:lnTo>
                  <a:lnTo>
                    <a:pt x="707" y="0"/>
                  </a:lnTo>
                  <a:lnTo>
                    <a:pt x="688" y="0"/>
                  </a:lnTo>
                  <a:lnTo>
                    <a:pt x="669" y="0"/>
                  </a:lnTo>
                  <a:lnTo>
                    <a:pt x="640" y="0"/>
                  </a:lnTo>
                  <a:lnTo>
                    <a:pt x="631" y="0"/>
                  </a:lnTo>
                  <a:lnTo>
                    <a:pt x="621" y="0"/>
                  </a:lnTo>
                  <a:lnTo>
                    <a:pt x="612" y="0"/>
                  </a:lnTo>
                  <a:lnTo>
                    <a:pt x="602" y="0"/>
                  </a:lnTo>
                  <a:lnTo>
                    <a:pt x="593" y="0"/>
                  </a:lnTo>
                  <a:lnTo>
                    <a:pt x="564" y="0"/>
                  </a:lnTo>
                  <a:lnTo>
                    <a:pt x="583" y="0"/>
                  </a:lnTo>
                  <a:close/>
                </a:path>
              </a:pathLst>
            </a:custGeom>
            <a:solidFill>
              <a:srgbClr val="33761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5" name="Freeform 10"/>
            <p:cNvSpPr>
              <a:spLocks/>
            </p:cNvSpPr>
            <p:nvPr/>
          </p:nvSpPr>
          <p:spPr bwMode="auto">
            <a:xfrm>
              <a:off x="3562" y="2842"/>
              <a:ext cx="726" cy="943"/>
            </a:xfrm>
            <a:custGeom>
              <a:avLst/>
              <a:gdLst>
                <a:gd name="T0" fmla="*/ 669 w 726"/>
                <a:gd name="T1" fmla="*/ 714 h 943"/>
                <a:gd name="T2" fmla="*/ 707 w 726"/>
                <a:gd name="T3" fmla="*/ 695 h 943"/>
                <a:gd name="T4" fmla="*/ 717 w 726"/>
                <a:gd name="T5" fmla="*/ 686 h 943"/>
                <a:gd name="T6" fmla="*/ 698 w 726"/>
                <a:gd name="T7" fmla="*/ 638 h 943"/>
                <a:gd name="T8" fmla="*/ 659 w 726"/>
                <a:gd name="T9" fmla="*/ 600 h 943"/>
                <a:gd name="T10" fmla="*/ 621 w 726"/>
                <a:gd name="T11" fmla="*/ 581 h 943"/>
                <a:gd name="T12" fmla="*/ 583 w 726"/>
                <a:gd name="T13" fmla="*/ 581 h 943"/>
                <a:gd name="T14" fmla="*/ 545 w 726"/>
                <a:gd name="T15" fmla="*/ 600 h 943"/>
                <a:gd name="T16" fmla="*/ 506 w 726"/>
                <a:gd name="T17" fmla="*/ 628 h 943"/>
                <a:gd name="T18" fmla="*/ 468 w 726"/>
                <a:gd name="T19" fmla="*/ 648 h 943"/>
                <a:gd name="T20" fmla="*/ 439 w 726"/>
                <a:gd name="T21" fmla="*/ 648 h 943"/>
                <a:gd name="T22" fmla="*/ 382 w 726"/>
                <a:gd name="T23" fmla="*/ 648 h 943"/>
                <a:gd name="T24" fmla="*/ 392 w 726"/>
                <a:gd name="T25" fmla="*/ 609 h 943"/>
                <a:gd name="T26" fmla="*/ 382 w 726"/>
                <a:gd name="T27" fmla="*/ 562 h 943"/>
                <a:gd name="T28" fmla="*/ 363 w 726"/>
                <a:gd name="T29" fmla="*/ 457 h 943"/>
                <a:gd name="T30" fmla="*/ 363 w 726"/>
                <a:gd name="T31" fmla="*/ 190 h 943"/>
                <a:gd name="T32" fmla="*/ 353 w 726"/>
                <a:gd name="T33" fmla="*/ 123 h 943"/>
                <a:gd name="T34" fmla="*/ 344 w 726"/>
                <a:gd name="T35" fmla="*/ 104 h 943"/>
                <a:gd name="T36" fmla="*/ 306 w 726"/>
                <a:gd name="T37" fmla="*/ 85 h 943"/>
                <a:gd name="T38" fmla="*/ 286 w 726"/>
                <a:gd name="T39" fmla="*/ 47 h 943"/>
                <a:gd name="T40" fmla="*/ 277 w 726"/>
                <a:gd name="T41" fmla="*/ 9 h 943"/>
                <a:gd name="T42" fmla="*/ 267 w 726"/>
                <a:gd name="T43" fmla="*/ 0 h 943"/>
                <a:gd name="T44" fmla="*/ 248 w 726"/>
                <a:gd name="T45" fmla="*/ 0 h 943"/>
                <a:gd name="T46" fmla="*/ 229 w 726"/>
                <a:gd name="T47" fmla="*/ 9 h 943"/>
                <a:gd name="T48" fmla="*/ 200 w 726"/>
                <a:gd name="T49" fmla="*/ 19 h 943"/>
                <a:gd name="T50" fmla="*/ 181 w 726"/>
                <a:gd name="T51" fmla="*/ 9 h 943"/>
                <a:gd name="T52" fmla="*/ 162 w 726"/>
                <a:gd name="T53" fmla="*/ 19 h 943"/>
                <a:gd name="T54" fmla="*/ 143 w 726"/>
                <a:gd name="T55" fmla="*/ 47 h 943"/>
                <a:gd name="T56" fmla="*/ 133 w 726"/>
                <a:gd name="T57" fmla="*/ 95 h 943"/>
                <a:gd name="T58" fmla="*/ 114 w 726"/>
                <a:gd name="T59" fmla="*/ 181 h 943"/>
                <a:gd name="T60" fmla="*/ 76 w 726"/>
                <a:gd name="T61" fmla="*/ 190 h 943"/>
                <a:gd name="T62" fmla="*/ 57 w 726"/>
                <a:gd name="T63" fmla="*/ 200 h 943"/>
                <a:gd name="T64" fmla="*/ 67 w 726"/>
                <a:gd name="T65" fmla="*/ 314 h 943"/>
                <a:gd name="T66" fmla="*/ 47 w 726"/>
                <a:gd name="T67" fmla="*/ 428 h 943"/>
                <a:gd name="T68" fmla="*/ 38 w 726"/>
                <a:gd name="T69" fmla="*/ 476 h 943"/>
                <a:gd name="T70" fmla="*/ 9 w 726"/>
                <a:gd name="T71" fmla="*/ 524 h 943"/>
                <a:gd name="T72" fmla="*/ 9 w 726"/>
                <a:gd name="T73" fmla="*/ 571 h 943"/>
                <a:gd name="T74" fmla="*/ 19 w 726"/>
                <a:gd name="T75" fmla="*/ 609 h 943"/>
                <a:gd name="T76" fmla="*/ 19 w 726"/>
                <a:gd name="T77" fmla="*/ 648 h 943"/>
                <a:gd name="T78" fmla="*/ 9 w 726"/>
                <a:gd name="T79" fmla="*/ 724 h 943"/>
                <a:gd name="T80" fmla="*/ 0 w 726"/>
                <a:gd name="T81" fmla="*/ 771 h 943"/>
                <a:gd name="T82" fmla="*/ 9 w 726"/>
                <a:gd name="T83" fmla="*/ 857 h 943"/>
                <a:gd name="T84" fmla="*/ 38 w 726"/>
                <a:gd name="T85" fmla="*/ 905 h 943"/>
                <a:gd name="T86" fmla="*/ 67 w 726"/>
                <a:gd name="T87" fmla="*/ 933 h 943"/>
                <a:gd name="T88" fmla="*/ 95 w 726"/>
                <a:gd name="T89" fmla="*/ 943 h 943"/>
                <a:gd name="T90" fmla="*/ 210 w 726"/>
                <a:gd name="T91" fmla="*/ 943 h 943"/>
                <a:gd name="T92" fmla="*/ 286 w 726"/>
                <a:gd name="T93" fmla="*/ 943 h 943"/>
                <a:gd name="T94" fmla="*/ 392 w 726"/>
                <a:gd name="T95" fmla="*/ 933 h 943"/>
                <a:gd name="T96" fmla="*/ 659 w 726"/>
                <a:gd name="T97" fmla="*/ 905 h 943"/>
                <a:gd name="T98" fmla="*/ 698 w 726"/>
                <a:gd name="T99" fmla="*/ 905 h 943"/>
                <a:gd name="T100" fmla="*/ 726 w 726"/>
                <a:gd name="T101" fmla="*/ 886 h 943"/>
                <a:gd name="T102" fmla="*/ 726 w 726"/>
                <a:gd name="T103" fmla="*/ 848 h 943"/>
                <a:gd name="T104" fmla="*/ 726 w 726"/>
                <a:gd name="T105" fmla="*/ 819 h 943"/>
                <a:gd name="T106" fmla="*/ 707 w 726"/>
                <a:gd name="T107" fmla="*/ 781 h 943"/>
                <a:gd name="T108" fmla="*/ 679 w 726"/>
                <a:gd name="T109" fmla="*/ 743 h 943"/>
                <a:gd name="T110" fmla="*/ 669 w 726"/>
                <a:gd name="T111" fmla="*/ 695 h 94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26"/>
                <a:gd name="T169" fmla="*/ 0 h 943"/>
                <a:gd name="T170" fmla="*/ 726 w 726"/>
                <a:gd name="T171" fmla="*/ 943 h 94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26" h="943">
                  <a:moveTo>
                    <a:pt x="659" y="714"/>
                  </a:moveTo>
                  <a:lnTo>
                    <a:pt x="659" y="714"/>
                  </a:lnTo>
                  <a:lnTo>
                    <a:pt x="669" y="714"/>
                  </a:lnTo>
                  <a:lnTo>
                    <a:pt x="679" y="705"/>
                  </a:lnTo>
                  <a:lnTo>
                    <a:pt x="688" y="705"/>
                  </a:lnTo>
                  <a:lnTo>
                    <a:pt x="698" y="705"/>
                  </a:lnTo>
                  <a:lnTo>
                    <a:pt x="698" y="695"/>
                  </a:lnTo>
                  <a:lnTo>
                    <a:pt x="707" y="695"/>
                  </a:lnTo>
                  <a:lnTo>
                    <a:pt x="717" y="686"/>
                  </a:lnTo>
                  <a:lnTo>
                    <a:pt x="717" y="676"/>
                  </a:lnTo>
                  <a:lnTo>
                    <a:pt x="717" y="657"/>
                  </a:lnTo>
                  <a:lnTo>
                    <a:pt x="707" y="648"/>
                  </a:lnTo>
                  <a:lnTo>
                    <a:pt x="698" y="638"/>
                  </a:lnTo>
                  <a:lnTo>
                    <a:pt x="698" y="628"/>
                  </a:lnTo>
                  <a:lnTo>
                    <a:pt x="698" y="609"/>
                  </a:lnTo>
                  <a:lnTo>
                    <a:pt x="688" y="609"/>
                  </a:lnTo>
                  <a:lnTo>
                    <a:pt x="679" y="609"/>
                  </a:lnTo>
                  <a:lnTo>
                    <a:pt x="659" y="600"/>
                  </a:lnTo>
                  <a:lnTo>
                    <a:pt x="659" y="590"/>
                  </a:lnTo>
                  <a:lnTo>
                    <a:pt x="650" y="590"/>
                  </a:lnTo>
                  <a:lnTo>
                    <a:pt x="640" y="581"/>
                  </a:lnTo>
                  <a:lnTo>
                    <a:pt x="621" y="581"/>
                  </a:lnTo>
                  <a:lnTo>
                    <a:pt x="612" y="581"/>
                  </a:lnTo>
                  <a:lnTo>
                    <a:pt x="612" y="571"/>
                  </a:lnTo>
                  <a:lnTo>
                    <a:pt x="602" y="581"/>
                  </a:lnTo>
                  <a:lnTo>
                    <a:pt x="592" y="581"/>
                  </a:lnTo>
                  <a:lnTo>
                    <a:pt x="583" y="581"/>
                  </a:lnTo>
                  <a:lnTo>
                    <a:pt x="573" y="581"/>
                  </a:lnTo>
                  <a:lnTo>
                    <a:pt x="564" y="590"/>
                  </a:lnTo>
                  <a:lnTo>
                    <a:pt x="554" y="590"/>
                  </a:lnTo>
                  <a:lnTo>
                    <a:pt x="545" y="600"/>
                  </a:lnTo>
                  <a:lnTo>
                    <a:pt x="535" y="600"/>
                  </a:lnTo>
                  <a:lnTo>
                    <a:pt x="526" y="609"/>
                  </a:lnTo>
                  <a:lnTo>
                    <a:pt x="506" y="619"/>
                  </a:lnTo>
                  <a:lnTo>
                    <a:pt x="506" y="628"/>
                  </a:lnTo>
                  <a:lnTo>
                    <a:pt x="497" y="638"/>
                  </a:lnTo>
                  <a:lnTo>
                    <a:pt x="487" y="638"/>
                  </a:lnTo>
                  <a:lnTo>
                    <a:pt x="478" y="648"/>
                  </a:lnTo>
                  <a:lnTo>
                    <a:pt x="468" y="648"/>
                  </a:lnTo>
                  <a:lnTo>
                    <a:pt x="459" y="648"/>
                  </a:lnTo>
                  <a:lnTo>
                    <a:pt x="449" y="648"/>
                  </a:lnTo>
                  <a:lnTo>
                    <a:pt x="439" y="648"/>
                  </a:lnTo>
                  <a:lnTo>
                    <a:pt x="430" y="648"/>
                  </a:lnTo>
                  <a:lnTo>
                    <a:pt x="401" y="648"/>
                  </a:lnTo>
                  <a:lnTo>
                    <a:pt x="392" y="648"/>
                  </a:lnTo>
                  <a:lnTo>
                    <a:pt x="382" y="648"/>
                  </a:lnTo>
                  <a:lnTo>
                    <a:pt x="382" y="638"/>
                  </a:lnTo>
                  <a:lnTo>
                    <a:pt x="392" y="628"/>
                  </a:lnTo>
                  <a:lnTo>
                    <a:pt x="392" y="619"/>
                  </a:lnTo>
                  <a:lnTo>
                    <a:pt x="392" y="609"/>
                  </a:lnTo>
                  <a:lnTo>
                    <a:pt x="392" y="600"/>
                  </a:lnTo>
                  <a:lnTo>
                    <a:pt x="392" y="590"/>
                  </a:lnTo>
                  <a:lnTo>
                    <a:pt x="392" y="581"/>
                  </a:lnTo>
                  <a:lnTo>
                    <a:pt x="392" y="571"/>
                  </a:lnTo>
                  <a:lnTo>
                    <a:pt x="382" y="562"/>
                  </a:lnTo>
                  <a:lnTo>
                    <a:pt x="382" y="533"/>
                  </a:lnTo>
                  <a:lnTo>
                    <a:pt x="373" y="505"/>
                  </a:lnTo>
                  <a:lnTo>
                    <a:pt x="373" y="486"/>
                  </a:lnTo>
                  <a:lnTo>
                    <a:pt x="363" y="476"/>
                  </a:lnTo>
                  <a:lnTo>
                    <a:pt x="363" y="457"/>
                  </a:lnTo>
                  <a:lnTo>
                    <a:pt x="363" y="438"/>
                  </a:lnTo>
                  <a:lnTo>
                    <a:pt x="363" y="428"/>
                  </a:lnTo>
                  <a:lnTo>
                    <a:pt x="363" y="419"/>
                  </a:lnTo>
                  <a:lnTo>
                    <a:pt x="363" y="190"/>
                  </a:lnTo>
                  <a:lnTo>
                    <a:pt x="353" y="162"/>
                  </a:lnTo>
                  <a:lnTo>
                    <a:pt x="353" y="152"/>
                  </a:lnTo>
                  <a:lnTo>
                    <a:pt x="353" y="142"/>
                  </a:lnTo>
                  <a:lnTo>
                    <a:pt x="353" y="133"/>
                  </a:lnTo>
                  <a:lnTo>
                    <a:pt x="353" y="123"/>
                  </a:lnTo>
                  <a:lnTo>
                    <a:pt x="353" y="114"/>
                  </a:lnTo>
                  <a:lnTo>
                    <a:pt x="344" y="114"/>
                  </a:lnTo>
                  <a:lnTo>
                    <a:pt x="344" y="104"/>
                  </a:lnTo>
                  <a:lnTo>
                    <a:pt x="334" y="95"/>
                  </a:lnTo>
                  <a:lnTo>
                    <a:pt x="325" y="95"/>
                  </a:lnTo>
                  <a:lnTo>
                    <a:pt x="315" y="85"/>
                  </a:lnTo>
                  <a:lnTo>
                    <a:pt x="306" y="85"/>
                  </a:lnTo>
                  <a:lnTo>
                    <a:pt x="296" y="85"/>
                  </a:lnTo>
                  <a:lnTo>
                    <a:pt x="296" y="76"/>
                  </a:lnTo>
                  <a:lnTo>
                    <a:pt x="286" y="66"/>
                  </a:lnTo>
                  <a:lnTo>
                    <a:pt x="286" y="57"/>
                  </a:lnTo>
                  <a:lnTo>
                    <a:pt x="286" y="47"/>
                  </a:lnTo>
                  <a:lnTo>
                    <a:pt x="277" y="38"/>
                  </a:lnTo>
                  <a:lnTo>
                    <a:pt x="277" y="19"/>
                  </a:lnTo>
                  <a:lnTo>
                    <a:pt x="277" y="9"/>
                  </a:lnTo>
                  <a:lnTo>
                    <a:pt x="267" y="0"/>
                  </a:lnTo>
                  <a:lnTo>
                    <a:pt x="258" y="0"/>
                  </a:lnTo>
                  <a:lnTo>
                    <a:pt x="248" y="0"/>
                  </a:lnTo>
                  <a:lnTo>
                    <a:pt x="239" y="0"/>
                  </a:lnTo>
                  <a:lnTo>
                    <a:pt x="239" y="9"/>
                  </a:lnTo>
                  <a:lnTo>
                    <a:pt x="229" y="9"/>
                  </a:lnTo>
                  <a:lnTo>
                    <a:pt x="220" y="19"/>
                  </a:lnTo>
                  <a:lnTo>
                    <a:pt x="220" y="28"/>
                  </a:lnTo>
                  <a:lnTo>
                    <a:pt x="210" y="19"/>
                  </a:lnTo>
                  <a:lnTo>
                    <a:pt x="200" y="19"/>
                  </a:lnTo>
                  <a:lnTo>
                    <a:pt x="200" y="9"/>
                  </a:lnTo>
                  <a:lnTo>
                    <a:pt x="191" y="9"/>
                  </a:lnTo>
                  <a:lnTo>
                    <a:pt x="181" y="9"/>
                  </a:lnTo>
                  <a:lnTo>
                    <a:pt x="172" y="9"/>
                  </a:lnTo>
                  <a:lnTo>
                    <a:pt x="162" y="19"/>
                  </a:lnTo>
                  <a:lnTo>
                    <a:pt x="162" y="28"/>
                  </a:lnTo>
                  <a:lnTo>
                    <a:pt x="153" y="28"/>
                  </a:lnTo>
                  <a:lnTo>
                    <a:pt x="153" y="38"/>
                  </a:lnTo>
                  <a:lnTo>
                    <a:pt x="143" y="47"/>
                  </a:lnTo>
                  <a:lnTo>
                    <a:pt x="143" y="57"/>
                  </a:lnTo>
                  <a:lnTo>
                    <a:pt x="133" y="76"/>
                  </a:lnTo>
                  <a:lnTo>
                    <a:pt x="133" y="85"/>
                  </a:lnTo>
                  <a:lnTo>
                    <a:pt x="133" y="95"/>
                  </a:lnTo>
                  <a:lnTo>
                    <a:pt x="133" y="114"/>
                  </a:lnTo>
                  <a:lnTo>
                    <a:pt x="133" y="123"/>
                  </a:lnTo>
                  <a:lnTo>
                    <a:pt x="133" y="152"/>
                  </a:lnTo>
                  <a:lnTo>
                    <a:pt x="133" y="171"/>
                  </a:lnTo>
                  <a:lnTo>
                    <a:pt x="114" y="181"/>
                  </a:lnTo>
                  <a:lnTo>
                    <a:pt x="105" y="181"/>
                  </a:lnTo>
                  <a:lnTo>
                    <a:pt x="95" y="181"/>
                  </a:lnTo>
                  <a:lnTo>
                    <a:pt x="86" y="181"/>
                  </a:lnTo>
                  <a:lnTo>
                    <a:pt x="76" y="190"/>
                  </a:lnTo>
                  <a:lnTo>
                    <a:pt x="67" y="190"/>
                  </a:lnTo>
                  <a:lnTo>
                    <a:pt x="67" y="200"/>
                  </a:lnTo>
                  <a:lnTo>
                    <a:pt x="57" y="200"/>
                  </a:lnTo>
                  <a:lnTo>
                    <a:pt x="57" y="209"/>
                  </a:lnTo>
                  <a:lnTo>
                    <a:pt x="57" y="219"/>
                  </a:lnTo>
                  <a:lnTo>
                    <a:pt x="57" y="238"/>
                  </a:lnTo>
                  <a:lnTo>
                    <a:pt x="67" y="295"/>
                  </a:lnTo>
                  <a:lnTo>
                    <a:pt x="67" y="314"/>
                  </a:lnTo>
                  <a:lnTo>
                    <a:pt x="57" y="343"/>
                  </a:lnTo>
                  <a:lnTo>
                    <a:pt x="57" y="371"/>
                  </a:lnTo>
                  <a:lnTo>
                    <a:pt x="47" y="390"/>
                  </a:lnTo>
                  <a:lnTo>
                    <a:pt x="47" y="409"/>
                  </a:lnTo>
                  <a:lnTo>
                    <a:pt x="47" y="428"/>
                  </a:lnTo>
                  <a:lnTo>
                    <a:pt x="47" y="447"/>
                  </a:lnTo>
                  <a:lnTo>
                    <a:pt x="47" y="457"/>
                  </a:lnTo>
                  <a:lnTo>
                    <a:pt x="38" y="457"/>
                  </a:lnTo>
                  <a:lnTo>
                    <a:pt x="38" y="466"/>
                  </a:lnTo>
                  <a:lnTo>
                    <a:pt x="38" y="476"/>
                  </a:lnTo>
                  <a:lnTo>
                    <a:pt x="28" y="495"/>
                  </a:lnTo>
                  <a:lnTo>
                    <a:pt x="19" y="495"/>
                  </a:lnTo>
                  <a:lnTo>
                    <a:pt x="9" y="514"/>
                  </a:lnTo>
                  <a:lnTo>
                    <a:pt x="9" y="524"/>
                  </a:lnTo>
                  <a:lnTo>
                    <a:pt x="9" y="533"/>
                  </a:lnTo>
                  <a:lnTo>
                    <a:pt x="9" y="543"/>
                  </a:lnTo>
                  <a:lnTo>
                    <a:pt x="9" y="552"/>
                  </a:lnTo>
                  <a:lnTo>
                    <a:pt x="9" y="571"/>
                  </a:lnTo>
                  <a:lnTo>
                    <a:pt x="9" y="590"/>
                  </a:lnTo>
                  <a:lnTo>
                    <a:pt x="19" y="600"/>
                  </a:lnTo>
                  <a:lnTo>
                    <a:pt x="19" y="609"/>
                  </a:lnTo>
                  <a:lnTo>
                    <a:pt x="19" y="619"/>
                  </a:lnTo>
                  <a:lnTo>
                    <a:pt x="19" y="628"/>
                  </a:lnTo>
                  <a:lnTo>
                    <a:pt x="28" y="628"/>
                  </a:lnTo>
                  <a:lnTo>
                    <a:pt x="19" y="648"/>
                  </a:lnTo>
                  <a:lnTo>
                    <a:pt x="19" y="657"/>
                  </a:lnTo>
                  <a:lnTo>
                    <a:pt x="19" y="667"/>
                  </a:lnTo>
                  <a:lnTo>
                    <a:pt x="9" y="686"/>
                  </a:lnTo>
                  <a:lnTo>
                    <a:pt x="9" y="705"/>
                  </a:lnTo>
                  <a:lnTo>
                    <a:pt x="9" y="724"/>
                  </a:lnTo>
                  <a:lnTo>
                    <a:pt x="0" y="733"/>
                  </a:lnTo>
                  <a:lnTo>
                    <a:pt x="0" y="743"/>
                  </a:lnTo>
                  <a:lnTo>
                    <a:pt x="0" y="752"/>
                  </a:lnTo>
                  <a:lnTo>
                    <a:pt x="0" y="762"/>
                  </a:lnTo>
                  <a:lnTo>
                    <a:pt x="0" y="771"/>
                  </a:lnTo>
                  <a:lnTo>
                    <a:pt x="0" y="790"/>
                  </a:lnTo>
                  <a:lnTo>
                    <a:pt x="0" y="810"/>
                  </a:lnTo>
                  <a:lnTo>
                    <a:pt x="0" y="829"/>
                  </a:lnTo>
                  <a:lnTo>
                    <a:pt x="9" y="838"/>
                  </a:lnTo>
                  <a:lnTo>
                    <a:pt x="9" y="857"/>
                  </a:lnTo>
                  <a:lnTo>
                    <a:pt x="9" y="867"/>
                  </a:lnTo>
                  <a:lnTo>
                    <a:pt x="19" y="886"/>
                  </a:lnTo>
                  <a:lnTo>
                    <a:pt x="28" y="895"/>
                  </a:lnTo>
                  <a:lnTo>
                    <a:pt x="38" y="905"/>
                  </a:lnTo>
                  <a:lnTo>
                    <a:pt x="47" y="914"/>
                  </a:lnTo>
                  <a:lnTo>
                    <a:pt x="57" y="924"/>
                  </a:lnTo>
                  <a:lnTo>
                    <a:pt x="67" y="933"/>
                  </a:lnTo>
                  <a:lnTo>
                    <a:pt x="76" y="933"/>
                  </a:lnTo>
                  <a:lnTo>
                    <a:pt x="86" y="943"/>
                  </a:lnTo>
                  <a:lnTo>
                    <a:pt x="95" y="943"/>
                  </a:lnTo>
                  <a:lnTo>
                    <a:pt x="105" y="943"/>
                  </a:lnTo>
                  <a:lnTo>
                    <a:pt x="114" y="943"/>
                  </a:lnTo>
                  <a:lnTo>
                    <a:pt x="124" y="943"/>
                  </a:lnTo>
                  <a:lnTo>
                    <a:pt x="200" y="943"/>
                  </a:lnTo>
                  <a:lnTo>
                    <a:pt x="210" y="943"/>
                  </a:lnTo>
                  <a:lnTo>
                    <a:pt x="229" y="943"/>
                  </a:lnTo>
                  <a:lnTo>
                    <a:pt x="239" y="943"/>
                  </a:lnTo>
                  <a:lnTo>
                    <a:pt x="258" y="943"/>
                  </a:lnTo>
                  <a:lnTo>
                    <a:pt x="277" y="943"/>
                  </a:lnTo>
                  <a:lnTo>
                    <a:pt x="286" y="943"/>
                  </a:lnTo>
                  <a:lnTo>
                    <a:pt x="325" y="933"/>
                  </a:lnTo>
                  <a:lnTo>
                    <a:pt x="344" y="933"/>
                  </a:lnTo>
                  <a:lnTo>
                    <a:pt x="353" y="933"/>
                  </a:lnTo>
                  <a:lnTo>
                    <a:pt x="382" y="933"/>
                  </a:lnTo>
                  <a:lnTo>
                    <a:pt x="392" y="933"/>
                  </a:lnTo>
                  <a:lnTo>
                    <a:pt x="420" y="924"/>
                  </a:lnTo>
                  <a:lnTo>
                    <a:pt x="439" y="924"/>
                  </a:lnTo>
                  <a:lnTo>
                    <a:pt x="468" y="914"/>
                  </a:lnTo>
                  <a:lnTo>
                    <a:pt x="506" y="905"/>
                  </a:lnTo>
                  <a:lnTo>
                    <a:pt x="659" y="905"/>
                  </a:lnTo>
                  <a:lnTo>
                    <a:pt x="669" y="905"/>
                  </a:lnTo>
                  <a:lnTo>
                    <a:pt x="679" y="905"/>
                  </a:lnTo>
                  <a:lnTo>
                    <a:pt x="688" y="905"/>
                  </a:lnTo>
                  <a:lnTo>
                    <a:pt x="698" y="905"/>
                  </a:lnTo>
                  <a:lnTo>
                    <a:pt x="707" y="905"/>
                  </a:lnTo>
                  <a:lnTo>
                    <a:pt x="707" y="895"/>
                  </a:lnTo>
                  <a:lnTo>
                    <a:pt x="717" y="895"/>
                  </a:lnTo>
                  <a:lnTo>
                    <a:pt x="717" y="886"/>
                  </a:lnTo>
                  <a:lnTo>
                    <a:pt x="726" y="886"/>
                  </a:lnTo>
                  <a:lnTo>
                    <a:pt x="726" y="876"/>
                  </a:lnTo>
                  <a:lnTo>
                    <a:pt x="726" y="867"/>
                  </a:lnTo>
                  <a:lnTo>
                    <a:pt x="726" y="857"/>
                  </a:lnTo>
                  <a:lnTo>
                    <a:pt x="726" y="848"/>
                  </a:lnTo>
                  <a:lnTo>
                    <a:pt x="726" y="838"/>
                  </a:lnTo>
                  <a:lnTo>
                    <a:pt x="726" y="829"/>
                  </a:lnTo>
                  <a:lnTo>
                    <a:pt x="726" y="819"/>
                  </a:lnTo>
                  <a:lnTo>
                    <a:pt x="726" y="810"/>
                  </a:lnTo>
                  <a:lnTo>
                    <a:pt x="726" y="800"/>
                  </a:lnTo>
                  <a:lnTo>
                    <a:pt x="717" y="790"/>
                  </a:lnTo>
                  <a:lnTo>
                    <a:pt x="707" y="781"/>
                  </a:lnTo>
                  <a:lnTo>
                    <a:pt x="698" y="771"/>
                  </a:lnTo>
                  <a:lnTo>
                    <a:pt x="698" y="762"/>
                  </a:lnTo>
                  <a:lnTo>
                    <a:pt x="688" y="752"/>
                  </a:lnTo>
                  <a:lnTo>
                    <a:pt x="679" y="743"/>
                  </a:lnTo>
                  <a:lnTo>
                    <a:pt x="669" y="733"/>
                  </a:lnTo>
                  <a:lnTo>
                    <a:pt x="669" y="724"/>
                  </a:lnTo>
                  <a:lnTo>
                    <a:pt x="669" y="714"/>
                  </a:lnTo>
                  <a:lnTo>
                    <a:pt x="669" y="705"/>
                  </a:lnTo>
                  <a:lnTo>
                    <a:pt x="669" y="695"/>
                  </a:lnTo>
                  <a:lnTo>
                    <a:pt x="659" y="714"/>
                  </a:lnTo>
                  <a:close/>
                </a:path>
              </a:pathLst>
            </a:custGeom>
            <a:solidFill>
              <a:srgbClr val="FFCCB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6" name="Freeform 11"/>
            <p:cNvSpPr>
              <a:spLocks/>
            </p:cNvSpPr>
            <p:nvPr/>
          </p:nvSpPr>
          <p:spPr bwMode="auto">
            <a:xfrm>
              <a:off x="3571" y="3451"/>
              <a:ext cx="708" cy="353"/>
            </a:xfrm>
            <a:custGeom>
              <a:avLst/>
              <a:gdLst>
                <a:gd name="T0" fmla="*/ 631 w 708"/>
                <a:gd name="T1" fmla="*/ 143 h 353"/>
                <a:gd name="T2" fmla="*/ 536 w 708"/>
                <a:gd name="T3" fmla="*/ 181 h 353"/>
                <a:gd name="T4" fmla="*/ 459 w 708"/>
                <a:gd name="T5" fmla="*/ 220 h 353"/>
                <a:gd name="T6" fmla="*/ 497 w 708"/>
                <a:gd name="T7" fmla="*/ 153 h 353"/>
                <a:gd name="T8" fmla="*/ 517 w 708"/>
                <a:gd name="T9" fmla="*/ 134 h 353"/>
                <a:gd name="T10" fmla="*/ 574 w 708"/>
                <a:gd name="T11" fmla="*/ 115 h 353"/>
                <a:gd name="T12" fmla="*/ 593 w 708"/>
                <a:gd name="T13" fmla="*/ 105 h 353"/>
                <a:gd name="T14" fmla="*/ 641 w 708"/>
                <a:gd name="T15" fmla="*/ 105 h 353"/>
                <a:gd name="T16" fmla="*/ 689 w 708"/>
                <a:gd name="T17" fmla="*/ 86 h 353"/>
                <a:gd name="T18" fmla="*/ 698 w 708"/>
                <a:gd name="T19" fmla="*/ 77 h 353"/>
                <a:gd name="T20" fmla="*/ 708 w 708"/>
                <a:gd name="T21" fmla="*/ 58 h 353"/>
                <a:gd name="T22" fmla="*/ 689 w 708"/>
                <a:gd name="T23" fmla="*/ 19 h 353"/>
                <a:gd name="T24" fmla="*/ 670 w 708"/>
                <a:gd name="T25" fmla="*/ 19 h 353"/>
                <a:gd name="T26" fmla="*/ 650 w 708"/>
                <a:gd name="T27" fmla="*/ 39 h 353"/>
                <a:gd name="T28" fmla="*/ 631 w 708"/>
                <a:gd name="T29" fmla="*/ 48 h 353"/>
                <a:gd name="T30" fmla="*/ 583 w 708"/>
                <a:gd name="T31" fmla="*/ 48 h 353"/>
                <a:gd name="T32" fmla="*/ 545 w 708"/>
                <a:gd name="T33" fmla="*/ 48 h 353"/>
                <a:gd name="T34" fmla="*/ 517 w 708"/>
                <a:gd name="T35" fmla="*/ 67 h 353"/>
                <a:gd name="T36" fmla="*/ 488 w 708"/>
                <a:gd name="T37" fmla="*/ 96 h 353"/>
                <a:gd name="T38" fmla="*/ 469 w 708"/>
                <a:gd name="T39" fmla="*/ 115 h 353"/>
                <a:gd name="T40" fmla="*/ 440 w 708"/>
                <a:gd name="T41" fmla="*/ 124 h 353"/>
                <a:gd name="T42" fmla="*/ 430 w 708"/>
                <a:gd name="T43" fmla="*/ 134 h 353"/>
                <a:gd name="T44" fmla="*/ 421 w 708"/>
                <a:gd name="T45" fmla="*/ 172 h 353"/>
                <a:gd name="T46" fmla="*/ 411 w 708"/>
                <a:gd name="T47" fmla="*/ 201 h 353"/>
                <a:gd name="T48" fmla="*/ 383 w 708"/>
                <a:gd name="T49" fmla="*/ 239 h 353"/>
                <a:gd name="T50" fmla="*/ 325 w 708"/>
                <a:gd name="T51" fmla="*/ 258 h 353"/>
                <a:gd name="T52" fmla="*/ 268 w 708"/>
                <a:gd name="T53" fmla="*/ 258 h 353"/>
                <a:gd name="T54" fmla="*/ 220 w 708"/>
                <a:gd name="T55" fmla="*/ 258 h 353"/>
                <a:gd name="T56" fmla="*/ 191 w 708"/>
                <a:gd name="T57" fmla="*/ 220 h 353"/>
                <a:gd name="T58" fmla="*/ 191 w 708"/>
                <a:gd name="T59" fmla="*/ 172 h 353"/>
                <a:gd name="T60" fmla="*/ 191 w 708"/>
                <a:gd name="T61" fmla="*/ 143 h 353"/>
                <a:gd name="T62" fmla="*/ 230 w 708"/>
                <a:gd name="T63" fmla="*/ 105 h 353"/>
                <a:gd name="T64" fmla="*/ 153 w 708"/>
                <a:gd name="T65" fmla="*/ 181 h 353"/>
                <a:gd name="T66" fmla="*/ 144 w 708"/>
                <a:gd name="T67" fmla="*/ 134 h 353"/>
                <a:gd name="T68" fmla="*/ 134 w 708"/>
                <a:gd name="T69" fmla="*/ 153 h 353"/>
                <a:gd name="T70" fmla="*/ 153 w 708"/>
                <a:gd name="T71" fmla="*/ 220 h 353"/>
                <a:gd name="T72" fmla="*/ 144 w 708"/>
                <a:gd name="T73" fmla="*/ 267 h 353"/>
                <a:gd name="T74" fmla="*/ 134 w 708"/>
                <a:gd name="T75" fmla="*/ 296 h 353"/>
                <a:gd name="T76" fmla="*/ 124 w 708"/>
                <a:gd name="T77" fmla="*/ 296 h 353"/>
                <a:gd name="T78" fmla="*/ 105 w 708"/>
                <a:gd name="T79" fmla="*/ 296 h 353"/>
                <a:gd name="T80" fmla="*/ 77 w 708"/>
                <a:gd name="T81" fmla="*/ 277 h 353"/>
                <a:gd name="T82" fmla="*/ 48 w 708"/>
                <a:gd name="T83" fmla="*/ 258 h 353"/>
                <a:gd name="T84" fmla="*/ 19 w 708"/>
                <a:gd name="T85" fmla="*/ 229 h 353"/>
                <a:gd name="T86" fmla="*/ 0 w 708"/>
                <a:gd name="T87" fmla="*/ 220 h 353"/>
                <a:gd name="T88" fmla="*/ 0 w 708"/>
                <a:gd name="T89" fmla="*/ 162 h 353"/>
                <a:gd name="T90" fmla="*/ 0 w 708"/>
                <a:gd name="T91" fmla="*/ 115 h 353"/>
                <a:gd name="T92" fmla="*/ 0 w 708"/>
                <a:gd name="T93" fmla="*/ 153 h 353"/>
                <a:gd name="T94" fmla="*/ 0 w 708"/>
                <a:gd name="T95" fmla="*/ 210 h 353"/>
                <a:gd name="T96" fmla="*/ 10 w 708"/>
                <a:gd name="T97" fmla="*/ 258 h 353"/>
                <a:gd name="T98" fmla="*/ 38 w 708"/>
                <a:gd name="T99" fmla="*/ 296 h 353"/>
                <a:gd name="T100" fmla="*/ 77 w 708"/>
                <a:gd name="T101" fmla="*/ 334 h 353"/>
                <a:gd name="T102" fmla="*/ 115 w 708"/>
                <a:gd name="T103" fmla="*/ 343 h 353"/>
                <a:gd name="T104" fmla="*/ 421 w 708"/>
                <a:gd name="T105" fmla="*/ 296 h 353"/>
                <a:gd name="T106" fmla="*/ 612 w 708"/>
                <a:gd name="T107" fmla="*/ 305 h 353"/>
                <a:gd name="T108" fmla="*/ 660 w 708"/>
                <a:gd name="T109" fmla="*/ 296 h 353"/>
                <a:gd name="T110" fmla="*/ 689 w 708"/>
                <a:gd name="T111" fmla="*/ 286 h 3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08"/>
                <a:gd name="T169" fmla="*/ 0 h 353"/>
                <a:gd name="T170" fmla="*/ 708 w 708"/>
                <a:gd name="T171" fmla="*/ 353 h 3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08" h="353">
                  <a:moveTo>
                    <a:pt x="650" y="124"/>
                  </a:moveTo>
                  <a:lnTo>
                    <a:pt x="650" y="124"/>
                  </a:lnTo>
                  <a:lnTo>
                    <a:pt x="650" y="134"/>
                  </a:lnTo>
                  <a:lnTo>
                    <a:pt x="641" y="134"/>
                  </a:lnTo>
                  <a:lnTo>
                    <a:pt x="631" y="143"/>
                  </a:lnTo>
                  <a:lnTo>
                    <a:pt x="612" y="143"/>
                  </a:lnTo>
                  <a:lnTo>
                    <a:pt x="612" y="153"/>
                  </a:lnTo>
                  <a:lnTo>
                    <a:pt x="574" y="162"/>
                  </a:lnTo>
                  <a:lnTo>
                    <a:pt x="555" y="181"/>
                  </a:lnTo>
                  <a:lnTo>
                    <a:pt x="536" y="181"/>
                  </a:lnTo>
                  <a:lnTo>
                    <a:pt x="497" y="201"/>
                  </a:lnTo>
                  <a:lnTo>
                    <a:pt x="478" y="210"/>
                  </a:lnTo>
                  <a:lnTo>
                    <a:pt x="469" y="220"/>
                  </a:lnTo>
                  <a:lnTo>
                    <a:pt x="459" y="220"/>
                  </a:lnTo>
                  <a:lnTo>
                    <a:pt x="469" y="201"/>
                  </a:lnTo>
                  <a:lnTo>
                    <a:pt x="469" y="191"/>
                  </a:lnTo>
                  <a:lnTo>
                    <a:pt x="478" y="181"/>
                  </a:lnTo>
                  <a:lnTo>
                    <a:pt x="488" y="162"/>
                  </a:lnTo>
                  <a:lnTo>
                    <a:pt x="497" y="153"/>
                  </a:lnTo>
                  <a:lnTo>
                    <a:pt x="497" y="143"/>
                  </a:lnTo>
                  <a:lnTo>
                    <a:pt x="507" y="143"/>
                  </a:lnTo>
                  <a:lnTo>
                    <a:pt x="517" y="134"/>
                  </a:lnTo>
                  <a:lnTo>
                    <a:pt x="536" y="134"/>
                  </a:lnTo>
                  <a:lnTo>
                    <a:pt x="545" y="124"/>
                  </a:lnTo>
                  <a:lnTo>
                    <a:pt x="555" y="124"/>
                  </a:lnTo>
                  <a:lnTo>
                    <a:pt x="564" y="124"/>
                  </a:lnTo>
                  <a:lnTo>
                    <a:pt x="574" y="115"/>
                  </a:lnTo>
                  <a:lnTo>
                    <a:pt x="583" y="115"/>
                  </a:lnTo>
                  <a:lnTo>
                    <a:pt x="593" y="105"/>
                  </a:lnTo>
                  <a:lnTo>
                    <a:pt x="603" y="105"/>
                  </a:lnTo>
                  <a:lnTo>
                    <a:pt x="612" y="105"/>
                  </a:lnTo>
                  <a:lnTo>
                    <a:pt x="631" y="105"/>
                  </a:lnTo>
                  <a:lnTo>
                    <a:pt x="641" y="105"/>
                  </a:lnTo>
                  <a:lnTo>
                    <a:pt x="660" y="96"/>
                  </a:lnTo>
                  <a:lnTo>
                    <a:pt x="670" y="96"/>
                  </a:lnTo>
                  <a:lnTo>
                    <a:pt x="679" y="96"/>
                  </a:lnTo>
                  <a:lnTo>
                    <a:pt x="689" y="96"/>
                  </a:lnTo>
                  <a:lnTo>
                    <a:pt x="689" y="86"/>
                  </a:lnTo>
                  <a:lnTo>
                    <a:pt x="698" y="86"/>
                  </a:lnTo>
                  <a:lnTo>
                    <a:pt x="698" y="77"/>
                  </a:lnTo>
                  <a:lnTo>
                    <a:pt x="708" y="77"/>
                  </a:lnTo>
                  <a:lnTo>
                    <a:pt x="708" y="67"/>
                  </a:lnTo>
                  <a:lnTo>
                    <a:pt x="708" y="58"/>
                  </a:lnTo>
                  <a:lnTo>
                    <a:pt x="708" y="48"/>
                  </a:lnTo>
                  <a:lnTo>
                    <a:pt x="698" y="39"/>
                  </a:lnTo>
                  <a:lnTo>
                    <a:pt x="689" y="39"/>
                  </a:lnTo>
                  <a:lnTo>
                    <a:pt x="689" y="19"/>
                  </a:lnTo>
                  <a:lnTo>
                    <a:pt x="689" y="10"/>
                  </a:lnTo>
                  <a:lnTo>
                    <a:pt x="679" y="10"/>
                  </a:lnTo>
                  <a:lnTo>
                    <a:pt x="679" y="0"/>
                  </a:lnTo>
                  <a:lnTo>
                    <a:pt x="670" y="10"/>
                  </a:lnTo>
                  <a:lnTo>
                    <a:pt x="670" y="19"/>
                  </a:lnTo>
                  <a:lnTo>
                    <a:pt x="670" y="29"/>
                  </a:lnTo>
                  <a:lnTo>
                    <a:pt x="660" y="39"/>
                  </a:lnTo>
                  <a:lnTo>
                    <a:pt x="650" y="39"/>
                  </a:lnTo>
                  <a:lnTo>
                    <a:pt x="650" y="48"/>
                  </a:lnTo>
                  <a:lnTo>
                    <a:pt x="641" y="48"/>
                  </a:lnTo>
                  <a:lnTo>
                    <a:pt x="631" y="48"/>
                  </a:lnTo>
                  <a:lnTo>
                    <a:pt x="622" y="48"/>
                  </a:lnTo>
                  <a:lnTo>
                    <a:pt x="612" y="48"/>
                  </a:lnTo>
                  <a:lnTo>
                    <a:pt x="603" y="48"/>
                  </a:lnTo>
                  <a:lnTo>
                    <a:pt x="583" y="48"/>
                  </a:lnTo>
                  <a:lnTo>
                    <a:pt x="574" y="48"/>
                  </a:lnTo>
                  <a:lnTo>
                    <a:pt x="564" y="48"/>
                  </a:lnTo>
                  <a:lnTo>
                    <a:pt x="555" y="48"/>
                  </a:lnTo>
                  <a:lnTo>
                    <a:pt x="545" y="48"/>
                  </a:lnTo>
                  <a:lnTo>
                    <a:pt x="536" y="58"/>
                  </a:lnTo>
                  <a:lnTo>
                    <a:pt x="526" y="58"/>
                  </a:lnTo>
                  <a:lnTo>
                    <a:pt x="517" y="67"/>
                  </a:lnTo>
                  <a:lnTo>
                    <a:pt x="507" y="77"/>
                  </a:lnTo>
                  <a:lnTo>
                    <a:pt x="497" y="77"/>
                  </a:lnTo>
                  <a:lnTo>
                    <a:pt x="497" y="86"/>
                  </a:lnTo>
                  <a:lnTo>
                    <a:pt x="488" y="96"/>
                  </a:lnTo>
                  <a:lnTo>
                    <a:pt x="478" y="105"/>
                  </a:lnTo>
                  <a:lnTo>
                    <a:pt x="469" y="115"/>
                  </a:lnTo>
                  <a:lnTo>
                    <a:pt x="459" y="115"/>
                  </a:lnTo>
                  <a:lnTo>
                    <a:pt x="450" y="115"/>
                  </a:lnTo>
                  <a:lnTo>
                    <a:pt x="440" y="124"/>
                  </a:lnTo>
                  <a:lnTo>
                    <a:pt x="430" y="124"/>
                  </a:lnTo>
                  <a:lnTo>
                    <a:pt x="430" y="134"/>
                  </a:lnTo>
                  <a:lnTo>
                    <a:pt x="430" y="143"/>
                  </a:lnTo>
                  <a:lnTo>
                    <a:pt x="421" y="153"/>
                  </a:lnTo>
                  <a:lnTo>
                    <a:pt x="421" y="162"/>
                  </a:lnTo>
                  <a:lnTo>
                    <a:pt x="421" y="172"/>
                  </a:lnTo>
                  <a:lnTo>
                    <a:pt x="421" y="181"/>
                  </a:lnTo>
                  <a:lnTo>
                    <a:pt x="421" y="191"/>
                  </a:lnTo>
                  <a:lnTo>
                    <a:pt x="411" y="201"/>
                  </a:lnTo>
                  <a:lnTo>
                    <a:pt x="411" y="210"/>
                  </a:lnTo>
                  <a:lnTo>
                    <a:pt x="402" y="220"/>
                  </a:lnTo>
                  <a:lnTo>
                    <a:pt x="392" y="220"/>
                  </a:lnTo>
                  <a:lnTo>
                    <a:pt x="383" y="229"/>
                  </a:lnTo>
                  <a:lnTo>
                    <a:pt x="383" y="239"/>
                  </a:lnTo>
                  <a:lnTo>
                    <a:pt x="373" y="248"/>
                  </a:lnTo>
                  <a:lnTo>
                    <a:pt x="354" y="248"/>
                  </a:lnTo>
                  <a:lnTo>
                    <a:pt x="344" y="258"/>
                  </a:lnTo>
                  <a:lnTo>
                    <a:pt x="325" y="258"/>
                  </a:lnTo>
                  <a:lnTo>
                    <a:pt x="316" y="258"/>
                  </a:lnTo>
                  <a:lnTo>
                    <a:pt x="306" y="258"/>
                  </a:lnTo>
                  <a:lnTo>
                    <a:pt x="297" y="258"/>
                  </a:lnTo>
                  <a:lnTo>
                    <a:pt x="277" y="258"/>
                  </a:lnTo>
                  <a:lnTo>
                    <a:pt x="268" y="258"/>
                  </a:lnTo>
                  <a:lnTo>
                    <a:pt x="258" y="258"/>
                  </a:lnTo>
                  <a:lnTo>
                    <a:pt x="249" y="258"/>
                  </a:lnTo>
                  <a:lnTo>
                    <a:pt x="239" y="258"/>
                  </a:lnTo>
                  <a:lnTo>
                    <a:pt x="230" y="258"/>
                  </a:lnTo>
                  <a:lnTo>
                    <a:pt x="220" y="258"/>
                  </a:lnTo>
                  <a:lnTo>
                    <a:pt x="211" y="248"/>
                  </a:lnTo>
                  <a:lnTo>
                    <a:pt x="211" y="239"/>
                  </a:lnTo>
                  <a:lnTo>
                    <a:pt x="201" y="229"/>
                  </a:lnTo>
                  <a:lnTo>
                    <a:pt x="191" y="229"/>
                  </a:lnTo>
                  <a:lnTo>
                    <a:pt x="191" y="220"/>
                  </a:lnTo>
                  <a:lnTo>
                    <a:pt x="191" y="210"/>
                  </a:lnTo>
                  <a:lnTo>
                    <a:pt x="191" y="201"/>
                  </a:lnTo>
                  <a:lnTo>
                    <a:pt x="191" y="191"/>
                  </a:lnTo>
                  <a:lnTo>
                    <a:pt x="191" y="181"/>
                  </a:lnTo>
                  <a:lnTo>
                    <a:pt x="191" y="172"/>
                  </a:lnTo>
                  <a:lnTo>
                    <a:pt x="191" y="162"/>
                  </a:lnTo>
                  <a:lnTo>
                    <a:pt x="191" y="153"/>
                  </a:lnTo>
                  <a:lnTo>
                    <a:pt x="191" y="143"/>
                  </a:lnTo>
                  <a:lnTo>
                    <a:pt x="201" y="134"/>
                  </a:lnTo>
                  <a:lnTo>
                    <a:pt x="211" y="124"/>
                  </a:lnTo>
                  <a:lnTo>
                    <a:pt x="220" y="115"/>
                  </a:lnTo>
                  <a:lnTo>
                    <a:pt x="230" y="115"/>
                  </a:lnTo>
                  <a:lnTo>
                    <a:pt x="230" y="105"/>
                  </a:lnTo>
                  <a:lnTo>
                    <a:pt x="211" y="124"/>
                  </a:lnTo>
                  <a:lnTo>
                    <a:pt x="191" y="143"/>
                  </a:lnTo>
                  <a:lnTo>
                    <a:pt x="172" y="162"/>
                  </a:lnTo>
                  <a:lnTo>
                    <a:pt x="163" y="172"/>
                  </a:lnTo>
                  <a:lnTo>
                    <a:pt x="153" y="181"/>
                  </a:lnTo>
                  <a:lnTo>
                    <a:pt x="153" y="172"/>
                  </a:lnTo>
                  <a:lnTo>
                    <a:pt x="153" y="162"/>
                  </a:lnTo>
                  <a:lnTo>
                    <a:pt x="153" y="153"/>
                  </a:lnTo>
                  <a:lnTo>
                    <a:pt x="144" y="143"/>
                  </a:lnTo>
                  <a:lnTo>
                    <a:pt x="144" y="134"/>
                  </a:lnTo>
                  <a:lnTo>
                    <a:pt x="134" y="124"/>
                  </a:lnTo>
                  <a:lnTo>
                    <a:pt x="134" y="115"/>
                  </a:lnTo>
                  <a:lnTo>
                    <a:pt x="124" y="115"/>
                  </a:lnTo>
                  <a:lnTo>
                    <a:pt x="134" y="143"/>
                  </a:lnTo>
                  <a:lnTo>
                    <a:pt x="134" y="153"/>
                  </a:lnTo>
                  <a:lnTo>
                    <a:pt x="144" y="172"/>
                  </a:lnTo>
                  <a:lnTo>
                    <a:pt x="144" y="181"/>
                  </a:lnTo>
                  <a:lnTo>
                    <a:pt x="153" y="201"/>
                  </a:lnTo>
                  <a:lnTo>
                    <a:pt x="153" y="210"/>
                  </a:lnTo>
                  <a:lnTo>
                    <a:pt x="153" y="220"/>
                  </a:lnTo>
                  <a:lnTo>
                    <a:pt x="153" y="229"/>
                  </a:lnTo>
                  <a:lnTo>
                    <a:pt x="153" y="248"/>
                  </a:lnTo>
                  <a:lnTo>
                    <a:pt x="144" y="258"/>
                  </a:lnTo>
                  <a:lnTo>
                    <a:pt x="144" y="267"/>
                  </a:lnTo>
                  <a:lnTo>
                    <a:pt x="144" y="277"/>
                  </a:lnTo>
                  <a:lnTo>
                    <a:pt x="134" y="286"/>
                  </a:lnTo>
                  <a:lnTo>
                    <a:pt x="134" y="296"/>
                  </a:lnTo>
                  <a:lnTo>
                    <a:pt x="124" y="296"/>
                  </a:lnTo>
                  <a:lnTo>
                    <a:pt x="115" y="296"/>
                  </a:lnTo>
                  <a:lnTo>
                    <a:pt x="105" y="296"/>
                  </a:lnTo>
                  <a:lnTo>
                    <a:pt x="96" y="296"/>
                  </a:lnTo>
                  <a:lnTo>
                    <a:pt x="86" y="286"/>
                  </a:lnTo>
                  <a:lnTo>
                    <a:pt x="86" y="277"/>
                  </a:lnTo>
                  <a:lnTo>
                    <a:pt x="77" y="277"/>
                  </a:lnTo>
                  <a:lnTo>
                    <a:pt x="77" y="267"/>
                  </a:lnTo>
                  <a:lnTo>
                    <a:pt x="67" y="258"/>
                  </a:lnTo>
                  <a:lnTo>
                    <a:pt x="58" y="258"/>
                  </a:lnTo>
                  <a:lnTo>
                    <a:pt x="48" y="258"/>
                  </a:lnTo>
                  <a:lnTo>
                    <a:pt x="38" y="248"/>
                  </a:lnTo>
                  <a:lnTo>
                    <a:pt x="29" y="248"/>
                  </a:lnTo>
                  <a:lnTo>
                    <a:pt x="29" y="239"/>
                  </a:lnTo>
                  <a:lnTo>
                    <a:pt x="19" y="239"/>
                  </a:lnTo>
                  <a:lnTo>
                    <a:pt x="19" y="229"/>
                  </a:lnTo>
                  <a:lnTo>
                    <a:pt x="10" y="220"/>
                  </a:lnTo>
                  <a:lnTo>
                    <a:pt x="0" y="220"/>
                  </a:lnTo>
                  <a:lnTo>
                    <a:pt x="0" y="210"/>
                  </a:lnTo>
                  <a:lnTo>
                    <a:pt x="0" y="201"/>
                  </a:lnTo>
                  <a:lnTo>
                    <a:pt x="0" y="191"/>
                  </a:lnTo>
                  <a:lnTo>
                    <a:pt x="0" y="181"/>
                  </a:lnTo>
                  <a:lnTo>
                    <a:pt x="0" y="162"/>
                  </a:lnTo>
                  <a:lnTo>
                    <a:pt x="0" y="143"/>
                  </a:lnTo>
                  <a:lnTo>
                    <a:pt x="0" y="134"/>
                  </a:lnTo>
                  <a:lnTo>
                    <a:pt x="10" y="115"/>
                  </a:lnTo>
                  <a:lnTo>
                    <a:pt x="0" y="115"/>
                  </a:lnTo>
                  <a:lnTo>
                    <a:pt x="0" y="124"/>
                  </a:lnTo>
                  <a:lnTo>
                    <a:pt x="0" y="134"/>
                  </a:lnTo>
                  <a:lnTo>
                    <a:pt x="0" y="143"/>
                  </a:lnTo>
                  <a:lnTo>
                    <a:pt x="0" y="153"/>
                  </a:lnTo>
                  <a:lnTo>
                    <a:pt x="0" y="162"/>
                  </a:lnTo>
                  <a:lnTo>
                    <a:pt x="0" y="181"/>
                  </a:lnTo>
                  <a:lnTo>
                    <a:pt x="0" y="191"/>
                  </a:lnTo>
                  <a:lnTo>
                    <a:pt x="0" y="201"/>
                  </a:lnTo>
                  <a:lnTo>
                    <a:pt x="0" y="210"/>
                  </a:lnTo>
                  <a:lnTo>
                    <a:pt x="0" y="220"/>
                  </a:lnTo>
                  <a:lnTo>
                    <a:pt x="0" y="229"/>
                  </a:lnTo>
                  <a:lnTo>
                    <a:pt x="0" y="239"/>
                  </a:lnTo>
                  <a:lnTo>
                    <a:pt x="0" y="248"/>
                  </a:lnTo>
                  <a:lnTo>
                    <a:pt x="10" y="258"/>
                  </a:lnTo>
                  <a:lnTo>
                    <a:pt x="19" y="267"/>
                  </a:lnTo>
                  <a:lnTo>
                    <a:pt x="29" y="286"/>
                  </a:lnTo>
                  <a:lnTo>
                    <a:pt x="38" y="296"/>
                  </a:lnTo>
                  <a:lnTo>
                    <a:pt x="48" y="305"/>
                  </a:lnTo>
                  <a:lnTo>
                    <a:pt x="58" y="315"/>
                  </a:lnTo>
                  <a:lnTo>
                    <a:pt x="67" y="324"/>
                  </a:lnTo>
                  <a:lnTo>
                    <a:pt x="77" y="334"/>
                  </a:lnTo>
                  <a:lnTo>
                    <a:pt x="86" y="334"/>
                  </a:lnTo>
                  <a:lnTo>
                    <a:pt x="96" y="343"/>
                  </a:lnTo>
                  <a:lnTo>
                    <a:pt x="105" y="343"/>
                  </a:lnTo>
                  <a:lnTo>
                    <a:pt x="115" y="343"/>
                  </a:lnTo>
                  <a:lnTo>
                    <a:pt x="115" y="353"/>
                  </a:lnTo>
                  <a:lnTo>
                    <a:pt x="124" y="353"/>
                  </a:lnTo>
                  <a:lnTo>
                    <a:pt x="134" y="353"/>
                  </a:lnTo>
                  <a:lnTo>
                    <a:pt x="144" y="353"/>
                  </a:lnTo>
                  <a:lnTo>
                    <a:pt x="421" y="296"/>
                  </a:lnTo>
                  <a:lnTo>
                    <a:pt x="536" y="305"/>
                  </a:lnTo>
                  <a:lnTo>
                    <a:pt x="555" y="305"/>
                  </a:lnTo>
                  <a:lnTo>
                    <a:pt x="574" y="305"/>
                  </a:lnTo>
                  <a:lnTo>
                    <a:pt x="603" y="305"/>
                  </a:lnTo>
                  <a:lnTo>
                    <a:pt x="612" y="305"/>
                  </a:lnTo>
                  <a:lnTo>
                    <a:pt x="631" y="305"/>
                  </a:lnTo>
                  <a:lnTo>
                    <a:pt x="641" y="305"/>
                  </a:lnTo>
                  <a:lnTo>
                    <a:pt x="650" y="296"/>
                  </a:lnTo>
                  <a:lnTo>
                    <a:pt x="660" y="296"/>
                  </a:lnTo>
                  <a:lnTo>
                    <a:pt x="670" y="296"/>
                  </a:lnTo>
                  <a:lnTo>
                    <a:pt x="679" y="296"/>
                  </a:lnTo>
                  <a:lnTo>
                    <a:pt x="689" y="296"/>
                  </a:lnTo>
                  <a:lnTo>
                    <a:pt x="689" y="286"/>
                  </a:lnTo>
                  <a:lnTo>
                    <a:pt x="650" y="124"/>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7" name="Freeform 12"/>
            <p:cNvSpPr>
              <a:spLocks/>
            </p:cNvSpPr>
            <p:nvPr/>
          </p:nvSpPr>
          <p:spPr bwMode="auto">
            <a:xfrm>
              <a:off x="3657" y="2870"/>
              <a:ext cx="125" cy="467"/>
            </a:xfrm>
            <a:custGeom>
              <a:avLst/>
              <a:gdLst>
                <a:gd name="T0" fmla="*/ 19 w 125"/>
                <a:gd name="T1" fmla="*/ 153 h 467"/>
                <a:gd name="T2" fmla="*/ 19 w 125"/>
                <a:gd name="T3" fmla="*/ 162 h 467"/>
                <a:gd name="T4" fmla="*/ 19 w 125"/>
                <a:gd name="T5" fmla="*/ 172 h 467"/>
                <a:gd name="T6" fmla="*/ 19 w 125"/>
                <a:gd name="T7" fmla="*/ 181 h 467"/>
                <a:gd name="T8" fmla="*/ 10 w 125"/>
                <a:gd name="T9" fmla="*/ 210 h 467"/>
                <a:gd name="T10" fmla="*/ 10 w 125"/>
                <a:gd name="T11" fmla="*/ 248 h 467"/>
                <a:gd name="T12" fmla="*/ 0 w 125"/>
                <a:gd name="T13" fmla="*/ 305 h 467"/>
                <a:gd name="T14" fmla="*/ 0 w 125"/>
                <a:gd name="T15" fmla="*/ 353 h 467"/>
                <a:gd name="T16" fmla="*/ 0 w 125"/>
                <a:gd name="T17" fmla="*/ 381 h 467"/>
                <a:gd name="T18" fmla="*/ 0 w 125"/>
                <a:gd name="T19" fmla="*/ 419 h 467"/>
                <a:gd name="T20" fmla="*/ 0 w 125"/>
                <a:gd name="T21" fmla="*/ 429 h 467"/>
                <a:gd name="T22" fmla="*/ 0 w 125"/>
                <a:gd name="T23" fmla="*/ 467 h 467"/>
                <a:gd name="T24" fmla="*/ 10 w 125"/>
                <a:gd name="T25" fmla="*/ 467 h 467"/>
                <a:gd name="T26" fmla="*/ 19 w 125"/>
                <a:gd name="T27" fmla="*/ 467 h 467"/>
                <a:gd name="T28" fmla="*/ 38 w 125"/>
                <a:gd name="T29" fmla="*/ 467 h 467"/>
                <a:gd name="T30" fmla="*/ 58 w 125"/>
                <a:gd name="T31" fmla="*/ 467 h 467"/>
                <a:gd name="T32" fmla="*/ 67 w 125"/>
                <a:gd name="T33" fmla="*/ 458 h 467"/>
                <a:gd name="T34" fmla="*/ 77 w 125"/>
                <a:gd name="T35" fmla="*/ 448 h 467"/>
                <a:gd name="T36" fmla="*/ 86 w 125"/>
                <a:gd name="T37" fmla="*/ 438 h 467"/>
                <a:gd name="T38" fmla="*/ 96 w 125"/>
                <a:gd name="T39" fmla="*/ 429 h 467"/>
                <a:gd name="T40" fmla="*/ 105 w 125"/>
                <a:gd name="T41" fmla="*/ 419 h 467"/>
                <a:gd name="T42" fmla="*/ 105 w 125"/>
                <a:gd name="T43" fmla="*/ 400 h 467"/>
                <a:gd name="T44" fmla="*/ 105 w 125"/>
                <a:gd name="T45" fmla="*/ 372 h 467"/>
                <a:gd name="T46" fmla="*/ 115 w 125"/>
                <a:gd name="T47" fmla="*/ 343 h 467"/>
                <a:gd name="T48" fmla="*/ 115 w 125"/>
                <a:gd name="T49" fmla="*/ 286 h 467"/>
                <a:gd name="T50" fmla="*/ 115 w 125"/>
                <a:gd name="T51" fmla="*/ 248 h 467"/>
                <a:gd name="T52" fmla="*/ 115 w 125"/>
                <a:gd name="T53" fmla="*/ 238 h 467"/>
                <a:gd name="T54" fmla="*/ 115 w 125"/>
                <a:gd name="T55" fmla="*/ 219 h 467"/>
                <a:gd name="T56" fmla="*/ 105 w 125"/>
                <a:gd name="T57" fmla="*/ 210 h 467"/>
                <a:gd name="T58" fmla="*/ 125 w 125"/>
                <a:gd name="T59" fmla="*/ 172 h 467"/>
                <a:gd name="T60" fmla="*/ 105 w 125"/>
                <a:gd name="T61" fmla="*/ 48 h 467"/>
                <a:gd name="T62" fmla="*/ 105 w 125"/>
                <a:gd name="T63" fmla="*/ 29 h 467"/>
                <a:gd name="T64" fmla="*/ 115 w 125"/>
                <a:gd name="T65" fmla="*/ 19 h 467"/>
                <a:gd name="T66" fmla="*/ 115 w 125"/>
                <a:gd name="T67" fmla="*/ 19 h 467"/>
                <a:gd name="T68" fmla="*/ 115 w 125"/>
                <a:gd name="T69" fmla="*/ 10 h 467"/>
                <a:gd name="T70" fmla="*/ 105 w 125"/>
                <a:gd name="T71" fmla="*/ 10 h 467"/>
                <a:gd name="T72" fmla="*/ 105 w 125"/>
                <a:gd name="T73" fmla="*/ 0 h 467"/>
                <a:gd name="T74" fmla="*/ 105 w 125"/>
                <a:gd name="T75" fmla="*/ 10 h 467"/>
                <a:gd name="T76" fmla="*/ 105 w 125"/>
                <a:gd name="T77" fmla="*/ 29 h 467"/>
                <a:gd name="T78" fmla="*/ 96 w 125"/>
                <a:gd name="T79" fmla="*/ 57 h 467"/>
                <a:gd name="T80" fmla="*/ 86 w 125"/>
                <a:gd name="T81" fmla="*/ 76 h 467"/>
                <a:gd name="T82" fmla="*/ 86 w 125"/>
                <a:gd name="T83" fmla="*/ 95 h 467"/>
                <a:gd name="T84" fmla="*/ 86 w 125"/>
                <a:gd name="T85" fmla="*/ 114 h 467"/>
                <a:gd name="T86" fmla="*/ 86 w 125"/>
                <a:gd name="T87" fmla="*/ 134 h 467"/>
                <a:gd name="T88" fmla="*/ 96 w 125"/>
                <a:gd name="T89" fmla="*/ 162 h 467"/>
                <a:gd name="T90" fmla="*/ 105 w 125"/>
                <a:gd name="T91" fmla="*/ 353 h 467"/>
                <a:gd name="T92" fmla="*/ 96 w 125"/>
                <a:gd name="T93" fmla="*/ 372 h 467"/>
                <a:gd name="T94" fmla="*/ 77 w 125"/>
                <a:gd name="T95" fmla="*/ 419 h 467"/>
                <a:gd name="T96" fmla="*/ 67 w 125"/>
                <a:gd name="T97" fmla="*/ 438 h 467"/>
                <a:gd name="T98" fmla="*/ 67 w 125"/>
                <a:gd name="T99" fmla="*/ 448 h 467"/>
                <a:gd name="T100" fmla="*/ 58 w 125"/>
                <a:gd name="T101" fmla="*/ 458 h 467"/>
                <a:gd name="T102" fmla="*/ 19 w 125"/>
                <a:gd name="T103" fmla="*/ 467 h 467"/>
                <a:gd name="T104" fmla="*/ 38 w 125"/>
                <a:gd name="T105" fmla="*/ 200 h 467"/>
                <a:gd name="T106" fmla="*/ 38 w 125"/>
                <a:gd name="T107" fmla="*/ 181 h 467"/>
                <a:gd name="T108" fmla="*/ 38 w 125"/>
                <a:gd name="T109" fmla="*/ 172 h 467"/>
                <a:gd name="T110" fmla="*/ 29 w 125"/>
                <a:gd name="T111" fmla="*/ 172 h 467"/>
                <a:gd name="T112" fmla="*/ 29 w 125"/>
                <a:gd name="T113" fmla="*/ 172 h 467"/>
                <a:gd name="T114" fmla="*/ 19 w 125"/>
                <a:gd name="T115" fmla="*/ 153 h 4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5"/>
                <a:gd name="T175" fmla="*/ 0 h 467"/>
                <a:gd name="T176" fmla="*/ 125 w 125"/>
                <a:gd name="T177" fmla="*/ 467 h 46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5" h="467">
                  <a:moveTo>
                    <a:pt x="19" y="153"/>
                  </a:moveTo>
                  <a:lnTo>
                    <a:pt x="19" y="153"/>
                  </a:lnTo>
                  <a:lnTo>
                    <a:pt x="19" y="162"/>
                  </a:lnTo>
                  <a:lnTo>
                    <a:pt x="19" y="172"/>
                  </a:lnTo>
                  <a:lnTo>
                    <a:pt x="19" y="181"/>
                  </a:lnTo>
                  <a:lnTo>
                    <a:pt x="10" y="210"/>
                  </a:lnTo>
                  <a:lnTo>
                    <a:pt x="10" y="229"/>
                  </a:lnTo>
                  <a:lnTo>
                    <a:pt x="10" y="248"/>
                  </a:lnTo>
                  <a:lnTo>
                    <a:pt x="10" y="276"/>
                  </a:lnTo>
                  <a:lnTo>
                    <a:pt x="0" y="305"/>
                  </a:lnTo>
                  <a:lnTo>
                    <a:pt x="0" y="324"/>
                  </a:lnTo>
                  <a:lnTo>
                    <a:pt x="0" y="353"/>
                  </a:lnTo>
                  <a:lnTo>
                    <a:pt x="0" y="362"/>
                  </a:lnTo>
                  <a:lnTo>
                    <a:pt x="0" y="381"/>
                  </a:lnTo>
                  <a:lnTo>
                    <a:pt x="0" y="391"/>
                  </a:lnTo>
                  <a:lnTo>
                    <a:pt x="0" y="419"/>
                  </a:lnTo>
                  <a:lnTo>
                    <a:pt x="0" y="429"/>
                  </a:lnTo>
                  <a:lnTo>
                    <a:pt x="0" y="448"/>
                  </a:lnTo>
                  <a:lnTo>
                    <a:pt x="0" y="467"/>
                  </a:lnTo>
                  <a:lnTo>
                    <a:pt x="10" y="467"/>
                  </a:lnTo>
                  <a:lnTo>
                    <a:pt x="19" y="467"/>
                  </a:lnTo>
                  <a:lnTo>
                    <a:pt x="29" y="467"/>
                  </a:lnTo>
                  <a:lnTo>
                    <a:pt x="38" y="467"/>
                  </a:lnTo>
                  <a:lnTo>
                    <a:pt x="48" y="467"/>
                  </a:lnTo>
                  <a:lnTo>
                    <a:pt x="58" y="467"/>
                  </a:lnTo>
                  <a:lnTo>
                    <a:pt x="67" y="467"/>
                  </a:lnTo>
                  <a:lnTo>
                    <a:pt x="67" y="458"/>
                  </a:lnTo>
                  <a:lnTo>
                    <a:pt x="77" y="448"/>
                  </a:lnTo>
                  <a:lnTo>
                    <a:pt x="86" y="438"/>
                  </a:lnTo>
                  <a:lnTo>
                    <a:pt x="96" y="429"/>
                  </a:lnTo>
                  <a:lnTo>
                    <a:pt x="105" y="419"/>
                  </a:lnTo>
                  <a:lnTo>
                    <a:pt x="105" y="410"/>
                  </a:lnTo>
                  <a:lnTo>
                    <a:pt x="105" y="400"/>
                  </a:lnTo>
                  <a:lnTo>
                    <a:pt x="105" y="391"/>
                  </a:lnTo>
                  <a:lnTo>
                    <a:pt x="105" y="372"/>
                  </a:lnTo>
                  <a:lnTo>
                    <a:pt x="115" y="353"/>
                  </a:lnTo>
                  <a:lnTo>
                    <a:pt x="115" y="343"/>
                  </a:lnTo>
                  <a:lnTo>
                    <a:pt x="115" y="324"/>
                  </a:lnTo>
                  <a:lnTo>
                    <a:pt x="115" y="286"/>
                  </a:lnTo>
                  <a:lnTo>
                    <a:pt x="125" y="257"/>
                  </a:lnTo>
                  <a:lnTo>
                    <a:pt x="115" y="248"/>
                  </a:lnTo>
                  <a:lnTo>
                    <a:pt x="115" y="238"/>
                  </a:lnTo>
                  <a:lnTo>
                    <a:pt x="115" y="229"/>
                  </a:lnTo>
                  <a:lnTo>
                    <a:pt x="115" y="219"/>
                  </a:lnTo>
                  <a:lnTo>
                    <a:pt x="105" y="210"/>
                  </a:lnTo>
                  <a:lnTo>
                    <a:pt x="105" y="200"/>
                  </a:lnTo>
                  <a:lnTo>
                    <a:pt x="125" y="172"/>
                  </a:lnTo>
                  <a:lnTo>
                    <a:pt x="105" y="124"/>
                  </a:lnTo>
                  <a:lnTo>
                    <a:pt x="105" y="48"/>
                  </a:lnTo>
                  <a:lnTo>
                    <a:pt x="105" y="38"/>
                  </a:lnTo>
                  <a:lnTo>
                    <a:pt x="105" y="29"/>
                  </a:lnTo>
                  <a:lnTo>
                    <a:pt x="115" y="29"/>
                  </a:lnTo>
                  <a:lnTo>
                    <a:pt x="115" y="19"/>
                  </a:lnTo>
                  <a:lnTo>
                    <a:pt x="115" y="10"/>
                  </a:lnTo>
                  <a:lnTo>
                    <a:pt x="105" y="10"/>
                  </a:lnTo>
                  <a:lnTo>
                    <a:pt x="105" y="0"/>
                  </a:lnTo>
                  <a:lnTo>
                    <a:pt x="105" y="10"/>
                  </a:lnTo>
                  <a:lnTo>
                    <a:pt x="105" y="19"/>
                  </a:lnTo>
                  <a:lnTo>
                    <a:pt x="105" y="29"/>
                  </a:lnTo>
                  <a:lnTo>
                    <a:pt x="96" y="48"/>
                  </a:lnTo>
                  <a:lnTo>
                    <a:pt x="96" y="57"/>
                  </a:lnTo>
                  <a:lnTo>
                    <a:pt x="96" y="67"/>
                  </a:lnTo>
                  <a:lnTo>
                    <a:pt x="86" y="76"/>
                  </a:lnTo>
                  <a:lnTo>
                    <a:pt x="86" y="95"/>
                  </a:lnTo>
                  <a:lnTo>
                    <a:pt x="86" y="105"/>
                  </a:lnTo>
                  <a:lnTo>
                    <a:pt x="86" y="114"/>
                  </a:lnTo>
                  <a:lnTo>
                    <a:pt x="86" y="134"/>
                  </a:lnTo>
                  <a:lnTo>
                    <a:pt x="96" y="143"/>
                  </a:lnTo>
                  <a:lnTo>
                    <a:pt x="96" y="162"/>
                  </a:lnTo>
                  <a:lnTo>
                    <a:pt x="105" y="172"/>
                  </a:lnTo>
                  <a:lnTo>
                    <a:pt x="105" y="353"/>
                  </a:lnTo>
                  <a:lnTo>
                    <a:pt x="96" y="362"/>
                  </a:lnTo>
                  <a:lnTo>
                    <a:pt x="96" y="372"/>
                  </a:lnTo>
                  <a:lnTo>
                    <a:pt x="86" y="391"/>
                  </a:lnTo>
                  <a:lnTo>
                    <a:pt x="77" y="419"/>
                  </a:lnTo>
                  <a:lnTo>
                    <a:pt x="67" y="429"/>
                  </a:lnTo>
                  <a:lnTo>
                    <a:pt x="67" y="438"/>
                  </a:lnTo>
                  <a:lnTo>
                    <a:pt x="67" y="448"/>
                  </a:lnTo>
                  <a:lnTo>
                    <a:pt x="67" y="458"/>
                  </a:lnTo>
                  <a:lnTo>
                    <a:pt x="58" y="458"/>
                  </a:lnTo>
                  <a:lnTo>
                    <a:pt x="58" y="467"/>
                  </a:lnTo>
                  <a:lnTo>
                    <a:pt x="19" y="467"/>
                  </a:lnTo>
                  <a:lnTo>
                    <a:pt x="19" y="381"/>
                  </a:lnTo>
                  <a:lnTo>
                    <a:pt x="38" y="200"/>
                  </a:lnTo>
                  <a:lnTo>
                    <a:pt x="38" y="191"/>
                  </a:lnTo>
                  <a:lnTo>
                    <a:pt x="38" y="181"/>
                  </a:lnTo>
                  <a:lnTo>
                    <a:pt x="38" y="172"/>
                  </a:lnTo>
                  <a:lnTo>
                    <a:pt x="29" y="172"/>
                  </a:lnTo>
                  <a:lnTo>
                    <a:pt x="29" y="162"/>
                  </a:lnTo>
                  <a:lnTo>
                    <a:pt x="19" y="153"/>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8" name="Freeform 13"/>
            <p:cNvSpPr>
              <a:spLocks/>
            </p:cNvSpPr>
            <p:nvPr/>
          </p:nvSpPr>
          <p:spPr bwMode="auto">
            <a:xfrm>
              <a:off x="3791" y="2908"/>
              <a:ext cx="86" cy="429"/>
            </a:xfrm>
            <a:custGeom>
              <a:avLst/>
              <a:gdLst>
                <a:gd name="T0" fmla="*/ 48 w 86"/>
                <a:gd name="T1" fmla="*/ 0 h 429"/>
                <a:gd name="T2" fmla="*/ 48 w 86"/>
                <a:gd name="T3" fmla="*/ 0 h 429"/>
                <a:gd name="T4" fmla="*/ 48 w 86"/>
                <a:gd name="T5" fmla="*/ 19 h 429"/>
                <a:gd name="T6" fmla="*/ 48 w 86"/>
                <a:gd name="T7" fmla="*/ 19 h 429"/>
                <a:gd name="T8" fmla="*/ 48 w 86"/>
                <a:gd name="T9" fmla="*/ 29 h 429"/>
                <a:gd name="T10" fmla="*/ 48 w 86"/>
                <a:gd name="T11" fmla="*/ 29 h 429"/>
                <a:gd name="T12" fmla="*/ 48 w 86"/>
                <a:gd name="T13" fmla="*/ 48 h 429"/>
                <a:gd name="T14" fmla="*/ 48 w 86"/>
                <a:gd name="T15" fmla="*/ 57 h 429"/>
                <a:gd name="T16" fmla="*/ 48 w 86"/>
                <a:gd name="T17" fmla="*/ 57 h 429"/>
                <a:gd name="T18" fmla="*/ 38 w 86"/>
                <a:gd name="T19" fmla="*/ 86 h 429"/>
                <a:gd name="T20" fmla="*/ 38 w 86"/>
                <a:gd name="T21" fmla="*/ 96 h 429"/>
                <a:gd name="T22" fmla="*/ 29 w 86"/>
                <a:gd name="T23" fmla="*/ 105 h 429"/>
                <a:gd name="T24" fmla="*/ 29 w 86"/>
                <a:gd name="T25" fmla="*/ 124 h 429"/>
                <a:gd name="T26" fmla="*/ 29 w 86"/>
                <a:gd name="T27" fmla="*/ 134 h 429"/>
                <a:gd name="T28" fmla="*/ 29 w 86"/>
                <a:gd name="T29" fmla="*/ 143 h 429"/>
                <a:gd name="T30" fmla="*/ 29 w 86"/>
                <a:gd name="T31" fmla="*/ 153 h 429"/>
                <a:gd name="T32" fmla="*/ 29 w 86"/>
                <a:gd name="T33" fmla="*/ 162 h 429"/>
                <a:gd name="T34" fmla="*/ 29 w 86"/>
                <a:gd name="T35" fmla="*/ 258 h 429"/>
                <a:gd name="T36" fmla="*/ 29 w 86"/>
                <a:gd name="T37" fmla="*/ 277 h 429"/>
                <a:gd name="T38" fmla="*/ 29 w 86"/>
                <a:gd name="T39" fmla="*/ 277 h 429"/>
                <a:gd name="T40" fmla="*/ 29 w 86"/>
                <a:gd name="T41" fmla="*/ 286 h 429"/>
                <a:gd name="T42" fmla="*/ 19 w 86"/>
                <a:gd name="T43" fmla="*/ 305 h 429"/>
                <a:gd name="T44" fmla="*/ 19 w 86"/>
                <a:gd name="T45" fmla="*/ 315 h 429"/>
                <a:gd name="T46" fmla="*/ 0 w 86"/>
                <a:gd name="T47" fmla="*/ 429 h 429"/>
                <a:gd name="T48" fmla="*/ 10 w 86"/>
                <a:gd name="T49" fmla="*/ 429 h 429"/>
                <a:gd name="T50" fmla="*/ 10 w 86"/>
                <a:gd name="T51" fmla="*/ 429 h 429"/>
                <a:gd name="T52" fmla="*/ 10 w 86"/>
                <a:gd name="T53" fmla="*/ 429 h 429"/>
                <a:gd name="T54" fmla="*/ 19 w 86"/>
                <a:gd name="T55" fmla="*/ 429 h 429"/>
                <a:gd name="T56" fmla="*/ 38 w 86"/>
                <a:gd name="T57" fmla="*/ 420 h 429"/>
                <a:gd name="T58" fmla="*/ 48 w 86"/>
                <a:gd name="T59" fmla="*/ 420 h 429"/>
                <a:gd name="T60" fmla="*/ 57 w 86"/>
                <a:gd name="T61" fmla="*/ 410 h 429"/>
                <a:gd name="T62" fmla="*/ 67 w 86"/>
                <a:gd name="T63" fmla="*/ 410 h 429"/>
                <a:gd name="T64" fmla="*/ 67 w 86"/>
                <a:gd name="T65" fmla="*/ 400 h 429"/>
                <a:gd name="T66" fmla="*/ 57 w 86"/>
                <a:gd name="T67" fmla="*/ 391 h 429"/>
                <a:gd name="T68" fmla="*/ 48 w 86"/>
                <a:gd name="T69" fmla="*/ 391 h 429"/>
                <a:gd name="T70" fmla="*/ 48 w 86"/>
                <a:gd name="T71" fmla="*/ 381 h 429"/>
                <a:gd name="T72" fmla="*/ 48 w 86"/>
                <a:gd name="T73" fmla="*/ 372 h 429"/>
                <a:gd name="T74" fmla="*/ 48 w 86"/>
                <a:gd name="T75" fmla="*/ 362 h 429"/>
                <a:gd name="T76" fmla="*/ 48 w 86"/>
                <a:gd name="T77" fmla="*/ 362 h 429"/>
                <a:gd name="T78" fmla="*/ 48 w 86"/>
                <a:gd name="T79" fmla="*/ 353 h 429"/>
                <a:gd name="T80" fmla="*/ 48 w 86"/>
                <a:gd name="T81" fmla="*/ 353 h 429"/>
                <a:gd name="T82" fmla="*/ 48 w 86"/>
                <a:gd name="T83" fmla="*/ 258 h 429"/>
                <a:gd name="T84" fmla="*/ 48 w 86"/>
                <a:gd name="T85" fmla="*/ 248 h 429"/>
                <a:gd name="T86" fmla="*/ 48 w 86"/>
                <a:gd name="T87" fmla="*/ 238 h 429"/>
                <a:gd name="T88" fmla="*/ 48 w 86"/>
                <a:gd name="T89" fmla="*/ 229 h 429"/>
                <a:gd name="T90" fmla="*/ 48 w 86"/>
                <a:gd name="T91" fmla="*/ 153 h 429"/>
                <a:gd name="T92" fmla="*/ 48 w 86"/>
                <a:gd name="T93" fmla="*/ 143 h 429"/>
                <a:gd name="T94" fmla="*/ 48 w 86"/>
                <a:gd name="T95" fmla="*/ 134 h 429"/>
                <a:gd name="T96" fmla="*/ 48 w 86"/>
                <a:gd name="T97" fmla="*/ 124 h 429"/>
                <a:gd name="T98" fmla="*/ 48 w 86"/>
                <a:gd name="T99" fmla="*/ 115 h 429"/>
                <a:gd name="T100" fmla="*/ 48 w 86"/>
                <a:gd name="T101" fmla="*/ 105 h 429"/>
                <a:gd name="T102" fmla="*/ 48 w 86"/>
                <a:gd name="T103" fmla="*/ 96 h 429"/>
                <a:gd name="T104" fmla="*/ 48 w 86"/>
                <a:gd name="T105" fmla="*/ 86 h 429"/>
                <a:gd name="T106" fmla="*/ 57 w 86"/>
                <a:gd name="T107" fmla="*/ 76 h 429"/>
                <a:gd name="T108" fmla="*/ 57 w 86"/>
                <a:gd name="T109" fmla="*/ 57 h 429"/>
                <a:gd name="T110" fmla="*/ 67 w 86"/>
                <a:gd name="T111" fmla="*/ 48 h 429"/>
                <a:gd name="T112" fmla="*/ 77 w 86"/>
                <a:gd name="T113" fmla="*/ 29 h 429"/>
                <a:gd name="T114" fmla="*/ 86 w 86"/>
                <a:gd name="T115" fmla="*/ 19 h 429"/>
                <a:gd name="T116" fmla="*/ 48 w 86"/>
                <a:gd name="T117" fmla="*/ 0 h 4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
                <a:gd name="T178" fmla="*/ 0 h 429"/>
                <a:gd name="T179" fmla="*/ 86 w 86"/>
                <a:gd name="T180" fmla="*/ 429 h 4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 h="429">
                  <a:moveTo>
                    <a:pt x="48" y="0"/>
                  </a:moveTo>
                  <a:lnTo>
                    <a:pt x="48" y="0"/>
                  </a:lnTo>
                  <a:lnTo>
                    <a:pt x="48" y="19"/>
                  </a:lnTo>
                  <a:lnTo>
                    <a:pt x="48" y="29"/>
                  </a:lnTo>
                  <a:lnTo>
                    <a:pt x="48" y="48"/>
                  </a:lnTo>
                  <a:lnTo>
                    <a:pt x="48" y="57"/>
                  </a:lnTo>
                  <a:lnTo>
                    <a:pt x="38" y="86"/>
                  </a:lnTo>
                  <a:lnTo>
                    <a:pt x="38" y="96"/>
                  </a:lnTo>
                  <a:lnTo>
                    <a:pt x="29" y="105"/>
                  </a:lnTo>
                  <a:lnTo>
                    <a:pt x="29" y="124"/>
                  </a:lnTo>
                  <a:lnTo>
                    <a:pt x="29" y="134"/>
                  </a:lnTo>
                  <a:lnTo>
                    <a:pt x="29" y="143"/>
                  </a:lnTo>
                  <a:lnTo>
                    <a:pt x="29" y="153"/>
                  </a:lnTo>
                  <a:lnTo>
                    <a:pt x="29" y="162"/>
                  </a:lnTo>
                  <a:lnTo>
                    <a:pt x="29" y="258"/>
                  </a:lnTo>
                  <a:lnTo>
                    <a:pt x="29" y="277"/>
                  </a:lnTo>
                  <a:lnTo>
                    <a:pt x="29" y="286"/>
                  </a:lnTo>
                  <a:lnTo>
                    <a:pt x="19" y="305"/>
                  </a:lnTo>
                  <a:lnTo>
                    <a:pt x="19" y="315"/>
                  </a:lnTo>
                  <a:lnTo>
                    <a:pt x="0" y="429"/>
                  </a:lnTo>
                  <a:lnTo>
                    <a:pt x="10" y="429"/>
                  </a:lnTo>
                  <a:lnTo>
                    <a:pt x="19" y="429"/>
                  </a:lnTo>
                  <a:lnTo>
                    <a:pt x="38" y="420"/>
                  </a:lnTo>
                  <a:lnTo>
                    <a:pt x="48" y="420"/>
                  </a:lnTo>
                  <a:lnTo>
                    <a:pt x="57" y="410"/>
                  </a:lnTo>
                  <a:lnTo>
                    <a:pt x="67" y="410"/>
                  </a:lnTo>
                  <a:lnTo>
                    <a:pt x="67" y="400"/>
                  </a:lnTo>
                  <a:lnTo>
                    <a:pt x="57" y="391"/>
                  </a:lnTo>
                  <a:lnTo>
                    <a:pt x="48" y="391"/>
                  </a:lnTo>
                  <a:lnTo>
                    <a:pt x="48" y="381"/>
                  </a:lnTo>
                  <a:lnTo>
                    <a:pt x="48" y="372"/>
                  </a:lnTo>
                  <a:lnTo>
                    <a:pt x="48" y="362"/>
                  </a:lnTo>
                  <a:lnTo>
                    <a:pt x="48" y="353"/>
                  </a:lnTo>
                  <a:lnTo>
                    <a:pt x="48" y="258"/>
                  </a:lnTo>
                  <a:lnTo>
                    <a:pt x="48" y="248"/>
                  </a:lnTo>
                  <a:lnTo>
                    <a:pt x="48" y="238"/>
                  </a:lnTo>
                  <a:lnTo>
                    <a:pt x="48" y="229"/>
                  </a:lnTo>
                  <a:lnTo>
                    <a:pt x="48" y="153"/>
                  </a:lnTo>
                  <a:lnTo>
                    <a:pt x="48" y="143"/>
                  </a:lnTo>
                  <a:lnTo>
                    <a:pt x="48" y="134"/>
                  </a:lnTo>
                  <a:lnTo>
                    <a:pt x="48" y="124"/>
                  </a:lnTo>
                  <a:lnTo>
                    <a:pt x="48" y="115"/>
                  </a:lnTo>
                  <a:lnTo>
                    <a:pt x="48" y="105"/>
                  </a:lnTo>
                  <a:lnTo>
                    <a:pt x="48" y="96"/>
                  </a:lnTo>
                  <a:lnTo>
                    <a:pt x="48" y="86"/>
                  </a:lnTo>
                  <a:lnTo>
                    <a:pt x="57" y="76"/>
                  </a:lnTo>
                  <a:lnTo>
                    <a:pt x="57" y="57"/>
                  </a:lnTo>
                  <a:lnTo>
                    <a:pt x="67" y="48"/>
                  </a:lnTo>
                  <a:lnTo>
                    <a:pt x="77" y="29"/>
                  </a:lnTo>
                  <a:lnTo>
                    <a:pt x="86" y="19"/>
                  </a:lnTo>
                  <a:lnTo>
                    <a:pt x="48"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19" name="Freeform 14"/>
            <p:cNvSpPr>
              <a:spLocks/>
            </p:cNvSpPr>
            <p:nvPr/>
          </p:nvSpPr>
          <p:spPr bwMode="auto">
            <a:xfrm>
              <a:off x="3839" y="2946"/>
              <a:ext cx="105" cy="572"/>
            </a:xfrm>
            <a:custGeom>
              <a:avLst/>
              <a:gdLst>
                <a:gd name="T0" fmla="*/ 76 w 105"/>
                <a:gd name="T1" fmla="*/ 0 h 572"/>
                <a:gd name="T2" fmla="*/ 67 w 105"/>
                <a:gd name="T3" fmla="*/ 58 h 572"/>
                <a:gd name="T4" fmla="*/ 67 w 105"/>
                <a:gd name="T5" fmla="*/ 96 h 572"/>
                <a:gd name="T6" fmla="*/ 67 w 105"/>
                <a:gd name="T7" fmla="*/ 124 h 572"/>
                <a:gd name="T8" fmla="*/ 67 w 105"/>
                <a:gd name="T9" fmla="*/ 143 h 572"/>
                <a:gd name="T10" fmla="*/ 76 w 105"/>
                <a:gd name="T11" fmla="*/ 172 h 572"/>
                <a:gd name="T12" fmla="*/ 76 w 105"/>
                <a:gd name="T13" fmla="*/ 200 h 572"/>
                <a:gd name="T14" fmla="*/ 76 w 105"/>
                <a:gd name="T15" fmla="*/ 210 h 572"/>
                <a:gd name="T16" fmla="*/ 67 w 105"/>
                <a:gd name="T17" fmla="*/ 229 h 572"/>
                <a:gd name="T18" fmla="*/ 67 w 105"/>
                <a:gd name="T19" fmla="*/ 258 h 572"/>
                <a:gd name="T20" fmla="*/ 57 w 105"/>
                <a:gd name="T21" fmla="*/ 467 h 572"/>
                <a:gd name="T22" fmla="*/ 57 w 105"/>
                <a:gd name="T23" fmla="*/ 486 h 572"/>
                <a:gd name="T24" fmla="*/ 57 w 105"/>
                <a:gd name="T25" fmla="*/ 505 h 572"/>
                <a:gd name="T26" fmla="*/ 48 w 105"/>
                <a:gd name="T27" fmla="*/ 505 h 572"/>
                <a:gd name="T28" fmla="*/ 48 w 105"/>
                <a:gd name="T29" fmla="*/ 515 h 572"/>
                <a:gd name="T30" fmla="*/ 38 w 105"/>
                <a:gd name="T31" fmla="*/ 524 h 572"/>
                <a:gd name="T32" fmla="*/ 38 w 105"/>
                <a:gd name="T33" fmla="*/ 534 h 572"/>
                <a:gd name="T34" fmla="*/ 19 w 105"/>
                <a:gd name="T35" fmla="*/ 544 h 572"/>
                <a:gd name="T36" fmla="*/ 0 w 105"/>
                <a:gd name="T37" fmla="*/ 553 h 572"/>
                <a:gd name="T38" fmla="*/ 19 w 105"/>
                <a:gd name="T39" fmla="*/ 553 h 572"/>
                <a:gd name="T40" fmla="*/ 38 w 105"/>
                <a:gd name="T41" fmla="*/ 563 h 572"/>
                <a:gd name="T42" fmla="*/ 57 w 105"/>
                <a:gd name="T43" fmla="*/ 572 h 572"/>
                <a:gd name="T44" fmla="*/ 76 w 105"/>
                <a:gd name="T45" fmla="*/ 572 h 572"/>
                <a:gd name="T46" fmla="*/ 76 w 105"/>
                <a:gd name="T47" fmla="*/ 572 h 572"/>
                <a:gd name="T48" fmla="*/ 76 w 105"/>
                <a:gd name="T49" fmla="*/ 572 h 572"/>
                <a:gd name="T50" fmla="*/ 86 w 105"/>
                <a:gd name="T51" fmla="*/ 572 h 572"/>
                <a:gd name="T52" fmla="*/ 86 w 105"/>
                <a:gd name="T53" fmla="*/ 553 h 572"/>
                <a:gd name="T54" fmla="*/ 96 w 105"/>
                <a:gd name="T55" fmla="*/ 544 h 572"/>
                <a:gd name="T56" fmla="*/ 96 w 105"/>
                <a:gd name="T57" fmla="*/ 534 h 572"/>
                <a:gd name="T58" fmla="*/ 96 w 105"/>
                <a:gd name="T59" fmla="*/ 515 h 572"/>
                <a:gd name="T60" fmla="*/ 96 w 105"/>
                <a:gd name="T61" fmla="*/ 486 h 572"/>
                <a:gd name="T62" fmla="*/ 96 w 105"/>
                <a:gd name="T63" fmla="*/ 467 h 572"/>
                <a:gd name="T64" fmla="*/ 96 w 105"/>
                <a:gd name="T65" fmla="*/ 448 h 572"/>
                <a:gd name="T66" fmla="*/ 96 w 105"/>
                <a:gd name="T67" fmla="*/ 401 h 572"/>
                <a:gd name="T68" fmla="*/ 86 w 105"/>
                <a:gd name="T69" fmla="*/ 362 h 572"/>
                <a:gd name="T70" fmla="*/ 76 w 105"/>
                <a:gd name="T71" fmla="*/ 315 h 572"/>
                <a:gd name="T72" fmla="*/ 76 w 105"/>
                <a:gd name="T73" fmla="*/ 296 h 572"/>
                <a:gd name="T74" fmla="*/ 86 w 105"/>
                <a:gd name="T75" fmla="*/ 258 h 572"/>
                <a:gd name="T76" fmla="*/ 86 w 105"/>
                <a:gd name="T77" fmla="*/ 229 h 572"/>
                <a:gd name="T78" fmla="*/ 96 w 105"/>
                <a:gd name="T79" fmla="*/ 200 h 572"/>
                <a:gd name="T80" fmla="*/ 96 w 105"/>
                <a:gd name="T81" fmla="*/ 181 h 572"/>
                <a:gd name="T82" fmla="*/ 96 w 105"/>
                <a:gd name="T83" fmla="*/ 162 h 572"/>
                <a:gd name="T84" fmla="*/ 86 w 105"/>
                <a:gd name="T85" fmla="*/ 153 h 572"/>
                <a:gd name="T86" fmla="*/ 86 w 105"/>
                <a:gd name="T87" fmla="*/ 105 h 572"/>
                <a:gd name="T88" fmla="*/ 86 w 105"/>
                <a:gd name="T89" fmla="*/ 67 h 572"/>
                <a:gd name="T90" fmla="*/ 86 w 105"/>
                <a:gd name="T91" fmla="*/ 48 h 572"/>
                <a:gd name="T92" fmla="*/ 86 w 105"/>
                <a:gd name="T93" fmla="*/ 29 h 572"/>
                <a:gd name="T94" fmla="*/ 76 w 105"/>
                <a:gd name="T95" fmla="*/ 19 h 572"/>
                <a:gd name="T96" fmla="*/ 76 w 105"/>
                <a:gd name="T97" fmla="*/ 10 h 5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5"/>
                <a:gd name="T148" fmla="*/ 0 h 572"/>
                <a:gd name="T149" fmla="*/ 105 w 105"/>
                <a:gd name="T150" fmla="*/ 572 h 5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5" h="572">
                  <a:moveTo>
                    <a:pt x="76" y="0"/>
                  </a:moveTo>
                  <a:lnTo>
                    <a:pt x="76" y="0"/>
                  </a:lnTo>
                  <a:lnTo>
                    <a:pt x="67" y="29"/>
                  </a:lnTo>
                  <a:lnTo>
                    <a:pt x="67" y="58"/>
                  </a:lnTo>
                  <a:lnTo>
                    <a:pt x="67" y="77"/>
                  </a:lnTo>
                  <a:lnTo>
                    <a:pt x="67" y="96"/>
                  </a:lnTo>
                  <a:lnTo>
                    <a:pt x="67" y="105"/>
                  </a:lnTo>
                  <a:lnTo>
                    <a:pt x="67" y="124"/>
                  </a:lnTo>
                  <a:lnTo>
                    <a:pt x="67" y="134"/>
                  </a:lnTo>
                  <a:lnTo>
                    <a:pt x="67" y="143"/>
                  </a:lnTo>
                  <a:lnTo>
                    <a:pt x="67" y="162"/>
                  </a:lnTo>
                  <a:lnTo>
                    <a:pt x="76" y="172"/>
                  </a:lnTo>
                  <a:lnTo>
                    <a:pt x="76" y="191"/>
                  </a:lnTo>
                  <a:lnTo>
                    <a:pt x="76" y="200"/>
                  </a:lnTo>
                  <a:lnTo>
                    <a:pt x="76" y="210"/>
                  </a:lnTo>
                  <a:lnTo>
                    <a:pt x="76" y="220"/>
                  </a:lnTo>
                  <a:lnTo>
                    <a:pt x="67" y="229"/>
                  </a:lnTo>
                  <a:lnTo>
                    <a:pt x="67" y="239"/>
                  </a:lnTo>
                  <a:lnTo>
                    <a:pt x="67" y="258"/>
                  </a:lnTo>
                  <a:lnTo>
                    <a:pt x="67" y="429"/>
                  </a:lnTo>
                  <a:lnTo>
                    <a:pt x="57" y="467"/>
                  </a:lnTo>
                  <a:lnTo>
                    <a:pt x="57" y="477"/>
                  </a:lnTo>
                  <a:lnTo>
                    <a:pt x="57" y="486"/>
                  </a:lnTo>
                  <a:lnTo>
                    <a:pt x="57" y="496"/>
                  </a:lnTo>
                  <a:lnTo>
                    <a:pt x="57" y="505"/>
                  </a:lnTo>
                  <a:lnTo>
                    <a:pt x="48" y="505"/>
                  </a:lnTo>
                  <a:lnTo>
                    <a:pt x="48" y="515"/>
                  </a:lnTo>
                  <a:lnTo>
                    <a:pt x="48" y="524"/>
                  </a:lnTo>
                  <a:lnTo>
                    <a:pt x="38" y="524"/>
                  </a:lnTo>
                  <a:lnTo>
                    <a:pt x="38" y="534"/>
                  </a:lnTo>
                  <a:lnTo>
                    <a:pt x="29" y="544"/>
                  </a:lnTo>
                  <a:lnTo>
                    <a:pt x="19" y="544"/>
                  </a:lnTo>
                  <a:lnTo>
                    <a:pt x="0" y="553"/>
                  </a:lnTo>
                  <a:lnTo>
                    <a:pt x="9" y="553"/>
                  </a:lnTo>
                  <a:lnTo>
                    <a:pt x="19" y="553"/>
                  </a:lnTo>
                  <a:lnTo>
                    <a:pt x="29" y="563"/>
                  </a:lnTo>
                  <a:lnTo>
                    <a:pt x="38" y="563"/>
                  </a:lnTo>
                  <a:lnTo>
                    <a:pt x="48" y="572"/>
                  </a:lnTo>
                  <a:lnTo>
                    <a:pt x="57" y="572"/>
                  </a:lnTo>
                  <a:lnTo>
                    <a:pt x="67" y="572"/>
                  </a:lnTo>
                  <a:lnTo>
                    <a:pt x="76" y="572"/>
                  </a:lnTo>
                  <a:lnTo>
                    <a:pt x="86" y="572"/>
                  </a:lnTo>
                  <a:lnTo>
                    <a:pt x="86" y="563"/>
                  </a:lnTo>
                  <a:lnTo>
                    <a:pt x="86" y="553"/>
                  </a:lnTo>
                  <a:lnTo>
                    <a:pt x="96" y="544"/>
                  </a:lnTo>
                  <a:lnTo>
                    <a:pt x="96" y="534"/>
                  </a:lnTo>
                  <a:lnTo>
                    <a:pt x="96" y="524"/>
                  </a:lnTo>
                  <a:lnTo>
                    <a:pt x="96" y="515"/>
                  </a:lnTo>
                  <a:lnTo>
                    <a:pt x="96" y="505"/>
                  </a:lnTo>
                  <a:lnTo>
                    <a:pt x="96" y="486"/>
                  </a:lnTo>
                  <a:lnTo>
                    <a:pt x="105" y="467"/>
                  </a:lnTo>
                  <a:lnTo>
                    <a:pt x="96" y="467"/>
                  </a:lnTo>
                  <a:lnTo>
                    <a:pt x="96" y="458"/>
                  </a:lnTo>
                  <a:lnTo>
                    <a:pt x="96" y="448"/>
                  </a:lnTo>
                  <a:lnTo>
                    <a:pt x="96" y="429"/>
                  </a:lnTo>
                  <a:lnTo>
                    <a:pt x="96" y="401"/>
                  </a:lnTo>
                  <a:lnTo>
                    <a:pt x="86" y="382"/>
                  </a:lnTo>
                  <a:lnTo>
                    <a:pt x="86" y="362"/>
                  </a:lnTo>
                  <a:lnTo>
                    <a:pt x="76" y="343"/>
                  </a:lnTo>
                  <a:lnTo>
                    <a:pt x="76" y="315"/>
                  </a:lnTo>
                  <a:lnTo>
                    <a:pt x="76" y="305"/>
                  </a:lnTo>
                  <a:lnTo>
                    <a:pt x="76" y="296"/>
                  </a:lnTo>
                  <a:lnTo>
                    <a:pt x="76" y="277"/>
                  </a:lnTo>
                  <a:lnTo>
                    <a:pt x="86" y="258"/>
                  </a:lnTo>
                  <a:lnTo>
                    <a:pt x="86" y="239"/>
                  </a:lnTo>
                  <a:lnTo>
                    <a:pt x="86" y="229"/>
                  </a:lnTo>
                  <a:lnTo>
                    <a:pt x="96" y="210"/>
                  </a:lnTo>
                  <a:lnTo>
                    <a:pt x="96" y="200"/>
                  </a:lnTo>
                  <a:lnTo>
                    <a:pt x="96" y="191"/>
                  </a:lnTo>
                  <a:lnTo>
                    <a:pt x="96" y="181"/>
                  </a:lnTo>
                  <a:lnTo>
                    <a:pt x="96" y="172"/>
                  </a:lnTo>
                  <a:lnTo>
                    <a:pt x="96" y="162"/>
                  </a:lnTo>
                  <a:lnTo>
                    <a:pt x="86" y="162"/>
                  </a:lnTo>
                  <a:lnTo>
                    <a:pt x="86" y="153"/>
                  </a:lnTo>
                  <a:lnTo>
                    <a:pt x="86" y="134"/>
                  </a:lnTo>
                  <a:lnTo>
                    <a:pt x="86" y="105"/>
                  </a:lnTo>
                  <a:lnTo>
                    <a:pt x="86" y="86"/>
                  </a:lnTo>
                  <a:lnTo>
                    <a:pt x="86" y="67"/>
                  </a:lnTo>
                  <a:lnTo>
                    <a:pt x="86" y="58"/>
                  </a:lnTo>
                  <a:lnTo>
                    <a:pt x="86" y="48"/>
                  </a:lnTo>
                  <a:lnTo>
                    <a:pt x="86" y="38"/>
                  </a:lnTo>
                  <a:lnTo>
                    <a:pt x="86" y="29"/>
                  </a:lnTo>
                  <a:lnTo>
                    <a:pt x="76" y="19"/>
                  </a:lnTo>
                  <a:lnTo>
                    <a:pt x="76" y="10"/>
                  </a:lnTo>
                  <a:lnTo>
                    <a:pt x="76" y="0"/>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0" name="Freeform 15"/>
            <p:cNvSpPr>
              <a:spLocks/>
            </p:cNvSpPr>
            <p:nvPr/>
          </p:nvSpPr>
          <p:spPr bwMode="auto">
            <a:xfrm>
              <a:off x="3638" y="3375"/>
              <a:ext cx="210" cy="38"/>
            </a:xfrm>
            <a:custGeom>
              <a:avLst/>
              <a:gdLst>
                <a:gd name="T0" fmla="*/ 0 w 210"/>
                <a:gd name="T1" fmla="*/ 29 h 38"/>
                <a:gd name="T2" fmla="*/ 0 w 210"/>
                <a:gd name="T3" fmla="*/ 29 h 38"/>
                <a:gd name="T4" fmla="*/ 10 w 210"/>
                <a:gd name="T5" fmla="*/ 29 h 38"/>
                <a:gd name="T6" fmla="*/ 10 w 210"/>
                <a:gd name="T7" fmla="*/ 19 h 38"/>
                <a:gd name="T8" fmla="*/ 10 w 210"/>
                <a:gd name="T9" fmla="*/ 19 h 38"/>
                <a:gd name="T10" fmla="*/ 19 w 210"/>
                <a:gd name="T11" fmla="*/ 19 h 38"/>
                <a:gd name="T12" fmla="*/ 29 w 210"/>
                <a:gd name="T13" fmla="*/ 10 h 38"/>
                <a:gd name="T14" fmla="*/ 48 w 210"/>
                <a:gd name="T15" fmla="*/ 10 h 38"/>
                <a:gd name="T16" fmla="*/ 48 w 210"/>
                <a:gd name="T17" fmla="*/ 10 h 38"/>
                <a:gd name="T18" fmla="*/ 48 w 210"/>
                <a:gd name="T19" fmla="*/ 10 h 38"/>
                <a:gd name="T20" fmla="*/ 67 w 210"/>
                <a:gd name="T21" fmla="*/ 10 h 38"/>
                <a:gd name="T22" fmla="*/ 96 w 210"/>
                <a:gd name="T23" fmla="*/ 10 h 38"/>
                <a:gd name="T24" fmla="*/ 105 w 210"/>
                <a:gd name="T25" fmla="*/ 10 h 38"/>
                <a:gd name="T26" fmla="*/ 124 w 210"/>
                <a:gd name="T27" fmla="*/ 10 h 38"/>
                <a:gd name="T28" fmla="*/ 124 w 210"/>
                <a:gd name="T29" fmla="*/ 10 h 38"/>
                <a:gd name="T30" fmla="*/ 134 w 210"/>
                <a:gd name="T31" fmla="*/ 0 h 38"/>
                <a:gd name="T32" fmla="*/ 153 w 210"/>
                <a:gd name="T33" fmla="*/ 0 h 38"/>
                <a:gd name="T34" fmla="*/ 163 w 210"/>
                <a:gd name="T35" fmla="*/ 0 h 38"/>
                <a:gd name="T36" fmla="*/ 172 w 210"/>
                <a:gd name="T37" fmla="*/ 0 h 38"/>
                <a:gd name="T38" fmla="*/ 210 w 210"/>
                <a:gd name="T39" fmla="*/ 0 h 38"/>
                <a:gd name="T40" fmla="*/ 201 w 210"/>
                <a:gd name="T41" fmla="*/ 0 h 38"/>
                <a:gd name="T42" fmla="*/ 201 w 210"/>
                <a:gd name="T43" fmla="*/ 0 h 38"/>
                <a:gd name="T44" fmla="*/ 182 w 210"/>
                <a:gd name="T45" fmla="*/ 10 h 38"/>
                <a:gd name="T46" fmla="*/ 163 w 210"/>
                <a:gd name="T47" fmla="*/ 19 h 38"/>
                <a:gd name="T48" fmla="*/ 134 w 210"/>
                <a:gd name="T49" fmla="*/ 29 h 38"/>
                <a:gd name="T50" fmla="*/ 115 w 210"/>
                <a:gd name="T51" fmla="*/ 38 h 38"/>
                <a:gd name="T52" fmla="*/ 86 w 210"/>
                <a:gd name="T53" fmla="*/ 38 h 38"/>
                <a:gd name="T54" fmla="*/ 86 w 210"/>
                <a:gd name="T55" fmla="*/ 38 h 38"/>
                <a:gd name="T56" fmla="*/ 77 w 210"/>
                <a:gd name="T57" fmla="*/ 38 h 38"/>
                <a:gd name="T58" fmla="*/ 67 w 210"/>
                <a:gd name="T59" fmla="*/ 38 h 38"/>
                <a:gd name="T60" fmla="*/ 67 w 210"/>
                <a:gd name="T61" fmla="*/ 38 h 38"/>
                <a:gd name="T62" fmla="*/ 48 w 210"/>
                <a:gd name="T63" fmla="*/ 38 h 38"/>
                <a:gd name="T64" fmla="*/ 48 w 210"/>
                <a:gd name="T65" fmla="*/ 38 h 38"/>
                <a:gd name="T66" fmla="*/ 38 w 210"/>
                <a:gd name="T67" fmla="*/ 38 h 38"/>
                <a:gd name="T68" fmla="*/ 29 w 210"/>
                <a:gd name="T69" fmla="*/ 38 h 38"/>
                <a:gd name="T70" fmla="*/ 19 w 210"/>
                <a:gd name="T71" fmla="*/ 38 h 38"/>
                <a:gd name="T72" fmla="*/ 10 w 210"/>
                <a:gd name="T73" fmla="*/ 29 h 38"/>
                <a:gd name="T74" fmla="*/ 10 w 210"/>
                <a:gd name="T75" fmla="*/ 29 h 38"/>
                <a:gd name="T76" fmla="*/ 0 w 210"/>
                <a:gd name="T77" fmla="*/ 29 h 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0"/>
                <a:gd name="T118" fmla="*/ 0 h 38"/>
                <a:gd name="T119" fmla="*/ 210 w 210"/>
                <a:gd name="T120" fmla="*/ 38 h 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0" h="38">
                  <a:moveTo>
                    <a:pt x="0" y="29"/>
                  </a:moveTo>
                  <a:lnTo>
                    <a:pt x="0" y="29"/>
                  </a:lnTo>
                  <a:lnTo>
                    <a:pt x="10" y="29"/>
                  </a:lnTo>
                  <a:lnTo>
                    <a:pt x="10" y="19"/>
                  </a:lnTo>
                  <a:lnTo>
                    <a:pt x="19" y="19"/>
                  </a:lnTo>
                  <a:lnTo>
                    <a:pt x="29" y="10"/>
                  </a:lnTo>
                  <a:lnTo>
                    <a:pt x="48" y="10"/>
                  </a:lnTo>
                  <a:lnTo>
                    <a:pt x="67" y="10"/>
                  </a:lnTo>
                  <a:lnTo>
                    <a:pt x="96" y="10"/>
                  </a:lnTo>
                  <a:lnTo>
                    <a:pt x="105" y="10"/>
                  </a:lnTo>
                  <a:lnTo>
                    <a:pt x="124" y="10"/>
                  </a:lnTo>
                  <a:lnTo>
                    <a:pt x="134" y="0"/>
                  </a:lnTo>
                  <a:lnTo>
                    <a:pt x="153" y="0"/>
                  </a:lnTo>
                  <a:lnTo>
                    <a:pt x="163" y="0"/>
                  </a:lnTo>
                  <a:lnTo>
                    <a:pt x="172" y="0"/>
                  </a:lnTo>
                  <a:lnTo>
                    <a:pt x="210" y="0"/>
                  </a:lnTo>
                  <a:lnTo>
                    <a:pt x="201" y="0"/>
                  </a:lnTo>
                  <a:lnTo>
                    <a:pt x="182" y="10"/>
                  </a:lnTo>
                  <a:lnTo>
                    <a:pt x="163" y="19"/>
                  </a:lnTo>
                  <a:lnTo>
                    <a:pt x="134" y="29"/>
                  </a:lnTo>
                  <a:lnTo>
                    <a:pt x="115" y="38"/>
                  </a:lnTo>
                  <a:lnTo>
                    <a:pt x="86" y="38"/>
                  </a:lnTo>
                  <a:lnTo>
                    <a:pt x="77" y="38"/>
                  </a:lnTo>
                  <a:lnTo>
                    <a:pt x="67" y="38"/>
                  </a:lnTo>
                  <a:lnTo>
                    <a:pt x="48" y="38"/>
                  </a:lnTo>
                  <a:lnTo>
                    <a:pt x="38" y="38"/>
                  </a:lnTo>
                  <a:lnTo>
                    <a:pt x="29" y="38"/>
                  </a:lnTo>
                  <a:lnTo>
                    <a:pt x="19" y="38"/>
                  </a:lnTo>
                  <a:lnTo>
                    <a:pt x="10" y="29"/>
                  </a:lnTo>
                  <a:lnTo>
                    <a:pt x="0" y="29"/>
                  </a:lnTo>
                  <a:close/>
                </a:path>
              </a:pathLst>
            </a:custGeom>
            <a:solidFill>
              <a:srgbClr val="E599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1" name="Freeform 16"/>
            <p:cNvSpPr>
              <a:spLocks/>
            </p:cNvSpPr>
            <p:nvPr/>
          </p:nvSpPr>
          <p:spPr bwMode="auto">
            <a:xfrm>
              <a:off x="4250" y="3347"/>
              <a:ext cx="650" cy="295"/>
            </a:xfrm>
            <a:custGeom>
              <a:avLst/>
              <a:gdLst>
                <a:gd name="T0" fmla="*/ 10 w 650"/>
                <a:gd name="T1" fmla="*/ 219 h 295"/>
                <a:gd name="T2" fmla="*/ 38 w 650"/>
                <a:gd name="T3" fmla="*/ 228 h 295"/>
                <a:gd name="T4" fmla="*/ 67 w 650"/>
                <a:gd name="T5" fmla="*/ 247 h 295"/>
                <a:gd name="T6" fmla="*/ 86 w 650"/>
                <a:gd name="T7" fmla="*/ 276 h 295"/>
                <a:gd name="T8" fmla="*/ 115 w 650"/>
                <a:gd name="T9" fmla="*/ 285 h 295"/>
                <a:gd name="T10" fmla="*/ 134 w 650"/>
                <a:gd name="T11" fmla="*/ 285 h 295"/>
                <a:gd name="T12" fmla="*/ 134 w 650"/>
                <a:gd name="T13" fmla="*/ 276 h 295"/>
                <a:gd name="T14" fmla="*/ 134 w 650"/>
                <a:gd name="T15" fmla="*/ 209 h 295"/>
                <a:gd name="T16" fmla="*/ 144 w 650"/>
                <a:gd name="T17" fmla="*/ 219 h 295"/>
                <a:gd name="T18" fmla="*/ 153 w 650"/>
                <a:gd name="T19" fmla="*/ 228 h 295"/>
                <a:gd name="T20" fmla="*/ 144 w 650"/>
                <a:gd name="T21" fmla="*/ 181 h 295"/>
                <a:gd name="T22" fmla="*/ 144 w 650"/>
                <a:gd name="T23" fmla="*/ 162 h 295"/>
                <a:gd name="T24" fmla="*/ 163 w 650"/>
                <a:gd name="T25" fmla="*/ 181 h 295"/>
                <a:gd name="T26" fmla="*/ 172 w 650"/>
                <a:gd name="T27" fmla="*/ 181 h 295"/>
                <a:gd name="T28" fmla="*/ 191 w 650"/>
                <a:gd name="T29" fmla="*/ 181 h 295"/>
                <a:gd name="T30" fmla="*/ 201 w 650"/>
                <a:gd name="T31" fmla="*/ 181 h 295"/>
                <a:gd name="T32" fmla="*/ 239 w 650"/>
                <a:gd name="T33" fmla="*/ 162 h 295"/>
                <a:gd name="T34" fmla="*/ 287 w 650"/>
                <a:gd name="T35" fmla="*/ 133 h 295"/>
                <a:gd name="T36" fmla="*/ 325 w 650"/>
                <a:gd name="T37" fmla="*/ 114 h 295"/>
                <a:gd name="T38" fmla="*/ 392 w 650"/>
                <a:gd name="T39" fmla="*/ 104 h 295"/>
                <a:gd name="T40" fmla="*/ 488 w 650"/>
                <a:gd name="T41" fmla="*/ 95 h 295"/>
                <a:gd name="T42" fmla="*/ 488 w 650"/>
                <a:gd name="T43" fmla="*/ 76 h 295"/>
                <a:gd name="T44" fmla="*/ 488 w 650"/>
                <a:gd name="T45" fmla="*/ 66 h 295"/>
                <a:gd name="T46" fmla="*/ 488 w 650"/>
                <a:gd name="T47" fmla="*/ 66 h 295"/>
                <a:gd name="T48" fmla="*/ 507 w 650"/>
                <a:gd name="T49" fmla="*/ 66 h 295"/>
                <a:gd name="T50" fmla="*/ 545 w 650"/>
                <a:gd name="T51" fmla="*/ 57 h 295"/>
                <a:gd name="T52" fmla="*/ 612 w 650"/>
                <a:gd name="T53" fmla="*/ 38 h 295"/>
                <a:gd name="T54" fmla="*/ 631 w 650"/>
                <a:gd name="T55" fmla="*/ 28 h 295"/>
                <a:gd name="T56" fmla="*/ 641 w 650"/>
                <a:gd name="T57" fmla="*/ 9 h 295"/>
                <a:gd name="T58" fmla="*/ 124 w 650"/>
                <a:gd name="T59" fmla="*/ 104 h 295"/>
                <a:gd name="T60" fmla="*/ 115 w 650"/>
                <a:gd name="T61" fmla="*/ 95 h 295"/>
                <a:gd name="T62" fmla="*/ 105 w 650"/>
                <a:gd name="T63" fmla="*/ 76 h 295"/>
                <a:gd name="T64" fmla="*/ 96 w 650"/>
                <a:gd name="T65" fmla="*/ 76 h 295"/>
                <a:gd name="T66" fmla="*/ 77 w 650"/>
                <a:gd name="T67" fmla="*/ 76 h 295"/>
                <a:gd name="T68" fmla="*/ 77 w 650"/>
                <a:gd name="T69" fmla="*/ 76 h 295"/>
                <a:gd name="T70" fmla="*/ 86 w 650"/>
                <a:gd name="T71" fmla="*/ 85 h 295"/>
                <a:gd name="T72" fmla="*/ 77 w 650"/>
                <a:gd name="T73" fmla="*/ 95 h 295"/>
                <a:gd name="T74" fmla="*/ 77 w 650"/>
                <a:gd name="T75" fmla="*/ 104 h 295"/>
                <a:gd name="T76" fmla="*/ 48 w 650"/>
                <a:gd name="T77" fmla="*/ 104 h 295"/>
                <a:gd name="T78" fmla="*/ 19 w 650"/>
                <a:gd name="T79" fmla="*/ 95 h 295"/>
                <a:gd name="T80" fmla="*/ 10 w 650"/>
                <a:gd name="T81" fmla="*/ 95 h 295"/>
                <a:gd name="T82" fmla="*/ 10 w 650"/>
                <a:gd name="T83" fmla="*/ 95 h 295"/>
                <a:gd name="T84" fmla="*/ 10 w 650"/>
                <a:gd name="T85" fmla="*/ 104 h 295"/>
                <a:gd name="T86" fmla="*/ 19 w 650"/>
                <a:gd name="T87" fmla="*/ 143 h 295"/>
                <a:gd name="T88" fmla="*/ 29 w 650"/>
                <a:gd name="T89" fmla="*/ 162 h 295"/>
                <a:gd name="T90" fmla="*/ 29 w 650"/>
                <a:gd name="T91" fmla="*/ 171 h 295"/>
                <a:gd name="T92" fmla="*/ 19 w 650"/>
                <a:gd name="T93" fmla="*/ 181 h 295"/>
                <a:gd name="T94" fmla="*/ 10 w 650"/>
                <a:gd name="T95" fmla="*/ 190 h 295"/>
                <a:gd name="T96" fmla="*/ 0 w 650"/>
                <a:gd name="T97" fmla="*/ 200 h 2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295"/>
                <a:gd name="T149" fmla="*/ 650 w 650"/>
                <a:gd name="T150" fmla="*/ 295 h 2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295">
                  <a:moveTo>
                    <a:pt x="10" y="219"/>
                  </a:moveTo>
                  <a:lnTo>
                    <a:pt x="10" y="219"/>
                  </a:lnTo>
                  <a:lnTo>
                    <a:pt x="29" y="219"/>
                  </a:lnTo>
                  <a:lnTo>
                    <a:pt x="38" y="219"/>
                  </a:lnTo>
                  <a:lnTo>
                    <a:pt x="38" y="228"/>
                  </a:lnTo>
                  <a:lnTo>
                    <a:pt x="48" y="228"/>
                  </a:lnTo>
                  <a:lnTo>
                    <a:pt x="57" y="238"/>
                  </a:lnTo>
                  <a:lnTo>
                    <a:pt x="67" y="247"/>
                  </a:lnTo>
                  <a:lnTo>
                    <a:pt x="77" y="257"/>
                  </a:lnTo>
                  <a:lnTo>
                    <a:pt x="77" y="266"/>
                  </a:lnTo>
                  <a:lnTo>
                    <a:pt x="86" y="276"/>
                  </a:lnTo>
                  <a:lnTo>
                    <a:pt x="96" y="285"/>
                  </a:lnTo>
                  <a:lnTo>
                    <a:pt x="105" y="285"/>
                  </a:lnTo>
                  <a:lnTo>
                    <a:pt x="115" y="285"/>
                  </a:lnTo>
                  <a:lnTo>
                    <a:pt x="115" y="295"/>
                  </a:lnTo>
                  <a:lnTo>
                    <a:pt x="124" y="285"/>
                  </a:lnTo>
                  <a:lnTo>
                    <a:pt x="134" y="285"/>
                  </a:lnTo>
                  <a:lnTo>
                    <a:pt x="124" y="285"/>
                  </a:lnTo>
                  <a:lnTo>
                    <a:pt x="134" y="276"/>
                  </a:lnTo>
                  <a:lnTo>
                    <a:pt x="134" y="266"/>
                  </a:lnTo>
                  <a:lnTo>
                    <a:pt x="124" y="209"/>
                  </a:lnTo>
                  <a:lnTo>
                    <a:pt x="134" y="209"/>
                  </a:lnTo>
                  <a:lnTo>
                    <a:pt x="134" y="219"/>
                  </a:lnTo>
                  <a:lnTo>
                    <a:pt x="144" y="219"/>
                  </a:lnTo>
                  <a:lnTo>
                    <a:pt x="153" y="219"/>
                  </a:lnTo>
                  <a:lnTo>
                    <a:pt x="153" y="228"/>
                  </a:lnTo>
                  <a:lnTo>
                    <a:pt x="153" y="209"/>
                  </a:lnTo>
                  <a:lnTo>
                    <a:pt x="153" y="190"/>
                  </a:lnTo>
                  <a:lnTo>
                    <a:pt x="144" y="181"/>
                  </a:lnTo>
                  <a:lnTo>
                    <a:pt x="144" y="152"/>
                  </a:lnTo>
                  <a:lnTo>
                    <a:pt x="144" y="162"/>
                  </a:lnTo>
                  <a:lnTo>
                    <a:pt x="153" y="162"/>
                  </a:lnTo>
                  <a:lnTo>
                    <a:pt x="153" y="171"/>
                  </a:lnTo>
                  <a:lnTo>
                    <a:pt x="163" y="181"/>
                  </a:lnTo>
                  <a:lnTo>
                    <a:pt x="172" y="181"/>
                  </a:lnTo>
                  <a:lnTo>
                    <a:pt x="182" y="181"/>
                  </a:lnTo>
                  <a:lnTo>
                    <a:pt x="191" y="181"/>
                  </a:lnTo>
                  <a:lnTo>
                    <a:pt x="201" y="181"/>
                  </a:lnTo>
                  <a:lnTo>
                    <a:pt x="210" y="181"/>
                  </a:lnTo>
                  <a:lnTo>
                    <a:pt x="230" y="171"/>
                  </a:lnTo>
                  <a:lnTo>
                    <a:pt x="239" y="162"/>
                  </a:lnTo>
                  <a:lnTo>
                    <a:pt x="258" y="143"/>
                  </a:lnTo>
                  <a:lnTo>
                    <a:pt x="268" y="143"/>
                  </a:lnTo>
                  <a:lnTo>
                    <a:pt x="287" y="133"/>
                  </a:lnTo>
                  <a:lnTo>
                    <a:pt x="297" y="123"/>
                  </a:lnTo>
                  <a:lnTo>
                    <a:pt x="306" y="123"/>
                  </a:lnTo>
                  <a:lnTo>
                    <a:pt x="325" y="114"/>
                  </a:lnTo>
                  <a:lnTo>
                    <a:pt x="344" y="114"/>
                  </a:lnTo>
                  <a:lnTo>
                    <a:pt x="373" y="104"/>
                  </a:lnTo>
                  <a:lnTo>
                    <a:pt x="392" y="104"/>
                  </a:lnTo>
                  <a:lnTo>
                    <a:pt x="440" y="104"/>
                  </a:lnTo>
                  <a:lnTo>
                    <a:pt x="459" y="104"/>
                  </a:lnTo>
                  <a:lnTo>
                    <a:pt x="488" y="95"/>
                  </a:lnTo>
                  <a:lnTo>
                    <a:pt x="488" y="85"/>
                  </a:lnTo>
                  <a:lnTo>
                    <a:pt x="488" y="76"/>
                  </a:lnTo>
                  <a:lnTo>
                    <a:pt x="488" y="66"/>
                  </a:lnTo>
                  <a:lnTo>
                    <a:pt x="497" y="66"/>
                  </a:lnTo>
                  <a:lnTo>
                    <a:pt x="507" y="66"/>
                  </a:lnTo>
                  <a:lnTo>
                    <a:pt x="516" y="66"/>
                  </a:lnTo>
                  <a:lnTo>
                    <a:pt x="545" y="57"/>
                  </a:lnTo>
                  <a:lnTo>
                    <a:pt x="574" y="47"/>
                  </a:lnTo>
                  <a:lnTo>
                    <a:pt x="583" y="47"/>
                  </a:lnTo>
                  <a:lnTo>
                    <a:pt x="612" y="38"/>
                  </a:lnTo>
                  <a:lnTo>
                    <a:pt x="612" y="28"/>
                  </a:lnTo>
                  <a:lnTo>
                    <a:pt x="622" y="28"/>
                  </a:lnTo>
                  <a:lnTo>
                    <a:pt x="631" y="28"/>
                  </a:lnTo>
                  <a:lnTo>
                    <a:pt x="631" y="19"/>
                  </a:lnTo>
                  <a:lnTo>
                    <a:pt x="641" y="9"/>
                  </a:lnTo>
                  <a:lnTo>
                    <a:pt x="650" y="0"/>
                  </a:lnTo>
                  <a:lnTo>
                    <a:pt x="134" y="104"/>
                  </a:lnTo>
                  <a:lnTo>
                    <a:pt x="124" y="104"/>
                  </a:lnTo>
                  <a:lnTo>
                    <a:pt x="115" y="95"/>
                  </a:lnTo>
                  <a:lnTo>
                    <a:pt x="115" y="85"/>
                  </a:lnTo>
                  <a:lnTo>
                    <a:pt x="105" y="76"/>
                  </a:lnTo>
                  <a:lnTo>
                    <a:pt x="96" y="76"/>
                  </a:lnTo>
                  <a:lnTo>
                    <a:pt x="86" y="76"/>
                  </a:lnTo>
                  <a:lnTo>
                    <a:pt x="77" y="76"/>
                  </a:lnTo>
                  <a:lnTo>
                    <a:pt x="86" y="85"/>
                  </a:lnTo>
                  <a:lnTo>
                    <a:pt x="77" y="95"/>
                  </a:lnTo>
                  <a:lnTo>
                    <a:pt x="77" y="104"/>
                  </a:lnTo>
                  <a:lnTo>
                    <a:pt x="67" y="104"/>
                  </a:lnTo>
                  <a:lnTo>
                    <a:pt x="57" y="104"/>
                  </a:lnTo>
                  <a:lnTo>
                    <a:pt x="48" y="104"/>
                  </a:lnTo>
                  <a:lnTo>
                    <a:pt x="38" y="104"/>
                  </a:lnTo>
                  <a:lnTo>
                    <a:pt x="29" y="95"/>
                  </a:lnTo>
                  <a:lnTo>
                    <a:pt x="19" y="95"/>
                  </a:lnTo>
                  <a:lnTo>
                    <a:pt x="10" y="95"/>
                  </a:lnTo>
                  <a:lnTo>
                    <a:pt x="10" y="104"/>
                  </a:lnTo>
                  <a:lnTo>
                    <a:pt x="10" y="123"/>
                  </a:lnTo>
                  <a:lnTo>
                    <a:pt x="19" y="143"/>
                  </a:lnTo>
                  <a:lnTo>
                    <a:pt x="29" y="152"/>
                  </a:lnTo>
                  <a:lnTo>
                    <a:pt x="29" y="162"/>
                  </a:lnTo>
                  <a:lnTo>
                    <a:pt x="29" y="171"/>
                  </a:lnTo>
                  <a:lnTo>
                    <a:pt x="29" y="181"/>
                  </a:lnTo>
                  <a:lnTo>
                    <a:pt x="19" y="181"/>
                  </a:lnTo>
                  <a:lnTo>
                    <a:pt x="10" y="181"/>
                  </a:lnTo>
                  <a:lnTo>
                    <a:pt x="10" y="190"/>
                  </a:lnTo>
                  <a:lnTo>
                    <a:pt x="10" y="200"/>
                  </a:lnTo>
                  <a:lnTo>
                    <a:pt x="0" y="200"/>
                  </a:lnTo>
                  <a:lnTo>
                    <a:pt x="0" y="209"/>
                  </a:lnTo>
                  <a:lnTo>
                    <a:pt x="10" y="219"/>
                  </a:lnTo>
                  <a:close/>
                </a:path>
              </a:pathLst>
            </a:custGeom>
            <a:solidFill>
              <a:srgbClr val="7F9A3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2" name="Freeform 17"/>
            <p:cNvSpPr>
              <a:spLocks/>
            </p:cNvSpPr>
            <p:nvPr/>
          </p:nvSpPr>
          <p:spPr bwMode="auto">
            <a:xfrm>
              <a:off x="3839" y="3413"/>
              <a:ext cx="459" cy="362"/>
            </a:xfrm>
            <a:custGeom>
              <a:avLst/>
              <a:gdLst>
                <a:gd name="T0" fmla="*/ 19 w 459"/>
                <a:gd name="T1" fmla="*/ 334 h 362"/>
                <a:gd name="T2" fmla="*/ 48 w 459"/>
                <a:gd name="T3" fmla="*/ 353 h 362"/>
                <a:gd name="T4" fmla="*/ 86 w 459"/>
                <a:gd name="T5" fmla="*/ 343 h 362"/>
                <a:gd name="T6" fmla="*/ 115 w 459"/>
                <a:gd name="T7" fmla="*/ 324 h 362"/>
                <a:gd name="T8" fmla="*/ 172 w 459"/>
                <a:gd name="T9" fmla="*/ 267 h 362"/>
                <a:gd name="T10" fmla="*/ 201 w 459"/>
                <a:gd name="T11" fmla="*/ 219 h 362"/>
                <a:gd name="T12" fmla="*/ 210 w 459"/>
                <a:gd name="T13" fmla="*/ 200 h 362"/>
                <a:gd name="T14" fmla="*/ 229 w 459"/>
                <a:gd name="T15" fmla="*/ 181 h 362"/>
                <a:gd name="T16" fmla="*/ 258 w 459"/>
                <a:gd name="T17" fmla="*/ 181 h 362"/>
                <a:gd name="T18" fmla="*/ 287 w 459"/>
                <a:gd name="T19" fmla="*/ 153 h 362"/>
                <a:gd name="T20" fmla="*/ 315 w 459"/>
                <a:gd name="T21" fmla="*/ 134 h 362"/>
                <a:gd name="T22" fmla="*/ 354 w 459"/>
                <a:gd name="T23" fmla="*/ 124 h 362"/>
                <a:gd name="T24" fmla="*/ 421 w 459"/>
                <a:gd name="T25" fmla="*/ 115 h 362"/>
                <a:gd name="T26" fmla="*/ 440 w 459"/>
                <a:gd name="T27" fmla="*/ 115 h 362"/>
                <a:gd name="T28" fmla="*/ 430 w 459"/>
                <a:gd name="T29" fmla="*/ 86 h 362"/>
                <a:gd name="T30" fmla="*/ 421 w 459"/>
                <a:gd name="T31" fmla="*/ 57 h 362"/>
                <a:gd name="T32" fmla="*/ 382 w 459"/>
                <a:gd name="T33" fmla="*/ 29 h 362"/>
                <a:gd name="T34" fmla="*/ 344 w 459"/>
                <a:gd name="T35" fmla="*/ 19 h 362"/>
                <a:gd name="T36" fmla="*/ 306 w 459"/>
                <a:gd name="T37" fmla="*/ 19 h 362"/>
                <a:gd name="T38" fmla="*/ 268 w 459"/>
                <a:gd name="T39" fmla="*/ 38 h 362"/>
                <a:gd name="T40" fmla="*/ 229 w 459"/>
                <a:gd name="T41" fmla="*/ 67 h 362"/>
                <a:gd name="T42" fmla="*/ 210 w 459"/>
                <a:gd name="T43" fmla="*/ 77 h 362"/>
                <a:gd name="T44" fmla="*/ 182 w 459"/>
                <a:gd name="T45" fmla="*/ 86 h 362"/>
                <a:gd name="T46" fmla="*/ 143 w 459"/>
                <a:gd name="T47" fmla="*/ 96 h 362"/>
                <a:gd name="T48" fmla="*/ 86 w 459"/>
                <a:gd name="T49" fmla="*/ 115 h 362"/>
                <a:gd name="T50" fmla="*/ 76 w 459"/>
                <a:gd name="T51" fmla="*/ 115 h 362"/>
                <a:gd name="T52" fmla="*/ 57 w 459"/>
                <a:gd name="T53" fmla="*/ 77 h 362"/>
                <a:gd name="T54" fmla="*/ 76 w 459"/>
                <a:gd name="T55" fmla="*/ 77 h 362"/>
                <a:gd name="T56" fmla="*/ 86 w 459"/>
                <a:gd name="T57" fmla="*/ 96 h 362"/>
                <a:gd name="T58" fmla="*/ 76 w 459"/>
                <a:gd name="T59" fmla="*/ 96 h 362"/>
                <a:gd name="T60" fmla="*/ 134 w 459"/>
                <a:gd name="T61" fmla="*/ 77 h 362"/>
                <a:gd name="T62" fmla="*/ 182 w 459"/>
                <a:gd name="T63" fmla="*/ 67 h 362"/>
                <a:gd name="T64" fmla="*/ 220 w 459"/>
                <a:gd name="T65" fmla="*/ 57 h 362"/>
                <a:gd name="T66" fmla="*/ 249 w 459"/>
                <a:gd name="T67" fmla="*/ 29 h 362"/>
                <a:gd name="T68" fmla="*/ 287 w 459"/>
                <a:gd name="T69" fmla="*/ 10 h 362"/>
                <a:gd name="T70" fmla="*/ 325 w 459"/>
                <a:gd name="T71" fmla="*/ 0 h 362"/>
                <a:gd name="T72" fmla="*/ 373 w 459"/>
                <a:gd name="T73" fmla="*/ 10 h 362"/>
                <a:gd name="T74" fmla="*/ 411 w 459"/>
                <a:gd name="T75" fmla="*/ 29 h 362"/>
                <a:gd name="T76" fmla="*/ 440 w 459"/>
                <a:gd name="T77" fmla="*/ 57 h 362"/>
                <a:gd name="T78" fmla="*/ 449 w 459"/>
                <a:gd name="T79" fmla="*/ 86 h 362"/>
                <a:gd name="T80" fmla="*/ 459 w 459"/>
                <a:gd name="T81" fmla="*/ 115 h 362"/>
                <a:gd name="T82" fmla="*/ 449 w 459"/>
                <a:gd name="T83" fmla="*/ 124 h 362"/>
                <a:gd name="T84" fmla="*/ 421 w 459"/>
                <a:gd name="T85" fmla="*/ 134 h 362"/>
                <a:gd name="T86" fmla="*/ 344 w 459"/>
                <a:gd name="T87" fmla="*/ 153 h 362"/>
                <a:gd name="T88" fmla="*/ 315 w 459"/>
                <a:gd name="T89" fmla="*/ 162 h 362"/>
                <a:gd name="T90" fmla="*/ 287 w 459"/>
                <a:gd name="T91" fmla="*/ 191 h 362"/>
                <a:gd name="T92" fmla="*/ 249 w 459"/>
                <a:gd name="T93" fmla="*/ 181 h 362"/>
                <a:gd name="T94" fmla="*/ 229 w 459"/>
                <a:gd name="T95" fmla="*/ 200 h 362"/>
                <a:gd name="T96" fmla="*/ 229 w 459"/>
                <a:gd name="T97" fmla="*/ 248 h 362"/>
                <a:gd name="T98" fmla="*/ 182 w 459"/>
                <a:gd name="T99" fmla="*/ 296 h 362"/>
                <a:gd name="T100" fmla="*/ 134 w 459"/>
                <a:gd name="T101" fmla="*/ 334 h 362"/>
                <a:gd name="T102" fmla="*/ 86 w 459"/>
                <a:gd name="T103" fmla="*/ 353 h 362"/>
                <a:gd name="T104" fmla="*/ 48 w 459"/>
                <a:gd name="T105" fmla="*/ 362 h 362"/>
                <a:gd name="T106" fmla="*/ 19 w 459"/>
                <a:gd name="T107" fmla="*/ 343 h 362"/>
                <a:gd name="T108" fmla="*/ 0 w 459"/>
                <a:gd name="T109" fmla="*/ 324 h 362"/>
                <a:gd name="T110" fmla="*/ 0 w 459"/>
                <a:gd name="T111" fmla="*/ 324 h 3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9"/>
                <a:gd name="T169" fmla="*/ 0 h 362"/>
                <a:gd name="T170" fmla="*/ 459 w 459"/>
                <a:gd name="T171" fmla="*/ 362 h 3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9" h="362">
                  <a:moveTo>
                    <a:pt x="0" y="324"/>
                  </a:moveTo>
                  <a:lnTo>
                    <a:pt x="0" y="324"/>
                  </a:lnTo>
                  <a:lnTo>
                    <a:pt x="9" y="334"/>
                  </a:lnTo>
                  <a:lnTo>
                    <a:pt x="19" y="334"/>
                  </a:lnTo>
                  <a:lnTo>
                    <a:pt x="29" y="334"/>
                  </a:lnTo>
                  <a:lnTo>
                    <a:pt x="38" y="343"/>
                  </a:lnTo>
                  <a:lnTo>
                    <a:pt x="48" y="353"/>
                  </a:lnTo>
                  <a:lnTo>
                    <a:pt x="57" y="353"/>
                  </a:lnTo>
                  <a:lnTo>
                    <a:pt x="67" y="343"/>
                  </a:lnTo>
                  <a:lnTo>
                    <a:pt x="76" y="343"/>
                  </a:lnTo>
                  <a:lnTo>
                    <a:pt x="86" y="343"/>
                  </a:lnTo>
                  <a:lnTo>
                    <a:pt x="96" y="334"/>
                  </a:lnTo>
                  <a:lnTo>
                    <a:pt x="105" y="334"/>
                  </a:lnTo>
                  <a:lnTo>
                    <a:pt x="115" y="334"/>
                  </a:lnTo>
                  <a:lnTo>
                    <a:pt x="115" y="324"/>
                  </a:lnTo>
                  <a:lnTo>
                    <a:pt x="124" y="315"/>
                  </a:lnTo>
                  <a:lnTo>
                    <a:pt x="143" y="305"/>
                  </a:lnTo>
                  <a:lnTo>
                    <a:pt x="153" y="296"/>
                  </a:lnTo>
                  <a:lnTo>
                    <a:pt x="162" y="286"/>
                  </a:lnTo>
                  <a:lnTo>
                    <a:pt x="172" y="267"/>
                  </a:lnTo>
                  <a:lnTo>
                    <a:pt x="182" y="258"/>
                  </a:lnTo>
                  <a:lnTo>
                    <a:pt x="191" y="239"/>
                  </a:lnTo>
                  <a:lnTo>
                    <a:pt x="201" y="229"/>
                  </a:lnTo>
                  <a:lnTo>
                    <a:pt x="201" y="219"/>
                  </a:lnTo>
                  <a:lnTo>
                    <a:pt x="210" y="219"/>
                  </a:lnTo>
                  <a:lnTo>
                    <a:pt x="210" y="210"/>
                  </a:lnTo>
                  <a:lnTo>
                    <a:pt x="210" y="200"/>
                  </a:lnTo>
                  <a:lnTo>
                    <a:pt x="220" y="191"/>
                  </a:lnTo>
                  <a:lnTo>
                    <a:pt x="220" y="181"/>
                  </a:lnTo>
                  <a:lnTo>
                    <a:pt x="229" y="181"/>
                  </a:lnTo>
                  <a:lnTo>
                    <a:pt x="239" y="181"/>
                  </a:lnTo>
                  <a:lnTo>
                    <a:pt x="249" y="181"/>
                  </a:lnTo>
                  <a:lnTo>
                    <a:pt x="258" y="181"/>
                  </a:lnTo>
                  <a:lnTo>
                    <a:pt x="268" y="181"/>
                  </a:lnTo>
                  <a:lnTo>
                    <a:pt x="268" y="172"/>
                  </a:lnTo>
                  <a:lnTo>
                    <a:pt x="277" y="172"/>
                  </a:lnTo>
                  <a:lnTo>
                    <a:pt x="287" y="162"/>
                  </a:lnTo>
                  <a:lnTo>
                    <a:pt x="287" y="153"/>
                  </a:lnTo>
                  <a:lnTo>
                    <a:pt x="296" y="153"/>
                  </a:lnTo>
                  <a:lnTo>
                    <a:pt x="306" y="153"/>
                  </a:lnTo>
                  <a:lnTo>
                    <a:pt x="306" y="143"/>
                  </a:lnTo>
                  <a:lnTo>
                    <a:pt x="315" y="134"/>
                  </a:lnTo>
                  <a:lnTo>
                    <a:pt x="325" y="134"/>
                  </a:lnTo>
                  <a:lnTo>
                    <a:pt x="335" y="124"/>
                  </a:lnTo>
                  <a:lnTo>
                    <a:pt x="344" y="124"/>
                  </a:lnTo>
                  <a:lnTo>
                    <a:pt x="354" y="124"/>
                  </a:lnTo>
                  <a:lnTo>
                    <a:pt x="373" y="124"/>
                  </a:lnTo>
                  <a:lnTo>
                    <a:pt x="382" y="124"/>
                  </a:lnTo>
                  <a:lnTo>
                    <a:pt x="411" y="124"/>
                  </a:lnTo>
                  <a:lnTo>
                    <a:pt x="421" y="124"/>
                  </a:lnTo>
                  <a:lnTo>
                    <a:pt x="421" y="115"/>
                  </a:lnTo>
                  <a:lnTo>
                    <a:pt x="430" y="115"/>
                  </a:lnTo>
                  <a:lnTo>
                    <a:pt x="440" y="115"/>
                  </a:lnTo>
                  <a:lnTo>
                    <a:pt x="440" y="105"/>
                  </a:lnTo>
                  <a:lnTo>
                    <a:pt x="440" y="96"/>
                  </a:lnTo>
                  <a:lnTo>
                    <a:pt x="430" y="86"/>
                  </a:lnTo>
                  <a:lnTo>
                    <a:pt x="430" y="77"/>
                  </a:lnTo>
                  <a:lnTo>
                    <a:pt x="421" y="77"/>
                  </a:lnTo>
                  <a:lnTo>
                    <a:pt x="421" y="67"/>
                  </a:lnTo>
                  <a:lnTo>
                    <a:pt x="421" y="57"/>
                  </a:lnTo>
                  <a:lnTo>
                    <a:pt x="411" y="48"/>
                  </a:lnTo>
                  <a:lnTo>
                    <a:pt x="402" y="38"/>
                  </a:lnTo>
                  <a:lnTo>
                    <a:pt x="392" y="38"/>
                  </a:lnTo>
                  <a:lnTo>
                    <a:pt x="382" y="29"/>
                  </a:lnTo>
                  <a:lnTo>
                    <a:pt x="363" y="29"/>
                  </a:lnTo>
                  <a:lnTo>
                    <a:pt x="363" y="19"/>
                  </a:lnTo>
                  <a:lnTo>
                    <a:pt x="354" y="19"/>
                  </a:lnTo>
                  <a:lnTo>
                    <a:pt x="344" y="19"/>
                  </a:lnTo>
                  <a:lnTo>
                    <a:pt x="325" y="19"/>
                  </a:lnTo>
                  <a:lnTo>
                    <a:pt x="315" y="19"/>
                  </a:lnTo>
                  <a:lnTo>
                    <a:pt x="306" y="19"/>
                  </a:lnTo>
                  <a:lnTo>
                    <a:pt x="296" y="19"/>
                  </a:lnTo>
                  <a:lnTo>
                    <a:pt x="287" y="19"/>
                  </a:lnTo>
                  <a:lnTo>
                    <a:pt x="277" y="29"/>
                  </a:lnTo>
                  <a:lnTo>
                    <a:pt x="268" y="38"/>
                  </a:lnTo>
                  <a:lnTo>
                    <a:pt x="258" y="38"/>
                  </a:lnTo>
                  <a:lnTo>
                    <a:pt x="249" y="48"/>
                  </a:lnTo>
                  <a:lnTo>
                    <a:pt x="239" y="57"/>
                  </a:lnTo>
                  <a:lnTo>
                    <a:pt x="229" y="67"/>
                  </a:lnTo>
                  <a:lnTo>
                    <a:pt x="229" y="77"/>
                  </a:lnTo>
                  <a:lnTo>
                    <a:pt x="220" y="77"/>
                  </a:lnTo>
                  <a:lnTo>
                    <a:pt x="210" y="77"/>
                  </a:lnTo>
                  <a:lnTo>
                    <a:pt x="201" y="77"/>
                  </a:lnTo>
                  <a:lnTo>
                    <a:pt x="191" y="86"/>
                  </a:lnTo>
                  <a:lnTo>
                    <a:pt x="182" y="86"/>
                  </a:lnTo>
                  <a:lnTo>
                    <a:pt x="172" y="86"/>
                  </a:lnTo>
                  <a:lnTo>
                    <a:pt x="162" y="86"/>
                  </a:lnTo>
                  <a:lnTo>
                    <a:pt x="153" y="86"/>
                  </a:lnTo>
                  <a:lnTo>
                    <a:pt x="143" y="96"/>
                  </a:lnTo>
                  <a:lnTo>
                    <a:pt x="134" y="96"/>
                  </a:lnTo>
                  <a:lnTo>
                    <a:pt x="115" y="105"/>
                  </a:lnTo>
                  <a:lnTo>
                    <a:pt x="105" y="115"/>
                  </a:lnTo>
                  <a:lnTo>
                    <a:pt x="96" y="115"/>
                  </a:lnTo>
                  <a:lnTo>
                    <a:pt x="86" y="115"/>
                  </a:lnTo>
                  <a:lnTo>
                    <a:pt x="76" y="115"/>
                  </a:lnTo>
                  <a:lnTo>
                    <a:pt x="57" y="96"/>
                  </a:lnTo>
                  <a:lnTo>
                    <a:pt x="57" y="86"/>
                  </a:lnTo>
                  <a:lnTo>
                    <a:pt x="57" y="77"/>
                  </a:lnTo>
                  <a:lnTo>
                    <a:pt x="67" y="77"/>
                  </a:lnTo>
                  <a:lnTo>
                    <a:pt x="76" y="77"/>
                  </a:lnTo>
                  <a:lnTo>
                    <a:pt x="86" y="96"/>
                  </a:lnTo>
                  <a:lnTo>
                    <a:pt x="76" y="96"/>
                  </a:lnTo>
                  <a:lnTo>
                    <a:pt x="96" y="86"/>
                  </a:lnTo>
                  <a:lnTo>
                    <a:pt x="105" y="86"/>
                  </a:lnTo>
                  <a:lnTo>
                    <a:pt x="124" y="77"/>
                  </a:lnTo>
                  <a:lnTo>
                    <a:pt x="134" y="77"/>
                  </a:lnTo>
                  <a:lnTo>
                    <a:pt x="143" y="77"/>
                  </a:lnTo>
                  <a:lnTo>
                    <a:pt x="153" y="77"/>
                  </a:lnTo>
                  <a:lnTo>
                    <a:pt x="172" y="67"/>
                  </a:lnTo>
                  <a:lnTo>
                    <a:pt x="182" y="67"/>
                  </a:lnTo>
                  <a:lnTo>
                    <a:pt x="191" y="67"/>
                  </a:lnTo>
                  <a:lnTo>
                    <a:pt x="201" y="67"/>
                  </a:lnTo>
                  <a:lnTo>
                    <a:pt x="210" y="67"/>
                  </a:lnTo>
                  <a:lnTo>
                    <a:pt x="220" y="57"/>
                  </a:lnTo>
                  <a:lnTo>
                    <a:pt x="229" y="48"/>
                  </a:lnTo>
                  <a:lnTo>
                    <a:pt x="239" y="38"/>
                  </a:lnTo>
                  <a:lnTo>
                    <a:pt x="249" y="29"/>
                  </a:lnTo>
                  <a:lnTo>
                    <a:pt x="258" y="19"/>
                  </a:lnTo>
                  <a:lnTo>
                    <a:pt x="268" y="19"/>
                  </a:lnTo>
                  <a:lnTo>
                    <a:pt x="268" y="10"/>
                  </a:lnTo>
                  <a:lnTo>
                    <a:pt x="277" y="10"/>
                  </a:lnTo>
                  <a:lnTo>
                    <a:pt x="287" y="10"/>
                  </a:lnTo>
                  <a:lnTo>
                    <a:pt x="287" y="0"/>
                  </a:lnTo>
                  <a:lnTo>
                    <a:pt x="296" y="0"/>
                  </a:lnTo>
                  <a:lnTo>
                    <a:pt x="306" y="0"/>
                  </a:lnTo>
                  <a:lnTo>
                    <a:pt x="325" y="0"/>
                  </a:lnTo>
                  <a:lnTo>
                    <a:pt x="335" y="0"/>
                  </a:lnTo>
                  <a:lnTo>
                    <a:pt x="344" y="0"/>
                  </a:lnTo>
                  <a:lnTo>
                    <a:pt x="354" y="0"/>
                  </a:lnTo>
                  <a:lnTo>
                    <a:pt x="363" y="0"/>
                  </a:lnTo>
                  <a:lnTo>
                    <a:pt x="373" y="10"/>
                  </a:lnTo>
                  <a:lnTo>
                    <a:pt x="382" y="10"/>
                  </a:lnTo>
                  <a:lnTo>
                    <a:pt x="392" y="19"/>
                  </a:lnTo>
                  <a:lnTo>
                    <a:pt x="402" y="19"/>
                  </a:lnTo>
                  <a:lnTo>
                    <a:pt x="411" y="29"/>
                  </a:lnTo>
                  <a:lnTo>
                    <a:pt x="421" y="29"/>
                  </a:lnTo>
                  <a:lnTo>
                    <a:pt x="421" y="38"/>
                  </a:lnTo>
                  <a:lnTo>
                    <a:pt x="430" y="38"/>
                  </a:lnTo>
                  <a:lnTo>
                    <a:pt x="440" y="48"/>
                  </a:lnTo>
                  <a:lnTo>
                    <a:pt x="440" y="57"/>
                  </a:lnTo>
                  <a:lnTo>
                    <a:pt x="449" y="67"/>
                  </a:lnTo>
                  <a:lnTo>
                    <a:pt x="449" y="77"/>
                  </a:lnTo>
                  <a:lnTo>
                    <a:pt x="449" y="86"/>
                  </a:lnTo>
                  <a:lnTo>
                    <a:pt x="459" y="96"/>
                  </a:lnTo>
                  <a:lnTo>
                    <a:pt x="459" y="105"/>
                  </a:lnTo>
                  <a:lnTo>
                    <a:pt x="459" y="115"/>
                  </a:lnTo>
                  <a:lnTo>
                    <a:pt x="449" y="115"/>
                  </a:lnTo>
                  <a:lnTo>
                    <a:pt x="449" y="124"/>
                  </a:lnTo>
                  <a:lnTo>
                    <a:pt x="440" y="124"/>
                  </a:lnTo>
                  <a:lnTo>
                    <a:pt x="440" y="134"/>
                  </a:lnTo>
                  <a:lnTo>
                    <a:pt x="430" y="134"/>
                  </a:lnTo>
                  <a:lnTo>
                    <a:pt x="421" y="134"/>
                  </a:lnTo>
                  <a:lnTo>
                    <a:pt x="411" y="143"/>
                  </a:lnTo>
                  <a:lnTo>
                    <a:pt x="382" y="143"/>
                  </a:lnTo>
                  <a:lnTo>
                    <a:pt x="373" y="143"/>
                  </a:lnTo>
                  <a:lnTo>
                    <a:pt x="354" y="153"/>
                  </a:lnTo>
                  <a:lnTo>
                    <a:pt x="344" y="153"/>
                  </a:lnTo>
                  <a:lnTo>
                    <a:pt x="335" y="153"/>
                  </a:lnTo>
                  <a:lnTo>
                    <a:pt x="325" y="153"/>
                  </a:lnTo>
                  <a:lnTo>
                    <a:pt x="315" y="162"/>
                  </a:lnTo>
                  <a:lnTo>
                    <a:pt x="306" y="162"/>
                  </a:lnTo>
                  <a:lnTo>
                    <a:pt x="306" y="172"/>
                  </a:lnTo>
                  <a:lnTo>
                    <a:pt x="306" y="181"/>
                  </a:lnTo>
                  <a:lnTo>
                    <a:pt x="296" y="191"/>
                  </a:lnTo>
                  <a:lnTo>
                    <a:pt x="287" y="191"/>
                  </a:lnTo>
                  <a:lnTo>
                    <a:pt x="268" y="191"/>
                  </a:lnTo>
                  <a:lnTo>
                    <a:pt x="258" y="181"/>
                  </a:lnTo>
                  <a:lnTo>
                    <a:pt x="249" y="181"/>
                  </a:lnTo>
                  <a:lnTo>
                    <a:pt x="239" y="181"/>
                  </a:lnTo>
                  <a:lnTo>
                    <a:pt x="239" y="191"/>
                  </a:lnTo>
                  <a:lnTo>
                    <a:pt x="229" y="191"/>
                  </a:lnTo>
                  <a:lnTo>
                    <a:pt x="229" y="200"/>
                  </a:lnTo>
                  <a:lnTo>
                    <a:pt x="229" y="219"/>
                  </a:lnTo>
                  <a:lnTo>
                    <a:pt x="229" y="229"/>
                  </a:lnTo>
                  <a:lnTo>
                    <a:pt x="229" y="239"/>
                  </a:lnTo>
                  <a:lnTo>
                    <a:pt x="229" y="248"/>
                  </a:lnTo>
                  <a:lnTo>
                    <a:pt x="229" y="258"/>
                  </a:lnTo>
                  <a:lnTo>
                    <a:pt x="220" y="258"/>
                  </a:lnTo>
                  <a:lnTo>
                    <a:pt x="201" y="267"/>
                  </a:lnTo>
                  <a:lnTo>
                    <a:pt x="191" y="286"/>
                  </a:lnTo>
                  <a:lnTo>
                    <a:pt x="182" y="296"/>
                  </a:lnTo>
                  <a:lnTo>
                    <a:pt x="172" y="305"/>
                  </a:lnTo>
                  <a:lnTo>
                    <a:pt x="162" y="315"/>
                  </a:lnTo>
                  <a:lnTo>
                    <a:pt x="153" y="324"/>
                  </a:lnTo>
                  <a:lnTo>
                    <a:pt x="143" y="334"/>
                  </a:lnTo>
                  <a:lnTo>
                    <a:pt x="134" y="334"/>
                  </a:lnTo>
                  <a:lnTo>
                    <a:pt x="124" y="334"/>
                  </a:lnTo>
                  <a:lnTo>
                    <a:pt x="115" y="343"/>
                  </a:lnTo>
                  <a:lnTo>
                    <a:pt x="105" y="353"/>
                  </a:lnTo>
                  <a:lnTo>
                    <a:pt x="86" y="353"/>
                  </a:lnTo>
                  <a:lnTo>
                    <a:pt x="76" y="362"/>
                  </a:lnTo>
                  <a:lnTo>
                    <a:pt x="67" y="362"/>
                  </a:lnTo>
                  <a:lnTo>
                    <a:pt x="57" y="362"/>
                  </a:lnTo>
                  <a:lnTo>
                    <a:pt x="48" y="362"/>
                  </a:lnTo>
                  <a:lnTo>
                    <a:pt x="38" y="362"/>
                  </a:lnTo>
                  <a:lnTo>
                    <a:pt x="38" y="353"/>
                  </a:lnTo>
                  <a:lnTo>
                    <a:pt x="29" y="353"/>
                  </a:lnTo>
                  <a:lnTo>
                    <a:pt x="19" y="343"/>
                  </a:lnTo>
                  <a:lnTo>
                    <a:pt x="9" y="343"/>
                  </a:lnTo>
                  <a:lnTo>
                    <a:pt x="0" y="334"/>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3" name="Freeform 18"/>
            <p:cNvSpPr>
              <a:spLocks/>
            </p:cNvSpPr>
            <p:nvPr/>
          </p:nvSpPr>
          <p:spPr bwMode="auto">
            <a:xfrm>
              <a:off x="3906" y="3061"/>
              <a:ext cx="48" cy="448"/>
            </a:xfrm>
            <a:custGeom>
              <a:avLst/>
              <a:gdLst>
                <a:gd name="T0" fmla="*/ 29 w 48"/>
                <a:gd name="T1" fmla="*/ 438 h 448"/>
                <a:gd name="T2" fmla="*/ 29 w 48"/>
                <a:gd name="T3" fmla="*/ 409 h 448"/>
                <a:gd name="T4" fmla="*/ 19 w 48"/>
                <a:gd name="T5" fmla="*/ 362 h 448"/>
                <a:gd name="T6" fmla="*/ 19 w 48"/>
                <a:gd name="T7" fmla="*/ 286 h 448"/>
                <a:gd name="T8" fmla="*/ 9 w 48"/>
                <a:gd name="T9" fmla="*/ 238 h 448"/>
                <a:gd name="T10" fmla="*/ 0 w 48"/>
                <a:gd name="T11" fmla="*/ 200 h 448"/>
                <a:gd name="T12" fmla="*/ 9 w 48"/>
                <a:gd name="T13" fmla="*/ 133 h 448"/>
                <a:gd name="T14" fmla="*/ 9 w 48"/>
                <a:gd name="T15" fmla="*/ 95 h 448"/>
                <a:gd name="T16" fmla="*/ 9 w 48"/>
                <a:gd name="T17" fmla="*/ 66 h 448"/>
                <a:gd name="T18" fmla="*/ 9 w 48"/>
                <a:gd name="T19" fmla="*/ 38 h 448"/>
                <a:gd name="T20" fmla="*/ 9 w 48"/>
                <a:gd name="T21" fmla="*/ 19 h 448"/>
                <a:gd name="T22" fmla="*/ 9 w 48"/>
                <a:gd name="T23" fmla="*/ 0 h 448"/>
                <a:gd name="T24" fmla="*/ 9 w 48"/>
                <a:gd name="T25" fmla="*/ 0 h 448"/>
                <a:gd name="T26" fmla="*/ 9 w 48"/>
                <a:gd name="T27" fmla="*/ 0 h 448"/>
                <a:gd name="T28" fmla="*/ 9 w 48"/>
                <a:gd name="T29" fmla="*/ 0 h 448"/>
                <a:gd name="T30" fmla="*/ 9 w 48"/>
                <a:gd name="T31" fmla="*/ 0 h 448"/>
                <a:gd name="T32" fmla="*/ 19 w 48"/>
                <a:gd name="T33" fmla="*/ 19 h 448"/>
                <a:gd name="T34" fmla="*/ 29 w 48"/>
                <a:gd name="T35" fmla="*/ 47 h 448"/>
                <a:gd name="T36" fmla="*/ 38 w 48"/>
                <a:gd name="T37" fmla="*/ 66 h 448"/>
                <a:gd name="T38" fmla="*/ 38 w 48"/>
                <a:gd name="T39" fmla="*/ 85 h 448"/>
                <a:gd name="T40" fmla="*/ 38 w 48"/>
                <a:gd name="T41" fmla="*/ 114 h 448"/>
                <a:gd name="T42" fmla="*/ 29 w 48"/>
                <a:gd name="T43" fmla="*/ 133 h 448"/>
                <a:gd name="T44" fmla="*/ 29 w 48"/>
                <a:gd name="T45" fmla="*/ 190 h 448"/>
                <a:gd name="T46" fmla="*/ 38 w 48"/>
                <a:gd name="T47" fmla="*/ 238 h 448"/>
                <a:gd name="T48" fmla="*/ 48 w 48"/>
                <a:gd name="T49" fmla="*/ 276 h 448"/>
                <a:gd name="T50" fmla="*/ 48 w 48"/>
                <a:gd name="T51" fmla="*/ 305 h 448"/>
                <a:gd name="T52" fmla="*/ 48 w 48"/>
                <a:gd name="T53" fmla="*/ 362 h 448"/>
                <a:gd name="T54" fmla="*/ 48 w 48"/>
                <a:gd name="T55" fmla="*/ 400 h 448"/>
                <a:gd name="T56" fmla="*/ 48 w 48"/>
                <a:gd name="T57" fmla="*/ 429 h 448"/>
                <a:gd name="T58" fmla="*/ 48 w 48"/>
                <a:gd name="T59" fmla="*/ 438 h 448"/>
                <a:gd name="T60" fmla="*/ 48 w 48"/>
                <a:gd name="T61" fmla="*/ 438 h 448"/>
                <a:gd name="T62" fmla="*/ 38 w 48"/>
                <a:gd name="T63" fmla="*/ 448 h 448"/>
                <a:gd name="T64" fmla="*/ 38 w 48"/>
                <a:gd name="T65" fmla="*/ 448 h 448"/>
                <a:gd name="T66" fmla="*/ 29 w 48"/>
                <a:gd name="T67" fmla="*/ 448 h 448"/>
                <a:gd name="T68" fmla="*/ 29 w 48"/>
                <a:gd name="T69" fmla="*/ 438 h 4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448"/>
                <a:gd name="T107" fmla="*/ 48 w 48"/>
                <a:gd name="T108" fmla="*/ 448 h 4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448">
                  <a:moveTo>
                    <a:pt x="29" y="438"/>
                  </a:moveTo>
                  <a:lnTo>
                    <a:pt x="29" y="438"/>
                  </a:lnTo>
                  <a:lnTo>
                    <a:pt x="29" y="429"/>
                  </a:lnTo>
                  <a:lnTo>
                    <a:pt x="29" y="409"/>
                  </a:lnTo>
                  <a:lnTo>
                    <a:pt x="29" y="390"/>
                  </a:lnTo>
                  <a:lnTo>
                    <a:pt x="19" y="362"/>
                  </a:lnTo>
                  <a:lnTo>
                    <a:pt x="19" y="324"/>
                  </a:lnTo>
                  <a:lnTo>
                    <a:pt x="19" y="286"/>
                  </a:lnTo>
                  <a:lnTo>
                    <a:pt x="19" y="267"/>
                  </a:lnTo>
                  <a:lnTo>
                    <a:pt x="9" y="238"/>
                  </a:lnTo>
                  <a:lnTo>
                    <a:pt x="9" y="219"/>
                  </a:lnTo>
                  <a:lnTo>
                    <a:pt x="0" y="200"/>
                  </a:lnTo>
                  <a:lnTo>
                    <a:pt x="9" y="162"/>
                  </a:lnTo>
                  <a:lnTo>
                    <a:pt x="9" y="133"/>
                  </a:lnTo>
                  <a:lnTo>
                    <a:pt x="9" y="124"/>
                  </a:lnTo>
                  <a:lnTo>
                    <a:pt x="9" y="95"/>
                  </a:lnTo>
                  <a:lnTo>
                    <a:pt x="9" y="85"/>
                  </a:lnTo>
                  <a:lnTo>
                    <a:pt x="9" y="66"/>
                  </a:lnTo>
                  <a:lnTo>
                    <a:pt x="9" y="57"/>
                  </a:lnTo>
                  <a:lnTo>
                    <a:pt x="9" y="38"/>
                  </a:lnTo>
                  <a:lnTo>
                    <a:pt x="9" y="28"/>
                  </a:lnTo>
                  <a:lnTo>
                    <a:pt x="9" y="19"/>
                  </a:lnTo>
                  <a:lnTo>
                    <a:pt x="9" y="0"/>
                  </a:lnTo>
                  <a:lnTo>
                    <a:pt x="9" y="9"/>
                  </a:lnTo>
                  <a:lnTo>
                    <a:pt x="19" y="19"/>
                  </a:lnTo>
                  <a:lnTo>
                    <a:pt x="29" y="38"/>
                  </a:lnTo>
                  <a:lnTo>
                    <a:pt x="29" y="47"/>
                  </a:lnTo>
                  <a:lnTo>
                    <a:pt x="29" y="57"/>
                  </a:lnTo>
                  <a:lnTo>
                    <a:pt x="38" y="66"/>
                  </a:lnTo>
                  <a:lnTo>
                    <a:pt x="38" y="76"/>
                  </a:lnTo>
                  <a:lnTo>
                    <a:pt x="38" y="85"/>
                  </a:lnTo>
                  <a:lnTo>
                    <a:pt x="38" y="95"/>
                  </a:lnTo>
                  <a:lnTo>
                    <a:pt x="38" y="114"/>
                  </a:lnTo>
                  <a:lnTo>
                    <a:pt x="38" y="124"/>
                  </a:lnTo>
                  <a:lnTo>
                    <a:pt x="29" y="133"/>
                  </a:lnTo>
                  <a:lnTo>
                    <a:pt x="29" y="162"/>
                  </a:lnTo>
                  <a:lnTo>
                    <a:pt x="29" y="190"/>
                  </a:lnTo>
                  <a:lnTo>
                    <a:pt x="29" y="209"/>
                  </a:lnTo>
                  <a:lnTo>
                    <a:pt x="38" y="238"/>
                  </a:lnTo>
                  <a:lnTo>
                    <a:pt x="48" y="257"/>
                  </a:lnTo>
                  <a:lnTo>
                    <a:pt x="48" y="276"/>
                  </a:lnTo>
                  <a:lnTo>
                    <a:pt x="48" y="305"/>
                  </a:lnTo>
                  <a:lnTo>
                    <a:pt x="48" y="324"/>
                  </a:lnTo>
                  <a:lnTo>
                    <a:pt x="48" y="362"/>
                  </a:lnTo>
                  <a:lnTo>
                    <a:pt x="48" y="390"/>
                  </a:lnTo>
                  <a:lnTo>
                    <a:pt x="48" y="400"/>
                  </a:lnTo>
                  <a:lnTo>
                    <a:pt x="48" y="429"/>
                  </a:lnTo>
                  <a:lnTo>
                    <a:pt x="48" y="438"/>
                  </a:lnTo>
                  <a:lnTo>
                    <a:pt x="48" y="448"/>
                  </a:lnTo>
                  <a:lnTo>
                    <a:pt x="38" y="448"/>
                  </a:lnTo>
                  <a:lnTo>
                    <a:pt x="29" y="448"/>
                  </a:lnTo>
                  <a:lnTo>
                    <a:pt x="29" y="4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4" name="Freeform 19"/>
            <p:cNvSpPr>
              <a:spLocks/>
            </p:cNvSpPr>
            <p:nvPr/>
          </p:nvSpPr>
          <p:spPr bwMode="auto">
            <a:xfrm>
              <a:off x="3810" y="2927"/>
              <a:ext cx="115" cy="391"/>
            </a:xfrm>
            <a:custGeom>
              <a:avLst/>
              <a:gdLst>
                <a:gd name="T0" fmla="*/ 105 w 115"/>
                <a:gd name="T1" fmla="*/ 96 h 391"/>
                <a:gd name="T2" fmla="*/ 105 w 115"/>
                <a:gd name="T3" fmla="*/ 77 h 391"/>
                <a:gd name="T4" fmla="*/ 96 w 115"/>
                <a:gd name="T5" fmla="*/ 38 h 391"/>
                <a:gd name="T6" fmla="*/ 86 w 115"/>
                <a:gd name="T7" fmla="*/ 19 h 391"/>
                <a:gd name="T8" fmla="*/ 77 w 115"/>
                <a:gd name="T9" fmla="*/ 10 h 391"/>
                <a:gd name="T10" fmla="*/ 67 w 115"/>
                <a:gd name="T11" fmla="*/ 10 h 391"/>
                <a:gd name="T12" fmla="*/ 58 w 115"/>
                <a:gd name="T13" fmla="*/ 19 h 391"/>
                <a:gd name="T14" fmla="*/ 48 w 115"/>
                <a:gd name="T15" fmla="*/ 38 h 391"/>
                <a:gd name="T16" fmla="*/ 38 w 115"/>
                <a:gd name="T17" fmla="*/ 67 h 391"/>
                <a:gd name="T18" fmla="*/ 38 w 115"/>
                <a:gd name="T19" fmla="*/ 105 h 391"/>
                <a:gd name="T20" fmla="*/ 38 w 115"/>
                <a:gd name="T21" fmla="*/ 153 h 391"/>
                <a:gd name="T22" fmla="*/ 29 w 115"/>
                <a:gd name="T23" fmla="*/ 181 h 391"/>
                <a:gd name="T24" fmla="*/ 38 w 115"/>
                <a:gd name="T25" fmla="*/ 210 h 391"/>
                <a:gd name="T26" fmla="*/ 38 w 115"/>
                <a:gd name="T27" fmla="*/ 219 h 391"/>
                <a:gd name="T28" fmla="*/ 29 w 115"/>
                <a:gd name="T29" fmla="*/ 248 h 391"/>
                <a:gd name="T30" fmla="*/ 29 w 115"/>
                <a:gd name="T31" fmla="*/ 334 h 391"/>
                <a:gd name="T32" fmla="*/ 19 w 115"/>
                <a:gd name="T33" fmla="*/ 362 h 391"/>
                <a:gd name="T34" fmla="*/ 10 w 115"/>
                <a:gd name="T35" fmla="*/ 391 h 391"/>
                <a:gd name="T36" fmla="*/ 10 w 115"/>
                <a:gd name="T37" fmla="*/ 391 h 391"/>
                <a:gd name="T38" fmla="*/ 10 w 115"/>
                <a:gd name="T39" fmla="*/ 391 h 391"/>
                <a:gd name="T40" fmla="*/ 0 w 115"/>
                <a:gd name="T41" fmla="*/ 381 h 391"/>
                <a:gd name="T42" fmla="*/ 0 w 115"/>
                <a:gd name="T43" fmla="*/ 343 h 391"/>
                <a:gd name="T44" fmla="*/ 10 w 115"/>
                <a:gd name="T45" fmla="*/ 315 h 391"/>
                <a:gd name="T46" fmla="*/ 19 w 115"/>
                <a:gd name="T47" fmla="*/ 258 h 391"/>
                <a:gd name="T48" fmla="*/ 29 w 115"/>
                <a:gd name="T49" fmla="*/ 229 h 391"/>
                <a:gd name="T50" fmla="*/ 29 w 115"/>
                <a:gd name="T51" fmla="*/ 210 h 391"/>
                <a:gd name="T52" fmla="*/ 29 w 115"/>
                <a:gd name="T53" fmla="*/ 181 h 391"/>
                <a:gd name="T54" fmla="*/ 29 w 115"/>
                <a:gd name="T55" fmla="*/ 115 h 391"/>
                <a:gd name="T56" fmla="*/ 29 w 115"/>
                <a:gd name="T57" fmla="*/ 86 h 391"/>
                <a:gd name="T58" fmla="*/ 29 w 115"/>
                <a:gd name="T59" fmla="*/ 48 h 391"/>
                <a:gd name="T60" fmla="*/ 38 w 115"/>
                <a:gd name="T61" fmla="*/ 29 h 391"/>
                <a:gd name="T62" fmla="*/ 58 w 115"/>
                <a:gd name="T63" fmla="*/ 0 h 391"/>
                <a:gd name="T64" fmla="*/ 67 w 115"/>
                <a:gd name="T65" fmla="*/ 0 h 391"/>
                <a:gd name="T66" fmla="*/ 77 w 115"/>
                <a:gd name="T67" fmla="*/ 0 h 391"/>
                <a:gd name="T68" fmla="*/ 96 w 115"/>
                <a:gd name="T69" fmla="*/ 0 h 391"/>
                <a:gd name="T70" fmla="*/ 105 w 115"/>
                <a:gd name="T71" fmla="*/ 10 h 391"/>
                <a:gd name="T72" fmla="*/ 115 w 115"/>
                <a:gd name="T73" fmla="*/ 29 h 391"/>
                <a:gd name="T74" fmla="*/ 115 w 115"/>
                <a:gd name="T75" fmla="*/ 38 h 391"/>
                <a:gd name="T76" fmla="*/ 115 w 115"/>
                <a:gd name="T77" fmla="*/ 77 h 391"/>
                <a:gd name="T78" fmla="*/ 115 w 115"/>
                <a:gd name="T79" fmla="*/ 115 h 391"/>
                <a:gd name="T80" fmla="*/ 105 w 115"/>
                <a:gd name="T81" fmla="*/ 124 h 391"/>
                <a:gd name="T82" fmla="*/ 105 w 115"/>
                <a:gd name="T83" fmla="*/ 124 h 391"/>
                <a:gd name="T84" fmla="*/ 105 w 115"/>
                <a:gd name="T85" fmla="*/ 115 h 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5"/>
                <a:gd name="T130" fmla="*/ 0 h 391"/>
                <a:gd name="T131" fmla="*/ 115 w 115"/>
                <a:gd name="T132" fmla="*/ 391 h 3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5" h="391">
                  <a:moveTo>
                    <a:pt x="105" y="115"/>
                  </a:moveTo>
                  <a:lnTo>
                    <a:pt x="105" y="115"/>
                  </a:lnTo>
                  <a:lnTo>
                    <a:pt x="105" y="96"/>
                  </a:lnTo>
                  <a:lnTo>
                    <a:pt x="105" y="86"/>
                  </a:lnTo>
                  <a:lnTo>
                    <a:pt x="105" y="77"/>
                  </a:lnTo>
                  <a:lnTo>
                    <a:pt x="105" y="57"/>
                  </a:lnTo>
                  <a:lnTo>
                    <a:pt x="105" y="38"/>
                  </a:lnTo>
                  <a:lnTo>
                    <a:pt x="96" y="38"/>
                  </a:lnTo>
                  <a:lnTo>
                    <a:pt x="96" y="29"/>
                  </a:lnTo>
                  <a:lnTo>
                    <a:pt x="86" y="19"/>
                  </a:lnTo>
                  <a:lnTo>
                    <a:pt x="77" y="10"/>
                  </a:lnTo>
                  <a:lnTo>
                    <a:pt x="67" y="10"/>
                  </a:lnTo>
                  <a:lnTo>
                    <a:pt x="67" y="19"/>
                  </a:lnTo>
                  <a:lnTo>
                    <a:pt x="58" y="19"/>
                  </a:lnTo>
                  <a:lnTo>
                    <a:pt x="58" y="29"/>
                  </a:lnTo>
                  <a:lnTo>
                    <a:pt x="48" y="38"/>
                  </a:lnTo>
                  <a:lnTo>
                    <a:pt x="38" y="48"/>
                  </a:lnTo>
                  <a:lnTo>
                    <a:pt x="38" y="57"/>
                  </a:lnTo>
                  <a:lnTo>
                    <a:pt x="38" y="67"/>
                  </a:lnTo>
                  <a:lnTo>
                    <a:pt x="38" y="77"/>
                  </a:lnTo>
                  <a:lnTo>
                    <a:pt x="29" y="86"/>
                  </a:lnTo>
                  <a:lnTo>
                    <a:pt x="38" y="105"/>
                  </a:lnTo>
                  <a:lnTo>
                    <a:pt x="38" y="124"/>
                  </a:lnTo>
                  <a:lnTo>
                    <a:pt x="38" y="143"/>
                  </a:lnTo>
                  <a:lnTo>
                    <a:pt x="38" y="153"/>
                  </a:lnTo>
                  <a:lnTo>
                    <a:pt x="29" y="172"/>
                  </a:lnTo>
                  <a:lnTo>
                    <a:pt x="29" y="181"/>
                  </a:lnTo>
                  <a:lnTo>
                    <a:pt x="38" y="200"/>
                  </a:lnTo>
                  <a:lnTo>
                    <a:pt x="38" y="210"/>
                  </a:lnTo>
                  <a:lnTo>
                    <a:pt x="38" y="219"/>
                  </a:lnTo>
                  <a:lnTo>
                    <a:pt x="38" y="229"/>
                  </a:lnTo>
                  <a:lnTo>
                    <a:pt x="38" y="239"/>
                  </a:lnTo>
                  <a:lnTo>
                    <a:pt x="29" y="248"/>
                  </a:lnTo>
                  <a:lnTo>
                    <a:pt x="29" y="267"/>
                  </a:lnTo>
                  <a:lnTo>
                    <a:pt x="29" y="324"/>
                  </a:lnTo>
                  <a:lnTo>
                    <a:pt x="29" y="334"/>
                  </a:lnTo>
                  <a:lnTo>
                    <a:pt x="19" y="343"/>
                  </a:lnTo>
                  <a:lnTo>
                    <a:pt x="19" y="353"/>
                  </a:lnTo>
                  <a:lnTo>
                    <a:pt x="19" y="362"/>
                  </a:lnTo>
                  <a:lnTo>
                    <a:pt x="10" y="372"/>
                  </a:lnTo>
                  <a:lnTo>
                    <a:pt x="10" y="381"/>
                  </a:lnTo>
                  <a:lnTo>
                    <a:pt x="10" y="391"/>
                  </a:lnTo>
                  <a:lnTo>
                    <a:pt x="0" y="381"/>
                  </a:lnTo>
                  <a:lnTo>
                    <a:pt x="0" y="372"/>
                  </a:lnTo>
                  <a:lnTo>
                    <a:pt x="0" y="353"/>
                  </a:lnTo>
                  <a:lnTo>
                    <a:pt x="0" y="343"/>
                  </a:lnTo>
                  <a:lnTo>
                    <a:pt x="10" y="334"/>
                  </a:lnTo>
                  <a:lnTo>
                    <a:pt x="10" y="324"/>
                  </a:lnTo>
                  <a:lnTo>
                    <a:pt x="10" y="315"/>
                  </a:lnTo>
                  <a:lnTo>
                    <a:pt x="10" y="296"/>
                  </a:lnTo>
                  <a:lnTo>
                    <a:pt x="19" y="258"/>
                  </a:lnTo>
                  <a:lnTo>
                    <a:pt x="19" y="248"/>
                  </a:lnTo>
                  <a:lnTo>
                    <a:pt x="29" y="239"/>
                  </a:lnTo>
                  <a:lnTo>
                    <a:pt x="29" y="229"/>
                  </a:lnTo>
                  <a:lnTo>
                    <a:pt x="29" y="219"/>
                  </a:lnTo>
                  <a:lnTo>
                    <a:pt x="29" y="210"/>
                  </a:lnTo>
                  <a:lnTo>
                    <a:pt x="29" y="200"/>
                  </a:lnTo>
                  <a:lnTo>
                    <a:pt x="29" y="181"/>
                  </a:lnTo>
                  <a:lnTo>
                    <a:pt x="29" y="153"/>
                  </a:lnTo>
                  <a:lnTo>
                    <a:pt x="29" y="143"/>
                  </a:lnTo>
                  <a:lnTo>
                    <a:pt x="29" y="115"/>
                  </a:lnTo>
                  <a:lnTo>
                    <a:pt x="29" y="105"/>
                  </a:lnTo>
                  <a:lnTo>
                    <a:pt x="29" y="96"/>
                  </a:lnTo>
                  <a:lnTo>
                    <a:pt x="29" y="86"/>
                  </a:lnTo>
                  <a:lnTo>
                    <a:pt x="29" y="77"/>
                  </a:lnTo>
                  <a:lnTo>
                    <a:pt x="29" y="67"/>
                  </a:lnTo>
                  <a:lnTo>
                    <a:pt x="29" y="48"/>
                  </a:lnTo>
                  <a:lnTo>
                    <a:pt x="29" y="38"/>
                  </a:lnTo>
                  <a:lnTo>
                    <a:pt x="38" y="29"/>
                  </a:lnTo>
                  <a:lnTo>
                    <a:pt x="38" y="19"/>
                  </a:lnTo>
                  <a:lnTo>
                    <a:pt x="48" y="10"/>
                  </a:lnTo>
                  <a:lnTo>
                    <a:pt x="58" y="0"/>
                  </a:lnTo>
                  <a:lnTo>
                    <a:pt x="67" y="0"/>
                  </a:lnTo>
                  <a:lnTo>
                    <a:pt x="77" y="0"/>
                  </a:lnTo>
                  <a:lnTo>
                    <a:pt x="86" y="0"/>
                  </a:lnTo>
                  <a:lnTo>
                    <a:pt x="96" y="0"/>
                  </a:lnTo>
                  <a:lnTo>
                    <a:pt x="105" y="0"/>
                  </a:lnTo>
                  <a:lnTo>
                    <a:pt x="105" y="10"/>
                  </a:lnTo>
                  <a:lnTo>
                    <a:pt x="105" y="19"/>
                  </a:lnTo>
                  <a:lnTo>
                    <a:pt x="115" y="29"/>
                  </a:lnTo>
                  <a:lnTo>
                    <a:pt x="115" y="38"/>
                  </a:lnTo>
                  <a:lnTo>
                    <a:pt x="115" y="57"/>
                  </a:lnTo>
                  <a:lnTo>
                    <a:pt x="115" y="67"/>
                  </a:lnTo>
                  <a:lnTo>
                    <a:pt x="115" y="77"/>
                  </a:lnTo>
                  <a:lnTo>
                    <a:pt x="115" y="86"/>
                  </a:lnTo>
                  <a:lnTo>
                    <a:pt x="115" y="96"/>
                  </a:lnTo>
                  <a:lnTo>
                    <a:pt x="115" y="115"/>
                  </a:lnTo>
                  <a:lnTo>
                    <a:pt x="105" y="124"/>
                  </a:lnTo>
                  <a:lnTo>
                    <a:pt x="105"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5" name="Freeform 20"/>
            <p:cNvSpPr>
              <a:spLocks/>
            </p:cNvSpPr>
            <p:nvPr/>
          </p:nvSpPr>
          <p:spPr bwMode="auto">
            <a:xfrm>
              <a:off x="3753" y="2832"/>
              <a:ext cx="124" cy="486"/>
            </a:xfrm>
            <a:custGeom>
              <a:avLst/>
              <a:gdLst>
                <a:gd name="T0" fmla="*/ 105 w 124"/>
                <a:gd name="T1" fmla="*/ 105 h 486"/>
                <a:gd name="T2" fmla="*/ 86 w 124"/>
                <a:gd name="T3" fmla="*/ 57 h 486"/>
                <a:gd name="T4" fmla="*/ 76 w 124"/>
                <a:gd name="T5" fmla="*/ 38 h 486"/>
                <a:gd name="T6" fmla="*/ 76 w 124"/>
                <a:gd name="T7" fmla="*/ 19 h 486"/>
                <a:gd name="T8" fmla="*/ 57 w 124"/>
                <a:gd name="T9" fmla="*/ 19 h 486"/>
                <a:gd name="T10" fmla="*/ 48 w 124"/>
                <a:gd name="T11" fmla="*/ 19 h 486"/>
                <a:gd name="T12" fmla="*/ 48 w 124"/>
                <a:gd name="T13" fmla="*/ 19 h 486"/>
                <a:gd name="T14" fmla="*/ 48 w 124"/>
                <a:gd name="T15" fmla="*/ 19 h 486"/>
                <a:gd name="T16" fmla="*/ 38 w 124"/>
                <a:gd name="T17" fmla="*/ 29 h 486"/>
                <a:gd name="T18" fmla="*/ 38 w 124"/>
                <a:gd name="T19" fmla="*/ 38 h 486"/>
                <a:gd name="T20" fmla="*/ 29 w 124"/>
                <a:gd name="T21" fmla="*/ 48 h 486"/>
                <a:gd name="T22" fmla="*/ 19 w 124"/>
                <a:gd name="T23" fmla="*/ 57 h 486"/>
                <a:gd name="T24" fmla="*/ 19 w 124"/>
                <a:gd name="T25" fmla="*/ 86 h 486"/>
                <a:gd name="T26" fmla="*/ 19 w 124"/>
                <a:gd name="T27" fmla="*/ 114 h 486"/>
                <a:gd name="T28" fmla="*/ 19 w 124"/>
                <a:gd name="T29" fmla="*/ 143 h 486"/>
                <a:gd name="T30" fmla="*/ 29 w 124"/>
                <a:gd name="T31" fmla="*/ 181 h 486"/>
                <a:gd name="T32" fmla="*/ 38 w 124"/>
                <a:gd name="T33" fmla="*/ 210 h 486"/>
                <a:gd name="T34" fmla="*/ 29 w 124"/>
                <a:gd name="T35" fmla="*/ 219 h 486"/>
                <a:gd name="T36" fmla="*/ 29 w 124"/>
                <a:gd name="T37" fmla="*/ 229 h 486"/>
                <a:gd name="T38" fmla="*/ 19 w 124"/>
                <a:gd name="T39" fmla="*/ 248 h 486"/>
                <a:gd name="T40" fmla="*/ 29 w 124"/>
                <a:gd name="T41" fmla="*/ 276 h 486"/>
                <a:gd name="T42" fmla="*/ 29 w 124"/>
                <a:gd name="T43" fmla="*/ 324 h 486"/>
                <a:gd name="T44" fmla="*/ 19 w 124"/>
                <a:gd name="T45" fmla="*/ 353 h 486"/>
                <a:gd name="T46" fmla="*/ 19 w 124"/>
                <a:gd name="T47" fmla="*/ 391 h 486"/>
                <a:gd name="T48" fmla="*/ 19 w 124"/>
                <a:gd name="T49" fmla="*/ 429 h 486"/>
                <a:gd name="T50" fmla="*/ 9 w 124"/>
                <a:gd name="T51" fmla="*/ 438 h 486"/>
                <a:gd name="T52" fmla="*/ 9 w 124"/>
                <a:gd name="T53" fmla="*/ 457 h 486"/>
                <a:gd name="T54" fmla="*/ 9 w 124"/>
                <a:gd name="T55" fmla="*/ 476 h 486"/>
                <a:gd name="T56" fmla="*/ 9 w 124"/>
                <a:gd name="T57" fmla="*/ 486 h 486"/>
                <a:gd name="T58" fmla="*/ 9 w 124"/>
                <a:gd name="T59" fmla="*/ 486 h 486"/>
                <a:gd name="T60" fmla="*/ 9 w 124"/>
                <a:gd name="T61" fmla="*/ 486 h 486"/>
                <a:gd name="T62" fmla="*/ 9 w 124"/>
                <a:gd name="T63" fmla="*/ 486 h 486"/>
                <a:gd name="T64" fmla="*/ 0 w 124"/>
                <a:gd name="T65" fmla="*/ 467 h 486"/>
                <a:gd name="T66" fmla="*/ 0 w 124"/>
                <a:gd name="T67" fmla="*/ 448 h 486"/>
                <a:gd name="T68" fmla="*/ 9 w 124"/>
                <a:gd name="T69" fmla="*/ 419 h 486"/>
                <a:gd name="T70" fmla="*/ 9 w 124"/>
                <a:gd name="T71" fmla="*/ 381 h 486"/>
                <a:gd name="T72" fmla="*/ 9 w 124"/>
                <a:gd name="T73" fmla="*/ 324 h 486"/>
                <a:gd name="T74" fmla="*/ 9 w 124"/>
                <a:gd name="T75" fmla="*/ 276 h 486"/>
                <a:gd name="T76" fmla="*/ 9 w 124"/>
                <a:gd name="T77" fmla="*/ 248 h 486"/>
                <a:gd name="T78" fmla="*/ 19 w 124"/>
                <a:gd name="T79" fmla="*/ 219 h 486"/>
                <a:gd name="T80" fmla="*/ 19 w 124"/>
                <a:gd name="T81" fmla="*/ 181 h 486"/>
                <a:gd name="T82" fmla="*/ 9 w 124"/>
                <a:gd name="T83" fmla="*/ 172 h 486"/>
                <a:gd name="T84" fmla="*/ 9 w 124"/>
                <a:gd name="T85" fmla="*/ 133 h 486"/>
                <a:gd name="T86" fmla="*/ 9 w 124"/>
                <a:gd name="T87" fmla="*/ 114 h 486"/>
                <a:gd name="T88" fmla="*/ 9 w 124"/>
                <a:gd name="T89" fmla="*/ 86 h 486"/>
                <a:gd name="T90" fmla="*/ 19 w 124"/>
                <a:gd name="T91" fmla="*/ 57 h 486"/>
                <a:gd name="T92" fmla="*/ 19 w 124"/>
                <a:gd name="T93" fmla="*/ 38 h 486"/>
                <a:gd name="T94" fmla="*/ 38 w 124"/>
                <a:gd name="T95" fmla="*/ 19 h 486"/>
                <a:gd name="T96" fmla="*/ 48 w 124"/>
                <a:gd name="T97" fmla="*/ 19 h 486"/>
                <a:gd name="T98" fmla="*/ 48 w 124"/>
                <a:gd name="T99" fmla="*/ 10 h 486"/>
                <a:gd name="T100" fmla="*/ 57 w 124"/>
                <a:gd name="T101" fmla="*/ 0 h 486"/>
                <a:gd name="T102" fmla="*/ 67 w 124"/>
                <a:gd name="T103" fmla="*/ 0 h 486"/>
                <a:gd name="T104" fmla="*/ 76 w 124"/>
                <a:gd name="T105" fmla="*/ 10 h 486"/>
                <a:gd name="T106" fmla="*/ 86 w 124"/>
                <a:gd name="T107" fmla="*/ 10 h 486"/>
                <a:gd name="T108" fmla="*/ 95 w 124"/>
                <a:gd name="T109" fmla="*/ 29 h 486"/>
                <a:gd name="T110" fmla="*/ 105 w 124"/>
                <a:gd name="T111" fmla="*/ 57 h 486"/>
                <a:gd name="T112" fmla="*/ 124 w 124"/>
                <a:gd name="T113" fmla="*/ 95 h 486"/>
                <a:gd name="T114" fmla="*/ 124 w 124"/>
                <a:gd name="T115" fmla="*/ 95 h 486"/>
                <a:gd name="T116" fmla="*/ 124 w 124"/>
                <a:gd name="T117" fmla="*/ 105 h 486"/>
                <a:gd name="T118" fmla="*/ 124 w 124"/>
                <a:gd name="T119" fmla="*/ 105 h 486"/>
                <a:gd name="T120" fmla="*/ 115 w 124"/>
                <a:gd name="T121" fmla="*/ 105 h 486"/>
                <a:gd name="T122" fmla="*/ 115 w 124"/>
                <a:gd name="T123" fmla="*/ 105 h 486"/>
                <a:gd name="T124" fmla="*/ 105 w 124"/>
                <a:gd name="T125" fmla="*/ 105 h 4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4"/>
                <a:gd name="T190" fmla="*/ 0 h 486"/>
                <a:gd name="T191" fmla="*/ 124 w 124"/>
                <a:gd name="T192" fmla="*/ 486 h 4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4" h="486">
                  <a:moveTo>
                    <a:pt x="105" y="105"/>
                  </a:moveTo>
                  <a:lnTo>
                    <a:pt x="105" y="105"/>
                  </a:lnTo>
                  <a:lnTo>
                    <a:pt x="86" y="76"/>
                  </a:lnTo>
                  <a:lnTo>
                    <a:pt x="86" y="57"/>
                  </a:lnTo>
                  <a:lnTo>
                    <a:pt x="86" y="48"/>
                  </a:lnTo>
                  <a:lnTo>
                    <a:pt x="76" y="38"/>
                  </a:lnTo>
                  <a:lnTo>
                    <a:pt x="76" y="29"/>
                  </a:lnTo>
                  <a:lnTo>
                    <a:pt x="76" y="19"/>
                  </a:lnTo>
                  <a:lnTo>
                    <a:pt x="67" y="19"/>
                  </a:lnTo>
                  <a:lnTo>
                    <a:pt x="57" y="19"/>
                  </a:lnTo>
                  <a:lnTo>
                    <a:pt x="48" y="19"/>
                  </a:lnTo>
                  <a:lnTo>
                    <a:pt x="38" y="19"/>
                  </a:lnTo>
                  <a:lnTo>
                    <a:pt x="38" y="29"/>
                  </a:lnTo>
                  <a:lnTo>
                    <a:pt x="38" y="38"/>
                  </a:lnTo>
                  <a:lnTo>
                    <a:pt x="29" y="48"/>
                  </a:lnTo>
                  <a:lnTo>
                    <a:pt x="29" y="57"/>
                  </a:lnTo>
                  <a:lnTo>
                    <a:pt x="19" y="57"/>
                  </a:lnTo>
                  <a:lnTo>
                    <a:pt x="19" y="67"/>
                  </a:lnTo>
                  <a:lnTo>
                    <a:pt x="19" y="86"/>
                  </a:lnTo>
                  <a:lnTo>
                    <a:pt x="19" y="95"/>
                  </a:lnTo>
                  <a:lnTo>
                    <a:pt x="19" y="114"/>
                  </a:lnTo>
                  <a:lnTo>
                    <a:pt x="19" y="133"/>
                  </a:lnTo>
                  <a:lnTo>
                    <a:pt x="19" y="143"/>
                  </a:lnTo>
                  <a:lnTo>
                    <a:pt x="19" y="162"/>
                  </a:lnTo>
                  <a:lnTo>
                    <a:pt x="29" y="181"/>
                  </a:lnTo>
                  <a:lnTo>
                    <a:pt x="38" y="200"/>
                  </a:lnTo>
                  <a:lnTo>
                    <a:pt x="38" y="210"/>
                  </a:lnTo>
                  <a:lnTo>
                    <a:pt x="29" y="219"/>
                  </a:lnTo>
                  <a:lnTo>
                    <a:pt x="29" y="229"/>
                  </a:lnTo>
                  <a:lnTo>
                    <a:pt x="19" y="248"/>
                  </a:lnTo>
                  <a:lnTo>
                    <a:pt x="29" y="267"/>
                  </a:lnTo>
                  <a:lnTo>
                    <a:pt x="29" y="276"/>
                  </a:lnTo>
                  <a:lnTo>
                    <a:pt x="38" y="314"/>
                  </a:lnTo>
                  <a:lnTo>
                    <a:pt x="29" y="324"/>
                  </a:lnTo>
                  <a:lnTo>
                    <a:pt x="19" y="343"/>
                  </a:lnTo>
                  <a:lnTo>
                    <a:pt x="19" y="353"/>
                  </a:lnTo>
                  <a:lnTo>
                    <a:pt x="19" y="391"/>
                  </a:lnTo>
                  <a:lnTo>
                    <a:pt x="19" y="410"/>
                  </a:lnTo>
                  <a:lnTo>
                    <a:pt x="19" y="429"/>
                  </a:lnTo>
                  <a:lnTo>
                    <a:pt x="9" y="438"/>
                  </a:lnTo>
                  <a:lnTo>
                    <a:pt x="9" y="448"/>
                  </a:lnTo>
                  <a:lnTo>
                    <a:pt x="9" y="457"/>
                  </a:lnTo>
                  <a:lnTo>
                    <a:pt x="9" y="467"/>
                  </a:lnTo>
                  <a:lnTo>
                    <a:pt x="9" y="476"/>
                  </a:lnTo>
                  <a:lnTo>
                    <a:pt x="9" y="486"/>
                  </a:lnTo>
                  <a:lnTo>
                    <a:pt x="9" y="476"/>
                  </a:lnTo>
                  <a:lnTo>
                    <a:pt x="0" y="467"/>
                  </a:lnTo>
                  <a:lnTo>
                    <a:pt x="0" y="457"/>
                  </a:lnTo>
                  <a:lnTo>
                    <a:pt x="0" y="448"/>
                  </a:lnTo>
                  <a:lnTo>
                    <a:pt x="0" y="429"/>
                  </a:lnTo>
                  <a:lnTo>
                    <a:pt x="9" y="419"/>
                  </a:lnTo>
                  <a:lnTo>
                    <a:pt x="9" y="410"/>
                  </a:lnTo>
                  <a:lnTo>
                    <a:pt x="9" y="381"/>
                  </a:lnTo>
                  <a:lnTo>
                    <a:pt x="9" y="353"/>
                  </a:lnTo>
                  <a:lnTo>
                    <a:pt x="9" y="324"/>
                  </a:lnTo>
                  <a:lnTo>
                    <a:pt x="19" y="305"/>
                  </a:lnTo>
                  <a:lnTo>
                    <a:pt x="9" y="276"/>
                  </a:lnTo>
                  <a:lnTo>
                    <a:pt x="9" y="257"/>
                  </a:lnTo>
                  <a:lnTo>
                    <a:pt x="9" y="248"/>
                  </a:lnTo>
                  <a:lnTo>
                    <a:pt x="9" y="229"/>
                  </a:lnTo>
                  <a:lnTo>
                    <a:pt x="19" y="219"/>
                  </a:lnTo>
                  <a:lnTo>
                    <a:pt x="19" y="210"/>
                  </a:lnTo>
                  <a:lnTo>
                    <a:pt x="19" y="181"/>
                  </a:lnTo>
                  <a:lnTo>
                    <a:pt x="9" y="172"/>
                  </a:lnTo>
                  <a:lnTo>
                    <a:pt x="9" y="152"/>
                  </a:lnTo>
                  <a:lnTo>
                    <a:pt x="9" y="133"/>
                  </a:lnTo>
                  <a:lnTo>
                    <a:pt x="9" y="124"/>
                  </a:lnTo>
                  <a:lnTo>
                    <a:pt x="9" y="114"/>
                  </a:lnTo>
                  <a:lnTo>
                    <a:pt x="9" y="95"/>
                  </a:lnTo>
                  <a:lnTo>
                    <a:pt x="9" y="86"/>
                  </a:lnTo>
                  <a:lnTo>
                    <a:pt x="9" y="76"/>
                  </a:lnTo>
                  <a:lnTo>
                    <a:pt x="19" y="57"/>
                  </a:lnTo>
                  <a:lnTo>
                    <a:pt x="19" y="38"/>
                  </a:lnTo>
                  <a:lnTo>
                    <a:pt x="29" y="29"/>
                  </a:lnTo>
                  <a:lnTo>
                    <a:pt x="38" y="19"/>
                  </a:lnTo>
                  <a:lnTo>
                    <a:pt x="48" y="19"/>
                  </a:lnTo>
                  <a:lnTo>
                    <a:pt x="48" y="10"/>
                  </a:lnTo>
                  <a:lnTo>
                    <a:pt x="57" y="0"/>
                  </a:lnTo>
                  <a:lnTo>
                    <a:pt x="67" y="0"/>
                  </a:lnTo>
                  <a:lnTo>
                    <a:pt x="76" y="10"/>
                  </a:lnTo>
                  <a:lnTo>
                    <a:pt x="86" y="10"/>
                  </a:lnTo>
                  <a:lnTo>
                    <a:pt x="86" y="19"/>
                  </a:lnTo>
                  <a:lnTo>
                    <a:pt x="95" y="29"/>
                  </a:lnTo>
                  <a:lnTo>
                    <a:pt x="95" y="38"/>
                  </a:lnTo>
                  <a:lnTo>
                    <a:pt x="105" y="57"/>
                  </a:lnTo>
                  <a:lnTo>
                    <a:pt x="105" y="67"/>
                  </a:lnTo>
                  <a:lnTo>
                    <a:pt x="124" y="95"/>
                  </a:lnTo>
                  <a:lnTo>
                    <a:pt x="124" y="105"/>
                  </a:lnTo>
                  <a:lnTo>
                    <a:pt x="115" y="105"/>
                  </a:lnTo>
                  <a:lnTo>
                    <a:pt x="105"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6" name="Freeform 21"/>
            <p:cNvSpPr>
              <a:spLocks/>
            </p:cNvSpPr>
            <p:nvPr/>
          </p:nvSpPr>
          <p:spPr bwMode="auto">
            <a:xfrm>
              <a:off x="3676" y="2851"/>
              <a:ext cx="96" cy="486"/>
            </a:xfrm>
            <a:custGeom>
              <a:avLst/>
              <a:gdLst>
                <a:gd name="T0" fmla="*/ 86 w 96"/>
                <a:gd name="T1" fmla="*/ 38 h 486"/>
                <a:gd name="T2" fmla="*/ 67 w 96"/>
                <a:gd name="T3" fmla="*/ 10 h 486"/>
                <a:gd name="T4" fmla="*/ 58 w 96"/>
                <a:gd name="T5" fmla="*/ 10 h 486"/>
                <a:gd name="T6" fmla="*/ 48 w 96"/>
                <a:gd name="T7" fmla="*/ 10 h 486"/>
                <a:gd name="T8" fmla="*/ 48 w 96"/>
                <a:gd name="T9" fmla="*/ 10 h 486"/>
                <a:gd name="T10" fmla="*/ 48 w 96"/>
                <a:gd name="T11" fmla="*/ 19 h 486"/>
                <a:gd name="T12" fmla="*/ 39 w 96"/>
                <a:gd name="T13" fmla="*/ 29 h 486"/>
                <a:gd name="T14" fmla="*/ 39 w 96"/>
                <a:gd name="T15" fmla="*/ 38 h 486"/>
                <a:gd name="T16" fmla="*/ 29 w 96"/>
                <a:gd name="T17" fmla="*/ 76 h 486"/>
                <a:gd name="T18" fmla="*/ 29 w 96"/>
                <a:gd name="T19" fmla="*/ 124 h 486"/>
                <a:gd name="T20" fmla="*/ 29 w 96"/>
                <a:gd name="T21" fmla="*/ 162 h 486"/>
                <a:gd name="T22" fmla="*/ 29 w 96"/>
                <a:gd name="T23" fmla="*/ 219 h 486"/>
                <a:gd name="T24" fmla="*/ 29 w 96"/>
                <a:gd name="T25" fmla="*/ 238 h 486"/>
                <a:gd name="T26" fmla="*/ 29 w 96"/>
                <a:gd name="T27" fmla="*/ 257 h 486"/>
                <a:gd name="T28" fmla="*/ 29 w 96"/>
                <a:gd name="T29" fmla="*/ 295 h 486"/>
                <a:gd name="T30" fmla="*/ 19 w 96"/>
                <a:gd name="T31" fmla="*/ 315 h 486"/>
                <a:gd name="T32" fmla="*/ 19 w 96"/>
                <a:gd name="T33" fmla="*/ 353 h 486"/>
                <a:gd name="T34" fmla="*/ 10 w 96"/>
                <a:gd name="T35" fmla="*/ 391 h 486"/>
                <a:gd name="T36" fmla="*/ 10 w 96"/>
                <a:gd name="T37" fmla="*/ 410 h 486"/>
                <a:gd name="T38" fmla="*/ 10 w 96"/>
                <a:gd name="T39" fmla="*/ 419 h 486"/>
                <a:gd name="T40" fmla="*/ 10 w 96"/>
                <a:gd name="T41" fmla="*/ 448 h 486"/>
                <a:gd name="T42" fmla="*/ 10 w 96"/>
                <a:gd name="T43" fmla="*/ 457 h 486"/>
                <a:gd name="T44" fmla="*/ 10 w 96"/>
                <a:gd name="T45" fmla="*/ 457 h 486"/>
                <a:gd name="T46" fmla="*/ 10 w 96"/>
                <a:gd name="T47" fmla="*/ 457 h 486"/>
                <a:gd name="T48" fmla="*/ 10 w 96"/>
                <a:gd name="T49" fmla="*/ 477 h 486"/>
                <a:gd name="T50" fmla="*/ 10 w 96"/>
                <a:gd name="T51" fmla="*/ 477 h 486"/>
                <a:gd name="T52" fmla="*/ 10 w 96"/>
                <a:gd name="T53" fmla="*/ 486 h 486"/>
                <a:gd name="T54" fmla="*/ 10 w 96"/>
                <a:gd name="T55" fmla="*/ 477 h 486"/>
                <a:gd name="T56" fmla="*/ 10 w 96"/>
                <a:gd name="T57" fmla="*/ 477 h 486"/>
                <a:gd name="T58" fmla="*/ 10 w 96"/>
                <a:gd name="T59" fmla="*/ 457 h 486"/>
                <a:gd name="T60" fmla="*/ 0 w 96"/>
                <a:gd name="T61" fmla="*/ 457 h 486"/>
                <a:gd name="T62" fmla="*/ 0 w 96"/>
                <a:gd name="T63" fmla="*/ 457 h 486"/>
                <a:gd name="T64" fmla="*/ 0 w 96"/>
                <a:gd name="T65" fmla="*/ 448 h 486"/>
                <a:gd name="T66" fmla="*/ 0 w 96"/>
                <a:gd name="T67" fmla="*/ 438 h 486"/>
                <a:gd name="T68" fmla="*/ 0 w 96"/>
                <a:gd name="T69" fmla="*/ 410 h 486"/>
                <a:gd name="T70" fmla="*/ 0 w 96"/>
                <a:gd name="T71" fmla="*/ 400 h 486"/>
                <a:gd name="T72" fmla="*/ 0 w 96"/>
                <a:gd name="T73" fmla="*/ 372 h 486"/>
                <a:gd name="T74" fmla="*/ 10 w 96"/>
                <a:gd name="T75" fmla="*/ 334 h 486"/>
                <a:gd name="T76" fmla="*/ 10 w 96"/>
                <a:gd name="T77" fmla="*/ 295 h 486"/>
                <a:gd name="T78" fmla="*/ 10 w 96"/>
                <a:gd name="T79" fmla="*/ 276 h 486"/>
                <a:gd name="T80" fmla="*/ 10 w 96"/>
                <a:gd name="T81" fmla="*/ 229 h 486"/>
                <a:gd name="T82" fmla="*/ 10 w 96"/>
                <a:gd name="T83" fmla="*/ 219 h 486"/>
                <a:gd name="T84" fmla="*/ 19 w 96"/>
                <a:gd name="T85" fmla="*/ 181 h 486"/>
                <a:gd name="T86" fmla="*/ 10 w 96"/>
                <a:gd name="T87" fmla="*/ 143 h 486"/>
                <a:gd name="T88" fmla="*/ 10 w 96"/>
                <a:gd name="T89" fmla="*/ 105 h 486"/>
                <a:gd name="T90" fmla="*/ 19 w 96"/>
                <a:gd name="T91" fmla="*/ 57 h 486"/>
                <a:gd name="T92" fmla="*/ 19 w 96"/>
                <a:gd name="T93" fmla="*/ 38 h 486"/>
                <a:gd name="T94" fmla="*/ 29 w 96"/>
                <a:gd name="T95" fmla="*/ 19 h 486"/>
                <a:gd name="T96" fmla="*/ 39 w 96"/>
                <a:gd name="T97" fmla="*/ 10 h 486"/>
                <a:gd name="T98" fmla="*/ 48 w 96"/>
                <a:gd name="T99" fmla="*/ 0 h 486"/>
                <a:gd name="T100" fmla="*/ 48 w 96"/>
                <a:gd name="T101" fmla="*/ 0 h 486"/>
                <a:gd name="T102" fmla="*/ 58 w 96"/>
                <a:gd name="T103" fmla="*/ 0 h 486"/>
                <a:gd name="T104" fmla="*/ 67 w 96"/>
                <a:gd name="T105" fmla="*/ 0 h 486"/>
                <a:gd name="T106" fmla="*/ 86 w 96"/>
                <a:gd name="T107" fmla="*/ 0 h 486"/>
                <a:gd name="T108" fmla="*/ 96 w 96"/>
                <a:gd name="T109" fmla="*/ 29 h 486"/>
                <a:gd name="T110" fmla="*/ 96 w 96"/>
                <a:gd name="T111" fmla="*/ 29 h 486"/>
                <a:gd name="T112" fmla="*/ 86 w 96"/>
                <a:gd name="T113" fmla="*/ 38 h 486"/>
                <a:gd name="T114" fmla="*/ 86 w 96"/>
                <a:gd name="T115" fmla="*/ 38 h 4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
                <a:gd name="T175" fmla="*/ 0 h 486"/>
                <a:gd name="T176" fmla="*/ 96 w 96"/>
                <a:gd name="T177" fmla="*/ 486 h 4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 h="486">
                  <a:moveTo>
                    <a:pt x="86" y="38"/>
                  </a:moveTo>
                  <a:lnTo>
                    <a:pt x="86" y="38"/>
                  </a:lnTo>
                  <a:lnTo>
                    <a:pt x="77" y="19"/>
                  </a:lnTo>
                  <a:lnTo>
                    <a:pt x="67" y="10"/>
                  </a:lnTo>
                  <a:lnTo>
                    <a:pt x="58" y="10"/>
                  </a:lnTo>
                  <a:lnTo>
                    <a:pt x="48" y="10"/>
                  </a:lnTo>
                  <a:lnTo>
                    <a:pt x="48" y="19"/>
                  </a:lnTo>
                  <a:lnTo>
                    <a:pt x="39" y="29"/>
                  </a:lnTo>
                  <a:lnTo>
                    <a:pt x="39" y="38"/>
                  </a:lnTo>
                  <a:lnTo>
                    <a:pt x="29" y="67"/>
                  </a:lnTo>
                  <a:lnTo>
                    <a:pt x="29" y="76"/>
                  </a:lnTo>
                  <a:lnTo>
                    <a:pt x="29" y="105"/>
                  </a:lnTo>
                  <a:lnTo>
                    <a:pt x="29" y="124"/>
                  </a:lnTo>
                  <a:lnTo>
                    <a:pt x="29" y="143"/>
                  </a:lnTo>
                  <a:lnTo>
                    <a:pt x="29" y="162"/>
                  </a:lnTo>
                  <a:lnTo>
                    <a:pt x="39" y="200"/>
                  </a:lnTo>
                  <a:lnTo>
                    <a:pt x="29" y="219"/>
                  </a:lnTo>
                  <a:lnTo>
                    <a:pt x="29" y="229"/>
                  </a:lnTo>
                  <a:lnTo>
                    <a:pt x="29" y="238"/>
                  </a:lnTo>
                  <a:lnTo>
                    <a:pt x="29" y="257"/>
                  </a:lnTo>
                  <a:lnTo>
                    <a:pt x="29" y="276"/>
                  </a:lnTo>
                  <a:lnTo>
                    <a:pt x="29" y="295"/>
                  </a:lnTo>
                  <a:lnTo>
                    <a:pt x="19" y="295"/>
                  </a:lnTo>
                  <a:lnTo>
                    <a:pt x="19" y="315"/>
                  </a:lnTo>
                  <a:lnTo>
                    <a:pt x="19" y="334"/>
                  </a:lnTo>
                  <a:lnTo>
                    <a:pt x="19" y="353"/>
                  </a:lnTo>
                  <a:lnTo>
                    <a:pt x="19" y="372"/>
                  </a:lnTo>
                  <a:lnTo>
                    <a:pt x="10" y="391"/>
                  </a:lnTo>
                  <a:lnTo>
                    <a:pt x="10" y="400"/>
                  </a:lnTo>
                  <a:lnTo>
                    <a:pt x="10" y="410"/>
                  </a:lnTo>
                  <a:lnTo>
                    <a:pt x="10" y="419"/>
                  </a:lnTo>
                  <a:lnTo>
                    <a:pt x="10" y="438"/>
                  </a:lnTo>
                  <a:lnTo>
                    <a:pt x="10" y="448"/>
                  </a:lnTo>
                  <a:lnTo>
                    <a:pt x="10" y="457"/>
                  </a:lnTo>
                  <a:lnTo>
                    <a:pt x="10" y="467"/>
                  </a:lnTo>
                  <a:lnTo>
                    <a:pt x="10" y="477"/>
                  </a:lnTo>
                  <a:lnTo>
                    <a:pt x="10" y="486"/>
                  </a:lnTo>
                  <a:lnTo>
                    <a:pt x="10" y="477"/>
                  </a:lnTo>
                  <a:lnTo>
                    <a:pt x="10" y="467"/>
                  </a:lnTo>
                  <a:lnTo>
                    <a:pt x="10" y="457"/>
                  </a:lnTo>
                  <a:lnTo>
                    <a:pt x="0" y="457"/>
                  </a:lnTo>
                  <a:lnTo>
                    <a:pt x="0" y="448"/>
                  </a:lnTo>
                  <a:lnTo>
                    <a:pt x="0" y="438"/>
                  </a:lnTo>
                  <a:lnTo>
                    <a:pt x="0" y="429"/>
                  </a:lnTo>
                  <a:lnTo>
                    <a:pt x="0" y="410"/>
                  </a:lnTo>
                  <a:lnTo>
                    <a:pt x="0" y="400"/>
                  </a:lnTo>
                  <a:lnTo>
                    <a:pt x="0" y="391"/>
                  </a:lnTo>
                  <a:lnTo>
                    <a:pt x="0" y="372"/>
                  </a:lnTo>
                  <a:lnTo>
                    <a:pt x="10" y="353"/>
                  </a:lnTo>
                  <a:lnTo>
                    <a:pt x="10" y="334"/>
                  </a:lnTo>
                  <a:lnTo>
                    <a:pt x="10" y="315"/>
                  </a:lnTo>
                  <a:lnTo>
                    <a:pt x="10" y="295"/>
                  </a:lnTo>
                  <a:lnTo>
                    <a:pt x="10" y="276"/>
                  </a:lnTo>
                  <a:lnTo>
                    <a:pt x="10" y="257"/>
                  </a:lnTo>
                  <a:lnTo>
                    <a:pt x="10" y="229"/>
                  </a:lnTo>
                  <a:lnTo>
                    <a:pt x="10" y="219"/>
                  </a:lnTo>
                  <a:lnTo>
                    <a:pt x="19" y="200"/>
                  </a:lnTo>
                  <a:lnTo>
                    <a:pt x="19" y="181"/>
                  </a:lnTo>
                  <a:lnTo>
                    <a:pt x="10" y="162"/>
                  </a:lnTo>
                  <a:lnTo>
                    <a:pt x="10" y="143"/>
                  </a:lnTo>
                  <a:lnTo>
                    <a:pt x="10" y="114"/>
                  </a:lnTo>
                  <a:lnTo>
                    <a:pt x="10" y="105"/>
                  </a:lnTo>
                  <a:lnTo>
                    <a:pt x="10" y="76"/>
                  </a:lnTo>
                  <a:lnTo>
                    <a:pt x="19" y="57"/>
                  </a:lnTo>
                  <a:lnTo>
                    <a:pt x="19" y="48"/>
                  </a:lnTo>
                  <a:lnTo>
                    <a:pt x="19" y="38"/>
                  </a:lnTo>
                  <a:lnTo>
                    <a:pt x="29" y="29"/>
                  </a:lnTo>
                  <a:lnTo>
                    <a:pt x="29" y="19"/>
                  </a:lnTo>
                  <a:lnTo>
                    <a:pt x="39" y="10"/>
                  </a:lnTo>
                  <a:lnTo>
                    <a:pt x="48" y="0"/>
                  </a:lnTo>
                  <a:lnTo>
                    <a:pt x="58" y="0"/>
                  </a:lnTo>
                  <a:lnTo>
                    <a:pt x="67" y="0"/>
                  </a:lnTo>
                  <a:lnTo>
                    <a:pt x="77" y="0"/>
                  </a:lnTo>
                  <a:lnTo>
                    <a:pt x="86" y="0"/>
                  </a:lnTo>
                  <a:lnTo>
                    <a:pt x="96" y="19"/>
                  </a:lnTo>
                  <a:lnTo>
                    <a:pt x="96" y="29"/>
                  </a:lnTo>
                  <a:lnTo>
                    <a:pt x="96" y="38"/>
                  </a:lnTo>
                  <a:lnTo>
                    <a:pt x="86"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7" name="Freeform 22"/>
            <p:cNvSpPr>
              <a:spLocks/>
            </p:cNvSpPr>
            <p:nvPr/>
          </p:nvSpPr>
          <p:spPr bwMode="auto">
            <a:xfrm>
              <a:off x="3552" y="3013"/>
              <a:ext cx="143" cy="791"/>
            </a:xfrm>
            <a:custGeom>
              <a:avLst/>
              <a:gdLst>
                <a:gd name="T0" fmla="*/ 115 w 143"/>
                <a:gd name="T1" fmla="*/ 19 h 791"/>
                <a:gd name="T2" fmla="*/ 96 w 143"/>
                <a:gd name="T3" fmla="*/ 19 h 791"/>
                <a:gd name="T4" fmla="*/ 86 w 143"/>
                <a:gd name="T5" fmla="*/ 29 h 791"/>
                <a:gd name="T6" fmla="*/ 77 w 143"/>
                <a:gd name="T7" fmla="*/ 38 h 791"/>
                <a:gd name="T8" fmla="*/ 77 w 143"/>
                <a:gd name="T9" fmla="*/ 67 h 791"/>
                <a:gd name="T10" fmla="*/ 77 w 143"/>
                <a:gd name="T11" fmla="*/ 133 h 791"/>
                <a:gd name="T12" fmla="*/ 86 w 143"/>
                <a:gd name="T13" fmla="*/ 172 h 791"/>
                <a:gd name="T14" fmla="*/ 86 w 143"/>
                <a:gd name="T15" fmla="*/ 210 h 791"/>
                <a:gd name="T16" fmla="*/ 77 w 143"/>
                <a:gd name="T17" fmla="*/ 267 h 791"/>
                <a:gd name="T18" fmla="*/ 67 w 143"/>
                <a:gd name="T19" fmla="*/ 305 h 791"/>
                <a:gd name="T20" fmla="*/ 38 w 143"/>
                <a:gd name="T21" fmla="*/ 362 h 791"/>
                <a:gd name="T22" fmla="*/ 38 w 143"/>
                <a:gd name="T23" fmla="*/ 362 h 791"/>
                <a:gd name="T24" fmla="*/ 57 w 143"/>
                <a:gd name="T25" fmla="*/ 429 h 791"/>
                <a:gd name="T26" fmla="*/ 57 w 143"/>
                <a:gd name="T27" fmla="*/ 467 h 791"/>
                <a:gd name="T28" fmla="*/ 29 w 143"/>
                <a:gd name="T29" fmla="*/ 534 h 791"/>
                <a:gd name="T30" fmla="*/ 19 w 143"/>
                <a:gd name="T31" fmla="*/ 581 h 791"/>
                <a:gd name="T32" fmla="*/ 29 w 143"/>
                <a:gd name="T33" fmla="*/ 648 h 791"/>
                <a:gd name="T34" fmla="*/ 19 w 143"/>
                <a:gd name="T35" fmla="*/ 677 h 791"/>
                <a:gd name="T36" fmla="*/ 38 w 143"/>
                <a:gd name="T37" fmla="*/ 696 h 791"/>
                <a:gd name="T38" fmla="*/ 57 w 143"/>
                <a:gd name="T39" fmla="*/ 715 h 791"/>
                <a:gd name="T40" fmla="*/ 96 w 143"/>
                <a:gd name="T41" fmla="*/ 743 h 791"/>
                <a:gd name="T42" fmla="*/ 124 w 143"/>
                <a:gd name="T43" fmla="*/ 762 h 791"/>
                <a:gd name="T44" fmla="*/ 143 w 143"/>
                <a:gd name="T45" fmla="*/ 781 h 791"/>
                <a:gd name="T46" fmla="*/ 143 w 143"/>
                <a:gd name="T47" fmla="*/ 791 h 791"/>
                <a:gd name="T48" fmla="*/ 134 w 143"/>
                <a:gd name="T49" fmla="*/ 791 h 791"/>
                <a:gd name="T50" fmla="*/ 96 w 143"/>
                <a:gd name="T51" fmla="*/ 772 h 791"/>
                <a:gd name="T52" fmla="*/ 57 w 143"/>
                <a:gd name="T53" fmla="*/ 743 h 791"/>
                <a:gd name="T54" fmla="*/ 29 w 143"/>
                <a:gd name="T55" fmla="*/ 734 h 791"/>
                <a:gd name="T56" fmla="*/ 19 w 143"/>
                <a:gd name="T57" fmla="*/ 705 h 791"/>
                <a:gd name="T58" fmla="*/ 0 w 143"/>
                <a:gd name="T59" fmla="*/ 677 h 791"/>
                <a:gd name="T60" fmla="*/ 0 w 143"/>
                <a:gd name="T61" fmla="*/ 629 h 791"/>
                <a:gd name="T62" fmla="*/ 0 w 143"/>
                <a:gd name="T63" fmla="*/ 591 h 791"/>
                <a:gd name="T64" fmla="*/ 10 w 143"/>
                <a:gd name="T65" fmla="*/ 553 h 791"/>
                <a:gd name="T66" fmla="*/ 29 w 143"/>
                <a:gd name="T67" fmla="*/ 477 h 791"/>
                <a:gd name="T68" fmla="*/ 38 w 143"/>
                <a:gd name="T69" fmla="*/ 438 h 791"/>
                <a:gd name="T70" fmla="*/ 19 w 143"/>
                <a:gd name="T71" fmla="*/ 400 h 791"/>
                <a:gd name="T72" fmla="*/ 19 w 143"/>
                <a:gd name="T73" fmla="*/ 362 h 791"/>
                <a:gd name="T74" fmla="*/ 19 w 143"/>
                <a:gd name="T75" fmla="*/ 334 h 791"/>
                <a:gd name="T76" fmla="*/ 57 w 143"/>
                <a:gd name="T77" fmla="*/ 267 h 791"/>
                <a:gd name="T78" fmla="*/ 57 w 143"/>
                <a:gd name="T79" fmla="*/ 229 h 791"/>
                <a:gd name="T80" fmla="*/ 57 w 143"/>
                <a:gd name="T81" fmla="*/ 191 h 791"/>
                <a:gd name="T82" fmla="*/ 57 w 143"/>
                <a:gd name="T83" fmla="*/ 162 h 791"/>
                <a:gd name="T84" fmla="*/ 57 w 143"/>
                <a:gd name="T85" fmla="*/ 114 h 791"/>
                <a:gd name="T86" fmla="*/ 57 w 143"/>
                <a:gd name="T87" fmla="*/ 57 h 791"/>
                <a:gd name="T88" fmla="*/ 57 w 143"/>
                <a:gd name="T89" fmla="*/ 29 h 791"/>
                <a:gd name="T90" fmla="*/ 67 w 143"/>
                <a:gd name="T91" fmla="*/ 10 h 791"/>
                <a:gd name="T92" fmla="*/ 77 w 143"/>
                <a:gd name="T93" fmla="*/ 0 h 791"/>
                <a:gd name="T94" fmla="*/ 96 w 143"/>
                <a:gd name="T95" fmla="*/ 0 h 791"/>
                <a:gd name="T96" fmla="*/ 115 w 143"/>
                <a:gd name="T97" fmla="*/ 0 h 791"/>
                <a:gd name="T98" fmla="*/ 134 w 143"/>
                <a:gd name="T99" fmla="*/ 10 h 791"/>
                <a:gd name="T100" fmla="*/ 143 w 143"/>
                <a:gd name="T101" fmla="*/ 10 h 791"/>
                <a:gd name="T102" fmla="*/ 134 w 143"/>
                <a:gd name="T103" fmla="*/ 19 h 791"/>
                <a:gd name="T104" fmla="*/ 134 w 143"/>
                <a:gd name="T105" fmla="*/ 29 h 7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3"/>
                <a:gd name="T160" fmla="*/ 0 h 791"/>
                <a:gd name="T161" fmla="*/ 143 w 143"/>
                <a:gd name="T162" fmla="*/ 791 h 79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3" h="791">
                  <a:moveTo>
                    <a:pt x="134" y="29"/>
                  </a:moveTo>
                  <a:lnTo>
                    <a:pt x="134" y="29"/>
                  </a:lnTo>
                  <a:lnTo>
                    <a:pt x="124" y="19"/>
                  </a:lnTo>
                  <a:lnTo>
                    <a:pt x="115" y="19"/>
                  </a:lnTo>
                  <a:lnTo>
                    <a:pt x="105" y="19"/>
                  </a:lnTo>
                  <a:lnTo>
                    <a:pt x="96" y="19"/>
                  </a:lnTo>
                  <a:lnTo>
                    <a:pt x="96" y="29"/>
                  </a:lnTo>
                  <a:lnTo>
                    <a:pt x="86" y="29"/>
                  </a:lnTo>
                  <a:lnTo>
                    <a:pt x="77" y="38"/>
                  </a:lnTo>
                  <a:lnTo>
                    <a:pt x="77" y="48"/>
                  </a:lnTo>
                  <a:lnTo>
                    <a:pt x="77" y="57"/>
                  </a:lnTo>
                  <a:lnTo>
                    <a:pt x="77" y="67"/>
                  </a:lnTo>
                  <a:lnTo>
                    <a:pt x="86" y="86"/>
                  </a:lnTo>
                  <a:lnTo>
                    <a:pt x="86" y="105"/>
                  </a:lnTo>
                  <a:lnTo>
                    <a:pt x="86" y="114"/>
                  </a:lnTo>
                  <a:lnTo>
                    <a:pt x="77" y="133"/>
                  </a:lnTo>
                  <a:lnTo>
                    <a:pt x="77" y="143"/>
                  </a:lnTo>
                  <a:lnTo>
                    <a:pt x="77" y="153"/>
                  </a:lnTo>
                  <a:lnTo>
                    <a:pt x="86" y="172"/>
                  </a:lnTo>
                  <a:lnTo>
                    <a:pt x="86" y="181"/>
                  </a:lnTo>
                  <a:lnTo>
                    <a:pt x="86" y="200"/>
                  </a:lnTo>
                  <a:lnTo>
                    <a:pt x="86" y="210"/>
                  </a:lnTo>
                  <a:lnTo>
                    <a:pt x="86" y="229"/>
                  </a:lnTo>
                  <a:lnTo>
                    <a:pt x="86" y="238"/>
                  </a:lnTo>
                  <a:lnTo>
                    <a:pt x="86" y="257"/>
                  </a:lnTo>
                  <a:lnTo>
                    <a:pt x="77" y="267"/>
                  </a:lnTo>
                  <a:lnTo>
                    <a:pt x="77" y="276"/>
                  </a:lnTo>
                  <a:lnTo>
                    <a:pt x="77" y="286"/>
                  </a:lnTo>
                  <a:lnTo>
                    <a:pt x="67" y="295"/>
                  </a:lnTo>
                  <a:lnTo>
                    <a:pt x="67" y="305"/>
                  </a:lnTo>
                  <a:lnTo>
                    <a:pt x="57" y="315"/>
                  </a:lnTo>
                  <a:lnTo>
                    <a:pt x="38" y="343"/>
                  </a:lnTo>
                  <a:lnTo>
                    <a:pt x="38" y="353"/>
                  </a:lnTo>
                  <a:lnTo>
                    <a:pt x="38" y="362"/>
                  </a:lnTo>
                  <a:lnTo>
                    <a:pt x="38" y="381"/>
                  </a:lnTo>
                  <a:lnTo>
                    <a:pt x="48" y="400"/>
                  </a:lnTo>
                  <a:lnTo>
                    <a:pt x="57" y="419"/>
                  </a:lnTo>
                  <a:lnTo>
                    <a:pt x="57" y="429"/>
                  </a:lnTo>
                  <a:lnTo>
                    <a:pt x="57" y="438"/>
                  </a:lnTo>
                  <a:lnTo>
                    <a:pt x="57" y="448"/>
                  </a:lnTo>
                  <a:lnTo>
                    <a:pt x="57" y="457"/>
                  </a:lnTo>
                  <a:lnTo>
                    <a:pt x="57" y="467"/>
                  </a:lnTo>
                  <a:lnTo>
                    <a:pt x="57" y="477"/>
                  </a:lnTo>
                  <a:lnTo>
                    <a:pt x="48" y="477"/>
                  </a:lnTo>
                  <a:lnTo>
                    <a:pt x="38" y="496"/>
                  </a:lnTo>
                  <a:lnTo>
                    <a:pt x="29" y="534"/>
                  </a:lnTo>
                  <a:lnTo>
                    <a:pt x="29" y="553"/>
                  </a:lnTo>
                  <a:lnTo>
                    <a:pt x="19" y="553"/>
                  </a:lnTo>
                  <a:lnTo>
                    <a:pt x="19" y="572"/>
                  </a:lnTo>
                  <a:lnTo>
                    <a:pt x="19" y="581"/>
                  </a:lnTo>
                  <a:lnTo>
                    <a:pt x="19" y="600"/>
                  </a:lnTo>
                  <a:lnTo>
                    <a:pt x="19" y="619"/>
                  </a:lnTo>
                  <a:lnTo>
                    <a:pt x="29" y="648"/>
                  </a:lnTo>
                  <a:lnTo>
                    <a:pt x="19" y="658"/>
                  </a:lnTo>
                  <a:lnTo>
                    <a:pt x="19" y="677"/>
                  </a:lnTo>
                  <a:lnTo>
                    <a:pt x="29" y="686"/>
                  </a:lnTo>
                  <a:lnTo>
                    <a:pt x="29" y="696"/>
                  </a:lnTo>
                  <a:lnTo>
                    <a:pt x="38" y="696"/>
                  </a:lnTo>
                  <a:lnTo>
                    <a:pt x="48" y="705"/>
                  </a:lnTo>
                  <a:lnTo>
                    <a:pt x="57" y="715"/>
                  </a:lnTo>
                  <a:lnTo>
                    <a:pt x="67" y="724"/>
                  </a:lnTo>
                  <a:lnTo>
                    <a:pt x="77" y="724"/>
                  </a:lnTo>
                  <a:lnTo>
                    <a:pt x="86" y="734"/>
                  </a:lnTo>
                  <a:lnTo>
                    <a:pt x="96" y="743"/>
                  </a:lnTo>
                  <a:lnTo>
                    <a:pt x="105" y="753"/>
                  </a:lnTo>
                  <a:lnTo>
                    <a:pt x="115" y="762"/>
                  </a:lnTo>
                  <a:lnTo>
                    <a:pt x="124" y="762"/>
                  </a:lnTo>
                  <a:lnTo>
                    <a:pt x="134" y="772"/>
                  </a:lnTo>
                  <a:lnTo>
                    <a:pt x="143" y="772"/>
                  </a:lnTo>
                  <a:lnTo>
                    <a:pt x="143" y="781"/>
                  </a:lnTo>
                  <a:lnTo>
                    <a:pt x="143" y="791"/>
                  </a:lnTo>
                  <a:lnTo>
                    <a:pt x="134" y="791"/>
                  </a:lnTo>
                  <a:lnTo>
                    <a:pt x="115" y="791"/>
                  </a:lnTo>
                  <a:lnTo>
                    <a:pt x="105" y="781"/>
                  </a:lnTo>
                  <a:lnTo>
                    <a:pt x="96" y="772"/>
                  </a:lnTo>
                  <a:lnTo>
                    <a:pt x="86" y="772"/>
                  </a:lnTo>
                  <a:lnTo>
                    <a:pt x="67" y="753"/>
                  </a:lnTo>
                  <a:lnTo>
                    <a:pt x="57" y="743"/>
                  </a:lnTo>
                  <a:lnTo>
                    <a:pt x="57" y="734"/>
                  </a:lnTo>
                  <a:lnTo>
                    <a:pt x="48" y="734"/>
                  </a:lnTo>
                  <a:lnTo>
                    <a:pt x="38" y="734"/>
                  </a:lnTo>
                  <a:lnTo>
                    <a:pt x="29" y="734"/>
                  </a:lnTo>
                  <a:lnTo>
                    <a:pt x="29" y="724"/>
                  </a:lnTo>
                  <a:lnTo>
                    <a:pt x="19" y="724"/>
                  </a:lnTo>
                  <a:lnTo>
                    <a:pt x="19" y="715"/>
                  </a:lnTo>
                  <a:lnTo>
                    <a:pt x="19" y="705"/>
                  </a:lnTo>
                  <a:lnTo>
                    <a:pt x="10" y="696"/>
                  </a:lnTo>
                  <a:lnTo>
                    <a:pt x="0" y="677"/>
                  </a:lnTo>
                  <a:lnTo>
                    <a:pt x="0" y="658"/>
                  </a:lnTo>
                  <a:lnTo>
                    <a:pt x="0" y="648"/>
                  </a:lnTo>
                  <a:lnTo>
                    <a:pt x="0" y="629"/>
                  </a:lnTo>
                  <a:lnTo>
                    <a:pt x="0" y="619"/>
                  </a:lnTo>
                  <a:lnTo>
                    <a:pt x="0" y="600"/>
                  </a:lnTo>
                  <a:lnTo>
                    <a:pt x="0" y="591"/>
                  </a:lnTo>
                  <a:lnTo>
                    <a:pt x="0" y="581"/>
                  </a:lnTo>
                  <a:lnTo>
                    <a:pt x="0" y="572"/>
                  </a:lnTo>
                  <a:lnTo>
                    <a:pt x="0" y="562"/>
                  </a:lnTo>
                  <a:lnTo>
                    <a:pt x="10" y="553"/>
                  </a:lnTo>
                  <a:lnTo>
                    <a:pt x="10" y="524"/>
                  </a:lnTo>
                  <a:lnTo>
                    <a:pt x="19" y="486"/>
                  </a:lnTo>
                  <a:lnTo>
                    <a:pt x="29" y="477"/>
                  </a:lnTo>
                  <a:lnTo>
                    <a:pt x="29" y="467"/>
                  </a:lnTo>
                  <a:lnTo>
                    <a:pt x="29" y="457"/>
                  </a:lnTo>
                  <a:lnTo>
                    <a:pt x="29" y="448"/>
                  </a:lnTo>
                  <a:lnTo>
                    <a:pt x="38" y="438"/>
                  </a:lnTo>
                  <a:lnTo>
                    <a:pt x="29" y="419"/>
                  </a:lnTo>
                  <a:lnTo>
                    <a:pt x="19" y="410"/>
                  </a:lnTo>
                  <a:lnTo>
                    <a:pt x="19" y="400"/>
                  </a:lnTo>
                  <a:lnTo>
                    <a:pt x="19" y="381"/>
                  </a:lnTo>
                  <a:lnTo>
                    <a:pt x="19" y="362"/>
                  </a:lnTo>
                  <a:lnTo>
                    <a:pt x="19" y="353"/>
                  </a:lnTo>
                  <a:lnTo>
                    <a:pt x="19" y="334"/>
                  </a:lnTo>
                  <a:lnTo>
                    <a:pt x="48" y="305"/>
                  </a:lnTo>
                  <a:lnTo>
                    <a:pt x="48" y="295"/>
                  </a:lnTo>
                  <a:lnTo>
                    <a:pt x="57" y="286"/>
                  </a:lnTo>
                  <a:lnTo>
                    <a:pt x="57" y="267"/>
                  </a:lnTo>
                  <a:lnTo>
                    <a:pt x="57" y="257"/>
                  </a:lnTo>
                  <a:lnTo>
                    <a:pt x="57" y="248"/>
                  </a:lnTo>
                  <a:lnTo>
                    <a:pt x="57" y="238"/>
                  </a:lnTo>
                  <a:lnTo>
                    <a:pt x="57" y="229"/>
                  </a:lnTo>
                  <a:lnTo>
                    <a:pt x="57" y="219"/>
                  </a:lnTo>
                  <a:lnTo>
                    <a:pt x="57" y="210"/>
                  </a:lnTo>
                  <a:lnTo>
                    <a:pt x="57" y="191"/>
                  </a:lnTo>
                  <a:lnTo>
                    <a:pt x="57" y="181"/>
                  </a:lnTo>
                  <a:lnTo>
                    <a:pt x="57" y="172"/>
                  </a:lnTo>
                  <a:lnTo>
                    <a:pt x="57" y="162"/>
                  </a:lnTo>
                  <a:lnTo>
                    <a:pt x="57" y="153"/>
                  </a:lnTo>
                  <a:lnTo>
                    <a:pt x="57" y="143"/>
                  </a:lnTo>
                  <a:lnTo>
                    <a:pt x="57" y="133"/>
                  </a:lnTo>
                  <a:lnTo>
                    <a:pt x="57" y="114"/>
                  </a:lnTo>
                  <a:lnTo>
                    <a:pt x="67" y="95"/>
                  </a:lnTo>
                  <a:lnTo>
                    <a:pt x="57" y="76"/>
                  </a:lnTo>
                  <a:lnTo>
                    <a:pt x="57" y="67"/>
                  </a:lnTo>
                  <a:lnTo>
                    <a:pt x="57" y="57"/>
                  </a:lnTo>
                  <a:lnTo>
                    <a:pt x="57" y="48"/>
                  </a:lnTo>
                  <a:lnTo>
                    <a:pt x="57" y="29"/>
                  </a:lnTo>
                  <a:lnTo>
                    <a:pt x="57" y="19"/>
                  </a:lnTo>
                  <a:lnTo>
                    <a:pt x="67" y="19"/>
                  </a:lnTo>
                  <a:lnTo>
                    <a:pt x="67" y="10"/>
                  </a:lnTo>
                  <a:lnTo>
                    <a:pt x="77" y="10"/>
                  </a:lnTo>
                  <a:lnTo>
                    <a:pt x="77" y="0"/>
                  </a:lnTo>
                  <a:lnTo>
                    <a:pt x="86" y="0"/>
                  </a:lnTo>
                  <a:lnTo>
                    <a:pt x="96" y="0"/>
                  </a:lnTo>
                  <a:lnTo>
                    <a:pt x="105" y="0"/>
                  </a:lnTo>
                  <a:lnTo>
                    <a:pt x="115" y="0"/>
                  </a:lnTo>
                  <a:lnTo>
                    <a:pt x="124" y="0"/>
                  </a:lnTo>
                  <a:lnTo>
                    <a:pt x="134" y="0"/>
                  </a:lnTo>
                  <a:lnTo>
                    <a:pt x="134" y="10"/>
                  </a:lnTo>
                  <a:lnTo>
                    <a:pt x="143" y="10"/>
                  </a:lnTo>
                  <a:lnTo>
                    <a:pt x="143" y="19"/>
                  </a:lnTo>
                  <a:lnTo>
                    <a:pt x="134" y="19"/>
                  </a:lnTo>
                  <a:lnTo>
                    <a:pt x="13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8" name="Freeform 23"/>
            <p:cNvSpPr>
              <a:spLocks/>
            </p:cNvSpPr>
            <p:nvPr/>
          </p:nvSpPr>
          <p:spPr bwMode="auto">
            <a:xfrm>
              <a:off x="3638" y="3299"/>
              <a:ext cx="201" cy="57"/>
            </a:xfrm>
            <a:custGeom>
              <a:avLst/>
              <a:gdLst>
                <a:gd name="T0" fmla="*/ 10 w 201"/>
                <a:gd name="T1" fmla="*/ 38 h 57"/>
                <a:gd name="T2" fmla="*/ 10 w 201"/>
                <a:gd name="T3" fmla="*/ 38 h 57"/>
                <a:gd name="T4" fmla="*/ 29 w 201"/>
                <a:gd name="T5" fmla="*/ 38 h 57"/>
                <a:gd name="T6" fmla="*/ 38 w 201"/>
                <a:gd name="T7" fmla="*/ 29 h 57"/>
                <a:gd name="T8" fmla="*/ 48 w 201"/>
                <a:gd name="T9" fmla="*/ 29 h 57"/>
                <a:gd name="T10" fmla="*/ 67 w 201"/>
                <a:gd name="T11" fmla="*/ 29 h 57"/>
                <a:gd name="T12" fmla="*/ 96 w 201"/>
                <a:gd name="T13" fmla="*/ 19 h 57"/>
                <a:gd name="T14" fmla="*/ 124 w 201"/>
                <a:gd name="T15" fmla="*/ 29 h 57"/>
                <a:gd name="T16" fmla="*/ 134 w 201"/>
                <a:gd name="T17" fmla="*/ 29 h 57"/>
                <a:gd name="T18" fmla="*/ 153 w 201"/>
                <a:gd name="T19" fmla="*/ 38 h 57"/>
                <a:gd name="T20" fmla="*/ 144 w 201"/>
                <a:gd name="T21" fmla="*/ 38 h 57"/>
                <a:gd name="T22" fmla="*/ 134 w 201"/>
                <a:gd name="T23" fmla="*/ 38 h 57"/>
                <a:gd name="T24" fmla="*/ 163 w 201"/>
                <a:gd name="T25" fmla="*/ 19 h 57"/>
                <a:gd name="T26" fmla="*/ 201 w 201"/>
                <a:gd name="T27" fmla="*/ 0 h 57"/>
                <a:gd name="T28" fmla="*/ 201 w 201"/>
                <a:gd name="T29" fmla="*/ 0 h 57"/>
                <a:gd name="T30" fmla="*/ 201 w 201"/>
                <a:gd name="T31" fmla="*/ 0 h 57"/>
                <a:gd name="T32" fmla="*/ 201 w 201"/>
                <a:gd name="T33" fmla="*/ 9 h 57"/>
                <a:gd name="T34" fmla="*/ 201 w 201"/>
                <a:gd name="T35" fmla="*/ 9 h 57"/>
                <a:gd name="T36" fmla="*/ 201 w 201"/>
                <a:gd name="T37" fmla="*/ 19 h 57"/>
                <a:gd name="T38" fmla="*/ 191 w 201"/>
                <a:gd name="T39" fmla="*/ 29 h 57"/>
                <a:gd name="T40" fmla="*/ 153 w 201"/>
                <a:gd name="T41" fmla="*/ 48 h 57"/>
                <a:gd name="T42" fmla="*/ 144 w 201"/>
                <a:gd name="T43" fmla="*/ 48 h 57"/>
                <a:gd name="T44" fmla="*/ 144 w 201"/>
                <a:gd name="T45" fmla="*/ 48 h 57"/>
                <a:gd name="T46" fmla="*/ 124 w 201"/>
                <a:gd name="T47" fmla="*/ 38 h 57"/>
                <a:gd name="T48" fmla="*/ 115 w 201"/>
                <a:gd name="T49" fmla="*/ 38 h 57"/>
                <a:gd name="T50" fmla="*/ 96 w 201"/>
                <a:gd name="T51" fmla="*/ 38 h 57"/>
                <a:gd name="T52" fmla="*/ 86 w 201"/>
                <a:gd name="T53" fmla="*/ 38 h 57"/>
                <a:gd name="T54" fmla="*/ 57 w 201"/>
                <a:gd name="T55" fmla="*/ 38 h 57"/>
                <a:gd name="T56" fmla="*/ 48 w 201"/>
                <a:gd name="T57" fmla="*/ 38 h 57"/>
                <a:gd name="T58" fmla="*/ 38 w 201"/>
                <a:gd name="T59" fmla="*/ 38 h 57"/>
                <a:gd name="T60" fmla="*/ 29 w 201"/>
                <a:gd name="T61" fmla="*/ 38 h 57"/>
                <a:gd name="T62" fmla="*/ 19 w 201"/>
                <a:gd name="T63" fmla="*/ 48 h 57"/>
                <a:gd name="T64" fmla="*/ 10 w 201"/>
                <a:gd name="T65" fmla="*/ 57 h 57"/>
                <a:gd name="T66" fmla="*/ 10 w 201"/>
                <a:gd name="T67" fmla="*/ 48 h 57"/>
                <a:gd name="T68" fmla="*/ 0 w 201"/>
                <a:gd name="T69" fmla="*/ 48 h 57"/>
                <a:gd name="T70" fmla="*/ 0 w 201"/>
                <a:gd name="T71" fmla="*/ 48 h 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57"/>
                <a:gd name="T110" fmla="*/ 201 w 201"/>
                <a:gd name="T111" fmla="*/ 57 h 5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57">
                  <a:moveTo>
                    <a:pt x="10" y="38"/>
                  </a:moveTo>
                  <a:lnTo>
                    <a:pt x="10" y="38"/>
                  </a:lnTo>
                  <a:lnTo>
                    <a:pt x="19" y="38"/>
                  </a:lnTo>
                  <a:lnTo>
                    <a:pt x="29" y="38"/>
                  </a:lnTo>
                  <a:lnTo>
                    <a:pt x="29" y="29"/>
                  </a:lnTo>
                  <a:lnTo>
                    <a:pt x="38" y="29"/>
                  </a:lnTo>
                  <a:lnTo>
                    <a:pt x="48" y="29"/>
                  </a:lnTo>
                  <a:lnTo>
                    <a:pt x="67" y="29"/>
                  </a:lnTo>
                  <a:lnTo>
                    <a:pt x="86" y="29"/>
                  </a:lnTo>
                  <a:lnTo>
                    <a:pt x="96" y="19"/>
                  </a:lnTo>
                  <a:lnTo>
                    <a:pt x="115" y="19"/>
                  </a:lnTo>
                  <a:lnTo>
                    <a:pt x="124" y="29"/>
                  </a:lnTo>
                  <a:lnTo>
                    <a:pt x="134" y="29"/>
                  </a:lnTo>
                  <a:lnTo>
                    <a:pt x="153" y="38"/>
                  </a:lnTo>
                  <a:lnTo>
                    <a:pt x="144" y="38"/>
                  </a:lnTo>
                  <a:lnTo>
                    <a:pt x="134" y="38"/>
                  </a:lnTo>
                  <a:lnTo>
                    <a:pt x="163" y="19"/>
                  </a:lnTo>
                  <a:lnTo>
                    <a:pt x="201" y="0"/>
                  </a:lnTo>
                  <a:lnTo>
                    <a:pt x="201" y="9"/>
                  </a:lnTo>
                  <a:lnTo>
                    <a:pt x="201" y="19"/>
                  </a:lnTo>
                  <a:lnTo>
                    <a:pt x="191" y="29"/>
                  </a:lnTo>
                  <a:lnTo>
                    <a:pt x="172" y="38"/>
                  </a:lnTo>
                  <a:lnTo>
                    <a:pt x="153" y="48"/>
                  </a:lnTo>
                  <a:lnTo>
                    <a:pt x="144" y="48"/>
                  </a:lnTo>
                  <a:lnTo>
                    <a:pt x="134" y="48"/>
                  </a:lnTo>
                  <a:lnTo>
                    <a:pt x="124" y="38"/>
                  </a:lnTo>
                  <a:lnTo>
                    <a:pt x="115" y="38"/>
                  </a:lnTo>
                  <a:lnTo>
                    <a:pt x="105" y="29"/>
                  </a:lnTo>
                  <a:lnTo>
                    <a:pt x="96" y="38"/>
                  </a:lnTo>
                  <a:lnTo>
                    <a:pt x="86" y="38"/>
                  </a:lnTo>
                  <a:lnTo>
                    <a:pt x="67" y="38"/>
                  </a:lnTo>
                  <a:lnTo>
                    <a:pt x="57" y="38"/>
                  </a:lnTo>
                  <a:lnTo>
                    <a:pt x="48" y="38"/>
                  </a:lnTo>
                  <a:lnTo>
                    <a:pt x="38" y="38"/>
                  </a:lnTo>
                  <a:lnTo>
                    <a:pt x="29" y="38"/>
                  </a:lnTo>
                  <a:lnTo>
                    <a:pt x="19" y="38"/>
                  </a:lnTo>
                  <a:lnTo>
                    <a:pt x="19" y="48"/>
                  </a:lnTo>
                  <a:lnTo>
                    <a:pt x="10" y="57"/>
                  </a:lnTo>
                  <a:lnTo>
                    <a:pt x="10" y="48"/>
                  </a:lnTo>
                  <a:lnTo>
                    <a:pt x="0" y="48"/>
                  </a:lnTo>
                  <a:lnTo>
                    <a:pt x="1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29" name="Freeform 24"/>
            <p:cNvSpPr>
              <a:spLocks/>
            </p:cNvSpPr>
            <p:nvPr/>
          </p:nvSpPr>
          <p:spPr bwMode="auto">
            <a:xfrm>
              <a:off x="3667" y="3385"/>
              <a:ext cx="143" cy="19"/>
            </a:xfrm>
            <a:custGeom>
              <a:avLst/>
              <a:gdLst>
                <a:gd name="T0" fmla="*/ 0 w 143"/>
                <a:gd name="T1" fmla="*/ 9 h 19"/>
                <a:gd name="T2" fmla="*/ 0 w 143"/>
                <a:gd name="T3" fmla="*/ 9 h 19"/>
                <a:gd name="T4" fmla="*/ 19 w 143"/>
                <a:gd name="T5" fmla="*/ 9 h 19"/>
                <a:gd name="T6" fmla="*/ 19 w 143"/>
                <a:gd name="T7" fmla="*/ 9 h 19"/>
                <a:gd name="T8" fmla="*/ 38 w 143"/>
                <a:gd name="T9" fmla="*/ 0 h 19"/>
                <a:gd name="T10" fmla="*/ 57 w 143"/>
                <a:gd name="T11" fmla="*/ 0 h 19"/>
                <a:gd name="T12" fmla="*/ 67 w 143"/>
                <a:gd name="T13" fmla="*/ 0 h 19"/>
                <a:gd name="T14" fmla="*/ 105 w 143"/>
                <a:gd name="T15" fmla="*/ 0 h 19"/>
                <a:gd name="T16" fmla="*/ 124 w 143"/>
                <a:gd name="T17" fmla="*/ 0 h 19"/>
                <a:gd name="T18" fmla="*/ 134 w 143"/>
                <a:gd name="T19" fmla="*/ 0 h 19"/>
                <a:gd name="T20" fmla="*/ 134 w 143"/>
                <a:gd name="T21" fmla="*/ 0 h 19"/>
                <a:gd name="T22" fmla="*/ 134 w 143"/>
                <a:gd name="T23" fmla="*/ 0 h 19"/>
                <a:gd name="T24" fmla="*/ 134 w 143"/>
                <a:gd name="T25" fmla="*/ 0 h 19"/>
                <a:gd name="T26" fmla="*/ 143 w 143"/>
                <a:gd name="T27" fmla="*/ 0 h 19"/>
                <a:gd name="T28" fmla="*/ 143 w 143"/>
                <a:gd name="T29" fmla="*/ 9 h 19"/>
                <a:gd name="T30" fmla="*/ 143 w 143"/>
                <a:gd name="T31" fmla="*/ 9 h 19"/>
                <a:gd name="T32" fmla="*/ 143 w 143"/>
                <a:gd name="T33" fmla="*/ 9 h 19"/>
                <a:gd name="T34" fmla="*/ 143 w 143"/>
                <a:gd name="T35" fmla="*/ 19 h 19"/>
                <a:gd name="T36" fmla="*/ 134 w 143"/>
                <a:gd name="T37" fmla="*/ 19 h 19"/>
                <a:gd name="T38" fmla="*/ 134 w 143"/>
                <a:gd name="T39" fmla="*/ 19 h 19"/>
                <a:gd name="T40" fmla="*/ 134 w 143"/>
                <a:gd name="T41" fmla="*/ 19 h 19"/>
                <a:gd name="T42" fmla="*/ 124 w 143"/>
                <a:gd name="T43" fmla="*/ 19 h 19"/>
                <a:gd name="T44" fmla="*/ 105 w 143"/>
                <a:gd name="T45" fmla="*/ 19 h 19"/>
                <a:gd name="T46" fmla="*/ 76 w 143"/>
                <a:gd name="T47" fmla="*/ 19 h 19"/>
                <a:gd name="T48" fmla="*/ 57 w 143"/>
                <a:gd name="T49" fmla="*/ 19 h 19"/>
                <a:gd name="T50" fmla="*/ 38 w 143"/>
                <a:gd name="T51" fmla="*/ 19 h 19"/>
                <a:gd name="T52" fmla="*/ 19 w 143"/>
                <a:gd name="T53" fmla="*/ 19 h 19"/>
                <a:gd name="T54" fmla="*/ 19 w 143"/>
                <a:gd name="T55" fmla="*/ 19 h 19"/>
                <a:gd name="T56" fmla="*/ 9 w 143"/>
                <a:gd name="T57" fmla="*/ 19 h 19"/>
                <a:gd name="T58" fmla="*/ 0 w 143"/>
                <a:gd name="T59" fmla="*/ 19 h 19"/>
                <a:gd name="T60" fmla="*/ 0 w 143"/>
                <a:gd name="T61" fmla="*/ 19 h 19"/>
                <a:gd name="T62" fmla="*/ 0 w 143"/>
                <a:gd name="T63" fmla="*/ 19 h 19"/>
                <a:gd name="T64" fmla="*/ 0 w 143"/>
                <a:gd name="T65" fmla="*/ 19 h 19"/>
                <a:gd name="T66" fmla="*/ 0 w 143"/>
                <a:gd name="T67" fmla="*/ 9 h 19"/>
                <a:gd name="T68" fmla="*/ 0 w 143"/>
                <a:gd name="T69" fmla="*/ 9 h 19"/>
                <a:gd name="T70" fmla="*/ 0 w 143"/>
                <a:gd name="T71" fmla="*/ 9 h 19"/>
                <a:gd name="T72" fmla="*/ 0 w 143"/>
                <a:gd name="T73" fmla="*/ 9 h 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3"/>
                <a:gd name="T112" fmla="*/ 0 h 19"/>
                <a:gd name="T113" fmla="*/ 143 w 143"/>
                <a:gd name="T114" fmla="*/ 19 h 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3" h="19">
                  <a:moveTo>
                    <a:pt x="0" y="9"/>
                  </a:moveTo>
                  <a:lnTo>
                    <a:pt x="0" y="9"/>
                  </a:lnTo>
                  <a:lnTo>
                    <a:pt x="19" y="9"/>
                  </a:lnTo>
                  <a:lnTo>
                    <a:pt x="38" y="0"/>
                  </a:lnTo>
                  <a:lnTo>
                    <a:pt x="57" y="0"/>
                  </a:lnTo>
                  <a:lnTo>
                    <a:pt x="67" y="0"/>
                  </a:lnTo>
                  <a:lnTo>
                    <a:pt x="105" y="0"/>
                  </a:lnTo>
                  <a:lnTo>
                    <a:pt x="124" y="0"/>
                  </a:lnTo>
                  <a:lnTo>
                    <a:pt x="134" y="0"/>
                  </a:lnTo>
                  <a:lnTo>
                    <a:pt x="143" y="0"/>
                  </a:lnTo>
                  <a:lnTo>
                    <a:pt x="143" y="9"/>
                  </a:lnTo>
                  <a:lnTo>
                    <a:pt x="143" y="19"/>
                  </a:lnTo>
                  <a:lnTo>
                    <a:pt x="134" y="19"/>
                  </a:lnTo>
                  <a:lnTo>
                    <a:pt x="124" y="19"/>
                  </a:lnTo>
                  <a:lnTo>
                    <a:pt x="105" y="19"/>
                  </a:lnTo>
                  <a:lnTo>
                    <a:pt x="76" y="19"/>
                  </a:lnTo>
                  <a:lnTo>
                    <a:pt x="57" y="19"/>
                  </a:lnTo>
                  <a:lnTo>
                    <a:pt x="38" y="19"/>
                  </a:lnTo>
                  <a:lnTo>
                    <a:pt x="19" y="19"/>
                  </a:lnTo>
                  <a:lnTo>
                    <a:pt x="9" y="19"/>
                  </a:lnTo>
                  <a:lnTo>
                    <a:pt x="0" y="1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0" name="Freeform 25"/>
            <p:cNvSpPr>
              <a:spLocks/>
            </p:cNvSpPr>
            <p:nvPr/>
          </p:nvSpPr>
          <p:spPr bwMode="auto">
            <a:xfrm>
              <a:off x="3648" y="3490"/>
              <a:ext cx="105" cy="200"/>
            </a:xfrm>
            <a:custGeom>
              <a:avLst/>
              <a:gdLst>
                <a:gd name="T0" fmla="*/ 0 w 105"/>
                <a:gd name="T1" fmla="*/ 0 h 200"/>
                <a:gd name="T2" fmla="*/ 0 w 105"/>
                <a:gd name="T3" fmla="*/ 0 h 200"/>
                <a:gd name="T4" fmla="*/ 9 w 105"/>
                <a:gd name="T5" fmla="*/ 0 h 200"/>
                <a:gd name="T6" fmla="*/ 28 w 105"/>
                <a:gd name="T7" fmla="*/ 19 h 200"/>
                <a:gd name="T8" fmla="*/ 38 w 105"/>
                <a:gd name="T9" fmla="*/ 28 h 200"/>
                <a:gd name="T10" fmla="*/ 38 w 105"/>
                <a:gd name="T11" fmla="*/ 38 h 200"/>
                <a:gd name="T12" fmla="*/ 47 w 105"/>
                <a:gd name="T13" fmla="*/ 38 h 200"/>
                <a:gd name="T14" fmla="*/ 57 w 105"/>
                <a:gd name="T15" fmla="*/ 47 h 200"/>
                <a:gd name="T16" fmla="*/ 67 w 105"/>
                <a:gd name="T17" fmla="*/ 57 h 200"/>
                <a:gd name="T18" fmla="*/ 76 w 105"/>
                <a:gd name="T19" fmla="*/ 66 h 200"/>
                <a:gd name="T20" fmla="*/ 76 w 105"/>
                <a:gd name="T21" fmla="*/ 85 h 200"/>
                <a:gd name="T22" fmla="*/ 86 w 105"/>
                <a:gd name="T23" fmla="*/ 104 h 200"/>
                <a:gd name="T24" fmla="*/ 95 w 105"/>
                <a:gd name="T25" fmla="*/ 133 h 200"/>
                <a:gd name="T26" fmla="*/ 105 w 105"/>
                <a:gd name="T27" fmla="*/ 152 h 200"/>
                <a:gd name="T28" fmla="*/ 105 w 105"/>
                <a:gd name="T29" fmla="*/ 190 h 200"/>
                <a:gd name="T30" fmla="*/ 105 w 105"/>
                <a:gd name="T31" fmla="*/ 200 h 200"/>
                <a:gd name="T32" fmla="*/ 105 w 105"/>
                <a:gd name="T33" fmla="*/ 200 h 200"/>
                <a:gd name="T34" fmla="*/ 105 w 105"/>
                <a:gd name="T35" fmla="*/ 200 h 200"/>
                <a:gd name="T36" fmla="*/ 105 w 105"/>
                <a:gd name="T37" fmla="*/ 200 h 200"/>
                <a:gd name="T38" fmla="*/ 105 w 105"/>
                <a:gd name="T39" fmla="*/ 200 h 200"/>
                <a:gd name="T40" fmla="*/ 95 w 105"/>
                <a:gd name="T41" fmla="*/ 200 h 200"/>
                <a:gd name="T42" fmla="*/ 95 w 105"/>
                <a:gd name="T43" fmla="*/ 200 h 200"/>
                <a:gd name="T44" fmla="*/ 95 w 105"/>
                <a:gd name="T45" fmla="*/ 200 h 200"/>
                <a:gd name="T46" fmla="*/ 95 w 105"/>
                <a:gd name="T47" fmla="*/ 200 h 200"/>
                <a:gd name="T48" fmla="*/ 95 w 105"/>
                <a:gd name="T49" fmla="*/ 200 h 200"/>
                <a:gd name="T50" fmla="*/ 86 w 105"/>
                <a:gd name="T51" fmla="*/ 152 h 200"/>
                <a:gd name="T52" fmla="*/ 76 w 105"/>
                <a:gd name="T53" fmla="*/ 133 h 200"/>
                <a:gd name="T54" fmla="*/ 76 w 105"/>
                <a:gd name="T55" fmla="*/ 114 h 200"/>
                <a:gd name="T56" fmla="*/ 47 w 105"/>
                <a:gd name="T57" fmla="*/ 76 h 200"/>
                <a:gd name="T58" fmla="*/ 38 w 105"/>
                <a:gd name="T59" fmla="*/ 66 h 200"/>
                <a:gd name="T60" fmla="*/ 38 w 105"/>
                <a:gd name="T61" fmla="*/ 57 h 200"/>
                <a:gd name="T62" fmla="*/ 28 w 105"/>
                <a:gd name="T63" fmla="*/ 38 h 200"/>
                <a:gd name="T64" fmla="*/ 9 w 105"/>
                <a:gd name="T65" fmla="*/ 19 h 200"/>
                <a:gd name="T66" fmla="*/ 9 w 105"/>
                <a:gd name="T67" fmla="*/ 9 h 200"/>
                <a:gd name="T68" fmla="*/ 0 w 105"/>
                <a:gd name="T69" fmla="*/ 0 h 200"/>
                <a:gd name="T70" fmla="*/ 0 w 105"/>
                <a:gd name="T71" fmla="*/ 0 h 200"/>
                <a:gd name="T72" fmla="*/ 0 w 105"/>
                <a:gd name="T73" fmla="*/ 0 h 200"/>
                <a:gd name="T74" fmla="*/ 0 w 105"/>
                <a:gd name="T75" fmla="*/ 0 h 200"/>
                <a:gd name="T76" fmla="*/ 0 w 105"/>
                <a:gd name="T77" fmla="*/ 0 h 200"/>
                <a:gd name="T78" fmla="*/ 0 w 105"/>
                <a:gd name="T79" fmla="*/ 0 h 200"/>
                <a:gd name="T80" fmla="*/ 0 w 105"/>
                <a:gd name="T81" fmla="*/ 0 h 200"/>
                <a:gd name="T82" fmla="*/ 0 w 105"/>
                <a:gd name="T83" fmla="*/ 0 h 200"/>
                <a:gd name="T84" fmla="*/ 0 w 105"/>
                <a:gd name="T85" fmla="*/ 0 h 2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
                <a:gd name="T130" fmla="*/ 0 h 200"/>
                <a:gd name="T131" fmla="*/ 105 w 105"/>
                <a:gd name="T132" fmla="*/ 200 h 2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 h="200">
                  <a:moveTo>
                    <a:pt x="0" y="0"/>
                  </a:moveTo>
                  <a:lnTo>
                    <a:pt x="0" y="0"/>
                  </a:lnTo>
                  <a:lnTo>
                    <a:pt x="9" y="0"/>
                  </a:lnTo>
                  <a:lnTo>
                    <a:pt x="28" y="19"/>
                  </a:lnTo>
                  <a:lnTo>
                    <a:pt x="38" y="28"/>
                  </a:lnTo>
                  <a:lnTo>
                    <a:pt x="38" y="38"/>
                  </a:lnTo>
                  <a:lnTo>
                    <a:pt x="47" y="38"/>
                  </a:lnTo>
                  <a:lnTo>
                    <a:pt x="57" y="47"/>
                  </a:lnTo>
                  <a:lnTo>
                    <a:pt x="67" y="57"/>
                  </a:lnTo>
                  <a:lnTo>
                    <a:pt x="76" y="66"/>
                  </a:lnTo>
                  <a:lnTo>
                    <a:pt x="76" y="85"/>
                  </a:lnTo>
                  <a:lnTo>
                    <a:pt x="86" y="104"/>
                  </a:lnTo>
                  <a:lnTo>
                    <a:pt x="95" y="133"/>
                  </a:lnTo>
                  <a:lnTo>
                    <a:pt x="105" y="152"/>
                  </a:lnTo>
                  <a:lnTo>
                    <a:pt x="105" y="190"/>
                  </a:lnTo>
                  <a:lnTo>
                    <a:pt x="105" y="200"/>
                  </a:lnTo>
                  <a:lnTo>
                    <a:pt x="95" y="200"/>
                  </a:lnTo>
                  <a:lnTo>
                    <a:pt x="86" y="152"/>
                  </a:lnTo>
                  <a:lnTo>
                    <a:pt x="76" y="133"/>
                  </a:lnTo>
                  <a:lnTo>
                    <a:pt x="76" y="114"/>
                  </a:lnTo>
                  <a:lnTo>
                    <a:pt x="47" y="76"/>
                  </a:lnTo>
                  <a:lnTo>
                    <a:pt x="38" y="66"/>
                  </a:lnTo>
                  <a:lnTo>
                    <a:pt x="38" y="57"/>
                  </a:lnTo>
                  <a:lnTo>
                    <a:pt x="28" y="38"/>
                  </a:lnTo>
                  <a:lnTo>
                    <a:pt x="9" y="19"/>
                  </a:lnTo>
                  <a:lnTo>
                    <a:pt x="9"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1" name="Freeform 26"/>
            <p:cNvSpPr>
              <a:spLocks/>
            </p:cNvSpPr>
            <p:nvPr/>
          </p:nvSpPr>
          <p:spPr bwMode="auto">
            <a:xfrm>
              <a:off x="3724" y="3490"/>
              <a:ext cx="115" cy="219"/>
            </a:xfrm>
            <a:custGeom>
              <a:avLst/>
              <a:gdLst>
                <a:gd name="T0" fmla="*/ 115 w 115"/>
                <a:gd name="T1" fmla="*/ 9 h 219"/>
                <a:gd name="T2" fmla="*/ 115 w 115"/>
                <a:gd name="T3" fmla="*/ 9 h 219"/>
                <a:gd name="T4" fmla="*/ 105 w 115"/>
                <a:gd name="T5" fmla="*/ 28 h 219"/>
                <a:gd name="T6" fmla="*/ 86 w 115"/>
                <a:gd name="T7" fmla="*/ 38 h 219"/>
                <a:gd name="T8" fmla="*/ 77 w 115"/>
                <a:gd name="T9" fmla="*/ 57 h 219"/>
                <a:gd name="T10" fmla="*/ 67 w 115"/>
                <a:gd name="T11" fmla="*/ 76 h 219"/>
                <a:gd name="T12" fmla="*/ 58 w 115"/>
                <a:gd name="T13" fmla="*/ 85 h 219"/>
                <a:gd name="T14" fmla="*/ 38 w 115"/>
                <a:gd name="T15" fmla="*/ 104 h 219"/>
                <a:gd name="T16" fmla="*/ 38 w 115"/>
                <a:gd name="T17" fmla="*/ 123 h 219"/>
                <a:gd name="T18" fmla="*/ 29 w 115"/>
                <a:gd name="T19" fmla="*/ 142 h 219"/>
                <a:gd name="T20" fmla="*/ 19 w 115"/>
                <a:gd name="T21" fmla="*/ 142 h 219"/>
                <a:gd name="T22" fmla="*/ 19 w 115"/>
                <a:gd name="T23" fmla="*/ 152 h 219"/>
                <a:gd name="T24" fmla="*/ 19 w 115"/>
                <a:gd name="T25" fmla="*/ 162 h 219"/>
                <a:gd name="T26" fmla="*/ 19 w 115"/>
                <a:gd name="T27" fmla="*/ 181 h 219"/>
                <a:gd name="T28" fmla="*/ 19 w 115"/>
                <a:gd name="T29" fmla="*/ 190 h 219"/>
                <a:gd name="T30" fmla="*/ 19 w 115"/>
                <a:gd name="T31" fmla="*/ 209 h 219"/>
                <a:gd name="T32" fmla="*/ 19 w 115"/>
                <a:gd name="T33" fmla="*/ 219 h 219"/>
                <a:gd name="T34" fmla="*/ 19 w 115"/>
                <a:gd name="T35" fmla="*/ 219 h 219"/>
                <a:gd name="T36" fmla="*/ 10 w 115"/>
                <a:gd name="T37" fmla="*/ 219 h 219"/>
                <a:gd name="T38" fmla="*/ 10 w 115"/>
                <a:gd name="T39" fmla="*/ 219 h 219"/>
                <a:gd name="T40" fmla="*/ 10 w 115"/>
                <a:gd name="T41" fmla="*/ 219 h 219"/>
                <a:gd name="T42" fmla="*/ 10 w 115"/>
                <a:gd name="T43" fmla="*/ 219 h 219"/>
                <a:gd name="T44" fmla="*/ 0 w 115"/>
                <a:gd name="T45" fmla="*/ 219 h 219"/>
                <a:gd name="T46" fmla="*/ 0 w 115"/>
                <a:gd name="T47" fmla="*/ 219 h 219"/>
                <a:gd name="T48" fmla="*/ 0 w 115"/>
                <a:gd name="T49" fmla="*/ 190 h 219"/>
                <a:gd name="T50" fmla="*/ 0 w 115"/>
                <a:gd name="T51" fmla="*/ 181 h 219"/>
                <a:gd name="T52" fmla="*/ 0 w 115"/>
                <a:gd name="T53" fmla="*/ 162 h 219"/>
                <a:gd name="T54" fmla="*/ 0 w 115"/>
                <a:gd name="T55" fmla="*/ 142 h 219"/>
                <a:gd name="T56" fmla="*/ 0 w 115"/>
                <a:gd name="T57" fmla="*/ 142 h 219"/>
                <a:gd name="T58" fmla="*/ 0 w 115"/>
                <a:gd name="T59" fmla="*/ 133 h 219"/>
                <a:gd name="T60" fmla="*/ 10 w 115"/>
                <a:gd name="T61" fmla="*/ 123 h 219"/>
                <a:gd name="T62" fmla="*/ 19 w 115"/>
                <a:gd name="T63" fmla="*/ 114 h 219"/>
                <a:gd name="T64" fmla="*/ 19 w 115"/>
                <a:gd name="T65" fmla="*/ 104 h 219"/>
                <a:gd name="T66" fmla="*/ 29 w 115"/>
                <a:gd name="T67" fmla="*/ 95 h 219"/>
                <a:gd name="T68" fmla="*/ 38 w 115"/>
                <a:gd name="T69" fmla="*/ 76 h 219"/>
                <a:gd name="T70" fmla="*/ 58 w 115"/>
                <a:gd name="T71" fmla="*/ 66 h 219"/>
                <a:gd name="T72" fmla="*/ 67 w 115"/>
                <a:gd name="T73" fmla="*/ 47 h 219"/>
                <a:gd name="T74" fmla="*/ 77 w 115"/>
                <a:gd name="T75" fmla="*/ 38 h 219"/>
                <a:gd name="T76" fmla="*/ 96 w 115"/>
                <a:gd name="T77" fmla="*/ 28 h 219"/>
                <a:gd name="T78" fmla="*/ 115 w 115"/>
                <a:gd name="T79" fmla="*/ 9 h 219"/>
                <a:gd name="T80" fmla="*/ 115 w 115"/>
                <a:gd name="T81" fmla="*/ 9 h 219"/>
                <a:gd name="T82" fmla="*/ 115 w 115"/>
                <a:gd name="T83" fmla="*/ 0 h 219"/>
                <a:gd name="T84" fmla="*/ 115 w 115"/>
                <a:gd name="T85" fmla="*/ 9 h 219"/>
                <a:gd name="T86" fmla="*/ 115 w 115"/>
                <a:gd name="T87" fmla="*/ 9 h 219"/>
                <a:gd name="T88" fmla="*/ 115 w 115"/>
                <a:gd name="T89" fmla="*/ 9 h 219"/>
                <a:gd name="T90" fmla="*/ 115 w 115"/>
                <a:gd name="T91" fmla="*/ 9 h 219"/>
                <a:gd name="T92" fmla="*/ 115 w 115"/>
                <a:gd name="T93" fmla="*/ 9 h 219"/>
                <a:gd name="T94" fmla="*/ 115 w 115"/>
                <a:gd name="T95" fmla="*/ 9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5"/>
                <a:gd name="T145" fmla="*/ 0 h 219"/>
                <a:gd name="T146" fmla="*/ 115 w 115"/>
                <a:gd name="T147" fmla="*/ 219 h 2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5" h="219">
                  <a:moveTo>
                    <a:pt x="115" y="9"/>
                  </a:moveTo>
                  <a:lnTo>
                    <a:pt x="115" y="9"/>
                  </a:lnTo>
                  <a:lnTo>
                    <a:pt x="105" y="28"/>
                  </a:lnTo>
                  <a:lnTo>
                    <a:pt x="86" y="38"/>
                  </a:lnTo>
                  <a:lnTo>
                    <a:pt x="77" y="57"/>
                  </a:lnTo>
                  <a:lnTo>
                    <a:pt x="67" y="76"/>
                  </a:lnTo>
                  <a:lnTo>
                    <a:pt x="58" y="85"/>
                  </a:lnTo>
                  <a:lnTo>
                    <a:pt x="38" y="104"/>
                  </a:lnTo>
                  <a:lnTo>
                    <a:pt x="38" y="123"/>
                  </a:lnTo>
                  <a:lnTo>
                    <a:pt x="29" y="142"/>
                  </a:lnTo>
                  <a:lnTo>
                    <a:pt x="19" y="142"/>
                  </a:lnTo>
                  <a:lnTo>
                    <a:pt x="19" y="152"/>
                  </a:lnTo>
                  <a:lnTo>
                    <a:pt x="19" y="162"/>
                  </a:lnTo>
                  <a:lnTo>
                    <a:pt x="19" y="181"/>
                  </a:lnTo>
                  <a:lnTo>
                    <a:pt x="19" y="190"/>
                  </a:lnTo>
                  <a:lnTo>
                    <a:pt x="19" y="209"/>
                  </a:lnTo>
                  <a:lnTo>
                    <a:pt x="19" y="219"/>
                  </a:lnTo>
                  <a:lnTo>
                    <a:pt x="10" y="219"/>
                  </a:lnTo>
                  <a:lnTo>
                    <a:pt x="0" y="219"/>
                  </a:lnTo>
                  <a:lnTo>
                    <a:pt x="0" y="190"/>
                  </a:lnTo>
                  <a:lnTo>
                    <a:pt x="0" y="181"/>
                  </a:lnTo>
                  <a:lnTo>
                    <a:pt x="0" y="162"/>
                  </a:lnTo>
                  <a:lnTo>
                    <a:pt x="0" y="142"/>
                  </a:lnTo>
                  <a:lnTo>
                    <a:pt x="0" y="133"/>
                  </a:lnTo>
                  <a:lnTo>
                    <a:pt x="10" y="123"/>
                  </a:lnTo>
                  <a:lnTo>
                    <a:pt x="19" y="114"/>
                  </a:lnTo>
                  <a:lnTo>
                    <a:pt x="19" y="104"/>
                  </a:lnTo>
                  <a:lnTo>
                    <a:pt x="29" y="95"/>
                  </a:lnTo>
                  <a:lnTo>
                    <a:pt x="38" y="76"/>
                  </a:lnTo>
                  <a:lnTo>
                    <a:pt x="58" y="66"/>
                  </a:lnTo>
                  <a:lnTo>
                    <a:pt x="67" y="47"/>
                  </a:lnTo>
                  <a:lnTo>
                    <a:pt x="77" y="38"/>
                  </a:lnTo>
                  <a:lnTo>
                    <a:pt x="96" y="28"/>
                  </a:lnTo>
                  <a:lnTo>
                    <a:pt x="115" y="9"/>
                  </a:lnTo>
                  <a:lnTo>
                    <a:pt x="115" y="0"/>
                  </a:lnTo>
                  <a:lnTo>
                    <a:pt x="11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2" name="Freeform 27"/>
            <p:cNvSpPr>
              <a:spLocks/>
            </p:cNvSpPr>
            <p:nvPr/>
          </p:nvSpPr>
          <p:spPr bwMode="auto">
            <a:xfrm>
              <a:off x="3954" y="3718"/>
              <a:ext cx="229" cy="38"/>
            </a:xfrm>
            <a:custGeom>
              <a:avLst/>
              <a:gdLst>
                <a:gd name="T0" fmla="*/ 0 w 229"/>
                <a:gd name="T1" fmla="*/ 29 h 38"/>
                <a:gd name="T2" fmla="*/ 0 w 229"/>
                <a:gd name="T3" fmla="*/ 29 h 38"/>
                <a:gd name="T4" fmla="*/ 19 w 229"/>
                <a:gd name="T5" fmla="*/ 19 h 38"/>
                <a:gd name="T6" fmla="*/ 38 w 229"/>
                <a:gd name="T7" fmla="*/ 19 h 38"/>
                <a:gd name="T8" fmla="*/ 47 w 229"/>
                <a:gd name="T9" fmla="*/ 19 h 38"/>
                <a:gd name="T10" fmla="*/ 67 w 229"/>
                <a:gd name="T11" fmla="*/ 10 h 38"/>
                <a:gd name="T12" fmla="*/ 76 w 229"/>
                <a:gd name="T13" fmla="*/ 10 h 38"/>
                <a:gd name="T14" fmla="*/ 86 w 229"/>
                <a:gd name="T15" fmla="*/ 10 h 38"/>
                <a:gd name="T16" fmla="*/ 114 w 229"/>
                <a:gd name="T17" fmla="*/ 10 h 38"/>
                <a:gd name="T18" fmla="*/ 124 w 229"/>
                <a:gd name="T19" fmla="*/ 10 h 38"/>
                <a:gd name="T20" fmla="*/ 153 w 229"/>
                <a:gd name="T21" fmla="*/ 0 h 38"/>
                <a:gd name="T22" fmla="*/ 153 w 229"/>
                <a:gd name="T23" fmla="*/ 0 h 38"/>
                <a:gd name="T24" fmla="*/ 162 w 229"/>
                <a:gd name="T25" fmla="*/ 0 h 38"/>
                <a:gd name="T26" fmla="*/ 172 w 229"/>
                <a:gd name="T27" fmla="*/ 10 h 38"/>
                <a:gd name="T28" fmla="*/ 181 w 229"/>
                <a:gd name="T29" fmla="*/ 10 h 38"/>
                <a:gd name="T30" fmla="*/ 200 w 229"/>
                <a:gd name="T31" fmla="*/ 10 h 38"/>
                <a:gd name="T32" fmla="*/ 210 w 229"/>
                <a:gd name="T33" fmla="*/ 10 h 38"/>
                <a:gd name="T34" fmla="*/ 220 w 229"/>
                <a:gd name="T35" fmla="*/ 10 h 38"/>
                <a:gd name="T36" fmla="*/ 220 w 229"/>
                <a:gd name="T37" fmla="*/ 10 h 38"/>
                <a:gd name="T38" fmla="*/ 220 w 229"/>
                <a:gd name="T39" fmla="*/ 10 h 38"/>
                <a:gd name="T40" fmla="*/ 220 w 229"/>
                <a:gd name="T41" fmla="*/ 10 h 38"/>
                <a:gd name="T42" fmla="*/ 229 w 229"/>
                <a:gd name="T43" fmla="*/ 10 h 38"/>
                <a:gd name="T44" fmla="*/ 220 w 229"/>
                <a:gd name="T45" fmla="*/ 19 h 38"/>
                <a:gd name="T46" fmla="*/ 220 w 229"/>
                <a:gd name="T47" fmla="*/ 19 h 38"/>
                <a:gd name="T48" fmla="*/ 220 w 229"/>
                <a:gd name="T49" fmla="*/ 19 h 38"/>
                <a:gd name="T50" fmla="*/ 220 w 229"/>
                <a:gd name="T51" fmla="*/ 19 h 38"/>
                <a:gd name="T52" fmla="*/ 210 w 229"/>
                <a:gd name="T53" fmla="*/ 19 h 38"/>
                <a:gd name="T54" fmla="*/ 200 w 229"/>
                <a:gd name="T55" fmla="*/ 19 h 38"/>
                <a:gd name="T56" fmla="*/ 191 w 229"/>
                <a:gd name="T57" fmla="*/ 19 h 38"/>
                <a:gd name="T58" fmla="*/ 191 w 229"/>
                <a:gd name="T59" fmla="*/ 29 h 38"/>
                <a:gd name="T60" fmla="*/ 172 w 229"/>
                <a:gd name="T61" fmla="*/ 29 h 38"/>
                <a:gd name="T62" fmla="*/ 153 w 229"/>
                <a:gd name="T63" fmla="*/ 29 h 38"/>
                <a:gd name="T64" fmla="*/ 153 w 229"/>
                <a:gd name="T65" fmla="*/ 29 h 38"/>
                <a:gd name="T66" fmla="*/ 134 w 229"/>
                <a:gd name="T67" fmla="*/ 29 h 38"/>
                <a:gd name="T68" fmla="*/ 114 w 229"/>
                <a:gd name="T69" fmla="*/ 29 h 38"/>
                <a:gd name="T70" fmla="*/ 95 w 229"/>
                <a:gd name="T71" fmla="*/ 29 h 38"/>
                <a:gd name="T72" fmla="*/ 76 w 229"/>
                <a:gd name="T73" fmla="*/ 38 h 38"/>
                <a:gd name="T74" fmla="*/ 76 w 229"/>
                <a:gd name="T75" fmla="*/ 38 h 38"/>
                <a:gd name="T76" fmla="*/ 57 w 229"/>
                <a:gd name="T77" fmla="*/ 38 h 38"/>
                <a:gd name="T78" fmla="*/ 38 w 229"/>
                <a:gd name="T79" fmla="*/ 38 h 38"/>
                <a:gd name="T80" fmla="*/ 28 w 229"/>
                <a:gd name="T81" fmla="*/ 38 h 38"/>
                <a:gd name="T82" fmla="*/ 9 w 229"/>
                <a:gd name="T83" fmla="*/ 38 h 38"/>
                <a:gd name="T84" fmla="*/ 0 w 229"/>
                <a:gd name="T85" fmla="*/ 38 h 38"/>
                <a:gd name="T86" fmla="*/ 0 w 229"/>
                <a:gd name="T87" fmla="*/ 38 h 38"/>
                <a:gd name="T88" fmla="*/ 0 w 229"/>
                <a:gd name="T89" fmla="*/ 38 h 38"/>
                <a:gd name="T90" fmla="*/ 0 w 229"/>
                <a:gd name="T91" fmla="*/ 38 h 38"/>
                <a:gd name="T92" fmla="*/ 0 w 229"/>
                <a:gd name="T93" fmla="*/ 38 h 38"/>
                <a:gd name="T94" fmla="*/ 0 w 229"/>
                <a:gd name="T95" fmla="*/ 38 h 38"/>
                <a:gd name="T96" fmla="*/ 0 w 229"/>
                <a:gd name="T97" fmla="*/ 29 h 38"/>
                <a:gd name="T98" fmla="*/ 0 w 229"/>
                <a:gd name="T99" fmla="*/ 29 h 38"/>
                <a:gd name="T100" fmla="*/ 0 w 229"/>
                <a:gd name="T101" fmla="*/ 29 h 38"/>
                <a:gd name="T102" fmla="*/ 0 w 229"/>
                <a:gd name="T103" fmla="*/ 29 h 38"/>
                <a:gd name="T104" fmla="*/ 0 w 229"/>
                <a:gd name="T105" fmla="*/ 29 h 38"/>
                <a:gd name="T106" fmla="*/ 0 w 229"/>
                <a:gd name="T107" fmla="*/ 29 h 38"/>
                <a:gd name="T108" fmla="*/ 0 w 229"/>
                <a:gd name="T109" fmla="*/ 29 h 38"/>
                <a:gd name="T110" fmla="*/ 0 w 229"/>
                <a:gd name="T111" fmla="*/ 29 h 38"/>
                <a:gd name="T112" fmla="*/ 0 w 229"/>
                <a:gd name="T113" fmla="*/ 29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9"/>
                <a:gd name="T172" fmla="*/ 0 h 38"/>
                <a:gd name="T173" fmla="*/ 229 w 229"/>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9" h="38">
                  <a:moveTo>
                    <a:pt x="0" y="29"/>
                  </a:moveTo>
                  <a:lnTo>
                    <a:pt x="0" y="29"/>
                  </a:lnTo>
                  <a:lnTo>
                    <a:pt x="19" y="19"/>
                  </a:lnTo>
                  <a:lnTo>
                    <a:pt x="38" y="19"/>
                  </a:lnTo>
                  <a:lnTo>
                    <a:pt x="47" y="19"/>
                  </a:lnTo>
                  <a:lnTo>
                    <a:pt x="67" y="10"/>
                  </a:lnTo>
                  <a:lnTo>
                    <a:pt x="76" y="10"/>
                  </a:lnTo>
                  <a:lnTo>
                    <a:pt x="86" y="10"/>
                  </a:lnTo>
                  <a:lnTo>
                    <a:pt x="114" y="10"/>
                  </a:lnTo>
                  <a:lnTo>
                    <a:pt x="124" y="10"/>
                  </a:lnTo>
                  <a:lnTo>
                    <a:pt x="153" y="0"/>
                  </a:lnTo>
                  <a:lnTo>
                    <a:pt x="162" y="0"/>
                  </a:lnTo>
                  <a:lnTo>
                    <a:pt x="172" y="10"/>
                  </a:lnTo>
                  <a:lnTo>
                    <a:pt x="181" y="10"/>
                  </a:lnTo>
                  <a:lnTo>
                    <a:pt x="200" y="10"/>
                  </a:lnTo>
                  <a:lnTo>
                    <a:pt x="210" y="10"/>
                  </a:lnTo>
                  <a:lnTo>
                    <a:pt x="220" y="10"/>
                  </a:lnTo>
                  <a:lnTo>
                    <a:pt x="229" y="10"/>
                  </a:lnTo>
                  <a:lnTo>
                    <a:pt x="220" y="19"/>
                  </a:lnTo>
                  <a:lnTo>
                    <a:pt x="210" y="19"/>
                  </a:lnTo>
                  <a:lnTo>
                    <a:pt x="200" y="19"/>
                  </a:lnTo>
                  <a:lnTo>
                    <a:pt x="191" y="19"/>
                  </a:lnTo>
                  <a:lnTo>
                    <a:pt x="191" y="29"/>
                  </a:lnTo>
                  <a:lnTo>
                    <a:pt x="172" y="29"/>
                  </a:lnTo>
                  <a:lnTo>
                    <a:pt x="153" y="29"/>
                  </a:lnTo>
                  <a:lnTo>
                    <a:pt x="134" y="29"/>
                  </a:lnTo>
                  <a:lnTo>
                    <a:pt x="114" y="29"/>
                  </a:lnTo>
                  <a:lnTo>
                    <a:pt x="95" y="29"/>
                  </a:lnTo>
                  <a:lnTo>
                    <a:pt x="76" y="38"/>
                  </a:lnTo>
                  <a:lnTo>
                    <a:pt x="57" y="38"/>
                  </a:lnTo>
                  <a:lnTo>
                    <a:pt x="38" y="38"/>
                  </a:lnTo>
                  <a:lnTo>
                    <a:pt x="28" y="38"/>
                  </a:lnTo>
                  <a:lnTo>
                    <a:pt x="9" y="38"/>
                  </a:lnTo>
                  <a:lnTo>
                    <a:pt x="0" y="3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3" name="Freeform 28"/>
            <p:cNvSpPr>
              <a:spLocks/>
            </p:cNvSpPr>
            <p:nvPr/>
          </p:nvSpPr>
          <p:spPr bwMode="auto">
            <a:xfrm>
              <a:off x="3743" y="3728"/>
              <a:ext cx="545" cy="57"/>
            </a:xfrm>
            <a:custGeom>
              <a:avLst/>
              <a:gdLst>
                <a:gd name="T0" fmla="*/ 10 w 545"/>
                <a:gd name="T1" fmla="*/ 57 h 57"/>
                <a:gd name="T2" fmla="*/ 19 w 545"/>
                <a:gd name="T3" fmla="*/ 57 h 57"/>
                <a:gd name="T4" fmla="*/ 58 w 545"/>
                <a:gd name="T5" fmla="*/ 38 h 57"/>
                <a:gd name="T6" fmla="*/ 86 w 545"/>
                <a:gd name="T7" fmla="*/ 38 h 57"/>
                <a:gd name="T8" fmla="*/ 96 w 545"/>
                <a:gd name="T9" fmla="*/ 38 h 57"/>
                <a:gd name="T10" fmla="*/ 86 w 545"/>
                <a:gd name="T11" fmla="*/ 38 h 57"/>
                <a:gd name="T12" fmla="*/ 115 w 545"/>
                <a:gd name="T13" fmla="*/ 47 h 57"/>
                <a:gd name="T14" fmla="*/ 153 w 545"/>
                <a:gd name="T15" fmla="*/ 28 h 57"/>
                <a:gd name="T16" fmla="*/ 182 w 545"/>
                <a:gd name="T17" fmla="*/ 19 h 57"/>
                <a:gd name="T18" fmla="*/ 239 w 545"/>
                <a:gd name="T19" fmla="*/ 19 h 57"/>
                <a:gd name="T20" fmla="*/ 239 w 545"/>
                <a:gd name="T21" fmla="*/ 19 h 57"/>
                <a:gd name="T22" fmla="*/ 220 w 545"/>
                <a:gd name="T23" fmla="*/ 19 h 57"/>
                <a:gd name="T24" fmla="*/ 220 w 545"/>
                <a:gd name="T25" fmla="*/ 19 h 57"/>
                <a:gd name="T26" fmla="*/ 287 w 545"/>
                <a:gd name="T27" fmla="*/ 28 h 57"/>
                <a:gd name="T28" fmla="*/ 325 w 545"/>
                <a:gd name="T29" fmla="*/ 28 h 57"/>
                <a:gd name="T30" fmla="*/ 364 w 545"/>
                <a:gd name="T31" fmla="*/ 19 h 57"/>
                <a:gd name="T32" fmla="*/ 450 w 545"/>
                <a:gd name="T33" fmla="*/ 9 h 57"/>
                <a:gd name="T34" fmla="*/ 488 w 545"/>
                <a:gd name="T35" fmla="*/ 9 h 57"/>
                <a:gd name="T36" fmla="*/ 526 w 545"/>
                <a:gd name="T37" fmla="*/ 9 h 57"/>
                <a:gd name="T38" fmla="*/ 545 w 545"/>
                <a:gd name="T39" fmla="*/ 9 h 57"/>
                <a:gd name="T40" fmla="*/ 545 w 545"/>
                <a:gd name="T41" fmla="*/ 9 h 57"/>
                <a:gd name="T42" fmla="*/ 545 w 545"/>
                <a:gd name="T43" fmla="*/ 19 h 57"/>
                <a:gd name="T44" fmla="*/ 545 w 545"/>
                <a:gd name="T45" fmla="*/ 19 h 57"/>
                <a:gd name="T46" fmla="*/ 517 w 545"/>
                <a:gd name="T47" fmla="*/ 19 h 57"/>
                <a:gd name="T48" fmla="*/ 488 w 545"/>
                <a:gd name="T49" fmla="*/ 19 h 57"/>
                <a:gd name="T50" fmla="*/ 364 w 545"/>
                <a:gd name="T51" fmla="*/ 38 h 57"/>
                <a:gd name="T52" fmla="*/ 316 w 545"/>
                <a:gd name="T53" fmla="*/ 38 h 57"/>
                <a:gd name="T54" fmla="*/ 268 w 545"/>
                <a:gd name="T55" fmla="*/ 38 h 57"/>
                <a:gd name="T56" fmla="*/ 220 w 545"/>
                <a:gd name="T57" fmla="*/ 28 h 57"/>
                <a:gd name="T58" fmla="*/ 230 w 545"/>
                <a:gd name="T59" fmla="*/ 38 h 57"/>
                <a:gd name="T60" fmla="*/ 249 w 545"/>
                <a:gd name="T61" fmla="*/ 38 h 57"/>
                <a:gd name="T62" fmla="*/ 239 w 545"/>
                <a:gd name="T63" fmla="*/ 38 h 57"/>
                <a:gd name="T64" fmla="*/ 192 w 545"/>
                <a:gd name="T65" fmla="*/ 38 h 57"/>
                <a:gd name="T66" fmla="*/ 163 w 545"/>
                <a:gd name="T67" fmla="*/ 47 h 57"/>
                <a:gd name="T68" fmla="*/ 134 w 545"/>
                <a:gd name="T69" fmla="*/ 57 h 57"/>
                <a:gd name="T70" fmla="*/ 86 w 545"/>
                <a:gd name="T71" fmla="*/ 57 h 57"/>
                <a:gd name="T72" fmla="*/ 105 w 545"/>
                <a:gd name="T73" fmla="*/ 57 h 57"/>
                <a:gd name="T74" fmla="*/ 115 w 545"/>
                <a:gd name="T75" fmla="*/ 57 h 57"/>
                <a:gd name="T76" fmla="*/ 77 w 545"/>
                <a:gd name="T77" fmla="*/ 57 h 57"/>
                <a:gd name="T78" fmla="*/ 48 w 545"/>
                <a:gd name="T79" fmla="*/ 57 h 57"/>
                <a:gd name="T80" fmla="*/ 10 w 545"/>
                <a:gd name="T81" fmla="*/ 57 h 57"/>
                <a:gd name="T82" fmla="*/ 0 w 545"/>
                <a:gd name="T83" fmla="*/ 57 h 57"/>
                <a:gd name="T84" fmla="*/ 0 w 545"/>
                <a:gd name="T85" fmla="*/ 57 h 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45"/>
                <a:gd name="T130" fmla="*/ 0 h 57"/>
                <a:gd name="T131" fmla="*/ 545 w 545"/>
                <a:gd name="T132" fmla="*/ 57 h 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45" h="57">
                  <a:moveTo>
                    <a:pt x="10" y="57"/>
                  </a:moveTo>
                  <a:lnTo>
                    <a:pt x="10" y="57"/>
                  </a:lnTo>
                  <a:lnTo>
                    <a:pt x="19" y="57"/>
                  </a:lnTo>
                  <a:lnTo>
                    <a:pt x="39" y="57"/>
                  </a:lnTo>
                  <a:lnTo>
                    <a:pt x="48" y="47"/>
                  </a:lnTo>
                  <a:lnTo>
                    <a:pt x="58" y="38"/>
                  </a:lnTo>
                  <a:lnTo>
                    <a:pt x="67" y="38"/>
                  </a:lnTo>
                  <a:lnTo>
                    <a:pt x="77" y="38"/>
                  </a:lnTo>
                  <a:lnTo>
                    <a:pt x="86" y="38"/>
                  </a:lnTo>
                  <a:lnTo>
                    <a:pt x="115" y="38"/>
                  </a:lnTo>
                  <a:lnTo>
                    <a:pt x="96" y="38"/>
                  </a:lnTo>
                  <a:lnTo>
                    <a:pt x="86" y="38"/>
                  </a:lnTo>
                  <a:lnTo>
                    <a:pt x="96" y="38"/>
                  </a:lnTo>
                  <a:lnTo>
                    <a:pt x="115" y="47"/>
                  </a:lnTo>
                  <a:lnTo>
                    <a:pt x="134" y="47"/>
                  </a:lnTo>
                  <a:lnTo>
                    <a:pt x="134" y="38"/>
                  </a:lnTo>
                  <a:lnTo>
                    <a:pt x="153" y="28"/>
                  </a:lnTo>
                  <a:lnTo>
                    <a:pt x="163" y="28"/>
                  </a:lnTo>
                  <a:lnTo>
                    <a:pt x="172" y="28"/>
                  </a:lnTo>
                  <a:lnTo>
                    <a:pt x="182" y="19"/>
                  </a:lnTo>
                  <a:lnTo>
                    <a:pt x="192" y="19"/>
                  </a:lnTo>
                  <a:lnTo>
                    <a:pt x="211" y="19"/>
                  </a:lnTo>
                  <a:lnTo>
                    <a:pt x="239" y="19"/>
                  </a:lnTo>
                  <a:lnTo>
                    <a:pt x="249" y="19"/>
                  </a:lnTo>
                  <a:lnTo>
                    <a:pt x="239" y="19"/>
                  </a:lnTo>
                  <a:lnTo>
                    <a:pt x="220" y="19"/>
                  </a:lnTo>
                  <a:lnTo>
                    <a:pt x="211" y="19"/>
                  </a:lnTo>
                  <a:lnTo>
                    <a:pt x="220" y="19"/>
                  </a:lnTo>
                  <a:lnTo>
                    <a:pt x="249" y="28"/>
                  </a:lnTo>
                  <a:lnTo>
                    <a:pt x="268" y="28"/>
                  </a:lnTo>
                  <a:lnTo>
                    <a:pt x="287" y="28"/>
                  </a:lnTo>
                  <a:lnTo>
                    <a:pt x="297" y="28"/>
                  </a:lnTo>
                  <a:lnTo>
                    <a:pt x="316" y="28"/>
                  </a:lnTo>
                  <a:lnTo>
                    <a:pt x="325" y="28"/>
                  </a:lnTo>
                  <a:lnTo>
                    <a:pt x="335" y="19"/>
                  </a:lnTo>
                  <a:lnTo>
                    <a:pt x="364" y="19"/>
                  </a:lnTo>
                  <a:lnTo>
                    <a:pt x="402" y="19"/>
                  </a:lnTo>
                  <a:lnTo>
                    <a:pt x="421" y="19"/>
                  </a:lnTo>
                  <a:lnTo>
                    <a:pt x="450" y="9"/>
                  </a:lnTo>
                  <a:lnTo>
                    <a:pt x="469" y="9"/>
                  </a:lnTo>
                  <a:lnTo>
                    <a:pt x="478" y="9"/>
                  </a:lnTo>
                  <a:lnTo>
                    <a:pt x="488" y="9"/>
                  </a:lnTo>
                  <a:lnTo>
                    <a:pt x="498" y="9"/>
                  </a:lnTo>
                  <a:lnTo>
                    <a:pt x="517" y="9"/>
                  </a:lnTo>
                  <a:lnTo>
                    <a:pt x="526" y="9"/>
                  </a:lnTo>
                  <a:lnTo>
                    <a:pt x="545" y="0"/>
                  </a:lnTo>
                  <a:lnTo>
                    <a:pt x="545" y="9"/>
                  </a:lnTo>
                  <a:lnTo>
                    <a:pt x="545" y="19"/>
                  </a:lnTo>
                  <a:lnTo>
                    <a:pt x="526" y="19"/>
                  </a:lnTo>
                  <a:lnTo>
                    <a:pt x="517" y="19"/>
                  </a:lnTo>
                  <a:lnTo>
                    <a:pt x="507" y="19"/>
                  </a:lnTo>
                  <a:lnTo>
                    <a:pt x="498" y="19"/>
                  </a:lnTo>
                  <a:lnTo>
                    <a:pt x="488" y="19"/>
                  </a:lnTo>
                  <a:lnTo>
                    <a:pt x="450" y="19"/>
                  </a:lnTo>
                  <a:lnTo>
                    <a:pt x="421" y="28"/>
                  </a:lnTo>
                  <a:lnTo>
                    <a:pt x="364" y="38"/>
                  </a:lnTo>
                  <a:lnTo>
                    <a:pt x="335" y="38"/>
                  </a:lnTo>
                  <a:lnTo>
                    <a:pt x="325" y="38"/>
                  </a:lnTo>
                  <a:lnTo>
                    <a:pt x="316" y="38"/>
                  </a:lnTo>
                  <a:lnTo>
                    <a:pt x="297" y="38"/>
                  </a:lnTo>
                  <a:lnTo>
                    <a:pt x="287" y="38"/>
                  </a:lnTo>
                  <a:lnTo>
                    <a:pt x="268" y="38"/>
                  </a:lnTo>
                  <a:lnTo>
                    <a:pt x="249" y="38"/>
                  </a:lnTo>
                  <a:lnTo>
                    <a:pt x="220" y="38"/>
                  </a:lnTo>
                  <a:lnTo>
                    <a:pt x="220" y="28"/>
                  </a:lnTo>
                  <a:lnTo>
                    <a:pt x="211" y="28"/>
                  </a:lnTo>
                  <a:lnTo>
                    <a:pt x="220" y="28"/>
                  </a:lnTo>
                  <a:lnTo>
                    <a:pt x="230" y="38"/>
                  </a:lnTo>
                  <a:lnTo>
                    <a:pt x="249" y="38"/>
                  </a:lnTo>
                  <a:lnTo>
                    <a:pt x="239" y="38"/>
                  </a:lnTo>
                  <a:lnTo>
                    <a:pt x="230" y="38"/>
                  </a:lnTo>
                  <a:lnTo>
                    <a:pt x="211" y="38"/>
                  </a:lnTo>
                  <a:lnTo>
                    <a:pt x="192" y="38"/>
                  </a:lnTo>
                  <a:lnTo>
                    <a:pt x="182" y="38"/>
                  </a:lnTo>
                  <a:lnTo>
                    <a:pt x="172" y="47"/>
                  </a:lnTo>
                  <a:lnTo>
                    <a:pt x="163" y="47"/>
                  </a:lnTo>
                  <a:lnTo>
                    <a:pt x="153" y="47"/>
                  </a:lnTo>
                  <a:lnTo>
                    <a:pt x="144" y="57"/>
                  </a:lnTo>
                  <a:lnTo>
                    <a:pt x="134" y="57"/>
                  </a:lnTo>
                  <a:lnTo>
                    <a:pt x="115" y="57"/>
                  </a:lnTo>
                  <a:lnTo>
                    <a:pt x="86" y="57"/>
                  </a:lnTo>
                  <a:lnTo>
                    <a:pt x="96" y="57"/>
                  </a:lnTo>
                  <a:lnTo>
                    <a:pt x="105" y="57"/>
                  </a:lnTo>
                  <a:lnTo>
                    <a:pt x="115" y="57"/>
                  </a:lnTo>
                  <a:lnTo>
                    <a:pt x="105" y="57"/>
                  </a:lnTo>
                  <a:lnTo>
                    <a:pt x="77" y="57"/>
                  </a:lnTo>
                  <a:lnTo>
                    <a:pt x="67" y="57"/>
                  </a:lnTo>
                  <a:lnTo>
                    <a:pt x="58" y="57"/>
                  </a:lnTo>
                  <a:lnTo>
                    <a:pt x="48" y="57"/>
                  </a:lnTo>
                  <a:lnTo>
                    <a:pt x="19" y="57"/>
                  </a:lnTo>
                  <a:lnTo>
                    <a:pt x="10" y="57"/>
                  </a:lnTo>
                  <a:lnTo>
                    <a:pt x="0" y="57"/>
                  </a:lnTo>
                  <a:lnTo>
                    <a:pt x="1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4" name="Freeform 29"/>
            <p:cNvSpPr>
              <a:spLocks/>
            </p:cNvSpPr>
            <p:nvPr/>
          </p:nvSpPr>
          <p:spPr bwMode="auto">
            <a:xfrm>
              <a:off x="4174" y="3566"/>
              <a:ext cx="153" cy="228"/>
            </a:xfrm>
            <a:custGeom>
              <a:avLst/>
              <a:gdLst>
                <a:gd name="T0" fmla="*/ 67 w 153"/>
                <a:gd name="T1" fmla="*/ 0 h 228"/>
                <a:gd name="T2" fmla="*/ 86 w 153"/>
                <a:gd name="T3" fmla="*/ 19 h 228"/>
                <a:gd name="T4" fmla="*/ 105 w 153"/>
                <a:gd name="T5" fmla="*/ 28 h 228"/>
                <a:gd name="T6" fmla="*/ 114 w 153"/>
                <a:gd name="T7" fmla="*/ 57 h 228"/>
                <a:gd name="T8" fmla="*/ 133 w 153"/>
                <a:gd name="T9" fmla="*/ 66 h 228"/>
                <a:gd name="T10" fmla="*/ 153 w 153"/>
                <a:gd name="T11" fmla="*/ 95 h 228"/>
                <a:gd name="T12" fmla="*/ 153 w 153"/>
                <a:gd name="T13" fmla="*/ 124 h 228"/>
                <a:gd name="T14" fmla="*/ 153 w 153"/>
                <a:gd name="T15" fmla="*/ 143 h 228"/>
                <a:gd name="T16" fmla="*/ 153 w 153"/>
                <a:gd name="T17" fmla="*/ 171 h 228"/>
                <a:gd name="T18" fmla="*/ 133 w 153"/>
                <a:gd name="T19" fmla="*/ 181 h 228"/>
                <a:gd name="T20" fmla="*/ 124 w 153"/>
                <a:gd name="T21" fmla="*/ 200 h 228"/>
                <a:gd name="T22" fmla="*/ 105 w 153"/>
                <a:gd name="T23" fmla="*/ 219 h 228"/>
                <a:gd name="T24" fmla="*/ 86 w 153"/>
                <a:gd name="T25" fmla="*/ 219 h 228"/>
                <a:gd name="T26" fmla="*/ 76 w 153"/>
                <a:gd name="T27" fmla="*/ 228 h 228"/>
                <a:gd name="T28" fmla="*/ 67 w 153"/>
                <a:gd name="T29" fmla="*/ 228 h 228"/>
                <a:gd name="T30" fmla="*/ 57 w 153"/>
                <a:gd name="T31" fmla="*/ 228 h 228"/>
                <a:gd name="T32" fmla="*/ 47 w 153"/>
                <a:gd name="T33" fmla="*/ 228 h 228"/>
                <a:gd name="T34" fmla="*/ 47 w 153"/>
                <a:gd name="T35" fmla="*/ 228 h 228"/>
                <a:gd name="T36" fmla="*/ 38 w 153"/>
                <a:gd name="T37" fmla="*/ 219 h 228"/>
                <a:gd name="T38" fmla="*/ 19 w 153"/>
                <a:gd name="T39" fmla="*/ 209 h 228"/>
                <a:gd name="T40" fmla="*/ 0 w 153"/>
                <a:gd name="T41" fmla="*/ 200 h 228"/>
                <a:gd name="T42" fmla="*/ 0 w 153"/>
                <a:gd name="T43" fmla="*/ 200 h 228"/>
                <a:gd name="T44" fmla="*/ 0 w 153"/>
                <a:gd name="T45" fmla="*/ 190 h 228"/>
                <a:gd name="T46" fmla="*/ 0 w 153"/>
                <a:gd name="T47" fmla="*/ 190 h 228"/>
                <a:gd name="T48" fmla="*/ 0 w 153"/>
                <a:gd name="T49" fmla="*/ 181 h 228"/>
                <a:gd name="T50" fmla="*/ 0 w 153"/>
                <a:gd name="T51" fmla="*/ 181 h 228"/>
                <a:gd name="T52" fmla="*/ 9 w 153"/>
                <a:gd name="T53" fmla="*/ 181 h 228"/>
                <a:gd name="T54" fmla="*/ 9 w 153"/>
                <a:gd name="T55" fmla="*/ 181 h 228"/>
                <a:gd name="T56" fmla="*/ 28 w 153"/>
                <a:gd name="T57" fmla="*/ 190 h 228"/>
                <a:gd name="T58" fmla="*/ 47 w 153"/>
                <a:gd name="T59" fmla="*/ 209 h 228"/>
                <a:gd name="T60" fmla="*/ 47 w 153"/>
                <a:gd name="T61" fmla="*/ 219 h 228"/>
                <a:gd name="T62" fmla="*/ 57 w 153"/>
                <a:gd name="T63" fmla="*/ 219 h 228"/>
                <a:gd name="T64" fmla="*/ 67 w 153"/>
                <a:gd name="T65" fmla="*/ 219 h 228"/>
                <a:gd name="T66" fmla="*/ 76 w 153"/>
                <a:gd name="T67" fmla="*/ 209 h 228"/>
                <a:gd name="T68" fmla="*/ 86 w 153"/>
                <a:gd name="T69" fmla="*/ 200 h 228"/>
                <a:gd name="T70" fmla="*/ 95 w 153"/>
                <a:gd name="T71" fmla="*/ 190 h 228"/>
                <a:gd name="T72" fmla="*/ 114 w 153"/>
                <a:gd name="T73" fmla="*/ 162 h 228"/>
                <a:gd name="T74" fmla="*/ 114 w 153"/>
                <a:gd name="T75" fmla="*/ 143 h 228"/>
                <a:gd name="T76" fmla="*/ 114 w 153"/>
                <a:gd name="T77" fmla="*/ 114 h 228"/>
                <a:gd name="T78" fmla="*/ 114 w 153"/>
                <a:gd name="T79" fmla="*/ 95 h 228"/>
                <a:gd name="T80" fmla="*/ 114 w 153"/>
                <a:gd name="T81" fmla="*/ 66 h 228"/>
                <a:gd name="T82" fmla="*/ 105 w 153"/>
                <a:gd name="T83" fmla="*/ 57 h 228"/>
                <a:gd name="T84" fmla="*/ 86 w 153"/>
                <a:gd name="T85" fmla="*/ 38 h 228"/>
                <a:gd name="T86" fmla="*/ 86 w 153"/>
                <a:gd name="T87" fmla="*/ 19 h 228"/>
                <a:gd name="T88" fmla="*/ 67 w 153"/>
                <a:gd name="T89" fmla="*/ 9 h 228"/>
                <a:gd name="T90" fmla="*/ 57 w 153"/>
                <a:gd name="T91" fmla="*/ 0 h 228"/>
                <a:gd name="T92" fmla="*/ 57 w 153"/>
                <a:gd name="T93" fmla="*/ 0 h 228"/>
                <a:gd name="T94" fmla="*/ 57 w 153"/>
                <a:gd name="T95" fmla="*/ 0 h 228"/>
                <a:gd name="T96" fmla="*/ 67 w 153"/>
                <a:gd name="T97" fmla="*/ 0 h 2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3"/>
                <a:gd name="T148" fmla="*/ 0 h 228"/>
                <a:gd name="T149" fmla="*/ 153 w 153"/>
                <a:gd name="T150" fmla="*/ 228 h 2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3" h="228">
                  <a:moveTo>
                    <a:pt x="67" y="0"/>
                  </a:moveTo>
                  <a:lnTo>
                    <a:pt x="67" y="0"/>
                  </a:lnTo>
                  <a:lnTo>
                    <a:pt x="86" y="9"/>
                  </a:lnTo>
                  <a:lnTo>
                    <a:pt x="86" y="19"/>
                  </a:lnTo>
                  <a:lnTo>
                    <a:pt x="95" y="28"/>
                  </a:lnTo>
                  <a:lnTo>
                    <a:pt x="105" y="28"/>
                  </a:lnTo>
                  <a:lnTo>
                    <a:pt x="114" y="38"/>
                  </a:lnTo>
                  <a:lnTo>
                    <a:pt x="114" y="57"/>
                  </a:lnTo>
                  <a:lnTo>
                    <a:pt x="124" y="66"/>
                  </a:lnTo>
                  <a:lnTo>
                    <a:pt x="133" y="66"/>
                  </a:lnTo>
                  <a:lnTo>
                    <a:pt x="143" y="86"/>
                  </a:lnTo>
                  <a:lnTo>
                    <a:pt x="153" y="95"/>
                  </a:lnTo>
                  <a:lnTo>
                    <a:pt x="153" y="105"/>
                  </a:lnTo>
                  <a:lnTo>
                    <a:pt x="153" y="124"/>
                  </a:lnTo>
                  <a:lnTo>
                    <a:pt x="153" y="133"/>
                  </a:lnTo>
                  <a:lnTo>
                    <a:pt x="153" y="143"/>
                  </a:lnTo>
                  <a:lnTo>
                    <a:pt x="153" y="162"/>
                  </a:lnTo>
                  <a:lnTo>
                    <a:pt x="153" y="171"/>
                  </a:lnTo>
                  <a:lnTo>
                    <a:pt x="143" y="181"/>
                  </a:lnTo>
                  <a:lnTo>
                    <a:pt x="133" y="181"/>
                  </a:lnTo>
                  <a:lnTo>
                    <a:pt x="133" y="190"/>
                  </a:lnTo>
                  <a:lnTo>
                    <a:pt x="124" y="200"/>
                  </a:lnTo>
                  <a:lnTo>
                    <a:pt x="114" y="209"/>
                  </a:lnTo>
                  <a:lnTo>
                    <a:pt x="105" y="219"/>
                  </a:lnTo>
                  <a:lnTo>
                    <a:pt x="95" y="219"/>
                  </a:lnTo>
                  <a:lnTo>
                    <a:pt x="86" y="219"/>
                  </a:lnTo>
                  <a:lnTo>
                    <a:pt x="86" y="228"/>
                  </a:lnTo>
                  <a:lnTo>
                    <a:pt x="76" y="228"/>
                  </a:lnTo>
                  <a:lnTo>
                    <a:pt x="67" y="228"/>
                  </a:lnTo>
                  <a:lnTo>
                    <a:pt x="57" y="228"/>
                  </a:lnTo>
                  <a:lnTo>
                    <a:pt x="47" y="228"/>
                  </a:lnTo>
                  <a:lnTo>
                    <a:pt x="47" y="219"/>
                  </a:lnTo>
                  <a:lnTo>
                    <a:pt x="38" y="219"/>
                  </a:lnTo>
                  <a:lnTo>
                    <a:pt x="28" y="219"/>
                  </a:lnTo>
                  <a:lnTo>
                    <a:pt x="19" y="209"/>
                  </a:lnTo>
                  <a:lnTo>
                    <a:pt x="9" y="209"/>
                  </a:lnTo>
                  <a:lnTo>
                    <a:pt x="0" y="200"/>
                  </a:lnTo>
                  <a:lnTo>
                    <a:pt x="0" y="190"/>
                  </a:lnTo>
                  <a:lnTo>
                    <a:pt x="0" y="181"/>
                  </a:lnTo>
                  <a:lnTo>
                    <a:pt x="9" y="181"/>
                  </a:lnTo>
                  <a:lnTo>
                    <a:pt x="19" y="190"/>
                  </a:lnTo>
                  <a:lnTo>
                    <a:pt x="28" y="190"/>
                  </a:lnTo>
                  <a:lnTo>
                    <a:pt x="47" y="200"/>
                  </a:lnTo>
                  <a:lnTo>
                    <a:pt x="47" y="209"/>
                  </a:lnTo>
                  <a:lnTo>
                    <a:pt x="47" y="219"/>
                  </a:lnTo>
                  <a:lnTo>
                    <a:pt x="57" y="219"/>
                  </a:lnTo>
                  <a:lnTo>
                    <a:pt x="67" y="219"/>
                  </a:lnTo>
                  <a:lnTo>
                    <a:pt x="76" y="219"/>
                  </a:lnTo>
                  <a:lnTo>
                    <a:pt x="76" y="209"/>
                  </a:lnTo>
                  <a:lnTo>
                    <a:pt x="86" y="209"/>
                  </a:lnTo>
                  <a:lnTo>
                    <a:pt x="86" y="200"/>
                  </a:lnTo>
                  <a:lnTo>
                    <a:pt x="86" y="190"/>
                  </a:lnTo>
                  <a:lnTo>
                    <a:pt x="95" y="190"/>
                  </a:lnTo>
                  <a:lnTo>
                    <a:pt x="105" y="181"/>
                  </a:lnTo>
                  <a:lnTo>
                    <a:pt x="114" y="162"/>
                  </a:lnTo>
                  <a:lnTo>
                    <a:pt x="114" y="152"/>
                  </a:lnTo>
                  <a:lnTo>
                    <a:pt x="114" y="143"/>
                  </a:lnTo>
                  <a:lnTo>
                    <a:pt x="114" y="133"/>
                  </a:lnTo>
                  <a:lnTo>
                    <a:pt x="114" y="114"/>
                  </a:lnTo>
                  <a:lnTo>
                    <a:pt x="114" y="105"/>
                  </a:lnTo>
                  <a:lnTo>
                    <a:pt x="114" y="95"/>
                  </a:lnTo>
                  <a:lnTo>
                    <a:pt x="114" y="86"/>
                  </a:lnTo>
                  <a:lnTo>
                    <a:pt x="114" y="66"/>
                  </a:lnTo>
                  <a:lnTo>
                    <a:pt x="105" y="66"/>
                  </a:lnTo>
                  <a:lnTo>
                    <a:pt x="105" y="57"/>
                  </a:lnTo>
                  <a:lnTo>
                    <a:pt x="95" y="47"/>
                  </a:lnTo>
                  <a:lnTo>
                    <a:pt x="86" y="38"/>
                  </a:lnTo>
                  <a:lnTo>
                    <a:pt x="86" y="28"/>
                  </a:lnTo>
                  <a:lnTo>
                    <a:pt x="86" y="19"/>
                  </a:lnTo>
                  <a:lnTo>
                    <a:pt x="76" y="19"/>
                  </a:lnTo>
                  <a:lnTo>
                    <a:pt x="67" y="9"/>
                  </a:lnTo>
                  <a:lnTo>
                    <a:pt x="57" y="0"/>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5" name="Freeform 30"/>
            <p:cNvSpPr>
              <a:spLocks/>
            </p:cNvSpPr>
            <p:nvPr/>
          </p:nvSpPr>
          <p:spPr bwMode="auto">
            <a:xfrm>
              <a:off x="4231" y="3537"/>
              <a:ext cx="287" cy="267"/>
            </a:xfrm>
            <a:custGeom>
              <a:avLst/>
              <a:gdLst>
                <a:gd name="T0" fmla="*/ 0 w 287"/>
                <a:gd name="T1" fmla="*/ 257 h 267"/>
                <a:gd name="T2" fmla="*/ 19 w 287"/>
                <a:gd name="T3" fmla="*/ 257 h 267"/>
                <a:gd name="T4" fmla="*/ 48 w 287"/>
                <a:gd name="T5" fmla="*/ 248 h 267"/>
                <a:gd name="T6" fmla="*/ 86 w 287"/>
                <a:gd name="T7" fmla="*/ 229 h 267"/>
                <a:gd name="T8" fmla="*/ 105 w 287"/>
                <a:gd name="T9" fmla="*/ 210 h 267"/>
                <a:gd name="T10" fmla="*/ 124 w 287"/>
                <a:gd name="T11" fmla="*/ 210 h 267"/>
                <a:gd name="T12" fmla="*/ 143 w 287"/>
                <a:gd name="T13" fmla="*/ 200 h 267"/>
                <a:gd name="T14" fmla="*/ 172 w 287"/>
                <a:gd name="T15" fmla="*/ 200 h 267"/>
                <a:gd name="T16" fmla="*/ 182 w 287"/>
                <a:gd name="T17" fmla="*/ 191 h 267"/>
                <a:gd name="T18" fmla="*/ 201 w 287"/>
                <a:gd name="T19" fmla="*/ 191 h 267"/>
                <a:gd name="T20" fmla="*/ 220 w 287"/>
                <a:gd name="T21" fmla="*/ 200 h 267"/>
                <a:gd name="T22" fmla="*/ 229 w 287"/>
                <a:gd name="T23" fmla="*/ 200 h 267"/>
                <a:gd name="T24" fmla="*/ 239 w 287"/>
                <a:gd name="T25" fmla="*/ 191 h 267"/>
                <a:gd name="T26" fmla="*/ 249 w 287"/>
                <a:gd name="T27" fmla="*/ 191 h 267"/>
                <a:gd name="T28" fmla="*/ 249 w 287"/>
                <a:gd name="T29" fmla="*/ 191 h 267"/>
                <a:gd name="T30" fmla="*/ 239 w 287"/>
                <a:gd name="T31" fmla="*/ 143 h 267"/>
                <a:gd name="T32" fmla="*/ 239 w 287"/>
                <a:gd name="T33" fmla="*/ 95 h 267"/>
                <a:gd name="T34" fmla="*/ 191 w 287"/>
                <a:gd name="T35" fmla="*/ 10 h 267"/>
                <a:gd name="T36" fmla="*/ 191 w 287"/>
                <a:gd name="T37" fmla="*/ 0 h 267"/>
                <a:gd name="T38" fmla="*/ 191 w 287"/>
                <a:gd name="T39" fmla="*/ 0 h 267"/>
                <a:gd name="T40" fmla="*/ 201 w 287"/>
                <a:gd name="T41" fmla="*/ 0 h 267"/>
                <a:gd name="T42" fmla="*/ 268 w 287"/>
                <a:gd name="T43" fmla="*/ 95 h 267"/>
                <a:gd name="T44" fmla="*/ 277 w 287"/>
                <a:gd name="T45" fmla="*/ 143 h 267"/>
                <a:gd name="T46" fmla="*/ 287 w 287"/>
                <a:gd name="T47" fmla="*/ 191 h 267"/>
                <a:gd name="T48" fmla="*/ 268 w 287"/>
                <a:gd name="T49" fmla="*/ 210 h 267"/>
                <a:gd name="T50" fmla="*/ 258 w 287"/>
                <a:gd name="T51" fmla="*/ 210 h 267"/>
                <a:gd name="T52" fmla="*/ 249 w 287"/>
                <a:gd name="T53" fmla="*/ 219 h 267"/>
                <a:gd name="T54" fmla="*/ 229 w 287"/>
                <a:gd name="T55" fmla="*/ 229 h 267"/>
                <a:gd name="T56" fmla="*/ 210 w 287"/>
                <a:gd name="T57" fmla="*/ 229 h 267"/>
                <a:gd name="T58" fmla="*/ 182 w 287"/>
                <a:gd name="T59" fmla="*/ 229 h 267"/>
                <a:gd name="T60" fmla="*/ 172 w 287"/>
                <a:gd name="T61" fmla="*/ 229 h 267"/>
                <a:gd name="T62" fmla="*/ 143 w 287"/>
                <a:gd name="T63" fmla="*/ 229 h 267"/>
                <a:gd name="T64" fmla="*/ 124 w 287"/>
                <a:gd name="T65" fmla="*/ 238 h 267"/>
                <a:gd name="T66" fmla="*/ 96 w 287"/>
                <a:gd name="T67" fmla="*/ 248 h 267"/>
                <a:gd name="T68" fmla="*/ 57 w 287"/>
                <a:gd name="T69" fmla="*/ 248 h 267"/>
                <a:gd name="T70" fmla="*/ 19 w 287"/>
                <a:gd name="T71" fmla="*/ 267 h 267"/>
                <a:gd name="T72" fmla="*/ 0 w 287"/>
                <a:gd name="T73" fmla="*/ 267 h 267"/>
                <a:gd name="T74" fmla="*/ 0 w 287"/>
                <a:gd name="T75" fmla="*/ 267 h 267"/>
                <a:gd name="T76" fmla="*/ 0 w 287"/>
                <a:gd name="T77" fmla="*/ 257 h 267"/>
                <a:gd name="T78" fmla="*/ 0 w 287"/>
                <a:gd name="T79" fmla="*/ 257 h 2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7"/>
                <a:gd name="T121" fmla="*/ 0 h 267"/>
                <a:gd name="T122" fmla="*/ 287 w 287"/>
                <a:gd name="T123" fmla="*/ 267 h 2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7" h="267">
                  <a:moveTo>
                    <a:pt x="0" y="257"/>
                  </a:moveTo>
                  <a:lnTo>
                    <a:pt x="0" y="257"/>
                  </a:lnTo>
                  <a:lnTo>
                    <a:pt x="10" y="257"/>
                  </a:lnTo>
                  <a:lnTo>
                    <a:pt x="19" y="257"/>
                  </a:lnTo>
                  <a:lnTo>
                    <a:pt x="29" y="248"/>
                  </a:lnTo>
                  <a:lnTo>
                    <a:pt x="48" y="248"/>
                  </a:lnTo>
                  <a:lnTo>
                    <a:pt x="57" y="248"/>
                  </a:lnTo>
                  <a:lnTo>
                    <a:pt x="86" y="229"/>
                  </a:lnTo>
                  <a:lnTo>
                    <a:pt x="96" y="219"/>
                  </a:lnTo>
                  <a:lnTo>
                    <a:pt x="105" y="210"/>
                  </a:lnTo>
                  <a:lnTo>
                    <a:pt x="115" y="210"/>
                  </a:lnTo>
                  <a:lnTo>
                    <a:pt x="124" y="210"/>
                  </a:lnTo>
                  <a:lnTo>
                    <a:pt x="134" y="210"/>
                  </a:lnTo>
                  <a:lnTo>
                    <a:pt x="143" y="200"/>
                  </a:lnTo>
                  <a:lnTo>
                    <a:pt x="163" y="200"/>
                  </a:lnTo>
                  <a:lnTo>
                    <a:pt x="172" y="200"/>
                  </a:lnTo>
                  <a:lnTo>
                    <a:pt x="182" y="191"/>
                  </a:lnTo>
                  <a:lnTo>
                    <a:pt x="191" y="191"/>
                  </a:lnTo>
                  <a:lnTo>
                    <a:pt x="201" y="191"/>
                  </a:lnTo>
                  <a:lnTo>
                    <a:pt x="210" y="191"/>
                  </a:lnTo>
                  <a:lnTo>
                    <a:pt x="220" y="200"/>
                  </a:lnTo>
                  <a:lnTo>
                    <a:pt x="229" y="200"/>
                  </a:lnTo>
                  <a:lnTo>
                    <a:pt x="239" y="191"/>
                  </a:lnTo>
                  <a:lnTo>
                    <a:pt x="249" y="191"/>
                  </a:lnTo>
                  <a:lnTo>
                    <a:pt x="249" y="172"/>
                  </a:lnTo>
                  <a:lnTo>
                    <a:pt x="239" y="143"/>
                  </a:lnTo>
                  <a:lnTo>
                    <a:pt x="239" y="134"/>
                  </a:lnTo>
                  <a:lnTo>
                    <a:pt x="239" y="95"/>
                  </a:lnTo>
                  <a:lnTo>
                    <a:pt x="191" y="10"/>
                  </a:lnTo>
                  <a:lnTo>
                    <a:pt x="191" y="0"/>
                  </a:lnTo>
                  <a:lnTo>
                    <a:pt x="201" y="0"/>
                  </a:lnTo>
                  <a:lnTo>
                    <a:pt x="268" y="95"/>
                  </a:lnTo>
                  <a:lnTo>
                    <a:pt x="268" y="124"/>
                  </a:lnTo>
                  <a:lnTo>
                    <a:pt x="277" y="143"/>
                  </a:lnTo>
                  <a:lnTo>
                    <a:pt x="277" y="172"/>
                  </a:lnTo>
                  <a:lnTo>
                    <a:pt x="287" y="191"/>
                  </a:lnTo>
                  <a:lnTo>
                    <a:pt x="277" y="200"/>
                  </a:lnTo>
                  <a:lnTo>
                    <a:pt x="268" y="210"/>
                  </a:lnTo>
                  <a:lnTo>
                    <a:pt x="258" y="210"/>
                  </a:lnTo>
                  <a:lnTo>
                    <a:pt x="249" y="219"/>
                  </a:lnTo>
                  <a:lnTo>
                    <a:pt x="239" y="229"/>
                  </a:lnTo>
                  <a:lnTo>
                    <a:pt x="229" y="229"/>
                  </a:lnTo>
                  <a:lnTo>
                    <a:pt x="210" y="229"/>
                  </a:lnTo>
                  <a:lnTo>
                    <a:pt x="201" y="229"/>
                  </a:lnTo>
                  <a:lnTo>
                    <a:pt x="182" y="229"/>
                  </a:lnTo>
                  <a:lnTo>
                    <a:pt x="172" y="229"/>
                  </a:lnTo>
                  <a:lnTo>
                    <a:pt x="153" y="229"/>
                  </a:lnTo>
                  <a:lnTo>
                    <a:pt x="143" y="229"/>
                  </a:lnTo>
                  <a:lnTo>
                    <a:pt x="134" y="229"/>
                  </a:lnTo>
                  <a:lnTo>
                    <a:pt x="124" y="238"/>
                  </a:lnTo>
                  <a:lnTo>
                    <a:pt x="105" y="238"/>
                  </a:lnTo>
                  <a:lnTo>
                    <a:pt x="96" y="248"/>
                  </a:lnTo>
                  <a:lnTo>
                    <a:pt x="86" y="248"/>
                  </a:lnTo>
                  <a:lnTo>
                    <a:pt x="57" y="248"/>
                  </a:lnTo>
                  <a:lnTo>
                    <a:pt x="29" y="257"/>
                  </a:lnTo>
                  <a:lnTo>
                    <a:pt x="19" y="267"/>
                  </a:lnTo>
                  <a:lnTo>
                    <a:pt x="10" y="267"/>
                  </a:lnTo>
                  <a:lnTo>
                    <a:pt x="0" y="267"/>
                  </a:lnTo>
                  <a:lnTo>
                    <a:pt x="0" y="2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6" name="Freeform 31"/>
            <p:cNvSpPr>
              <a:spLocks/>
            </p:cNvSpPr>
            <p:nvPr/>
          </p:nvSpPr>
          <p:spPr bwMode="auto">
            <a:xfrm>
              <a:off x="4221" y="3404"/>
              <a:ext cx="182" cy="86"/>
            </a:xfrm>
            <a:custGeom>
              <a:avLst/>
              <a:gdLst>
                <a:gd name="T0" fmla="*/ 0 w 182"/>
                <a:gd name="T1" fmla="*/ 28 h 86"/>
                <a:gd name="T2" fmla="*/ 20 w 182"/>
                <a:gd name="T3" fmla="*/ 19 h 86"/>
                <a:gd name="T4" fmla="*/ 39 w 182"/>
                <a:gd name="T5" fmla="*/ 9 h 86"/>
                <a:gd name="T6" fmla="*/ 58 w 182"/>
                <a:gd name="T7" fmla="*/ 9 h 86"/>
                <a:gd name="T8" fmla="*/ 67 w 182"/>
                <a:gd name="T9" fmla="*/ 0 h 86"/>
                <a:gd name="T10" fmla="*/ 77 w 182"/>
                <a:gd name="T11" fmla="*/ 0 h 86"/>
                <a:gd name="T12" fmla="*/ 106 w 182"/>
                <a:gd name="T13" fmla="*/ 0 h 86"/>
                <a:gd name="T14" fmla="*/ 115 w 182"/>
                <a:gd name="T15" fmla="*/ 0 h 86"/>
                <a:gd name="T16" fmla="*/ 125 w 182"/>
                <a:gd name="T17" fmla="*/ 9 h 86"/>
                <a:gd name="T18" fmla="*/ 144 w 182"/>
                <a:gd name="T19" fmla="*/ 9 h 86"/>
                <a:gd name="T20" fmla="*/ 153 w 182"/>
                <a:gd name="T21" fmla="*/ 38 h 86"/>
                <a:gd name="T22" fmla="*/ 163 w 182"/>
                <a:gd name="T23" fmla="*/ 47 h 86"/>
                <a:gd name="T24" fmla="*/ 173 w 182"/>
                <a:gd name="T25" fmla="*/ 57 h 86"/>
                <a:gd name="T26" fmla="*/ 182 w 182"/>
                <a:gd name="T27" fmla="*/ 76 h 86"/>
                <a:gd name="T28" fmla="*/ 173 w 182"/>
                <a:gd name="T29" fmla="*/ 76 h 86"/>
                <a:gd name="T30" fmla="*/ 173 w 182"/>
                <a:gd name="T31" fmla="*/ 86 h 86"/>
                <a:gd name="T32" fmla="*/ 173 w 182"/>
                <a:gd name="T33" fmla="*/ 76 h 86"/>
                <a:gd name="T34" fmla="*/ 163 w 182"/>
                <a:gd name="T35" fmla="*/ 66 h 86"/>
                <a:gd name="T36" fmla="*/ 153 w 182"/>
                <a:gd name="T37" fmla="*/ 57 h 86"/>
                <a:gd name="T38" fmla="*/ 144 w 182"/>
                <a:gd name="T39" fmla="*/ 47 h 86"/>
                <a:gd name="T40" fmla="*/ 134 w 182"/>
                <a:gd name="T41" fmla="*/ 47 h 86"/>
                <a:gd name="T42" fmla="*/ 115 w 182"/>
                <a:gd name="T43" fmla="*/ 28 h 86"/>
                <a:gd name="T44" fmla="*/ 106 w 182"/>
                <a:gd name="T45" fmla="*/ 19 h 86"/>
                <a:gd name="T46" fmla="*/ 96 w 182"/>
                <a:gd name="T47" fmla="*/ 19 h 86"/>
                <a:gd name="T48" fmla="*/ 77 w 182"/>
                <a:gd name="T49" fmla="*/ 9 h 86"/>
                <a:gd name="T50" fmla="*/ 67 w 182"/>
                <a:gd name="T51" fmla="*/ 19 h 86"/>
                <a:gd name="T52" fmla="*/ 48 w 182"/>
                <a:gd name="T53" fmla="*/ 19 h 86"/>
                <a:gd name="T54" fmla="*/ 39 w 182"/>
                <a:gd name="T55" fmla="*/ 28 h 86"/>
                <a:gd name="T56" fmla="*/ 20 w 182"/>
                <a:gd name="T57" fmla="*/ 38 h 86"/>
                <a:gd name="T58" fmla="*/ 0 w 182"/>
                <a:gd name="T59" fmla="*/ 47 h 86"/>
                <a:gd name="T60" fmla="*/ 0 w 182"/>
                <a:gd name="T61" fmla="*/ 47 h 86"/>
                <a:gd name="T62" fmla="*/ 0 w 182"/>
                <a:gd name="T63" fmla="*/ 47 h 86"/>
                <a:gd name="T64" fmla="*/ 0 w 182"/>
                <a:gd name="T65" fmla="*/ 38 h 86"/>
                <a:gd name="T66" fmla="*/ 0 w 182"/>
                <a:gd name="T67" fmla="*/ 28 h 86"/>
                <a:gd name="T68" fmla="*/ 0 w 182"/>
                <a:gd name="T69" fmla="*/ 28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2"/>
                <a:gd name="T106" fmla="*/ 0 h 86"/>
                <a:gd name="T107" fmla="*/ 182 w 182"/>
                <a:gd name="T108" fmla="*/ 86 h 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2" h="86">
                  <a:moveTo>
                    <a:pt x="0" y="28"/>
                  </a:moveTo>
                  <a:lnTo>
                    <a:pt x="0" y="28"/>
                  </a:lnTo>
                  <a:lnTo>
                    <a:pt x="10" y="19"/>
                  </a:lnTo>
                  <a:lnTo>
                    <a:pt x="20" y="19"/>
                  </a:lnTo>
                  <a:lnTo>
                    <a:pt x="29" y="9"/>
                  </a:lnTo>
                  <a:lnTo>
                    <a:pt x="39" y="9"/>
                  </a:lnTo>
                  <a:lnTo>
                    <a:pt x="58" y="9"/>
                  </a:lnTo>
                  <a:lnTo>
                    <a:pt x="67" y="0"/>
                  </a:lnTo>
                  <a:lnTo>
                    <a:pt x="77" y="0"/>
                  </a:lnTo>
                  <a:lnTo>
                    <a:pt x="96" y="0"/>
                  </a:lnTo>
                  <a:lnTo>
                    <a:pt x="106" y="0"/>
                  </a:lnTo>
                  <a:lnTo>
                    <a:pt x="115" y="0"/>
                  </a:lnTo>
                  <a:lnTo>
                    <a:pt x="125" y="9"/>
                  </a:lnTo>
                  <a:lnTo>
                    <a:pt x="134" y="9"/>
                  </a:lnTo>
                  <a:lnTo>
                    <a:pt x="144" y="9"/>
                  </a:lnTo>
                  <a:lnTo>
                    <a:pt x="153" y="28"/>
                  </a:lnTo>
                  <a:lnTo>
                    <a:pt x="153" y="38"/>
                  </a:lnTo>
                  <a:lnTo>
                    <a:pt x="163" y="38"/>
                  </a:lnTo>
                  <a:lnTo>
                    <a:pt x="163" y="47"/>
                  </a:lnTo>
                  <a:lnTo>
                    <a:pt x="173" y="57"/>
                  </a:lnTo>
                  <a:lnTo>
                    <a:pt x="173" y="76"/>
                  </a:lnTo>
                  <a:lnTo>
                    <a:pt x="182" y="76"/>
                  </a:lnTo>
                  <a:lnTo>
                    <a:pt x="173" y="76"/>
                  </a:lnTo>
                  <a:lnTo>
                    <a:pt x="173" y="86"/>
                  </a:lnTo>
                  <a:lnTo>
                    <a:pt x="173" y="76"/>
                  </a:lnTo>
                  <a:lnTo>
                    <a:pt x="163" y="66"/>
                  </a:lnTo>
                  <a:lnTo>
                    <a:pt x="153" y="57"/>
                  </a:lnTo>
                  <a:lnTo>
                    <a:pt x="144" y="47"/>
                  </a:lnTo>
                  <a:lnTo>
                    <a:pt x="134" y="47"/>
                  </a:lnTo>
                  <a:lnTo>
                    <a:pt x="125" y="38"/>
                  </a:lnTo>
                  <a:lnTo>
                    <a:pt x="115" y="28"/>
                  </a:lnTo>
                  <a:lnTo>
                    <a:pt x="115" y="19"/>
                  </a:lnTo>
                  <a:lnTo>
                    <a:pt x="106" y="19"/>
                  </a:lnTo>
                  <a:lnTo>
                    <a:pt x="96" y="19"/>
                  </a:lnTo>
                  <a:lnTo>
                    <a:pt x="86" y="9"/>
                  </a:lnTo>
                  <a:lnTo>
                    <a:pt x="77" y="9"/>
                  </a:lnTo>
                  <a:lnTo>
                    <a:pt x="67" y="19"/>
                  </a:lnTo>
                  <a:lnTo>
                    <a:pt x="58" y="19"/>
                  </a:lnTo>
                  <a:lnTo>
                    <a:pt x="48" y="19"/>
                  </a:lnTo>
                  <a:lnTo>
                    <a:pt x="39" y="28"/>
                  </a:lnTo>
                  <a:lnTo>
                    <a:pt x="29" y="38"/>
                  </a:lnTo>
                  <a:lnTo>
                    <a:pt x="20" y="38"/>
                  </a:lnTo>
                  <a:lnTo>
                    <a:pt x="10" y="47"/>
                  </a:lnTo>
                  <a:lnTo>
                    <a:pt x="0" y="47"/>
                  </a:lnTo>
                  <a:lnTo>
                    <a:pt x="0" y="3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7" name="Freeform 32"/>
            <p:cNvSpPr>
              <a:spLocks/>
            </p:cNvSpPr>
            <p:nvPr/>
          </p:nvSpPr>
          <p:spPr bwMode="auto">
            <a:xfrm>
              <a:off x="4365" y="3347"/>
              <a:ext cx="335" cy="104"/>
            </a:xfrm>
            <a:custGeom>
              <a:avLst/>
              <a:gdLst>
                <a:gd name="T0" fmla="*/ 9 w 335"/>
                <a:gd name="T1" fmla="*/ 76 h 104"/>
                <a:gd name="T2" fmla="*/ 9 w 335"/>
                <a:gd name="T3" fmla="*/ 76 h 104"/>
                <a:gd name="T4" fmla="*/ 29 w 335"/>
                <a:gd name="T5" fmla="*/ 76 h 104"/>
                <a:gd name="T6" fmla="*/ 38 w 335"/>
                <a:gd name="T7" fmla="*/ 76 h 104"/>
                <a:gd name="T8" fmla="*/ 48 w 335"/>
                <a:gd name="T9" fmla="*/ 76 h 104"/>
                <a:gd name="T10" fmla="*/ 57 w 335"/>
                <a:gd name="T11" fmla="*/ 66 h 104"/>
                <a:gd name="T12" fmla="*/ 76 w 335"/>
                <a:gd name="T13" fmla="*/ 66 h 104"/>
                <a:gd name="T14" fmla="*/ 86 w 335"/>
                <a:gd name="T15" fmla="*/ 66 h 104"/>
                <a:gd name="T16" fmla="*/ 105 w 335"/>
                <a:gd name="T17" fmla="*/ 66 h 104"/>
                <a:gd name="T18" fmla="*/ 134 w 335"/>
                <a:gd name="T19" fmla="*/ 57 h 104"/>
                <a:gd name="T20" fmla="*/ 162 w 335"/>
                <a:gd name="T21" fmla="*/ 38 h 104"/>
                <a:gd name="T22" fmla="*/ 191 w 335"/>
                <a:gd name="T23" fmla="*/ 28 h 104"/>
                <a:gd name="T24" fmla="*/ 201 w 335"/>
                <a:gd name="T25" fmla="*/ 28 h 104"/>
                <a:gd name="T26" fmla="*/ 220 w 335"/>
                <a:gd name="T27" fmla="*/ 19 h 104"/>
                <a:gd name="T28" fmla="*/ 229 w 335"/>
                <a:gd name="T29" fmla="*/ 9 h 104"/>
                <a:gd name="T30" fmla="*/ 258 w 335"/>
                <a:gd name="T31" fmla="*/ 9 h 104"/>
                <a:gd name="T32" fmla="*/ 315 w 335"/>
                <a:gd name="T33" fmla="*/ 0 h 104"/>
                <a:gd name="T34" fmla="*/ 315 w 335"/>
                <a:gd name="T35" fmla="*/ 0 h 104"/>
                <a:gd name="T36" fmla="*/ 315 w 335"/>
                <a:gd name="T37" fmla="*/ 0 h 104"/>
                <a:gd name="T38" fmla="*/ 325 w 335"/>
                <a:gd name="T39" fmla="*/ 0 h 104"/>
                <a:gd name="T40" fmla="*/ 325 w 335"/>
                <a:gd name="T41" fmla="*/ 0 h 104"/>
                <a:gd name="T42" fmla="*/ 325 w 335"/>
                <a:gd name="T43" fmla="*/ 0 h 104"/>
                <a:gd name="T44" fmla="*/ 335 w 335"/>
                <a:gd name="T45" fmla="*/ 9 h 104"/>
                <a:gd name="T46" fmla="*/ 335 w 335"/>
                <a:gd name="T47" fmla="*/ 9 h 104"/>
                <a:gd name="T48" fmla="*/ 335 w 335"/>
                <a:gd name="T49" fmla="*/ 9 h 104"/>
                <a:gd name="T50" fmla="*/ 335 w 335"/>
                <a:gd name="T51" fmla="*/ 19 h 104"/>
                <a:gd name="T52" fmla="*/ 335 w 335"/>
                <a:gd name="T53" fmla="*/ 19 h 104"/>
                <a:gd name="T54" fmla="*/ 335 w 335"/>
                <a:gd name="T55" fmla="*/ 19 h 104"/>
                <a:gd name="T56" fmla="*/ 325 w 335"/>
                <a:gd name="T57" fmla="*/ 28 h 104"/>
                <a:gd name="T58" fmla="*/ 325 w 335"/>
                <a:gd name="T59" fmla="*/ 28 h 104"/>
                <a:gd name="T60" fmla="*/ 325 w 335"/>
                <a:gd name="T61" fmla="*/ 28 h 104"/>
                <a:gd name="T62" fmla="*/ 315 w 335"/>
                <a:gd name="T63" fmla="*/ 28 h 104"/>
                <a:gd name="T64" fmla="*/ 258 w 335"/>
                <a:gd name="T65" fmla="*/ 38 h 104"/>
                <a:gd name="T66" fmla="*/ 229 w 335"/>
                <a:gd name="T67" fmla="*/ 47 h 104"/>
                <a:gd name="T68" fmla="*/ 191 w 335"/>
                <a:gd name="T69" fmla="*/ 66 h 104"/>
                <a:gd name="T70" fmla="*/ 162 w 335"/>
                <a:gd name="T71" fmla="*/ 66 h 104"/>
                <a:gd name="T72" fmla="*/ 143 w 335"/>
                <a:gd name="T73" fmla="*/ 76 h 104"/>
                <a:gd name="T74" fmla="*/ 124 w 335"/>
                <a:gd name="T75" fmla="*/ 85 h 104"/>
                <a:gd name="T76" fmla="*/ 115 w 335"/>
                <a:gd name="T77" fmla="*/ 85 h 104"/>
                <a:gd name="T78" fmla="*/ 95 w 335"/>
                <a:gd name="T79" fmla="*/ 95 h 104"/>
                <a:gd name="T80" fmla="*/ 76 w 335"/>
                <a:gd name="T81" fmla="*/ 95 h 104"/>
                <a:gd name="T82" fmla="*/ 67 w 335"/>
                <a:gd name="T83" fmla="*/ 95 h 104"/>
                <a:gd name="T84" fmla="*/ 38 w 335"/>
                <a:gd name="T85" fmla="*/ 104 h 104"/>
                <a:gd name="T86" fmla="*/ 29 w 335"/>
                <a:gd name="T87" fmla="*/ 104 h 104"/>
                <a:gd name="T88" fmla="*/ 9 w 335"/>
                <a:gd name="T89" fmla="*/ 104 h 104"/>
                <a:gd name="T90" fmla="*/ 9 w 335"/>
                <a:gd name="T91" fmla="*/ 104 h 104"/>
                <a:gd name="T92" fmla="*/ 0 w 335"/>
                <a:gd name="T93" fmla="*/ 104 h 104"/>
                <a:gd name="T94" fmla="*/ 0 w 335"/>
                <a:gd name="T95" fmla="*/ 104 h 104"/>
                <a:gd name="T96" fmla="*/ 0 w 335"/>
                <a:gd name="T97" fmla="*/ 95 h 104"/>
                <a:gd name="T98" fmla="*/ 0 w 335"/>
                <a:gd name="T99" fmla="*/ 95 h 104"/>
                <a:gd name="T100" fmla="*/ 0 w 335"/>
                <a:gd name="T101" fmla="*/ 95 h 104"/>
                <a:gd name="T102" fmla="*/ 0 w 335"/>
                <a:gd name="T103" fmla="*/ 95 h 104"/>
                <a:gd name="T104" fmla="*/ 0 w 335"/>
                <a:gd name="T105" fmla="*/ 85 h 104"/>
                <a:gd name="T106" fmla="*/ 0 w 335"/>
                <a:gd name="T107" fmla="*/ 85 h 104"/>
                <a:gd name="T108" fmla="*/ 0 w 335"/>
                <a:gd name="T109" fmla="*/ 85 h 104"/>
                <a:gd name="T110" fmla="*/ 0 w 335"/>
                <a:gd name="T111" fmla="*/ 76 h 104"/>
                <a:gd name="T112" fmla="*/ 0 w 335"/>
                <a:gd name="T113" fmla="*/ 76 h 104"/>
                <a:gd name="T114" fmla="*/ 9 w 335"/>
                <a:gd name="T115" fmla="*/ 76 h 104"/>
                <a:gd name="T116" fmla="*/ 9 w 335"/>
                <a:gd name="T117" fmla="*/ 76 h 1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104"/>
                <a:gd name="T179" fmla="*/ 335 w 335"/>
                <a:gd name="T180" fmla="*/ 104 h 1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104">
                  <a:moveTo>
                    <a:pt x="9" y="76"/>
                  </a:moveTo>
                  <a:lnTo>
                    <a:pt x="9" y="76"/>
                  </a:lnTo>
                  <a:lnTo>
                    <a:pt x="29" y="76"/>
                  </a:lnTo>
                  <a:lnTo>
                    <a:pt x="38" y="76"/>
                  </a:lnTo>
                  <a:lnTo>
                    <a:pt x="48" y="76"/>
                  </a:lnTo>
                  <a:lnTo>
                    <a:pt x="57" y="66"/>
                  </a:lnTo>
                  <a:lnTo>
                    <a:pt x="76" y="66"/>
                  </a:lnTo>
                  <a:lnTo>
                    <a:pt x="86" y="66"/>
                  </a:lnTo>
                  <a:lnTo>
                    <a:pt x="105" y="66"/>
                  </a:lnTo>
                  <a:lnTo>
                    <a:pt x="134" y="57"/>
                  </a:lnTo>
                  <a:lnTo>
                    <a:pt x="162" y="38"/>
                  </a:lnTo>
                  <a:lnTo>
                    <a:pt x="191" y="28"/>
                  </a:lnTo>
                  <a:lnTo>
                    <a:pt x="201" y="28"/>
                  </a:lnTo>
                  <a:lnTo>
                    <a:pt x="220" y="19"/>
                  </a:lnTo>
                  <a:lnTo>
                    <a:pt x="229" y="9"/>
                  </a:lnTo>
                  <a:lnTo>
                    <a:pt x="258" y="9"/>
                  </a:lnTo>
                  <a:lnTo>
                    <a:pt x="315" y="0"/>
                  </a:lnTo>
                  <a:lnTo>
                    <a:pt x="325" y="0"/>
                  </a:lnTo>
                  <a:lnTo>
                    <a:pt x="335" y="9"/>
                  </a:lnTo>
                  <a:lnTo>
                    <a:pt x="335" y="19"/>
                  </a:lnTo>
                  <a:lnTo>
                    <a:pt x="325" y="28"/>
                  </a:lnTo>
                  <a:lnTo>
                    <a:pt x="315" y="28"/>
                  </a:lnTo>
                  <a:lnTo>
                    <a:pt x="258" y="38"/>
                  </a:lnTo>
                  <a:lnTo>
                    <a:pt x="229" y="47"/>
                  </a:lnTo>
                  <a:lnTo>
                    <a:pt x="191" y="66"/>
                  </a:lnTo>
                  <a:lnTo>
                    <a:pt x="162" y="66"/>
                  </a:lnTo>
                  <a:lnTo>
                    <a:pt x="143" y="76"/>
                  </a:lnTo>
                  <a:lnTo>
                    <a:pt x="124" y="85"/>
                  </a:lnTo>
                  <a:lnTo>
                    <a:pt x="115" y="85"/>
                  </a:lnTo>
                  <a:lnTo>
                    <a:pt x="95" y="95"/>
                  </a:lnTo>
                  <a:lnTo>
                    <a:pt x="76" y="95"/>
                  </a:lnTo>
                  <a:lnTo>
                    <a:pt x="67" y="95"/>
                  </a:lnTo>
                  <a:lnTo>
                    <a:pt x="38" y="104"/>
                  </a:lnTo>
                  <a:lnTo>
                    <a:pt x="29" y="104"/>
                  </a:lnTo>
                  <a:lnTo>
                    <a:pt x="9" y="104"/>
                  </a:lnTo>
                  <a:lnTo>
                    <a:pt x="0" y="104"/>
                  </a:lnTo>
                  <a:lnTo>
                    <a:pt x="0" y="95"/>
                  </a:lnTo>
                  <a:lnTo>
                    <a:pt x="0" y="85"/>
                  </a:lnTo>
                  <a:lnTo>
                    <a:pt x="0" y="76"/>
                  </a:lnTo>
                  <a:lnTo>
                    <a:pt x="9"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8" name="Freeform 33"/>
            <p:cNvSpPr>
              <a:spLocks/>
            </p:cNvSpPr>
            <p:nvPr/>
          </p:nvSpPr>
          <p:spPr bwMode="auto">
            <a:xfrm>
              <a:off x="4489" y="3680"/>
              <a:ext cx="249" cy="57"/>
            </a:xfrm>
            <a:custGeom>
              <a:avLst/>
              <a:gdLst>
                <a:gd name="T0" fmla="*/ 29 w 249"/>
                <a:gd name="T1" fmla="*/ 19 h 57"/>
                <a:gd name="T2" fmla="*/ 29 w 249"/>
                <a:gd name="T3" fmla="*/ 19 h 57"/>
                <a:gd name="T4" fmla="*/ 48 w 249"/>
                <a:gd name="T5" fmla="*/ 19 h 57"/>
                <a:gd name="T6" fmla="*/ 67 w 249"/>
                <a:gd name="T7" fmla="*/ 10 h 57"/>
                <a:gd name="T8" fmla="*/ 105 w 249"/>
                <a:gd name="T9" fmla="*/ 10 h 57"/>
                <a:gd name="T10" fmla="*/ 124 w 249"/>
                <a:gd name="T11" fmla="*/ 0 h 57"/>
                <a:gd name="T12" fmla="*/ 153 w 249"/>
                <a:gd name="T13" fmla="*/ 0 h 57"/>
                <a:gd name="T14" fmla="*/ 182 w 249"/>
                <a:gd name="T15" fmla="*/ 0 h 57"/>
                <a:gd name="T16" fmla="*/ 201 w 249"/>
                <a:gd name="T17" fmla="*/ 0 h 57"/>
                <a:gd name="T18" fmla="*/ 220 w 249"/>
                <a:gd name="T19" fmla="*/ 0 h 57"/>
                <a:gd name="T20" fmla="*/ 230 w 249"/>
                <a:gd name="T21" fmla="*/ 0 h 57"/>
                <a:gd name="T22" fmla="*/ 230 w 249"/>
                <a:gd name="T23" fmla="*/ 0 h 57"/>
                <a:gd name="T24" fmla="*/ 230 w 249"/>
                <a:gd name="T25" fmla="*/ 0 h 57"/>
                <a:gd name="T26" fmla="*/ 239 w 249"/>
                <a:gd name="T27" fmla="*/ 10 h 57"/>
                <a:gd name="T28" fmla="*/ 239 w 249"/>
                <a:gd name="T29" fmla="*/ 10 h 57"/>
                <a:gd name="T30" fmla="*/ 249 w 249"/>
                <a:gd name="T31" fmla="*/ 19 h 57"/>
                <a:gd name="T32" fmla="*/ 249 w 249"/>
                <a:gd name="T33" fmla="*/ 19 h 57"/>
                <a:gd name="T34" fmla="*/ 249 w 249"/>
                <a:gd name="T35" fmla="*/ 29 h 57"/>
                <a:gd name="T36" fmla="*/ 249 w 249"/>
                <a:gd name="T37" fmla="*/ 29 h 57"/>
                <a:gd name="T38" fmla="*/ 249 w 249"/>
                <a:gd name="T39" fmla="*/ 29 h 57"/>
                <a:gd name="T40" fmla="*/ 249 w 249"/>
                <a:gd name="T41" fmla="*/ 29 h 57"/>
                <a:gd name="T42" fmla="*/ 239 w 249"/>
                <a:gd name="T43" fmla="*/ 38 h 57"/>
                <a:gd name="T44" fmla="*/ 239 w 249"/>
                <a:gd name="T45" fmla="*/ 38 h 57"/>
                <a:gd name="T46" fmla="*/ 239 w 249"/>
                <a:gd name="T47" fmla="*/ 48 h 57"/>
                <a:gd name="T48" fmla="*/ 230 w 249"/>
                <a:gd name="T49" fmla="*/ 48 h 57"/>
                <a:gd name="T50" fmla="*/ 230 w 249"/>
                <a:gd name="T51" fmla="*/ 48 h 57"/>
                <a:gd name="T52" fmla="*/ 220 w 249"/>
                <a:gd name="T53" fmla="*/ 48 h 57"/>
                <a:gd name="T54" fmla="*/ 211 w 249"/>
                <a:gd name="T55" fmla="*/ 48 h 57"/>
                <a:gd name="T56" fmla="*/ 201 w 249"/>
                <a:gd name="T57" fmla="*/ 48 h 57"/>
                <a:gd name="T58" fmla="*/ 182 w 249"/>
                <a:gd name="T59" fmla="*/ 48 h 57"/>
                <a:gd name="T60" fmla="*/ 124 w 249"/>
                <a:gd name="T61" fmla="*/ 48 h 57"/>
                <a:gd name="T62" fmla="*/ 105 w 249"/>
                <a:gd name="T63" fmla="*/ 48 h 57"/>
                <a:gd name="T64" fmla="*/ 77 w 249"/>
                <a:gd name="T65" fmla="*/ 48 h 57"/>
                <a:gd name="T66" fmla="*/ 48 w 249"/>
                <a:gd name="T67" fmla="*/ 57 h 57"/>
                <a:gd name="T68" fmla="*/ 29 w 249"/>
                <a:gd name="T69" fmla="*/ 57 h 57"/>
                <a:gd name="T70" fmla="*/ 29 w 249"/>
                <a:gd name="T71" fmla="*/ 57 h 57"/>
                <a:gd name="T72" fmla="*/ 19 w 249"/>
                <a:gd name="T73" fmla="*/ 57 h 57"/>
                <a:gd name="T74" fmla="*/ 19 w 249"/>
                <a:gd name="T75" fmla="*/ 57 h 57"/>
                <a:gd name="T76" fmla="*/ 19 w 249"/>
                <a:gd name="T77" fmla="*/ 57 h 57"/>
                <a:gd name="T78" fmla="*/ 19 w 249"/>
                <a:gd name="T79" fmla="*/ 57 h 57"/>
                <a:gd name="T80" fmla="*/ 10 w 249"/>
                <a:gd name="T81" fmla="*/ 48 h 57"/>
                <a:gd name="T82" fmla="*/ 10 w 249"/>
                <a:gd name="T83" fmla="*/ 48 h 57"/>
                <a:gd name="T84" fmla="*/ 10 w 249"/>
                <a:gd name="T85" fmla="*/ 48 h 57"/>
                <a:gd name="T86" fmla="*/ 10 w 249"/>
                <a:gd name="T87" fmla="*/ 38 h 57"/>
                <a:gd name="T88" fmla="*/ 10 w 249"/>
                <a:gd name="T89" fmla="*/ 38 h 57"/>
                <a:gd name="T90" fmla="*/ 0 w 249"/>
                <a:gd name="T91" fmla="*/ 29 h 57"/>
                <a:gd name="T92" fmla="*/ 10 w 249"/>
                <a:gd name="T93" fmla="*/ 29 h 57"/>
                <a:gd name="T94" fmla="*/ 10 w 249"/>
                <a:gd name="T95" fmla="*/ 29 h 57"/>
                <a:gd name="T96" fmla="*/ 10 w 249"/>
                <a:gd name="T97" fmla="*/ 29 h 57"/>
                <a:gd name="T98" fmla="*/ 10 w 249"/>
                <a:gd name="T99" fmla="*/ 29 h 57"/>
                <a:gd name="T100" fmla="*/ 19 w 249"/>
                <a:gd name="T101" fmla="*/ 19 h 57"/>
                <a:gd name="T102" fmla="*/ 19 w 249"/>
                <a:gd name="T103" fmla="*/ 19 h 57"/>
                <a:gd name="T104" fmla="*/ 29 w 249"/>
                <a:gd name="T105" fmla="*/ 19 h 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9"/>
                <a:gd name="T160" fmla="*/ 0 h 57"/>
                <a:gd name="T161" fmla="*/ 249 w 249"/>
                <a:gd name="T162" fmla="*/ 57 h 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9" h="57">
                  <a:moveTo>
                    <a:pt x="29" y="19"/>
                  </a:moveTo>
                  <a:lnTo>
                    <a:pt x="29" y="19"/>
                  </a:lnTo>
                  <a:lnTo>
                    <a:pt x="48" y="19"/>
                  </a:lnTo>
                  <a:lnTo>
                    <a:pt x="67" y="10"/>
                  </a:lnTo>
                  <a:lnTo>
                    <a:pt x="105" y="10"/>
                  </a:lnTo>
                  <a:lnTo>
                    <a:pt x="124" y="0"/>
                  </a:lnTo>
                  <a:lnTo>
                    <a:pt x="153" y="0"/>
                  </a:lnTo>
                  <a:lnTo>
                    <a:pt x="182" y="0"/>
                  </a:lnTo>
                  <a:lnTo>
                    <a:pt x="201" y="0"/>
                  </a:lnTo>
                  <a:lnTo>
                    <a:pt x="220" y="0"/>
                  </a:lnTo>
                  <a:lnTo>
                    <a:pt x="230" y="0"/>
                  </a:lnTo>
                  <a:lnTo>
                    <a:pt x="239" y="10"/>
                  </a:lnTo>
                  <a:lnTo>
                    <a:pt x="249" y="19"/>
                  </a:lnTo>
                  <a:lnTo>
                    <a:pt x="249" y="29"/>
                  </a:lnTo>
                  <a:lnTo>
                    <a:pt x="239" y="38"/>
                  </a:lnTo>
                  <a:lnTo>
                    <a:pt x="239" y="48"/>
                  </a:lnTo>
                  <a:lnTo>
                    <a:pt x="230" y="48"/>
                  </a:lnTo>
                  <a:lnTo>
                    <a:pt x="220" y="48"/>
                  </a:lnTo>
                  <a:lnTo>
                    <a:pt x="211" y="48"/>
                  </a:lnTo>
                  <a:lnTo>
                    <a:pt x="201" y="48"/>
                  </a:lnTo>
                  <a:lnTo>
                    <a:pt x="182" y="48"/>
                  </a:lnTo>
                  <a:lnTo>
                    <a:pt x="124" y="48"/>
                  </a:lnTo>
                  <a:lnTo>
                    <a:pt x="105" y="48"/>
                  </a:lnTo>
                  <a:lnTo>
                    <a:pt x="77" y="48"/>
                  </a:lnTo>
                  <a:lnTo>
                    <a:pt x="48" y="57"/>
                  </a:lnTo>
                  <a:lnTo>
                    <a:pt x="29" y="57"/>
                  </a:lnTo>
                  <a:lnTo>
                    <a:pt x="19" y="57"/>
                  </a:lnTo>
                  <a:lnTo>
                    <a:pt x="10" y="48"/>
                  </a:lnTo>
                  <a:lnTo>
                    <a:pt x="10" y="38"/>
                  </a:lnTo>
                  <a:lnTo>
                    <a:pt x="0" y="29"/>
                  </a:lnTo>
                  <a:lnTo>
                    <a:pt x="10" y="29"/>
                  </a:lnTo>
                  <a:lnTo>
                    <a:pt x="19" y="19"/>
                  </a:lnTo>
                  <a:lnTo>
                    <a:pt x="2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39" name="Freeform 34"/>
            <p:cNvSpPr>
              <a:spLocks/>
            </p:cNvSpPr>
            <p:nvPr/>
          </p:nvSpPr>
          <p:spPr bwMode="auto">
            <a:xfrm>
              <a:off x="4183" y="3556"/>
              <a:ext cx="115" cy="229"/>
            </a:xfrm>
            <a:custGeom>
              <a:avLst/>
              <a:gdLst>
                <a:gd name="T0" fmla="*/ 77 w 115"/>
                <a:gd name="T1" fmla="*/ 29 h 229"/>
                <a:gd name="T2" fmla="*/ 77 w 115"/>
                <a:gd name="T3" fmla="*/ 57 h 229"/>
                <a:gd name="T4" fmla="*/ 96 w 115"/>
                <a:gd name="T5" fmla="*/ 57 h 229"/>
                <a:gd name="T6" fmla="*/ 105 w 115"/>
                <a:gd name="T7" fmla="*/ 76 h 229"/>
                <a:gd name="T8" fmla="*/ 105 w 115"/>
                <a:gd name="T9" fmla="*/ 105 h 229"/>
                <a:gd name="T10" fmla="*/ 115 w 115"/>
                <a:gd name="T11" fmla="*/ 124 h 229"/>
                <a:gd name="T12" fmla="*/ 105 w 115"/>
                <a:gd name="T13" fmla="*/ 153 h 229"/>
                <a:gd name="T14" fmla="*/ 96 w 115"/>
                <a:gd name="T15" fmla="*/ 181 h 229"/>
                <a:gd name="T16" fmla="*/ 77 w 115"/>
                <a:gd name="T17" fmla="*/ 191 h 229"/>
                <a:gd name="T18" fmla="*/ 58 w 115"/>
                <a:gd name="T19" fmla="*/ 210 h 229"/>
                <a:gd name="T20" fmla="*/ 38 w 115"/>
                <a:gd name="T21" fmla="*/ 210 h 229"/>
                <a:gd name="T22" fmla="*/ 10 w 115"/>
                <a:gd name="T23" fmla="*/ 200 h 229"/>
                <a:gd name="T24" fmla="*/ 0 w 115"/>
                <a:gd name="T25" fmla="*/ 191 h 229"/>
                <a:gd name="T26" fmla="*/ 10 w 115"/>
                <a:gd name="T27" fmla="*/ 191 h 229"/>
                <a:gd name="T28" fmla="*/ 48 w 115"/>
                <a:gd name="T29" fmla="*/ 191 h 229"/>
                <a:gd name="T30" fmla="*/ 86 w 115"/>
                <a:gd name="T31" fmla="*/ 181 h 229"/>
                <a:gd name="T32" fmla="*/ 96 w 115"/>
                <a:gd name="T33" fmla="*/ 191 h 229"/>
                <a:gd name="T34" fmla="*/ 105 w 115"/>
                <a:gd name="T35" fmla="*/ 191 h 229"/>
                <a:gd name="T36" fmla="*/ 96 w 115"/>
                <a:gd name="T37" fmla="*/ 200 h 229"/>
                <a:gd name="T38" fmla="*/ 67 w 115"/>
                <a:gd name="T39" fmla="*/ 229 h 229"/>
                <a:gd name="T40" fmla="*/ 48 w 115"/>
                <a:gd name="T41" fmla="*/ 229 h 229"/>
                <a:gd name="T42" fmla="*/ 38 w 115"/>
                <a:gd name="T43" fmla="*/ 229 h 229"/>
                <a:gd name="T44" fmla="*/ 29 w 115"/>
                <a:gd name="T45" fmla="*/ 219 h 229"/>
                <a:gd name="T46" fmla="*/ 29 w 115"/>
                <a:gd name="T47" fmla="*/ 200 h 229"/>
                <a:gd name="T48" fmla="*/ 38 w 115"/>
                <a:gd name="T49" fmla="*/ 191 h 229"/>
                <a:gd name="T50" fmla="*/ 77 w 115"/>
                <a:gd name="T51" fmla="*/ 191 h 229"/>
                <a:gd name="T52" fmla="*/ 77 w 115"/>
                <a:gd name="T53" fmla="*/ 181 h 229"/>
                <a:gd name="T54" fmla="*/ 86 w 115"/>
                <a:gd name="T55" fmla="*/ 191 h 229"/>
                <a:gd name="T56" fmla="*/ 96 w 115"/>
                <a:gd name="T57" fmla="*/ 200 h 229"/>
                <a:gd name="T58" fmla="*/ 86 w 115"/>
                <a:gd name="T59" fmla="*/ 210 h 229"/>
                <a:gd name="T60" fmla="*/ 38 w 115"/>
                <a:gd name="T61" fmla="*/ 200 h 229"/>
                <a:gd name="T62" fmla="*/ 10 w 115"/>
                <a:gd name="T63" fmla="*/ 210 h 229"/>
                <a:gd name="T64" fmla="*/ 10 w 115"/>
                <a:gd name="T65" fmla="*/ 200 h 229"/>
                <a:gd name="T66" fmla="*/ 10 w 115"/>
                <a:gd name="T67" fmla="*/ 191 h 229"/>
                <a:gd name="T68" fmla="*/ 19 w 115"/>
                <a:gd name="T69" fmla="*/ 191 h 229"/>
                <a:gd name="T70" fmla="*/ 38 w 115"/>
                <a:gd name="T71" fmla="*/ 191 h 229"/>
                <a:gd name="T72" fmla="*/ 58 w 115"/>
                <a:gd name="T73" fmla="*/ 191 h 229"/>
                <a:gd name="T74" fmla="*/ 77 w 115"/>
                <a:gd name="T75" fmla="*/ 162 h 229"/>
                <a:gd name="T76" fmla="*/ 77 w 115"/>
                <a:gd name="T77" fmla="*/ 124 h 229"/>
                <a:gd name="T78" fmla="*/ 67 w 115"/>
                <a:gd name="T79" fmla="*/ 96 h 229"/>
                <a:gd name="T80" fmla="*/ 67 w 115"/>
                <a:gd name="T81" fmla="*/ 86 h 229"/>
                <a:gd name="T82" fmla="*/ 77 w 115"/>
                <a:gd name="T83" fmla="*/ 105 h 229"/>
                <a:gd name="T84" fmla="*/ 67 w 115"/>
                <a:gd name="T85" fmla="*/ 96 h 229"/>
                <a:gd name="T86" fmla="*/ 48 w 115"/>
                <a:gd name="T87" fmla="*/ 76 h 229"/>
                <a:gd name="T88" fmla="*/ 29 w 115"/>
                <a:gd name="T89" fmla="*/ 29 h 229"/>
                <a:gd name="T90" fmla="*/ 29 w 115"/>
                <a:gd name="T91" fmla="*/ 10 h 229"/>
                <a:gd name="T92" fmla="*/ 38 w 115"/>
                <a:gd name="T93" fmla="*/ 10 h 229"/>
                <a:gd name="T94" fmla="*/ 48 w 115"/>
                <a:gd name="T95" fmla="*/ 0 h 229"/>
                <a:gd name="T96" fmla="*/ 58 w 115"/>
                <a:gd name="T97" fmla="*/ 10 h 2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5"/>
                <a:gd name="T148" fmla="*/ 0 h 229"/>
                <a:gd name="T149" fmla="*/ 115 w 115"/>
                <a:gd name="T150" fmla="*/ 229 h 2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5" h="229">
                  <a:moveTo>
                    <a:pt x="67" y="10"/>
                  </a:moveTo>
                  <a:lnTo>
                    <a:pt x="67" y="10"/>
                  </a:lnTo>
                  <a:lnTo>
                    <a:pt x="67" y="19"/>
                  </a:lnTo>
                  <a:lnTo>
                    <a:pt x="77" y="29"/>
                  </a:lnTo>
                  <a:lnTo>
                    <a:pt x="77" y="38"/>
                  </a:lnTo>
                  <a:lnTo>
                    <a:pt x="77" y="48"/>
                  </a:lnTo>
                  <a:lnTo>
                    <a:pt x="77" y="57"/>
                  </a:lnTo>
                  <a:lnTo>
                    <a:pt x="86" y="57"/>
                  </a:lnTo>
                  <a:lnTo>
                    <a:pt x="96" y="57"/>
                  </a:lnTo>
                  <a:lnTo>
                    <a:pt x="96" y="67"/>
                  </a:lnTo>
                  <a:lnTo>
                    <a:pt x="105" y="67"/>
                  </a:lnTo>
                  <a:lnTo>
                    <a:pt x="105" y="76"/>
                  </a:lnTo>
                  <a:lnTo>
                    <a:pt x="105" y="86"/>
                  </a:lnTo>
                  <a:lnTo>
                    <a:pt x="105" y="96"/>
                  </a:lnTo>
                  <a:lnTo>
                    <a:pt x="105" y="105"/>
                  </a:lnTo>
                  <a:lnTo>
                    <a:pt x="115" y="115"/>
                  </a:lnTo>
                  <a:lnTo>
                    <a:pt x="115" y="124"/>
                  </a:lnTo>
                  <a:lnTo>
                    <a:pt x="105" y="134"/>
                  </a:lnTo>
                  <a:lnTo>
                    <a:pt x="105" y="143"/>
                  </a:lnTo>
                  <a:lnTo>
                    <a:pt x="105" y="153"/>
                  </a:lnTo>
                  <a:lnTo>
                    <a:pt x="105" y="162"/>
                  </a:lnTo>
                  <a:lnTo>
                    <a:pt x="105" y="181"/>
                  </a:lnTo>
                  <a:lnTo>
                    <a:pt x="96" y="181"/>
                  </a:lnTo>
                  <a:lnTo>
                    <a:pt x="96" y="191"/>
                  </a:lnTo>
                  <a:lnTo>
                    <a:pt x="86" y="191"/>
                  </a:lnTo>
                  <a:lnTo>
                    <a:pt x="77" y="191"/>
                  </a:lnTo>
                  <a:lnTo>
                    <a:pt x="77" y="200"/>
                  </a:lnTo>
                  <a:lnTo>
                    <a:pt x="67" y="200"/>
                  </a:lnTo>
                  <a:lnTo>
                    <a:pt x="67" y="210"/>
                  </a:lnTo>
                  <a:lnTo>
                    <a:pt x="58" y="210"/>
                  </a:lnTo>
                  <a:lnTo>
                    <a:pt x="48" y="210"/>
                  </a:lnTo>
                  <a:lnTo>
                    <a:pt x="38" y="210"/>
                  </a:lnTo>
                  <a:lnTo>
                    <a:pt x="29" y="210"/>
                  </a:lnTo>
                  <a:lnTo>
                    <a:pt x="19" y="210"/>
                  </a:lnTo>
                  <a:lnTo>
                    <a:pt x="10" y="210"/>
                  </a:lnTo>
                  <a:lnTo>
                    <a:pt x="10" y="200"/>
                  </a:lnTo>
                  <a:lnTo>
                    <a:pt x="0" y="200"/>
                  </a:lnTo>
                  <a:lnTo>
                    <a:pt x="0" y="191"/>
                  </a:lnTo>
                  <a:lnTo>
                    <a:pt x="10" y="191"/>
                  </a:lnTo>
                  <a:lnTo>
                    <a:pt x="29" y="191"/>
                  </a:lnTo>
                  <a:lnTo>
                    <a:pt x="38" y="191"/>
                  </a:lnTo>
                  <a:lnTo>
                    <a:pt x="48" y="191"/>
                  </a:lnTo>
                  <a:lnTo>
                    <a:pt x="77" y="191"/>
                  </a:lnTo>
                  <a:lnTo>
                    <a:pt x="86" y="181"/>
                  </a:lnTo>
                  <a:lnTo>
                    <a:pt x="96" y="181"/>
                  </a:lnTo>
                  <a:lnTo>
                    <a:pt x="96" y="191"/>
                  </a:lnTo>
                  <a:lnTo>
                    <a:pt x="105" y="191"/>
                  </a:lnTo>
                  <a:lnTo>
                    <a:pt x="105" y="200"/>
                  </a:lnTo>
                  <a:lnTo>
                    <a:pt x="96" y="200"/>
                  </a:lnTo>
                  <a:lnTo>
                    <a:pt x="86" y="210"/>
                  </a:lnTo>
                  <a:lnTo>
                    <a:pt x="77" y="210"/>
                  </a:lnTo>
                  <a:lnTo>
                    <a:pt x="77" y="219"/>
                  </a:lnTo>
                  <a:lnTo>
                    <a:pt x="67" y="229"/>
                  </a:lnTo>
                  <a:lnTo>
                    <a:pt x="58" y="229"/>
                  </a:lnTo>
                  <a:lnTo>
                    <a:pt x="48" y="229"/>
                  </a:lnTo>
                  <a:lnTo>
                    <a:pt x="38" y="229"/>
                  </a:lnTo>
                  <a:lnTo>
                    <a:pt x="29" y="219"/>
                  </a:lnTo>
                  <a:lnTo>
                    <a:pt x="29" y="210"/>
                  </a:lnTo>
                  <a:lnTo>
                    <a:pt x="29" y="200"/>
                  </a:lnTo>
                  <a:lnTo>
                    <a:pt x="38" y="191"/>
                  </a:lnTo>
                  <a:lnTo>
                    <a:pt x="48" y="191"/>
                  </a:lnTo>
                  <a:lnTo>
                    <a:pt x="58" y="191"/>
                  </a:lnTo>
                  <a:lnTo>
                    <a:pt x="77" y="191"/>
                  </a:lnTo>
                  <a:lnTo>
                    <a:pt x="77" y="181"/>
                  </a:lnTo>
                  <a:lnTo>
                    <a:pt x="86" y="181"/>
                  </a:lnTo>
                  <a:lnTo>
                    <a:pt x="86" y="191"/>
                  </a:lnTo>
                  <a:lnTo>
                    <a:pt x="96" y="191"/>
                  </a:lnTo>
                  <a:lnTo>
                    <a:pt x="96" y="200"/>
                  </a:lnTo>
                  <a:lnTo>
                    <a:pt x="86" y="210"/>
                  </a:lnTo>
                  <a:lnTo>
                    <a:pt x="77" y="200"/>
                  </a:lnTo>
                  <a:lnTo>
                    <a:pt x="58" y="200"/>
                  </a:lnTo>
                  <a:lnTo>
                    <a:pt x="38" y="200"/>
                  </a:lnTo>
                  <a:lnTo>
                    <a:pt x="29" y="200"/>
                  </a:lnTo>
                  <a:lnTo>
                    <a:pt x="19" y="210"/>
                  </a:lnTo>
                  <a:lnTo>
                    <a:pt x="10" y="210"/>
                  </a:lnTo>
                  <a:lnTo>
                    <a:pt x="10" y="200"/>
                  </a:lnTo>
                  <a:lnTo>
                    <a:pt x="10" y="191"/>
                  </a:lnTo>
                  <a:lnTo>
                    <a:pt x="19" y="191"/>
                  </a:lnTo>
                  <a:lnTo>
                    <a:pt x="29" y="191"/>
                  </a:lnTo>
                  <a:lnTo>
                    <a:pt x="38" y="191"/>
                  </a:lnTo>
                  <a:lnTo>
                    <a:pt x="48" y="191"/>
                  </a:lnTo>
                  <a:lnTo>
                    <a:pt x="58" y="191"/>
                  </a:lnTo>
                  <a:lnTo>
                    <a:pt x="67" y="181"/>
                  </a:lnTo>
                  <a:lnTo>
                    <a:pt x="67" y="172"/>
                  </a:lnTo>
                  <a:lnTo>
                    <a:pt x="77" y="162"/>
                  </a:lnTo>
                  <a:lnTo>
                    <a:pt x="77" y="153"/>
                  </a:lnTo>
                  <a:lnTo>
                    <a:pt x="77" y="143"/>
                  </a:lnTo>
                  <a:lnTo>
                    <a:pt x="77" y="124"/>
                  </a:lnTo>
                  <a:lnTo>
                    <a:pt x="77" y="115"/>
                  </a:lnTo>
                  <a:lnTo>
                    <a:pt x="77" y="105"/>
                  </a:lnTo>
                  <a:lnTo>
                    <a:pt x="67" y="96"/>
                  </a:lnTo>
                  <a:lnTo>
                    <a:pt x="67" y="86"/>
                  </a:lnTo>
                  <a:lnTo>
                    <a:pt x="77" y="96"/>
                  </a:lnTo>
                  <a:lnTo>
                    <a:pt x="77" y="105"/>
                  </a:lnTo>
                  <a:lnTo>
                    <a:pt x="77" y="96"/>
                  </a:lnTo>
                  <a:lnTo>
                    <a:pt x="67" y="96"/>
                  </a:lnTo>
                  <a:lnTo>
                    <a:pt x="67" y="86"/>
                  </a:lnTo>
                  <a:lnTo>
                    <a:pt x="58" y="86"/>
                  </a:lnTo>
                  <a:lnTo>
                    <a:pt x="58" y="76"/>
                  </a:lnTo>
                  <a:lnTo>
                    <a:pt x="48" y="76"/>
                  </a:lnTo>
                  <a:lnTo>
                    <a:pt x="38" y="67"/>
                  </a:lnTo>
                  <a:lnTo>
                    <a:pt x="38" y="48"/>
                  </a:lnTo>
                  <a:lnTo>
                    <a:pt x="29" y="29"/>
                  </a:lnTo>
                  <a:lnTo>
                    <a:pt x="29" y="19"/>
                  </a:lnTo>
                  <a:lnTo>
                    <a:pt x="29" y="10"/>
                  </a:lnTo>
                  <a:lnTo>
                    <a:pt x="38" y="10"/>
                  </a:lnTo>
                  <a:lnTo>
                    <a:pt x="38" y="0"/>
                  </a:lnTo>
                  <a:lnTo>
                    <a:pt x="48" y="0"/>
                  </a:lnTo>
                  <a:lnTo>
                    <a:pt x="58" y="10"/>
                  </a:lnTo>
                  <a:lnTo>
                    <a:pt x="6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0" name="Freeform 35"/>
            <p:cNvSpPr>
              <a:spLocks/>
            </p:cNvSpPr>
            <p:nvPr/>
          </p:nvSpPr>
          <p:spPr bwMode="auto">
            <a:xfrm>
              <a:off x="4365" y="3632"/>
              <a:ext cx="143" cy="153"/>
            </a:xfrm>
            <a:custGeom>
              <a:avLst/>
              <a:gdLst>
                <a:gd name="T0" fmla="*/ 38 w 143"/>
                <a:gd name="T1" fmla="*/ 77 h 153"/>
                <a:gd name="T2" fmla="*/ 76 w 143"/>
                <a:gd name="T3" fmla="*/ 77 h 153"/>
                <a:gd name="T4" fmla="*/ 124 w 143"/>
                <a:gd name="T5" fmla="*/ 77 h 153"/>
                <a:gd name="T6" fmla="*/ 134 w 143"/>
                <a:gd name="T7" fmla="*/ 77 h 153"/>
                <a:gd name="T8" fmla="*/ 143 w 143"/>
                <a:gd name="T9" fmla="*/ 86 h 153"/>
                <a:gd name="T10" fmla="*/ 134 w 143"/>
                <a:gd name="T11" fmla="*/ 124 h 153"/>
                <a:gd name="T12" fmla="*/ 134 w 143"/>
                <a:gd name="T13" fmla="*/ 153 h 153"/>
                <a:gd name="T14" fmla="*/ 124 w 143"/>
                <a:gd name="T15" fmla="*/ 153 h 153"/>
                <a:gd name="T16" fmla="*/ 124 w 143"/>
                <a:gd name="T17" fmla="*/ 124 h 153"/>
                <a:gd name="T18" fmla="*/ 115 w 143"/>
                <a:gd name="T19" fmla="*/ 58 h 153"/>
                <a:gd name="T20" fmla="*/ 115 w 143"/>
                <a:gd name="T21" fmla="*/ 58 h 153"/>
                <a:gd name="T22" fmla="*/ 115 w 143"/>
                <a:gd name="T23" fmla="*/ 67 h 153"/>
                <a:gd name="T24" fmla="*/ 124 w 143"/>
                <a:gd name="T25" fmla="*/ 67 h 153"/>
                <a:gd name="T26" fmla="*/ 76 w 143"/>
                <a:gd name="T27" fmla="*/ 67 h 153"/>
                <a:gd name="T28" fmla="*/ 57 w 143"/>
                <a:gd name="T29" fmla="*/ 67 h 153"/>
                <a:gd name="T30" fmla="*/ 57 w 143"/>
                <a:gd name="T31" fmla="*/ 58 h 153"/>
                <a:gd name="T32" fmla="*/ 57 w 143"/>
                <a:gd name="T33" fmla="*/ 58 h 153"/>
                <a:gd name="T34" fmla="*/ 57 w 143"/>
                <a:gd name="T35" fmla="*/ 48 h 153"/>
                <a:gd name="T36" fmla="*/ 67 w 143"/>
                <a:gd name="T37" fmla="*/ 48 h 153"/>
                <a:gd name="T38" fmla="*/ 76 w 143"/>
                <a:gd name="T39" fmla="*/ 39 h 153"/>
                <a:gd name="T40" fmla="*/ 76 w 143"/>
                <a:gd name="T41" fmla="*/ 39 h 153"/>
                <a:gd name="T42" fmla="*/ 76 w 143"/>
                <a:gd name="T43" fmla="*/ 0 h 153"/>
                <a:gd name="T44" fmla="*/ 76 w 143"/>
                <a:gd name="T45" fmla="*/ 0 h 153"/>
                <a:gd name="T46" fmla="*/ 95 w 143"/>
                <a:gd name="T47" fmla="*/ 20 h 153"/>
                <a:gd name="T48" fmla="*/ 105 w 143"/>
                <a:gd name="T49" fmla="*/ 39 h 153"/>
                <a:gd name="T50" fmla="*/ 95 w 143"/>
                <a:gd name="T51" fmla="*/ 48 h 153"/>
                <a:gd name="T52" fmla="*/ 86 w 143"/>
                <a:gd name="T53" fmla="*/ 58 h 153"/>
                <a:gd name="T54" fmla="*/ 76 w 143"/>
                <a:gd name="T55" fmla="*/ 67 h 153"/>
                <a:gd name="T56" fmla="*/ 76 w 143"/>
                <a:gd name="T57" fmla="*/ 67 h 153"/>
                <a:gd name="T58" fmla="*/ 67 w 143"/>
                <a:gd name="T59" fmla="*/ 67 h 153"/>
                <a:gd name="T60" fmla="*/ 57 w 143"/>
                <a:gd name="T61" fmla="*/ 58 h 153"/>
                <a:gd name="T62" fmla="*/ 67 w 143"/>
                <a:gd name="T63" fmla="*/ 48 h 153"/>
                <a:gd name="T64" fmla="*/ 67 w 143"/>
                <a:gd name="T65" fmla="*/ 48 h 153"/>
                <a:gd name="T66" fmla="*/ 105 w 143"/>
                <a:gd name="T67" fmla="*/ 48 h 153"/>
                <a:gd name="T68" fmla="*/ 124 w 143"/>
                <a:gd name="T69" fmla="*/ 48 h 153"/>
                <a:gd name="T70" fmla="*/ 134 w 143"/>
                <a:gd name="T71" fmla="*/ 58 h 153"/>
                <a:gd name="T72" fmla="*/ 134 w 143"/>
                <a:gd name="T73" fmla="*/ 115 h 153"/>
                <a:gd name="T74" fmla="*/ 134 w 143"/>
                <a:gd name="T75" fmla="*/ 143 h 153"/>
                <a:gd name="T76" fmla="*/ 134 w 143"/>
                <a:gd name="T77" fmla="*/ 153 h 153"/>
                <a:gd name="T78" fmla="*/ 134 w 143"/>
                <a:gd name="T79" fmla="*/ 153 h 153"/>
                <a:gd name="T80" fmla="*/ 124 w 143"/>
                <a:gd name="T81" fmla="*/ 134 h 153"/>
                <a:gd name="T82" fmla="*/ 115 w 143"/>
                <a:gd name="T83" fmla="*/ 96 h 153"/>
                <a:gd name="T84" fmla="*/ 115 w 143"/>
                <a:gd name="T85" fmla="*/ 86 h 153"/>
                <a:gd name="T86" fmla="*/ 115 w 143"/>
                <a:gd name="T87" fmla="*/ 96 h 153"/>
                <a:gd name="T88" fmla="*/ 124 w 143"/>
                <a:gd name="T89" fmla="*/ 105 h 153"/>
                <a:gd name="T90" fmla="*/ 115 w 143"/>
                <a:gd name="T91" fmla="*/ 105 h 153"/>
                <a:gd name="T92" fmla="*/ 57 w 143"/>
                <a:gd name="T93" fmla="*/ 105 h 153"/>
                <a:gd name="T94" fmla="*/ 29 w 143"/>
                <a:gd name="T95" fmla="*/ 105 h 153"/>
                <a:gd name="T96" fmla="*/ 9 w 143"/>
                <a:gd name="T97" fmla="*/ 105 h 153"/>
                <a:gd name="T98" fmla="*/ 0 w 143"/>
                <a:gd name="T99" fmla="*/ 105 h 153"/>
                <a:gd name="T100" fmla="*/ 0 w 143"/>
                <a:gd name="T101" fmla="*/ 86 h 1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3"/>
                <a:gd name="T154" fmla="*/ 0 h 153"/>
                <a:gd name="T155" fmla="*/ 143 w 143"/>
                <a:gd name="T156" fmla="*/ 153 h 1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3" h="153">
                  <a:moveTo>
                    <a:pt x="9" y="86"/>
                  </a:moveTo>
                  <a:lnTo>
                    <a:pt x="9" y="86"/>
                  </a:lnTo>
                  <a:lnTo>
                    <a:pt x="38" y="77"/>
                  </a:lnTo>
                  <a:lnTo>
                    <a:pt x="57" y="77"/>
                  </a:lnTo>
                  <a:lnTo>
                    <a:pt x="67" y="77"/>
                  </a:lnTo>
                  <a:lnTo>
                    <a:pt x="76" y="77"/>
                  </a:lnTo>
                  <a:lnTo>
                    <a:pt x="95" y="77"/>
                  </a:lnTo>
                  <a:lnTo>
                    <a:pt x="124" y="77"/>
                  </a:lnTo>
                  <a:lnTo>
                    <a:pt x="134" y="77"/>
                  </a:lnTo>
                  <a:lnTo>
                    <a:pt x="143" y="77"/>
                  </a:lnTo>
                  <a:lnTo>
                    <a:pt x="143" y="86"/>
                  </a:lnTo>
                  <a:lnTo>
                    <a:pt x="143" y="115"/>
                  </a:lnTo>
                  <a:lnTo>
                    <a:pt x="134" y="124"/>
                  </a:lnTo>
                  <a:lnTo>
                    <a:pt x="134" y="134"/>
                  </a:lnTo>
                  <a:lnTo>
                    <a:pt x="134" y="143"/>
                  </a:lnTo>
                  <a:lnTo>
                    <a:pt x="134" y="153"/>
                  </a:lnTo>
                  <a:lnTo>
                    <a:pt x="124" y="153"/>
                  </a:lnTo>
                  <a:lnTo>
                    <a:pt x="124" y="143"/>
                  </a:lnTo>
                  <a:lnTo>
                    <a:pt x="124" y="124"/>
                  </a:lnTo>
                  <a:lnTo>
                    <a:pt x="115" y="115"/>
                  </a:lnTo>
                  <a:lnTo>
                    <a:pt x="115" y="86"/>
                  </a:lnTo>
                  <a:lnTo>
                    <a:pt x="115" y="58"/>
                  </a:lnTo>
                  <a:lnTo>
                    <a:pt x="115" y="67"/>
                  </a:lnTo>
                  <a:lnTo>
                    <a:pt x="124" y="67"/>
                  </a:lnTo>
                  <a:lnTo>
                    <a:pt x="95" y="67"/>
                  </a:lnTo>
                  <a:lnTo>
                    <a:pt x="76" y="67"/>
                  </a:lnTo>
                  <a:lnTo>
                    <a:pt x="67" y="67"/>
                  </a:lnTo>
                  <a:lnTo>
                    <a:pt x="57" y="67"/>
                  </a:lnTo>
                  <a:lnTo>
                    <a:pt x="57" y="58"/>
                  </a:lnTo>
                  <a:lnTo>
                    <a:pt x="57" y="48"/>
                  </a:lnTo>
                  <a:lnTo>
                    <a:pt x="67" y="48"/>
                  </a:lnTo>
                  <a:lnTo>
                    <a:pt x="76" y="39"/>
                  </a:lnTo>
                  <a:lnTo>
                    <a:pt x="76" y="10"/>
                  </a:lnTo>
                  <a:lnTo>
                    <a:pt x="76" y="0"/>
                  </a:lnTo>
                  <a:lnTo>
                    <a:pt x="95" y="20"/>
                  </a:lnTo>
                  <a:lnTo>
                    <a:pt x="105" y="29"/>
                  </a:lnTo>
                  <a:lnTo>
                    <a:pt x="105" y="39"/>
                  </a:lnTo>
                  <a:lnTo>
                    <a:pt x="95" y="39"/>
                  </a:lnTo>
                  <a:lnTo>
                    <a:pt x="95" y="48"/>
                  </a:lnTo>
                  <a:lnTo>
                    <a:pt x="86" y="58"/>
                  </a:lnTo>
                  <a:lnTo>
                    <a:pt x="76" y="67"/>
                  </a:lnTo>
                  <a:lnTo>
                    <a:pt x="67" y="67"/>
                  </a:lnTo>
                  <a:lnTo>
                    <a:pt x="57" y="58"/>
                  </a:lnTo>
                  <a:lnTo>
                    <a:pt x="67" y="48"/>
                  </a:lnTo>
                  <a:lnTo>
                    <a:pt x="76" y="48"/>
                  </a:lnTo>
                  <a:lnTo>
                    <a:pt x="95" y="48"/>
                  </a:lnTo>
                  <a:lnTo>
                    <a:pt x="105" y="48"/>
                  </a:lnTo>
                  <a:lnTo>
                    <a:pt x="124" y="48"/>
                  </a:lnTo>
                  <a:lnTo>
                    <a:pt x="134" y="48"/>
                  </a:lnTo>
                  <a:lnTo>
                    <a:pt x="134" y="58"/>
                  </a:lnTo>
                  <a:lnTo>
                    <a:pt x="134" y="86"/>
                  </a:lnTo>
                  <a:lnTo>
                    <a:pt x="134" y="115"/>
                  </a:lnTo>
                  <a:lnTo>
                    <a:pt x="134" y="124"/>
                  </a:lnTo>
                  <a:lnTo>
                    <a:pt x="134" y="143"/>
                  </a:lnTo>
                  <a:lnTo>
                    <a:pt x="134" y="153"/>
                  </a:lnTo>
                  <a:lnTo>
                    <a:pt x="124" y="153"/>
                  </a:lnTo>
                  <a:lnTo>
                    <a:pt x="124" y="143"/>
                  </a:lnTo>
                  <a:lnTo>
                    <a:pt x="124" y="134"/>
                  </a:lnTo>
                  <a:lnTo>
                    <a:pt x="124" y="124"/>
                  </a:lnTo>
                  <a:lnTo>
                    <a:pt x="115" y="115"/>
                  </a:lnTo>
                  <a:lnTo>
                    <a:pt x="115" y="96"/>
                  </a:lnTo>
                  <a:lnTo>
                    <a:pt x="115" y="86"/>
                  </a:lnTo>
                  <a:lnTo>
                    <a:pt x="115" y="96"/>
                  </a:lnTo>
                  <a:lnTo>
                    <a:pt x="124" y="105"/>
                  </a:lnTo>
                  <a:lnTo>
                    <a:pt x="115" y="105"/>
                  </a:lnTo>
                  <a:lnTo>
                    <a:pt x="95" y="105"/>
                  </a:lnTo>
                  <a:lnTo>
                    <a:pt x="76" y="105"/>
                  </a:lnTo>
                  <a:lnTo>
                    <a:pt x="57" y="105"/>
                  </a:lnTo>
                  <a:lnTo>
                    <a:pt x="38" y="105"/>
                  </a:lnTo>
                  <a:lnTo>
                    <a:pt x="29" y="105"/>
                  </a:lnTo>
                  <a:lnTo>
                    <a:pt x="19" y="105"/>
                  </a:lnTo>
                  <a:lnTo>
                    <a:pt x="9" y="105"/>
                  </a:lnTo>
                  <a:lnTo>
                    <a:pt x="0" y="105"/>
                  </a:lnTo>
                  <a:lnTo>
                    <a:pt x="0" y="96"/>
                  </a:lnTo>
                  <a:lnTo>
                    <a:pt x="0" y="86"/>
                  </a:lnTo>
                  <a:lnTo>
                    <a:pt x="9"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1" name="Freeform 36"/>
            <p:cNvSpPr>
              <a:spLocks/>
            </p:cNvSpPr>
            <p:nvPr/>
          </p:nvSpPr>
          <p:spPr bwMode="auto">
            <a:xfrm>
              <a:off x="4480" y="3661"/>
              <a:ext cx="229" cy="48"/>
            </a:xfrm>
            <a:custGeom>
              <a:avLst/>
              <a:gdLst>
                <a:gd name="T0" fmla="*/ 9 w 229"/>
                <a:gd name="T1" fmla="*/ 10 h 48"/>
                <a:gd name="T2" fmla="*/ 9 w 229"/>
                <a:gd name="T3" fmla="*/ 10 h 48"/>
                <a:gd name="T4" fmla="*/ 19 w 229"/>
                <a:gd name="T5" fmla="*/ 10 h 48"/>
                <a:gd name="T6" fmla="*/ 19 w 229"/>
                <a:gd name="T7" fmla="*/ 0 h 48"/>
                <a:gd name="T8" fmla="*/ 38 w 229"/>
                <a:gd name="T9" fmla="*/ 0 h 48"/>
                <a:gd name="T10" fmla="*/ 38 w 229"/>
                <a:gd name="T11" fmla="*/ 0 h 48"/>
                <a:gd name="T12" fmla="*/ 47 w 229"/>
                <a:gd name="T13" fmla="*/ 0 h 48"/>
                <a:gd name="T14" fmla="*/ 47 w 229"/>
                <a:gd name="T15" fmla="*/ 0 h 48"/>
                <a:gd name="T16" fmla="*/ 57 w 229"/>
                <a:gd name="T17" fmla="*/ 0 h 48"/>
                <a:gd name="T18" fmla="*/ 76 w 229"/>
                <a:gd name="T19" fmla="*/ 0 h 48"/>
                <a:gd name="T20" fmla="*/ 86 w 229"/>
                <a:gd name="T21" fmla="*/ 0 h 48"/>
                <a:gd name="T22" fmla="*/ 105 w 229"/>
                <a:gd name="T23" fmla="*/ 0 h 48"/>
                <a:gd name="T24" fmla="*/ 114 w 229"/>
                <a:gd name="T25" fmla="*/ 10 h 48"/>
                <a:gd name="T26" fmla="*/ 153 w 229"/>
                <a:gd name="T27" fmla="*/ 10 h 48"/>
                <a:gd name="T28" fmla="*/ 181 w 229"/>
                <a:gd name="T29" fmla="*/ 10 h 48"/>
                <a:gd name="T30" fmla="*/ 210 w 229"/>
                <a:gd name="T31" fmla="*/ 19 h 48"/>
                <a:gd name="T32" fmla="*/ 229 w 229"/>
                <a:gd name="T33" fmla="*/ 29 h 48"/>
                <a:gd name="T34" fmla="*/ 229 w 229"/>
                <a:gd name="T35" fmla="*/ 29 h 48"/>
                <a:gd name="T36" fmla="*/ 229 w 229"/>
                <a:gd name="T37" fmla="*/ 29 h 48"/>
                <a:gd name="T38" fmla="*/ 229 w 229"/>
                <a:gd name="T39" fmla="*/ 29 h 48"/>
                <a:gd name="T40" fmla="*/ 229 w 229"/>
                <a:gd name="T41" fmla="*/ 29 h 48"/>
                <a:gd name="T42" fmla="*/ 229 w 229"/>
                <a:gd name="T43" fmla="*/ 29 h 48"/>
                <a:gd name="T44" fmla="*/ 229 w 229"/>
                <a:gd name="T45" fmla="*/ 29 h 48"/>
                <a:gd name="T46" fmla="*/ 229 w 229"/>
                <a:gd name="T47" fmla="*/ 29 h 48"/>
                <a:gd name="T48" fmla="*/ 229 w 229"/>
                <a:gd name="T49" fmla="*/ 29 h 48"/>
                <a:gd name="T50" fmla="*/ 210 w 229"/>
                <a:gd name="T51" fmla="*/ 29 h 48"/>
                <a:gd name="T52" fmla="*/ 191 w 229"/>
                <a:gd name="T53" fmla="*/ 29 h 48"/>
                <a:gd name="T54" fmla="*/ 172 w 229"/>
                <a:gd name="T55" fmla="*/ 29 h 48"/>
                <a:gd name="T56" fmla="*/ 153 w 229"/>
                <a:gd name="T57" fmla="*/ 29 h 48"/>
                <a:gd name="T58" fmla="*/ 143 w 229"/>
                <a:gd name="T59" fmla="*/ 29 h 48"/>
                <a:gd name="T60" fmla="*/ 124 w 229"/>
                <a:gd name="T61" fmla="*/ 29 h 48"/>
                <a:gd name="T62" fmla="*/ 114 w 229"/>
                <a:gd name="T63" fmla="*/ 29 h 48"/>
                <a:gd name="T64" fmla="*/ 105 w 229"/>
                <a:gd name="T65" fmla="*/ 29 h 48"/>
                <a:gd name="T66" fmla="*/ 86 w 229"/>
                <a:gd name="T67" fmla="*/ 29 h 48"/>
                <a:gd name="T68" fmla="*/ 76 w 229"/>
                <a:gd name="T69" fmla="*/ 38 h 48"/>
                <a:gd name="T70" fmla="*/ 67 w 229"/>
                <a:gd name="T71" fmla="*/ 38 h 48"/>
                <a:gd name="T72" fmla="*/ 57 w 229"/>
                <a:gd name="T73" fmla="*/ 38 h 48"/>
                <a:gd name="T74" fmla="*/ 47 w 229"/>
                <a:gd name="T75" fmla="*/ 38 h 48"/>
                <a:gd name="T76" fmla="*/ 38 w 229"/>
                <a:gd name="T77" fmla="*/ 48 h 48"/>
                <a:gd name="T78" fmla="*/ 38 w 229"/>
                <a:gd name="T79" fmla="*/ 48 h 48"/>
                <a:gd name="T80" fmla="*/ 28 w 229"/>
                <a:gd name="T81" fmla="*/ 48 h 48"/>
                <a:gd name="T82" fmla="*/ 28 w 229"/>
                <a:gd name="T83" fmla="*/ 48 h 48"/>
                <a:gd name="T84" fmla="*/ 28 w 229"/>
                <a:gd name="T85" fmla="*/ 48 h 48"/>
                <a:gd name="T86" fmla="*/ 19 w 229"/>
                <a:gd name="T87" fmla="*/ 48 h 48"/>
                <a:gd name="T88" fmla="*/ 9 w 229"/>
                <a:gd name="T89" fmla="*/ 48 h 48"/>
                <a:gd name="T90" fmla="*/ 9 w 229"/>
                <a:gd name="T91" fmla="*/ 48 h 48"/>
                <a:gd name="T92" fmla="*/ 0 w 229"/>
                <a:gd name="T93" fmla="*/ 48 h 48"/>
                <a:gd name="T94" fmla="*/ 0 w 229"/>
                <a:gd name="T95" fmla="*/ 38 h 48"/>
                <a:gd name="T96" fmla="*/ 0 w 229"/>
                <a:gd name="T97" fmla="*/ 38 h 48"/>
                <a:gd name="T98" fmla="*/ 0 w 229"/>
                <a:gd name="T99" fmla="*/ 29 h 48"/>
                <a:gd name="T100" fmla="*/ 0 w 229"/>
                <a:gd name="T101" fmla="*/ 29 h 48"/>
                <a:gd name="T102" fmla="*/ 0 w 229"/>
                <a:gd name="T103" fmla="*/ 19 h 48"/>
                <a:gd name="T104" fmla="*/ 0 w 229"/>
                <a:gd name="T105" fmla="*/ 19 h 48"/>
                <a:gd name="T106" fmla="*/ 0 w 229"/>
                <a:gd name="T107" fmla="*/ 10 h 48"/>
                <a:gd name="T108" fmla="*/ 0 w 229"/>
                <a:gd name="T109" fmla="*/ 10 h 48"/>
                <a:gd name="T110" fmla="*/ 0 w 229"/>
                <a:gd name="T111" fmla="*/ 10 h 48"/>
                <a:gd name="T112" fmla="*/ 0 w 229"/>
                <a:gd name="T113" fmla="*/ 10 h 48"/>
                <a:gd name="T114" fmla="*/ 9 w 229"/>
                <a:gd name="T115" fmla="*/ 10 h 48"/>
                <a:gd name="T116" fmla="*/ 9 w 229"/>
                <a:gd name="T117" fmla="*/ 10 h 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9"/>
                <a:gd name="T178" fmla="*/ 0 h 48"/>
                <a:gd name="T179" fmla="*/ 229 w 229"/>
                <a:gd name="T180" fmla="*/ 48 h 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9" h="48">
                  <a:moveTo>
                    <a:pt x="9" y="10"/>
                  </a:moveTo>
                  <a:lnTo>
                    <a:pt x="9" y="10"/>
                  </a:lnTo>
                  <a:lnTo>
                    <a:pt x="19" y="10"/>
                  </a:lnTo>
                  <a:lnTo>
                    <a:pt x="19" y="0"/>
                  </a:lnTo>
                  <a:lnTo>
                    <a:pt x="38" y="0"/>
                  </a:lnTo>
                  <a:lnTo>
                    <a:pt x="47" y="0"/>
                  </a:lnTo>
                  <a:lnTo>
                    <a:pt x="57" y="0"/>
                  </a:lnTo>
                  <a:lnTo>
                    <a:pt x="76" y="0"/>
                  </a:lnTo>
                  <a:lnTo>
                    <a:pt x="86" y="0"/>
                  </a:lnTo>
                  <a:lnTo>
                    <a:pt x="105" y="0"/>
                  </a:lnTo>
                  <a:lnTo>
                    <a:pt x="114" y="10"/>
                  </a:lnTo>
                  <a:lnTo>
                    <a:pt x="153" y="10"/>
                  </a:lnTo>
                  <a:lnTo>
                    <a:pt x="181" y="10"/>
                  </a:lnTo>
                  <a:lnTo>
                    <a:pt x="210" y="19"/>
                  </a:lnTo>
                  <a:lnTo>
                    <a:pt x="229" y="29"/>
                  </a:lnTo>
                  <a:lnTo>
                    <a:pt x="210" y="29"/>
                  </a:lnTo>
                  <a:lnTo>
                    <a:pt x="191" y="29"/>
                  </a:lnTo>
                  <a:lnTo>
                    <a:pt x="172" y="29"/>
                  </a:lnTo>
                  <a:lnTo>
                    <a:pt x="153" y="29"/>
                  </a:lnTo>
                  <a:lnTo>
                    <a:pt x="143" y="29"/>
                  </a:lnTo>
                  <a:lnTo>
                    <a:pt x="124" y="29"/>
                  </a:lnTo>
                  <a:lnTo>
                    <a:pt x="114" y="29"/>
                  </a:lnTo>
                  <a:lnTo>
                    <a:pt x="105" y="29"/>
                  </a:lnTo>
                  <a:lnTo>
                    <a:pt x="86" y="29"/>
                  </a:lnTo>
                  <a:lnTo>
                    <a:pt x="76" y="38"/>
                  </a:lnTo>
                  <a:lnTo>
                    <a:pt x="67" y="38"/>
                  </a:lnTo>
                  <a:lnTo>
                    <a:pt x="57" y="38"/>
                  </a:lnTo>
                  <a:lnTo>
                    <a:pt x="47" y="38"/>
                  </a:lnTo>
                  <a:lnTo>
                    <a:pt x="38" y="48"/>
                  </a:lnTo>
                  <a:lnTo>
                    <a:pt x="28" y="48"/>
                  </a:lnTo>
                  <a:lnTo>
                    <a:pt x="19" y="48"/>
                  </a:lnTo>
                  <a:lnTo>
                    <a:pt x="9" y="48"/>
                  </a:lnTo>
                  <a:lnTo>
                    <a:pt x="0" y="48"/>
                  </a:lnTo>
                  <a:lnTo>
                    <a:pt x="0" y="38"/>
                  </a:lnTo>
                  <a:lnTo>
                    <a:pt x="0" y="29"/>
                  </a:lnTo>
                  <a:lnTo>
                    <a:pt x="0" y="19"/>
                  </a:lnTo>
                  <a:lnTo>
                    <a:pt x="0" y="10"/>
                  </a:lnTo>
                  <a:lnTo>
                    <a:pt x="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2" name="Freeform 37"/>
            <p:cNvSpPr>
              <a:spLocks/>
            </p:cNvSpPr>
            <p:nvPr/>
          </p:nvSpPr>
          <p:spPr bwMode="auto">
            <a:xfrm>
              <a:off x="4489" y="3632"/>
              <a:ext cx="172" cy="39"/>
            </a:xfrm>
            <a:custGeom>
              <a:avLst/>
              <a:gdLst>
                <a:gd name="T0" fmla="*/ 19 w 172"/>
                <a:gd name="T1" fmla="*/ 0 h 39"/>
                <a:gd name="T2" fmla="*/ 19 w 172"/>
                <a:gd name="T3" fmla="*/ 0 h 39"/>
                <a:gd name="T4" fmla="*/ 29 w 172"/>
                <a:gd name="T5" fmla="*/ 0 h 39"/>
                <a:gd name="T6" fmla="*/ 48 w 172"/>
                <a:gd name="T7" fmla="*/ 0 h 39"/>
                <a:gd name="T8" fmla="*/ 58 w 172"/>
                <a:gd name="T9" fmla="*/ 0 h 39"/>
                <a:gd name="T10" fmla="*/ 67 w 172"/>
                <a:gd name="T11" fmla="*/ 0 h 39"/>
                <a:gd name="T12" fmla="*/ 67 w 172"/>
                <a:gd name="T13" fmla="*/ 0 h 39"/>
                <a:gd name="T14" fmla="*/ 86 w 172"/>
                <a:gd name="T15" fmla="*/ 0 h 39"/>
                <a:gd name="T16" fmla="*/ 96 w 172"/>
                <a:gd name="T17" fmla="*/ 0 h 39"/>
                <a:gd name="T18" fmla="*/ 105 w 172"/>
                <a:gd name="T19" fmla="*/ 0 h 39"/>
                <a:gd name="T20" fmla="*/ 115 w 172"/>
                <a:gd name="T21" fmla="*/ 0 h 39"/>
                <a:gd name="T22" fmla="*/ 134 w 172"/>
                <a:gd name="T23" fmla="*/ 10 h 39"/>
                <a:gd name="T24" fmla="*/ 144 w 172"/>
                <a:gd name="T25" fmla="*/ 10 h 39"/>
                <a:gd name="T26" fmla="*/ 153 w 172"/>
                <a:gd name="T27" fmla="*/ 10 h 39"/>
                <a:gd name="T28" fmla="*/ 163 w 172"/>
                <a:gd name="T29" fmla="*/ 10 h 39"/>
                <a:gd name="T30" fmla="*/ 163 w 172"/>
                <a:gd name="T31" fmla="*/ 10 h 39"/>
                <a:gd name="T32" fmla="*/ 163 w 172"/>
                <a:gd name="T33" fmla="*/ 10 h 39"/>
                <a:gd name="T34" fmla="*/ 172 w 172"/>
                <a:gd name="T35" fmla="*/ 10 h 39"/>
                <a:gd name="T36" fmla="*/ 172 w 172"/>
                <a:gd name="T37" fmla="*/ 20 h 39"/>
                <a:gd name="T38" fmla="*/ 172 w 172"/>
                <a:gd name="T39" fmla="*/ 20 h 39"/>
                <a:gd name="T40" fmla="*/ 172 w 172"/>
                <a:gd name="T41" fmla="*/ 20 h 39"/>
                <a:gd name="T42" fmla="*/ 172 w 172"/>
                <a:gd name="T43" fmla="*/ 29 h 39"/>
                <a:gd name="T44" fmla="*/ 172 w 172"/>
                <a:gd name="T45" fmla="*/ 29 h 39"/>
                <a:gd name="T46" fmla="*/ 172 w 172"/>
                <a:gd name="T47" fmla="*/ 29 h 39"/>
                <a:gd name="T48" fmla="*/ 163 w 172"/>
                <a:gd name="T49" fmla="*/ 29 h 39"/>
                <a:gd name="T50" fmla="*/ 163 w 172"/>
                <a:gd name="T51" fmla="*/ 29 h 39"/>
                <a:gd name="T52" fmla="*/ 163 w 172"/>
                <a:gd name="T53" fmla="*/ 29 h 39"/>
                <a:gd name="T54" fmla="*/ 153 w 172"/>
                <a:gd name="T55" fmla="*/ 29 h 39"/>
                <a:gd name="T56" fmla="*/ 144 w 172"/>
                <a:gd name="T57" fmla="*/ 29 h 39"/>
                <a:gd name="T58" fmla="*/ 134 w 172"/>
                <a:gd name="T59" fmla="*/ 29 h 39"/>
                <a:gd name="T60" fmla="*/ 124 w 172"/>
                <a:gd name="T61" fmla="*/ 39 h 39"/>
                <a:gd name="T62" fmla="*/ 105 w 172"/>
                <a:gd name="T63" fmla="*/ 39 h 39"/>
                <a:gd name="T64" fmla="*/ 105 w 172"/>
                <a:gd name="T65" fmla="*/ 39 h 39"/>
                <a:gd name="T66" fmla="*/ 86 w 172"/>
                <a:gd name="T67" fmla="*/ 39 h 39"/>
                <a:gd name="T68" fmla="*/ 77 w 172"/>
                <a:gd name="T69" fmla="*/ 39 h 39"/>
                <a:gd name="T70" fmla="*/ 67 w 172"/>
                <a:gd name="T71" fmla="*/ 39 h 39"/>
                <a:gd name="T72" fmla="*/ 67 w 172"/>
                <a:gd name="T73" fmla="*/ 39 h 39"/>
                <a:gd name="T74" fmla="*/ 58 w 172"/>
                <a:gd name="T75" fmla="*/ 39 h 39"/>
                <a:gd name="T76" fmla="*/ 48 w 172"/>
                <a:gd name="T77" fmla="*/ 39 h 39"/>
                <a:gd name="T78" fmla="*/ 29 w 172"/>
                <a:gd name="T79" fmla="*/ 39 h 39"/>
                <a:gd name="T80" fmla="*/ 29 w 172"/>
                <a:gd name="T81" fmla="*/ 39 h 39"/>
                <a:gd name="T82" fmla="*/ 19 w 172"/>
                <a:gd name="T83" fmla="*/ 39 h 39"/>
                <a:gd name="T84" fmla="*/ 10 w 172"/>
                <a:gd name="T85" fmla="*/ 39 h 39"/>
                <a:gd name="T86" fmla="*/ 10 w 172"/>
                <a:gd name="T87" fmla="*/ 29 h 39"/>
                <a:gd name="T88" fmla="*/ 0 w 172"/>
                <a:gd name="T89" fmla="*/ 29 h 39"/>
                <a:gd name="T90" fmla="*/ 0 w 172"/>
                <a:gd name="T91" fmla="*/ 29 h 39"/>
                <a:gd name="T92" fmla="*/ 0 w 172"/>
                <a:gd name="T93" fmla="*/ 20 h 39"/>
                <a:gd name="T94" fmla="*/ 0 w 172"/>
                <a:gd name="T95" fmla="*/ 20 h 39"/>
                <a:gd name="T96" fmla="*/ 0 w 172"/>
                <a:gd name="T97" fmla="*/ 20 h 39"/>
                <a:gd name="T98" fmla="*/ 0 w 172"/>
                <a:gd name="T99" fmla="*/ 10 h 39"/>
                <a:gd name="T100" fmla="*/ 0 w 172"/>
                <a:gd name="T101" fmla="*/ 10 h 39"/>
                <a:gd name="T102" fmla="*/ 0 w 172"/>
                <a:gd name="T103" fmla="*/ 0 h 39"/>
                <a:gd name="T104" fmla="*/ 0 w 172"/>
                <a:gd name="T105" fmla="*/ 0 h 39"/>
                <a:gd name="T106" fmla="*/ 10 w 172"/>
                <a:gd name="T107" fmla="*/ 0 h 39"/>
                <a:gd name="T108" fmla="*/ 10 w 172"/>
                <a:gd name="T109" fmla="*/ 0 h 39"/>
                <a:gd name="T110" fmla="*/ 10 w 172"/>
                <a:gd name="T111" fmla="*/ 0 h 39"/>
                <a:gd name="T112" fmla="*/ 19 w 172"/>
                <a:gd name="T113" fmla="*/ 0 h 39"/>
                <a:gd name="T114" fmla="*/ 19 w 172"/>
                <a:gd name="T115" fmla="*/ 0 h 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2"/>
                <a:gd name="T175" fmla="*/ 0 h 39"/>
                <a:gd name="T176" fmla="*/ 172 w 172"/>
                <a:gd name="T177" fmla="*/ 39 h 3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2" h="39">
                  <a:moveTo>
                    <a:pt x="19" y="0"/>
                  </a:moveTo>
                  <a:lnTo>
                    <a:pt x="19" y="0"/>
                  </a:lnTo>
                  <a:lnTo>
                    <a:pt x="29" y="0"/>
                  </a:lnTo>
                  <a:lnTo>
                    <a:pt x="48" y="0"/>
                  </a:lnTo>
                  <a:lnTo>
                    <a:pt x="58" y="0"/>
                  </a:lnTo>
                  <a:lnTo>
                    <a:pt x="67" y="0"/>
                  </a:lnTo>
                  <a:lnTo>
                    <a:pt x="86" y="0"/>
                  </a:lnTo>
                  <a:lnTo>
                    <a:pt x="96" y="0"/>
                  </a:lnTo>
                  <a:lnTo>
                    <a:pt x="105" y="0"/>
                  </a:lnTo>
                  <a:lnTo>
                    <a:pt x="115" y="0"/>
                  </a:lnTo>
                  <a:lnTo>
                    <a:pt x="134" y="10"/>
                  </a:lnTo>
                  <a:lnTo>
                    <a:pt x="144" y="10"/>
                  </a:lnTo>
                  <a:lnTo>
                    <a:pt x="153" y="10"/>
                  </a:lnTo>
                  <a:lnTo>
                    <a:pt x="163" y="10"/>
                  </a:lnTo>
                  <a:lnTo>
                    <a:pt x="172" y="10"/>
                  </a:lnTo>
                  <a:lnTo>
                    <a:pt x="172" y="20"/>
                  </a:lnTo>
                  <a:lnTo>
                    <a:pt x="172" y="29"/>
                  </a:lnTo>
                  <a:lnTo>
                    <a:pt x="163" y="29"/>
                  </a:lnTo>
                  <a:lnTo>
                    <a:pt x="153" y="29"/>
                  </a:lnTo>
                  <a:lnTo>
                    <a:pt x="144" y="29"/>
                  </a:lnTo>
                  <a:lnTo>
                    <a:pt x="134" y="29"/>
                  </a:lnTo>
                  <a:lnTo>
                    <a:pt x="124" y="39"/>
                  </a:lnTo>
                  <a:lnTo>
                    <a:pt x="105" y="39"/>
                  </a:lnTo>
                  <a:lnTo>
                    <a:pt x="86" y="39"/>
                  </a:lnTo>
                  <a:lnTo>
                    <a:pt x="77" y="39"/>
                  </a:lnTo>
                  <a:lnTo>
                    <a:pt x="67" y="39"/>
                  </a:lnTo>
                  <a:lnTo>
                    <a:pt x="58" y="39"/>
                  </a:lnTo>
                  <a:lnTo>
                    <a:pt x="48" y="39"/>
                  </a:lnTo>
                  <a:lnTo>
                    <a:pt x="29" y="39"/>
                  </a:lnTo>
                  <a:lnTo>
                    <a:pt x="19" y="39"/>
                  </a:lnTo>
                  <a:lnTo>
                    <a:pt x="10" y="39"/>
                  </a:lnTo>
                  <a:lnTo>
                    <a:pt x="10" y="29"/>
                  </a:lnTo>
                  <a:lnTo>
                    <a:pt x="0" y="29"/>
                  </a:lnTo>
                  <a:lnTo>
                    <a:pt x="0" y="20"/>
                  </a:lnTo>
                  <a:lnTo>
                    <a:pt x="0" y="10"/>
                  </a:lnTo>
                  <a:lnTo>
                    <a:pt x="0" y="0"/>
                  </a:lnTo>
                  <a:lnTo>
                    <a:pt x="10"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3" name="Freeform 38"/>
            <p:cNvSpPr>
              <a:spLocks/>
            </p:cNvSpPr>
            <p:nvPr/>
          </p:nvSpPr>
          <p:spPr bwMode="auto">
            <a:xfrm>
              <a:off x="4499" y="3604"/>
              <a:ext cx="48" cy="28"/>
            </a:xfrm>
            <a:custGeom>
              <a:avLst/>
              <a:gdLst>
                <a:gd name="T0" fmla="*/ 0 w 48"/>
                <a:gd name="T1" fmla="*/ 9 h 28"/>
                <a:gd name="T2" fmla="*/ 0 w 48"/>
                <a:gd name="T3" fmla="*/ 9 h 28"/>
                <a:gd name="T4" fmla="*/ 9 w 48"/>
                <a:gd name="T5" fmla="*/ 0 h 28"/>
                <a:gd name="T6" fmla="*/ 38 w 48"/>
                <a:gd name="T7" fmla="*/ 0 h 28"/>
                <a:gd name="T8" fmla="*/ 48 w 48"/>
                <a:gd name="T9" fmla="*/ 0 h 28"/>
                <a:gd name="T10" fmla="*/ 48 w 48"/>
                <a:gd name="T11" fmla="*/ 9 h 28"/>
                <a:gd name="T12" fmla="*/ 48 w 48"/>
                <a:gd name="T13" fmla="*/ 9 h 28"/>
                <a:gd name="T14" fmla="*/ 48 w 48"/>
                <a:gd name="T15" fmla="*/ 9 h 28"/>
                <a:gd name="T16" fmla="*/ 48 w 48"/>
                <a:gd name="T17" fmla="*/ 9 h 28"/>
                <a:gd name="T18" fmla="*/ 48 w 48"/>
                <a:gd name="T19" fmla="*/ 19 h 28"/>
                <a:gd name="T20" fmla="*/ 48 w 48"/>
                <a:gd name="T21" fmla="*/ 19 h 28"/>
                <a:gd name="T22" fmla="*/ 48 w 48"/>
                <a:gd name="T23" fmla="*/ 19 h 28"/>
                <a:gd name="T24" fmla="*/ 48 w 48"/>
                <a:gd name="T25" fmla="*/ 19 h 28"/>
                <a:gd name="T26" fmla="*/ 48 w 48"/>
                <a:gd name="T27" fmla="*/ 28 h 28"/>
                <a:gd name="T28" fmla="*/ 38 w 48"/>
                <a:gd name="T29" fmla="*/ 28 h 28"/>
                <a:gd name="T30" fmla="*/ 19 w 48"/>
                <a:gd name="T31" fmla="*/ 28 h 28"/>
                <a:gd name="T32" fmla="*/ 9 w 48"/>
                <a:gd name="T33" fmla="*/ 28 h 28"/>
                <a:gd name="T34" fmla="*/ 0 w 48"/>
                <a:gd name="T35" fmla="*/ 28 h 28"/>
                <a:gd name="T36" fmla="*/ 0 w 48"/>
                <a:gd name="T37" fmla="*/ 19 h 28"/>
                <a:gd name="T38" fmla="*/ 0 w 48"/>
                <a:gd name="T39" fmla="*/ 19 h 28"/>
                <a:gd name="T40" fmla="*/ 0 w 48"/>
                <a:gd name="T41" fmla="*/ 19 h 28"/>
                <a:gd name="T42" fmla="*/ 0 w 48"/>
                <a:gd name="T43" fmla="*/ 19 h 28"/>
                <a:gd name="T44" fmla="*/ 0 w 48"/>
                <a:gd name="T45" fmla="*/ 9 h 28"/>
                <a:gd name="T46" fmla="*/ 0 w 48"/>
                <a:gd name="T47" fmla="*/ 9 h 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
                <a:gd name="T73" fmla="*/ 0 h 28"/>
                <a:gd name="T74" fmla="*/ 48 w 48"/>
                <a:gd name="T75" fmla="*/ 28 h 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 h="28">
                  <a:moveTo>
                    <a:pt x="0" y="9"/>
                  </a:moveTo>
                  <a:lnTo>
                    <a:pt x="0" y="9"/>
                  </a:lnTo>
                  <a:lnTo>
                    <a:pt x="9" y="0"/>
                  </a:lnTo>
                  <a:lnTo>
                    <a:pt x="38" y="0"/>
                  </a:lnTo>
                  <a:lnTo>
                    <a:pt x="48" y="0"/>
                  </a:lnTo>
                  <a:lnTo>
                    <a:pt x="48" y="9"/>
                  </a:lnTo>
                  <a:lnTo>
                    <a:pt x="48" y="19"/>
                  </a:lnTo>
                  <a:lnTo>
                    <a:pt x="48" y="28"/>
                  </a:lnTo>
                  <a:lnTo>
                    <a:pt x="38" y="28"/>
                  </a:lnTo>
                  <a:lnTo>
                    <a:pt x="19" y="28"/>
                  </a:lnTo>
                  <a:lnTo>
                    <a:pt x="9" y="28"/>
                  </a:lnTo>
                  <a:lnTo>
                    <a:pt x="0" y="28"/>
                  </a:lnTo>
                  <a:lnTo>
                    <a:pt x="0" y="1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44" name="Freeform 39"/>
            <p:cNvSpPr>
              <a:spLocks/>
            </p:cNvSpPr>
            <p:nvPr/>
          </p:nvSpPr>
          <p:spPr bwMode="auto">
            <a:xfrm>
              <a:off x="4174" y="3537"/>
              <a:ext cx="57" cy="38"/>
            </a:xfrm>
            <a:custGeom>
              <a:avLst/>
              <a:gdLst>
                <a:gd name="T0" fmla="*/ 38 w 57"/>
                <a:gd name="T1" fmla="*/ 38 h 38"/>
                <a:gd name="T2" fmla="*/ 38 w 57"/>
                <a:gd name="T3" fmla="*/ 38 h 38"/>
                <a:gd name="T4" fmla="*/ 19 w 57"/>
                <a:gd name="T5" fmla="*/ 29 h 38"/>
                <a:gd name="T6" fmla="*/ 19 w 57"/>
                <a:gd name="T7" fmla="*/ 29 h 38"/>
                <a:gd name="T8" fmla="*/ 19 w 57"/>
                <a:gd name="T9" fmla="*/ 29 h 38"/>
                <a:gd name="T10" fmla="*/ 19 w 57"/>
                <a:gd name="T11" fmla="*/ 29 h 38"/>
                <a:gd name="T12" fmla="*/ 19 w 57"/>
                <a:gd name="T13" fmla="*/ 29 h 38"/>
                <a:gd name="T14" fmla="*/ 28 w 57"/>
                <a:gd name="T15" fmla="*/ 29 h 38"/>
                <a:gd name="T16" fmla="*/ 28 w 57"/>
                <a:gd name="T17" fmla="*/ 29 h 38"/>
                <a:gd name="T18" fmla="*/ 28 w 57"/>
                <a:gd name="T19" fmla="*/ 29 h 38"/>
                <a:gd name="T20" fmla="*/ 19 w 57"/>
                <a:gd name="T21" fmla="*/ 29 h 38"/>
                <a:gd name="T22" fmla="*/ 19 w 57"/>
                <a:gd name="T23" fmla="*/ 29 h 38"/>
                <a:gd name="T24" fmla="*/ 19 w 57"/>
                <a:gd name="T25" fmla="*/ 29 h 38"/>
                <a:gd name="T26" fmla="*/ 9 w 57"/>
                <a:gd name="T27" fmla="*/ 29 h 38"/>
                <a:gd name="T28" fmla="*/ 9 w 57"/>
                <a:gd name="T29" fmla="*/ 29 h 38"/>
                <a:gd name="T30" fmla="*/ 9 w 57"/>
                <a:gd name="T31" fmla="*/ 29 h 38"/>
                <a:gd name="T32" fmla="*/ 9 w 57"/>
                <a:gd name="T33" fmla="*/ 29 h 38"/>
                <a:gd name="T34" fmla="*/ 0 w 57"/>
                <a:gd name="T35" fmla="*/ 29 h 38"/>
                <a:gd name="T36" fmla="*/ 0 w 57"/>
                <a:gd name="T37" fmla="*/ 29 h 38"/>
                <a:gd name="T38" fmla="*/ 0 w 57"/>
                <a:gd name="T39" fmla="*/ 29 h 38"/>
                <a:gd name="T40" fmla="*/ 0 w 57"/>
                <a:gd name="T41" fmla="*/ 29 h 38"/>
                <a:gd name="T42" fmla="*/ 0 w 57"/>
                <a:gd name="T43" fmla="*/ 19 h 38"/>
                <a:gd name="T44" fmla="*/ 0 w 57"/>
                <a:gd name="T45" fmla="*/ 19 h 38"/>
                <a:gd name="T46" fmla="*/ 0 w 57"/>
                <a:gd name="T47" fmla="*/ 19 h 38"/>
                <a:gd name="T48" fmla="*/ 0 w 57"/>
                <a:gd name="T49" fmla="*/ 10 h 38"/>
                <a:gd name="T50" fmla="*/ 0 w 57"/>
                <a:gd name="T51" fmla="*/ 10 h 38"/>
                <a:gd name="T52" fmla="*/ 9 w 57"/>
                <a:gd name="T53" fmla="*/ 10 h 38"/>
                <a:gd name="T54" fmla="*/ 9 w 57"/>
                <a:gd name="T55" fmla="*/ 10 h 38"/>
                <a:gd name="T56" fmla="*/ 9 w 57"/>
                <a:gd name="T57" fmla="*/ 10 h 38"/>
                <a:gd name="T58" fmla="*/ 9 w 57"/>
                <a:gd name="T59" fmla="*/ 0 h 38"/>
                <a:gd name="T60" fmla="*/ 19 w 57"/>
                <a:gd name="T61" fmla="*/ 0 h 38"/>
                <a:gd name="T62" fmla="*/ 28 w 57"/>
                <a:gd name="T63" fmla="*/ 0 h 38"/>
                <a:gd name="T64" fmla="*/ 28 w 57"/>
                <a:gd name="T65" fmla="*/ 0 h 38"/>
                <a:gd name="T66" fmla="*/ 28 w 57"/>
                <a:gd name="T67" fmla="*/ 0 h 38"/>
                <a:gd name="T68" fmla="*/ 28 w 57"/>
                <a:gd name="T69" fmla="*/ 0 h 38"/>
                <a:gd name="T70" fmla="*/ 28 w 57"/>
                <a:gd name="T71" fmla="*/ 0 h 38"/>
                <a:gd name="T72" fmla="*/ 28 w 57"/>
                <a:gd name="T73" fmla="*/ 0 h 38"/>
                <a:gd name="T74" fmla="*/ 28 w 57"/>
                <a:gd name="T75" fmla="*/ 0 h 38"/>
                <a:gd name="T76" fmla="*/ 28 w 57"/>
                <a:gd name="T77" fmla="*/ 0 h 38"/>
                <a:gd name="T78" fmla="*/ 28 w 57"/>
                <a:gd name="T79" fmla="*/ 0 h 38"/>
                <a:gd name="T80" fmla="*/ 28 w 57"/>
                <a:gd name="T81" fmla="*/ 0 h 38"/>
                <a:gd name="T82" fmla="*/ 28 w 57"/>
                <a:gd name="T83" fmla="*/ 0 h 38"/>
                <a:gd name="T84" fmla="*/ 28 w 57"/>
                <a:gd name="T85" fmla="*/ 0 h 38"/>
                <a:gd name="T86" fmla="*/ 28 w 57"/>
                <a:gd name="T87" fmla="*/ 0 h 38"/>
                <a:gd name="T88" fmla="*/ 38 w 57"/>
                <a:gd name="T89" fmla="*/ 0 h 38"/>
                <a:gd name="T90" fmla="*/ 47 w 57"/>
                <a:gd name="T91" fmla="*/ 10 h 38"/>
                <a:gd name="T92" fmla="*/ 47 w 57"/>
                <a:gd name="T93" fmla="*/ 19 h 38"/>
                <a:gd name="T94" fmla="*/ 47 w 57"/>
                <a:gd name="T95" fmla="*/ 19 h 38"/>
                <a:gd name="T96" fmla="*/ 57 w 57"/>
                <a:gd name="T97" fmla="*/ 19 h 38"/>
                <a:gd name="T98" fmla="*/ 57 w 57"/>
                <a:gd name="T99" fmla="*/ 29 h 38"/>
                <a:gd name="T100" fmla="*/ 57 w 57"/>
                <a:gd name="T101" fmla="*/ 29 h 38"/>
                <a:gd name="T102" fmla="*/ 57 w 57"/>
                <a:gd name="T103" fmla="*/ 29 h 38"/>
                <a:gd name="T104" fmla="*/ 57 w 57"/>
                <a:gd name="T105" fmla="*/ 29 h 38"/>
                <a:gd name="T106" fmla="*/ 57 w 57"/>
                <a:gd name="T107" fmla="*/ 29 h 38"/>
                <a:gd name="T108" fmla="*/ 47 w 57"/>
                <a:gd name="T109" fmla="*/ 29 h 38"/>
                <a:gd name="T110" fmla="*/ 47 w 57"/>
                <a:gd name="T111" fmla="*/ 29 h 38"/>
                <a:gd name="T112" fmla="*/ 47 w 57"/>
                <a:gd name="T113" fmla="*/ 29 h 38"/>
                <a:gd name="T114" fmla="*/ 47 w 57"/>
                <a:gd name="T115" fmla="*/ 38 h 38"/>
                <a:gd name="T116" fmla="*/ 47 w 57"/>
                <a:gd name="T117" fmla="*/ 38 h 38"/>
                <a:gd name="T118" fmla="*/ 47 w 57"/>
                <a:gd name="T119" fmla="*/ 38 h 38"/>
                <a:gd name="T120" fmla="*/ 47 w 57"/>
                <a:gd name="T121" fmla="*/ 38 h 38"/>
                <a:gd name="T122" fmla="*/ 38 w 57"/>
                <a:gd name="T123" fmla="*/ 38 h 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
                <a:gd name="T187" fmla="*/ 0 h 38"/>
                <a:gd name="T188" fmla="*/ 57 w 57"/>
                <a:gd name="T189" fmla="*/ 38 h 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 h="38">
                  <a:moveTo>
                    <a:pt x="38" y="38"/>
                  </a:moveTo>
                  <a:lnTo>
                    <a:pt x="38" y="38"/>
                  </a:lnTo>
                  <a:lnTo>
                    <a:pt x="19" y="29"/>
                  </a:lnTo>
                  <a:lnTo>
                    <a:pt x="28" y="29"/>
                  </a:lnTo>
                  <a:lnTo>
                    <a:pt x="19" y="29"/>
                  </a:lnTo>
                  <a:lnTo>
                    <a:pt x="9" y="29"/>
                  </a:lnTo>
                  <a:lnTo>
                    <a:pt x="0" y="29"/>
                  </a:lnTo>
                  <a:lnTo>
                    <a:pt x="0" y="19"/>
                  </a:lnTo>
                  <a:lnTo>
                    <a:pt x="0" y="10"/>
                  </a:lnTo>
                  <a:lnTo>
                    <a:pt x="9" y="10"/>
                  </a:lnTo>
                  <a:lnTo>
                    <a:pt x="9" y="0"/>
                  </a:lnTo>
                  <a:lnTo>
                    <a:pt x="19" y="0"/>
                  </a:lnTo>
                  <a:lnTo>
                    <a:pt x="28" y="0"/>
                  </a:lnTo>
                  <a:lnTo>
                    <a:pt x="38" y="0"/>
                  </a:lnTo>
                  <a:lnTo>
                    <a:pt x="47" y="10"/>
                  </a:lnTo>
                  <a:lnTo>
                    <a:pt x="47" y="19"/>
                  </a:lnTo>
                  <a:lnTo>
                    <a:pt x="57" y="19"/>
                  </a:lnTo>
                  <a:lnTo>
                    <a:pt x="57" y="29"/>
                  </a:lnTo>
                  <a:lnTo>
                    <a:pt x="47" y="29"/>
                  </a:lnTo>
                  <a:lnTo>
                    <a:pt x="47" y="38"/>
                  </a:lnTo>
                  <a:lnTo>
                    <a:pt x="38"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295400" y="533400"/>
            <a:ext cx="5867400" cy="609600"/>
          </a:xfrm>
          <a:noFill/>
        </p:spPr>
        <p:txBody>
          <a:bodyPr/>
          <a:lstStyle/>
          <a:p>
            <a:r>
              <a:rPr lang="en-US" altLang="en-US" sz="3600">
                <a:solidFill>
                  <a:srgbClr val="1F554B"/>
                </a:solidFill>
              </a:rPr>
              <a:t>Mann’s Test for the Weibull</a:t>
            </a:r>
          </a:p>
        </p:txBody>
      </p:sp>
      <p:sp>
        <p:nvSpPr>
          <p:cNvPr id="8" name="Date Placeholder 2"/>
          <p:cNvSpPr>
            <a:spLocks noGrp="1"/>
          </p:cNvSpPr>
          <p:nvPr>
            <p:ph type="dt" sz="quarter" idx="10"/>
          </p:nvPr>
        </p:nvSpPr>
        <p:spPr/>
        <p:txBody>
          <a:bodyPr/>
          <a:lstStyle/>
          <a:p>
            <a:pPr>
              <a:defRPr/>
            </a:pPr>
            <a:r>
              <a:rPr lang="en-US"/>
              <a:t>Chapter 16</a:t>
            </a:r>
          </a:p>
        </p:txBody>
      </p:sp>
      <p:sp>
        <p:nvSpPr>
          <p:cNvPr id="9"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A4A793-41B2-4FA4-B4DD-F684A13C28BA}"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22536" name="Rectangle 3"/>
          <p:cNvSpPr>
            <a:spLocks noChangeArrowheads="1"/>
          </p:cNvSpPr>
          <p:nvPr/>
        </p:nvSpPr>
        <p:spPr bwMode="auto">
          <a:xfrm>
            <a:off x="1524000" y="1219200"/>
            <a:ext cx="5070475" cy="835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The failure times are Weibull </a:t>
            </a: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The failure times are not Weibull</a:t>
            </a:r>
          </a:p>
        </p:txBody>
      </p:sp>
      <p:graphicFrame>
        <p:nvGraphicFramePr>
          <p:cNvPr id="22530" name="Object 1024"/>
          <p:cNvGraphicFramePr>
            <a:graphicFrameLocks/>
          </p:cNvGraphicFramePr>
          <p:nvPr/>
        </p:nvGraphicFramePr>
        <p:xfrm>
          <a:off x="685800" y="2209800"/>
          <a:ext cx="3116263" cy="1655763"/>
        </p:xfrm>
        <a:graphic>
          <a:graphicData uri="http://schemas.openxmlformats.org/presentationml/2006/ole">
            <mc:AlternateContent xmlns:mc="http://schemas.openxmlformats.org/markup-compatibility/2006">
              <mc:Choice xmlns:v="urn:schemas-microsoft-com:vml" Requires="v">
                <p:oleObj spid="_x0000_s22538" name="Equation" r:id="rId4" imgW="1688760" imgH="901440" progId="Equation.3">
                  <p:embed/>
                </p:oleObj>
              </mc:Choice>
              <mc:Fallback>
                <p:oleObj name="Equation" r:id="rId4" imgW="1688760" imgH="9014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09800"/>
                        <a:ext cx="3116263"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1025"/>
          <p:cNvGraphicFramePr>
            <a:graphicFrameLocks/>
          </p:cNvGraphicFramePr>
          <p:nvPr/>
        </p:nvGraphicFramePr>
        <p:xfrm>
          <a:off x="3962400" y="2514600"/>
          <a:ext cx="4195763" cy="898525"/>
        </p:xfrm>
        <a:graphic>
          <a:graphicData uri="http://schemas.openxmlformats.org/presentationml/2006/ole">
            <mc:AlternateContent xmlns:mc="http://schemas.openxmlformats.org/markup-compatibility/2006">
              <mc:Choice xmlns:v="urn:schemas-microsoft-com:vml" Requires="v">
                <p:oleObj spid="_x0000_s22539" name="Equation" r:id="rId6" imgW="1981080" imgH="431640" progId="Equation.3">
                  <p:embed/>
                </p:oleObj>
              </mc:Choice>
              <mc:Fallback>
                <p:oleObj name="Equation" r:id="rId6" imgW="1981080" imgH="4316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2514600"/>
                        <a:ext cx="419576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1026"/>
          <p:cNvGraphicFramePr>
            <a:graphicFrameLocks/>
          </p:cNvGraphicFramePr>
          <p:nvPr/>
        </p:nvGraphicFramePr>
        <p:xfrm>
          <a:off x="685800" y="3810000"/>
          <a:ext cx="5821363" cy="842963"/>
        </p:xfrm>
        <a:graphic>
          <a:graphicData uri="http://schemas.openxmlformats.org/presentationml/2006/ole">
            <mc:AlternateContent xmlns:mc="http://schemas.openxmlformats.org/markup-compatibility/2006">
              <mc:Choice xmlns:v="urn:schemas-microsoft-com:vml" Requires="v">
                <p:oleObj spid="_x0000_s22540" name="Equation" r:id="rId8" imgW="3098520" imgH="457200" progId="Equation.3">
                  <p:embed/>
                </p:oleObj>
              </mc:Choice>
              <mc:Fallback>
                <p:oleObj name="Equation" r:id="rId8" imgW="3098520" imgH="45720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810000"/>
                        <a:ext cx="5821363"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Rectangle 7"/>
          <p:cNvSpPr>
            <a:spLocks noChangeArrowheads="1"/>
          </p:cNvSpPr>
          <p:nvPr/>
        </p:nvSpPr>
        <p:spPr bwMode="auto">
          <a:xfrm>
            <a:off x="533400" y="4724400"/>
            <a:ext cx="81168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If M &gt; F</a:t>
            </a:r>
            <a:r>
              <a:rPr lang="en-US" altLang="en-US" sz="2000" baseline="-25000">
                <a:latin typeface="Arial" panose="020B0604020202020204" pitchFamily="34" charset="0"/>
              </a:rPr>
              <a:t>crit</a:t>
            </a:r>
            <a:r>
              <a:rPr lang="en-US" altLang="en-US" sz="2000">
                <a:latin typeface="Arial" panose="020B0604020202020204" pitchFamily="34" charset="0"/>
              </a:rPr>
              <a:t>, then H</a:t>
            </a:r>
            <a:r>
              <a:rPr lang="en-US" altLang="en-US" sz="2000" baseline="-25000">
                <a:latin typeface="Arial" panose="020B0604020202020204" pitchFamily="34" charset="0"/>
              </a:rPr>
              <a:t>1</a:t>
            </a:r>
            <a:r>
              <a:rPr lang="en-US" altLang="en-US" sz="2000">
                <a:latin typeface="Arial" panose="020B0604020202020204" pitchFamily="34" charset="0"/>
              </a:rPr>
              <a:t> is accepted.  </a:t>
            </a:r>
          </a:p>
          <a:p>
            <a:r>
              <a:rPr lang="en-US" altLang="en-US" sz="2000">
                <a:latin typeface="Arial" panose="020B0604020202020204" pitchFamily="34" charset="0"/>
              </a:rPr>
              <a:t>Values for F</a:t>
            </a:r>
            <a:r>
              <a:rPr lang="en-US" altLang="en-US" sz="2000" baseline="-25000">
                <a:latin typeface="Arial" panose="020B0604020202020204" pitchFamily="34" charset="0"/>
              </a:rPr>
              <a:t>crit</a:t>
            </a:r>
            <a:r>
              <a:rPr lang="en-US" altLang="en-US" sz="2000">
                <a:latin typeface="Arial" panose="020B0604020202020204" pitchFamily="34" charset="0"/>
              </a:rPr>
              <a:t> may be obtained from tables of the F-distribution where:</a:t>
            </a:r>
          </a:p>
          <a:p>
            <a:r>
              <a:rPr lang="en-US" altLang="en-US" sz="2000">
                <a:latin typeface="Arial" panose="020B0604020202020204" pitchFamily="34" charset="0"/>
              </a:rPr>
              <a:t>	df for the numerator   = 2k</a:t>
            </a:r>
            <a:r>
              <a:rPr lang="en-US" altLang="en-US" sz="2000" baseline="-25000">
                <a:latin typeface="Arial" panose="020B0604020202020204" pitchFamily="34" charset="0"/>
              </a:rPr>
              <a:t>2</a:t>
            </a:r>
            <a:r>
              <a:rPr lang="en-US" altLang="en-US" sz="2000">
                <a:latin typeface="Arial" panose="020B0604020202020204" pitchFamily="34" charset="0"/>
              </a:rPr>
              <a:t>,</a:t>
            </a:r>
          </a:p>
          <a:p>
            <a:r>
              <a:rPr lang="en-US" altLang="en-US" sz="2000">
                <a:latin typeface="Arial" panose="020B0604020202020204" pitchFamily="34" charset="0"/>
              </a:rPr>
              <a:t>	df for the denominator = 2k</a:t>
            </a:r>
            <a:r>
              <a:rPr lang="en-US" altLang="en-US" sz="2000" baseline="-25000">
                <a:latin typeface="Arial" panose="020B0604020202020204" pitchFamily="34" charset="0"/>
              </a:rPr>
              <a:t>1</a:t>
            </a:r>
            <a:r>
              <a:rPr lang="en-US" altLang="en-US" sz="2000">
                <a:latin typeface="Arial" panose="020B060402020202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19200" y="304800"/>
            <a:ext cx="7107238" cy="790575"/>
          </a:xfrm>
          <a:noFill/>
        </p:spPr>
        <p:txBody>
          <a:bodyPr/>
          <a:lstStyle/>
          <a:p>
            <a:r>
              <a:rPr lang="en-US" altLang="en-US" sz="3600">
                <a:solidFill>
                  <a:srgbClr val="1F554B"/>
                </a:solidFill>
              </a:rPr>
              <a:t>Mann’s Test for the Weibull</a:t>
            </a:r>
          </a:p>
        </p:txBody>
      </p:sp>
      <p:sp>
        <p:nvSpPr>
          <p:cNvPr id="6" name="Date Placeholder 2"/>
          <p:cNvSpPr>
            <a:spLocks noGrp="1"/>
          </p:cNvSpPr>
          <p:nvPr>
            <p:ph type="dt" sz="quarter" idx="10"/>
          </p:nvPr>
        </p:nvSpPr>
        <p:spPr/>
        <p:txBody>
          <a:bodyPr/>
          <a:lstStyle/>
          <a:p>
            <a:pPr>
              <a:defRPr/>
            </a:pPr>
            <a:r>
              <a:rPr lang="en-US"/>
              <a:t>Chapter 16</a:t>
            </a:r>
          </a:p>
        </p:txBody>
      </p:sp>
      <p:sp>
        <p:nvSpPr>
          <p:cNvPr id="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4D40D4-5619-4666-9ACE-E3918BFF5330}"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47109" name="Rectangle 3"/>
          <p:cNvSpPr>
            <a:spLocks noChangeArrowheads="1"/>
          </p:cNvSpPr>
          <p:nvPr/>
        </p:nvSpPr>
        <p:spPr bwMode="auto">
          <a:xfrm>
            <a:off x="282575" y="1166813"/>
            <a:ext cx="8594725" cy="39798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	         ln t</a:t>
            </a:r>
            <a:r>
              <a:rPr lang="en-US" altLang="en-US" sz="2000" baseline="-25000">
                <a:latin typeface="Arial" panose="020B0604020202020204" pitchFamily="34" charset="0"/>
              </a:rPr>
              <a:t>i</a:t>
            </a:r>
            <a:r>
              <a:rPr lang="en-US" altLang="en-US" sz="2000">
                <a:latin typeface="Arial" panose="020B0604020202020204" pitchFamily="34" charset="0"/>
              </a:rPr>
              <a:t>    	 M</a:t>
            </a:r>
            <a:r>
              <a:rPr lang="en-US" altLang="en-US" sz="2000" baseline="-25000">
                <a:latin typeface="Arial" panose="020B0604020202020204" pitchFamily="34" charset="0"/>
              </a:rPr>
              <a:t>i</a:t>
            </a:r>
            <a:r>
              <a:rPr lang="en-US" altLang="en-US" sz="2000">
                <a:latin typeface="Arial" panose="020B0604020202020204" pitchFamily="34" charset="0"/>
              </a:rPr>
              <a:t>   	 	n t</a:t>
            </a:r>
            <a:r>
              <a:rPr lang="en-US" altLang="en-US" sz="2000" baseline="-25000">
                <a:latin typeface="Arial" panose="020B0604020202020204" pitchFamily="34" charset="0"/>
              </a:rPr>
              <a:t>i+1</a:t>
            </a:r>
            <a:r>
              <a:rPr lang="en-US" altLang="en-US" sz="2000">
                <a:latin typeface="Arial" panose="020B0604020202020204" pitchFamily="34" charset="0"/>
              </a:rPr>
              <a:t> - ln t</a:t>
            </a:r>
            <a:r>
              <a:rPr lang="en-US" altLang="en-US" sz="2000" baseline="-25000">
                <a:latin typeface="Arial" panose="020B0604020202020204" pitchFamily="34" charset="0"/>
              </a:rPr>
              <a:t>i</a:t>
            </a:r>
            <a:r>
              <a:rPr lang="en-US" altLang="en-US" sz="2000">
                <a:latin typeface="Arial" panose="020B0604020202020204" pitchFamily="34" charset="0"/>
              </a:rPr>
              <a:t> 	       (ln t</a:t>
            </a:r>
            <a:r>
              <a:rPr lang="en-US" altLang="en-US" sz="2000" baseline="-25000">
                <a:latin typeface="Arial" panose="020B0604020202020204" pitchFamily="34" charset="0"/>
              </a:rPr>
              <a:t>i+1</a:t>
            </a:r>
            <a:r>
              <a:rPr lang="en-US" altLang="en-US" sz="2000">
                <a:latin typeface="Arial" panose="020B0604020202020204" pitchFamily="34" charset="0"/>
              </a:rPr>
              <a:t>-ln t</a:t>
            </a:r>
            <a:r>
              <a:rPr lang="en-US" altLang="en-US" sz="2000" baseline="-25000">
                <a:latin typeface="Arial" panose="020B0604020202020204" pitchFamily="34" charset="0"/>
              </a:rPr>
              <a:t>i</a:t>
            </a:r>
            <a:r>
              <a:rPr lang="en-US" altLang="en-US" sz="2000">
                <a:latin typeface="Arial" panose="020B0604020202020204" pitchFamily="34" charset="0"/>
              </a:rPr>
              <a:t>)/M</a:t>
            </a:r>
            <a:r>
              <a:rPr lang="en-US" altLang="en-US" sz="2000" baseline="-25000">
                <a:latin typeface="Arial" panose="020B0604020202020204" pitchFamily="34" charset="0"/>
              </a:rPr>
              <a:t>i</a:t>
            </a:r>
            <a:endParaRPr lang="en-US" altLang="en-US" sz="2000">
              <a:latin typeface="Arial" panose="020B0604020202020204" pitchFamily="34" charset="0"/>
            </a:endParaRPr>
          </a:p>
          <a:p>
            <a:endParaRPr lang="en-US" altLang="en-US" sz="1800">
              <a:latin typeface="Arial" panose="020B0604020202020204" pitchFamily="34" charset="0"/>
            </a:endParaRPr>
          </a:p>
          <a:p>
            <a:r>
              <a:rPr lang="en-US" altLang="en-US" sz="1800">
                <a:latin typeface="Arial" panose="020B0604020202020204" pitchFamily="34" charset="0"/>
              </a:rPr>
              <a:t> 1.3   	.2623642     	1.108726      	1.72551           		1.5563 </a:t>
            </a:r>
          </a:p>
          <a:p>
            <a:r>
              <a:rPr lang="en-US" altLang="en-US" sz="1800">
                <a:latin typeface="Arial" panose="020B0604020202020204" pitchFamily="34" charset="0"/>
              </a:rPr>
              <a:t> 7.3   	1.987874     	.5211189      	6.624937E-02      		.1271291 </a:t>
            </a:r>
          </a:p>
          <a:p>
            <a:r>
              <a:rPr lang="en-US" altLang="en-US" sz="1800">
                <a:latin typeface="Arial" panose="020B0604020202020204" pitchFamily="34" charset="0"/>
              </a:rPr>
              <a:t> 7.8   	2.054124     	.3469455      	.5336404          		1.53811 </a:t>
            </a:r>
          </a:p>
          <a:p>
            <a:r>
              <a:rPr lang="en-US" altLang="en-US" sz="1800">
                <a:latin typeface="Arial" panose="020B0604020202020204" pitchFamily="34" charset="0"/>
              </a:rPr>
              <a:t> 13.3  	2.587764     	.2619765      	4.412461E-02      		.1684296 </a:t>
            </a:r>
          </a:p>
          <a:p>
            <a:r>
              <a:rPr lang="en-US" altLang="en-US" sz="1800">
                <a:latin typeface="Arial" panose="020B0604020202020204" pitchFamily="34" charset="0"/>
              </a:rPr>
              <a:t> 13.9  	2.631889     	.2115278      	.3333843          		1.576078 </a:t>
            </a:r>
          </a:p>
          <a:p>
            <a:r>
              <a:rPr lang="en-US" altLang="en-US" sz="1800">
                <a:latin typeface="Arial" panose="020B0604020202020204" pitchFamily="34" charset="0"/>
              </a:rPr>
              <a:t> 19.4    2.965273     	.1781142      	.01534557      	           .086155828</a:t>
            </a:r>
          </a:p>
          <a:p>
            <a:r>
              <a:rPr lang="en-US" altLang="en-US" sz="1800">
                <a:latin typeface="Arial" panose="020B0604020202020204" pitchFamily="34" charset="0"/>
              </a:rPr>
              <a:t> 19.7  	2.980619     	.1543733      	.1239684          		.8030428 </a:t>
            </a:r>
          </a:p>
          <a:p>
            <a:r>
              <a:rPr lang="en-US" altLang="en-US" sz="1800">
                <a:latin typeface="Arial" panose="020B0604020202020204" pitchFamily="34" charset="0"/>
              </a:rPr>
              <a:t> 22.3  	3.104587     	.1366559      	2.217364E-02      		.1622589 </a:t>
            </a:r>
          </a:p>
          <a:p>
            <a:r>
              <a:rPr lang="en-US" altLang="en-US" sz="1800">
                <a:latin typeface="Arial" panose="020B0604020202020204" pitchFamily="34" charset="0"/>
              </a:rPr>
              <a:t> 22.8  	3.126761     	.1229487      	.157903           		1.2843 </a:t>
            </a:r>
          </a:p>
          <a:p>
            <a:r>
              <a:rPr lang="en-US" altLang="en-US" sz="1800">
                <a:latin typeface="Arial" panose="020B0604020202020204" pitchFamily="34" charset="0"/>
              </a:rPr>
              <a:t> 26.7  	3.284664     	.1120471      	.1064837          		.9503478 </a:t>
            </a:r>
          </a:p>
          <a:p>
            <a:r>
              <a:rPr lang="en-US" altLang="en-US" sz="1800">
                <a:latin typeface="Arial" panose="020B0604020202020204" pitchFamily="34" charset="0"/>
              </a:rPr>
              <a:t> 29.7  	3.391147     	.1031873      	1.669478E-02      		.161791 </a:t>
            </a:r>
          </a:p>
          <a:p>
            <a:r>
              <a:rPr lang="en-US" altLang="en-US" sz="1800">
                <a:latin typeface="Arial" panose="020B0604020202020204" pitchFamily="34" charset="0"/>
              </a:rPr>
              <a:t> 30.2  	3.407842     	9.586036E-02       5.476403E-02      	.5712897 </a:t>
            </a:r>
          </a:p>
        </p:txBody>
      </p:sp>
      <p:sp>
        <p:nvSpPr>
          <p:cNvPr id="47110" name="Rectangle 4"/>
          <p:cNvSpPr>
            <a:spLocks noChangeArrowheads="1"/>
          </p:cNvSpPr>
          <p:nvPr/>
        </p:nvSpPr>
        <p:spPr bwMode="auto">
          <a:xfrm>
            <a:off x="7169150" y="228600"/>
            <a:ext cx="1974850" cy="469900"/>
          </a:xfrm>
          <a:prstGeom prst="rect">
            <a:avLst/>
          </a:prstGeom>
          <a:solidFill>
            <a:srgbClr val="CCFFFF"/>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from Ex. 16.2:</a:t>
            </a:r>
          </a:p>
        </p:txBody>
      </p:sp>
      <p:sp>
        <p:nvSpPr>
          <p:cNvPr id="47111" name="Rectangle 5"/>
          <p:cNvSpPr>
            <a:spLocks noChangeArrowheads="1"/>
          </p:cNvSpPr>
          <p:nvPr/>
        </p:nvSpPr>
        <p:spPr bwMode="auto">
          <a:xfrm>
            <a:off x="762000" y="5334000"/>
            <a:ext cx="7620000" cy="13366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Therefore n = 50, r = 35, k</a:t>
            </a:r>
            <a:r>
              <a:rPr lang="en-US" altLang="en-US" sz="2000" baseline="-25000">
                <a:latin typeface="Arial" panose="020B0604020202020204" pitchFamily="34" charset="0"/>
              </a:rPr>
              <a:t>1</a:t>
            </a:r>
            <a:r>
              <a:rPr lang="en-US" altLang="en-US" sz="2000">
                <a:latin typeface="Arial" panose="020B0604020202020204" pitchFamily="34" charset="0"/>
              </a:rPr>
              <a:t> = k</a:t>
            </a:r>
            <a:r>
              <a:rPr lang="en-US" altLang="en-US" sz="2000" baseline="-25000">
                <a:latin typeface="Arial" panose="020B0604020202020204" pitchFamily="34" charset="0"/>
              </a:rPr>
              <a:t>2</a:t>
            </a:r>
            <a:r>
              <a:rPr lang="en-US" altLang="en-US" sz="2000">
                <a:latin typeface="Arial" panose="020B0604020202020204" pitchFamily="34" charset="0"/>
              </a:rPr>
              <a:t> = 17 and numerator = 352.3682 </a:t>
            </a:r>
          </a:p>
          <a:p>
            <a:r>
              <a:rPr lang="en-US" altLang="en-US" sz="2000">
                <a:latin typeface="Arial" panose="020B0604020202020204" pitchFamily="34" charset="0"/>
              </a:rPr>
              <a:t>and denominator = 211.7246.  M = 1.664 with 34 df for both the </a:t>
            </a:r>
          </a:p>
          <a:p>
            <a:r>
              <a:rPr lang="en-US" altLang="en-US" sz="2000">
                <a:latin typeface="Arial" panose="020B0604020202020204" pitchFamily="34" charset="0"/>
              </a:rPr>
              <a:t>numerator and denominator.      </a:t>
            </a:r>
          </a:p>
          <a:p>
            <a:r>
              <a:rPr lang="en-US" altLang="en-US" sz="2000">
                <a:latin typeface="Arial" panose="020B0604020202020204" pitchFamily="34" charset="0"/>
              </a:rPr>
              <a:t>Since M=1.664 &lt; F</a:t>
            </a:r>
            <a:r>
              <a:rPr lang="en-US" altLang="en-US" sz="2000" baseline="-25000">
                <a:latin typeface="Arial" panose="020B0604020202020204" pitchFamily="34" charset="0"/>
              </a:rPr>
              <a:t>CRIT, .05, 34, 34</a:t>
            </a:r>
            <a:r>
              <a:rPr lang="en-US" altLang="en-US" sz="2000">
                <a:latin typeface="Arial" panose="020B0604020202020204" pitchFamily="34" charset="0"/>
              </a:rPr>
              <a:t>, then H</a:t>
            </a:r>
            <a:r>
              <a:rPr lang="en-US" altLang="en-US" sz="2000" baseline="-25000">
                <a:latin typeface="Arial" panose="020B0604020202020204" pitchFamily="34" charset="0"/>
              </a:rPr>
              <a:t>0</a:t>
            </a:r>
            <a:r>
              <a:rPr lang="en-US" altLang="en-US" sz="2000">
                <a:latin typeface="Arial" panose="020B0604020202020204" pitchFamily="34" charset="0"/>
              </a:rPr>
              <a:t> is accepted.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1219200" y="609600"/>
            <a:ext cx="5867400" cy="609600"/>
          </a:xfrm>
          <a:noFill/>
        </p:spPr>
        <p:txBody>
          <a:bodyPr/>
          <a:lstStyle/>
          <a:p>
            <a:r>
              <a:rPr lang="en-US" altLang="en-US" sz="3600">
                <a:solidFill>
                  <a:srgbClr val="1F554B"/>
                </a:solidFill>
              </a:rPr>
              <a:t>Kolmogorov-Smirnov</a:t>
            </a:r>
            <a:r>
              <a:rPr lang="en-US" altLang="en-US" sz="3600">
                <a:solidFill>
                  <a:srgbClr val="008080"/>
                </a:solidFill>
              </a:rPr>
              <a:t> Test</a:t>
            </a:r>
          </a:p>
        </p:txBody>
      </p:sp>
      <p:sp>
        <p:nvSpPr>
          <p:cNvPr id="10" name="Date Placeholder 2"/>
          <p:cNvSpPr>
            <a:spLocks noGrp="1"/>
          </p:cNvSpPr>
          <p:nvPr>
            <p:ph type="dt" sz="quarter" idx="10"/>
          </p:nvPr>
        </p:nvSpPr>
        <p:spPr/>
        <p:txBody>
          <a:bodyPr/>
          <a:lstStyle/>
          <a:p>
            <a:pPr>
              <a:defRPr/>
            </a:pPr>
            <a:r>
              <a:rPr lang="en-US"/>
              <a:t>Chapter 16</a:t>
            </a:r>
          </a:p>
        </p:txBody>
      </p:sp>
      <p:sp>
        <p:nvSpPr>
          <p:cNvPr id="11"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F8FF5F-B3B2-43CD-8027-DEF70F871B40}"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sp>
        <p:nvSpPr>
          <p:cNvPr id="23561" name="Rectangle 3"/>
          <p:cNvSpPr>
            <a:spLocks noChangeArrowheads="1"/>
          </p:cNvSpPr>
          <p:nvPr/>
        </p:nvSpPr>
        <p:spPr bwMode="auto">
          <a:xfrm>
            <a:off x="457200" y="1676400"/>
            <a:ext cx="62960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The failure times are normal</a:t>
            </a: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The failure times are not normal</a:t>
            </a:r>
          </a:p>
          <a:p>
            <a:r>
              <a:rPr lang="en-US" altLang="en-US">
                <a:latin typeface="Arial" panose="020B0604020202020204" pitchFamily="34" charset="0"/>
              </a:rPr>
              <a:t>The test statistic is D</a:t>
            </a:r>
            <a:r>
              <a:rPr lang="en-US" altLang="en-US" baseline="-25000">
                <a:latin typeface="Arial" panose="020B0604020202020204" pitchFamily="34" charset="0"/>
              </a:rPr>
              <a:t>n</a:t>
            </a:r>
            <a:r>
              <a:rPr lang="en-US" altLang="en-US">
                <a:latin typeface="Arial" panose="020B0604020202020204" pitchFamily="34" charset="0"/>
              </a:rPr>
              <a:t> = max{ D</a:t>
            </a:r>
            <a:r>
              <a:rPr lang="en-US" altLang="en-US" baseline="-25000">
                <a:latin typeface="Arial" panose="020B0604020202020204" pitchFamily="34" charset="0"/>
              </a:rPr>
              <a:t>1</a:t>
            </a:r>
            <a:r>
              <a:rPr lang="en-US" altLang="en-US">
                <a:latin typeface="Arial" panose="020B0604020202020204" pitchFamily="34" charset="0"/>
              </a:rPr>
              <a:t>, D</a:t>
            </a:r>
            <a:r>
              <a:rPr lang="en-US" altLang="en-US" baseline="-25000">
                <a:latin typeface="Arial" panose="020B0604020202020204" pitchFamily="34" charset="0"/>
              </a:rPr>
              <a:t>2</a:t>
            </a:r>
            <a:r>
              <a:rPr lang="en-US" altLang="en-US">
                <a:latin typeface="Arial" panose="020B0604020202020204" pitchFamily="34" charset="0"/>
              </a:rPr>
              <a:t> }, where</a:t>
            </a:r>
          </a:p>
        </p:txBody>
      </p:sp>
      <p:graphicFrame>
        <p:nvGraphicFramePr>
          <p:cNvPr id="23554" name="Object 1024"/>
          <p:cNvGraphicFramePr>
            <a:graphicFrameLocks/>
          </p:cNvGraphicFramePr>
          <p:nvPr/>
        </p:nvGraphicFramePr>
        <p:xfrm>
          <a:off x="4724400" y="2971800"/>
          <a:ext cx="3763963" cy="996950"/>
        </p:xfrm>
        <a:graphic>
          <a:graphicData uri="http://schemas.openxmlformats.org/presentationml/2006/ole">
            <mc:AlternateContent xmlns:mc="http://schemas.openxmlformats.org/markup-compatibility/2006">
              <mc:Choice xmlns:v="urn:schemas-microsoft-com:vml" Requires="v">
                <p:oleObj spid="_x0000_s23564" name="Equation" r:id="rId4" imgW="1892160" imgH="507960" progId="Equation.3">
                  <p:embed/>
                </p:oleObj>
              </mc:Choice>
              <mc:Fallback>
                <p:oleObj name="Equation" r:id="rId4" imgW="1892160" imgH="50796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971800"/>
                        <a:ext cx="3763963"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1025"/>
          <p:cNvGraphicFramePr>
            <a:graphicFrameLocks/>
          </p:cNvGraphicFramePr>
          <p:nvPr/>
        </p:nvGraphicFramePr>
        <p:xfrm>
          <a:off x="433388" y="3017838"/>
          <a:ext cx="3732212" cy="949325"/>
        </p:xfrm>
        <a:graphic>
          <a:graphicData uri="http://schemas.openxmlformats.org/presentationml/2006/ole">
            <mc:AlternateContent xmlns:mc="http://schemas.openxmlformats.org/markup-compatibility/2006">
              <mc:Choice xmlns:v="urn:schemas-microsoft-com:vml" Requires="v">
                <p:oleObj spid="_x0000_s23565" name="Equation" r:id="rId6" imgW="1968480" imgH="507960" progId="Equation.3">
                  <p:embed/>
                </p:oleObj>
              </mc:Choice>
              <mc:Fallback>
                <p:oleObj name="Equation" r:id="rId6" imgW="1968480" imgH="50796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8" y="3017838"/>
                        <a:ext cx="3732212"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1026"/>
          <p:cNvGraphicFramePr>
            <a:graphicFrameLocks/>
          </p:cNvGraphicFramePr>
          <p:nvPr/>
        </p:nvGraphicFramePr>
        <p:xfrm>
          <a:off x="1246188" y="4191000"/>
          <a:ext cx="1624012" cy="1074738"/>
        </p:xfrm>
        <a:graphic>
          <a:graphicData uri="http://schemas.openxmlformats.org/presentationml/2006/ole">
            <mc:AlternateContent xmlns:mc="http://schemas.openxmlformats.org/markup-compatibility/2006">
              <mc:Choice xmlns:v="urn:schemas-microsoft-com:vml" Requires="v">
                <p:oleObj spid="_x0000_s23566" name="Equation" r:id="rId8" imgW="647640" imgH="431640" progId="Equation.3">
                  <p:embed/>
                </p:oleObj>
              </mc:Choice>
              <mc:Fallback>
                <p:oleObj name="Equation" r:id="rId8" imgW="647640" imgH="43164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6188" y="4191000"/>
                        <a:ext cx="1624012"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1027"/>
          <p:cNvGraphicFramePr>
            <a:graphicFrameLocks/>
          </p:cNvGraphicFramePr>
          <p:nvPr/>
        </p:nvGraphicFramePr>
        <p:xfrm>
          <a:off x="4179888" y="3886200"/>
          <a:ext cx="1966912" cy="1625600"/>
        </p:xfrm>
        <a:graphic>
          <a:graphicData uri="http://schemas.openxmlformats.org/presentationml/2006/ole">
            <mc:AlternateContent xmlns:mc="http://schemas.openxmlformats.org/markup-compatibility/2006">
              <mc:Choice xmlns:v="urn:schemas-microsoft-com:vml" Requires="v">
                <p:oleObj spid="_x0000_s23567" name="Equation" r:id="rId10" imgW="1028520" imgH="850680" progId="Equation.3">
                  <p:embed/>
                </p:oleObj>
              </mc:Choice>
              <mc:Fallback>
                <p:oleObj name="Equation" r:id="rId10" imgW="1028520" imgH="850680" progId="Equation.3">
                  <p:embed/>
                  <p:pic>
                    <p:nvPicPr>
                      <p:cNvPr id="0" name="Object 102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9888" y="3886200"/>
                        <a:ext cx="196691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2" name="Rectangle 8"/>
          <p:cNvSpPr>
            <a:spLocks noChangeArrowheads="1"/>
          </p:cNvSpPr>
          <p:nvPr/>
        </p:nvSpPr>
        <p:spPr bwMode="auto">
          <a:xfrm>
            <a:off x="1752600" y="5715000"/>
            <a:ext cx="5965825" cy="1019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If D</a:t>
            </a:r>
            <a:r>
              <a:rPr lang="en-US" altLang="en-US" sz="2000" baseline="-25000">
                <a:latin typeface="Arial" panose="020B0604020202020204" pitchFamily="34" charset="0"/>
              </a:rPr>
              <a:t>n</a:t>
            </a:r>
            <a:r>
              <a:rPr lang="en-US" altLang="en-US" sz="2000">
                <a:latin typeface="Arial" panose="020B0604020202020204" pitchFamily="34" charset="0"/>
              </a:rPr>
              <a:t> &lt; D</a:t>
            </a:r>
            <a:r>
              <a:rPr lang="en-US" altLang="en-US" sz="2000" baseline="-25000">
                <a:latin typeface="Arial" panose="020B0604020202020204" pitchFamily="34" charset="0"/>
              </a:rPr>
              <a:t>crit</a:t>
            </a:r>
            <a:r>
              <a:rPr lang="en-US" altLang="en-US" sz="2000">
                <a:latin typeface="Arial" panose="020B0604020202020204" pitchFamily="34" charset="0"/>
              </a:rPr>
              <a:t>, then accept H</a:t>
            </a:r>
            <a:r>
              <a:rPr lang="en-US" altLang="en-US" sz="2000" baseline="-25000">
                <a:latin typeface="Arial" panose="020B0604020202020204" pitchFamily="34" charset="0"/>
              </a:rPr>
              <a:t>0</a:t>
            </a:r>
            <a:endParaRPr lang="en-US" altLang="en-US" sz="2000">
              <a:latin typeface="Arial" panose="020B0604020202020204" pitchFamily="34" charset="0"/>
            </a:endParaRPr>
          </a:p>
          <a:p>
            <a:r>
              <a:rPr lang="en-US" altLang="en-US" sz="2000">
                <a:latin typeface="Arial" panose="020B0604020202020204" pitchFamily="34" charset="0"/>
              </a:rPr>
              <a:t>If D</a:t>
            </a:r>
            <a:r>
              <a:rPr lang="en-US" altLang="en-US" sz="2000" baseline="-25000">
                <a:latin typeface="Arial" panose="020B0604020202020204" pitchFamily="34" charset="0"/>
              </a:rPr>
              <a:t>n</a:t>
            </a:r>
            <a:r>
              <a:rPr lang="en-US" altLang="en-US" sz="2000">
                <a:latin typeface="Arial" panose="020B0604020202020204" pitchFamily="34" charset="0"/>
              </a:rPr>
              <a:t> &gt;= D</a:t>
            </a:r>
            <a:r>
              <a:rPr lang="en-US" altLang="en-US" sz="2000" baseline="-25000">
                <a:latin typeface="Arial" panose="020B0604020202020204" pitchFamily="34" charset="0"/>
              </a:rPr>
              <a:t>crit</a:t>
            </a:r>
            <a:r>
              <a:rPr lang="en-US" altLang="en-US" sz="2000">
                <a:latin typeface="Arial" panose="020B0604020202020204" pitchFamily="34" charset="0"/>
              </a:rPr>
              <a:t>, then accept H</a:t>
            </a:r>
            <a:r>
              <a:rPr lang="en-US" altLang="en-US" sz="2000" baseline="-25000">
                <a:latin typeface="Arial" panose="020B0604020202020204" pitchFamily="34" charset="0"/>
              </a:rPr>
              <a:t>1</a:t>
            </a:r>
            <a:endParaRPr lang="en-US" altLang="en-US" sz="2000">
              <a:latin typeface="Arial" panose="020B0604020202020204" pitchFamily="34" charset="0"/>
            </a:endParaRPr>
          </a:p>
          <a:p>
            <a:r>
              <a:rPr lang="en-US" altLang="en-US" sz="2000">
                <a:latin typeface="Arial" panose="020B0604020202020204" pitchFamily="34" charset="0"/>
              </a:rPr>
              <a:t>The values for D</a:t>
            </a:r>
            <a:r>
              <a:rPr lang="en-US" altLang="en-US" sz="2000" baseline="-25000">
                <a:latin typeface="Arial" panose="020B0604020202020204" pitchFamily="34" charset="0"/>
              </a:rPr>
              <a:t>crit</a:t>
            </a:r>
            <a:r>
              <a:rPr lang="en-US" altLang="en-US" sz="2000">
                <a:latin typeface="Arial" panose="020B0604020202020204" pitchFamily="34" charset="0"/>
              </a:rPr>
              <a:t> may be found in the Appendix</a:t>
            </a:r>
          </a:p>
        </p:txBody>
      </p:sp>
      <p:sp>
        <p:nvSpPr>
          <p:cNvPr id="23563" name="Rectangle 9"/>
          <p:cNvSpPr>
            <a:spLocks noChangeArrowheads="1"/>
          </p:cNvSpPr>
          <p:nvPr/>
        </p:nvSpPr>
        <p:spPr bwMode="auto">
          <a:xfrm>
            <a:off x="7010400" y="762000"/>
            <a:ext cx="1598613" cy="1212850"/>
          </a:xfrm>
          <a:prstGeom prst="rect">
            <a:avLst/>
          </a:prstGeom>
          <a:solidFill>
            <a:schemeClr val="accent2"/>
          </a:solidFill>
          <a:ln w="25400">
            <a:solidFill>
              <a:schemeClr val="tx1"/>
            </a:solidFill>
            <a:miter lim="800000"/>
            <a:headEnd/>
            <a:tailEnd/>
          </a:ln>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1"/>
                </a:solidFill>
                <a:latin typeface="Arial" panose="020B0604020202020204" pitchFamily="34" charset="0"/>
              </a:rPr>
              <a:t>Complete </a:t>
            </a:r>
          </a:p>
          <a:p>
            <a:r>
              <a:rPr lang="en-US" altLang="en-US">
                <a:solidFill>
                  <a:schemeClr val="bg1"/>
                </a:solidFill>
                <a:latin typeface="Arial" panose="020B0604020202020204" pitchFamily="34" charset="0"/>
              </a:rPr>
              <a:t>Samples</a:t>
            </a:r>
          </a:p>
          <a:p>
            <a:r>
              <a:rPr lang="en-US" altLang="en-US">
                <a:solidFill>
                  <a:schemeClr val="bg1"/>
                </a:solidFill>
                <a:latin typeface="Arial" panose="020B0604020202020204" pitchFamily="34" charset="0"/>
              </a:rPr>
              <a:t>Only!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295400" y="609600"/>
            <a:ext cx="5867400" cy="609600"/>
          </a:xfrm>
          <a:noFill/>
        </p:spPr>
        <p:txBody>
          <a:bodyPr/>
          <a:lstStyle/>
          <a:p>
            <a:r>
              <a:rPr lang="en-US" altLang="en-US" sz="3600">
                <a:solidFill>
                  <a:srgbClr val="1F554B"/>
                </a:solidFill>
              </a:rPr>
              <a:t>Chi-Square GOF Test</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D47BA3-C8B6-40EF-9DFC-DF29379FEE99}"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914400" y="1447800"/>
          <a:ext cx="3859213" cy="1293813"/>
        </p:xfrm>
        <a:graphic>
          <a:graphicData uri="http://schemas.openxmlformats.org/presentationml/2006/ole">
            <mc:AlternateContent xmlns:mc="http://schemas.openxmlformats.org/markup-compatibility/2006">
              <mc:Choice xmlns:v="urn:schemas-microsoft-com:vml" Requires="v">
                <p:oleObj spid="_x0000_s1035" name="Equation" r:id="rId4" imgW="1307880" imgH="444240" progId="Equation.3">
                  <p:embed/>
                </p:oleObj>
              </mc:Choice>
              <mc:Fallback>
                <p:oleObj name="Equation" r:id="rId4" imgW="1307880" imgH="444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38592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4"/>
          <p:cNvSpPr>
            <a:spLocks noChangeArrowheads="1"/>
          </p:cNvSpPr>
          <p:nvPr/>
        </p:nvSpPr>
        <p:spPr bwMode="auto">
          <a:xfrm>
            <a:off x="381000" y="2743200"/>
            <a:ext cx="7924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where k = number of classes</a:t>
            </a:r>
          </a:p>
          <a:p>
            <a:r>
              <a:rPr lang="en-US" altLang="en-US">
                <a:latin typeface="Arial" panose="020B0604020202020204" pitchFamily="34" charset="0"/>
              </a:rPr>
              <a:t>	O</a:t>
            </a:r>
            <a:r>
              <a:rPr lang="en-US" altLang="en-US" baseline="-25000">
                <a:latin typeface="Arial" panose="020B0604020202020204" pitchFamily="34" charset="0"/>
              </a:rPr>
              <a:t>i</a:t>
            </a:r>
            <a:r>
              <a:rPr lang="en-US" altLang="en-US">
                <a:latin typeface="Arial" panose="020B0604020202020204" pitchFamily="34" charset="0"/>
              </a:rPr>
              <a:t> = observed number of failures in the i</a:t>
            </a:r>
            <a:r>
              <a:rPr lang="en-US" altLang="en-US" baseline="30000">
                <a:latin typeface="Arial" panose="020B0604020202020204" pitchFamily="34" charset="0"/>
              </a:rPr>
              <a:t>th</a:t>
            </a:r>
            <a:r>
              <a:rPr lang="en-US" altLang="en-US">
                <a:latin typeface="Arial" panose="020B0604020202020204" pitchFamily="34" charset="0"/>
              </a:rPr>
              <a:t> class </a:t>
            </a:r>
          </a:p>
          <a:p>
            <a:r>
              <a:rPr lang="en-US" altLang="en-US">
                <a:latin typeface="Arial" panose="020B0604020202020204" pitchFamily="34" charset="0"/>
              </a:rPr>
              <a:t>	E</a:t>
            </a:r>
            <a:r>
              <a:rPr lang="en-US" altLang="en-US" baseline="-25000">
                <a:latin typeface="Arial" panose="020B0604020202020204" pitchFamily="34" charset="0"/>
              </a:rPr>
              <a:t>i</a:t>
            </a:r>
            <a:r>
              <a:rPr lang="en-US" altLang="en-US">
                <a:latin typeface="Arial" panose="020B0604020202020204" pitchFamily="34" charset="0"/>
              </a:rPr>
              <a:t> = expected number of failures in the i</a:t>
            </a:r>
            <a:r>
              <a:rPr lang="en-US" altLang="en-US" baseline="30000">
                <a:latin typeface="Arial" panose="020B0604020202020204" pitchFamily="34" charset="0"/>
              </a:rPr>
              <a:t>th</a:t>
            </a:r>
            <a:r>
              <a:rPr lang="en-US" altLang="en-US">
                <a:latin typeface="Arial" panose="020B0604020202020204" pitchFamily="34" charset="0"/>
              </a:rPr>
              <a:t> class</a:t>
            </a:r>
          </a:p>
          <a:p>
            <a:r>
              <a:rPr lang="en-US" altLang="en-US">
                <a:latin typeface="Arial" panose="020B0604020202020204" pitchFamily="34" charset="0"/>
              </a:rPr>
              <a:t>	    = n p</a:t>
            </a:r>
            <a:r>
              <a:rPr lang="en-US" altLang="en-US" baseline="-25000">
                <a:latin typeface="Arial" panose="020B0604020202020204" pitchFamily="34" charset="0"/>
              </a:rPr>
              <a:t>i</a:t>
            </a:r>
            <a:endParaRPr lang="en-US" altLang="en-US">
              <a:latin typeface="Arial" panose="020B0604020202020204" pitchFamily="34" charset="0"/>
            </a:endParaRPr>
          </a:p>
          <a:p>
            <a:r>
              <a:rPr lang="en-US" altLang="en-US">
                <a:latin typeface="Arial" panose="020B0604020202020204" pitchFamily="34" charset="0"/>
              </a:rPr>
              <a:t>	 n = total number at risk (sample size)</a:t>
            </a:r>
          </a:p>
          <a:p>
            <a:r>
              <a:rPr lang="en-US" altLang="en-US">
                <a:latin typeface="Arial" panose="020B0604020202020204" pitchFamily="34" charset="0"/>
              </a:rPr>
              <a:t>	p</a:t>
            </a:r>
            <a:r>
              <a:rPr lang="en-US" altLang="en-US" baseline="-25000">
                <a:latin typeface="Arial" panose="020B0604020202020204" pitchFamily="34" charset="0"/>
              </a:rPr>
              <a:t>i</a:t>
            </a:r>
            <a:r>
              <a:rPr lang="en-US" altLang="en-US">
                <a:latin typeface="Arial" panose="020B0604020202020204" pitchFamily="34" charset="0"/>
              </a:rPr>
              <a:t> = F(a</a:t>
            </a:r>
            <a:r>
              <a:rPr lang="en-US" altLang="en-US" baseline="-25000">
                <a:latin typeface="Arial" panose="020B0604020202020204" pitchFamily="34" charset="0"/>
              </a:rPr>
              <a:t>i</a:t>
            </a:r>
            <a:r>
              <a:rPr lang="en-US" altLang="en-US">
                <a:latin typeface="Arial" panose="020B0604020202020204" pitchFamily="34" charset="0"/>
              </a:rPr>
              <a:t>) - F(a</a:t>
            </a:r>
            <a:r>
              <a:rPr lang="en-US" altLang="en-US" baseline="-25000">
                <a:latin typeface="Arial" panose="020B0604020202020204" pitchFamily="34" charset="0"/>
              </a:rPr>
              <a:t>i-1</a:t>
            </a:r>
            <a:r>
              <a:rPr lang="en-US" altLang="en-US">
                <a:latin typeface="Arial" panose="020B0604020202020204" pitchFamily="34" charset="0"/>
              </a:rPr>
              <a:t>) = R(a</a:t>
            </a:r>
            <a:r>
              <a:rPr lang="en-US" altLang="en-US" baseline="-25000">
                <a:latin typeface="Arial" panose="020B0604020202020204" pitchFamily="34" charset="0"/>
              </a:rPr>
              <a:t>i-1</a:t>
            </a:r>
            <a:r>
              <a:rPr lang="en-US" altLang="en-US">
                <a:latin typeface="Arial" panose="020B0604020202020204" pitchFamily="34" charset="0"/>
              </a:rPr>
              <a:t>) - R(a</a:t>
            </a:r>
            <a:r>
              <a:rPr lang="en-US" altLang="en-US" baseline="-25000">
                <a:latin typeface="Arial" panose="020B0604020202020204" pitchFamily="34" charset="0"/>
              </a:rPr>
              <a:t>i</a:t>
            </a:r>
            <a:r>
              <a:rPr lang="en-US" altLang="en-US">
                <a:latin typeface="Arial" panose="020B0604020202020204" pitchFamily="34" charset="0"/>
              </a:rPr>
              <a:t>) </a:t>
            </a:r>
          </a:p>
          <a:p>
            <a:r>
              <a:rPr lang="en-US" altLang="en-US">
                <a:latin typeface="Arial" panose="020B0604020202020204" pitchFamily="34" charset="0"/>
              </a:rPr>
              <a:t>probability of a failure occurring in the i</a:t>
            </a:r>
            <a:r>
              <a:rPr lang="en-US" altLang="en-US" baseline="30000">
                <a:latin typeface="Arial" panose="020B0604020202020204" pitchFamily="34" charset="0"/>
              </a:rPr>
              <a:t>th</a:t>
            </a:r>
            <a:r>
              <a:rPr lang="en-US" altLang="en-US">
                <a:latin typeface="Arial" panose="020B0604020202020204" pitchFamily="34" charset="0"/>
              </a:rPr>
              <a:t> class if H</a:t>
            </a:r>
            <a:r>
              <a:rPr lang="en-US" altLang="en-US" baseline="-25000">
                <a:latin typeface="Arial" panose="020B0604020202020204" pitchFamily="34" charset="0"/>
              </a:rPr>
              <a:t>0</a:t>
            </a:r>
            <a:r>
              <a:rPr lang="en-US" altLang="en-US">
                <a:latin typeface="Arial" panose="020B0604020202020204" pitchFamily="34" charset="0"/>
              </a:rPr>
              <a:t> is true</a:t>
            </a:r>
          </a:p>
          <a:p>
            <a:endParaRPr lang="en-US" altLang="en-US">
              <a:latin typeface="Arial" panose="020B0604020202020204" pitchFamily="34" charset="0"/>
            </a:endParaRPr>
          </a:p>
        </p:txBody>
      </p:sp>
      <p:sp>
        <p:nvSpPr>
          <p:cNvPr id="1031" name="Rectangle 5"/>
          <p:cNvSpPr>
            <a:spLocks noChangeArrowheads="1"/>
          </p:cNvSpPr>
          <p:nvPr/>
        </p:nvSpPr>
        <p:spPr bwMode="auto">
          <a:xfrm>
            <a:off x="5638800" y="1371600"/>
            <a:ext cx="3135313" cy="835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with df = k - 1 - number</a:t>
            </a:r>
          </a:p>
          <a:p>
            <a:r>
              <a:rPr lang="en-US" altLang="en-US"/>
              <a:t>of estimated parameters</a:t>
            </a:r>
          </a:p>
        </p:txBody>
      </p:sp>
      <p:sp>
        <p:nvSpPr>
          <p:cNvPr id="1032" name="Rectangle 6"/>
          <p:cNvSpPr>
            <a:spLocks noChangeArrowheads="1"/>
          </p:cNvSpPr>
          <p:nvPr/>
        </p:nvSpPr>
        <p:spPr bwMode="auto">
          <a:xfrm>
            <a:off x="6988175" y="5410200"/>
            <a:ext cx="1873250" cy="835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Hypothesized</a:t>
            </a:r>
          </a:p>
          <a:p>
            <a:r>
              <a:rPr lang="en-US" altLang="en-US"/>
              <a:t>distribution</a:t>
            </a:r>
          </a:p>
        </p:txBody>
      </p:sp>
      <p:sp>
        <p:nvSpPr>
          <p:cNvPr id="1033" name="Line 7"/>
          <p:cNvSpPr>
            <a:spLocks noChangeShapeType="1"/>
          </p:cNvSpPr>
          <p:nvPr/>
        </p:nvSpPr>
        <p:spPr bwMode="auto">
          <a:xfrm flipH="1" flipV="1">
            <a:off x="5791200" y="4876800"/>
            <a:ext cx="1219200" cy="116522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4" name="Text Box 9"/>
          <p:cNvSpPr txBox="1">
            <a:spLocks noChangeArrowheads="1"/>
          </p:cNvSpPr>
          <p:nvPr/>
        </p:nvSpPr>
        <p:spPr bwMode="auto">
          <a:xfrm>
            <a:off x="304800" y="5638800"/>
            <a:ext cx="564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i</a:t>
            </a:r>
            <a:r>
              <a:rPr lang="en-US" altLang="en-US" baseline="30000">
                <a:latin typeface="Arial" panose="020B0604020202020204" pitchFamily="34" charset="0"/>
              </a:rPr>
              <a:t>th</a:t>
            </a:r>
            <a:r>
              <a:rPr lang="en-US" altLang="en-US">
                <a:latin typeface="Arial" panose="020B0604020202020204" pitchFamily="34" charset="0"/>
              </a:rPr>
              <a:t> class is defined by [a</a:t>
            </a:r>
            <a:r>
              <a:rPr lang="en-US" altLang="en-US" baseline="-25000">
                <a:latin typeface="Arial" panose="020B0604020202020204" pitchFamily="34" charset="0"/>
              </a:rPr>
              <a:t>i-1</a:t>
            </a:r>
            <a:r>
              <a:rPr lang="en-US" altLang="en-US">
                <a:latin typeface="Arial" panose="020B0604020202020204" pitchFamily="34" charset="0"/>
              </a:rPr>
              <a:t> , a</a:t>
            </a:r>
            <a:r>
              <a:rPr lang="en-US" altLang="en-US" baseline="-25000">
                <a:latin typeface="Arial" panose="020B0604020202020204" pitchFamily="34" charset="0"/>
              </a:rPr>
              <a:t>i</a:t>
            </a:r>
            <a:r>
              <a:rPr lang="en-US" altLang="en-US">
                <a:latin typeface="Arial" panose="020B0604020202020204" pitchFamily="34" charset="0"/>
              </a:rPr>
              <a:t>) with a</a:t>
            </a:r>
            <a:r>
              <a:rPr lang="en-US" altLang="en-US" baseline="-25000">
                <a:latin typeface="Arial" panose="020B0604020202020204" pitchFamily="34" charset="0"/>
              </a:rPr>
              <a:t>0</a:t>
            </a:r>
            <a:r>
              <a:rPr lang="en-US" altLang="en-US">
                <a:latin typeface="Arial" panose="020B0604020202020204" pitchFamily="34" charset="0"/>
              </a:rPr>
              <a:t> = 0</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itle 1"/>
          <p:cNvSpPr>
            <a:spLocks noGrp="1"/>
          </p:cNvSpPr>
          <p:nvPr>
            <p:ph type="title"/>
          </p:nvPr>
        </p:nvSpPr>
        <p:spPr>
          <a:xfrm>
            <a:off x="1524000" y="457200"/>
            <a:ext cx="7107238" cy="790575"/>
          </a:xfrm>
        </p:spPr>
        <p:txBody>
          <a:bodyPr/>
          <a:lstStyle/>
          <a:p>
            <a:r>
              <a:rPr lang="en-US" altLang="en-US"/>
              <a:t>The Geometry of the K-S Test</a:t>
            </a:r>
          </a:p>
        </p:txBody>
      </p:sp>
      <p:sp>
        <p:nvSpPr>
          <p:cNvPr id="3" name="Date Placeholder 2"/>
          <p:cNvSpPr>
            <a:spLocks noGrp="1"/>
          </p:cNvSpPr>
          <p:nvPr>
            <p:ph type="dt" sz="quarter" idx="10"/>
          </p:nvPr>
        </p:nvSpPr>
        <p:spPr/>
        <p:txBody>
          <a:bodyPr/>
          <a:lstStyle/>
          <a:p>
            <a:pPr>
              <a:defRPr/>
            </a:pPr>
            <a:r>
              <a:rPr lang="en-US"/>
              <a:t>Chapter 16</a:t>
            </a:r>
          </a:p>
        </p:txBody>
      </p:sp>
      <p:sp>
        <p:nvSpPr>
          <p:cNvPr id="4" name="Slide Number Placeholder 3"/>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DC23E7-7BC2-4D6C-92B4-38B910F99E16}"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graphicFrame>
        <p:nvGraphicFramePr>
          <p:cNvPr id="24578" name="Object 1025"/>
          <p:cNvGraphicFramePr>
            <a:graphicFrameLocks/>
          </p:cNvGraphicFramePr>
          <p:nvPr/>
        </p:nvGraphicFramePr>
        <p:xfrm>
          <a:off x="1143000" y="5257800"/>
          <a:ext cx="2667000" cy="720725"/>
        </p:xfrm>
        <a:graphic>
          <a:graphicData uri="http://schemas.openxmlformats.org/presentationml/2006/ole">
            <mc:AlternateContent xmlns:mc="http://schemas.openxmlformats.org/markup-compatibility/2006">
              <mc:Choice xmlns:v="urn:schemas-microsoft-com:vml" Requires="v">
                <p:oleObj spid="_x0000_s24596" name="Equation" r:id="rId4" imgW="1968480" imgH="507960" progId="Equation.DSMT4">
                  <p:embed/>
                </p:oleObj>
              </mc:Choice>
              <mc:Fallback>
                <p:oleObj name="Equation" r:id="rId4" imgW="1968480" imgH="507960" progId="Equation.DSMT4">
                  <p:embed/>
                  <p:pic>
                    <p:nvPicPr>
                      <p:cNvPr id="0" name="Object 10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257800"/>
                        <a:ext cx="26670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1024"/>
          <p:cNvGraphicFramePr>
            <a:graphicFrameLocks/>
          </p:cNvGraphicFramePr>
          <p:nvPr/>
        </p:nvGraphicFramePr>
        <p:xfrm>
          <a:off x="4191000" y="5257800"/>
          <a:ext cx="2697163" cy="692150"/>
        </p:xfrm>
        <a:graphic>
          <a:graphicData uri="http://schemas.openxmlformats.org/presentationml/2006/ole">
            <mc:AlternateContent xmlns:mc="http://schemas.openxmlformats.org/markup-compatibility/2006">
              <mc:Choice xmlns:v="urn:schemas-microsoft-com:vml" Requires="v">
                <p:oleObj spid="_x0000_s24597" name="Equation" r:id="rId6" imgW="1892160" imgH="507960" progId="Equation.3">
                  <p:embed/>
                </p:oleObj>
              </mc:Choice>
              <mc:Fallback>
                <p:oleObj name="Equation" r:id="rId6" imgW="1892160" imgH="507960" progId="Equation.3">
                  <p:embed/>
                  <p:pic>
                    <p:nvPicPr>
                      <p:cNvPr id="0"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5257800"/>
                        <a:ext cx="269716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4584" name="Straight Connector 8"/>
          <p:cNvCxnSpPr>
            <a:cxnSpLocks noChangeShapeType="1"/>
          </p:cNvCxnSpPr>
          <p:nvPr/>
        </p:nvCxnSpPr>
        <p:spPr bwMode="auto">
          <a:xfrm rot="5400000">
            <a:off x="-723899" y="3390900"/>
            <a:ext cx="3429000"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85" name="Straight Connector 10"/>
          <p:cNvCxnSpPr>
            <a:cxnSpLocks noChangeShapeType="1"/>
          </p:cNvCxnSpPr>
          <p:nvPr/>
        </p:nvCxnSpPr>
        <p:spPr bwMode="auto">
          <a:xfrm>
            <a:off x="838200" y="4648200"/>
            <a:ext cx="7239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4586" name="Freeform 11"/>
          <p:cNvSpPr>
            <a:spLocks noChangeArrowheads="1"/>
          </p:cNvSpPr>
          <p:nvPr/>
        </p:nvSpPr>
        <p:spPr bwMode="auto">
          <a:xfrm>
            <a:off x="990600" y="1704975"/>
            <a:ext cx="5943600" cy="2949575"/>
          </a:xfrm>
          <a:custGeom>
            <a:avLst/>
            <a:gdLst>
              <a:gd name="T0" fmla="*/ 0 w 5943600"/>
              <a:gd name="T1" fmla="*/ 2924175 h 2949575"/>
              <a:gd name="T2" fmla="*/ 381000 w 5943600"/>
              <a:gd name="T3" fmla="*/ 2895601 h 2949575"/>
              <a:gd name="T4" fmla="*/ 1047750 w 5943600"/>
              <a:gd name="T5" fmla="*/ 2600325 h 2949575"/>
              <a:gd name="T6" fmla="*/ 2209800 w 5943600"/>
              <a:gd name="T7" fmla="*/ 1057277 h 2949575"/>
              <a:gd name="T8" fmla="*/ 3333750 w 5943600"/>
              <a:gd name="T9" fmla="*/ 276225 h 2949575"/>
              <a:gd name="T10" fmla="*/ 5943600 w 5943600"/>
              <a:gd name="T11" fmla="*/ 0 h 2949575"/>
              <a:gd name="T12" fmla="*/ 5943600 w 5943600"/>
              <a:gd name="T13" fmla="*/ 0 h 2949575"/>
              <a:gd name="T14" fmla="*/ 0 60000 65536"/>
              <a:gd name="T15" fmla="*/ 0 60000 65536"/>
              <a:gd name="T16" fmla="*/ 0 60000 65536"/>
              <a:gd name="T17" fmla="*/ 0 60000 65536"/>
              <a:gd name="T18" fmla="*/ 0 60000 65536"/>
              <a:gd name="T19" fmla="*/ 0 60000 65536"/>
              <a:gd name="T20" fmla="*/ 0 60000 65536"/>
              <a:gd name="T21" fmla="*/ 0 w 5943600"/>
              <a:gd name="T22" fmla="*/ 0 h 2949575"/>
              <a:gd name="T23" fmla="*/ 5943600 w 5943600"/>
              <a:gd name="T24" fmla="*/ 2949575 h 2949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43600" h="2949575">
                <a:moveTo>
                  <a:pt x="0" y="2924175"/>
                </a:moveTo>
                <a:cubicBezTo>
                  <a:pt x="103187" y="2936875"/>
                  <a:pt x="206375" y="2949575"/>
                  <a:pt x="381000" y="2895600"/>
                </a:cubicBezTo>
                <a:cubicBezTo>
                  <a:pt x="555625" y="2841625"/>
                  <a:pt x="742950" y="2906712"/>
                  <a:pt x="1047750" y="2600325"/>
                </a:cubicBezTo>
                <a:cubicBezTo>
                  <a:pt x="1352550" y="2293938"/>
                  <a:pt x="1828800" y="1444625"/>
                  <a:pt x="2209800" y="1057275"/>
                </a:cubicBezTo>
                <a:cubicBezTo>
                  <a:pt x="2590800" y="669925"/>
                  <a:pt x="2711450" y="452438"/>
                  <a:pt x="3333750" y="276225"/>
                </a:cubicBezTo>
                <a:cubicBezTo>
                  <a:pt x="3956050" y="100012"/>
                  <a:pt x="5943600" y="0"/>
                  <a:pt x="5943600" y="0"/>
                </a:cubicBezTo>
              </a:path>
            </a:pathLst>
          </a:custGeom>
          <a:noFill/>
          <a:ln w="952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endParaRPr>
          </a:p>
        </p:txBody>
      </p:sp>
      <p:sp>
        <p:nvSpPr>
          <p:cNvPr id="24587" name="TextBox 12"/>
          <p:cNvSpPr txBox="1">
            <a:spLocks noChangeArrowheads="1"/>
          </p:cNvSpPr>
          <p:nvPr/>
        </p:nvSpPr>
        <p:spPr bwMode="auto">
          <a:xfrm>
            <a:off x="1524000" y="4648200"/>
            <a:ext cx="170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t>
            </a:r>
            <a:r>
              <a:rPr lang="en-US" altLang="en-US" baseline="-25000"/>
              <a:t>1      </a:t>
            </a:r>
            <a:r>
              <a:rPr lang="en-US" altLang="en-US"/>
              <a:t>t</a:t>
            </a:r>
            <a:r>
              <a:rPr lang="en-US" altLang="en-US" baseline="-25000"/>
              <a:t>2	        </a:t>
            </a:r>
            <a:r>
              <a:rPr lang="en-US" altLang="en-US"/>
              <a:t>t</a:t>
            </a:r>
            <a:r>
              <a:rPr lang="en-US" altLang="en-US" baseline="-25000"/>
              <a:t>3</a:t>
            </a:r>
          </a:p>
        </p:txBody>
      </p:sp>
      <p:sp>
        <p:nvSpPr>
          <p:cNvPr id="24588" name="TextBox 13"/>
          <p:cNvSpPr txBox="1">
            <a:spLocks noChangeArrowheads="1"/>
          </p:cNvSpPr>
          <p:nvPr/>
        </p:nvSpPr>
        <p:spPr bwMode="auto">
          <a:xfrm>
            <a:off x="381000" y="1752600"/>
            <a:ext cx="5778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a:p>
            <a:endParaRPr lang="en-US" altLang="en-US"/>
          </a:p>
          <a:p>
            <a:r>
              <a:rPr lang="en-US" altLang="en-US"/>
              <a:t>3/n</a:t>
            </a:r>
          </a:p>
          <a:p>
            <a:endParaRPr lang="en-US" altLang="en-US"/>
          </a:p>
          <a:p>
            <a:r>
              <a:rPr lang="en-US" altLang="en-US"/>
              <a:t>2/n</a:t>
            </a:r>
          </a:p>
          <a:p>
            <a:endParaRPr lang="en-US" altLang="en-US"/>
          </a:p>
          <a:p>
            <a:r>
              <a:rPr lang="en-US" altLang="en-US"/>
              <a:t>1/n</a:t>
            </a:r>
          </a:p>
        </p:txBody>
      </p:sp>
      <p:cxnSp>
        <p:nvCxnSpPr>
          <p:cNvPr id="24589" name="Straight Connector 22"/>
          <p:cNvCxnSpPr>
            <a:cxnSpLocks noChangeShapeType="1"/>
          </p:cNvCxnSpPr>
          <p:nvPr/>
        </p:nvCxnSpPr>
        <p:spPr bwMode="auto">
          <a:xfrm>
            <a:off x="1600200" y="4343400"/>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90" name="Straight Connector 23"/>
          <p:cNvCxnSpPr>
            <a:cxnSpLocks noChangeShapeType="1"/>
          </p:cNvCxnSpPr>
          <p:nvPr/>
        </p:nvCxnSpPr>
        <p:spPr bwMode="auto">
          <a:xfrm>
            <a:off x="2286000" y="3505200"/>
            <a:ext cx="685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91" name="Straight Connector 27"/>
          <p:cNvCxnSpPr>
            <a:cxnSpLocks noChangeShapeType="1"/>
          </p:cNvCxnSpPr>
          <p:nvPr/>
        </p:nvCxnSpPr>
        <p:spPr bwMode="auto">
          <a:xfrm>
            <a:off x="2895600" y="2819400"/>
            <a:ext cx="685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592" name="Straight Connector 29"/>
          <p:cNvCxnSpPr>
            <a:cxnSpLocks noChangeShapeType="1"/>
          </p:cNvCxnSpPr>
          <p:nvPr/>
        </p:nvCxnSpPr>
        <p:spPr bwMode="auto">
          <a:xfrm rot="5400000">
            <a:off x="2019301" y="3771900"/>
            <a:ext cx="533400" cy="317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24593" name="Straight Connector 30"/>
          <p:cNvCxnSpPr>
            <a:cxnSpLocks noChangeShapeType="1"/>
          </p:cNvCxnSpPr>
          <p:nvPr/>
        </p:nvCxnSpPr>
        <p:spPr bwMode="auto">
          <a:xfrm rot="5400000">
            <a:off x="2096294" y="4228306"/>
            <a:ext cx="22860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24594" name="TextBox 32"/>
          <p:cNvSpPr txBox="1">
            <a:spLocks noChangeArrowheads="1"/>
          </p:cNvSpPr>
          <p:nvPr/>
        </p:nvSpPr>
        <p:spPr bwMode="auto">
          <a:xfrm>
            <a:off x="2286000" y="411480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D</a:t>
            </a:r>
            <a:r>
              <a:rPr lang="en-US" altLang="en-US" sz="1800" baseline="-25000"/>
              <a:t>1</a:t>
            </a:r>
            <a:endParaRPr lang="en-US" altLang="en-US" sz="1800"/>
          </a:p>
        </p:txBody>
      </p:sp>
      <p:sp>
        <p:nvSpPr>
          <p:cNvPr id="24595" name="TextBox 33"/>
          <p:cNvSpPr txBox="1">
            <a:spLocks noChangeArrowheads="1"/>
          </p:cNvSpPr>
          <p:nvPr/>
        </p:nvSpPr>
        <p:spPr bwMode="auto">
          <a:xfrm>
            <a:off x="1752600" y="358140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D</a:t>
            </a:r>
            <a:r>
              <a:rPr lang="en-US" altLang="en-US" sz="1800" baseline="-25000"/>
              <a:t>2</a:t>
            </a:r>
            <a:endParaRPr lang="en-US" altLang="en-US" sz="1800"/>
          </a:p>
        </p:txBody>
      </p:sp>
      <p:graphicFrame>
        <p:nvGraphicFramePr>
          <p:cNvPr id="24580" name="Object 5"/>
          <p:cNvGraphicFramePr>
            <a:graphicFrameLocks noChangeAspect="1"/>
          </p:cNvGraphicFramePr>
          <p:nvPr/>
        </p:nvGraphicFramePr>
        <p:xfrm>
          <a:off x="1143000" y="1295400"/>
          <a:ext cx="1985963" cy="954088"/>
        </p:xfrm>
        <a:graphic>
          <a:graphicData uri="http://schemas.openxmlformats.org/presentationml/2006/ole">
            <mc:AlternateContent xmlns:mc="http://schemas.openxmlformats.org/markup-compatibility/2006">
              <mc:Choice xmlns:v="urn:schemas-microsoft-com:vml" Requires="v">
                <p:oleObj spid="_x0000_s24598" name="Equation" r:id="rId8" imgW="1002960" imgH="482400" progId="Equation.DSMT4">
                  <p:embed/>
                </p:oleObj>
              </mc:Choice>
              <mc:Fallback>
                <p:oleObj name="Equation" r:id="rId8" imgW="1002960" imgH="482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1985963"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609600"/>
            <a:ext cx="5867400" cy="609600"/>
          </a:xfrm>
          <a:noFill/>
        </p:spPr>
        <p:txBody>
          <a:bodyPr/>
          <a:lstStyle/>
          <a:p>
            <a:r>
              <a:rPr lang="en-US" altLang="en-US" sz="3600">
                <a:solidFill>
                  <a:srgbClr val="1F554B"/>
                </a:solidFill>
              </a:rPr>
              <a:t>Kolmogorov-Smirnov Test</a:t>
            </a:r>
          </a:p>
        </p:txBody>
      </p:sp>
      <p:sp>
        <p:nvSpPr>
          <p:cNvPr id="4" name="Date Placeholder 2"/>
          <p:cNvSpPr>
            <a:spLocks noGrp="1"/>
          </p:cNvSpPr>
          <p:nvPr>
            <p:ph type="dt" sz="quarter" idx="10"/>
          </p:nvPr>
        </p:nvSpPr>
        <p:spPr/>
        <p:txBody>
          <a:bodyPr/>
          <a:lstStyle/>
          <a:p>
            <a:pPr>
              <a:defRPr/>
            </a:pPr>
            <a:r>
              <a:rPr lang="en-US"/>
              <a:t>Chapter 16</a:t>
            </a:r>
          </a:p>
        </p:txBody>
      </p:sp>
      <p:sp>
        <p:nvSpPr>
          <p:cNvPr id="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9B589-56F6-4CDC-AA80-9F67BE41042E}"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sp>
        <p:nvSpPr>
          <p:cNvPr id="48133" name="Rectangle 3"/>
          <p:cNvSpPr>
            <a:spLocks noChangeArrowheads="1"/>
          </p:cNvSpPr>
          <p:nvPr/>
        </p:nvSpPr>
        <p:spPr bwMode="auto">
          <a:xfrm>
            <a:off x="304800" y="1524000"/>
            <a:ext cx="83629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The following fifteen observations represent a sample of the repair times </a:t>
            </a:r>
          </a:p>
          <a:p>
            <a:r>
              <a:rPr lang="en-US" altLang="en-US" sz="2000">
                <a:latin typeface="Arial" panose="020B0604020202020204" pitchFamily="34" charset="0"/>
              </a:rPr>
              <a:t>in hours of a complex piece of machinery.  Test the hypothesis that the </a:t>
            </a:r>
          </a:p>
          <a:p>
            <a:r>
              <a:rPr lang="en-US" altLang="en-US" sz="2000">
                <a:latin typeface="Arial" panose="020B0604020202020204" pitchFamily="34" charset="0"/>
              </a:rPr>
              <a:t>repair time is normal.</a:t>
            </a:r>
          </a:p>
          <a:p>
            <a:r>
              <a:rPr lang="en-US" altLang="en-US" sz="2000">
                <a:latin typeface="Arial" panose="020B0604020202020204" pitchFamily="34" charset="0"/>
              </a:rPr>
              <a:t>	61.6   70.0   78.4   75.3   83.5</a:t>
            </a:r>
          </a:p>
          <a:p>
            <a:r>
              <a:rPr lang="en-US" altLang="en-US" sz="2000">
                <a:latin typeface="Arial" panose="020B0604020202020204" pitchFamily="34" charset="0"/>
              </a:rPr>
              <a:t>	72.3   65.1   77.1   83.2   63.4</a:t>
            </a:r>
          </a:p>
          <a:p>
            <a:r>
              <a:rPr lang="en-US" altLang="en-US" sz="2000">
                <a:latin typeface="Arial" panose="020B0604020202020204" pitchFamily="34" charset="0"/>
              </a:rPr>
              <a:t>	72.7   72.5   84.3   73.0   65.5</a:t>
            </a:r>
          </a:p>
          <a:p>
            <a:endParaRPr lang="en-US" altLang="en-US" sz="2000">
              <a:latin typeface="Arial" panose="020B0604020202020204" pitchFamily="34" charset="0"/>
            </a:endParaRPr>
          </a:p>
          <a:p>
            <a:r>
              <a:rPr lang="en-US" altLang="en-US" sz="2000">
                <a:latin typeface="Arial" panose="020B0604020202020204" pitchFamily="34" charset="0"/>
              </a:rPr>
              <a:t>Rank ordering the data and computing the MLEs:</a:t>
            </a:r>
          </a:p>
          <a:p>
            <a:endParaRPr lang="en-US" altLang="en-US" sz="2000">
              <a:latin typeface="Arial" panose="020B0604020202020204" pitchFamily="34" charset="0"/>
            </a:endParaRPr>
          </a:p>
          <a:p>
            <a:r>
              <a:rPr lang="en-US" altLang="en-US" sz="2000">
                <a:latin typeface="Arial" panose="020B0604020202020204" pitchFamily="34" charset="0"/>
              </a:rPr>
              <a:t>	61.6   63.4   65.1   65.5   70.0</a:t>
            </a:r>
          </a:p>
          <a:p>
            <a:r>
              <a:rPr lang="en-US" altLang="en-US" sz="2000">
                <a:latin typeface="Arial" panose="020B0604020202020204" pitchFamily="34" charset="0"/>
              </a:rPr>
              <a:t>	72.3   72.5   72.7   73.0   75.3</a:t>
            </a:r>
          </a:p>
          <a:p>
            <a:r>
              <a:rPr lang="en-US" altLang="en-US" sz="2000">
                <a:latin typeface="Arial" panose="020B0604020202020204" pitchFamily="34" charset="0"/>
              </a:rPr>
              <a:t>	77.1   78.4   83.2   83.5   84.3</a:t>
            </a:r>
          </a:p>
          <a:p>
            <a:endParaRPr lang="en-US" altLang="en-US" sz="2000">
              <a:latin typeface="Arial" panose="020B0604020202020204" pitchFamily="34" charset="0"/>
            </a:endParaRPr>
          </a:p>
          <a:p>
            <a:r>
              <a:rPr lang="en-US" altLang="en-US" sz="2000">
                <a:latin typeface="Arial" panose="020B0604020202020204" pitchFamily="34" charset="0"/>
              </a:rPr>
              <a:t>SAMPLE MEAN = 73.2 and SAMPLE STD DEV = 7.041221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10"/>
          </p:nvPr>
        </p:nvSpPr>
        <p:spPr/>
        <p:txBody>
          <a:bodyPr/>
          <a:lstStyle/>
          <a:p>
            <a:pPr>
              <a:defRPr/>
            </a:pPr>
            <a:r>
              <a:rPr lang="en-US"/>
              <a:t>Chapter 16</a:t>
            </a:r>
          </a:p>
        </p:txBody>
      </p:sp>
      <p:sp>
        <p:nvSpPr>
          <p:cNvPr id="4" name="Slide Number Placeholder 3"/>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28880C-6D03-48EE-BD41-61654FAEFEFA}"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sp>
        <p:nvSpPr>
          <p:cNvPr id="49156" name="Rectangle 2"/>
          <p:cNvSpPr>
            <a:spLocks noChangeArrowheads="1"/>
          </p:cNvSpPr>
          <p:nvPr/>
        </p:nvSpPr>
        <p:spPr bwMode="auto">
          <a:xfrm>
            <a:off x="1600200" y="152400"/>
            <a:ext cx="6653213" cy="64611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H</a:t>
            </a:r>
            <a:r>
              <a:rPr lang="en-US" altLang="en-US" sz="1600" baseline="-25000">
                <a:latin typeface="Arial" panose="020B0604020202020204" pitchFamily="34" charset="0"/>
              </a:rPr>
              <a:t>0</a:t>
            </a:r>
            <a:r>
              <a:rPr lang="en-US" altLang="en-US" sz="1600">
                <a:latin typeface="Arial" panose="020B0604020202020204" pitchFamily="34" charset="0"/>
              </a:rPr>
              <a:t>:  Repair time is normal with mean = 73.2 and std dev =7.041</a:t>
            </a:r>
          </a:p>
          <a:p>
            <a:r>
              <a:rPr lang="en-US" altLang="en-US" sz="1600">
                <a:latin typeface="Arial" panose="020B0604020202020204" pitchFamily="34" charset="0"/>
              </a:rPr>
              <a:t>H</a:t>
            </a:r>
            <a:r>
              <a:rPr lang="en-US" altLang="en-US" sz="1600" baseline="-25000">
                <a:latin typeface="Arial" panose="020B0604020202020204" pitchFamily="34" charset="0"/>
              </a:rPr>
              <a:t>1</a:t>
            </a:r>
            <a:r>
              <a:rPr lang="en-US" altLang="en-US" sz="1600">
                <a:latin typeface="Arial" panose="020B0604020202020204" pitchFamily="34" charset="0"/>
              </a:rPr>
              <a:t>:  Repair time is not normal with mean =73.2 and std dev =7.041</a:t>
            </a:r>
          </a:p>
          <a:p>
            <a:endParaRPr lang="en-US" altLang="en-US" sz="1600">
              <a:latin typeface="Arial" panose="020B0604020202020204" pitchFamily="34" charset="0"/>
            </a:endParaRPr>
          </a:p>
          <a:p>
            <a:r>
              <a:rPr lang="en-US" altLang="en-US" sz="1600" u="sng">
                <a:latin typeface="Arial" panose="020B0604020202020204" pitchFamily="34" charset="0"/>
              </a:rPr>
              <a:t> (I-1)/N          </a:t>
            </a:r>
            <a:r>
              <a:rPr lang="en-US" altLang="en-US" sz="1600">
                <a:latin typeface="Arial" panose="020B0604020202020204" pitchFamily="34" charset="0"/>
              </a:rPr>
              <a:t>	</a:t>
            </a:r>
            <a:r>
              <a:rPr lang="en-US" altLang="en-US" sz="1600" u="sng">
                <a:latin typeface="Arial" panose="020B0604020202020204" pitchFamily="34" charset="0"/>
              </a:rPr>
              <a:t>    I/N</a:t>
            </a:r>
            <a:r>
              <a:rPr lang="en-US" altLang="en-US" sz="1600">
                <a:latin typeface="Arial" panose="020B0604020202020204" pitchFamily="34" charset="0"/>
              </a:rPr>
              <a:t>	</a:t>
            </a:r>
            <a:r>
              <a:rPr lang="en-US" altLang="en-US" sz="1600" u="sng">
                <a:latin typeface="Arial" panose="020B0604020202020204" pitchFamily="34" charset="0"/>
              </a:rPr>
              <a:t>    CUM.  PROB          D1(I)              D2(I)</a:t>
            </a:r>
            <a:endParaRPr lang="en-US" altLang="en-US" sz="1600">
              <a:latin typeface="Arial" panose="020B0604020202020204" pitchFamily="34" charset="0"/>
            </a:endParaRPr>
          </a:p>
          <a:p>
            <a:endParaRPr lang="en-US" altLang="en-US" sz="1600">
              <a:latin typeface="Arial" panose="020B0604020202020204" pitchFamily="34" charset="0"/>
            </a:endParaRPr>
          </a:p>
          <a:p>
            <a:r>
              <a:rPr lang="en-US" altLang="en-US" sz="1600">
                <a:latin typeface="Arial" panose="020B0604020202020204" pitchFamily="34" charset="0"/>
              </a:rPr>
              <a:t> 0             		6.666667E-02   .0495	.0495	0172 </a:t>
            </a:r>
          </a:p>
          <a:p>
            <a:r>
              <a:rPr lang="en-US" altLang="en-US" sz="1600">
                <a:latin typeface="Arial" panose="020B0604020202020204" pitchFamily="34" charset="0"/>
              </a:rPr>
              <a:t> 6.666667E-02  	.1333333         .0823	.0156	.0511 </a:t>
            </a:r>
          </a:p>
          <a:p>
            <a:r>
              <a:rPr lang="en-US" altLang="en-US" sz="1600">
                <a:latin typeface="Arial" panose="020B0604020202020204" pitchFamily="34" charset="0"/>
              </a:rPr>
              <a:t> .1333333      	.2             	        .1251	-.0083	.0749 </a:t>
            </a:r>
          </a:p>
          <a:p>
            <a:r>
              <a:rPr lang="en-US" altLang="en-US" sz="1600">
                <a:latin typeface="Arial" panose="020B0604020202020204" pitchFamily="34" charset="0"/>
              </a:rPr>
              <a:t> .2            		.2666667         .1379	-.0621	.1288 </a:t>
            </a:r>
          </a:p>
          <a:p>
            <a:r>
              <a:rPr lang="en-US" altLang="en-US" sz="1600">
                <a:latin typeface="Arial" panose="020B0604020202020204" pitchFamily="34" charset="0"/>
              </a:rPr>
              <a:t> .2666667      	.3333334         .3264	.0597	.0070 </a:t>
            </a:r>
          </a:p>
          <a:p>
            <a:r>
              <a:rPr lang="en-US" altLang="en-US" sz="1600">
                <a:latin typeface="Arial" panose="020B0604020202020204" pitchFamily="34" charset="0"/>
              </a:rPr>
              <a:t> .3333334      	.4             	        .4483	.1149	-.0483 </a:t>
            </a:r>
          </a:p>
          <a:p>
            <a:r>
              <a:rPr lang="en-US" altLang="en-US" sz="1600">
                <a:latin typeface="Arial" panose="020B0604020202020204" pitchFamily="34" charset="0"/>
              </a:rPr>
              <a:t> .4            		.4666667         .4602	.0602	.0065 </a:t>
            </a:r>
          </a:p>
          <a:p>
            <a:r>
              <a:rPr lang="en-US" altLang="en-US" sz="1600">
                <a:latin typeface="Arial" panose="020B0604020202020204" pitchFamily="34" charset="0"/>
              </a:rPr>
              <a:t> .4666667      	.5333334         .4721	.0054	.0612 </a:t>
            </a:r>
          </a:p>
          <a:p>
            <a:r>
              <a:rPr lang="en-US" altLang="en-US" sz="1600">
                <a:latin typeface="Arial" panose="020B0604020202020204" pitchFamily="34" charset="0"/>
              </a:rPr>
              <a:t> .5333334      	.6             	        .4880	-.0453	.1120 </a:t>
            </a:r>
          </a:p>
          <a:p>
            <a:r>
              <a:rPr lang="en-US" altLang="en-US" sz="1600">
                <a:latin typeface="Arial" panose="020B0604020202020204" pitchFamily="34" charset="0"/>
              </a:rPr>
              <a:t> .6            		.6666667         .6179	.0179	.0488 </a:t>
            </a:r>
          </a:p>
          <a:p>
            <a:r>
              <a:rPr lang="en-US" altLang="en-US" sz="1600">
                <a:latin typeface="Arial" panose="020B0604020202020204" pitchFamily="34" charset="0"/>
              </a:rPr>
              <a:t> .6666667      	.7333334         .7088	.0422	.0245 </a:t>
            </a:r>
          </a:p>
          <a:p>
            <a:r>
              <a:rPr lang="en-US" altLang="en-US" sz="1600">
                <a:latin typeface="Arial" panose="020B0604020202020204" pitchFamily="34" charset="0"/>
              </a:rPr>
              <a:t> .7333334      	.8             	        .7704	.0370	.0297 </a:t>
            </a:r>
          </a:p>
          <a:p>
            <a:r>
              <a:rPr lang="en-US" altLang="en-US" sz="1600">
                <a:latin typeface="Arial" panose="020B0604020202020204" pitchFamily="34" charset="0"/>
              </a:rPr>
              <a:t> .8            		.8666667         .9222	.12222	-.0555 </a:t>
            </a:r>
          </a:p>
          <a:p>
            <a:r>
              <a:rPr lang="en-US" altLang="en-US" sz="1600">
                <a:latin typeface="Arial" panose="020B0604020202020204" pitchFamily="34" charset="0"/>
              </a:rPr>
              <a:t> .8666667      	.9333333         .9279	.0612	.0055 </a:t>
            </a:r>
          </a:p>
          <a:p>
            <a:r>
              <a:rPr lang="en-US" altLang="en-US" sz="1600">
                <a:latin typeface="Arial" panose="020B0604020202020204" pitchFamily="34" charset="0"/>
              </a:rPr>
              <a:t> .9333333      	1              	        .9430	.0096	.0570 </a:t>
            </a:r>
          </a:p>
          <a:p>
            <a:endParaRPr lang="en-US" altLang="en-US" sz="1600">
              <a:latin typeface="Arial" panose="020B0604020202020204" pitchFamily="34" charset="0"/>
            </a:endParaRPr>
          </a:p>
          <a:p>
            <a:r>
              <a:rPr lang="en-US" altLang="en-US" sz="1600">
                <a:latin typeface="Arial" panose="020B0604020202020204" pitchFamily="34" charset="0"/>
              </a:rPr>
              <a:t>                   MAX D</a:t>
            </a:r>
            <a:r>
              <a:rPr lang="en-US" altLang="en-US" sz="1600" baseline="-25000">
                <a:latin typeface="Arial" panose="020B0604020202020204" pitchFamily="34" charset="0"/>
              </a:rPr>
              <a:t>1</a:t>
            </a:r>
            <a:r>
              <a:rPr lang="en-US" altLang="en-US" sz="1600">
                <a:latin typeface="Arial" panose="020B0604020202020204" pitchFamily="34" charset="0"/>
              </a:rPr>
              <a:t>               .1183821 </a:t>
            </a:r>
          </a:p>
          <a:p>
            <a:r>
              <a:rPr lang="en-US" altLang="en-US" sz="1600">
                <a:latin typeface="Arial" panose="020B0604020202020204" pitchFamily="34" charset="0"/>
              </a:rPr>
              <a:t>                   MAX D</a:t>
            </a:r>
            <a:r>
              <a:rPr lang="en-US" altLang="en-US" sz="1600" baseline="-25000">
                <a:latin typeface="Arial" panose="020B0604020202020204" pitchFamily="34" charset="0"/>
              </a:rPr>
              <a:t>2</a:t>
            </a:r>
            <a:r>
              <a:rPr lang="en-US" altLang="en-US" sz="1600">
                <a:latin typeface="Arial" panose="020B0604020202020204" pitchFamily="34" charset="0"/>
              </a:rPr>
              <a:t>               .1208173 </a:t>
            </a:r>
          </a:p>
          <a:p>
            <a:r>
              <a:rPr lang="en-US" altLang="en-US" sz="1600">
                <a:latin typeface="Arial" panose="020B0604020202020204" pitchFamily="34" charset="0"/>
              </a:rPr>
              <a:t>                   K-S TEST STAT .1208173 </a:t>
            </a:r>
          </a:p>
          <a:p>
            <a:r>
              <a:rPr lang="en-US" altLang="en-US" sz="1600">
                <a:latin typeface="Arial" panose="020B0604020202020204" pitchFamily="34" charset="0"/>
              </a:rPr>
              <a:t>                   SAMPLE SIZE        15 </a:t>
            </a:r>
          </a:p>
          <a:p>
            <a:r>
              <a:rPr lang="en-US" altLang="en-US" sz="1600">
                <a:latin typeface="Arial" panose="020B0604020202020204" pitchFamily="34" charset="0"/>
              </a:rPr>
              <a:t> Since D</a:t>
            </a:r>
            <a:r>
              <a:rPr lang="en-US" altLang="en-US" sz="1600" baseline="-25000">
                <a:latin typeface="Arial" panose="020B0604020202020204" pitchFamily="34" charset="0"/>
              </a:rPr>
              <a:t>15 </a:t>
            </a:r>
            <a:r>
              <a:rPr lang="en-US" altLang="en-US" sz="1600">
                <a:latin typeface="Arial" panose="020B0604020202020204" pitchFamily="34" charset="0"/>
              </a:rPr>
              <a:t>= 0.1208 &lt; D</a:t>
            </a:r>
            <a:r>
              <a:rPr lang="en-US" altLang="en-US" sz="1600" baseline="-25000">
                <a:latin typeface="Arial" panose="020B0604020202020204" pitchFamily="34" charset="0"/>
              </a:rPr>
              <a:t>CRIT,10 </a:t>
            </a:r>
            <a:r>
              <a:rPr lang="en-US" altLang="en-US" sz="1600">
                <a:latin typeface="Arial" panose="020B0604020202020204" pitchFamily="34" charset="0"/>
              </a:rPr>
              <a:t>=.201, then H</a:t>
            </a:r>
            <a:r>
              <a:rPr lang="en-US" altLang="en-US" sz="1600" baseline="-25000">
                <a:latin typeface="Arial" panose="020B0604020202020204" pitchFamily="34" charset="0"/>
              </a:rPr>
              <a:t>0</a:t>
            </a:r>
            <a:r>
              <a:rPr lang="en-US" altLang="en-US" sz="1600">
                <a:latin typeface="Arial" panose="020B0604020202020204" pitchFamily="34" charset="0"/>
              </a:rPr>
              <a:t> is accepted.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90600" y="533400"/>
            <a:ext cx="8153400" cy="609600"/>
          </a:xfrm>
          <a:noFill/>
        </p:spPr>
        <p:txBody>
          <a:bodyPr/>
          <a:lstStyle/>
          <a:p>
            <a:r>
              <a:rPr lang="en-US" altLang="en-US" sz="3600">
                <a:solidFill>
                  <a:srgbClr val="008080"/>
                </a:solidFill>
              </a:rPr>
              <a:t>Kolmogorov-Smirnov Test - Lognormal</a:t>
            </a:r>
          </a:p>
        </p:txBody>
      </p:sp>
      <p:sp>
        <p:nvSpPr>
          <p:cNvPr id="6" name="Date Placeholder 2"/>
          <p:cNvSpPr>
            <a:spLocks noGrp="1"/>
          </p:cNvSpPr>
          <p:nvPr>
            <p:ph type="dt" sz="quarter" idx="10"/>
          </p:nvPr>
        </p:nvSpPr>
        <p:spPr/>
        <p:txBody>
          <a:bodyPr/>
          <a:lstStyle/>
          <a:p>
            <a:pPr>
              <a:defRPr/>
            </a:pPr>
            <a:r>
              <a:rPr lang="en-US"/>
              <a:t>Chapter 16</a:t>
            </a:r>
          </a:p>
        </p:txBody>
      </p:sp>
      <p:sp>
        <p:nvSpPr>
          <p:cNvPr id="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27EA29-FFF1-4924-A782-BA726EED0E4B}"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sp>
        <p:nvSpPr>
          <p:cNvPr id="50181" name="Rectangle 3"/>
          <p:cNvSpPr>
            <a:spLocks noChangeArrowheads="1"/>
          </p:cNvSpPr>
          <p:nvPr/>
        </p:nvSpPr>
        <p:spPr bwMode="auto">
          <a:xfrm>
            <a:off x="290513" y="1447800"/>
            <a:ext cx="885348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Given failure times t'</a:t>
            </a:r>
            <a:r>
              <a:rPr lang="en-US" altLang="en-US" sz="2000" baseline="-25000">
                <a:latin typeface="Arial" panose="020B0604020202020204" pitchFamily="34" charset="0"/>
              </a:rPr>
              <a:t>1</a:t>
            </a:r>
            <a:r>
              <a:rPr lang="en-US" altLang="en-US" sz="2000">
                <a:latin typeface="Arial" panose="020B0604020202020204" pitchFamily="34" charset="0"/>
              </a:rPr>
              <a:t>, t'</a:t>
            </a:r>
            <a:r>
              <a:rPr lang="en-US" altLang="en-US" sz="2000" baseline="-25000">
                <a:latin typeface="Arial" panose="020B0604020202020204" pitchFamily="34" charset="0"/>
              </a:rPr>
              <a:t>2</a:t>
            </a:r>
            <a:r>
              <a:rPr lang="en-US" altLang="en-US" sz="2000">
                <a:latin typeface="Arial" panose="020B0604020202020204" pitchFamily="34" charset="0"/>
              </a:rPr>
              <a:t>, ..., t'</a:t>
            </a:r>
            <a:r>
              <a:rPr lang="en-US" altLang="en-US" sz="2000" baseline="-25000">
                <a:latin typeface="Arial" panose="020B0604020202020204" pitchFamily="34" charset="0"/>
              </a:rPr>
              <a:t>n</a:t>
            </a:r>
            <a:r>
              <a:rPr lang="en-US" altLang="en-US" sz="2000">
                <a:latin typeface="Arial" panose="020B0604020202020204" pitchFamily="34" charset="0"/>
              </a:rPr>
              <a:t>, then set t</a:t>
            </a:r>
            <a:r>
              <a:rPr lang="en-US" altLang="en-US" sz="2000" baseline="-25000">
                <a:latin typeface="Arial" panose="020B0604020202020204" pitchFamily="34" charset="0"/>
              </a:rPr>
              <a:t>i</a:t>
            </a:r>
            <a:r>
              <a:rPr lang="en-US" altLang="en-US" sz="2000">
                <a:latin typeface="Arial" panose="020B0604020202020204" pitchFamily="34" charset="0"/>
              </a:rPr>
              <a:t>  =  ln t'</a:t>
            </a:r>
            <a:r>
              <a:rPr lang="en-US" altLang="en-US" sz="2000" baseline="-25000">
                <a:latin typeface="Arial" panose="020B0604020202020204" pitchFamily="34" charset="0"/>
              </a:rPr>
              <a:t>i</a:t>
            </a:r>
            <a:r>
              <a:rPr lang="en-US" altLang="en-US" sz="2000">
                <a:latin typeface="Arial" panose="020B0604020202020204" pitchFamily="34" charset="0"/>
              </a:rPr>
              <a:t>  and use </a:t>
            </a:r>
          </a:p>
          <a:p>
            <a:r>
              <a:rPr lang="en-US" altLang="en-US" sz="2000">
                <a:latin typeface="Arial" panose="020B0604020202020204" pitchFamily="34" charset="0"/>
              </a:rPr>
              <a:t>Equations (16-4) where tbar and s are the sample mean and sample </a:t>
            </a:r>
          </a:p>
          <a:p>
            <a:r>
              <a:rPr lang="en-US" altLang="en-US" sz="2000">
                <a:latin typeface="Arial" panose="020B0604020202020204" pitchFamily="34" charset="0"/>
              </a:rPr>
              <a:t>standard deviation of t</a:t>
            </a:r>
            <a:r>
              <a:rPr lang="en-US" altLang="en-US" sz="2000" baseline="-25000">
                <a:latin typeface="Arial" panose="020B0604020202020204" pitchFamily="34" charset="0"/>
              </a:rPr>
              <a:t>1</a:t>
            </a:r>
            <a:r>
              <a:rPr lang="en-US" altLang="en-US" sz="2000">
                <a:latin typeface="Arial" panose="020B0604020202020204" pitchFamily="34" charset="0"/>
              </a:rPr>
              <a:t>, t</a:t>
            </a:r>
            <a:r>
              <a:rPr lang="en-US" altLang="en-US" sz="2000" baseline="-25000">
                <a:latin typeface="Arial" panose="020B0604020202020204" pitchFamily="34" charset="0"/>
              </a:rPr>
              <a:t>2</a:t>
            </a:r>
            <a:r>
              <a:rPr lang="en-US" altLang="en-US" sz="2000">
                <a:latin typeface="Arial" panose="020B0604020202020204" pitchFamily="34" charset="0"/>
              </a:rPr>
              <a:t>, ..., t</a:t>
            </a:r>
            <a:r>
              <a:rPr lang="en-US" altLang="en-US" sz="2000" baseline="-25000">
                <a:latin typeface="Arial" panose="020B0604020202020204" pitchFamily="34" charset="0"/>
              </a:rPr>
              <a:t>n</a:t>
            </a:r>
            <a:r>
              <a:rPr lang="en-US" altLang="en-US" sz="2000">
                <a:latin typeface="Arial" panose="020B0604020202020204" pitchFamily="34" charset="0"/>
              </a:rPr>
              <a:t> respectively.</a:t>
            </a:r>
          </a:p>
          <a:p>
            <a:r>
              <a:rPr lang="en-US" altLang="en-US" sz="2000">
                <a:latin typeface="Arial" panose="020B0604020202020204" pitchFamily="34" charset="0"/>
              </a:rPr>
              <a:t>The time to failure of hose assemblies, due to structural fatigue and chemical breakdown, is believed to have a lognormal distribution.  The following 25 failure times were obtained from environmental stress testing (complete data).</a:t>
            </a:r>
          </a:p>
          <a:p>
            <a:r>
              <a:rPr lang="en-US" altLang="en-US" sz="2000"/>
              <a:t> 240.5   511.8  1083.4   821.3  1725.4 629.4   326.9   964.8  1677.8   282.3</a:t>
            </a:r>
          </a:p>
          <a:p>
            <a:r>
              <a:rPr lang="en-US" altLang="en-US" sz="2000"/>
              <a:t> 652.3   639.2  1847.8   670.8   338.8  818.1  1407.5  4991.0   452.0   464.9</a:t>
            </a:r>
          </a:p>
          <a:p>
            <a:r>
              <a:rPr lang="en-US" altLang="en-US" sz="2000"/>
              <a:t> 734.9   220.2  1078.1  1077.3  1773.0</a:t>
            </a:r>
          </a:p>
          <a:p>
            <a:endParaRPr lang="en-US" altLang="en-US" sz="2200">
              <a:latin typeface="Arial" panose="020B0604020202020204" pitchFamily="34" charset="0"/>
            </a:endParaRPr>
          </a:p>
        </p:txBody>
      </p:sp>
      <p:sp>
        <p:nvSpPr>
          <p:cNvPr id="50182" name="Rectangle 8"/>
          <p:cNvSpPr>
            <a:spLocks noChangeArrowheads="1"/>
          </p:cNvSpPr>
          <p:nvPr/>
        </p:nvSpPr>
        <p:spPr bwMode="auto">
          <a:xfrm>
            <a:off x="457200" y="4724400"/>
            <a:ext cx="7748588" cy="714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H</a:t>
            </a:r>
            <a:r>
              <a:rPr lang="en-US" altLang="en-US" sz="2000" baseline="-25000">
                <a:latin typeface="Arial" panose="020B0604020202020204" pitchFamily="34" charset="0"/>
              </a:rPr>
              <a:t>0</a:t>
            </a:r>
            <a:r>
              <a:rPr lang="en-US" altLang="en-US" sz="2000">
                <a:latin typeface="Arial" panose="020B0604020202020204" pitchFamily="34" charset="0"/>
              </a:rPr>
              <a:t>:  Failure times are lognormal with t</a:t>
            </a:r>
            <a:r>
              <a:rPr lang="en-US" altLang="en-US" sz="2000" baseline="-25000">
                <a:latin typeface="Arial" panose="020B0604020202020204" pitchFamily="34" charset="0"/>
              </a:rPr>
              <a:t>MED</a:t>
            </a:r>
            <a:r>
              <a:rPr lang="en-US" altLang="en-US" sz="2000">
                <a:latin typeface="Arial" panose="020B0604020202020204" pitchFamily="34" charset="0"/>
              </a:rPr>
              <a:t>=765.426 and s=0.725</a:t>
            </a:r>
          </a:p>
          <a:p>
            <a:r>
              <a:rPr lang="en-US" altLang="en-US" sz="2000">
                <a:latin typeface="Arial" panose="020B0604020202020204" pitchFamily="34" charset="0"/>
              </a:rPr>
              <a:t>H</a:t>
            </a:r>
            <a:r>
              <a:rPr lang="en-US" altLang="en-US" sz="2000" baseline="-25000">
                <a:latin typeface="Arial" panose="020B0604020202020204" pitchFamily="34" charset="0"/>
              </a:rPr>
              <a:t>1</a:t>
            </a:r>
            <a:r>
              <a:rPr lang="en-US" altLang="en-US" sz="2000">
                <a:latin typeface="Arial" panose="020B0604020202020204" pitchFamily="34" charset="0"/>
              </a:rPr>
              <a:t>:  Failure times are not lognormal with t</a:t>
            </a:r>
            <a:r>
              <a:rPr lang="en-US" altLang="en-US" sz="2000" baseline="-25000">
                <a:latin typeface="Arial" panose="020B0604020202020204" pitchFamily="34" charset="0"/>
              </a:rPr>
              <a:t>MED</a:t>
            </a:r>
            <a:r>
              <a:rPr lang="en-US" altLang="en-US" sz="2000">
                <a:latin typeface="Arial" panose="020B0604020202020204" pitchFamily="34" charset="0"/>
              </a:rPr>
              <a:t>=765.426 and s=0.725</a:t>
            </a:r>
          </a:p>
        </p:txBody>
      </p:sp>
      <p:sp>
        <p:nvSpPr>
          <p:cNvPr id="50183" name="Rectangle 9"/>
          <p:cNvSpPr>
            <a:spLocks noChangeArrowheads="1"/>
          </p:cNvSpPr>
          <p:nvPr/>
        </p:nvSpPr>
        <p:spPr bwMode="auto">
          <a:xfrm>
            <a:off x="762000" y="5486400"/>
            <a:ext cx="7186613" cy="4826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Since D</a:t>
            </a:r>
            <a:r>
              <a:rPr lang="en-US" altLang="en-US" baseline="-25000">
                <a:latin typeface="Arial" panose="020B0604020202020204" pitchFamily="34" charset="0"/>
              </a:rPr>
              <a:t>25</a:t>
            </a:r>
            <a:r>
              <a:rPr lang="en-US" altLang="en-US">
                <a:latin typeface="Arial" panose="020B0604020202020204" pitchFamily="34" charset="0"/>
              </a:rPr>
              <a:t>=0.0756 &lt; </a:t>
            </a:r>
            <a:r>
              <a:rPr lang="en-US" altLang="en-US" baseline="-25000">
                <a:latin typeface="Arial" panose="020B0604020202020204" pitchFamily="34" charset="0"/>
              </a:rPr>
              <a:t>DCRIT, .10 </a:t>
            </a:r>
            <a:r>
              <a:rPr lang="en-US" altLang="en-US">
                <a:latin typeface="Arial" panose="020B0604020202020204" pitchFamily="34" charset="0"/>
              </a:rPr>
              <a:t>= 0.165, H</a:t>
            </a:r>
            <a:r>
              <a:rPr lang="en-US" altLang="en-US" baseline="-25000">
                <a:latin typeface="Arial" panose="020B0604020202020204" pitchFamily="34" charset="0"/>
              </a:rPr>
              <a:t>0</a:t>
            </a:r>
            <a:r>
              <a:rPr lang="en-US" altLang="en-US">
                <a:latin typeface="Arial" panose="020B0604020202020204" pitchFamily="34" charset="0"/>
              </a:rPr>
              <a:t> is accepted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219200" y="609600"/>
            <a:ext cx="5867400" cy="609600"/>
          </a:xfrm>
          <a:noFill/>
        </p:spPr>
        <p:txBody>
          <a:bodyPr/>
          <a:lstStyle/>
          <a:p>
            <a:r>
              <a:rPr lang="en-US" altLang="en-US" sz="2800">
                <a:solidFill>
                  <a:srgbClr val="1F554B"/>
                </a:solidFill>
              </a:rPr>
              <a:t>Power-Law Process Model (AMSAA)</a:t>
            </a:r>
          </a:p>
        </p:txBody>
      </p:sp>
      <p:sp>
        <p:nvSpPr>
          <p:cNvPr id="19" name="Date Placeholder 2"/>
          <p:cNvSpPr>
            <a:spLocks noGrp="1"/>
          </p:cNvSpPr>
          <p:nvPr>
            <p:ph type="dt" sz="quarter" idx="10"/>
          </p:nvPr>
        </p:nvSpPr>
        <p:spPr/>
        <p:txBody>
          <a:bodyPr/>
          <a:lstStyle/>
          <a:p>
            <a:pPr>
              <a:defRPr/>
            </a:pPr>
            <a:r>
              <a:rPr lang="en-US"/>
              <a:t>Chapter 16</a:t>
            </a:r>
          </a:p>
        </p:txBody>
      </p:sp>
      <p:sp>
        <p:nvSpPr>
          <p:cNvPr id="2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26F052-FCB9-4CA3-A46A-A8FDFE28DAA5}" type="slidenum">
              <a:rPr lang="en-US" altLang="en-US" sz="1400">
                <a:latin typeface="Tahoma" panose="020B0604030504040204" pitchFamily="34" charset="0"/>
              </a:rPr>
              <a:pPr/>
              <a:t>34</a:t>
            </a:fld>
            <a:endParaRPr lang="en-US" altLang="en-US" sz="1400">
              <a:latin typeface="Tahoma" panose="020B0604030504040204" pitchFamily="34" charset="0"/>
            </a:endParaRPr>
          </a:p>
        </p:txBody>
      </p:sp>
      <p:sp>
        <p:nvSpPr>
          <p:cNvPr id="25608" name="Rectangle 3"/>
          <p:cNvSpPr>
            <a:spLocks noChangeArrowheads="1"/>
          </p:cNvSpPr>
          <p:nvPr/>
        </p:nvSpPr>
        <p:spPr bwMode="auto">
          <a:xfrm>
            <a:off x="7239000" y="152400"/>
            <a:ext cx="1743075" cy="4619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1"/>
                </a:solidFill>
                <a:latin typeface="Arial" panose="020B0604020202020204" pitchFamily="34" charset="0"/>
              </a:rPr>
              <a:t>Trend Test </a:t>
            </a:r>
          </a:p>
        </p:txBody>
      </p:sp>
      <p:sp>
        <p:nvSpPr>
          <p:cNvPr id="25609" name="Rectangle 4"/>
          <p:cNvSpPr>
            <a:spLocks noChangeArrowheads="1"/>
          </p:cNvSpPr>
          <p:nvPr/>
        </p:nvSpPr>
        <p:spPr bwMode="auto">
          <a:xfrm>
            <a:off x="381000" y="1295400"/>
            <a:ext cx="75882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   (t) = abt</a:t>
            </a:r>
            <a:r>
              <a:rPr lang="en-US" altLang="en-US" baseline="30000">
                <a:latin typeface="Arial" panose="020B0604020202020204" pitchFamily="34" charset="0"/>
              </a:rPr>
              <a:t>b-1</a:t>
            </a:r>
            <a:r>
              <a:rPr lang="en-US" altLang="en-US">
                <a:latin typeface="Arial" panose="020B0604020202020204" pitchFamily="34" charset="0"/>
              </a:rPr>
              <a:t>, the hypotheses tested are:</a:t>
            </a:r>
          </a:p>
          <a:p>
            <a:r>
              <a:rPr lang="en-US" altLang="en-US">
                <a:latin typeface="Arial" panose="020B0604020202020204" pitchFamily="34" charset="0"/>
              </a:rPr>
              <a:t>	H</a:t>
            </a:r>
            <a:r>
              <a:rPr lang="en-US" altLang="en-US" baseline="-25000">
                <a:latin typeface="Arial" panose="020B0604020202020204" pitchFamily="34" charset="0"/>
              </a:rPr>
              <a:t>0</a:t>
            </a:r>
            <a:r>
              <a:rPr lang="en-US" altLang="en-US">
                <a:latin typeface="Arial" panose="020B0604020202020204" pitchFamily="34" charset="0"/>
              </a:rPr>
              <a:t>:  The intensity function is constant (b = 1) </a:t>
            </a:r>
          </a:p>
          <a:p>
            <a:r>
              <a:rPr lang="en-US" altLang="en-US">
                <a:latin typeface="Arial" panose="020B0604020202020204" pitchFamily="34" charset="0"/>
              </a:rPr>
              <a:t>	H</a:t>
            </a:r>
            <a:r>
              <a:rPr lang="en-US" altLang="en-US" baseline="-25000">
                <a:latin typeface="Arial" panose="020B0604020202020204" pitchFamily="34" charset="0"/>
              </a:rPr>
              <a:t>1</a:t>
            </a:r>
            <a:r>
              <a:rPr lang="en-US" altLang="en-US">
                <a:latin typeface="Arial" panose="020B0604020202020204" pitchFamily="34" charset="0"/>
              </a:rPr>
              <a:t>:  The intensity function is not constant (b = 1)</a:t>
            </a:r>
          </a:p>
        </p:txBody>
      </p:sp>
      <p:graphicFrame>
        <p:nvGraphicFramePr>
          <p:cNvPr id="25602" name="Object 1024"/>
          <p:cNvGraphicFramePr>
            <a:graphicFrameLocks/>
          </p:cNvGraphicFramePr>
          <p:nvPr/>
        </p:nvGraphicFramePr>
        <p:xfrm>
          <a:off x="381000" y="1295400"/>
          <a:ext cx="392113" cy="468313"/>
        </p:xfrm>
        <a:graphic>
          <a:graphicData uri="http://schemas.openxmlformats.org/presentationml/2006/ole">
            <mc:AlternateContent xmlns:mc="http://schemas.openxmlformats.org/markup-compatibility/2006">
              <mc:Choice xmlns:v="urn:schemas-microsoft-com:vml" Requires="v">
                <p:oleObj spid="_x0000_s25616" name="Equation" r:id="rId4" imgW="139680" imgH="164880" progId="Equation.3">
                  <p:embed/>
                </p:oleObj>
              </mc:Choice>
              <mc:Fallback>
                <p:oleObj name="Equation" r:id="rId4" imgW="139680" imgH="1648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95400"/>
                        <a:ext cx="392113"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0" name="Line 6"/>
          <p:cNvSpPr>
            <a:spLocks noChangeShapeType="1"/>
          </p:cNvSpPr>
          <p:nvPr/>
        </p:nvSpPr>
        <p:spPr bwMode="auto">
          <a:xfrm flipH="1">
            <a:off x="7315200" y="1981200"/>
            <a:ext cx="76200" cy="304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Rectangle 7"/>
          <p:cNvSpPr>
            <a:spLocks noChangeArrowheads="1"/>
          </p:cNvSpPr>
          <p:nvPr/>
        </p:nvSpPr>
        <p:spPr bwMode="auto">
          <a:xfrm>
            <a:off x="304800" y="2514600"/>
            <a:ext cx="7208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If b &lt; 1, then system is improving (reliability growth)</a:t>
            </a:r>
          </a:p>
          <a:p>
            <a:r>
              <a:rPr lang="en-US" altLang="en-US">
                <a:latin typeface="Arial" panose="020B0604020202020204" pitchFamily="34" charset="0"/>
              </a:rPr>
              <a:t>if b &gt; 1, then system is deteriorating (minimal repair)</a:t>
            </a:r>
          </a:p>
        </p:txBody>
      </p:sp>
      <p:grpSp>
        <p:nvGrpSpPr>
          <p:cNvPr id="25612" name="Group 8"/>
          <p:cNvGrpSpPr>
            <a:grpSpLocks/>
          </p:cNvGrpSpPr>
          <p:nvPr/>
        </p:nvGrpSpPr>
        <p:grpSpPr bwMode="auto">
          <a:xfrm>
            <a:off x="441325" y="3602038"/>
            <a:ext cx="7874000" cy="977900"/>
            <a:chOff x="278" y="2269"/>
            <a:chExt cx="4960" cy="616"/>
          </a:xfrm>
        </p:grpSpPr>
        <p:graphicFrame>
          <p:nvGraphicFramePr>
            <p:cNvPr id="25603" name="Object 1029"/>
            <p:cNvGraphicFramePr>
              <a:graphicFrameLocks/>
            </p:cNvGraphicFramePr>
            <p:nvPr/>
          </p:nvGraphicFramePr>
          <p:xfrm>
            <a:off x="1561" y="2269"/>
            <a:ext cx="1031" cy="616"/>
          </p:xfrm>
          <a:graphic>
            <a:graphicData uri="http://schemas.openxmlformats.org/presentationml/2006/ole">
              <mc:AlternateContent xmlns:mc="http://schemas.openxmlformats.org/markup-compatibility/2006">
                <mc:Choice xmlns:v="urn:schemas-microsoft-com:vml" Requires="v">
                  <p:oleObj spid="_x0000_s25617" name="Equation" r:id="rId6" imgW="672840" imgH="406080" progId="Equation.3">
                    <p:embed/>
                  </p:oleObj>
                </mc:Choice>
                <mc:Fallback>
                  <p:oleObj name="Equation" r:id="rId6" imgW="672840" imgH="406080" progId="Equation.3">
                    <p:embed/>
                    <p:pic>
                      <p:nvPicPr>
                        <p:cNvPr id="0" name="Object 10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1" y="2269"/>
                          <a:ext cx="1031"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4" name="Rectangle 10"/>
            <p:cNvSpPr>
              <a:spLocks noChangeArrowheads="1"/>
            </p:cNvSpPr>
            <p:nvPr/>
          </p:nvSpPr>
          <p:spPr bwMode="auto">
            <a:xfrm>
              <a:off x="278" y="2438"/>
              <a:ext cx="1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Test statistic:</a:t>
              </a:r>
            </a:p>
          </p:txBody>
        </p:sp>
        <p:sp>
          <p:nvSpPr>
            <p:cNvPr id="25615" name="Rectangle 11"/>
            <p:cNvSpPr>
              <a:spLocks noChangeArrowheads="1"/>
            </p:cNvSpPr>
            <p:nvPr/>
          </p:nvSpPr>
          <p:spPr bwMode="auto">
            <a:xfrm>
              <a:off x="2774" y="2342"/>
              <a:ext cx="24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where     is the MLE for the </a:t>
              </a:r>
            </a:p>
            <a:p>
              <a:r>
                <a:rPr lang="en-US" altLang="en-US">
                  <a:latin typeface="Arial" panose="020B0604020202020204" pitchFamily="34" charset="0"/>
                </a:rPr>
                <a:t>AMSAA model</a:t>
              </a:r>
            </a:p>
          </p:txBody>
        </p:sp>
        <p:graphicFrame>
          <p:nvGraphicFramePr>
            <p:cNvPr id="25604" name="Object 1030"/>
            <p:cNvGraphicFramePr>
              <a:graphicFrameLocks/>
            </p:cNvGraphicFramePr>
            <p:nvPr/>
          </p:nvGraphicFramePr>
          <p:xfrm>
            <a:off x="3419" y="2279"/>
            <a:ext cx="189" cy="302"/>
          </p:xfrm>
          <a:graphic>
            <a:graphicData uri="http://schemas.openxmlformats.org/presentationml/2006/ole">
              <mc:AlternateContent xmlns:mc="http://schemas.openxmlformats.org/markup-compatibility/2006">
                <mc:Choice xmlns:v="urn:schemas-microsoft-com:vml" Requires="v">
                  <p:oleObj spid="_x0000_s25618" name="Equation" r:id="rId8" imgW="126720" imgH="203040" progId="Equation.3">
                    <p:embed/>
                  </p:oleObj>
                </mc:Choice>
                <mc:Fallback>
                  <p:oleObj name="Equation" r:id="rId8" imgW="126720" imgH="203040" progId="Equation.3">
                    <p:embed/>
                    <p:pic>
                      <p:nvPicPr>
                        <p:cNvPr id="0" name="Object 10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 y="2279"/>
                          <a:ext cx="189"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613" name="Rectangle 14"/>
          <p:cNvSpPr>
            <a:spLocks noChangeArrowheads="1"/>
          </p:cNvSpPr>
          <p:nvPr/>
        </p:nvSpPr>
        <p:spPr bwMode="auto">
          <a:xfrm>
            <a:off x="228600" y="4724400"/>
            <a:ext cx="8936038" cy="19399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 Under the null hypothesis, the test statistic has a </a:t>
            </a:r>
          </a:p>
          <a:p>
            <a:r>
              <a:rPr lang="en-US" altLang="en-US">
                <a:latin typeface="Arial" panose="020B0604020202020204" pitchFamily="34" charset="0"/>
              </a:rPr>
              <a:t>chi-square distribution with 2N degrees of freedom (df) for </a:t>
            </a:r>
          </a:p>
          <a:p>
            <a:r>
              <a:rPr lang="en-US" altLang="en-US">
                <a:latin typeface="Arial" panose="020B0604020202020204" pitchFamily="34" charset="0"/>
              </a:rPr>
              <a:t>Type I testing and 2(N-1) df for Type II testing.</a:t>
            </a:r>
          </a:p>
          <a:p>
            <a:endParaRPr lang="en-US" altLang="en-US">
              <a:latin typeface="Arial" panose="020B0604020202020204" pitchFamily="34" charset="0"/>
            </a:endParaRPr>
          </a:p>
          <a:p>
            <a:r>
              <a:rPr lang="en-US" altLang="en-US">
                <a:latin typeface="Arial" panose="020B0604020202020204" pitchFamily="34" charset="0"/>
              </a:rPr>
              <a:t>The null hypothesis is rejected if </a:t>
            </a:r>
            <a:r>
              <a:rPr lang="en-US" altLang="en-US">
                <a:latin typeface="Arial" panose="020B0604020202020204" pitchFamily="34" charset="0"/>
                <a:sym typeface="Symbol" panose="05050102010706020507" pitchFamily="18" charset="2"/>
              </a:rPr>
              <a:t></a:t>
            </a:r>
            <a:r>
              <a:rPr lang="en-US" altLang="en-US" baseline="30000">
                <a:latin typeface="Arial" panose="020B0604020202020204" pitchFamily="34" charset="0"/>
                <a:sym typeface="Symbol" panose="05050102010706020507" pitchFamily="18" charset="2"/>
              </a:rPr>
              <a:t>2</a:t>
            </a:r>
            <a:r>
              <a:rPr lang="en-US" altLang="en-US">
                <a:latin typeface="Arial" panose="020B0604020202020204" pitchFamily="34" charset="0"/>
              </a:rPr>
              <a:t>  &lt; </a:t>
            </a:r>
            <a:r>
              <a:rPr lang="en-US" altLang="en-US">
                <a:latin typeface="Arial" panose="020B0604020202020204" pitchFamily="34" charset="0"/>
                <a:sym typeface="Symbol" panose="05050102010706020507" pitchFamily="18" charset="2"/>
              </a:rPr>
              <a:t></a:t>
            </a:r>
            <a:r>
              <a:rPr lang="en-US" altLang="en-US" baseline="30000">
                <a:latin typeface="Arial" panose="020B0604020202020204" pitchFamily="34" charset="0"/>
                <a:sym typeface="Symbol" panose="05050102010706020507" pitchFamily="18" charset="2"/>
              </a:rPr>
              <a:t>2</a:t>
            </a:r>
            <a:r>
              <a:rPr lang="en-US" altLang="en-US" baseline="-25000">
                <a:latin typeface="Arial" panose="020B0604020202020204" pitchFamily="34" charset="0"/>
              </a:rPr>
              <a:t>crit,1-a/2</a:t>
            </a:r>
            <a:r>
              <a:rPr lang="en-US" altLang="en-US">
                <a:latin typeface="Arial" panose="020B0604020202020204" pitchFamily="34" charset="0"/>
              </a:rPr>
              <a:t>  or </a:t>
            </a:r>
            <a:r>
              <a:rPr lang="en-US" altLang="en-US">
                <a:latin typeface="Arial" panose="020B0604020202020204" pitchFamily="34" charset="0"/>
                <a:sym typeface="Symbol" panose="05050102010706020507" pitchFamily="18" charset="2"/>
              </a:rPr>
              <a:t></a:t>
            </a:r>
            <a:r>
              <a:rPr lang="en-US" altLang="en-US" baseline="30000">
                <a:latin typeface="Arial" panose="020B0604020202020204" pitchFamily="34" charset="0"/>
                <a:sym typeface="Symbol" panose="05050102010706020507" pitchFamily="18" charset="2"/>
              </a:rPr>
              <a:t>2</a:t>
            </a:r>
            <a:r>
              <a:rPr lang="en-US" altLang="en-US">
                <a:latin typeface="Arial" panose="020B0604020202020204" pitchFamily="34" charset="0"/>
              </a:rPr>
              <a:t>  &gt; </a:t>
            </a:r>
            <a:r>
              <a:rPr lang="en-US" altLang="en-US">
                <a:latin typeface="Arial" panose="020B0604020202020204" pitchFamily="34" charset="0"/>
                <a:sym typeface="Symbol" panose="05050102010706020507" pitchFamily="18" charset="2"/>
              </a:rPr>
              <a:t></a:t>
            </a:r>
            <a:r>
              <a:rPr lang="en-US" altLang="en-US" baseline="30000">
                <a:latin typeface="Arial" panose="020B0604020202020204" pitchFamily="34" charset="0"/>
                <a:sym typeface="Symbol" panose="05050102010706020507" pitchFamily="18" charset="2"/>
              </a:rPr>
              <a:t>2</a:t>
            </a:r>
            <a:r>
              <a:rPr lang="en-US" altLang="en-US" baseline="-25000">
                <a:latin typeface="Arial" panose="020B0604020202020204" pitchFamily="34" charset="0"/>
              </a:rPr>
              <a:t>crit,a/2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a:xfrm>
            <a:off x="1295400" y="609600"/>
            <a:ext cx="7086600" cy="609600"/>
          </a:xfrm>
          <a:noFill/>
        </p:spPr>
        <p:txBody>
          <a:bodyPr/>
          <a:lstStyle/>
          <a:p>
            <a:r>
              <a:rPr lang="en-US" altLang="en-US">
                <a:solidFill>
                  <a:srgbClr val="008080"/>
                </a:solidFill>
              </a:rPr>
              <a:t>Trend Test - </a:t>
            </a:r>
            <a:r>
              <a:rPr lang="en-US" altLang="en-US">
                <a:solidFill>
                  <a:srgbClr val="008080"/>
                </a:solidFill>
                <a:latin typeface="Arial" panose="020B0604020202020204" pitchFamily="34" charset="0"/>
              </a:rPr>
              <a:t>Example 14-4</a:t>
            </a:r>
            <a:r>
              <a:rPr lang="en-US" altLang="en-US" sz="2400">
                <a:solidFill>
                  <a:schemeClr val="tx1"/>
                </a:solidFill>
                <a:latin typeface="Arial" panose="020B0604020202020204" pitchFamily="34" charset="0"/>
              </a:rPr>
              <a:t> </a:t>
            </a:r>
          </a:p>
        </p:txBody>
      </p:sp>
      <p:sp>
        <p:nvSpPr>
          <p:cNvPr id="34" name="Date Placeholder 2"/>
          <p:cNvSpPr>
            <a:spLocks noGrp="1"/>
          </p:cNvSpPr>
          <p:nvPr>
            <p:ph type="dt" sz="quarter" idx="10"/>
          </p:nvPr>
        </p:nvSpPr>
        <p:spPr/>
        <p:txBody>
          <a:bodyPr/>
          <a:lstStyle/>
          <a:p>
            <a:pPr>
              <a:defRPr/>
            </a:pPr>
            <a:r>
              <a:rPr lang="en-US"/>
              <a:t>Chapter 16</a:t>
            </a:r>
          </a:p>
        </p:txBody>
      </p:sp>
      <p:sp>
        <p:nvSpPr>
          <p:cNvPr id="35"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0F354-0403-46A3-800C-8C5CF6A4E5C0}" type="slidenum">
              <a:rPr lang="en-US" altLang="en-US" sz="1400">
                <a:latin typeface="Tahoma" panose="020B0604030504040204" pitchFamily="34" charset="0"/>
              </a:rPr>
              <a:pPr/>
              <a:t>35</a:t>
            </a:fld>
            <a:endParaRPr lang="en-US" altLang="en-US" sz="1400">
              <a:latin typeface="Tahoma" panose="020B0604030504040204" pitchFamily="34" charset="0"/>
            </a:endParaRPr>
          </a:p>
        </p:txBody>
      </p:sp>
      <p:sp>
        <p:nvSpPr>
          <p:cNvPr id="26633" name="Rectangle 3"/>
          <p:cNvSpPr>
            <a:spLocks noChangeArrowheads="1"/>
          </p:cNvSpPr>
          <p:nvPr/>
        </p:nvSpPr>
        <p:spPr bwMode="auto">
          <a:xfrm>
            <a:off x="358775" y="1524000"/>
            <a:ext cx="7586663"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N = 15 and the MLE for b = .28685.  </a:t>
            </a:r>
          </a:p>
          <a:p>
            <a:endParaRPr lang="en-US" altLang="en-US">
              <a:latin typeface="Arial" panose="020B0604020202020204" pitchFamily="34" charset="0"/>
            </a:endParaRPr>
          </a:p>
          <a:p>
            <a:r>
              <a:rPr lang="en-US" altLang="en-US">
                <a:latin typeface="Arial" panose="020B0604020202020204" pitchFamily="34" charset="0"/>
              </a:rPr>
              <a:t>Therefore,      = 30 / .28685 = 104.58 has a chi-square </a:t>
            </a:r>
          </a:p>
          <a:p>
            <a:r>
              <a:rPr lang="en-US" altLang="en-US">
                <a:latin typeface="Arial" panose="020B0604020202020204" pitchFamily="34" charset="0"/>
              </a:rPr>
              <a:t>distribution with 28 degrees of freedom.  </a:t>
            </a:r>
          </a:p>
          <a:p>
            <a:endParaRPr lang="en-US" altLang="en-US">
              <a:latin typeface="Arial" panose="020B0604020202020204" pitchFamily="34" charset="0"/>
            </a:endParaRPr>
          </a:p>
          <a:p>
            <a:r>
              <a:rPr lang="en-US" altLang="en-US">
                <a:latin typeface="Arial" panose="020B0604020202020204" pitchFamily="34" charset="0"/>
              </a:rPr>
              <a:t>     </a:t>
            </a:r>
            <a:r>
              <a:rPr lang="en-US" altLang="en-US" baseline="-25000">
                <a:latin typeface="Arial" panose="020B0604020202020204" pitchFamily="34" charset="0"/>
              </a:rPr>
              <a:t>crit,.95</a:t>
            </a:r>
            <a:r>
              <a:rPr lang="en-US" altLang="en-US">
                <a:latin typeface="Arial" panose="020B0604020202020204" pitchFamily="34" charset="0"/>
              </a:rPr>
              <a:t>  = 16.928 and       </a:t>
            </a:r>
            <a:r>
              <a:rPr lang="en-US" altLang="en-US" baseline="-25000">
                <a:latin typeface="Arial" panose="020B0604020202020204" pitchFamily="34" charset="0"/>
              </a:rPr>
              <a:t>crit,.05 </a:t>
            </a:r>
            <a:r>
              <a:rPr lang="en-US" altLang="en-US">
                <a:latin typeface="Arial" panose="020B0604020202020204" pitchFamily="34" charset="0"/>
              </a:rPr>
              <a:t> = 41.337.  </a:t>
            </a:r>
          </a:p>
          <a:p>
            <a:endParaRPr lang="en-US" altLang="en-US">
              <a:latin typeface="Arial" panose="020B0604020202020204" pitchFamily="34" charset="0"/>
            </a:endParaRPr>
          </a:p>
          <a:p>
            <a:r>
              <a:rPr lang="en-US" altLang="en-US">
                <a:latin typeface="Arial" panose="020B0604020202020204" pitchFamily="34" charset="0"/>
              </a:rPr>
              <a:t>Since     = 104.58 &gt; 41.337, then there </a:t>
            </a:r>
          </a:p>
          <a:p>
            <a:r>
              <a:rPr lang="en-US" altLang="en-US">
                <a:latin typeface="Arial" panose="020B0604020202020204" pitchFamily="34" charset="0"/>
              </a:rPr>
              <a:t>is a significant trend present.  Since </a:t>
            </a:r>
          </a:p>
          <a:p>
            <a:r>
              <a:rPr lang="en-US" altLang="en-US">
                <a:latin typeface="Arial" panose="020B0604020202020204" pitchFamily="34" charset="0"/>
              </a:rPr>
              <a:t>the estimate for b &lt; 1, there is </a:t>
            </a:r>
          </a:p>
          <a:p>
            <a:r>
              <a:rPr lang="en-US" altLang="en-US">
                <a:latin typeface="Arial" panose="020B0604020202020204" pitchFamily="34" charset="0"/>
              </a:rPr>
              <a:t>significant growth.</a:t>
            </a:r>
          </a:p>
        </p:txBody>
      </p:sp>
      <p:graphicFrame>
        <p:nvGraphicFramePr>
          <p:cNvPr id="26626" name="Object 1024"/>
          <p:cNvGraphicFramePr>
            <a:graphicFrameLocks/>
          </p:cNvGraphicFramePr>
          <p:nvPr/>
        </p:nvGraphicFramePr>
        <p:xfrm>
          <a:off x="2057400" y="2133600"/>
          <a:ext cx="484188" cy="569913"/>
        </p:xfrm>
        <a:graphic>
          <a:graphicData uri="http://schemas.openxmlformats.org/presentationml/2006/ole">
            <mc:AlternateContent xmlns:mc="http://schemas.openxmlformats.org/markup-compatibility/2006">
              <mc:Choice xmlns:v="urn:schemas-microsoft-com:vml" Requires="v">
                <p:oleObj spid="_x0000_s26660" name="Equation" r:id="rId4" imgW="203040" imgH="241200" progId="Equation.3">
                  <p:embed/>
                </p:oleObj>
              </mc:Choice>
              <mc:Fallback>
                <p:oleObj name="Equation" r:id="rId4" imgW="203040" imgH="24120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33600"/>
                        <a:ext cx="48418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1025"/>
          <p:cNvGraphicFramePr>
            <a:graphicFrameLocks/>
          </p:cNvGraphicFramePr>
          <p:nvPr/>
        </p:nvGraphicFramePr>
        <p:xfrm>
          <a:off x="609600" y="3276600"/>
          <a:ext cx="484188" cy="569913"/>
        </p:xfrm>
        <a:graphic>
          <a:graphicData uri="http://schemas.openxmlformats.org/presentationml/2006/ole">
            <mc:AlternateContent xmlns:mc="http://schemas.openxmlformats.org/markup-compatibility/2006">
              <mc:Choice xmlns:v="urn:schemas-microsoft-com:vml" Requires="v">
                <p:oleObj spid="_x0000_s26661" name="Equation" r:id="rId6" imgW="203040" imgH="241200" progId="Equation.3">
                  <p:embed/>
                </p:oleObj>
              </mc:Choice>
              <mc:Fallback>
                <p:oleObj name="Equation" r:id="rId6" imgW="203040" imgH="241200" progId="Equation.3">
                  <p:embed/>
                  <p:pic>
                    <p:nvPicPr>
                      <p:cNvPr id="0" name="Object 10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48418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1026"/>
          <p:cNvGraphicFramePr>
            <a:graphicFrameLocks/>
          </p:cNvGraphicFramePr>
          <p:nvPr/>
        </p:nvGraphicFramePr>
        <p:xfrm>
          <a:off x="3733800" y="3276600"/>
          <a:ext cx="484188" cy="569913"/>
        </p:xfrm>
        <a:graphic>
          <a:graphicData uri="http://schemas.openxmlformats.org/presentationml/2006/ole">
            <mc:AlternateContent xmlns:mc="http://schemas.openxmlformats.org/markup-compatibility/2006">
              <mc:Choice xmlns:v="urn:schemas-microsoft-com:vml" Requires="v">
                <p:oleObj spid="_x0000_s26662" name="Equation" r:id="rId7" imgW="203040" imgH="241200" progId="Equation.3">
                  <p:embed/>
                </p:oleObj>
              </mc:Choice>
              <mc:Fallback>
                <p:oleObj name="Equation" r:id="rId7" imgW="203040" imgH="241200" progId="Equation.3">
                  <p:embed/>
                  <p:pic>
                    <p:nvPicPr>
                      <p:cNvPr id="0" name="Object 10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276600"/>
                        <a:ext cx="484188"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1027"/>
          <p:cNvGraphicFramePr>
            <a:graphicFrameLocks/>
          </p:cNvGraphicFramePr>
          <p:nvPr/>
        </p:nvGraphicFramePr>
        <p:xfrm>
          <a:off x="1371600" y="3962400"/>
          <a:ext cx="533400" cy="533400"/>
        </p:xfrm>
        <a:graphic>
          <a:graphicData uri="http://schemas.openxmlformats.org/presentationml/2006/ole">
            <mc:AlternateContent xmlns:mc="http://schemas.openxmlformats.org/markup-compatibility/2006">
              <mc:Choice xmlns:v="urn:schemas-microsoft-com:vml" Requires="v">
                <p:oleObj spid="_x0000_s26663" name="Equation" r:id="rId8" imgW="203040" imgH="241200" progId="Equation.3">
                  <p:embed/>
                </p:oleObj>
              </mc:Choice>
              <mc:Fallback>
                <p:oleObj name="Equation" r:id="rId8" imgW="203040" imgH="24120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9624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34" name="Group 10"/>
          <p:cNvGrpSpPr>
            <a:grpSpLocks noChangeAspect="1"/>
          </p:cNvGrpSpPr>
          <p:nvPr/>
        </p:nvGrpSpPr>
        <p:grpSpPr bwMode="auto">
          <a:xfrm>
            <a:off x="6324600" y="4114800"/>
            <a:ext cx="2624138" cy="1965325"/>
            <a:chOff x="3984" y="2592"/>
            <a:chExt cx="1653" cy="1238"/>
          </a:xfrm>
        </p:grpSpPr>
        <p:sp>
          <p:nvSpPr>
            <p:cNvPr id="26635" name="AutoShape 9"/>
            <p:cNvSpPr>
              <a:spLocks noChangeAspect="1" noChangeArrowheads="1" noTextEdit="1"/>
            </p:cNvSpPr>
            <p:nvPr/>
          </p:nvSpPr>
          <p:spPr bwMode="auto">
            <a:xfrm>
              <a:off x="3984" y="2592"/>
              <a:ext cx="1653"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6" name="Rectangle 11"/>
            <p:cNvSpPr>
              <a:spLocks noChangeArrowheads="1"/>
            </p:cNvSpPr>
            <p:nvPr/>
          </p:nvSpPr>
          <p:spPr bwMode="auto">
            <a:xfrm>
              <a:off x="3984" y="2592"/>
              <a:ext cx="1645" cy="1230"/>
            </a:xfrm>
            <a:prstGeom prst="rect">
              <a:avLst/>
            </a:prstGeom>
            <a:solidFill>
              <a:srgbClr val="FF8000"/>
            </a:solidFill>
            <a:ln w="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7" name="Rectangle 12"/>
            <p:cNvSpPr>
              <a:spLocks noChangeArrowheads="1"/>
            </p:cNvSpPr>
            <p:nvPr/>
          </p:nvSpPr>
          <p:spPr bwMode="auto">
            <a:xfrm>
              <a:off x="4009" y="2611"/>
              <a:ext cx="1599" cy="1188"/>
            </a:xfrm>
            <a:prstGeom prst="rect">
              <a:avLst/>
            </a:prstGeom>
            <a:solidFill>
              <a:srgbClr val="FFFFFF"/>
            </a:solidFill>
            <a:ln w="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8" name="Rectangle 13"/>
            <p:cNvSpPr>
              <a:spLocks noChangeArrowheads="1"/>
            </p:cNvSpPr>
            <p:nvPr/>
          </p:nvSpPr>
          <p:spPr bwMode="auto">
            <a:xfrm>
              <a:off x="4041" y="2639"/>
              <a:ext cx="1539" cy="1137"/>
            </a:xfrm>
            <a:prstGeom prst="rect">
              <a:avLst/>
            </a:prstGeom>
            <a:solidFill>
              <a:srgbClr val="FFFF00"/>
            </a:solidFill>
            <a:ln w="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9" name="Line 14"/>
            <p:cNvSpPr>
              <a:spLocks noChangeShapeType="1"/>
            </p:cNvSpPr>
            <p:nvPr/>
          </p:nvSpPr>
          <p:spPr bwMode="auto">
            <a:xfrm>
              <a:off x="4177"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5"/>
            <p:cNvSpPr>
              <a:spLocks noChangeShapeType="1"/>
            </p:cNvSpPr>
            <p:nvPr/>
          </p:nvSpPr>
          <p:spPr bwMode="auto">
            <a:xfrm>
              <a:off x="4312"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16"/>
            <p:cNvSpPr>
              <a:spLocks noChangeShapeType="1"/>
            </p:cNvSpPr>
            <p:nvPr/>
          </p:nvSpPr>
          <p:spPr bwMode="auto">
            <a:xfrm>
              <a:off x="4435"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7"/>
            <p:cNvSpPr>
              <a:spLocks noChangeShapeType="1"/>
            </p:cNvSpPr>
            <p:nvPr/>
          </p:nvSpPr>
          <p:spPr bwMode="auto">
            <a:xfrm>
              <a:off x="4562"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18"/>
            <p:cNvSpPr>
              <a:spLocks noChangeShapeType="1"/>
            </p:cNvSpPr>
            <p:nvPr/>
          </p:nvSpPr>
          <p:spPr bwMode="auto">
            <a:xfrm>
              <a:off x="4685"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19"/>
            <p:cNvSpPr>
              <a:spLocks noChangeShapeType="1"/>
            </p:cNvSpPr>
            <p:nvPr/>
          </p:nvSpPr>
          <p:spPr bwMode="auto">
            <a:xfrm>
              <a:off x="4813"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0"/>
            <p:cNvSpPr>
              <a:spLocks noChangeShapeType="1"/>
            </p:cNvSpPr>
            <p:nvPr/>
          </p:nvSpPr>
          <p:spPr bwMode="auto">
            <a:xfrm>
              <a:off x="4936"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1"/>
            <p:cNvSpPr>
              <a:spLocks noChangeShapeType="1"/>
            </p:cNvSpPr>
            <p:nvPr/>
          </p:nvSpPr>
          <p:spPr bwMode="auto">
            <a:xfrm>
              <a:off x="5063"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2"/>
            <p:cNvSpPr>
              <a:spLocks noChangeShapeType="1"/>
            </p:cNvSpPr>
            <p:nvPr/>
          </p:nvSpPr>
          <p:spPr bwMode="auto">
            <a:xfrm>
              <a:off x="5186"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3"/>
            <p:cNvSpPr>
              <a:spLocks noChangeShapeType="1"/>
            </p:cNvSpPr>
            <p:nvPr/>
          </p:nvSpPr>
          <p:spPr bwMode="auto">
            <a:xfrm>
              <a:off x="5309"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4"/>
            <p:cNvSpPr>
              <a:spLocks noChangeShapeType="1"/>
            </p:cNvSpPr>
            <p:nvPr/>
          </p:nvSpPr>
          <p:spPr bwMode="auto">
            <a:xfrm>
              <a:off x="5436" y="2639"/>
              <a:ext cx="1" cy="11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25"/>
            <p:cNvSpPr>
              <a:spLocks noChangeShapeType="1"/>
            </p:cNvSpPr>
            <p:nvPr/>
          </p:nvSpPr>
          <p:spPr bwMode="auto">
            <a:xfrm>
              <a:off x="4041" y="2763"/>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26"/>
            <p:cNvSpPr>
              <a:spLocks noChangeShapeType="1"/>
            </p:cNvSpPr>
            <p:nvPr/>
          </p:nvSpPr>
          <p:spPr bwMode="auto">
            <a:xfrm>
              <a:off x="4041" y="2871"/>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27"/>
            <p:cNvSpPr>
              <a:spLocks noChangeShapeType="1"/>
            </p:cNvSpPr>
            <p:nvPr/>
          </p:nvSpPr>
          <p:spPr bwMode="auto">
            <a:xfrm>
              <a:off x="4041" y="2984"/>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Line 28"/>
            <p:cNvSpPr>
              <a:spLocks noChangeShapeType="1"/>
            </p:cNvSpPr>
            <p:nvPr/>
          </p:nvSpPr>
          <p:spPr bwMode="auto">
            <a:xfrm>
              <a:off x="4041" y="3097"/>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4" name="Line 29"/>
            <p:cNvSpPr>
              <a:spLocks noChangeShapeType="1"/>
            </p:cNvSpPr>
            <p:nvPr/>
          </p:nvSpPr>
          <p:spPr bwMode="auto">
            <a:xfrm>
              <a:off x="4041" y="3209"/>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5" name="Line 30"/>
            <p:cNvSpPr>
              <a:spLocks noChangeShapeType="1"/>
            </p:cNvSpPr>
            <p:nvPr/>
          </p:nvSpPr>
          <p:spPr bwMode="auto">
            <a:xfrm>
              <a:off x="4041" y="3322"/>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Line 31"/>
            <p:cNvSpPr>
              <a:spLocks noChangeShapeType="1"/>
            </p:cNvSpPr>
            <p:nvPr/>
          </p:nvSpPr>
          <p:spPr bwMode="auto">
            <a:xfrm>
              <a:off x="4041" y="3434"/>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Line 32"/>
            <p:cNvSpPr>
              <a:spLocks noChangeShapeType="1"/>
            </p:cNvSpPr>
            <p:nvPr/>
          </p:nvSpPr>
          <p:spPr bwMode="auto">
            <a:xfrm>
              <a:off x="4041" y="3543"/>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33"/>
            <p:cNvSpPr>
              <a:spLocks noChangeShapeType="1"/>
            </p:cNvSpPr>
            <p:nvPr/>
          </p:nvSpPr>
          <p:spPr bwMode="auto">
            <a:xfrm>
              <a:off x="4041" y="3655"/>
              <a:ext cx="1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Freeform 34"/>
            <p:cNvSpPr>
              <a:spLocks/>
            </p:cNvSpPr>
            <p:nvPr/>
          </p:nvSpPr>
          <p:spPr bwMode="auto">
            <a:xfrm>
              <a:off x="4041" y="2732"/>
              <a:ext cx="1366" cy="1044"/>
            </a:xfrm>
            <a:custGeom>
              <a:avLst/>
              <a:gdLst>
                <a:gd name="T0" fmla="*/ 0 w 1366"/>
                <a:gd name="T1" fmla="*/ 1005 h 1044"/>
                <a:gd name="T2" fmla="*/ 271 w 1366"/>
                <a:gd name="T3" fmla="*/ 780 h 1044"/>
                <a:gd name="T4" fmla="*/ 394 w 1366"/>
                <a:gd name="T5" fmla="*/ 803 h 1044"/>
                <a:gd name="T6" fmla="*/ 497 w 1366"/>
                <a:gd name="T7" fmla="*/ 659 h 1044"/>
                <a:gd name="T8" fmla="*/ 800 w 1366"/>
                <a:gd name="T9" fmla="*/ 512 h 1044"/>
                <a:gd name="T10" fmla="*/ 940 w 1366"/>
                <a:gd name="T11" fmla="*/ 314 h 1044"/>
                <a:gd name="T12" fmla="*/ 1133 w 1366"/>
                <a:gd name="T13" fmla="*/ 225 h 1044"/>
                <a:gd name="T14" fmla="*/ 1268 w 1366"/>
                <a:gd name="T15" fmla="*/ 85 h 1044"/>
                <a:gd name="T16" fmla="*/ 1227 w 1366"/>
                <a:gd name="T17" fmla="*/ 54 h 1044"/>
                <a:gd name="T18" fmla="*/ 1366 w 1366"/>
                <a:gd name="T19" fmla="*/ 0 h 1044"/>
                <a:gd name="T20" fmla="*/ 1333 w 1366"/>
                <a:gd name="T21" fmla="*/ 136 h 1044"/>
                <a:gd name="T22" fmla="*/ 1292 w 1366"/>
                <a:gd name="T23" fmla="*/ 101 h 1044"/>
                <a:gd name="T24" fmla="*/ 1157 w 1366"/>
                <a:gd name="T25" fmla="*/ 244 h 1044"/>
                <a:gd name="T26" fmla="*/ 960 w 1366"/>
                <a:gd name="T27" fmla="*/ 337 h 1044"/>
                <a:gd name="T28" fmla="*/ 817 w 1366"/>
                <a:gd name="T29" fmla="*/ 531 h 1044"/>
                <a:gd name="T30" fmla="*/ 517 w 1366"/>
                <a:gd name="T31" fmla="*/ 679 h 1044"/>
                <a:gd name="T32" fmla="*/ 411 w 1366"/>
                <a:gd name="T33" fmla="*/ 830 h 1044"/>
                <a:gd name="T34" fmla="*/ 279 w 1366"/>
                <a:gd name="T35" fmla="*/ 811 h 1044"/>
                <a:gd name="T36" fmla="*/ 0 w 1366"/>
                <a:gd name="T37" fmla="*/ 1044 h 1044"/>
                <a:gd name="T38" fmla="*/ 0 w 1366"/>
                <a:gd name="T39" fmla="*/ 1005 h 10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6"/>
                <a:gd name="T61" fmla="*/ 0 h 1044"/>
                <a:gd name="T62" fmla="*/ 1366 w 1366"/>
                <a:gd name="T63" fmla="*/ 1044 h 10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6" h="1044">
                  <a:moveTo>
                    <a:pt x="0" y="1005"/>
                  </a:moveTo>
                  <a:lnTo>
                    <a:pt x="271" y="780"/>
                  </a:lnTo>
                  <a:lnTo>
                    <a:pt x="394" y="803"/>
                  </a:lnTo>
                  <a:lnTo>
                    <a:pt x="497" y="659"/>
                  </a:lnTo>
                  <a:lnTo>
                    <a:pt x="800" y="512"/>
                  </a:lnTo>
                  <a:lnTo>
                    <a:pt x="940" y="314"/>
                  </a:lnTo>
                  <a:lnTo>
                    <a:pt x="1133" y="225"/>
                  </a:lnTo>
                  <a:lnTo>
                    <a:pt x="1268" y="85"/>
                  </a:lnTo>
                  <a:lnTo>
                    <a:pt x="1227" y="54"/>
                  </a:lnTo>
                  <a:lnTo>
                    <a:pt x="1366" y="0"/>
                  </a:lnTo>
                  <a:lnTo>
                    <a:pt x="1333" y="136"/>
                  </a:lnTo>
                  <a:lnTo>
                    <a:pt x="1292" y="101"/>
                  </a:lnTo>
                  <a:lnTo>
                    <a:pt x="1157" y="244"/>
                  </a:lnTo>
                  <a:lnTo>
                    <a:pt x="960" y="337"/>
                  </a:lnTo>
                  <a:lnTo>
                    <a:pt x="817" y="531"/>
                  </a:lnTo>
                  <a:lnTo>
                    <a:pt x="517" y="679"/>
                  </a:lnTo>
                  <a:lnTo>
                    <a:pt x="411" y="830"/>
                  </a:lnTo>
                  <a:lnTo>
                    <a:pt x="279" y="811"/>
                  </a:lnTo>
                  <a:lnTo>
                    <a:pt x="0" y="1044"/>
                  </a:lnTo>
                  <a:lnTo>
                    <a:pt x="0" y="1005"/>
                  </a:lnTo>
                  <a:close/>
                </a:path>
              </a:pathLst>
            </a:custGeom>
            <a:solidFill>
              <a:srgbClr val="008000"/>
            </a:solidFill>
            <a:ln w="0">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371600" y="533400"/>
            <a:ext cx="5867400" cy="609600"/>
          </a:xfrm>
          <a:noFill/>
        </p:spPr>
        <p:txBody>
          <a:bodyPr/>
          <a:lstStyle/>
          <a:p>
            <a:r>
              <a:rPr lang="en-US" altLang="en-US" sz="3600">
                <a:solidFill>
                  <a:srgbClr val="1F554B"/>
                </a:solidFill>
              </a:rPr>
              <a:t>Goodness-of-Fit Test</a:t>
            </a:r>
          </a:p>
        </p:txBody>
      </p:sp>
      <p:sp>
        <p:nvSpPr>
          <p:cNvPr id="15" name="Date Placeholder 2"/>
          <p:cNvSpPr>
            <a:spLocks noGrp="1"/>
          </p:cNvSpPr>
          <p:nvPr>
            <p:ph type="dt" sz="quarter" idx="10"/>
          </p:nvPr>
        </p:nvSpPr>
        <p:spPr/>
        <p:txBody>
          <a:bodyPr/>
          <a:lstStyle/>
          <a:p>
            <a:pPr>
              <a:defRPr/>
            </a:pPr>
            <a:r>
              <a:rPr lang="en-US"/>
              <a:t>Chapter 16</a:t>
            </a:r>
          </a:p>
        </p:txBody>
      </p:sp>
      <p:sp>
        <p:nvSpPr>
          <p:cNvPr id="16"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FF116C-B763-45AA-9987-E6374C24A717}" type="slidenum">
              <a:rPr lang="en-US" altLang="en-US" sz="1400">
                <a:latin typeface="Tahoma" panose="020B0604030504040204" pitchFamily="34" charset="0"/>
              </a:rPr>
              <a:pPr/>
              <a:t>36</a:t>
            </a:fld>
            <a:endParaRPr lang="en-US" altLang="en-US" sz="1400">
              <a:latin typeface="Tahoma" panose="020B0604030504040204" pitchFamily="34" charset="0"/>
            </a:endParaRPr>
          </a:p>
        </p:txBody>
      </p:sp>
      <p:sp>
        <p:nvSpPr>
          <p:cNvPr id="27657" name="Rectangle 3"/>
          <p:cNvSpPr>
            <a:spLocks noChangeArrowheads="1"/>
          </p:cNvSpPr>
          <p:nvPr/>
        </p:nvSpPr>
        <p:spPr bwMode="auto">
          <a:xfrm>
            <a:off x="304800" y="1219200"/>
            <a:ext cx="8537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A nonhomogeneous Poisson process with intensity abt</a:t>
            </a:r>
            <a:r>
              <a:rPr lang="en-US" altLang="en-US" baseline="30000">
                <a:latin typeface="Arial" panose="020B0604020202020204" pitchFamily="34" charset="0"/>
              </a:rPr>
              <a:t>b-1</a:t>
            </a:r>
            <a:r>
              <a:rPr lang="en-US" altLang="en-US">
                <a:latin typeface="Arial" panose="020B0604020202020204" pitchFamily="34" charset="0"/>
              </a:rPr>
              <a:t> </a:t>
            </a: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The above process does not describe the data.</a:t>
            </a:r>
          </a:p>
        </p:txBody>
      </p:sp>
      <p:grpSp>
        <p:nvGrpSpPr>
          <p:cNvPr id="27658" name="Group 4"/>
          <p:cNvGrpSpPr>
            <a:grpSpLocks/>
          </p:cNvGrpSpPr>
          <p:nvPr/>
        </p:nvGrpSpPr>
        <p:grpSpPr bwMode="auto">
          <a:xfrm>
            <a:off x="288925" y="2057400"/>
            <a:ext cx="7796213" cy="1358900"/>
            <a:chOff x="182" y="1296"/>
            <a:chExt cx="4911" cy="856"/>
          </a:xfrm>
        </p:grpSpPr>
        <p:graphicFrame>
          <p:nvGraphicFramePr>
            <p:cNvPr id="27653" name="Object 1027"/>
            <p:cNvGraphicFramePr>
              <a:graphicFrameLocks/>
            </p:cNvGraphicFramePr>
            <p:nvPr/>
          </p:nvGraphicFramePr>
          <p:xfrm>
            <a:off x="1819" y="1296"/>
            <a:ext cx="3274" cy="856"/>
          </p:xfrm>
          <a:graphic>
            <a:graphicData uri="http://schemas.openxmlformats.org/presentationml/2006/ole">
              <mc:AlternateContent xmlns:mc="http://schemas.openxmlformats.org/markup-compatibility/2006">
                <mc:Choice xmlns:v="urn:schemas-microsoft-com:vml" Requires="v">
                  <p:oleObj spid="_x0000_s27665" name="Equation" r:id="rId4" imgW="3492360" imgH="927000" progId="Equation.3">
                    <p:embed/>
                  </p:oleObj>
                </mc:Choice>
                <mc:Fallback>
                  <p:oleObj name="Equation" r:id="rId4" imgW="3492360" imgH="92700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 y="1296"/>
                          <a:ext cx="3274" cy="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4" name="Rectangle 6"/>
            <p:cNvSpPr>
              <a:spLocks noChangeArrowheads="1"/>
            </p:cNvSpPr>
            <p:nvPr/>
          </p:nvSpPr>
          <p:spPr bwMode="auto">
            <a:xfrm>
              <a:off x="182" y="1382"/>
              <a:ext cx="15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find an unbiased</a:t>
              </a:r>
            </a:p>
            <a:p>
              <a:r>
                <a:rPr lang="en-US" altLang="en-US">
                  <a:latin typeface="Arial" panose="020B0604020202020204" pitchFamily="34" charset="0"/>
                </a:rPr>
                <a:t>estimate for b:</a:t>
              </a:r>
            </a:p>
          </p:txBody>
        </p:sp>
      </p:grpSp>
      <p:grpSp>
        <p:nvGrpSpPr>
          <p:cNvPr id="27659" name="Group 7"/>
          <p:cNvGrpSpPr>
            <a:grpSpLocks/>
          </p:cNvGrpSpPr>
          <p:nvPr/>
        </p:nvGrpSpPr>
        <p:grpSpPr bwMode="auto">
          <a:xfrm>
            <a:off x="287338" y="3578225"/>
            <a:ext cx="8626475" cy="3103563"/>
            <a:chOff x="181" y="2254"/>
            <a:chExt cx="5434" cy="1955"/>
          </a:xfrm>
        </p:grpSpPr>
        <p:grpSp>
          <p:nvGrpSpPr>
            <p:cNvPr id="27660" name="Group 8"/>
            <p:cNvGrpSpPr>
              <a:grpSpLocks/>
            </p:cNvGrpSpPr>
            <p:nvPr/>
          </p:nvGrpSpPr>
          <p:grpSpPr bwMode="auto">
            <a:xfrm>
              <a:off x="181" y="2254"/>
              <a:ext cx="5434" cy="1413"/>
              <a:chOff x="181" y="2254"/>
              <a:chExt cx="5434" cy="1413"/>
            </a:xfrm>
          </p:grpSpPr>
          <p:graphicFrame>
            <p:nvGraphicFramePr>
              <p:cNvPr id="27650" name="Object 1024"/>
              <p:cNvGraphicFramePr>
                <a:graphicFrameLocks/>
              </p:cNvGraphicFramePr>
              <p:nvPr/>
            </p:nvGraphicFramePr>
            <p:xfrm>
              <a:off x="181" y="3029"/>
              <a:ext cx="2555" cy="638"/>
            </p:xfrm>
            <a:graphic>
              <a:graphicData uri="http://schemas.openxmlformats.org/presentationml/2006/ole">
                <mc:AlternateContent xmlns:mc="http://schemas.openxmlformats.org/markup-compatibility/2006">
                  <mc:Choice xmlns:v="urn:schemas-microsoft-com:vml" Requires="v">
                    <p:oleObj spid="_x0000_s27666" name="Equation" r:id="rId6" imgW="2768400" imgH="698400" progId="Equation.3">
                      <p:embed/>
                    </p:oleObj>
                  </mc:Choice>
                  <mc:Fallback>
                    <p:oleObj name="Equation" r:id="rId6" imgW="2768400" imgH="698400" progId="Equation.3">
                      <p:embed/>
                      <p:pic>
                        <p:nvPicPr>
                          <p:cNvPr id="0"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 y="3029"/>
                            <a:ext cx="2555"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62" name="Group 10"/>
              <p:cNvGrpSpPr>
                <a:grpSpLocks/>
              </p:cNvGrpSpPr>
              <p:nvPr/>
            </p:nvGrpSpPr>
            <p:grpSpPr bwMode="auto">
              <a:xfrm>
                <a:off x="230" y="2254"/>
                <a:ext cx="3418" cy="729"/>
                <a:chOff x="230" y="2254"/>
                <a:chExt cx="3418" cy="729"/>
              </a:xfrm>
            </p:grpSpPr>
            <p:graphicFrame>
              <p:nvGraphicFramePr>
                <p:cNvPr id="27652" name="Object 1026"/>
                <p:cNvGraphicFramePr>
                  <a:graphicFrameLocks/>
                </p:cNvGraphicFramePr>
                <p:nvPr/>
              </p:nvGraphicFramePr>
              <p:xfrm>
                <a:off x="1169" y="2254"/>
                <a:ext cx="2479" cy="729"/>
              </p:xfrm>
              <a:graphic>
                <a:graphicData uri="http://schemas.openxmlformats.org/presentationml/2006/ole">
                  <mc:AlternateContent xmlns:mc="http://schemas.openxmlformats.org/markup-compatibility/2006">
                    <mc:Choice xmlns:v="urn:schemas-microsoft-com:vml" Requires="v">
                      <p:oleObj spid="_x0000_s27667" name="Equation" r:id="rId8" imgW="2222280" imgH="660240" progId="Equation.3">
                        <p:embed/>
                      </p:oleObj>
                    </mc:Choice>
                    <mc:Fallback>
                      <p:oleObj name="Equation" r:id="rId8" imgW="2222280" imgH="66024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9" y="2254"/>
                              <a:ext cx="2479"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3" name="Rectangle 12"/>
                <p:cNvSpPr>
                  <a:spLocks noChangeArrowheads="1"/>
                </p:cNvSpPr>
                <p:nvPr/>
              </p:nvSpPr>
              <p:spPr bwMode="auto">
                <a:xfrm>
                  <a:off x="230" y="2342"/>
                  <a:ext cx="80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test </a:t>
                  </a:r>
                </a:p>
                <a:p>
                  <a:r>
                    <a:rPr lang="en-US" altLang="en-US">
                      <a:latin typeface="Arial" panose="020B0604020202020204" pitchFamily="34" charset="0"/>
                    </a:rPr>
                    <a:t>statistic:</a:t>
                  </a:r>
                </a:p>
              </p:txBody>
            </p:sp>
          </p:grpSp>
          <p:graphicFrame>
            <p:nvGraphicFramePr>
              <p:cNvPr id="27651" name="Object 1025"/>
              <p:cNvGraphicFramePr>
                <a:graphicFrameLocks/>
              </p:cNvGraphicFramePr>
              <p:nvPr/>
            </p:nvGraphicFramePr>
            <p:xfrm>
              <a:off x="2837" y="3067"/>
              <a:ext cx="2778" cy="552"/>
            </p:xfrm>
            <a:graphic>
              <a:graphicData uri="http://schemas.openxmlformats.org/presentationml/2006/ole">
                <mc:AlternateContent xmlns:mc="http://schemas.openxmlformats.org/markup-compatibility/2006">
                  <mc:Choice xmlns:v="urn:schemas-microsoft-com:vml" Requires="v">
                    <p:oleObj spid="_x0000_s27668" name="Equation" r:id="rId10" imgW="3479760" imgH="698400" progId="Equation.3">
                      <p:embed/>
                    </p:oleObj>
                  </mc:Choice>
                  <mc:Fallback>
                    <p:oleObj name="Equation" r:id="rId10" imgW="3479760" imgH="698400" progId="Equation.3">
                      <p:embed/>
                      <p:pic>
                        <p:nvPicPr>
                          <p:cNvPr id="0" name="Object 102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7" y="3067"/>
                            <a:ext cx="2778"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7661" name="Rectangle 14"/>
            <p:cNvSpPr>
              <a:spLocks noChangeArrowheads="1"/>
            </p:cNvSpPr>
            <p:nvPr/>
          </p:nvSpPr>
          <p:spPr bwMode="auto">
            <a:xfrm>
              <a:off x="226" y="3759"/>
              <a:ext cx="5144" cy="450"/>
            </a:xfrm>
            <a:prstGeom prst="rect">
              <a:avLst/>
            </a:prstGeom>
            <a:solidFill>
              <a:srgbClr val="CCFF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T = total cumulative test time or total system observed time under time </a:t>
              </a:r>
            </a:p>
            <a:p>
              <a:r>
                <a:rPr lang="en-US" altLang="en-US" sz="2000">
                  <a:latin typeface="Arial" panose="020B0604020202020204" pitchFamily="34" charset="0"/>
                </a:rPr>
                <a:t>terminated data.  Critical values are found in the Appendix.</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1219200" y="609600"/>
            <a:ext cx="7467600" cy="609600"/>
          </a:xfrm>
          <a:noFill/>
        </p:spPr>
        <p:txBody>
          <a:bodyPr/>
          <a:lstStyle/>
          <a:p>
            <a:r>
              <a:rPr lang="en-US" altLang="en-US" sz="3600">
                <a:solidFill>
                  <a:srgbClr val="1F554B"/>
                </a:solidFill>
              </a:rPr>
              <a:t>GOF Test - Example 16.11 (14.3)</a:t>
            </a:r>
          </a:p>
        </p:txBody>
      </p:sp>
      <p:sp>
        <p:nvSpPr>
          <p:cNvPr id="8" name="Date Placeholder 2"/>
          <p:cNvSpPr>
            <a:spLocks noGrp="1"/>
          </p:cNvSpPr>
          <p:nvPr>
            <p:ph type="dt" sz="quarter" idx="10"/>
          </p:nvPr>
        </p:nvSpPr>
        <p:spPr/>
        <p:txBody>
          <a:bodyPr/>
          <a:lstStyle/>
          <a:p>
            <a:pPr>
              <a:defRPr/>
            </a:pPr>
            <a:r>
              <a:rPr lang="en-US"/>
              <a:t>Chapter 16</a:t>
            </a:r>
          </a:p>
        </p:txBody>
      </p:sp>
      <p:sp>
        <p:nvSpPr>
          <p:cNvPr id="9"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CA3259-F035-4260-BBDC-3593E4E935B6}" type="slidenum">
              <a:rPr lang="en-US" altLang="en-US" sz="1400">
                <a:latin typeface="Tahoma" panose="020B0604030504040204" pitchFamily="34" charset="0"/>
              </a:rPr>
              <a:pPr/>
              <a:t>37</a:t>
            </a:fld>
            <a:endParaRPr lang="en-US" altLang="en-US" sz="1400">
              <a:latin typeface="Tahoma" panose="020B0604030504040204" pitchFamily="34" charset="0"/>
            </a:endParaRPr>
          </a:p>
        </p:txBody>
      </p:sp>
      <p:graphicFrame>
        <p:nvGraphicFramePr>
          <p:cNvPr id="28674" name="Object 1024"/>
          <p:cNvGraphicFramePr>
            <a:graphicFrameLocks/>
          </p:cNvGraphicFramePr>
          <p:nvPr/>
        </p:nvGraphicFramePr>
        <p:xfrm>
          <a:off x="609600" y="1371600"/>
          <a:ext cx="4252913" cy="887413"/>
        </p:xfrm>
        <a:graphic>
          <a:graphicData uri="http://schemas.openxmlformats.org/presentationml/2006/ole">
            <mc:AlternateContent xmlns:mc="http://schemas.openxmlformats.org/markup-compatibility/2006">
              <mc:Choice xmlns:v="urn:schemas-microsoft-com:vml" Requires="v">
                <p:oleObj spid="_x0000_s28682" name="Equation" r:id="rId4" imgW="2095200" imgH="444240" progId="Equation.3">
                  <p:embed/>
                </p:oleObj>
              </mc:Choice>
              <mc:Fallback>
                <p:oleObj name="Equation" r:id="rId4" imgW="209520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42529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1025"/>
          <p:cNvGraphicFramePr>
            <a:graphicFrameLocks/>
          </p:cNvGraphicFramePr>
          <p:nvPr/>
        </p:nvGraphicFramePr>
        <p:xfrm>
          <a:off x="457200" y="2362200"/>
          <a:ext cx="7224713" cy="990600"/>
        </p:xfrm>
        <a:graphic>
          <a:graphicData uri="http://schemas.openxmlformats.org/presentationml/2006/ole">
            <mc:AlternateContent xmlns:mc="http://schemas.openxmlformats.org/markup-compatibility/2006">
              <mc:Choice xmlns:v="urn:schemas-microsoft-com:vml" Requires="v">
                <p:oleObj spid="_x0000_s28683" name="Equation" r:id="rId6" imgW="3924000" imgH="545760" progId="Equation.3">
                  <p:embed/>
                </p:oleObj>
              </mc:Choice>
              <mc:Fallback>
                <p:oleObj name="Equation" r:id="rId6" imgW="3924000" imgH="54576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362200"/>
                        <a:ext cx="72247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1026"/>
          <p:cNvGraphicFramePr>
            <a:graphicFrameLocks/>
          </p:cNvGraphicFramePr>
          <p:nvPr/>
        </p:nvGraphicFramePr>
        <p:xfrm>
          <a:off x="1106488" y="3455988"/>
          <a:ext cx="5141912" cy="889000"/>
        </p:xfrm>
        <a:graphic>
          <a:graphicData uri="http://schemas.openxmlformats.org/presentationml/2006/ole">
            <mc:AlternateContent xmlns:mc="http://schemas.openxmlformats.org/markup-compatibility/2006">
              <mc:Choice xmlns:v="urn:schemas-microsoft-com:vml" Requires="v">
                <p:oleObj spid="_x0000_s28684" name="Equation" r:id="rId8" imgW="3111480" imgH="545760" progId="Equation.3">
                  <p:embed/>
                </p:oleObj>
              </mc:Choice>
              <mc:Fallback>
                <p:oleObj name="Equation" r:id="rId8" imgW="3111480" imgH="54576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6488" y="3455988"/>
                        <a:ext cx="5141912"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Rectangle 6"/>
          <p:cNvSpPr>
            <a:spLocks noChangeArrowheads="1"/>
          </p:cNvSpPr>
          <p:nvPr/>
        </p:nvSpPr>
        <p:spPr bwMode="auto">
          <a:xfrm>
            <a:off x="609600" y="4724400"/>
            <a:ext cx="51419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C</a:t>
            </a:r>
            <a:r>
              <a:rPr lang="en-US" altLang="en-US" baseline="-25000">
                <a:latin typeface="Arial" panose="020B0604020202020204" pitchFamily="34" charset="0"/>
              </a:rPr>
              <a:t>crit, .10</a:t>
            </a:r>
            <a:r>
              <a:rPr lang="en-US" altLang="en-US">
                <a:latin typeface="Arial" panose="020B0604020202020204" pitchFamily="34" charset="0"/>
              </a:rPr>
              <a:t> = .167.  </a:t>
            </a:r>
          </a:p>
          <a:p>
            <a:endParaRPr lang="en-US" altLang="en-US">
              <a:latin typeface="Arial" panose="020B0604020202020204" pitchFamily="34" charset="0"/>
            </a:endParaRPr>
          </a:p>
          <a:p>
            <a:r>
              <a:rPr lang="en-US" altLang="en-US">
                <a:latin typeface="Arial" panose="020B0604020202020204" pitchFamily="34" charset="0"/>
              </a:rPr>
              <a:t>Since C</a:t>
            </a:r>
            <a:r>
              <a:rPr lang="en-US" altLang="en-US" baseline="-25000">
                <a:latin typeface="Arial" panose="020B0604020202020204" pitchFamily="34" charset="0"/>
              </a:rPr>
              <a:t>M </a:t>
            </a:r>
            <a:r>
              <a:rPr lang="en-US" altLang="en-US">
                <a:latin typeface="Arial" panose="020B0604020202020204" pitchFamily="34" charset="0"/>
              </a:rPr>
              <a:t>&lt; .167 then H</a:t>
            </a:r>
            <a:r>
              <a:rPr lang="en-US" altLang="en-US" baseline="-25000">
                <a:latin typeface="Arial" panose="020B0604020202020204" pitchFamily="34" charset="0"/>
              </a:rPr>
              <a:t>0</a:t>
            </a:r>
            <a:r>
              <a:rPr lang="en-US" altLang="en-US">
                <a:latin typeface="Arial" panose="020B0604020202020204" pitchFamily="34" charset="0"/>
              </a:rPr>
              <a:t> is accepted.</a:t>
            </a:r>
          </a:p>
        </p:txBody>
      </p:sp>
      <p:sp>
        <p:nvSpPr>
          <p:cNvPr id="28681" name="Rectangle 7"/>
          <p:cNvSpPr>
            <a:spLocks noChangeArrowheads="1"/>
          </p:cNvSpPr>
          <p:nvPr/>
        </p:nvSpPr>
        <p:spPr bwMode="auto">
          <a:xfrm>
            <a:off x="5410200" y="160020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M = 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1295400" y="609600"/>
            <a:ext cx="7162800" cy="609600"/>
          </a:xfrm>
          <a:noFill/>
        </p:spPr>
        <p:txBody>
          <a:bodyPr/>
          <a:lstStyle/>
          <a:p>
            <a:r>
              <a:rPr lang="en-US" altLang="en-US" sz="3600">
                <a:solidFill>
                  <a:srgbClr val="1F554B"/>
                </a:solidFill>
              </a:rPr>
              <a:t>GOF Test - Example 16.12 (14.4)</a:t>
            </a:r>
          </a:p>
        </p:txBody>
      </p:sp>
      <p:sp>
        <p:nvSpPr>
          <p:cNvPr id="8" name="Date Placeholder 2"/>
          <p:cNvSpPr>
            <a:spLocks noGrp="1"/>
          </p:cNvSpPr>
          <p:nvPr>
            <p:ph type="dt" sz="quarter" idx="10"/>
          </p:nvPr>
        </p:nvSpPr>
        <p:spPr/>
        <p:txBody>
          <a:bodyPr/>
          <a:lstStyle/>
          <a:p>
            <a:pPr>
              <a:defRPr/>
            </a:pPr>
            <a:r>
              <a:rPr lang="en-US"/>
              <a:t>Chapter 16</a:t>
            </a:r>
          </a:p>
        </p:txBody>
      </p:sp>
      <p:sp>
        <p:nvSpPr>
          <p:cNvPr id="9"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92D4F7-5D7B-4A88-B118-5C0E3C47FDB1}" type="slidenum">
              <a:rPr lang="en-US" altLang="en-US" sz="1400">
                <a:latin typeface="Tahoma" panose="020B0604030504040204" pitchFamily="34" charset="0"/>
              </a:rPr>
              <a:pPr/>
              <a:t>38</a:t>
            </a:fld>
            <a:endParaRPr lang="en-US" altLang="en-US" sz="1400">
              <a:latin typeface="Tahoma" panose="020B0604030504040204" pitchFamily="34" charset="0"/>
            </a:endParaRPr>
          </a:p>
        </p:txBody>
      </p:sp>
      <p:graphicFrame>
        <p:nvGraphicFramePr>
          <p:cNvPr id="29698" name="Object 1024"/>
          <p:cNvGraphicFramePr>
            <a:graphicFrameLocks/>
          </p:cNvGraphicFramePr>
          <p:nvPr/>
        </p:nvGraphicFramePr>
        <p:xfrm>
          <a:off x="609600" y="1600200"/>
          <a:ext cx="3643313" cy="890588"/>
        </p:xfrm>
        <a:graphic>
          <a:graphicData uri="http://schemas.openxmlformats.org/presentationml/2006/ole">
            <mc:AlternateContent xmlns:mc="http://schemas.openxmlformats.org/markup-compatibility/2006">
              <mc:Choice xmlns:v="urn:schemas-microsoft-com:vml" Requires="v">
                <p:oleObj spid="_x0000_s29706" name="Equation" r:id="rId4" imgW="1790640" imgH="444240" progId="Equation.3">
                  <p:embed/>
                </p:oleObj>
              </mc:Choice>
              <mc:Fallback>
                <p:oleObj name="Equation" r:id="rId4" imgW="179064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3643313"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4" name="Rectangle 4"/>
          <p:cNvSpPr>
            <a:spLocks noChangeArrowheads="1"/>
          </p:cNvSpPr>
          <p:nvPr/>
        </p:nvSpPr>
        <p:spPr bwMode="auto">
          <a:xfrm>
            <a:off x="4800600" y="175260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M = 14</a:t>
            </a:r>
          </a:p>
        </p:txBody>
      </p:sp>
      <p:graphicFrame>
        <p:nvGraphicFramePr>
          <p:cNvPr id="29699" name="Object 1025"/>
          <p:cNvGraphicFramePr>
            <a:graphicFrameLocks/>
          </p:cNvGraphicFramePr>
          <p:nvPr/>
        </p:nvGraphicFramePr>
        <p:xfrm>
          <a:off x="554038" y="2662238"/>
          <a:ext cx="4475162" cy="949325"/>
        </p:xfrm>
        <a:graphic>
          <a:graphicData uri="http://schemas.openxmlformats.org/presentationml/2006/ole">
            <mc:AlternateContent xmlns:mc="http://schemas.openxmlformats.org/markup-compatibility/2006">
              <mc:Choice xmlns:v="urn:schemas-microsoft-com:vml" Requires="v">
                <p:oleObj spid="_x0000_s29707" name="Equation" r:id="rId6" imgW="2539800" imgH="545760" progId="Equation.3">
                  <p:embed/>
                </p:oleObj>
              </mc:Choice>
              <mc:Fallback>
                <p:oleObj name="Equation" r:id="rId6" imgW="2539800" imgH="54576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038" y="2662238"/>
                        <a:ext cx="4475162"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1026"/>
          <p:cNvGraphicFramePr>
            <a:graphicFrameLocks/>
          </p:cNvGraphicFramePr>
          <p:nvPr/>
        </p:nvGraphicFramePr>
        <p:xfrm>
          <a:off x="1436688" y="3732213"/>
          <a:ext cx="5649912" cy="946150"/>
        </p:xfrm>
        <a:graphic>
          <a:graphicData uri="http://schemas.openxmlformats.org/presentationml/2006/ole">
            <mc:AlternateContent xmlns:mc="http://schemas.openxmlformats.org/markup-compatibility/2006">
              <mc:Choice xmlns:v="urn:schemas-microsoft-com:vml" Requires="v">
                <p:oleObj spid="_x0000_s29708" name="Equation" r:id="rId8" imgW="3213000" imgH="545760" progId="Equation.3">
                  <p:embed/>
                </p:oleObj>
              </mc:Choice>
              <mc:Fallback>
                <p:oleObj name="Equation" r:id="rId8" imgW="3213000" imgH="54576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6688" y="3732213"/>
                        <a:ext cx="5649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5" name="Rectangle 7"/>
          <p:cNvSpPr>
            <a:spLocks noChangeArrowheads="1"/>
          </p:cNvSpPr>
          <p:nvPr/>
        </p:nvSpPr>
        <p:spPr bwMode="auto">
          <a:xfrm>
            <a:off x="457200" y="4800600"/>
            <a:ext cx="39306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C</a:t>
            </a:r>
            <a:r>
              <a:rPr lang="en-US" altLang="en-US" baseline="-25000">
                <a:latin typeface="Arial" panose="020B0604020202020204" pitchFamily="34" charset="0"/>
              </a:rPr>
              <a:t>crit, .10</a:t>
            </a:r>
            <a:r>
              <a:rPr lang="en-US" altLang="en-US">
                <a:latin typeface="Arial" panose="020B0604020202020204" pitchFamily="34" charset="0"/>
              </a:rPr>
              <a:t> = .169.</a:t>
            </a:r>
          </a:p>
          <a:p>
            <a:endParaRPr lang="en-US" altLang="en-US">
              <a:latin typeface="Arial" panose="020B0604020202020204" pitchFamily="34" charset="0"/>
            </a:endParaRPr>
          </a:p>
          <a:p>
            <a:r>
              <a:rPr lang="en-US" altLang="en-US">
                <a:latin typeface="Arial" panose="020B0604020202020204" pitchFamily="34" charset="0"/>
              </a:rPr>
              <a:t>Since C</a:t>
            </a:r>
            <a:r>
              <a:rPr lang="en-US" altLang="en-US" baseline="-25000">
                <a:latin typeface="Arial" panose="020B0604020202020204" pitchFamily="34" charset="0"/>
              </a:rPr>
              <a:t>M</a:t>
            </a:r>
            <a:r>
              <a:rPr lang="en-US" altLang="en-US">
                <a:latin typeface="Arial" panose="020B0604020202020204" pitchFamily="34" charset="0"/>
              </a:rPr>
              <a:t> &lt; .169, accept H</a:t>
            </a:r>
            <a:r>
              <a:rPr lang="en-US" altLang="en-US" baseline="-25000">
                <a:latin typeface="Arial" panose="020B0604020202020204" pitchFamily="34" charset="0"/>
              </a:rPr>
              <a:t>0</a:t>
            </a:r>
            <a:r>
              <a:rPr lang="en-US" altLang="en-US">
                <a:latin typeface="Arial" panose="020B0604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1219200" y="304800"/>
            <a:ext cx="6400800" cy="914400"/>
          </a:xfrm>
          <a:noFill/>
        </p:spPr>
        <p:txBody>
          <a:bodyPr/>
          <a:lstStyle/>
          <a:p>
            <a:r>
              <a:rPr lang="en-US" altLang="en-US" sz="2800">
                <a:solidFill>
                  <a:srgbClr val="1F554B"/>
                </a:solidFill>
              </a:rPr>
              <a:t>Power-Law Process - Minimal Repair Example 16.13</a:t>
            </a:r>
          </a:p>
        </p:txBody>
      </p:sp>
      <p:sp>
        <p:nvSpPr>
          <p:cNvPr id="17" name="Date Placeholder 2"/>
          <p:cNvSpPr>
            <a:spLocks noGrp="1"/>
          </p:cNvSpPr>
          <p:nvPr>
            <p:ph type="dt" sz="quarter" idx="10"/>
          </p:nvPr>
        </p:nvSpPr>
        <p:spPr/>
        <p:txBody>
          <a:bodyPr/>
          <a:lstStyle/>
          <a:p>
            <a:pPr>
              <a:defRPr/>
            </a:pPr>
            <a:r>
              <a:rPr lang="en-US"/>
              <a:t>Chapter 16</a:t>
            </a:r>
          </a:p>
        </p:txBody>
      </p:sp>
      <p:sp>
        <p:nvSpPr>
          <p:cNvPr id="1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ABA48A-80B6-45A8-9690-0BC5ECFDF590}" type="slidenum">
              <a:rPr lang="en-US" altLang="en-US" sz="1400">
                <a:latin typeface="Tahoma" panose="020B0604030504040204" pitchFamily="34" charset="0"/>
              </a:rPr>
              <a:pPr/>
              <a:t>39</a:t>
            </a:fld>
            <a:endParaRPr lang="en-US" altLang="en-US" sz="1400">
              <a:latin typeface="Tahoma" panose="020B0604030504040204" pitchFamily="34" charset="0"/>
            </a:endParaRPr>
          </a:p>
        </p:txBody>
      </p:sp>
      <p:sp>
        <p:nvSpPr>
          <p:cNvPr id="30728" name="Rectangle 3"/>
          <p:cNvSpPr>
            <a:spLocks noChangeArrowheads="1"/>
          </p:cNvSpPr>
          <p:nvPr/>
        </p:nvSpPr>
        <p:spPr bwMode="auto">
          <a:xfrm>
            <a:off x="130175" y="1349375"/>
            <a:ext cx="86439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The following failure times in working days were recorded on </a:t>
            </a:r>
          </a:p>
          <a:p>
            <a:r>
              <a:rPr lang="en-US" altLang="en-US">
                <a:latin typeface="Arial" panose="020B0604020202020204" pitchFamily="34" charset="0"/>
              </a:rPr>
              <a:t>a numerical control (NC) machine (that has been operating for </a:t>
            </a:r>
          </a:p>
          <a:p>
            <a:r>
              <a:rPr lang="en-US" altLang="en-US">
                <a:latin typeface="Arial" panose="020B0604020202020204" pitchFamily="34" charset="0"/>
              </a:rPr>
              <a:t>916 days):  </a:t>
            </a:r>
          </a:p>
          <a:p>
            <a:r>
              <a:rPr lang="en-US" altLang="en-US">
                <a:latin typeface="Arial" panose="020B0604020202020204" pitchFamily="34" charset="0"/>
              </a:rPr>
              <a:t>211, 287, 345, 456, 567, 631, 705, 784, 817, 856, 893, 916</a:t>
            </a:r>
          </a:p>
        </p:txBody>
      </p:sp>
      <p:graphicFrame>
        <p:nvGraphicFramePr>
          <p:cNvPr id="30722" name="Object 1024"/>
          <p:cNvGraphicFramePr>
            <a:graphicFrameLocks/>
          </p:cNvGraphicFramePr>
          <p:nvPr/>
        </p:nvGraphicFramePr>
        <p:xfrm>
          <a:off x="304800" y="3048000"/>
          <a:ext cx="8229600" cy="581025"/>
        </p:xfrm>
        <a:graphic>
          <a:graphicData uri="http://schemas.openxmlformats.org/presentationml/2006/ole">
            <mc:AlternateContent xmlns:mc="http://schemas.openxmlformats.org/markup-compatibility/2006">
              <mc:Choice xmlns:v="urn:schemas-microsoft-com:vml" Requires="v">
                <p:oleObj spid="_x0000_s30739" name="Equation" r:id="rId4" imgW="3288960" imgH="241200" progId="Equation.3">
                  <p:embed/>
                </p:oleObj>
              </mc:Choice>
              <mc:Fallback>
                <p:oleObj name="Equation" r:id="rId4" imgW="3288960" imgH="24120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0"/>
                        <a:ext cx="822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29" name="Group 5"/>
          <p:cNvGrpSpPr>
            <a:grpSpLocks/>
          </p:cNvGrpSpPr>
          <p:nvPr/>
        </p:nvGrpSpPr>
        <p:grpSpPr bwMode="auto">
          <a:xfrm>
            <a:off x="304800" y="3733800"/>
            <a:ext cx="8428038" cy="2282825"/>
            <a:chOff x="178" y="2530"/>
            <a:chExt cx="5309" cy="1438"/>
          </a:xfrm>
        </p:grpSpPr>
        <p:sp>
          <p:nvSpPr>
            <p:cNvPr id="30738" name="Rectangle 6"/>
            <p:cNvSpPr>
              <a:spLocks noChangeArrowheads="1"/>
            </p:cNvSpPr>
            <p:nvPr/>
          </p:nvSpPr>
          <p:spPr bwMode="auto">
            <a:xfrm>
              <a:off x="178" y="2530"/>
              <a:ext cx="5309"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The Chi-square statistic for the trend test, </a:t>
              </a:r>
            </a:p>
            <a:p>
              <a:endParaRPr lang="en-US" altLang="en-US">
                <a:latin typeface="Arial" panose="020B0604020202020204" pitchFamily="34" charset="0"/>
              </a:endParaRPr>
            </a:p>
            <a:p>
              <a:r>
                <a:rPr lang="en-US" altLang="en-US">
                  <a:latin typeface="Arial" panose="020B0604020202020204" pitchFamily="34" charset="0"/>
                </a:rPr>
                <a:t>     = 24 / 2.076 =  11.56 &lt;      </a:t>
              </a:r>
              <a:r>
                <a:rPr lang="en-US" altLang="en-US" baseline="-25000">
                  <a:latin typeface="Arial" panose="020B0604020202020204" pitchFamily="34" charset="0"/>
                </a:rPr>
                <a:t>crit,.95</a:t>
              </a:r>
              <a:r>
                <a:rPr lang="en-US" altLang="en-US">
                  <a:latin typeface="Arial" panose="020B0604020202020204" pitchFamily="34" charset="0"/>
                </a:rPr>
                <a:t> = 12.338 based on 22 df.  </a:t>
              </a:r>
            </a:p>
            <a:p>
              <a:endParaRPr lang="en-US" altLang="en-US">
                <a:latin typeface="Arial" panose="020B0604020202020204" pitchFamily="34" charset="0"/>
              </a:endParaRPr>
            </a:p>
            <a:p>
              <a:r>
                <a:rPr lang="en-US" altLang="en-US">
                  <a:latin typeface="Arial" panose="020B0604020202020204" pitchFamily="34" charset="0"/>
                </a:rPr>
                <a:t>Therefore the hypothesis of a significant trend is accepted.  </a:t>
              </a:r>
            </a:p>
            <a:p>
              <a:r>
                <a:rPr lang="en-US" altLang="en-US">
                  <a:latin typeface="Arial" panose="020B0604020202020204" pitchFamily="34" charset="0"/>
                </a:rPr>
                <a:t>Since the estimate of b &gt; 1, the machine is deteriorating. </a:t>
              </a:r>
            </a:p>
          </p:txBody>
        </p:sp>
        <p:graphicFrame>
          <p:nvGraphicFramePr>
            <p:cNvPr id="30723" name="Object 1025"/>
            <p:cNvGraphicFramePr>
              <a:graphicFrameLocks/>
            </p:cNvGraphicFramePr>
            <p:nvPr/>
          </p:nvGraphicFramePr>
          <p:xfrm>
            <a:off x="241" y="2874"/>
            <a:ext cx="305" cy="359"/>
          </p:xfrm>
          <a:graphic>
            <a:graphicData uri="http://schemas.openxmlformats.org/presentationml/2006/ole">
              <mc:AlternateContent xmlns:mc="http://schemas.openxmlformats.org/markup-compatibility/2006">
                <mc:Choice xmlns:v="urn:schemas-microsoft-com:vml" Requires="v">
                  <p:oleObj spid="_x0000_s30740" name="Equation" r:id="rId6" imgW="203040" imgH="241200" progId="Equation.3">
                    <p:embed/>
                  </p:oleObj>
                </mc:Choice>
                <mc:Fallback>
                  <p:oleObj name="Equation" r:id="rId6" imgW="203040" imgH="2412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 y="2874"/>
                          <a:ext cx="30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1026"/>
            <p:cNvGraphicFramePr>
              <a:graphicFrameLocks/>
            </p:cNvGraphicFramePr>
            <p:nvPr/>
          </p:nvGraphicFramePr>
          <p:xfrm>
            <a:off x="2593" y="2874"/>
            <a:ext cx="305" cy="359"/>
          </p:xfrm>
          <a:graphic>
            <a:graphicData uri="http://schemas.openxmlformats.org/presentationml/2006/ole">
              <mc:AlternateContent xmlns:mc="http://schemas.openxmlformats.org/markup-compatibility/2006">
                <mc:Choice xmlns:v="urn:schemas-microsoft-com:vml" Requires="v">
                  <p:oleObj spid="_x0000_s30741" name="Equation" r:id="rId8" imgW="203040" imgH="241200" progId="Equation.3">
                    <p:embed/>
                  </p:oleObj>
                </mc:Choice>
                <mc:Fallback>
                  <p:oleObj name="Equation" r:id="rId8" imgW="203040" imgH="241200" progId="Equation.3">
                    <p:embed/>
                    <p:pic>
                      <p:nvPicPr>
                        <p:cNvPr id="0" name="Object 10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3" y="2874"/>
                          <a:ext cx="305"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0730" name="Group 11"/>
          <p:cNvGrpSpPr>
            <a:grpSpLocks noChangeAspect="1"/>
          </p:cNvGrpSpPr>
          <p:nvPr/>
        </p:nvGrpSpPr>
        <p:grpSpPr bwMode="auto">
          <a:xfrm>
            <a:off x="7924800" y="0"/>
            <a:ext cx="947738" cy="1268413"/>
            <a:chOff x="4992" y="0"/>
            <a:chExt cx="597" cy="799"/>
          </a:xfrm>
        </p:grpSpPr>
        <p:sp>
          <p:nvSpPr>
            <p:cNvPr id="30731" name="AutoShape 10"/>
            <p:cNvSpPr>
              <a:spLocks noChangeAspect="1" noChangeArrowheads="1" noTextEdit="1"/>
            </p:cNvSpPr>
            <p:nvPr/>
          </p:nvSpPr>
          <p:spPr bwMode="auto">
            <a:xfrm>
              <a:off x="4992" y="0"/>
              <a:ext cx="597"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32" name="Freeform 12"/>
            <p:cNvSpPr>
              <a:spLocks/>
            </p:cNvSpPr>
            <p:nvPr/>
          </p:nvSpPr>
          <p:spPr bwMode="auto">
            <a:xfrm>
              <a:off x="4992" y="191"/>
              <a:ext cx="597" cy="608"/>
            </a:xfrm>
            <a:custGeom>
              <a:avLst/>
              <a:gdLst>
                <a:gd name="T0" fmla="*/ 467 w 597"/>
                <a:gd name="T1" fmla="*/ 558 h 608"/>
                <a:gd name="T2" fmla="*/ 411 w 597"/>
                <a:gd name="T3" fmla="*/ 548 h 608"/>
                <a:gd name="T4" fmla="*/ 416 w 597"/>
                <a:gd name="T5" fmla="*/ 518 h 608"/>
                <a:gd name="T6" fmla="*/ 467 w 597"/>
                <a:gd name="T7" fmla="*/ 482 h 608"/>
                <a:gd name="T8" fmla="*/ 507 w 597"/>
                <a:gd name="T9" fmla="*/ 452 h 608"/>
                <a:gd name="T10" fmla="*/ 572 w 597"/>
                <a:gd name="T11" fmla="*/ 452 h 608"/>
                <a:gd name="T12" fmla="*/ 572 w 597"/>
                <a:gd name="T13" fmla="*/ 427 h 608"/>
                <a:gd name="T14" fmla="*/ 547 w 597"/>
                <a:gd name="T15" fmla="*/ 407 h 608"/>
                <a:gd name="T16" fmla="*/ 547 w 597"/>
                <a:gd name="T17" fmla="*/ 382 h 608"/>
                <a:gd name="T18" fmla="*/ 492 w 597"/>
                <a:gd name="T19" fmla="*/ 402 h 608"/>
                <a:gd name="T20" fmla="*/ 502 w 597"/>
                <a:gd name="T21" fmla="*/ 417 h 608"/>
                <a:gd name="T22" fmla="*/ 467 w 597"/>
                <a:gd name="T23" fmla="*/ 417 h 608"/>
                <a:gd name="T24" fmla="*/ 341 w 597"/>
                <a:gd name="T25" fmla="*/ 397 h 608"/>
                <a:gd name="T26" fmla="*/ 341 w 597"/>
                <a:gd name="T27" fmla="*/ 442 h 608"/>
                <a:gd name="T28" fmla="*/ 326 w 597"/>
                <a:gd name="T29" fmla="*/ 452 h 608"/>
                <a:gd name="T30" fmla="*/ 306 w 597"/>
                <a:gd name="T31" fmla="*/ 447 h 608"/>
                <a:gd name="T32" fmla="*/ 296 w 597"/>
                <a:gd name="T33" fmla="*/ 427 h 608"/>
                <a:gd name="T34" fmla="*/ 301 w 597"/>
                <a:gd name="T35" fmla="*/ 392 h 608"/>
                <a:gd name="T36" fmla="*/ 286 w 597"/>
                <a:gd name="T37" fmla="*/ 382 h 608"/>
                <a:gd name="T38" fmla="*/ 191 w 597"/>
                <a:gd name="T39" fmla="*/ 382 h 608"/>
                <a:gd name="T40" fmla="*/ 166 w 597"/>
                <a:gd name="T41" fmla="*/ 377 h 608"/>
                <a:gd name="T42" fmla="*/ 191 w 597"/>
                <a:gd name="T43" fmla="*/ 362 h 608"/>
                <a:gd name="T44" fmla="*/ 241 w 597"/>
                <a:gd name="T45" fmla="*/ 367 h 608"/>
                <a:gd name="T46" fmla="*/ 271 w 597"/>
                <a:gd name="T47" fmla="*/ 357 h 608"/>
                <a:gd name="T48" fmla="*/ 281 w 597"/>
                <a:gd name="T49" fmla="*/ 337 h 608"/>
                <a:gd name="T50" fmla="*/ 281 w 597"/>
                <a:gd name="T51" fmla="*/ 251 h 608"/>
                <a:gd name="T52" fmla="*/ 291 w 597"/>
                <a:gd name="T53" fmla="*/ 216 h 608"/>
                <a:gd name="T54" fmla="*/ 326 w 597"/>
                <a:gd name="T55" fmla="*/ 201 h 608"/>
                <a:gd name="T56" fmla="*/ 361 w 597"/>
                <a:gd name="T57" fmla="*/ 206 h 608"/>
                <a:gd name="T58" fmla="*/ 366 w 597"/>
                <a:gd name="T59" fmla="*/ 231 h 608"/>
                <a:gd name="T60" fmla="*/ 371 w 597"/>
                <a:gd name="T61" fmla="*/ 256 h 608"/>
                <a:gd name="T62" fmla="*/ 386 w 597"/>
                <a:gd name="T63" fmla="*/ 337 h 608"/>
                <a:gd name="T64" fmla="*/ 386 w 597"/>
                <a:gd name="T65" fmla="*/ 362 h 608"/>
                <a:gd name="T66" fmla="*/ 386 w 597"/>
                <a:gd name="T67" fmla="*/ 286 h 608"/>
                <a:gd name="T68" fmla="*/ 401 w 597"/>
                <a:gd name="T69" fmla="*/ 256 h 608"/>
                <a:gd name="T70" fmla="*/ 426 w 597"/>
                <a:gd name="T71" fmla="*/ 201 h 608"/>
                <a:gd name="T72" fmla="*/ 446 w 597"/>
                <a:gd name="T73" fmla="*/ 186 h 608"/>
                <a:gd name="T74" fmla="*/ 457 w 597"/>
                <a:gd name="T75" fmla="*/ 156 h 608"/>
                <a:gd name="T76" fmla="*/ 467 w 597"/>
                <a:gd name="T77" fmla="*/ 136 h 608"/>
                <a:gd name="T78" fmla="*/ 482 w 597"/>
                <a:gd name="T79" fmla="*/ 100 h 608"/>
                <a:gd name="T80" fmla="*/ 467 w 597"/>
                <a:gd name="T81" fmla="*/ 100 h 608"/>
                <a:gd name="T82" fmla="*/ 457 w 597"/>
                <a:gd name="T83" fmla="*/ 90 h 608"/>
                <a:gd name="T84" fmla="*/ 457 w 597"/>
                <a:gd name="T85" fmla="*/ 60 h 608"/>
                <a:gd name="T86" fmla="*/ 436 w 597"/>
                <a:gd name="T87" fmla="*/ 55 h 608"/>
                <a:gd name="T88" fmla="*/ 401 w 597"/>
                <a:gd name="T89" fmla="*/ 50 h 608"/>
                <a:gd name="T90" fmla="*/ 346 w 597"/>
                <a:gd name="T91" fmla="*/ 20 h 608"/>
                <a:gd name="T92" fmla="*/ 311 w 597"/>
                <a:gd name="T93" fmla="*/ 0 h 608"/>
                <a:gd name="T94" fmla="*/ 276 w 597"/>
                <a:gd name="T95" fmla="*/ 0 h 608"/>
                <a:gd name="T96" fmla="*/ 236 w 597"/>
                <a:gd name="T97" fmla="*/ 20 h 608"/>
                <a:gd name="T98" fmla="*/ 191 w 597"/>
                <a:gd name="T99" fmla="*/ 45 h 608"/>
                <a:gd name="T100" fmla="*/ 151 w 597"/>
                <a:gd name="T101" fmla="*/ 20 h 608"/>
                <a:gd name="T102" fmla="*/ 120 w 597"/>
                <a:gd name="T103" fmla="*/ 40 h 608"/>
                <a:gd name="T104" fmla="*/ 100 w 597"/>
                <a:gd name="T105" fmla="*/ 100 h 608"/>
                <a:gd name="T106" fmla="*/ 90 w 597"/>
                <a:gd name="T107" fmla="*/ 136 h 608"/>
                <a:gd name="T108" fmla="*/ 95 w 597"/>
                <a:gd name="T109" fmla="*/ 166 h 608"/>
                <a:gd name="T110" fmla="*/ 75 w 597"/>
                <a:gd name="T111" fmla="*/ 191 h 608"/>
                <a:gd name="T112" fmla="*/ 55 w 597"/>
                <a:gd name="T113" fmla="*/ 236 h 608"/>
                <a:gd name="T114" fmla="*/ 45 w 597"/>
                <a:gd name="T115" fmla="*/ 317 h 608"/>
                <a:gd name="T116" fmla="*/ 50 w 597"/>
                <a:gd name="T117" fmla="*/ 452 h 608"/>
                <a:gd name="T118" fmla="*/ 0 w 597"/>
                <a:gd name="T119" fmla="*/ 553 h 608"/>
                <a:gd name="T120" fmla="*/ 597 w 597"/>
                <a:gd name="T121" fmla="*/ 573 h 608"/>
                <a:gd name="T122" fmla="*/ 587 w 597"/>
                <a:gd name="T123" fmla="*/ 553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7"/>
                <a:gd name="T187" fmla="*/ 0 h 608"/>
                <a:gd name="T188" fmla="*/ 597 w 597"/>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7" h="608">
                  <a:moveTo>
                    <a:pt x="582" y="553"/>
                  </a:moveTo>
                  <a:lnTo>
                    <a:pt x="582" y="553"/>
                  </a:lnTo>
                  <a:lnTo>
                    <a:pt x="562" y="553"/>
                  </a:lnTo>
                  <a:lnTo>
                    <a:pt x="542" y="553"/>
                  </a:lnTo>
                  <a:lnTo>
                    <a:pt x="497" y="558"/>
                  </a:lnTo>
                  <a:lnTo>
                    <a:pt x="487" y="558"/>
                  </a:lnTo>
                  <a:lnTo>
                    <a:pt x="477" y="558"/>
                  </a:lnTo>
                  <a:lnTo>
                    <a:pt x="467" y="558"/>
                  </a:lnTo>
                  <a:lnTo>
                    <a:pt x="457" y="558"/>
                  </a:lnTo>
                  <a:lnTo>
                    <a:pt x="446" y="558"/>
                  </a:lnTo>
                  <a:lnTo>
                    <a:pt x="436" y="558"/>
                  </a:lnTo>
                  <a:lnTo>
                    <a:pt x="426" y="558"/>
                  </a:lnTo>
                  <a:lnTo>
                    <a:pt x="416" y="553"/>
                  </a:lnTo>
                  <a:lnTo>
                    <a:pt x="411" y="553"/>
                  </a:lnTo>
                  <a:lnTo>
                    <a:pt x="411" y="548"/>
                  </a:lnTo>
                  <a:lnTo>
                    <a:pt x="411" y="543"/>
                  </a:lnTo>
                  <a:lnTo>
                    <a:pt x="411" y="538"/>
                  </a:lnTo>
                  <a:lnTo>
                    <a:pt x="411" y="528"/>
                  </a:lnTo>
                  <a:lnTo>
                    <a:pt x="411" y="518"/>
                  </a:lnTo>
                  <a:lnTo>
                    <a:pt x="416" y="518"/>
                  </a:lnTo>
                  <a:lnTo>
                    <a:pt x="426" y="513"/>
                  </a:lnTo>
                  <a:lnTo>
                    <a:pt x="431" y="502"/>
                  </a:lnTo>
                  <a:lnTo>
                    <a:pt x="441" y="502"/>
                  </a:lnTo>
                  <a:lnTo>
                    <a:pt x="446" y="497"/>
                  </a:lnTo>
                  <a:lnTo>
                    <a:pt x="452" y="497"/>
                  </a:lnTo>
                  <a:lnTo>
                    <a:pt x="457" y="492"/>
                  </a:lnTo>
                  <a:lnTo>
                    <a:pt x="462" y="487"/>
                  </a:lnTo>
                  <a:lnTo>
                    <a:pt x="467" y="482"/>
                  </a:lnTo>
                  <a:lnTo>
                    <a:pt x="467" y="477"/>
                  </a:lnTo>
                  <a:lnTo>
                    <a:pt x="472" y="472"/>
                  </a:lnTo>
                  <a:lnTo>
                    <a:pt x="477" y="467"/>
                  </a:lnTo>
                  <a:lnTo>
                    <a:pt x="482" y="462"/>
                  </a:lnTo>
                  <a:lnTo>
                    <a:pt x="487" y="457"/>
                  </a:lnTo>
                  <a:lnTo>
                    <a:pt x="487" y="452"/>
                  </a:lnTo>
                  <a:lnTo>
                    <a:pt x="497" y="452"/>
                  </a:lnTo>
                  <a:lnTo>
                    <a:pt x="507" y="452"/>
                  </a:lnTo>
                  <a:lnTo>
                    <a:pt x="517" y="447"/>
                  </a:lnTo>
                  <a:lnTo>
                    <a:pt x="527" y="447"/>
                  </a:lnTo>
                  <a:lnTo>
                    <a:pt x="532" y="447"/>
                  </a:lnTo>
                  <a:lnTo>
                    <a:pt x="542" y="447"/>
                  </a:lnTo>
                  <a:lnTo>
                    <a:pt x="547" y="447"/>
                  </a:lnTo>
                  <a:lnTo>
                    <a:pt x="562" y="447"/>
                  </a:lnTo>
                  <a:lnTo>
                    <a:pt x="567" y="447"/>
                  </a:lnTo>
                  <a:lnTo>
                    <a:pt x="572" y="452"/>
                  </a:lnTo>
                  <a:lnTo>
                    <a:pt x="572" y="447"/>
                  </a:lnTo>
                  <a:lnTo>
                    <a:pt x="572" y="442"/>
                  </a:lnTo>
                  <a:lnTo>
                    <a:pt x="572" y="437"/>
                  </a:lnTo>
                  <a:lnTo>
                    <a:pt x="572" y="427"/>
                  </a:lnTo>
                  <a:lnTo>
                    <a:pt x="572" y="422"/>
                  </a:lnTo>
                  <a:lnTo>
                    <a:pt x="572" y="417"/>
                  </a:lnTo>
                  <a:lnTo>
                    <a:pt x="567" y="417"/>
                  </a:lnTo>
                  <a:lnTo>
                    <a:pt x="562" y="417"/>
                  </a:lnTo>
                  <a:lnTo>
                    <a:pt x="557" y="417"/>
                  </a:lnTo>
                  <a:lnTo>
                    <a:pt x="552" y="412"/>
                  </a:lnTo>
                  <a:lnTo>
                    <a:pt x="547" y="412"/>
                  </a:lnTo>
                  <a:lnTo>
                    <a:pt x="547" y="407"/>
                  </a:lnTo>
                  <a:lnTo>
                    <a:pt x="547" y="402"/>
                  </a:lnTo>
                  <a:lnTo>
                    <a:pt x="547" y="397"/>
                  </a:lnTo>
                  <a:lnTo>
                    <a:pt x="547" y="392"/>
                  </a:lnTo>
                  <a:lnTo>
                    <a:pt x="547" y="382"/>
                  </a:lnTo>
                  <a:lnTo>
                    <a:pt x="487" y="387"/>
                  </a:lnTo>
                  <a:lnTo>
                    <a:pt x="487" y="392"/>
                  </a:lnTo>
                  <a:lnTo>
                    <a:pt x="487" y="397"/>
                  </a:lnTo>
                  <a:lnTo>
                    <a:pt x="492" y="402"/>
                  </a:lnTo>
                  <a:lnTo>
                    <a:pt x="497" y="402"/>
                  </a:lnTo>
                  <a:lnTo>
                    <a:pt x="502" y="407"/>
                  </a:lnTo>
                  <a:lnTo>
                    <a:pt x="507" y="407"/>
                  </a:lnTo>
                  <a:lnTo>
                    <a:pt x="507" y="412"/>
                  </a:lnTo>
                  <a:lnTo>
                    <a:pt x="507" y="417"/>
                  </a:lnTo>
                  <a:lnTo>
                    <a:pt x="502" y="417"/>
                  </a:lnTo>
                  <a:lnTo>
                    <a:pt x="497" y="417"/>
                  </a:lnTo>
                  <a:lnTo>
                    <a:pt x="492" y="417"/>
                  </a:lnTo>
                  <a:lnTo>
                    <a:pt x="487" y="417"/>
                  </a:lnTo>
                  <a:lnTo>
                    <a:pt x="482" y="417"/>
                  </a:lnTo>
                  <a:lnTo>
                    <a:pt x="472" y="417"/>
                  </a:lnTo>
                  <a:lnTo>
                    <a:pt x="467" y="417"/>
                  </a:lnTo>
                  <a:lnTo>
                    <a:pt x="457" y="417"/>
                  </a:lnTo>
                  <a:lnTo>
                    <a:pt x="452" y="417"/>
                  </a:lnTo>
                  <a:lnTo>
                    <a:pt x="446" y="417"/>
                  </a:lnTo>
                  <a:lnTo>
                    <a:pt x="441" y="417"/>
                  </a:lnTo>
                  <a:lnTo>
                    <a:pt x="436" y="417"/>
                  </a:lnTo>
                  <a:lnTo>
                    <a:pt x="426" y="397"/>
                  </a:lnTo>
                  <a:lnTo>
                    <a:pt x="346" y="397"/>
                  </a:lnTo>
                  <a:lnTo>
                    <a:pt x="341" y="397"/>
                  </a:lnTo>
                  <a:lnTo>
                    <a:pt x="341" y="402"/>
                  </a:lnTo>
                  <a:lnTo>
                    <a:pt x="341" y="417"/>
                  </a:lnTo>
                  <a:lnTo>
                    <a:pt x="346" y="422"/>
                  </a:lnTo>
                  <a:lnTo>
                    <a:pt x="346" y="427"/>
                  </a:lnTo>
                  <a:lnTo>
                    <a:pt x="346" y="432"/>
                  </a:lnTo>
                  <a:lnTo>
                    <a:pt x="341" y="437"/>
                  </a:lnTo>
                  <a:lnTo>
                    <a:pt x="341" y="442"/>
                  </a:lnTo>
                  <a:lnTo>
                    <a:pt x="341" y="447"/>
                  </a:lnTo>
                  <a:lnTo>
                    <a:pt x="336" y="447"/>
                  </a:lnTo>
                  <a:lnTo>
                    <a:pt x="331" y="452"/>
                  </a:lnTo>
                  <a:lnTo>
                    <a:pt x="326" y="452"/>
                  </a:lnTo>
                  <a:lnTo>
                    <a:pt x="321" y="452"/>
                  </a:lnTo>
                  <a:lnTo>
                    <a:pt x="316" y="447"/>
                  </a:lnTo>
                  <a:lnTo>
                    <a:pt x="311" y="447"/>
                  </a:lnTo>
                  <a:lnTo>
                    <a:pt x="306" y="447"/>
                  </a:lnTo>
                  <a:lnTo>
                    <a:pt x="306" y="442"/>
                  </a:lnTo>
                  <a:lnTo>
                    <a:pt x="301" y="442"/>
                  </a:lnTo>
                  <a:lnTo>
                    <a:pt x="301" y="437"/>
                  </a:lnTo>
                  <a:lnTo>
                    <a:pt x="296" y="427"/>
                  </a:lnTo>
                  <a:lnTo>
                    <a:pt x="296" y="422"/>
                  </a:lnTo>
                  <a:lnTo>
                    <a:pt x="301" y="417"/>
                  </a:lnTo>
                  <a:lnTo>
                    <a:pt x="301" y="407"/>
                  </a:lnTo>
                  <a:lnTo>
                    <a:pt x="301" y="402"/>
                  </a:lnTo>
                  <a:lnTo>
                    <a:pt x="301" y="397"/>
                  </a:lnTo>
                  <a:lnTo>
                    <a:pt x="301" y="392"/>
                  </a:lnTo>
                  <a:lnTo>
                    <a:pt x="296" y="392"/>
                  </a:lnTo>
                  <a:lnTo>
                    <a:pt x="296" y="387"/>
                  </a:lnTo>
                  <a:lnTo>
                    <a:pt x="291" y="387"/>
                  </a:lnTo>
                  <a:lnTo>
                    <a:pt x="291" y="382"/>
                  </a:lnTo>
                  <a:lnTo>
                    <a:pt x="286" y="382"/>
                  </a:lnTo>
                  <a:lnTo>
                    <a:pt x="281" y="382"/>
                  </a:lnTo>
                  <a:lnTo>
                    <a:pt x="251" y="382"/>
                  </a:lnTo>
                  <a:lnTo>
                    <a:pt x="236" y="387"/>
                  </a:lnTo>
                  <a:lnTo>
                    <a:pt x="221" y="387"/>
                  </a:lnTo>
                  <a:lnTo>
                    <a:pt x="211" y="387"/>
                  </a:lnTo>
                  <a:lnTo>
                    <a:pt x="206" y="387"/>
                  </a:lnTo>
                  <a:lnTo>
                    <a:pt x="201" y="387"/>
                  </a:lnTo>
                  <a:lnTo>
                    <a:pt x="191" y="382"/>
                  </a:lnTo>
                  <a:lnTo>
                    <a:pt x="186" y="382"/>
                  </a:lnTo>
                  <a:lnTo>
                    <a:pt x="181" y="382"/>
                  </a:lnTo>
                  <a:lnTo>
                    <a:pt x="176" y="382"/>
                  </a:lnTo>
                  <a:lnTo>
                    <a:pt x="171" y="382"/>
                  </a:lnTo>
                  <a:lnTo>
                    <a:pt x="166" y="377"/>
                  </a:lnTo>
                  <a:lnTo>
                    <a:pt x="171" y="372"/>
                  </a:lnTo>
                  <a:lnTo>
                    <a:pt x="176" y="372"/>
                  </a:lnTo>
                  <a:lnTo>
                    <a:pt x="186" y="367"/>
                  </a:lnTo>
                  <a:lnTo>
                    <a:pt x="191" y="367"/>
                  </a:lnTo>
                  <a:lnTo>
                    <a:pt x="191" y="362"/>
                  </a:lnTo>
                  <a:lnTo>
                    <a:pt x="196" y="362"/>
                  </a:lnTo>
                  <a:lnTo>
                    <a:pt x="201" y="362"/>
                  </a:lnTo>
                  <a:lnTo>
                    <a:pt x="211" y="362"/>
                  </a:lnTo>
                  <a:lnTo>
                    <a:pt x="231" y="367"/>
                  </a:lnTo>
                  <a:lnTo>
                    <a:pt x="236" y="367"/>
                  </a:lnTo>
                  <a:lnTo>
                    <a:pt x="241" y="367"/>
                  </a:lnTo>
                  <a:lnTo>
                    <a:pt x="251" y="367"/>
                  </a:lnTo>
                  <a:lnTo>
                    <a:pt x="256" y="367"/>
                  </a:lnTo>
                  <a:lnTo>
                    <a:pt x="261" y="362"/>
                  </a:lnTo>
                  <a:lnTo>
                    <a:pt x="266" y="362"/>
                  </a:lnTo>
                  <a:lnTo>
                    <a:pt x="271" y="362"/>
                  </a:lnTo>
                  <a:lnTo>
                    <a:pt x="271" y="357"/>
                  </a:lnTo>
                  <a:lnTo>
                    <a:pt x="276" y="357"/>
                  </a:lnTo>
                  <a:lnTo>
                    <a:pt x="276" y="352"/>
                  </a:lnTo>
                  <a:lnTo>
                    <a:pt x="276" y="347"/>
                  </a:lnTo>
                  <a:lnTo>
                    <a:pt x="281" y="342"/>
                  </a:lnTo>
                  <a:lnTo>
                    <a:pt x="281" y="337"/>
                  </a:lnTo>
                  <a:lnTo>
                    <a:pt x="281" y="327"/>
                  </a:lnTo>
                  <a:lnTo>
                    <a:pt x="281" y="317"/>
                  </a:lnTo>
                  <a:lnTo>
                    <a:pt x="281" y="306"/>
                  </a:lnTo>
                  <a:lnTo>
                    <a:pt x="281" y="286"/>
                  </a:lnTo>
                  <a:lnTo>
                    <a:pt x="276" y="276"/>
                  </a:lnTo>
                  <a:lnTo>
                    <a:pt x="276" y="266"/>
                  </a:lnTo>
                  <a:lnTo>
                    <a:pt x="281" y="256"/>
                  </a:lnTo>
                  <a:lnTo>
                    <a:pt x="281" y="251"/>
                  </a:lnTo>
                  <a:lnTo>
                    <a:pt x="281" y="246"/>
                  </a:lnTo>
                  <a:lnTo>
                    <a:pt x="281" y="241"/>
                  </a:lnTo>
                  <a:lnTo>
                    <a:pt x="286" y="236"/>
                  </a:lnTo>
                  <a:lnTo>
                    <a:pt x="286" y="231"/>
                  </a:lnTo>
                  <a:lnTo>
                    <a:pt x="291" y="226"/>
                  </a:lnTo>
                  <a:lnTo>
                    <a:pt x="291" y="221"/>
                  </a:lnTo>
                  <a:lnTo>
                    <a:pt x="291" y="216"/>
                  </a:lnTo>
                  <a:lnTo>
                    <a:pt x="296" y="216"/>
                  </a:lnTo>
                  <a:lnTo>
                    <a:pt x="301" y="216"/>
                  </a:lnTo>
                  <a:lnTo>
                    <a:pt x="306" y="211"/>
                  </a:lnTo>
                  <a:lnTo>
                    <a:pt x="306" y="206"/>
                  </a:lnTo>
                  <a:lnTo>
                    <a:pt x="311" y="201"/>
                  </a:lnTo>
                  <a:lnTo>
                    <a:pt x="316" y="206"/>
                  </a:lnTo>
                  <a:lnTo>
                    <a:pt x="321" y="206"/>
                  </a:lnTo>
                  <a:lnTo>
                    <a:pt x="326" y="201"/>
                  </a:lnTo>
                  <a:lnTo>
                    <a:pt x="336" y="201"/>
                  </a:lnTo>
                  <a:lnTo>
                    <a:pt x="341" y="201"/>
                  </a:lnTo>
                  <a:lnTo>
                    <a:pt x="346" y="201"/>
                  </a:lnTo>
                  <a:lnTo>
                    <a:pt x="351" y="201"/>
                  </a:lnTo>
                  <a:lnTo>
                    <a:pt x="356" y="201"/>
                  </a:lnTo>
                  <a:lnTo>
                    <a:pt x="361" y="206"/>
                  </a:lnTo>
                  <a:lnTo>
                    <a:pt x="366" y="206"/>
                  </a:lnTo>
                  <a:lnTo>
                    <a:pt x="366" y="211"/>
                  </a:lnTo>
                  <a:lnTo>
                    <a:pt x="366" y="216"/>
                  </a:lnTo>
                  <a:lnTo>
                    <a:pt x="366" y="231"/>
                  </a:lnTo>
                  <a:lnTo>
                    <a:pt x="366" y="236"/>
                  </a:lnTo>
                  <a:lnTo>
                    <a:pt x="366" y="241"/>
                  </a:lnTo>
                  <a:lnTo>
                    <a:pt x="366" y="246"/>
                  </a:lnTo>
                  <a:lnTo>
                    <a:pt x="371" y="251"/>
                  </a:lnTo>
                  <a:lnTo>
                    <a:pt x="371" y="256"/>
                  </a:lnTo>
                  <a:lnTo>
                    <a:pt x="376" y="256"/>
                  </a:lnTo>
                  <a:lnTo>
                    <a:pt x="376" y="261"/>
                  </a:lnTo>
                  <a:lnTo>
                    <a:pt x="381" y="261"/>
                  </a:lnTo>
                  <a:lnTo>
                    <a:pt x="386" y="266"/>
                  </a:lnTo>
                  <a:lnTo>
                    <a:pt x="386" y="296"/>
                  </a:lnTo>
                  <a:lnTo>
                    <a:pt x="386" y="322"/>
                  </a:lnTo>
                  <a:lnTo>
                    <a:pt x="386" y="337"/>
                  </a:lnTo>
                  <a:lnTo>
                    <a:pt x="386" y="352"/>
                  </a:lnTo>
                  <a:lnTo>
                    <a:pt x="386" y="367"/>
                  </a:lnTo>
                  <a:lnTo>
                    <a:pt x="386" y="377"/>
                  </a:lnTo>
                  <a:lnTo>
                    <a:pt x="386" y="372"/>
                  </a:lnTo>
                  <a:lnTo>
                    <a:pt x="386" y="367"/>
                  </a:lnTo>
                  <a:lnTo>
                    <a:pt x="386" y="362"/>
                  </a:lnTo>
                  <a:lnTo>
                    <a:pt x="386" y="357"/>
                  </a:lnTo>
                  <a:lnTo>
                    <a:pt x="386" y="347"/>
                  </a:lnTo>
                  <a:lnTo>
                    <a:pt x="386" y="332"/>
                  </a:lnTo>
                  <a:lnTo>
                    <a:pt x="386" y="317"/>
                  </a:lnTo>
                  <a:lnTo>
                    <a:pt x="386" y="301"/>
                  </a:lnTo>
                  <a:lnTo>
                    <a:pt x="386" y="296"/>
                  </a:lnTo>
                  <a:lnTo>
                    <a:pt x="386" y="291"/>
                  </a:lnTo>
                  <a:lnTo>
                    <a:pt x="386" y="286"/>
                  </a:lnTo>
                  <a:lnTo>
                    <a:pt x="386" y="276"/>
                  </a:lnTo>
                  <a:lnTo>
                    <a:pt x="391" y="276"/>
                  </a:lnTo>
                  <a:lnTo>
                    <a:pt x="391" y="271"/>
                  </a:lnTo>
                  <a:lnTo>
                    <a:pt x="391" y="266"/>
                  </a:lnTo>
                  <a:lnTo>
                    <a:pt x="396" y="261"/>
                  </a:lnTo>
                  <a:lnTo>
                    <a:pt x="396" y="256"/>
                  </a:lnTo>
                  <a:lnTo>
                    <a:pt x="401" y="256"/>
                  </a:lnTo>
                  <a:lnTo>
                    <a:pt x="406" y="251"/>
                  </a:lnTo>
                  <a:lnTo>
                    <a:pt x="406" y="211"/>
                  </a:lnTo>
                  <a:lnTo>
                    <a:pt x="406" y="206"/>
                  </a:lnTo>
                  <a:lnTo>
                    <a:pt x="411" y="206"/>
                  </a:lnTo>
                  <a:lnTo>
                    <a:pt x="416" y="206"/>
                  </a:lnTo>
                  <a:lnTo>
                    <a:pt x="421" y="201"/>
                  </a:lnTo>
                  <a:lnTo>
                    <a:pt x="426" y="201"/>
                  </a:lnTo>
                  <a:lnTo>
                    <a:pt x="431" y="196"/>
                  </a:lnTo>
                  <a:lnTo>
                    <a:pt x="436" y="191"/>
                  </a:lnTo>
                  <a:lnTo>
                    <a:pt x="441" y="191"/>
                  </a:lnTo>
                  <a:lnTo>
                    <a:pt x="441" y="186"/>
                  </a:lnTo>
                  <a:lnTo>
                    <a:pt x="446" y="186"/>
                  </a:lnTo>
                  <a:lnTo>
                    <a:pt x="452" y="186"/>
                  </a:lnTo>
                  <a:lnTo>
                    <a:pt x="457" y="186"/>
                  </a:lnTo>
                  <a:lnTo>
                    <a:pt x="457" y="181"/>
                  </a:lnTo>
                  <a:lnTo>
                    <a:pt x="457" y="171"/>
                  </a:lnTo>
                  <a:lnTo>
                    <a:pt x="457" y="166"/>
                  </a:lnTo>
                  <a:lnTo>
                    <a:pt x="457" y="161"/>
                  </a:lnTo>
                  <a:lnTo>
                    <a:pt x="457" y="156"/>
                  </a:lnTo>
                  <a:lnTo>
                    <a:pt x="457" y="151"/>
                  </a:lnTo>
                  <a:lnTo>
                    <a:pt x="462" y="146"/>
                  </a:lnTo>
                  <a:lnTo>
                    <a:pt x="462" y="141"/>
                  </a:lnTo>
                  <a:lnTo>
                    <a:pt x="467" y="136"/>
                  </a:lnTo>
                  <a:lnTo>
                    <a:pt x="472" y="136"/>
                  </a:lnTo>
                  <a:lnTo>
                    <a:pt x="477" y="136"/>
                  </a:lnTo>
                  <a:lnTo>
                    <a:pt x="482" y="136"/>
                  </a:lnTo>
                  <a:lnTo>
                    <a:pt x="482" y="100"/>
                  </a:lnTo>
                  <a:lnTo>
                    <a:pt x="477" y="105"/>
                  </a:lnTo>
                  <a:lnTo>
                    <a:pt x="472" y="105"/>
                  </a:lnTo>
                  <a:lnTo>
                    <a:pt x="467" y="105"/>
                  </a:lnTo>
                  <a:lnTo>
                    <a:pt x="467" y="100"/>
                  </a:lnTo>
                  <a:lnTo>
                    <a:pt x="462" y="100"/>
                  </a:lnTo>
                  <a:lnTo>
                    <a:pt x="457" y="100"/>
                  </a:lnTo>
                  <a:lnTo>
                    <a:pt x="457" y="95"/>
                  </a:lnTo>
                  <a:lnTo>
                    <a:pt x="457" y="90"/>
                  </a:lnTo>
                  <a:lnTo>
                    <a:pt x="462" y="80"/>
                  </a:lnTo>
                  <a:lnTo>
                    <a:pt x="462" y="75"/>
                  </a:lnTo>
                  <a:lnTo>
                    <a:pt x="462" y="70"/>
                  </a:lnTo>
                  <a:lnTo>
                    <a:pt x="462" y="65"/>
                  </a:lnTo>
                  <a:lnTo>
                    <a:pt x="462" y="60"/>
                  </a:lnTo>
                  <a:lnTo>
                    <a:pt x="457" y="60"/>
                  </a:lnTo>
                  <a:lnTo>
                    <a:pt x="457" y="55"/>
                  </a:lnTo>
                  <a:lnTo>
                    <a:pt x="452" y="55"/>
                  </a:lnTo>
                  <a:lnTo>
                    <a:pt x="452" y="50"/>
                  </a:lnTo>
                  <a:lnTo>
                    <a:pt x="446" y="50"/>
                  </a:lnTo>
                  <a:lnTo>
                    <a:pt x="441" y="50"/>
                  </a:lnTo>
                  <a:lnTo>
                    <a:pt x="436" y="55"/>
                  </a:lnTo>
                  <a:lnTo>
                    <a:pt x="431" y="55"/>
                  </a:lnTo>
                  <a:lnTo>
                    <a:pt x="426" y="55"/>
                  </a:lnTo>
                  <a:lnTo>
                    <a:pt x="421" y="55"/>
                  </a:lnTo>
                  <a:lnTo>
                    <a:pt x="416" y="55"/>
                  </a:lnTo>
                  <a:lnTo>
                    <a:pt x="406" y="55"/>
                  </a:lnTo>
                  <a:lnTo>
                    <a:pt x="401" y="50"/>
                  </a:lnTo>
                  <a:lnTo>
                    <a:pt x="391" y="50"/>
                  </a:lnTo>
                  <a:lnTo>
                    <a:pt x="386" y="45"/>
                  </a:lnTo>
                  <a:lnTo>
                    <a:pt x="381" y="40"/>
                  </a:lnTo>
                  <a:lnTo>
                    <a:pt x="371" y="35"/>
                  </a:lnTo>
                  <a:lnTo>
                    <a:pt x="366" y="30"/>
                  </a:lnTo>
                  <a:lnTo>
                    <a:pt x="351" y="20"/>
                  </a:lnTo>
                  <a:lnTo>
                    <a:pt x="346" y="20"/>
                  </a:lnTo>
                  <a:lnTo>
                    <a:pt x="341" y="15"/>
                  </a:lnTo>
                  <a:lnTo>
                    <a:pt x="336" y="10"/>
                  </a:lnTo>
                  <a:lnTo>
                    <a:pt x="331" y="10"/>
                  </a:lnTo>
                  <a:lnTo>
                    <a:pt x="326" y="5"/>
                  </a:lnTo>
                  <a:lnTo>
                    <a:pt x="321" y="5"/>
                  </a:lnTo>
                  <a:lnTo>
                    <a:pt x="316" y="0"/>
                  </a:lnTo>
                  <a:lnTo>
                    <a:pt x="311" y="0"/>
                  </a:lnTo>
                  <a:lnTo>
                    <a:pt x="306" y="0"/>
                  </a:lnTo>
                  <a:lnTo>
                    <a:pt x="301" y="0"/>
                  </a:lnTo>
                  <a:lnTo>
                    <a:pt x="296" y="0"/>
                  </a:lnTo>
                  <a:lnTo>
                    <a:pt x="291" y="0"/>
                  </a:lnTo>
                  <a:lnTo>
                    <a:pt x="286" y="0"/>
                  </a:lnTo>
                  <a:lnTo>
                    <a:pt x="276" y="0"/>
                  </a:lnTo>
                  <a:lnTo>
                    <a:pt x="271" y="0"/>
                  </a:lnTo>
                  <a:lnTo>
                    <a:pt x="266" y="5"/>
                  </a:lnTo>
                  <a:lnTo>
                    <a:pt x="261" y="5"/>
                  </a:lnTo>
                  <a:lnTo>
                    <a:pt x="251" y="10"/>
                  </a:lnTo>
                  <a:lnTo>
                    <a:pt x="246" y="15"/>
                  </a:lnTo>
                  <a:lnTo>
                    <a:pt x="236" y="20"/>
                  </a:lnTo>
                  <a:lnTo>
                    <a:pt x="231" y="20"/>
                  </a:lnTo>
                  <a:lnTo>
                    <a:pt x="231" y="25"/>
                  </a:lnTo>
                  <a:lnTo>
                    <a:pt x="221" y="30"/>
                  </a:lnTo>
                  <a:lnTo>
                    <a:pt x="216" y="35"/>
                  </a:lnTo>
                  <a:lnTo>
                    <a:pt x="211" y="40"/>
                  </a:lnTo>
                  <a:lnTo>
                    <a:pt x="201" y="45"/>
                  </a:lnTo>
                  <a:lnTo>
                    <a:pt x="196" y="45"/>
                  </a:lnTo>
                  <a:lnTo>
                    <a:pt x="191" y="45"/>
                  </a:lnTo>
                  <a:lnTo>
                    <a:pt x="191" y="40"/>
                  </a:lnTo>
                  <a:lnTo>
                    <a:pt x="186" y="40"/>
                  </a:lnTo>
                  <a:lnTo>
                    <a:pt x="176" y="40"/>
                  </a:lnTo>
                  <a:lnTo>
                    <a:pt x="171" y="35"/>
                  </a:lnTo>
                  <a:lnTo>
                    <a:pt x="166" y="30"/>
                  </a:lnTo>
                  <a:lnTo>
                    <a:pt x="156" y="25"/>
                  </a:lnTo>
                  <a:lnTo>
                    <a:pt x="151" y="20"/>
                  </a:lnTo>
                  <a:lnTo>
                    <a:pt x="145" y="20"/>
                  </a:lnTo>
                  <a:lnTo>
                    <a:pt x="140" y="15"/>
                  </a:lnTo>
                  <a:lnTo>
                    <a:pt x="130" y="15"/>
                  </a:lnTo>
                  <a:lnTo>
                    <a:pt x="125" y="20"/>
                  </a:lnTo>
                  <a:lnTo>
                    <a:pt x="125" y="25"/>
                  </a:lnTo>
                  <a:lnTo>
                    <a:pt x="120" y="30"/>
                  </a:lnTo>
                  <a:lnTo>
                    <a:pt x="120" y="40"/>
                  </a:lnTo>
                  <a:lnTo>
                    <a:pt x="115" y="50"/>
                  </a:lnTo>
                  <a:lnTo>
                    <a:pt x="110" y="60"/>
                  </a:lnTo>
                  <a:lnTo>
                    <a:pt x="110" y="65"/>
                  </a:lnTo>
                  <a:lnTo>
                    <a:pt x="110" y="75"/>
                  </a:lnTo>
                  <a:lnTo>
                    <a:pt x="110" y="80"/>
                  </a:lnTo>
                  <a:lnTo>
                    <a:pt x="105" y="85"/>
                  </a:lnTo>
                  <a:lnTo>
                    <a:pt x="100" y="90"/>
                  </a:lnTo>
                  <a:lnTo>
                    <a:pt x="100" y="100"/>
                  </a:lnTo>
                  <a:lnTo>
                    <a:pt x="95" y="100"/>
                  </a:lnTo>
                  <a:lnTo>
                    <a:pt x="90" y="105"/>
                  </a:lnTo>
                  <a:lnTo>
                    <a:pt x="90" y="116"/>
                  </a:lnTo>
                  <a:lnTo>
                    <a:pt x="90" y="121"/>
                  </a:lnTo>
                  <a:lnTo>
                    <a:pt x="90" y="126"/>
                  </a:lnTo>
                  <a:lnTo>
                    <a:pt x="90" y="131"/>
                  </a:lnTo>
                  <a:lnTo>
                    <a:pt x="90" y="136"/>
                  </a:lnTo>
                  <a:lnTo>
                    <a:pt x="90" y="141"/>
                  </a:lnTo>
                  <a:lnTo>
                    <a:pt x="95" y="146"/>
                  </a:lnTo>
                  <a:lnTo>
                    <a:pt x="95" y="151"/>
                  </a:lnTo>
                  <a:lnTo>
                    <a:pt x="95" y="156"/>
                  </a:lnTo>
                  <a:lnTo>
                    <a:pt x="95" y="161"/>
                  </a:lnTo>
                  <a:lnTo>
                    <a:pt x="95" y="166"/>
                  </a:lnTo>
                  <a:lnTo>
                    <a:pt x="90" y="166"/>
                  </a:lnTo>
                  <a:lnTo>
                    <a:pt x="90" y="171"/>
                  </a:lnTo>
                  <a:lnTo>
                    <a:pt x="90" y="176"/>
                  </a:lnTo>
                  <a:lnTo>
                    <a:pt x="85" y="181"/>
                  </a:lnTo>
                  <a:lnTo>
                    <a:pt x="80" y="181"/>
                  </a:lnTo>
                  <a:lnTo>
                    <a:pt x="80" y="186"/>
                  </a:lnTo>
                  <a:lnTo>
                    <a:pt x="75" y="191"/>
                  </a:lnTo>
                  <a:lnTo>
                    <a:pt x="70" y="201"/>
                  </a:lnTo>
                  <a:lnTo>
                    <a:pt x="70" y="206"/>
                  </a:lnTo>
                  <a:lnTo>
                    <a:pt x="65" y="211"/>
                  </a:lnTo>
                  <a:lnTo>
                    <a:pt x="60" y="216"/>
                  </a:lnTo>
                  <a:lnTo>
                    <a:pt x="60" y="221"/>
                  </a:lnTo>
                  <a:lnTo>
                    <a:pt x="55" y="231"/>
                  </a:lnTo>
                  <a:lnTo>
                    <a:pt x="55" y="236"/>
                  </a:lnTo>
                  <a:lnTo>
                    <a:pt x="50" y="241"/>
                  </a:lnTo>
                  <a:lnTo>
                    <a:pt x="50" y="251"/>
                  </a:lnTo>
                  <a:lnTo>
                    <a:pt x="50" y="256"/>
                  </a:lnTo>
                  <a:lnTo>
                    <a:pt x="50" y="271"/>
                  </a:lnTo>
                  <a:lnTo>
                    <a:pt x="50" y="281"/>
                  </a:lnTo>
                  <a:lnTo>
                    <a:pt x="45" y="291"/>
                  </a:lnTo>
                  <a:lnTo>
                    <a:pt x="45" y="301"/>
                  </a:lnTo>
                  <a:lnTo>
                    <a:pt x="45" y="317"/>
                  </a:lnTo>
                  <a:lnTo>
                    <a:pt x="45" y="327"/>
                  </a:lnTo>
                  <a:lnTo>
                    <a:pt x="45" y="337"/>
                  </a:lnTo>
                  <a:lnTo>
                    <a:pt x="50" y="357"/>
                  </a:lnTo>
                  <a:lnTo>
                    <a:pt x="50" y="382"/>
                  </a:lnTo>
                  <a:lnTo>
                    <a:pt x="50" y="407"/>
                  </a:lnTo>
                  <a:lnTo>
                    <a:pt x="50" y="427"/>
                  </a:lnTo>
                  <a:lnTo>
                    <a:pt x="50" y="437"/>
                  </a:lnTo>
                  <a:lnTo>
                    <a:pt x="50" y="452"/>
                  </a:lnTo>
                  <a:lnTo>
                    <a:pt x="50" y="462"/>
                  </a:lnTo>
                  <a:lnTo>
                    <a:pt x="50" y="477"/>
                  </a:lnTo>
                  <a:lnTo>
                    <a:pt x="50" y="487"/>
                  </a:lnTo>
                  <a:lnTo>
                    <a:pt x="50" y="497"/>
                  </a:lnTo>
                  <a:lnTo>
                    <a:pt x="50" y="507"/>
                  </a:lnTo>
                  <a:lnTo>
                    <a:pt x="50" y="513"/>
                  </a:lnTo>
                  <a:lnTo>
                    <a:pt x="45" y="518"/>
                  </a:lnTo>
                  <a:lnTo>
                    <a:pt x="0" y="553"/>
                  </a:lnTo>
                  <a:lnTo>
                    <a:pt x="0" y="608"/>
                  </a:lnTo>
                  <a:lnTo>
                    <a:pt x="587" y="608"/>
                  </a:lnTo>
                  <a:lnTo>
                    <a:pt x="587" y="603"/>
                  </a:lnTo>
                  <a:lnTo>
                    <a:pt x="592" y="598"/>
                  </a:lnTo>
                  <a:lnTo>
                    <a:pt x="592" y="588"/>
                  </a:lnTo>
                  <a:lnTo>
                    <a:pt x="597" y="578"/>
                  </a:lnTo>
                  <a:lnTo>
                    <a:pt x="597" y="573"/>
                  </a:lnTo>
                  <a:lnTo>
                    <a:pt x="597" y="568"/>
                  </a:lnTo>
                  <a:lnTo>
                    <a:pt x="592" y="563"/>
                  </a:lnTo>
                  <a:lnTo>
                    <a:pt x="592" y="558"/>
                  </a:lnTo>
                  <a:lnTo>
                    <a:pt x="587" y="558"/>
                  </a:lnTo>
                  <a:lnTo>
                    <a:pt x="587" y="553"/>
                  </a:lnTo>
                  <a:lnTo>
                    <a:pt x="582" y="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3" name="Freeform 13"/>
            <p:cNvSpPr>
              <a:spLocks/>
            </p:cNvSpPr>
            <p:nvPr/>
          </p:nvSpPr>
          <p:spPr bwMode="auto">
            <a:xfrm>
              <a:off x="5253" y="40"/>
              <a:ext cx="155" cy="171"/>
            </a:xfrm>
            <a:custGeom>
              <a:avLst/>
              <a:gdLst>
                <a:gd name="T0" fmla="*/ 30 w 155"/>
                <a:gd name="T1" fmla="*/ 40 h 171"/>
                <a:gd name="T2" fmla="*/ 30 w 155"/>
                <a:gd name="T3" fmla="*/ 40 h 171"/>
                <a:gd name="T4" fmla="*/ 30 w 155"/>
                <a:gd name="T5" fmla="*/ 35 h 171"/>
                <a:gd name="T6" fmla="*/ 30 w 155"/>
                <a:gd name="T7" fmla="*/ 30 h 171"/>
                <a:gd name="T8" fmla="*/ 30 w 155"/>
                <a:gd name="T9" fmla="*/ 25 h 171"/>
                <a:gd name="T10" fmla="*/ 30 w 155"/>
                <a:gd name="T11" fmla="*/ 10 h 171"/>
                <a:gd name="T12" fmla="*/ 30 w 155"/>
                <a:gd name="T13" fmla="*/ 5 h 171"/>
                <a:gd name="T14" fmla="*/ 25 w 155"/>
                <a:gd name="T15" fmla="*/ 5 h 171"/>
                <a:gd name="T16" fmla="*/ 20 w 155"/>
                <a:gd name="T17" fmla="*/ 5 h 171"/>
                <a:gd name="T18" fmla="*/ 15 w 155"/>
                <a:gd name="T19" fmla="*/ 0 h 171"/>
                <a:gd name="T20" fmla="*/ 5 w 155"/>
                <a:gd name="T21" fmla="*/ 5 h 171"/>
                <a:gd name="T22" fmla="*/ 0 w 155"/>
                <a:gd name="T23" fmla="*/ 20 h 171"/>
                <a:gd name="T24" fmla="*/ 0 w 155"/>
                <a:gd name="T25" fmla="*/ 50 h 171"/>
                <a:gd name="T26" fmla="*/ 0 w 155"/>
                <a:gd name="T27" fmla="*/ 86 h 171"/>
                <a:gd name="T28" fmla="*/ 0 w 155"/>
                <a:gd name="T29" fmla="*/ 116 h 171"/>
                <a:gd name="T30" fmla="*/ 10 w 155"/>
                <a:gd name="T31" fmla="*/ 136 h 171"/>
                <a:gd name="T32" fmla="*/ 25 w 155"/>
                <a:gd name="T33" fmla="*/ 136 h 171"/>
                <a:gd name="T34" fmla="*/ 40 w 155"/>
                <a:gd name="T35" fmla="*/ 141 h 171"/>
                <a:gd name="T36" fmla="*/ 55 w 155"/>
                <a:gd name="T37" fmla="*/ 146 h 171"/>
                <a:gd name="T38" fmla="*/ 70 w 155"/>
                <a:gd name="T39" fmla="*/ 151 h 171"/>
                <a:gd name="T40" fmla="*/ 85 w 155"/>
                <a:gd name="T41" fmla="*/ 151 h 171"/>
                <a:gd name="T42" fmla="*/ 105 w 155"/>
                <a:gd name="T43" fmla="*/ 161 h 171"/>
                <a:gd name="T44" fmla="*/ 120 w 155"/>
                <a:gd name="T45" fmla="*/ 171 h 171"/>
                <a:gd name="T46" fmla="*/ 125 w 155"/>
                <a:gd name="T47" fmla="*/ 166 h 171"/>
                <a:gd name="T48" fmla="*/ 125 w 155"/>
                <a:gd name="T49" fmla="*/ 156 h 171"/>
                <a:gd name="T50" fmla="*/ 125 w 155"/>
                <a:gd name="T51" fmla="*/ 151 h 171"/>
                <a:gd name="T52" fmla="*/ 130 w 155"/>
                <a:gd name="T53" fmla="*/ 146 h 171"/>
                <a:gd name="T54" fmla="*/ 130 w 155"/>
                <a:gd name="T55" fmla="*/ 141 h 171"/>
                <a:gd name="T56" fmla="*/ 135 w 155"/>
                <a:gd name="T57" fmla="*/ 141 h 171"/>
                <a:gd name="T58" fmla="*/ 145 w 155"/>
                <a:gd name="T59" fmla="*/ 141 h 171"/>
                <a:gd name="T60" fmla="*/ 145 w 155"/>
                <a:gd name="T61" fmla="*/ 141 h 171"/>
                <a:gd name="T62" fmla="*/ 145 w 155"/>
                <a:gd name="T63" fmla="*/ 141 h 171"/>
                <a:gd name="T64" fmla="*/ 150 w 155"/>
                <a:gd name="T65" fmla="*/ 136 h 171"/>
                <a:gd name="T66" fmla="*/ 155 w 155"/>
                <a:gd name="T67" fmla="*/ 131 h 171"/>
                <a:gd name="T68" fmla="*/ 155 w 155"/>
                <a:gd name="T69" fmla="*/ 40 h 1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5"/>
                <a:gd name="T106" fmla="*/ 0 h 171"/>
                <a:gd name="T107" fmla="*/ 155 w 155"/>
                <a:gd name="T108" fmla="*/ 171 h 1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5" h="171">
                  <a:moveTo>
                    <a:pt x="30" y="40"/>
                  </a:moveTo>
                  <a:lnTo>
                    <a:pt x="30" y="40"/>
                  </a:lnTo>
                  <a:lnTo>
                    <a:pt x="30" y="35"/>
                  </a:lnTo>
                  <a:lnTo>
                    <a:pt x="30" y="30"/>
                  </a:lnTo>
                  <a:lnTo>
                    <a:pt x="30" y="25"/>
                  </a:lnTo>
                  <a:lnTo>
                    <a:pt x="30" y="15"/>
                  </a:lnTo>
                  <a:lnTo>
                    <a:pt x="30" y="10"/>
                  </a:lnTo>
                  <a:lnTo>
                    <a:pt x="30" y="5"/>
                  </a:lnTo>
                  <a:lnTo>
                    <a:pt x="25" y="5"/>
                  </a:lnTo>
                  <a:lnTo>
                    <a:pt x="20" y="5"/>
                  </a:lnTo>
                  <a:lnTo>
                    <a:pt x="20" y="0"/>
                  </a:lnTo>
                  <a:lnTo>
                    <a:pt x="15" y="0"/>
                  </a:lnTo>
                  <a:lnTo>
                    <a:pt x="10" y="5"/>
                  </a:lnTo>
                  <a:lnTo>
                    <a:pt x="5" y="5"/>
                  </a:lnTo>
                  <a:lnTo>
                    <a:pt x="0" y="0"/>
                  </a:lnTo>
                  <a:lnTo>
                    <a:pt x="0" y="20"/>
                  </a:lnTo>
                  <a:lnTo>
                    <a:pt x="0" y="35"/>
                  </a:lnTo>
                  <a:lnTo>
                    <a:pt x="0" y="50"/>
                  </a:lnTo>
                  <a:lnTo>
                    <a:pt x="0" y="71"/>
                  </a:lnTo>
                  <a:lnTo>
                    <a:pt x="0" y="86"/>
                  </a:lnTo>
                  <a:lnTo>
                    <a:pt x="0" y="101"/>
                  </a:lnTo>
                  <a:lnTo>
                    <a:pt x="0" y="116"/>
                  </a:lnTo>
                  <a:lnTo>
                    <a:pt x="0" y="131"/>
                  </a:lnTo>
                  <a:lnTo>
                    <a:pt x="10" y="136"/>
                  </a:lnTo>
                  <a:lnTo>
                    <a:pt x="15" y="136"/>
                  </a:lnTo>
                  <a:lnTo>
                    <a:pt x="25" y="136"/>
                  </a:lnTo>
                  <a:lnTo>
                    <a:pt x="30" y="141"/>
                  </a:lnTo>
                  <a:lnTo>
                    <a:pt x="40" y="141"/>
                  </a:lnTo>
                  <a:lnTo>
                    <a:pt x="45" y="141"/>
                  </a:lnTo>
                  <a:lnTo>
                    <a:pt x="55" y="146"/>
                  </a:lnTo>
                  <a:lnTo>
                    <a:pt x="65" y="146"/>
                  </a:lnTo>
                  <a:lnTo>
                    <a:pt x="70" y="151"/>
                  </a:lnTo>
                  <a:lnTo>
                    <a:pt x="75" y="151"/>
                  </a:lnTo>
                  <a:lnTo>
                    <a:pt x="85" y="151"/>
                  </a:lnTo>
                  <a:lnTo>
                    <a:pt x="90" y="156"/>
                  </a:lnTo>
                  <a:lnTo>
                    <a:pt x="105" y="161"/>
                  </a:lnTo>
                  <a:lnTo>
                    <a:pt x="110" y="166"/>
                  </a:lnTo>
                  <a:lnTo>
                    <a:pt x="120" y="171"/>
                  </a:lnTo>
                  <a:lnTo>
                    <a:pt x="125" y="166"/>
                  </a:lnTo>
                  <a:lnTo>
                    <a:pt x="125" y="161"/>
                  </a:lnTo>
                  <a:lnTo>
                    <a:pt x="125" y="156"/>
                  </a:lnTo>
                  <a:lnTo>
                    <a:pt x="125" y="151"/>
                  </a:lnTo>
                  <a:lnTo>
                    <a:pt x="125" y="146"/>
                  </a:lnTo>
                  <a:lnTo>
                    <a:pt x="130" y="146"/>
                  </a:lnTo>
                  <a:lnTo>
                    <a:pt x="130" y="141"/>
                  </a:lnTo>
                  <a:lnTo>
                    <a:pt x="135" y="141"/>
                  </a:lnTo>
                  <a:lnTo>
                    <a:pt x="140" y="141"/>
                  </a:lnTo>
                  <a:lnTo>
                    <a:pt x="145" y="141"/>
                  </a:lnTo>
                  <a:lnTo>
                    <a:pt x="150" y="141"/>
                  </a:lnTo>
                  <a:lnTo>
                    <a:pt x="150" y="136"/>
                  </a:lnTo>
                  <a:lnTo>
                    <a:pt x="155" y="136"/>
                  </a:lnTo>
                  <a:lnTo>
                    <a:pt x="155" y="131"/>
                  </a:lnTo>
                  <a:lnTo>
                    <a:pt x="155" y="40"/>
                  </a:lnTo>
                  <a:lnTo>
                    <a:pt x="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4" name="Freeform 14"/>
            <p:cNvSpPr>
              <a:spLocks/>
            </p:cNvSpPr>
            <p:nvPr/>
          </p:nvSpPr>
          <p:spPr bwMode="auto">
            <a:xfrm>
              <a:off x="5398" y="302"/>
              <a:ext cx="1" cy="50"/>
            </a:xfrm>
            <a:custGeom>
              <a:avLst/>
              <a:gdLst>
                <a:gd name="T0" fmla="*/ 0 w 1"/>
                <a:gd name="T1" fmla="*/ 0 h 50"/>
                <a:gd name="T2" fmla="*/ 0 w 1"/>
                <a:gd name="T3" fmla="*/ 0 h 50"/>
                <a:gd name="T4" fmla="*/ 0 w 1"/>
                <a:gd name="T5" fmla="*/ 50 h 50"/>
                <a:gd name="T6" fmla="*/ 0 w 1"/>
                <a:gd name="T7" fmla="*/ 50 h 50"/>
                <a:gd name="T8" fmla="*/ 0 w 1"/>
                <a:gd name="T9" fmla="*/ 45 h 50"/>
                <a:gd name="T10" fmla="*/ 0 w 1"/>
                <a:gd name="T11" fmla="*/ 45 h 50"/>
                <a:gd name="T12" fmla="*/ 0 w 1"/>
                <a:gd name="T13" fmla="*/ 40 h 50"/>
                <a:gd name="T14" fmla="*/ 0 w 1"/>
                <a:gd name="T15" fmla="*/ 35 h 50"/>
                <a:gd name="T16" fmla="*/ 0 w 1"/>
                <a:gd name="T17" fmla="*/ 30 h 50"/>
                <a:gd name="T18" fmla="*/ 0 w 1"/>
                <a:gd name="T19" fmla="*/ 30 h 50"/>
                <a:gd name="T20" fmla="*/ 0 w 1"/>
                <a:gd name="T21" fmla="*/ 20 h 50"/>
                <a:gd name="T22" fmla="*/ 0 w 1"/>
                <a:gd name="T23" fmla="*/ 15 h 50"/>
                <a:gd name="T24" fmla="*/ 0 w 1"/>
                <a:gd name="T25" fmla="*/ 10 h 50"/>
                <a:gd name="T26" fmla="*/ 0 w 1"/>
                <a:gd name="T27" fmla="*/ 10 h 50"/>
                <a:gd name="T28" fmla="*/ 0 w 1"/>
                <a:gd name="T29" fmla="*/ 10 h 50"/>
                <a:gd name="T30" fmla="*/ 0 w 1"/>
                <a:gd name="T31" fmla="*/ 5 h 50"/>
                <a:gd name="T32" fmla="*/ 0 w 1"/>
                <a:gd name="T33" fmla="*/ 5 h 50"/>
                <a:gd name="T34" fmla="*/ 0 w 1"/>
                <a:gd name="T35" fmla="*/ 0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50"/>
                <a:gd name="T56" fmla="*/ 1 w 1"/>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50">
                  <a:moveTo>
                    <a:pt x="0" y="0"/>
                  </a:moveTo>
                  <a:lnTo>
                    <a:pt x="0" y="0"/>
                  </a:lnTo>
                  <a:lnTo>
                    <a:pt x="0" y="50"/>
                  </a:lnTo>
                  <a:lnTo>
                    <a:pt x="0" y="45"/>
                  </a:lnTo>
                  <a:lnTo>
                    <a:pt x="0" y="40"/>
                  </a:lnTo>
                  <a:lnTo>
                    <a:pt x="0" y="35"/>
                  </a:lnTo>
                  <a:lnTo>
                    <a:pt x="0" y="30"/>
                  </a:lnTo>
                  <a:lnTo>
                    <a:pt x="0" y="20"/>
                  </a:lnTo>
                  <a:lnTo>
                    <a:pt x="0" y="15"/>
                  </a:lnTo>
                  <a:lnTo>
                    <a:pt x="0" y="10"/>
                  </a:lnTo>
                  <a:lnTo>
                    <a:pt x="0" y="5"/>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5" name="Freeform 15"/>
            <p:cNvSpPr>
              <a:spLocks/>
            </p:cNvSpPr>
            <p:nvPr/>
          </p:nvSpPr>
          <p:spPr bwMode="auto">
            <a:xfrm>
              <a:off x="5303" y="704"/>
              <a:ext cx="75" cy="45"/>
            </a:xfrm>
            <a:custGeom>
              <a:avLst/>
              <a:gdLst>
                <a:gd name="T0" fmla="*/ 60 w 75"/>
                <a:gd name="T1" fmla="*/ 0 h 45"/>
                <a:gd name="T2" fmla="*/ 60 w 75"/>
                <a:gd name="T3" fmla="*/ 0 h 45"/>
                <a:gd name="T4" fmla="*/ 55 w 75"/>
                <a:gd name="T5" fmla="*/ 0 h 45"/>
                <a:gd name="T6" fmla="*/ 55 w 75"/>
                <a:gd name="T7" fmla="*/ 5 h 45"/>
                <a:gd name="T8" fmla="*/ 50 w 75"/>
                <a:gd name="T9" fmla="*/ 5 h 45"/>
                <a:gd name="T10" fmla="*/ 40 w 75"/>
                <a:gd name="T11" fmla="*/ 5 h 45"/>
                <a:gd name="T12" fmla="*/ 35 w 75"/>
                <a:gd name="T13" fmla="*/ 5 h 45"/>
                <a:gd name="T14" fmla="*/ 35 w 75"/>
                <a:gd name="T15" fmla="*/ 5 h 45"/>
                <a:gd name="T16" fmla="*/ 30 w 75"/>
                <a:gd name="T17" fmla="*/ 5 h 45"/>
                <a:gd name="T18" fmla="*/ 30 w 75"/>
                <a:gd name="T19" fmla="*/ 10 h 45"/>
                <a:gd name="T20" fmla="*/ 25 w 75"/>
                <a:gd name="T21" fmla="*/ 10 h 45"/>
                <a:gd name="T22" fmla="*/ 20 w 75"/>
                <a:gd name="T23" fmla="*/ 15 h 45"/>
                <a:gd name="T24" fmla="*/ 15 w 75"/>
                <a:gd name="T25" fmla="*/ 20 h 45"/>
                <a:gd name="T26" fmla="*/ 15 w 75"/>
                <a:gd name="T27" fmla="*/ 20 h 45"/>
                <a:gd name="T28" fmla="*/ 10 w 75"/>
                <a:gd name="T29" fmla="*/ 25 h 45"/>
                <a:gd name="T30" fmla="*/ 10 w 75"/>
                <a:gd name="T31" fmla="*/ 25 h 45"/>
                <a:gd name="T32" fmla="*/ 5 w 75"/>
                <a:gd name="T33" fmla="*/ 30 h 45"/>
                <a:gd name="T34" fmla="*/ 0 w 75"/>
                <a:gd name="T35" fmla="*/ 35 h 45"/>
                <a:gd name="T36" fmla="*/ 5 w 75"/>
                <a:gd name="T37" fmla="*/ 35 h 45"/>
                <a:gd name="T38" fmla="*/ 10 w 75"/>
                <a:gd name="T39" fmla="*/ 40 h 45"/>
                <a:gd name="T40" fmla="*/ 15 w 75"/>
                <a:gd name="T41" fmla="*/ 40 h 45"/>
                <a:gd name="T42" fmla="*/ 15 w 75"/>
                <a:gd name="T43" fmla="*/ 40 h 45"/>
                <a:gd name="T44" fmla="*/ 20 w 75"/>
                <a:gd name="T45" fmla="*/ 40 h 45"/>
                <a:gd name="T46" fmla="*/ 30 w 75"/>
                <a:gd name="T47" fmla="*/ 45 h 45"/>
                <a:gd name="T48" fmla="*/ 35 w 75"/>
                <a:gd name="T49" fmla="*/ 45 h 45"/>
                <a:gd name="T50" fmla="*/ 35 w 75"/>
                <a:gd name="T51" fmla="*/ 45 h 45"/>
                <a:gd name="T52" fmla="*/ 40 w 75"/>
                <a:gd name="T53" fmla="*/ 45 h 45"/>
                <a:gd name="T54" fmla="*/ 50 w 75"/>
                <a:gd name="T55" fmla="*/ 40 h 45"/>
                <a:gd name="T56" fmla="*/ 55 w 75"/>
                <a:gd name="T57" fmla="*/ 40 h 45"/>
                <a:gd name="T58" fmla="*/ 55 w 75"/>
                <a:gd name="T59" fmla="*/ 40 h 45"/>
                <a:gd name="T60" fmla="*/ 60 w 75"/>
                <a:gd name="T61" fmla="*/ 40 h 45"/>
                <a:gd name="T62" fmla="*/ 65 w 75"/>
                <a:gd name="T63" fmla="*/ 35 h 45"/>
                <a:gd name="T64" fmla="*/ 70 w 75"/>
                <a:gd name="T65" fmla="*/ 35 h 45"/>
                <a:gd name="T66" fmla="*/ 75 w 75"/>
                <a:gd name="T67" fmla="*/ 30 h 45"/>
                <a:gd name="T68" fmla="*/ 70 w 75"/>
                <a:gd name="T69" fmla="*/ 30 h 45"/>
                <a:gd name="T70" fmla="*/ 70 w 75"/>
                <a:gd name="T71" fmla="*/ 25 h 45"/>
                <a:gd name="T72" fmla="*/ 70 w 75"/>
                <a:gd name="T73" fmla="*/ 25 h 45"/>
                <a:gd name="T74" fmla="*/ 70 w 75"/>
                <a:gd name="T75" fmla="*/ 25 h 45"/>
                <a:gd name="T76" fmla="*/ 70 w 75"/>
                <a:gd name="T77" fmla="*/ 20 h 45"/>
                <a:gd name="T78" fmla="*/ 70 w 75"/>
                <a:gd name="T79" fmla="*/ 15 h 45"/>
                <a:gd name="T80" fmla="*/ 70 w 75"/>
                <a:gd name="T81" fmla="*/ 10 h 45"/>
                <a:gd name="T82" fmla="*/ 70 w 75"/>
                <a:gd name="T83" fmla="*/ 5 h 45"/>
                <a:gd name="T84" fmla="*/ 70 w 75"/>
                <a:gd name="T85" fmla="*/ 5 h 45"/>
                <a:gd name="T86" fmla="*/ 65 w 75"/>
                <a:gd name="T87" fmla="*/ 5 h 45"/>
                <a:gd name="T88" fmla="*/ 65 w 75"/>
                <a:gd name="T89" fmla="*/ 5 h 45"/>
                <a:gd name="T90" fmla="*/ 65 w 75"/>
                <a:gd name="T91" fmla="*/ 5 h 45"/>
                <a:gd name="T92" fmla="*/ 60 w 75"/>
                <a:gd name="T93" fmla="*/ 0 h 45"/>
                <a:gd name="T94" fmla="*/ 60 w 75"/>
                <a:gd name="T95" fmla="*/ 0 h 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
                <a:gd name="T145" fmla="*/ 0 h 45"/>
                <a:gd name="T146" fmla="*/ 75 w 75"/>
                <a:gd name="T147" fmla="*/ 45 h 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 h="45">
                  <a:moveTo>
                    <a:pt x="60" y="0"/>
                  </a:moveTo>
                  <a:lnTo>
                    <a:pt x="60" y="0"/>
                  </a:lnTo>
                  <a:lnTo>
                    <a:pt x="55" y="0"/>
                  </a:lnTo>
                  <a:lnTo>
                    <a:pt x="55" y="5"/>
                  </a:lnTo>
                  <a:lnTo>
                    <a:pt x="50" y="5"/>
                  </a:lnTo>
                  <a:lnTo>
                    <a:pt x="40" y="5"/>
                  </a:lnTo>
                  <a:lnTo>
                    <a:pt x="35" y="5"/>
                  </a:lnTo>
                  <a:lnTo>
                    <a:pt x="30" y="5"/>
                  </a:lnTo>
                  <a:lnTo>
                    <a:pt x="30" y="10"/>
                  </a:lnTo>
                  <a:lnTo>
                    <a:pt x="25" y="10"/>
                  </a:lnTo>
                  <a:lnTo>
                    <a:pt x="20" y="15"/>
                  </a:lnTo>
                  <a:lnTo>
                    <a:pt x="15" y="20"/>
                  </a:lnTo>
                  <a:lnTo>
                    <a:pt x="10" y="25"/>
                  </a:lnTo>
                  <a:lnTo>
                    <a:pt x="5" y="30"/>
                  </a:lnTo>
                  <a:lnTo>
                    <a:pt x="0" y="35"/>
                  </a:lnTo>
                  <a:lnTo>
                    <a:pt x="5" y="35"/>
                  </a:lnTo>
                  <a:lnTo>
                    <a:pt x="10" y="40"/>
                  </a:lnTo>
                  <a:lnTo>
                    <a:pt x="15" y="40"/>
                  </a:lnTo>
                  <a:lnTo>
                    <a:pt x="20" y="40"/>
                  </a:lnTo>
                  <a:lnTo>
                    <a:pt x="30" y="45"/>
                  </a:lnTo>
                  <a:lnTo>
                    <a:pt x="35" y="45"/>
                  </a:lnTo>
                  <a:lnTo>
                    <a:pt x="40" y="45"/>
                  </a:lnTo>
                  <a:lnTo>
                    <a:pt x="50" y="40"/>
                  </a:lnTo>
                  <a:lnTo>
                    <a:pt x="55" y="40"/>
                  </a:lnTo>
                  <a:lnTo>
                    <a:pt x="60" y="40"/>
                  </a:lnTo>
                  <a:lnTo>
                    <a:pt x="65" y="35"/>
                  </a:lnTo>
                  <a:lnTo>
                    <a:pt x="70" y="35"/>
                  </a:lnTo>
                  <a:lnTo>
                    <a:pt x="75" y="30"/>
                  </a:lnTo>
                  <a:lnTo>
                    <a:pt x="70" y="30"/>
                  </a:lnTo>
                  <a:lnTo>
                    <a:pt x="70" y="25"/>
                  </a:lnTo>
                  <a:lnTo>
                    <a:pt x="70" y="20"/>
                  </a:lnTo>
                  <a:lnTo>
                    <a:pt x="70" y="15"/>
                  </a:lnTo>
                  <a:lnTo>
                    <a:pt x="70" y="10"/>
                  </a:lnTo>
                  <a:lnTo>
                    <a:pt x="70" y="5"/>
                  </a:lnTo>
                  <a:lnTo>
                    <a:pt x="65" y="5"/>
                  </a:lnTo>
                  <a:lnTo>
                    <a:pt x="6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6" name="Freeform 16"/>
            <p:cNvSpPr>
              <a:spLocks/>
            </p:cNvSpPr>
            <p:nvPr/>
          </p:nvSpPr>
          <p:spPr bwMode="auto">
            <a:xfrm>
              <a:off x="5293" y="0"/>
              <a:ext cx="70" cy="65"/>
            </a:xfrm>
            <a:custGeom>
              <a:avLst/>
              <a:gdLst>
                <a:gd name="T0" fmla="*/ 0 w 70"/>
                <a:gd name="T1" fmla="*/ 0 h 65"/>
                <a:gd name="T2" fmla="*/ 0 w 70"/>
                <a:gd name="T3" fmla="*/ 0 h 65"/>
                <a:gd name="T4" fmla="*/ 0 w 70"/>
                <a:gd name="T5" fmla="*/ 5 h 65"/>
                <a:gd name="T6" fmla="*/ 0 w 70"/>
                <a:gd name="T7" fmla="*/ 10 h 65"/>
                <a:gd name="T8" fmla="*/ 0 w 70"/>
                <a:gd name="T9" fmla="*/ 20 h 65"/>
                <a:gd name="T10" fmla="*/ 0 w 70"/>
                <a:gd name="T11" fmla="*/ 30 h 65"/>
                <a:gd name="T12" fmla="*/ 0 w 70"/>
                <a:gd name="T13" fmla="*/ 35 h 65"/>
                <a:gd name="T14" fmla="*/ 5 w 70"/>
                <a:gd name="T15" fmla="*/ 45 h 65"/>
                <a:gd name="T16" fmla="*/ 5 w 70"/>
                <a:gd name="T17" fmla="*/ 50 h 65"/>
                <a:gd name="T18" fmla="*/ 5 w 70"/>
                <a:gd name="T19" fmla="*/ 60 h 65"/>
                <a:gd name="T20" fmla="*/ 10 w 70"/>
                <a:gd name="T21" fmla="*/ 60 h 65"/>
                <a:gd name="T22" fmla="*/ 20 w 70"/>
                <a:gd name="T23" fmla="*/ 60 h 65"/>
                <a:gd name="T24" fmla="*/ 25 w 70"/>
                <a:gd name="T25" fmla="*/ 60 h 65"/>
                <a:gd name="T26" fmla="*/ 30 w 70"/>
                <a:gd name="T27" fmla="*/ 65 h 65"/>
                <a:gd name="T28" fmla="*/ 35 w 70"/>
                <a:gd name="T29" fmla="*/ 65 h 65"/>
                <a:gd name="T30" fmla="*/ 40 w 70"/>
                <a:gd name="T31" fmla="*/ 65 h 65"/>
                <a:gd name="T32" fmla="*/ 45 w 70"/>
                <a:gd name="T33" fmla="*/ 60 h 65"/>
                <a:gd name="T34" fmla="*/ 45 w 70"/>
                <a:gd name="T35" fmla="*/ 60 h 65"/>
                <a:gd name="T36" fmla="*/ 50 w 70"/>
                <a:gd name="T37" fmla="*/ 60 h 65"/>
                <a:gd name="T38" fmla="*/ 55 w 70"/>
                <a:gd name="T39" fmla="*/ 60 h 65"/>
                <a:gd name="T40" fmla="*/ 60 w 70"/>
                <a:gd name="T41" fmla="*/ 60 h 65"/>
                <a:gd name="T42" fmla="*/ 65 w 70"/>
                <a:gd name="T43" fmla="*/ 55 h 65"/>
                <a:gd name="T44" fmla="*/ 65 w 70"/>
                <a:gd name="T45" fmla="*/ 55 h 65"/>
                <a:gd name="T46" fmla="*/ 70 w 70"/>
                <a:gd name="T47" fmla="*/ 50 h 65"/>
                <a:gd name="T48" fmla="*/ 70 w 70"/>
                <a:gd name="T49" fmla="*/ 5 h 65"/>
                <a:gd name="T50" fmla="*/ 0 w 70"/>
                <a:gd name="T51" fmla="*/ 0 h 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65"/>
                <a:gd name="T80" fmla="*/ 70 w 70"/>
                <a:gd name="T81" fmla="*/ 65 h 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65">
                  <a:moveTo>
                    <a:pt x="0" y="0"/>
                  </a:moveTo>
                  <a:lnTo>
                    <a:pt x="0" y="0"/>
                  </a:lnTo>
                  <a:lnTo>
                    <a:pt x="0" y="5"/>
                  </a:lnTo>
                  <a:lnTo>
                    <a:pt x="0" y="10"/>
                  </a:lnTo>
                  <a:lnTo>
                    <a:pt x="0" y="20"/>
                  </a:lnTo>
                  <a:lnTo>
                    <a:pt x="0" y="30"/>
                  </a:lnTo>
                  <a:lnTo>
                    <a:pt x="0" y="35"/>
                  </a:lnTo>
                  <a:lnTo>
                    <a:pt x="5" y="45"/>
                  </a:lnTo>
                  <a:lnTo>
                    <a:pt x="5" y="50"/>
                  </a:lnTo>
                  <a:lnTo>
                    <a:pt x="5" y="60"/>
                  </a:lnTo>
                  <a:lnTo>
                    <a:pt x="10" y="60"/>
                  </a:lnTo>
                  <a:lnTo>
                    <a:pt x="20" y="60"/>
                  </a:lnTo>
                  <a:lnTo>
                    <a:pt x="25" y="60"/>
                  </a:lnTo>
                  <a:lnTo>
                    <a:pt x="30" y="65"/>
                  </a:lnTo>
                  <a:lnTo>
                    <a:pt x="35" y="65"/>
                  </a:lnTo>
                  <a:lnTo>
                    <a:pt x="40" y="65"/>
                  </a:lnTo>
                  <a:lnTo>
                    <a:pt x="45" y="60"/>
                  </a:lnTo>
                  <a:lnTo>
                    <a:pt x="50" y="60"/>
                  </a:lnTo>
                  <a:lnTo>
                    <a:pt x="55" y="60"/>
                  </a:lnTo>
                  <a:lnTo>
                    <a:pt x="60" y="60"/>
                  </a:lnTo>
                  <a:lnTo>
                    <a:pt x="65" y="55"/>
                  </a:lnTo>
                  <a:lnTo>
                    <a:pt x="70" y="50"/>
                  </a:lnTo>
                  <a:lnTo>
                    <a:pt x="70"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7" name="Freeform 17"/>
            <p:cNvSpPr>
              <a:spLocks/>
            </p:cNvSpPr>
            <p:nvPr/>
          </p:nvSpPr>
          <p:spPr bwMode="auto">
            <a:xfrm>
              <a:off x="5122" y="236"/>
              <a:ext cx="51" cy="45"/>
            </a:xfrm>
            <a:custGeom>
              <a:avLst/>
              <a:gdLst>
                <a:gd name="T0" fmla="*/ 10 w 51"/>
                <a:gd name="T1" fmla="*/ 0 h 45"/>
                <a:gd name="T2" fmla="*/ 10 w 51"/>
                <a:gd name="T3" fmla="*/ 0 h 45"/>
                <a:gd name="T4" fmla="*/ 5 w 51"/>
                <a:gd name="T5" fmla="*/ 10 h 45"/>
                <a:gd name="T6" fmla="*/ 0 w 51"/>
                <a:gd name="T7" fmla="*/ 15 h 45"/>
                <a:gd name="T8" fmla="*/ 0 w 51"/>
                <a:gd name="T9" fmla="*/ 20 h 45"/>
                <a:gd name="T10" fmla="*/ 0 w 51"/>
                <a:gd name="T11" fmla="*/ 25 h 45"/>
                <a:gd name="T12" fmla="*/ 0 w 51"/>
                <a:gd name="T13" fmla="*/ 35 h 45"/>
                <a:gd name="T14" fmla="*/ 0 w 51"/>
                <a:gd name="T15" fmla="*/ 35 h 45"/>
                <a:gd name="T16" fmla="*/ 5 w 51"/>
                <a:gd name="T17" fmla="*/ 35 h 45"/>
                <a:gd name="T18" fmla="*/ 10 w 51"/>
                <a:gd name="T19" fmla="*/ 40 h 45"/>
                <a:gd name="T20" fmla="*/ 15 w 51"/>
                <a:gd name="T21" fmla="*/ 40 h 45"/>
                <a:gd name="T22" fmla="*/ 21 w 51"/>
                <a:gd name="T23" fmla="*/ 45 h 45"/>
                <a:gd name="T24" fmla="*/ 21 w 51"/>
                <a:gd name="T25" fmla="*/ 45 h 45"/>
                <a:gd name="T26" fmla="*/ 31 w 51"/>
                <a:gd name="T27" fmla="*/ 45 h 45"/>
                <a:gd name="T28" fmla="*/ 36 w 51"/>
                <a:gd name="T29" fmla="*/ 45 h 45"/>
                <a:gd name="T30" fmla="*/ 51 w 51"/>
                <a:gd name="T31" fmla="*/ 25 h 45"/>
                <a:gd name="T32" fmla="*/ 46 w 51"/>
                <a:gd name="T33" fmla="*/ 20 h 45"/>
                <a:gd name="T34" fmla="*/ 41 w 51"/>
                <a:gd name="T35" fmla="*/ 15 h 45"/>
                <a:gd name="T36" fmla="*/ 41 w 51"/>
                <a:gd name="T37" fmla="*/ 15 h 45"/>
                <a:gd name="T38" fmla="*/ 36 w 51"/>
                <a:gd name="T39" fmla="*/ 10 h 45"/>
                <a:gd name="T40" fmla="*/ 36 w 51"/>
                <a:gd name="T41" fmla="*/ 10 h 45"/>
                <a:gd name="T42" fmla="*/ 31 w 51"/>
                <a:gd name="T43" fmla="*/ 10 h 45"/>
                <a:gd name="T44" fmla="*/ 26 w 51"/>
                <a:gd name="T45" fmla="*/ 5 h 45"/>
                <a:gd name="T46" fmla="*/ 21 w 51"/>
                <a:gd name="T47" fmla="*/ 5 h 45"/>
                <a:gd name="T48" fmla="*/ 21 w 51"/>
                <a:gd name="T49" fmla="*/ 5 h 45"/>
                <a:gd name="T50" fmla="*/ 21 w 51"/>
                <a:gd name="T51" fmla="*/ 5 h 45"/>
                <a:gd name="T52" fmla="*/ 15 w 51"/>
                <a:gd name="T53" fmla="*/ 0 h 45"/>
                <a:gd name="T54" fmla="*/ 10 w 51"/>
                <a:gd name="T55" fmla="*/ 0 h 45"/>
                <a:gd name="T56" fmla="*/ 10 w 51"/>
                <a:gd name="T57" fmla="*/ 0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45"/>
                <a:gd name="T89" fmla="*/ 51 w 51"/>
                <a:gd name="T90" fmla="*/ 45 h 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45">
                  <a:moveTo>
                    <a:pt x="10" y="0"/>
                  </a:moveTo>
                  <a:lnTo>
                    <a:pt x="10" y="0"/>
                  </a:lnTo>
                  <a:lnTo>
                    <a:pt x="5" y="10"/>
                  </a:lnTo>
                  <a:lnTo>
                    <a:pt x="0" y="15"/>
                  </a:lnTo>
                  <a:lnTo>
                    <a:pt x="0" y="20"/>
                  </a:lnTo>
                  <a:lnTo>
                    <a:pt x="0" y="25"/>
                  </a:lnTo>
                  <a:lnTo>
                    <a:pt x="0" y="35"/>
                  </a:lnTo>
                  <a:lnTo>
                    <a:pt x="5" y="35"/>
                  </a:lnTo>
                  <a:lnTo>
                    <a:pt x="10" y="40"/>
                  </a:lnTo>
                  <a:lnTo>
                    <a:pt x="15" y="40"/>
                  </a:lnTo>
                  <a:lnTo>
                    <a:pt x="21" y="45"/>
                  </a:lnTo>
                  <a:lnTo>
                    <a:pt x="31" y="45"/>
                  </a:lnTo>
                  <a:lnTo>
                    <a:pt x="36" y="45"/>
                  </a:lnTo>
                  <a:lnTo>
                    <a:pt x="51" y="25"/>
                  </a:lnTo>
                  <a:lnTo>
                    <a:pt x="46" y="20"/>
                  </a:lnTo>
                  <a:lnTo>
                    <a:pt x="41" y="15"/>
                  </a:lnTo>
                  <a:lnTo>
                    <a:pt x="36" y="10"/>
                  </a:lnTo>
                  <a:lnTo>
                    <a:pt x="31" y="10"/>
                  </a:lnTo>
                  <a:lnTo>
                    <a:pt x="26" y="5"/>
                  </a:lnTo>
                  <a:lnTo>
                    <a:pt x="21" y="5"/>
                  </a:lnTo>
                  <a:lnTo>
                    <a:pt x="15" y="0"/>
                  </a:lnTo>
                  <a:lnTo>
                    <a:pt x="1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95400" y="609600"/>
            <a:ext cx="7239000" cy="609600"/>
          </a:xfrm>
          <a:noFill/>
        </p:spPr>
        <p:txBody>
          <a:bodyPr/>
          <a:lstStyle/>
          <a:p>
            <a:r>
              <a:rPr lang="en-US" altLang="en-US" sz="3600">
                <a:solidFill>
                  <a:srgbClr val="1F554B"/>
                </a:solidFill>
              </a:rPr>
              <a:t>Chi-Square GOF Test - Repair</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ED2A5B-9ACF-4337-8C85-EEACCD2F9D4E}"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914400" y="1447800"/>
          <a:ext cx="3859213" cy="1293813"/>
        </p:xfrm>
        <a:graphic>
          <a:graphicData uri="http://schemas.openxmlformats.org/presentationml/2006/ole">
            <mc:AlternateContent xmlns:mc="http://schemas.openxmlformats.org/markup-compatibility/2006">
              <mc:Choice xmlns:v="urn:schemas-microsoft-com:vml" Requires="v">
                <p:oleObj spid="_x0000_s2059" name="Equation" r:id="rId4" imgW="1307880" imgH="444240" progId="Equation.3">
                  <p:embed/>
                </p:oleObj>
              </mc:Choice>
              <mc:Fallback>
                <p:oleObj name="Equation" r:id="rId4" imgW="1307880" imgH="4442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38592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4"/>
          <p:cNvSpPr>
            <a:spLocks noChangeArrowheads="1"/>
          </p:cNvSpPr>
          <p:nvPr/>
        </p:nvSpPr>
        <p:spPr bwMode="auto">
          <a:xfrm>
            <a:off x="533400" y="2667000"/>
            <a:ext cx="7924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where k = number of classes</a:t>
            </a:r>
          </a:p>
          <a:p>
            <a:r>
              <a:rPr lang="en-US" altLang="en-US">
                <a:latin typeface="Arial" panose="020B0604020202020204" pitchFamily="34" charset="0"/>
              </a:rPr>
              <a:t>	O</a:t>
            </a:r>
            <a:r>
              <a:rPr lang="en-US" altLang="en-US" baseline="-25000">
                <a:latin typeface="Arial" panose="020B0604020202020204" pitchFamily="34" charset="0"/>
              </a:rPr>
              <a:t>i</a:t>
            </a:r>
            <a:r>
              <a:rPr lang="en-US" altLang="en-US">
                <a:latin typeface="Arial" panose="020B0604020202020204" pitchFamily="34" charset="0"/>
              </a:rPr>
              <a:t> = observed number of repairs in the i</a:t>
            </a:r>
            <a:r>
              <a:rPr lang="en-US" altLang="en-US" baseline="30000">
                <a:latin typeface="Arial" panose="020B0604020202020204" pitchFamily="34" charset="0"/>
              </a:rPr>
              <a:t>th</a:t>
            </a:r>
            <a:r>
              <a:rPr lang="en-US" altLang="en-US">
                <a:latin typeface="Arial" panose="020B0604020202020204" pitchFamily="34" charset="0"/>
              </a:rPr>
              <a:t> class </a:t>
            </a:r>
          </a:p>
          <a:p>
            <a:r>
              <a:rPr lang="en-US" altLang="en-US">
                <a:latin typeface="Arial" panose="020B0604020202020204" pitchFamily="34" charset="0"/>
              </a:rPr>
              <a:t>	E</a:t>
            </a:r>
            <a:r>
              <a:rPr lang="en-US" altLang="en-US" baseline="-25000">
                <a:latin typeface="Arial" panose="020B0604020202020204" pitchFamily="34" charset="0"/>
              </a:rPr>
              <a:t>i</a:t>
            </a:r>
            <a:r>
              <a:rPr lang="en-US" altLang="en-US">
                <a:latin typeface="Arial" panose="020B0604020202020204" pitchFamily="34" charset="0"/>
              </a:rPr>
              <a:t> = expected number of repairs in the i</a:t>
            </a:r>
            <a:r>
              <a:rPr lang="en-US" altLang="en-US" baseline="30000">
                <a:latin typeface="Arial" panose="020B0604020202020204" pitchFamily="34" charset="0"/>
              </a:rPr>
              <a:t>th</a:t>
            </a:r>
            <a:r>
              <a:rPr lang="en-US" altLang="en-US">
                <a:latin typeface="Arial" panose="020B0604020202020204" pitchFamily="34" charset="0"/>
              </a:rPr>
              <a:t> class</a:t>
            </a:r>
          </a:p>
          <a:p>
            <a:r>
              <a:rPr lang="en-US" altLang="en-US">
                <a:latin typeface="Arial" panose="020B0604020202020204" pitchFamily="34" charset="0"/>
              </a:rPr>
              <a:t>	    = n p</a:t>
            </a:r>
            <a:r>
              <a:rPr lang="en-US" altLang="en-US" baseline="-25000">
                <a:latin typeface="Arial" panose="020B0604020202020204" pitchFamily="34" charset="0"/>
              </a:rPr>
              <a:t>i</a:t>
            </a:r>
            <a:endParaRPr lang="en-US" altLang="en-US">
              <a:latin typeface="Arial" panose="020B0604020202020204" pitchFamily="34" charset="0"/>
            </a:endParaRPr>
          </a:p>
          <a:p>
            <a:r>
              <a:rPr lang="en-US" altLang="en-US">
                <a:latin typeface="Arial" panose="020B0604020202020204" pitchFamily="34" charset="0"/>
              </a:rPr>
              <a:t>	 n = total number at risk (sample size)</a:t>
            </a:r>
          </a:p>
          <a:p>
            <a:r>
              <a:rPr lang="en-US" altLang="en-US">
                <a:latin typeface="Arial" panose="020B0604020202020204" pitchFamily="34" charset="0"/>
              </a:rPr>
              <a:t>	p</a:t>
            </a:r>
            <a:r>
              <a:rPr lang="en-US" altLang="en-US" baseline="-25000">
                <a:latin typeface="Arial" panose="020B0604020202020204" pitchFamily="34" charset="0"/>
              </a:rPr>
              <a:t>i</a:t>
            </a:r>
            <a:r>
              <a:rPr lang="en-US" altLang="en-US">
                <a:latin typeface="Arial" panose="020B0604020202020204" pitchFamily="34" charset="0"/>
              </a:rPr>
              <a:t> = H(a</a:t>
            </a:r>
            <a:r>
              <a:rPr lang="en-US" altLang="en-US" baseline="-25000">
                <a:latin typeface="Arial" panose="020B0604020202020204" pitchFamily="34" charset="0"/>
              </a:rPr>
              <a:t>i</a:t>
            </a:r>
            <a:r>
              <a:rPr lang="en-US" altLang="en-US">
                <a:latin typeface="Arial" panose="020B0604020202020204" pitchFamily="34" charset="0"/>
              </a:rPr>
              <a:t>) - H(a</a:t>
            </a:r>
            <a:r>
              <a:rPr lang="en-US" altLang="en-US" baseline="-25000">
                <a:latin typeface="Arial" panose="020B0604020202020204" pitchFamily="34" charset="0"/>
              </a:rPr>
              <a:t>i-1</a:t>
            </a:r>
            <a:r>
              <a:rPr lang="en-US" altLang="en-US">
                <a:latin typeface="Arial" panose="020B0604020202020204" pitchFamily="34" charset="0"/>
              </a:rPr>
              <a:t>) </a:t>
            </a:r>
          </a:p>
          <a:p>
            <a:r>
              <a:rPr lang="en-US" altLang="en-US">
                <a:latin typeface="Arial" panose="020B0604020202020204" pitchFamily="34" charset="0"/>
              </a:rPr>
              <a:t>probability of a failure occurring in the i</a:t>
            </a:r>
            <a:r>
              <a:rPr lang="en-US" altLang="en-US" baseline="30000">
                <a:latin typeface="Arial" panose="020B0604020202020204" pitchFamily="34" charset="0"/>
              </a:rPr>
              <a:t>th</a:t>
            </a:r>
            <a:r>
              <a:rPr lang="en-US" altLang="en-US">
                <a:latin typeface="Arial" panose="020B0604020202020204" pitchFamily="34" charset="0"/>
              </a:rPr>
              <a:t> class if H</a:t>
            </a:r>
            <a:r>
              <a:rPr lang="en-US" altLang="en-US" baseline="-25000">
                <a:latin typeface="Arial" panose="020B0604020202020204" pitchFamily="34" charset="0"/>
              </a:rPr>
              <a:t>0</a:t>
            </a:r>
            <a:r>
              <a:rPr lang="en-US" altLang="en-US">
                <a:latin typeface="Arial" panose="020B0604020202020204" pitchFamily="34" charset="0"/>
              </a:rPr>
              <a:t> is true</a:t>
            </a:r>
          </a:p>
          <a:p>
            <a:endParaRPr lang="en-US" altLang="en-US">
              <a:latin typeface="Arial" panose="020B0604020202020204" pitchFamily="34" charset="0"/>
            </a:endParaRPr>
          </a:p>
        </p:txBody>
      </p:sp>
      <p:sp>
        <p:nvSpPr>
          <p:cNvPr id="2055" name="Rectangle 5"/>
          <p:cNvSpPr>
            <a:spLocks noChangeArrowheads="1"/>
          </p:cNvSpPr>
          <p:nvPr/>
        </p:nvSpPr>
        <p:spPr bwMode="auto">
          <a:xfrm>
            <a:off x="5638800" y="1371600"/>
            <a:ext cx="3135313" cy="835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with df = k - 1 - number</a:t>
            </a:r>
          </a:p>
          <a:p>
            <a:r>
              <a:rPr lang="en-US" altLang="en-US"/>
              <a:t>of estimated parameters</a:t>
            </a:r>
          </a:p>
        </p:txBody>
      </p:sp>
      <p:grpSp>
        <p:nvGrpSpPr>
          <p:cNvPr id="2056" name="Group 6"/>
          <p:cNvGrpSpPr>
            <a:grpSpLocks/>
          </p:cNvGrpSpPr>
          <p:nvPr/>
        </p:nvGrpSpPr>
        <p:grpSpPr bwMode="auto">
          <a:xfrm>
            <a:off x="5715000" y="3962400"/>
            <a:ext cx="3070225" cy="835025"/>
            <a:chOff x="3456" y="2386"/>
            <a:chExt cx="1934" cy="526"/>
          </a:xfrm>
        </p:grpSpPr>
        <p:sp>
          <p:nvSpPr>
            <p:cNvPr id="2057" name="Rectangle 7"/>
            <p:cNvSpPr>
              <a:spLocks noChangeArrowheads="1"/>
            </p:cNvSpPr>
            <p:nvPr/>
          </p:nvSpPr>
          <p:spPr bwMode="auto">
            <a:xfrm>
              <a:off x="4210" y="2386"/>
              <a:ext cx="1180" cy="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Hypothesized</a:t>
              </a:r>
            </a:p>
            <a:p>
              <a:r>
                <a:rPr lang="en-US" altLang="en-US"/>
                <a:t>distribution</a:t>
              </a:r>
            </a:p>
          </p:txBody>
        </p:sp>
        <p:sp>
          <p:nvSpPr>
            <p:cNvPr id="2058" name="Line 8"/>
            <p:cNvSpPr>
              <a:spLocks noChangeShapeType="1"/>
            </p:cNvSpPr>
            <p:nvPr/>
          </p:nvSpPr>
          <p:spPr bwMode="auto">
            <a:xfrm flipH="1">
              <a:off x="3456" y="2784"/>
              <a:ext cx="768" cy="96"/>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219200" y="381000"/>
            <a:ext cx="7467600" cy="914400"/>
          </a:xfrm>
          <a:noFill/>
        </p:spPr>
        <p:txBody>
          <a:bodyPr/>
          <a:lstStyle/>
          <a:p>
            <a:r>
              <a:rPr lang="en-US" altLang="en-US" sz="3600">
                <a:solidFill>
                  <a:srgbClr val="1F554B"/>
                </a:solidFill>
              </a:rPr>
              <a:t>Power-Law Process - Minimal Repair Example 16.13</a:t>
            </a:r>
          </a:p>
        </p:txBody>
      </p:sp>
      <p:sp>
        <p:nvSpPr>
          <p:cNvPr id="13" name="Date Placeholder 2"/>
          <p:cNvSpPr>
            <a:spLocks noGrp="1"/>
          </p:cNvSpPr>
          <p:nvPr>
            <p:ph type="dt" sz="quarter" idx="10"/>
          </p:nvPr>
        </p:nvSpPr>
        <p:spPr/>
        <p:txBody>
          <a:bodyPr/>
          <a:lstStyle/>
          <a:p>
            <a:pPr>
              <a:defRPr/>
            </a:pPr>
            <a:r>
              <a:rPr lang="en-US"/>
              <a:t>Chapter 16</a:t>
            </a:r>
          </a:p>
        </p:txBody>
      </p:sp>
      <p:sp>
        <p:nvSpPr>
          <p:cNvPr id="14"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5BAC2A-28BB-430A-99AC-97A6FD03B57F}" type="slidenum">
              <a:rPr lang="en-US" altLang="en-US" sz="1400">
                <a:latin typeface="Tahoma" panose="020B0604030504040204" pitchFamily="34" charset="0"/>
              </a:rPr>
              <a:pPr/>
              <a:t>40</a:t>
            </a:fld>
            <a:endParaRPr lang="en-US" altLang="en-US" sz="1400">
              <a:latin typeface="Tahoma" panose="020B0604030504040204" pitchFamily="34" charset="0"/>
            </a:endParaRPr>
          </a:p>
        </p:txBody>
      </p:sp>
      <p:sp>
        <p:nvSpPr>
          <p:cNvPr id="31750" name="Rectangle 3"/>
          <p:cNvSpPr>
            <a:spLocks noChangeArrowheads="1"/>
          </p:cNvSpPr>
          <p:nvPr/>
        </p:nvSpPr>
        <p:spPr bwMode="auto">
          <a:xfrm>
            <a:off x="381000" y="1676400"/>
            <a:ext cx="85058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The goodness-of-fit test provided C</a:t>
            </a:r>
            <a:r>
              <a:rPr lang="en-US" altLang="en-US" baseline="-25000">
                <a:latin typeface="Arial" panose="020B0604020202020204" pitchFamily="34" charset="0"/>
              </a:rPr>
              <a:t>M</a:t>
            </a:r>
            <a:r>
              <a:rPr lang="en-US" altLang="en-US">
                <a:latin typeface="Arial" panose="020B0604020202020204" pitchFamily="34" charset="0"/>
              </a:rPr>
              <a:t> = .0239 &lt; .172 - </a:t>
            </a:r>
          </a:p>
          <a:p>
            <a:r>
              <a:rPr lang="en-US" altLang="en-US">
                <a:latin typeface="Arial" panose="020B0604020202020204" pitchFamily="34" charset="0"/>
              </a:rPr>
              <a:t>the critical value at 10 percent level of significance.  </a:t>
            </a:r>
          </a:p>
          <a:p>
            <a:endParaRPr lang="en-US" altLang="en-US">
              <a:latin typeface="Arial" panose="020B0604020202020204" pitchFamily="34" charset="0"/>
            </a:endParaRPr>
          </a:p>
          <a:p>
            <a:r>
              <a:rPr lang="en-US" altLang="en-US">
                <a:latin typeface="Arial" panose="020B0604020202020204" pitchFamily="34" charset="0"/>
              </a:rPr>
              <a:t>As a result, the computed intensity function was accepted.  </a:t>
            </a:r>
          </a:p>
          <a:p>
            <a:r>
              <a:rPr lang="en-US" altLang="en-US">
                <a:latin typeface="Arial" panose="020B0604020202020204" pitchFamily="34" charset="0"/>
              </a:rPr>
              <a:t>After four years of usage (approximately 1000 working days), </a:t>
            </a:r>
          </a:p>
          <a:p>
            <a:r>
              <a:rPr lang="en-US" altLang="en-US">
                <a:latin typeface="Arial" panose="020B0604020202020204" pitchFamily="34" charset="0"/>
              </a:rPr>
              <a:t>the MTBF of the machine is estimated to be:</a:t>
            </a:r>
          </a:p>
        </p:txBody>
      </p:sp>
      <p:graphicFrame>
        <p:nvGraphicFramePr>
          <p:cNvPr id="31746" name="Object 4"/>
          <p:cNvGraphicFramePr>
            <a:graphicFrameLocks/>
          </p:cNvGraphicFramePr>
          <p:nvPr/>
        </p:nvGraphicFramePr>
        <p:xfrm>
          <a:off x="609600" y="4419600"/>
          <a:ext cx="6430963" cy="733425"/>
        </p:xfrm>
        <a:graphic>
          <a:graphicData uri="http://schemas.openxmlformats.org/presentationml/2006/ole">
            <mc:AlternateContent xmlns:mc="http://schemas.openxmlformats.org/markup-compatibility/2006">
              <mc:Choice xmlns:v="urn:schemas-microsoft-com:vml" Requires="v">
                <p:oleObj spid="_x0000_s31759" name="Equation" r:id="rId4" imgW="3708360" imgH="431640" progId="Equation.3">
                  <p:embed/>
                </p:oleObj>
              </mc:Choice>
              <mc:Fallback>
                <p:oleObj name="Equation" r:id="rId4" imgW="3708360" imgH="4316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419600"/>
                        <a:ext cx="64309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51" name="Group 7"/>
          <p:cNvGrpSpPr>
            <a:grpSpLocks noChangeAspect="1"/>
          </p:cNvGrpSpPr>
          <p:nvPr/>
        </p:nvGrpSpPr>
        <p:grpSpPr bwMode="auto">
          <a:xfrm>
            <a:off x="7620000" y="4876800"/>
            <a:ext cx="1143000" cy="1281113"/>
            <a:chOff x="4800" y="3072"/>
            <a:chExt cx="720" cy="807"/>
          </a:xfrm>
        </p:grpSpPr>
        <p:sp>
          <p:nvSpPr>
            <p:cNvPr id="31752" name="AutoShape 6"/>
            <p:cNvSpPr>
              <a:spLocks noChangeAspect="1" noChangeArrowheads="1" noTextEdit="1"/>
            </p:cNvSpPr>
            <p:nvPr/>
          </p:nvSpPr>
          <p:spPr bwMode="auto">
            <a:xfrm>
              <a:off x="4800" y="3072"/>
              <a:ext cx="720"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53" name="Freeform 8"/>
            <p:cNvSpPr>
              <a:spLocks/>
            </p:cNvSpPr>
            <p:nvPr/>
          </p:nvSpPr>
          <p:spPr bwMode="auto">
            <a:xfrm>
              <a:off x="4800" y="3265"/>
              <a:ext cx="720" cy="614"/>
            </a:xfrm>
            <a:custGeom>
              <a:avLst/>
              <a:gdLst>
                <a:gd name="T0" fmla="*/ 563 w 720"/>
                <a:gd name="T1" fmla="*/ 563 h 614"/>
                <a:gd name="T2" fmla="*/ 496 w 720"/>
                <a:gd name="T3" fmla="*/ 553 h 614"/>
                <a:gd name="T4" fmla="*/ 502 w 720"/>
                <a:gd name="T5" fmla="*/ 523 h 614"/>
                <a:gd name="T6" fmla="*/ 563 w 720"/>
                <a:gd name="T7" fmla="*/ 487 h 614"/>
                <a:gd name="T8" fmla="*/ 611 w 720"/>
                <a:gd name="T9" fmla="*/ 457 h 614"/>
                <a:gd name="T10" fmla="*/ 690 w 720"/>
                <a:gd name="T11" fmla="*/ 457 h 614"/>
                <a:gd name="T12" fmla="*/ 690 w 720"/>
                <a:gd name="T13" fmla="*/ 431 h 614"/>
                <a:gd name="T14" fmla="*/ 659 w 720"/>
                <a:gd name="T15" fmla="*/ 411 h 614"/>
                <a:gd name="T16" fmla="*/ 659 w 720"/>
                <a:gd name="T17" fmla="*/ 386 h 614"/>
                <a:gd name="T18" fmla="*/ 593 w 720"/>
                <a:gd name="T19" fmla="*/ 406 h 614"/>
                <a:gd name="T20" fmla="*/ 605 w 720"/>
                <a:gd name="T21" fmla="*/ 421 h 614"/>
                <a:gd name="T22" fmla="*/ 563 w 720"/>
                <a:gd name="T23" fmla="*/ 421 h 614"/>
                <a:gd name="T24" fmla="*/ 411 w 720"/>
                <a:gd name="T25" fmla="*/ 401 h 614"/>
                <a:gd name="T26" fmla="*/ 411 w 720"/>
                <a:gd name="T27" fmla="*/ 447 h 614"/>
                <a:gd name="T28" fmla="*/ 393 w 720"/>
                <a:gd name="T29" fmla="*/ 457 h 614"/>
                <a:gd name="T30" fmla="*/ 369 w 720"/>
                <a:gd name="T31" fmla="*/ 452 h 614"/>
                <a:gd name="T32" fmla="*/ 357 w 720"/>
                <a:gd name="T33" fmla="*/ 431 h 614"/>
                <a:gd name="T34" fmla="*/ 363 w 720"/>
                <a:gd name="T35" fmla="*/ 396 h 614"/>
                <a:gd name="T36" fmla="*/ 345 w 720"/>
                <a:gd name="T37" fmla="*/ 386 h 614"/>
                <a:gd name="T38" fmla="*/ 230 w 720"/>
                <a:gd name="T39" fmla="*/ 386 h 614"/>
                <a:gd name="T40" fmla="*/ 200 w 720"/>
                <a:gd name="T41" fmla="*/ 381 h 614"/>
                <a:gd name="T42" fmla="*/ 230 w 720"/>
                <a:gd name="T43" fmla="*/ 365 h 614"/>
                <a:gd name="T44" fmla="*/ 290 w 720"/>
                <a:gd name="T45" fmla="*/ 370 h 614"/>
                <a:gd name="T46" fmla="*/ 327 w 720"/>
                <a:gd name="T47" fmla="*/ 360 h 614"/>
                <a:gd name="T48" fmla="*/ 339 w 720"/>
                <a:gd name="T49" fmla="*/ 340 h 614"/>
                <a:gd name="T50" fmla="*/ 339 w 720"/>
                <a:gd name="T51" fmla="*/ 254 h 614"/>
                <a:gd name="T52" fmla="*/ 351 w 720"/>
                <a:gd name="T53" fmla="*/ 218 h 614"/>
                <a:gd name="T54" fmla="*/ 393 w 720"/>
                <a:gd name="T55" fmla="*/ 203 h 614"/>
                <a:gd name="T56" fmla="*/ 436 w 720"/>
                <a:gd name="T57" fmla="*/ 208 h 614"/>
                <a:gd name="T58" fmla="*/ 442 w 720"/>
                <a:gd name="T59" fmla="*/ 233 h 614"/>
                <a:gd name="T60" fmla="*/ 448 w 720"/>
                <a:gd name="T61" fmla="*/ 259 h 614"/>
                <a:gd name="T62" fmla="*/ 466 w 720"/>
                <a:gd name="T63" fmla="*/ 340 h 614"/>
                <a:gd name="T64" fmla="*/ 466 w 720"/>
                <a:gd name="T65" fmla="*/ 365 h 614"/>
                <a:gd name="T66" fmla="*/ 466 w 720"/>
                <a:gd name="T67" fmla="*/ 289 h 614"/>
                <a:gd name="T68" fmla="*/ 484 w 720"/>
                <a:gd name="T69" fmla="*/ 259 h 614"/>
                <a:gd name="T70" fmla="*/ 514 w 720"/>
                <a:gd name="T71" fmla="*/ 203 h 614"/>
                <a:gd name="T72" fmla="*/ 538 w 720"/>
                <a:gd name="T73" fmla="*/ 188 h 614"/>
                <a:gd name="T74" fmla="*/ 551 w 720"/>
                <a:gd name="T75" fmla="*/ 157 h 614"/>
                <a:gd name="T76" fmla="*/ 563 w 720"/>
                <a:gd name="T77" fmla="*/ 137 h 614"/>
                <a:gd name="T78" fmla="*/ 581 w 720"/>
                <a:gd name="T79" fmla="*/ 101 h 614"/>
                <a:gd name="T80" fmla="*/ 563 w 720"/>
                <a:gd name="T81" fmla="*/ 101 h 614"/>
                <a:gd name="T82" fmla="*/ 551 w 720"/>
                <a:gd name="T83" fmla="*/ 91 h 614"/>
                <a:gd name="T84" fmla="*/ 551 w 720"/>
                <a:gd name="T85" fmla="*/ 61 h 614"/>
                <a:gd name="T86" fmla="*/ 526 w 720"/>
                <a:gd name="T87" fmla="*/ 56 h 614"/>
                <a:gd name="T88" fmla="*/ 484 w 720"/>
                <a:gd name="T89" fmla="*/ 51 h 614"/>
                <a:gd name="T90" fmla="*/ 417 w 720"/>
                <a:gd name="T91" fmla="*/ 20 h 614"/>
                <a:gd name="T92" fmla="*/ 375 w 720"/>
                <a:gd name="T93" fmla="*/ 0 h 614"/>
                <a:gd name="T94" fmla="*/ 333 w 720"/>
                <a:gd name="T95" fmla="*/ 0 h 614"/>
                <a:gd name="T96" fmla="*/ 284 w 720"/>
                <a:gd name="T97" fmla="*/ 20 h 614"/>
                <a:gd name="T98" fmla="*/ 230 w 720"/>
                <a:gd name="T99" fmla="*/ 46 h 614"/>
                <a:gd name="T100" fmla="*/ 182 w 720"/>
                <a:gd name="T101" fmla="*/ 20 h 614"/>
                <a:gd name="T102" fmla="*/ 145 w 720"/>
                <a:gd name="T103" fmla="*/ 40 h 614"/>
                <a:gd name="T104" fmla="*/ 121 w 720"/>
                <a:gd name="T105" fmla="*/ 101 h 614"/>
                <a:gd name="T106" fmla="*/ 109 w 720"/>
                <a:gd name="T107" fmla="*/ 137 h 614"/>
                <a:gd name="T108" fmla="*/ 115 w 720"/>
                <a:gd name="T109" fmla="*/ 167 h 614"/>
                <a:gd name="T110" fmla="*/ 91 w 720"/>
                <a:gd name="T111" fmla="*/ 193 h 614"/>
                <a:gd name="T112" fmla="*/ 67 w 720"/>
                <a:gd name="T113" fmla="*/ 238 h 614"/>
                <a:gd name="T114" fmla="*/ 54 w 720"/>
                <a:gd name="T115" fmla="*/ 320 h 614"/>
                <a:gd name="T116" fmla="*/ 61 w 720"/>
                <a:gd name="T117" fmla="*/ 457 h 614"/>
                <a:gd name="T118" fmla="*/ 0 w 720"/>
                <a:gd name="T119" fmla="*/ 558 h 614"/>
                <a:gd name="T120" fmla="*/ 720 w 720"/>
                <a:gd name="T121" fmla="*/ 578 h 614"/>
                <a:gd name="T122" fmla="*/ 708 w 720"/>
                <a:gd name="T123" fmla="*/ 558 h 6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0"/>
                <a:gd name="T187" fmla="*/ 0 h 614"/>
                <a:gd name="T188" fmla="*/ 720 w 720"/>
                <a:gd name="T189" fmla="*/ 614 h 6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0" h="614">
                  <a:moveTo>
                    <a:pt x="702" y="558"/>
                  </a:moveTo>
                  <a:lnTo>
                    <a:pt x="702" y="558"/>
                  </a:lnTo>
                  <a:lnTo>
                    <a:pt x="678" y="558"/>
                  </a:lnTo>
                  <a:lnTo>
                    <a:pt x="653" y="558"/>
                  </a:lnTo>
                  <a:lnTo>
                    <a:pt x="599" y="563"/>
                  </a:lnTo>
                  <a:lnTo>
                    <a:pt x="587" y="563"/>
                  </a:lnTo>
                  <a:lnTo>
                    <a:pt x="575" y="563"/>
                  </a:lnTo>
                  <a:lnTo>
                    <a:pt x="563" y="563"/>
                  </a:lnTo>
                  <a:lnTo>
                    <a:pt x="551" y="563"/>
                  </a:lnTo>
                  <a:lnTo>
                    <a:pt x="538" y="563"/>
                  </a:lnTo>
                  <a:lnTo>
                    <a:pt x="526" y="563"/>
                  </a:lnTo>
                  <a:lnTo>
                    <a:pt x="514" y="563"/>
                  </a:lnTo>
                  <a:lnTo>
                    <a:pt x="502" y="558"/>
                  </a:lnTo>
                  <a:lnTo>
                    <a:pt x="496" y="558"/>
                  </a:lnTo>
                  <a:lnTo>
                    <a:pt x="496" y="553"/>
                  </a:lnTo>
                  <a:lnTo>
                    <a:pt x="496" y="548"/>
                  </a:lnTo>
                  <a:lnTo>
                    <a:pt x="496" y="543"/>
                  </a:lnTo>
                  <a:lnTo>
                    <a:pt x="496" y="533"/>
                  </a:lnTo>
                  <a:lnTo>
                    <a:pt x="496" y="523"/>
                  </a:lnTo>
                  <a:lnTo>
                    <a:pt x="502" y="523"/>
                  </a:lnTo>
                  <a:lnTo>
                    <a:pt x="514" y="518"/>
                  </a:lnTo>
                  <a:lnTo>
                    <a:pt x="520" y="507"/>
                  </a:lnTo>
                  <a:lnTo>
                    <a:pt x="532" y="507"/>
                  </a:lnTo>
                  <a:lnTo>
                    <a:pt x="538" y="502"/>
                  </a:lnTo>
                  <a:lnTo>
                    <a:pt x="545" y="502"/>
                  </a:lnTo>
                  <a:lnTo>
                    <a:pt x="551" y="497"/>
                  </a:lnTo>
                  <a:lnTo>
                    <a:pt x="557" y="492"/>
                  </a:lnTo>
                  <a:lnTo>
                    <a:pt x="563" y="487"/>
                  </a:lnTo>
                  <a:lnTo>
                    <a:pt x="563" y="482"/>
                  </a:lnTo>
                  <a:lnTo>
                    <a:pt x="569" y="477"/>
                  </a:lnTo>
                  <a:lnTo>
                    <a:pt x="575" y="472"/>
                  </a:lnTo>
                  <a:lnTo>
                    <a:pt x="581" y="467"/>
                  </a:lnTo>
                  <a:lnTo>
                    <a:pt x="587" y="462"/>
                  </a:lnTo>
                  <a:lnTo>
                    <a:pt x="587" y="457"/>
                  </a:lnTo>
                  <a:lnTo>
                    <a:pt x="599" y="457"/>
                  </a:lnTo>
                  <a:lnTo>
                    <a:pt x="611" y="457"/>
                  </a:lnTo>
                  <a:lnTo>
                    <a:pt x="623" y="452"/>
                  </a:lnTo>
                  <a:lnTo>
                    <a:pt x="635" y="452"/>
                  </a:lnTo>
                  <a:lnTo>
                    <a:pt x="641" y="452"/>
                  </a:lnTo>
                  <a:lnTo>
                    <a:pt x="653" y="452"/>
                  </a:lnTo>
                  <a:lnTo>
                    <a:pt x="659" y="452"/>
                  </a:lnTo>
                  <a:lnTo>
                    <a:pt x="678" y="452"/>
                  </a:lnTo>
                  <a:lnTo>
                    <a:pt x="684" y="452"/>
                  </a:lnTo>
                  <a:lnTo>
                    <a:pt x="690" y="457"/>
                  </a:lnTo>
                  <a:lnTo>
                    <a:pt x="690" y="452"/>
                  </a:lnTo>
                  <a:lnTo>
                    <a:pt x="690" y="447"/>
                  </a:lnTo>
                  <a:lnTo>
                    <a:pt x="690" y="441"/>
                  </a:lnTo>
                  <a:lnTo>
                    <a:pt x="690" y="431"/>
                  </a:lnTo>
                  <a:lnTo>
                    <a:pt x="690" y="426"/>
                  </a:lnTo>
                  <a:lnTo>
                    <a:pt x="690" y="421"/>
                  </a:lnTo>
                  <a:lnTo>
                    <a:pt x="684" y="421"/>
                  </a:lnTo>
                  <a:lnTo>
                    <a:pt x="678" y="421"/>
                  </a:lnTo>
                  <a:lnTo>
                    <a:pt x="672" y="421"/>
                  </a:lnTo>
                  <a:lnTo>
                    <a:pt x="666" y="416"/>
                  </a:lnTo>
                  <a:lnTo>
                    <a:pt x="659" y="416"/>
                  </a:lnTo>
                  <a:lnTo>
                    <a:pt x="659" y="411"/>
                  </a:lnTo>
                  <a:lnTo>
                    <a:pt x="659" y="406"/>
                  </a:lnTo>
                  <a:lnTo>
                    <a:pt x="659" y="401"/>
                  </a:lnTo>
                  <a:lnTo>
                    <a:pt x="659" y="396"/>
                  </a:lnTo>
                  <a:lnTo>
                    <a:pt x="659" y="386"/>
                  </a:lnTo>
                  <a:lnTo>
                    <a:pt x="587" y="391"/>
                  </a:lnTo>
                  <a:lnTo>
                    <a:pt x="587" y="396"/>
                  </a:lnTo>
                  <a:lnTo>
                    <a:pt x="587" y="401"/>
                  </a:lnTo>
                  <a:lnTo>
                    <a:pt x="593" y="406"/>
                  </a:lnTo>
                  <a:lnTo>
                    <a:pt x="599" y="406"/>
                  </a:lnTo>
                  <a:lnTo>
                    <a:pt x="605" y="411"/>
                  </a:lnTo>
                  <a:lnTo>
                    <a:pt x="611" y="411"/>
                  </a:lnTo>
                  <a:lnTo>
                    <a:pt x="611" y="416"/>
                  </a:lnTo>
                  <a:lnTo>
                    <a:pt x="611" y="421"/>
                  </a:lnTo>
                  <a:lnTo>
                    <a:pt x="605" y="421"/>
                  </a:lnTo>
                  <a:lnTo>
                    <a:pt x="599" y="421"/>
                  </a:lnTo>
                  <a:lnTo>
                    <a:pt x="593" y="421"/>
                  </a:lnTo>
                  <a:lnTo>
                    <a:pt x="587" y="421"/>
                  </a:lnTo>
                  <a:lnTo>
                    <a:pt x="581" y="421"/>
                  </a:lnTo>
                  <a:lnTo>
                    <a:pt x="569" y="421"/>
                  </a:lnTo>
                  <a:lnTo>
                    <a:pt x="563" y="421"/>
                  </a:lnTo>
                  <a:lnTo>
                    <a:pt x="551" y="421"/>
                  </a:lnTo>
                  <a:lnTo>
                    <a:pt x="545" y="421"/>
                  </a:lnTo>
                  <a:lnTo>
                    <a:pt x="538" y="421"/>
                  </a:lnTo>
                  <a:lnTo>
                    <a:pt x="532" y="421"/>
                  </a:lnTo>
                  <a:lnTo>
                    <a:pt x="526" y="421"/>
                  </a:lnTo>
                  <a:lnTo>
                    <a:pt x="514" y="401"/>
                  </a:lnTo>
                  <a:lnTo>
                    <a:pt x="417" y="401"/>
                  </a:lnTo>
                  <a:lnTo>
                    <a:pt x="411" y="401"/>
                  </a:lnTo>
                  <a:lnTo>
                    <a:pt x="411" y="406"/>
                  </a:lnTo>
                  <a:lnTo>
                    <a:pt x="411" y="421"/>
                  </a:lnTo>
                  <a:lnTo>
                    <a:pt x="417" y="426"/>
                  </a:lnTo>
                  <a:lnTo>
                    <a:pt x="417" y="431"/>
                  </a:lnTo>
                  <a:lnTo>
                    <a:pt x="417" y="436"/>
                  </a:lnTo>
                  <a:lnTo>
                    <a:pt x="411" y="441"/>
                  </a:lnTo>
                  <a:lnTo>
                    <a:pt x="411" y="447"/>
                  </a:lnTo>
                  <a:lnTo>
                    <a:pt x="411" y="452"/>
                  </a:lnTo>
                  <a:lnTo>
                    <a:pt x="405" y="452"/>
                  </a:lnTo>
                  <a:lnTo>
                    <a:pt x="399" y="457"/>
                  </a:lnTo>
                  <a:lnTo>
                    <a:pt x="393" y="457"/>
                  </a:lnTo>
                  <a:lnTo>
                    <a:pt x="387" y="457"/>
                  </a:lnTo>
                  <a:lnTo>
                    <a:pt x="381" y="452"/>
                  </a:lnTo>
                  <a:lnTo>
                    <a:pt x="375" y="452"/>
                  </a:lnTo>
                  <a:lnTo>
                    <a:pt x="369" y="452"/>
                  </a:lnTo>
                  <a:lnTo>
                    <a:pt x="369" y="447"/>
                  </a:lnTo>
                  <a:lnTo>
                    <a:pt x="363" y="447"/>
                  </a:lnTo>
                  <a:lnTo>
                    <a:pt x="363" y="441"/>
                  </a:lnTo>
                  <a:lnTo>
                    <a:pt x="357" y="431"/>
                  </a:lnTo>
                  <a:lnTo>
                    <a:pt x="357" y="426"/>
                  </a:lnTo>
                  <a:lnTo>
                    <a:pt x="363" y="421"/>
                  </a:lnTo>
                  <a:lnTo>
                    <a:pt x="363" y="411"/>
                  </a:lnTo>
                  <a:lnTo>
                    <a:pt x="363" y="406"/>
                  </a:lnTo>
                  <a:lnTo>
                    <a:pt x="363" y="401"/>
                  </a:lnTo>
                  <a:lnTo>
                    <a:pt x="363" y="396"/>
                  </a:lnTo>
                  <a:lnTo>
                    <a:pt x="357" y="396"/>
                  </a:lnTo>
                  <a:lnTo>
                    <a:pt x="357" y="391"/>
                  </a:lnTo>
                  <a:lnTo>
                    <a:pt x="351" y="391"/>
                  </a:lnTo>
                  <a:lnTo>
                    <a:pt x="351" y="386"/>
                  </a:lnTo>
                  <a:lnTo>
                    <a:pt x="345" y="386"/>
                  </a:lnTo>
                  <a:lnTo>
                    <a:pt x="339" y="386"/>
                  </a:lnTo>
                  <a:lnTo>
                    <a:pt x="303" y="386"/>
                  </a:lnTo>
                  <a:lnTo>
                    <a:pt x="284" y="391"/>
                  </a:lnTo>
                  <a:lnTo>
                    <a:pt x="266" y="391"/>
                  </a:lnTo>
                  <a:lnTo>
                    <a:pt x="254" y="391"/>
                  </a:lnTo>
                  <a:lnTo>
                    <a:pt x="248" y="391"/>
                  </a:lnTo>
                  <a:lnTo>
                    <a:pt x="242" y="391"/>
                  </a:lnTo>
                  <a:lnTo>
                    <a:pt x="230" y="386"/>
                  </a:lnTo>
                  <a:lnTo>
                    <a:pt x="224" y="386"/>
                  </a:lnTo>
                  <a:lnTo>
                    <a:pt x="218" y="386"/>
                  </a:lnTo>
                  <a:lnTo>
                    <a:pt x="212" y="386"/>
                  </a:lnTo>
                  <a:lnTo>
                    <a:pt x="206" y="386"/>
                  </a:lnTo>
                  <a:lnTo>
                    <a:pt x="200" y="381"/>
                  </a:lnTo>
                  <a:lnTo>
                    <a:pt x="206" y="375"/>
                  </a:lnTo>
                  <a:lnTo>
                    <a:pt x="212" y="375"/>
                  </a:lnTo>
                  <a:lnTo>
                    <a:pt x="224" y="370"/>
                  </a:lnTo>
                  <a:lnTo>
                    <a:pt x="230" y="370"/>
                  </a:lnTo>
                  <a:lnTo>
                    <a:pt x="230" y="365"/>
                  </a:lnTo>
                  <a:lnTo>
                    <a:pt x="236" y="365"/>
                  </a:lnTo>
                  <a:lnTo>
                    <a:pt x="242" y="365"/>
                  </a:lnTo>
                  <a:lnTo>
                    <a:pt x="254" y="365"/>
                  </a:lnTo>
                  <a:lnTo>
                    <a:pt x="278" y="370"/>
                  </a:lnTo>
                  <a:lnTo>
                    <a:pt x="284" y="370"/>
                  </a:lnTo>
                  <a:lnTo>
                    <a:pt x="290" y="370"/>
                  </a:lnTo>
                  <a:lnTo>
                    <a:pt x="303" y="370"/>
                  </a:lnTo>
                  <a:lnTo>
                    <a:pt x="309" y="370"/>
                  </a:lnTo>
                  <a:lnTo>
                    <a:pt x="315" y="365"/>
                  </a:lnTo>
                  <a:lnTo>
                    <a:pt x="321" y="365"/>
                  </a:lnTo>
                  <a:lnTo>
                    <a:pt x="327" y="365"/>
                  </a:lnTo>
                  <a:lnTo>
                    <a:pt x="327" y="360"/>
                  </a:lnTo>
                  <a:lnTo>
                    <a:pt x="333" y="360"/>
                  </a:lnTo>
                  <a:lnTo>
                    <a:pt x="333" y="355"/>
                  </a:lnTo>
                  <a:lnTo>
                    <a:pt x="333" y="350"/>
                  </a:lnTo>
                  <a:lnTo>
                    <a:pt x="339" y="345"/>
                  </a:lnTo>
                  <a:lnTo>
                    <a:pt x="339" y="340"/>
                  </a:lnTo>
                  <a:lnTo>
                    <a:pt x="339" y="330"/>
                  </a:lnTo>
                  <a:lnTo>
                    <a:pt x="339" y="320"/>
                  </a:lnTo>
                  <a:lnTo>
                    <a:pt x="339" y="309"/>
                  </a:lnTo>
                  <a:lnTo>
                    <a:pt x="339" y="289"/>
                  </a:lnTo>
                  <a:lnTo>
                    <a:pt x="333" y="279"/>
                  </a:lnTo>
                  <a:lnTo>
                    <a:pt x="333" y="269"/>
                  </a:lnTo>
                  <a:lnTo>
                    <a:pt x="339" y="259"/>
                  </a:lnTo>
                  <a:lnTo>
                    <a:pt x="339" y="254"/>
                  </a:lnTo>
                  <a:lnTo>
                    <a:pt x="339" y="249"/>
                  </a:lnTo>
                  <a:lnTo>
                    <a:pt x="339" y="243"/>
                  </a:lnTo>
                  <a:lnTo>
                    <a:pt x="345" y="238"/>
                  </a:lnTo>
                  <a:lnTo>
                    <a:pt x="345" y="233"/>
                  </a:lnTo>
                  <a:lnTo>
                    <a:pt x="351" y="228"/>
                  </a:lnTo>
                  <a:lnTo>
                    <a:pt x="351" y="223"/>
                  </a:lnTo>
                  <a:lnTo>
                    <a:pt x="351" y="218"/>
                  </a:lnTo>
                  <a:lnTo>
                    <a:pt x="357" y="218"/>
                  </a:lnTo>
                  <a:lnTo>
                    <a:pt x="363" y="218"/>
                  </a:lnTo>
                  <a:lnTo>
                    <a:pt x="369" y="213"/>
                  </a:lnTo>
                  <a:lnTo>
                    <a:pt x="369" y="208"/>
                  </a:lnTo>
                  <a:lnTo>
                    <a:pt x="375" y="203"/>
                  </a:lnTo>
                  <a:lnTo>
                    <a:pt x="381" y="208"/>
                  </a:lnTo>
                  <a:lnTo>
                    <a:pt x="387" y="208"/>
                  </a:lnTo>
                  <a:lnTo>
                    <a:pt x="393" y="203"/>
                  </a:lnTo>
                  <a:lnTo>
                    <a:pt x="405" y="203"/>
                  </a:lnTo>
                  <a:lnTo>
                    <a:pt x="411" y="203"/>
                  </a:lnTo>
                  <a:lnTo>
                    <a:pt x="417" y="203"/>
                  </a:lnTo>
                  <a:lnTo>
                    <a:pt x="424" y="203"/>
                  </a:lnTo>
                  <a:lnTo>
                    <a:pt x="430" y="203"/>
                  </a:lnTo>
                  <a:lnTo>
                    <a:pt x="436" y="208"/>
                  </a:lnTo>
                  <a:lnTo>
                    <a:pt x="442" y="208"/>
                  </a:lnTo>
                  <a:lnTo>
                    <a:pt x="442" y="213"/>
                  </a:lnTo>
                  <a:lnTo>
                    <a:pt x="442" y="218"/>
                  </a:lnTo>
                  <a:lnTo>
                    <a:pt x="442" y="233"/>
                  </a:lnTo>
                  <a:lnTo>
                    <a:pt x="442" y="238"/>
                  </a:lnTo>
                  <a:lnTo>
                    <a:pt x="442" y="243"/>
                  </a:lnTo>
                  <a:lnTo>
                    <a:pt x="442" y="249"/>
                  </a:lnTo>
                  <a:lnTo>
                    <a:pt x="448" y="254"/>
                  </a:lnTo>
                  <a:lnTo>
                    <a:pt x="448" y="259"/>
                  </a:lnTo>
                  <a:lnTo>
                    <a:pt x="454" y="259"/>
                  </a:lnTo>
                  <a:lnTo>
                    <a:pt x="454" y="264"/>
                  </a:lnTo>
                  <a:lnTo>
                    <a:pt x="460" y="264"/>
                  </a:lnTo>
                  <a:lnTo>
                    <a:pt x="466" y="269"/>
                  </a:lnTo>
                  <a:lnTo>
                    <a:pt x="466" y="299"/>
                  </a:lnTo>
                  <a:lnTo>
                    <a:pt x="466" y="325"/>
                  </a:lnTo>
                  <a:lnTo>
                    <a:pt x="466" y="340"/>
                  </a:lnTo>
                  <a:lnTo>
                    <a:pt x="466" y="355"/>
                  </a:lnTo>
                  <a:lnTo>
                    <a:pt x="466" y="370"/>
                  </a:lnTo>
                  <a:lnTo>
                    <a:pt x="466" y="381"/>
                  </a:lnTo>
                  <a:lnTo>
                    <a:pt x="466" y="375"/>
                  </a:lnTo>
                  <a:lnTo>
                    <a:pt x="466" y="370"/>
                  </a:lnTo>
                  <a:lnTo>
                    <a:pt x="466" y="365"/>
                  </a:lnTo>
                  <a:lnTo>
                    <a:pt x="466" y="360"/>
                  </a:lnTo>
                  <a:lnTo>
                    <a:pt x="466" y="350"/>
                  </a:lnTo>
                  <a:lnTo>
                    <a:pt x="466" y="335"/>
                  </a:lnTo>
                  <a:lnTo>
                    <a:pt x="466" y="320"/>
                  </a:lnTo>
                  <a:lnTo>
                    <a:pt x="466" y="304"/>
                  </a:lnTo>
                  <a:lnTo>
                    <a:pt x="466" y="299"/>
                  </a:lnTo>
                  <a:lnTo>
                    <a:pt x="466" y="294"/>
                  </a:lnTo>
                  <a:lnTo>
                    <a:pt x="466" y="289"/>
                  </a:lnTo>
                  <a:lnTo>
                    <a:pt x="466" y="279"/>
                  </a:lnTo>
                  <a:lnTo>
                    <a:pt x="472" y="279"/>
                  </a:lnTo>
                  <a:lnTo>
                    <a:pt x="472" y="274"/>
                  </a:lnTo>
                  <a:lnTo>
                    <a:pt x="472" y="269"/>
                  </a:lnTo>
                  <a:lnTo>
                    <a:pt x="478" y="264"/>
                  </a:lnTo>
                  <a:lnTo>
                    <a:pt x="478" y="259"/>
                  </a:lnTo>
                  <a:lnTo>
                    <a:pt x="484" y="259"/>
                  </a:lnTo>
                  <a:lnTo>
                    <a:pt x="490" y="254"/>
                  </a:lnTo>
                  <a:lnTo>
                    <a:pt x="490" y="213"/>
                  </a:lnTo>
                  <a:lnTo>
                    <a:pt x="490" y="208"/>
                  </a:lnTo>
                  <a:lnTo>
                    <a:pt x="496" y="208"/>
                  </a:lnTo>
                  <a:lnTo>
                    <a:pt x="502" y="208"/>
                  </a:lnTo>
                  <a:lnTo>
                    <a:pt x="508" y="203"/>
                  </a:lnTo>
                  <a:lnTo>
                    <a:pt x="514" y="203"/>
                  </a:lnTo>
                  <a:lnTo>
                    <a:pt x="520" y="198"/>
                  </a:lnTo>
                  <a:lnTo>
                    <a:pt x="526" y="193"/>
                  </a:lnTo>
                  <a:lnTo>
                    <a:pt x="532" y="193"/>
                  </a:lnTo>
                  <a:lnTo>
                    <a:pt x="532" y="188"/>
                  </a:lnTo>
                  <a:lnTo>
                    <a:pt x="538" y="188"/>
                  </a:lnTo>
                  <a:lnTo>
                    <a:pt x="545" y="188"/>
                  </a:lnTo>
                  <a:lnTo>
                    <a:pt x="551" y="188"/>
                  </a:lnTo>
                  <a:lnTo>
                    <a:pt x="551" y="183"/>
                  </a:lnTo>
                  <a:lnTo>
                    <a:pt x="551" y="172"/>
                  </a:lnTo>
                  <a:lnTo>
                    <a:pt x="551" y="167"/>
                  </a:lnTo>
                  <a:lnTo>
                    <a:pt x="551" y="162"/>
                  </a:lnTo>
                  <a:lnTo>
                    <a:pt x="551" y="157"/>
                  </a:lnTo>
                  <a:lnTo>
                    <a:pt x="551" y="152"/>
                  </a:lnTo>
                  <a:lnTo>
                    <a:pt x="557" y="147"/>
                  </a:lnTo>
                  <a:lnTo>
                    <a:pt x="557" y="142"/>
                  </a:lnTo>
                  <a:lnTo>
                    <a:pt x="563" y="137"/>
                  </a:lnTo>
                  <a:lnTo>
                    <a:pt x="569" y="137"/>
                  </a:lnTo>
                  <a:lnTo>
                    <a:pt x="575" y="137"/>
                  </a:lnTo>
                  <a:lnTo>
                    <a:pt x="581" y="137"/>
                  </a:lnTo>
                  <a:lnTo>
                    <a:pt x="581" y="101"/>
                  </a:lnTo>
                  <a:lnTo>
                    <a:pt x="575" y="106"/>
                  </a:lnTo>
                  <a:lnTo>
                    <a:pt x="569" y="106"/>
                  </a:lnTo>
                  <a:lnTo>
                    <a:pt x="563" y="106"/>
                  </a:lnTo>
                  <a:lnTo>
                    <a:pt x="563" y="101"/>
                  </a:lnTo>
                  <a:lnTo>
                    <a:pt x="557" y="101"/>
                  </a:lnTo>
                  <a:lnTo>
                    <a:pt x="551" y="101"/>
                  </a:lnTo>
                  <a:lnTo>
                    <a:pt x="551" y="96"/>
                  </a:lnTo>
                  <a:lnTo>
                    <a:pt x="551" y="91"/>
                  </a:lnTo>
                  <a:lnTo>
                    <a:pt x="557" y="81"/>
                  </a:lnTo>
                  <a:lnTo>
                    <a:pt x="557" y="76"/>
                  </a:lnTo>
                  <a:lnTo>
                    <a:pt x="557" y="71"/>
                  </a:lnTo>
                  <a:lnTo>
                    <a:pt x="557" y="66"/>
                  </a:lnTo>
                  <a:lnTo>
                    <a:pt x="557" y="61"/>
                  </a:lnTo>
                  <a:lnTo>
                    <a:pt x="551" y="61"/>
                  </a:lnTo>
                  <a:lnTo>
                    <a:pt x="551" y="56"/>
                  </a:lnTo>
                  <a:lnTo>
                    <a:pt x="545" y="56"/>
                  </a:lnTo>
                  <a:lnTo>
                    <a:pt x="545" y="51"/>
                  </a:lnTo>
                  <a:lnTo>
                    <a:pt x="538" y="51"/>
                  </a:lnTo>
                  <a:lnTo>
                    <a:pt x="532" y="51"/>
                  </a:lnTo>
                  <a:lnTo>
                    <a:pt x="526" y="56"/>
                  </a:lnTo>
                  <a:lnTo>
                    <a:pt x="520" y="56"/>
                  </a:lnTo>
                  <a:lnTo>
                    <a:pt x="514" y="56"/>
                  </a:lnTo>
                  <a:lnTo>
                    <a:pt x="508" y="56"/>
                  </a:lnTo>
                  <a:lnTo>
                    <a:pt x="502" y="56"/>
                  </a:lnTo>
                  <a:lnTo>
                    <a:pt x="490" y="56"/>
                  </a:lnTo>
                  <a:lnTo>
                    <a:pt x="484" y="51"/>
                  </a:lnTo>
                  <a:lnTo>
                    <a:pt x="472" y="51"/>
                  </a:lnTo>
                  <a:lnTo>
                    <a:pt x="466" y="46"/>
                  </a:lnTo>
                  <a:lnTo>
                    <a:pt x="460" y="40"/>
                  </a:lnTo>
                  <a:lnTo>
                    <a:pt x="448" y="35"/>
                  </a:lnTo>
                  <a:lnTo>
                    <a:pt x="442" y="30"/>
                  </a:lnTo>
                  <a:lnTo>
                    <a:pt x="424" y="20"/>
                  </a:lnTo>
                  <a:lnTo>
                    <a:pt x="417" y="20"/>
                  </a:lnTo>
                  <a:lnTo>
                    <a:pt x="411" y="15"/>
                  </a:lnTo>
                  <a:lnTo>
                    <a:pt x="405" y="10"/>
                  </a:lnTo>
                  <a:lnTo>
                    <a:pt x="399" y="10"/>
                  </a:lnTo>
                  <a:lnTo>
                    <a:pt x="393" y="5"/>
                  </a:lnTo>
                  <a:lnTo>
                    <a:pt x="387" y="5"/>
                  </a:lnTo>
                  <a:lnTo>
                    <a:pt x="381" y="0"/>
                  </a:lnTo>
                  <a:lnTo>
                    <a:pt x="375" y="0"/>
                  </a:lnTo>
                  <a:lnTo>
                    <a:pt x="369" y="0"/>
                  </a:lnTo>
                  <a:lnTo>
                    <a:pt x="363" y="0"/>
                  </a:lnTo>
                  <a:lnTo>
                    <a:pt x="357" y="0"/>
                  </a:lnTo>
                  <a:lnTo>
                    <a:pt x="351" y="0"/>
                  </a:lnTo>
                  <a:lnTo>
                    <a:pt x="345" y="0"/>
                  </a:lnTo>
                  <a:lnTo>
                    <a:pt x="333" y="0"/>
                  </a:lnTo>
                  <a:lnTo>
                    <a:pt x="327" y="0"/>
                  </a:lnTo>
                  <a:lnTo>
                    <a:pt x="321" y="5"/>
                  </a:lnTo>
                  <a:lnTo>
                    <a:pt x="315" y="5"/>
                  </a:lnTo>
                  <a:lnTo>
                    <a:pt x="303" y="10"/>
                  </a:lnTo>
                  <a:lnTo>
                    <a:pt x="296" y="15"/>
                  </a:lnTo>
                  <a:lnTo>
                    <a:pt x="284" y="20"/>
                  </a:lnTo>
                  <a:lnTo>
                    <a:pt x="278" y="20"/>
                  </a:lnTo>
                  <a:lnTo>
                    <a:pt x="278" y="25"/>
                  </a:lnTo>
                  <a:lnTo>
                    <a:pt x="266" y="30"/>
                  </a:lnTo>
                  <a:lnTo>
                    <a:pt x="260" y="35"/>
                  </a:lnTo>
                  <a:lnTo>
                    <a:pt x="254" y="40"/>
                  </a:lnTo>
                  <a:lnTo>
                    <a:pt x="242" y="46"/>
                  </a:lnTo>
                  <a:lnTo>
                    <a:pt x="236" y="46"/>
                  </a:lnTo>
                  <a:lnTo>
                    <a:pt x="230" y="46"/>
                  </a:lnTo>
                  <a:lnTo>
                    <a:pt x="230" y="40"/>
                  </a:lnTo>
                  <a:lnTo>
                    <a:pt x="224" y="40"/>
                  </a:lnTo>
                  <a:lnTo>
                    <a:pt x="212" y="40"/>
                  </a:lnTo>
                  <a:lnTo>
                    <a:pt x="206" y="35"/>
                  </a:lnTo>
                  <a:lnTo>
                    <a:pt x="200" y="30"/>
                  </a:lnTo>
                  <a:lnTo>
                    <a:pt x="188" y="25"/>
                  </a:lnTo>
                  <a:lnTo>
                    <a:pt x="182" y="20"/>
                  </a:lnTo>
                  <a:lnTo>
                    <a:pt x="175" y="20"/>
                  </a:lnTo>
                  <a:lnTo>
                    <a:pt x="169" y="15"/>
                  </a:lnTo>
                  <a:lnTo>
                    <a:pt x="157" y="15"/>
                  </a:lnTo>
                  <a:lnTo>
                    <a:pt x="151" y="20"/>
                  </a:lnTo>
                  <a:lnTo>
                    <a:pt x="151" y="25"/>
                  </a:lnTo>
                  <a:lnTo>
                    <a:pt x="145" y="30"/>
                  </a:lnTo>
                  <a:lnTo>
                    <a:pt x="145" y="40"/>
                  </a:lnTo>
                  <a:lnTo>
                    <a:pt x="139" y="51"/>
                  </a:lnTo>
                  <a:lnTo>
                    <a:pt x="133" y="61"/>
                  </a:lnTo>
                  <a:lnTo>
                    <a:pt x="133" y="66"/>
                  </a:lnTo>
                  <a:lnTo>
                    <a:pt x="133" y="76"/>
                  </a:lnTo>
                  <a:lnTo>
                    <a:pt x="133" y="81"/>
                  </a:lnTo>
                  <a:lnTo>
                    <a:pt x="127" y="86"/>
                  </a:lnTo>
                  <a:lnTo>
                    <a:pt x="121" y="91"/>
                  </a:lnTo>
                  <a:lnTo>
                    <a:pt x="121" y="101"/>
                  </a:lnTo>
                  <a:lnTo>
                    <a:pt x="115" y="101"/>
                  </a:lnTo>
                  <a:lnTo>
                    <a:pt x="109" y="106"/>
                  </a:lnTo>
                  <a:lnTo>
                    <a:pt x="109" y="117"/>
                  </a:lnTo>
                  <a:lnTo>
                    <a:pt x="109" y="122"/>
                  </a:lnTo>
                  <a:lnTo>
                    <a:pt x="109" y="127"/>
                  </a:lnTo>
                  <a:lnTo>
                    <a:pt x="109" y="132"/>
                  </a:lnTo>
                  <a:lnTo>
                    <a:pt x="109" y="137"/>
                  </a:lnTo>
                  <a:lnTo>
                    <a:pt x="109" y="142"/>
                  </a:lnTo>
                  <a:lnTo>
                    <a:pt x="115" y="147"/>
                  </a:lnTo>
                  <a:lnTo>
                    <a:pt x="115" y="152"/>
                  </a:lnTo>
                  <a:lnTo>
                    <a:pt x="115" y="157"/>
                  </a:lnTo>
                  <a:lnTo>
                    <a:pt x="115" y="162"/>
                  </a:lnTo>
                  <a:lnTo>
                    <a:pt x="115" y="167"/>
                  </a:lnTo>
                  <a:lnTo>
                    <a:pt x="109" y="167"/>
                  </a:lnTo>
                  <a:lnTo>
                    <a:pt x="109" y="172"/>
                  </a:lnTo>
                  <a:lnTo>
                    <a:pt x="109" y="178"/>
                  </a:lnTo>
                  <a:lnTo>
                    <a:pt x="103" y="183"/>
                  </a:lnTo>
                  <a:lnTo>
                    <a:pt x="97" y="183"/>
                  </a:lnTo>
                  <a:lnTo>
                    <a:pt x="97" y="188"/>
                  </a:lnTo>
                  <a:lnTo>
                    <a:pt x="91" y="193"/>
                  </a:lnTo>
                  <a:lnTo>
                    <a:pt x="85" y="203"/>
                  </a:lnTo>
                  <a:lnTo>
                    <a:pt x="85" y="208"/>
                  </a:lnTo>
                  <a:lnTo>
                    <a:pt x="79" y="213"/>
                  </a:lnTo>
                  <a:lnTo>
                    <a:pt x="73" y="218"/>
                  </a:lnTo>
                  <a:lnTo>
                    <a:pt x="73" y="223"/>
                  </a:lnTo>
                  <a:lnTo>
                    <a:pt x="67" y="233"/>
                  </a:lnTo>
                  <a:lnTo>
                    <a:pt x="67" y="238"/>
                  </a:lnTo>
                  <a:lnTo>
                    <a:pt x="61" y="243"/>
                  </a:lnTo>
                  <a:lnTo>
                    <a:pt x="61" y="254"/>
                  </a:lnTo>
                  <a:lnTo>
                    <a:pt x="61" y="259"/>
                  </a:lnTo>
                  <a:lnTo>
                    <a:pt x="61" y="274"/>
                  </a:lnTo>
                  <a:lnTo>
                    <a:pt x="61" y="284"/>
                  </a:lnTo>
                  <a:lnTo>
                    <a:pt x="54" y="294"/>
                  </a:lnTo>
                  <a:lnTo>
                    <a:pt x="54" y="304"/>
                  </a:lnTo>
                  <a:lnTo>
                    <a:pt x="54" y="320"/>
                  </a:lnTo>
                  <a:lnTo>
                    <a:pt x="54" y="330"/>
                  </a:lnTo>
                  <a:lnTo>
                    <a:pt x="54" y="340"/>
                  </a:lnTo>
                  <a:lnTo>
                    <a:pt x="61" y="360"/>
                  </a:lnTo>
                  <a:lnTo>
                    <a:pt x="61" y="386"/>
                  </a:lnTo>
                  <a:lnTo>
                    <a:pt x="61" y="411"/>
                  </a:lnTo>
                  <a:lnTo>
                    <a:pt x="61" y="431"/>
                  </a:lnTo>
                  <a:lnTo>
                    <a:pt x="61" y="441"/>
                  </a:lnTo>
                  <a:lnTo>
                    <a:pt x="61" y="457"/>
                  </a:lnTo>
                  <a:lnTo>
                    <a:pt x="61" y="467"/>
                  </a:lnTo>
                  <a:lnTo>
                    <a:pt x="61" y="482"/>
                  </a:lnTo>
                  <a:lnTo>
                    <a:pt x="61" y="492"/>
                  </a:lnTo>
                  <a:lnTo>
                    <a:pt x="61" y="502"/>
                  </a:lnTo>
                  <a:lnTo>
                    <a:pt x="61" y="512"/>
                  </a:lnTo>
                  <a:lnTo>
                    <a:pt x="61" y="518"/>
                  </a:lnTo>
                  <a:lnTo>
                    <a:pt x="54" y="523"/>
                  </a:lnTo>
                  <a:lnTo>
                    <a:pt x="0" y="558"/>
                  </a:lnTo>
                  <a:lnTo>
                    <a:pt x="0" y="614"/>
                  </a:lnTo>
                  <a:lnTo>
                    <a:pt x="708" y="614"/>
                  </a:lnTo>
                  <a:lnTo>
                    <a:pt x="708" y="609"/>
                  </a:lnTo>
                  <a:lnTo>
                    <a:pt x="714" y="604"/>
                  </a:lnTo>
                  <a:lnTo>
                    <a:pt x="714" y="594"/>
                  </a:lnTo>
                  <a:lnTo>
                    <a:pt x="720" y="584"/>
                  </a:lnTo>
                  <a:lnTo>
                    <a:pt x="720" y="578"/>
                  </a:lnTo>
                  <a:lnTo>
                    <a:pt x="720" y="573"/>
                  </a:lnTo>
                  <a:lnTo>
                    <a:pt x="714" y="568"/>
                  </a:lnTo>
                  <a:lnTo>
                    <a:pt x="714" y="563"/>
                  </a:lnTo>
                  <a:lnTo>
                    <a:pt x="708" y="563"/>
                  </a:lnTo>
                  <a:lnTo>
                    <a:pt x="708" y="558"/>
                  </a:lnTo>
                  <a:lnTo>
                    <a:pt x="702" y="5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4" name="Freeform 9"/>
            <p:cNvSpPr>
              <a:spLocks/>
            </p:cNvSpPr>
            <p:nvPr/>
          </p:nvSpPr>
          <p:spPr bwMode="auto">
            <a:xfrm>
              <a:off x="5115" y="3113"/>
              <a:ext cx="187" cy="172"/>
            </a:xfrm>
            <a:custGeom>
              <a:avLst/>
              <a:gdLst>
                <a:gd name="T0" fmla="*/ 36 w 187"/>
                <a:gd name="T1" fmla="*/ 40 h 172"/>
                <a:gd name="T2" fmla="*/ 36 w 187"/>
                <a:gd name="T3" fmla="*/ 40 h 172"/>
                <a:gd name="T4" fmla="*/ 36 w 187"/>
                <a:gd name="T5" fmla="*/ 35 h 172"/>
                <a:gd name="T6" fmla="*/ 36 w 187"/>
                <a:gd name="T7" fmla="*/ 30 h 172"/>
                <a:gd name="T8" fmla="*/ 36 w 187"/>
                <a:gd name="T9" fmla="*/ 25 h 172"/>
                <a:gd name="T10" fmla="*/ 36 w 187"/>
                <a:gd name="T11" fmla="*/ 10 h 172"/>
                <a:gd name="T12" fmla="*/ 36 w 187"/>
                <a:gd name="T13" fmla="*/ 5 h 172"/>
                <a:gd name="T14" fmla="*/ 30 w 187"/>
                <a:gd name="T15" fmla="*/ 5 h 172"/>
                <a:gd name="T16" fmla="*/ 24 w 187"/>
                <a:gd name="T17" fmla="*/ 5 h 172"/>
                <a:gd name="T18" fmla="*/ 18 w 187"/>
                <a:gd name="T19" fmla="*/ 0 h 172"/>
                <a:gd name="T20" fmla="*/ 6 w 187"/>
                <a:gd name="T21" fmla="*/ 5 h 172"/>
                <a:gd name="T22" fmla="*/ 0 w 187"/>
                <a:gd name="T23" fmla="*/ 20 h 172"/>
                <a:gd name="T24" fmla="*/ 0 w 187"/>
                <a:gd name="T25" fmla="*/ 50 h 172"/>
                <a:gd name="T26" fmla="*/ 0 w 187"/>
                <a:gd name="T27" fmla="*/ 86 h 172"/>
                <a:gd name="T28" fmla="*/ 0 w 187"/>
                <a:gd name="T29" fmla="*/ 116 h 172"/>
                <a:gd name="T30" fmla="*/ 12 w 187"/>
                <a:gd name="T31" fmla="*/ 137 h 172"/>
                <a:gd name="T32" fmla="*/ 30 w 187"/>
                <a:gd name="T33" fmla="*/ 137 h 172"/>
                <a:gd name="T34" fmla="*/ 48 w 187"/>
                <a:gd name="T35" fmla="*/ 142 h 172"/>
                <a:gd name="T36" fmla="*/ 66 w 187"/>
                <a:gd name="T37" fmla="*/ 147 h 172"/>
                <a:gd name="T38" fmla="*/ 84 w 187"/>
                <a:gd name="T39" fmla="*/ 152 h 172"/>
                <a:gd name="T40" fmla="*/ 102 w 187"/>
                <a:gd name="T41" fmla="*/ 152 h 172"/>
                <a:gd name="T42" fmla="*/ 127 w 187"/>
                <a:gd name="T43" fmla="*/ 162 h 172"/>
                <a:gd name="T44" fmla="*/ 145 w 187"/>
                <a:gd name="T45" fmla="*/ 172 h 172"/>
                <a:gd name="T46" fmla="*/ 151 w 187"/>
                <a:gd name="T47" fmla="*/ 167 h 172"/>
                <a:gd name="T48" fmla="*/ 151 w 187"/>
                <a:gd name="T49" fmla="*/ 157 h 172"/>
                <a:gd name="T50" fmla="*/ 151 w 187"/>
                <a:gd name="T51" fmla="*/ 152 h 172"/>
                <a:gd name="T52" fmla="*/ 157 w 187"/>
                <a:gd name="T53" fmla="*/ 147 h 172"/>
                <a:gd name="T54" fmla="*/ 157 w 187"/>
                <a:gd name="T55" fmla="*/ 142 h 172"/>
                <a:gd name="T56" fmla="*/ 163 w 187"/>
                <a:gd name="T57" fmla="*/ 142 h 172"/>
                <a:gd name="T58" fmla="*/ 175 w 187"/>
                <a:gd name="T59" fmla="*/ 142 h 172"/>
                <a:gd name="T60" fmla="*/ 175 w 187"/>
                <a:gd name="T61" fmla="*/ 142 h 172"/>
                <a:gd name="T62" fmla="*/ 175 w 187"/>
                <a:gd name="T63" fmla="*/ 142 h 172"/>
                <a:gd name="T64" fmla="*/ 181 w 187"/>
                <a:gd name="T65" fmla="*/ 137 h 172"/>
                <a:gd name="T66" fmla="*/ 187 w 187"/>
                <a:gd name="T67" fmla="*/ 132 h 172"/>
                <a:gd name="T68" fmla="*/ 187 w 187"/>
                <a:gd name="T69" fmla="*/ 40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7"/>
                <a:gd name="T106" fmla="*/ 0 h 172"/>
                <a:gd name="T107" fmla="*/ 187 w 187"/>
                <a:gd name="T108" fmla="*/ 172 h 1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7" h="172">
                  <a:moveTo>
                    <a:pt x="36" y="40"/>
                  </a:moveTo>
                  <a:lnTo>
                    <a:pt x="36" y="40"/>
                  </a:lnTo>
                  <a:lnTo>
                    <a:pt x="36" y="35"/>
                  </a:lnTo>
                  <a:lnTo>
                    <a:pt x="36" y="30"/>
                  </a:lnTo>
                  <a:lnTo>
                    <a:pt x="36" y="25"/>
                  </a:lnTo>
                  <a:lnTo>
                    <a:pt x="36" y="15"/>
                  </a:lnTo>
                  <a:lnTo>
                    <a:pt x="36" y="10"/>
                  </a:lnTo>
                  <a:lnTo>
                    <a:pt x="36" y="5"/>
                  </a:lnTo>
                  <a:lnTo>
                    <a:pt x="30" y="5"/>
                  </a:lnTo>
                  <a:lnTo>
                    <a:pt x="24" y="5"/>
                  </a:lnTo>
                  <a:lnTo>
                    <a:pt x="24" y="0"/>
                  </a:lnTo>
                  <a:lnTo>
                    <a:pt x="18" y="0"/>
                  </a:lnTo>
                  <a:lnTo>
                    <a:pt x="12" y="5"/>
                  </a:lnTo>
                  <a:lnTo>
                    <a:pt x="6" y="5"/>
                  </a:lnTo>
                  <a:lnTo>
                    <a:pt x="0" y="0"/>
                  </a:lnTo>
                  <a:lnTo>
                    <a:pt x="0" y="20"/>
                  </a:lnTo>
                  <a:lnTo>
                    <a:pt x="0" y="35"/>
                  </a:lnTo>
                  <a:lnTo>
                    <a:pt x="0" y="50"/>
                  </a:lnTo>
                  <a:lnTo>
                    <a:pt x="0" y="71"/>
                  </a:lnTo>
                  <a:lnTo>
                    <a:pt x="0" y="86"/>
                  </a:lnTo>
                  <a:lnTo>
                    <a:pt x="0" y="101"/>
                  </a:lnTo>
                  <a:lnTo>
                    <a:pt x="0" y="116"/>
                  </a:lnTo>
                  <a:lnTo>
                    <a:pt x="0" y="132"/>
                  </a:lnTo>
                  <a:lnTo>
                    <a:pt x="12" y="137"/>
                  </a:lnTo>
                  <a:lnTo>
                    <a:pt x="18" y="137"/>
                  </a:lnTo>
                  <a:lnTo>
                    <a:pt x="30" y="137"/>
                  </a:lnTo>
                  <a:lnTo>
                    <a:pt x="36" y="142"/>
                  </a:lnTo>
                  <a:lnTo>
                    <a:pt x="48" y="142"/>
                  </a:lnTo>
                  <a:lnTo>
                    <a:pt x="54" y="142"/>
                  </a:lnTo>
                  <a:lnTo>
                    <a:pt x="66" y="147"/>
                  </a:lnTo>
                  <a:lnTo>
                    <a:pt x="78" y="147"/>
                  </a:lnTo>
                  <a:lnTo>
                    <a:pt x="84" y="152"/>
                  </a:lnTo>
                  <a:lnTo>
                    <a:pt x="90" y="152"/>
                  </a:lnTo>
                  <a:lnTo>
                    <a:pt x="102" y="152"/>
                  </a:lnTo>
                  <a:lnTo>
                    <a:pt x="109" y="157"/>
                  </a:lnTo>
                  <a:lnTo>
                    <a:pt x="127" y="162"/>
                  </a:lnTo>
                  <a:lnTo>
                    <a:pt x="133" y="167"/>
                  </a:lnTo>
                  <a:lnTo>
                    <a:pt x="145" y="172"/>
                  </a:lnTo>
                  <a:lnTo>
                    <a:pt x="151" y="167"/>
                  </a:lnTo>
                  <a:lnTo>
                    <a:pt x="151" y="162"/>
                  </a:lnTo>
                  <a:lnTo>
                    <a:pt x="151" y="157"/>
                  </a:lnTo>
                  <a:lnTo>
                    <a:pt x="151" y="152"/>
                  </a:lnTo>
                  <a:lnTo>
                    <a:pt x="151" y="147"/>
                  </a:lnTo>
                  <a:lnTo>
                    <a:pt x="157" y="147"/>
                  </a:lnTo>
                  <a:lnTo>
                    <a:pt x="157" y="142"/>
                  </a:lnTo>
                  <a:lnTo>
                    <a:pt x="163" y="142"/>
                  </a:lnTo>
                  <a:lnTo>
                    <a:pt x="169" y="142"/>
                  </a:lnTo>
                  <a:lnTo>
                    <a:pt x="175" y="142"/>
                  </a:lnTo>
                  <a:lnTo>
                    <a:pt x="181" y="142"/>
                  </a:lnTo>
                  <a:lnTo>
                    <a:pt x="181" y="137"/>
                  </a:lnTo>
                  <a:lnTo>
                    <a:pt x="187" y="137"/>
                  </a:lnTo>
                  <a:lnTo>
                    <a:pt x="187" y="132"/>
                  </a:lnTo>
                  <a:lnTo>
                    <a:pt x="187" y="40"/>
                  </a:lnTo>
                  <a:lnTo>
                    <a:pt x="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5" name="Freeform 10"/>
            <p:cNvSpPr>
              <a:spLocks/>
            </p:cNvSpPr>
            <p:nvPr/>
          </p:nvSpPr>
          <p:spPr bwMode="auto">
            <a:xfrm>
              <a:off x="5290" y="3377"/>
              <a:ext cx="1" cy="50"/>
            </a:xfrm>
            <a:custGeom>
              <a:avLst/>
              <a:gdLst>
                <a:gd name="T0" fmla="*/ 0 w 1"/>
                <a:gd name="T1" fmla="*/ 0 h 50"/>
                <a:gd name="T2" fmla="*/ 0 w 1"/>
                <a:gd name="T3" fmla="*/ 0 h 50"/>
                <a:gd name="T4" fmla="*/ 0 w 1"/>
                <a:gd name="T5" fmla="*/ 50 h 50"/>
                <a:gd name="T6" fmla="*/ 0 w 1"/>
                <a:gd name="T7" fmla="*/ 50 h 50"/>
                <a:gd name="T8" fmla="*/ 0 w 1"/>
                <a:gd name="T9" fmla="*/ 45 h 50"/>
                <a:gd name="T10" fmla="*/ 0 w 1"/>
                <a:gd name="T11" fmla="*/ 45 h 50"/>
                <a:gd name="T12" fmla="*/ 0 w 1"/>
                <a:gd name="T13" fmla="*/ 40 h 50"/>
                <a:gd name="T14" fmla="*/ 0 w 1"/>
                <a:gd name="T15" fmla="*/ 35 h 50"/>
                <a:gd name="T16" fmla="*/ 0 w 1"/>
                <a:gd name="T17" fmla="*/ 30 h 50"/>
                <a:gd name="T18" fmla="*/ 0 w 1"/>
                <a:gd name="T19" fmla="*/ 30 h 50"/>
                <a:gd name="T20" fmla="*/ 0 w 1"/>
                <a:gd name="T21" fmla="*/ 20 h 50"/>
                <a:gd name="T22" fmla="*/ 0 w 1"/>
                <a:gd name="T23" fmla="*/ 15 h 50"/>
                <a:gd name="T24" fmla="*/ 0 w 1"/>
                <a:gd name="T25" fmla="*/ 10 h 50"/>
                <a:gd name="T26" fmla="*/ 0 w 1"/>
                <a:gd name="T27" fmla="*/ 10 h 50"/>
                <a:gd name="T28" fmla="*/ 0 w 1"/>
                <a:gd name="T29" fmla="*/ 10 h 50"/>
                <a:gd name="T30" fmla="*/ 0 w 1"/>
                <a:gd name="T31" fmla="*/ 5 h 50"/>
                <a:gd name="T32" fmla="*/ 0 w 1"/>
                <a:gd name="T33" fmla="*/ 5 h 50"/>
                <a:gd name="T34" fmla="*/ 0 w 1"/>
                <a:gd name="T35" fmla="*/ 0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50"/>
                <a:gd name="T56" fmla="*/ 1 w 1"/>
                <a:gd name="T57" fmla="*/ 50 h 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50">
                  <a:moveTo>
                    <a:pt x="0" y="0"/>
                  </a:moveTo>
                  <a:lnTo>
                    <a:pt x="0" y="0"/>
                  </a:lnTo>
                  <a:lnTo>
                    <a:pt x="0" y="50"/>
                  </a:lnTo>
                  <a:lnTo>
                    <a:pt x="0" y="45"/>
                  </a:lnTo>
                  <a:lnTo>
                    <a:pt x="0" y="40"/>
                  </a:lnTo>
                  <a:lnTo>
                    <a:pt x="0" y="35"/>
                  </a:lnTo>
                  <a:lnTo>
                    <a:pt x="0" y="30"/>
                  </a:lnTo>
                  <a:lnTo>
                    <a:pt x="0" y="20"/>
                  </a:lnTo>
                  <a:lnTo>
                    <a:pt x="0" y="15"/>
                  </a:lnTo>
                  <a:lnTo>
                    <a:pt x="0" y="10"/>
                  </a:lnTo>
                  <a:lnTo>
                    <a:pt x="0" y="5"/>
                  </a:lnTo>
                  <a:lnTo>
                    <a:pt x="0"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6" name="Freeform 11"/>
            <p:cNvSpPr>
              <a:spLocks/>
            </p:cNvSpPr>
            <p:nvPr/>
          </p:nvSpPr>
          <p:spPr bwMode="auto">
            <a:xfrm>
              <a:off x="5175" y="3783"/>
              <a:ext cx="91" cy="45"/>
            </a:xfrm>
            <a:custGeom>
              <a:avLst/>
              <a:gdLst>
                <a:gd name="T0" fmla="*/ 73 w 91"/>
                <a:gd name="T1" fmla="*/ 0 h 45"/>
                <a:gd name="T2" fmla="*/ 73 w 91"/>
                <a:gd name="T3" fmla="*/ 0 h 45"/>
                <a:gd name="T4" fmla="*/ 67 w 91"/>
                <a:gd name="T5" fmla="*/ 0 h 45"/>
                <a:gd name="T6" fmla="*/ 67 w 91"/>
                <a:gd name="T7" fmla="*/ 5 h 45"/>
                <a:gd name="T8" fmla="*/ 61 w 91"/>
                <a:gd name="T9" fmla="*/ 5 h 45"/>
                <a:gd name="T10" fmla="*/ 49 w 91"/>
                <a:gd name="T11" fmla="*/ 5 h 45"/>
                <a:gd name="T12" fmla="*/ 42 w 91"/>
                <a:gd name="T13" fmla="*/ 5 h 45"/>
                <a:gd name="T14" fmla="*/ 42 w 91"/>
                <a:gd name="T15" fmla="*/ 5 h 45"/>
                <a:gd name="T16" fmla="*/ 36 w 91"/>
                <a:gd name="T17" fmla="*/ 5 h 45"/>
                <a:gd name="T18" fmla="*/ 36 w 91"/>
                <a:gd name="T19" fmla="*/ 10 h 45"/>
                <a:gd name="T20" fmla="*/ 30 w 91"/>
                <a:gd name="T21" fmla="*/ 10 h 45"/>
                <a:gd name="T22" fmla="*/ 24 w 91"/>
                <a:gd name="T23" fmla="*/ 15 h 45"/>
                <a:gd name="T24" fmla="*/ 18 w 91"/>
                <a:gd name="T25" fmla="*/ 20 h 45"/>
                <a:gd name="T26" fmla="*/ 18 w 91"/>
                <a:gd name="T27" fmla="*/ 20 h 45"/>
                <a:gd name="T28" fmla="*/ 12 w 91"/>
                <a:gd name="T29" fmla="*/ 25 h 45"/>
                <a:gd name="T30" fmla="*/ 12 w 91"/>
                <a:gd name="T31" fmla="*/ 25 h 45"/>
                <a:gd name="T32" fmla="*/ 6 w 91"/>
                <a:gd name="T33" fmla="*/ 30 h 45"/>
                <a:gd name="T34" fmla="*/ 0 w 91"/>
                <a:gd name="T35" fmla="*/ 35 h 45"/>
                <a:gd name="T36" fmla="*/ 6 w 91"/>
                <a:gd name="T37" fmla="*/ 35 h 45"/>
                <a:gd name="T38" fmla="*/ 12 w 91"/>
                <a:gd name="T39" fmla="*/ 40 h 45"/>
                <a:gd name="T40" fmla="*/ 18 w 91"/>
                <a:gd name="T41" fmla="*/ 40 h 45"/>
                <a:gd name="T42" fmla="*/ 18 w 91"/>
                <a:gd name="T43" fmla="*/ 40 h 45"/>
                <a:gd name="T44" fmla="*/ 24 w 91"/>
                <a:gd name="T45" fmla="*/ 40 h 45"/>
                <a:gd name="T46" fmla="*/ 36 w 91"/>
                <a:gd name="T47" fmla="*/ 45 h 45"/>
                <a:gd name="T48" fmla="*/ 42 w 91"/>
                <a:gd name="T49" fmla="*/ 45 h 45"/>
                <a:gd name="T50" fmla="*/ 42 w 91"/>
                <a:gd name="T51" fmla="*/ 45 h 45"/>
                <a:gd name="T52" fmla="*/ 49 w 91"/>
                <a:gd name="T53" fmla="*/ 45 h 45"/>
                <a:gd name="T54" fmla="*/ 61 w 91"/>
                <a:gd name="T55" fmla="*/ 40 h 45"/>
                <a:gd name="T56" fmla="*/ 67 w 91"/>
                <a:gd name="T57" fmla="*/ 40 h 45"/>
                <a:gd name="T58" fmla="*/ 67 w 91"/>
                <a:gd name="T59" fmla="*/ 40 h 45"/>
                <a:gd name="T60" fmla="*/ 73 w 91"/>
                <a:gd name="T61" fmla="*/ 40 h 45"/>
                <a:gd name="T62" fmla="*/ 79 w 91"/>
                <a:gd name="T63" fmla="*/ 35 h 45"/>
                <a:gd name="T64" fmla="*/ 85 w 91"/>
                <a:gd name="T65" fmla="*/ 35 h 45"/>
                <a:gd name="T66" fmla="*/ 91 w 91"/>
                <a:gd name="T67" fmla="*/ 30 h 45"/>
                <a:gd name="T68" fmla="*/ 85 w 91"/>
                <a:gd name="T69" fmla="*/ 30 h 45"/>
                <a:gd name="T70" fmla="*/ 85 w 91"/>
                <a:gd name="T71" fmla="*/ 25 h 45"/>
                <a:gd name="T72" fmla="*/ 85 w 91"/>
                <a:gd name="T73" fmla="*/ 25 h 45"/>
                <a:gd name="T74" fmla="*/ 85 w 91"/>
                <a:gd name="T75" fmla="*/ 25 h 45"/>
                <a:gd name="T76" fmla="*/ 85 w 91"/>
                <a:gd name="T77" fmla="*/ 20 h 45"/>
                <a:gd name="T78" fmla="*/ 85 w 91"/>
                <a:gd name="T79" fmla="*/ 15 h 45"/>
                <a:gd name="T80" fmla="*/ 85 w 91"/>
                <a:gd name="T81" fmla="*/ 10 h 45"/>
                <a:gd name="T82" fmla="*/ 85 w 91"/>
                <a:gd name="T83" fmla="*/ 5 h 45"/>
                <a:gd name="T84" fmla="*/ 85 w 91"/>
                <a:gd name="T85" fmla="*/ 5 h 45"/>
                <a:gd name="T86" fmla="*/ 79 w 91"/>
                <a:gd name="T87" fmla="*/ 5 h 45"/>
                <a:gd name="T88" fmla="*/ 79 w 91"/>
                <a:gd name="T89" fmla="*/ 5 h 45"/>
                <a:gd name="T90" fmla="*/ 79 w 91"/>
                <a:gd name="T91" fmla="*/ 5 h 45"/>
                <a:gd name="T92" fmla="*/ 73 w 91"/>
                <a:gd name="T93" fmla="*/ 0 h 45"/>
                <a:gd name="T94" fmla="*/ 73 w 91"/>
                <a:gd name="T95" fmla="*/ 0 h 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1"/>
                <a:gd name="T145" fmla="*/ 0 h 45"/>
                <a:gd name="T146" fmla="*/ 91 w 91"/>
                <a:gd name="T147" fmla="*/ 45 h 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1" h="45">
                  <a:moveTo>
                    <a:pt x="73" y="0"/>
                  </a:moveTo>
                  <a:lnTo>
                    <a:pt x="73" y="0"/>
                  </a:lnTo>
                  <a:lnTo>
                    <a:pt x="67" y="0"/>
                  </a:lnTo>
                  <a:lnTo>
                    <a:pt x="67" y="5"/>
                  </a:lnTo>
                  <a:lnTo>
                    <a:pt x="61" y="5"/>
                  </a:lnTo>
                  <a:lnTo>
                    <a:pt x="49" y="5"/>
                  </a:lnTo>
                  <a:lnTo>
                    <a:pt x="42" y="5"/>
                  </a:lnTo>
                  <a:lnTo>
                    <a:pt x="36" y="5"/>
                  </a:lnTo>
                  <a:lnTo>
                    <a:pt x="36" y="10"/>
                  </a:lnTo>
                  <a:lnTo>
                    <a:pt x="30" y="10"/>
                  </a:lnTo>
                  <a:lnTo>
                    <a:pt x="24" y="15"/>
                  </a:lnTo>
                  <a:lnTo>
                    <a:pt x="18" y="20"/>
                  </a:lnTo>
                  <a:lnTo>
                    <a:pt x="12" y="25"/>
                  </a:lnTo>
                  <a:lnTo>
                    <a:pt x="6" y="30"/>
                  </a:lnTo>
                  <a:lnTo>
                    <a:pt x="0" y="35"/>
                  </a:lnTo>
                  <a:lnTo>
                    <a:pt x="6" y="35"/>
                  </a:lnTo>
                  <a:lnTo>
                    <a:pt x="12" y="40"/>
                  </a:lnTo>
                  <a:lnTo>
                    <a:pt x="18" y="40"/>
                  </a:lnTo>
                  <a:lnTo>
                    <a:pt x="24" y="40"/>
                  </a:lnTo>
                  <a:lnTo>
                    <a:pt x="36" y="45"/>
                  </a:lnTo>
                  <a:lnTo>
                    <a:pt x="42" y="45"/>
                  </a:lnTo>
                  <a:lnTo>
                    <a:pt x="49" y="45"/>
                  </a:lnTo>
                  <a:lnTo>
                    <a:pt x="61" y="40"/>
                  </a:lnTo>
                  <a:lnTo>
                    <a:pt x="67" y="40"/>
                  </a:lnTo>
                  <a:lnTo>
                    <a:pt x="73" y="40"/>
                  </a:lnTo>
                  <a:lnTo>
                    <a:pt x="79" y="35"/>
                  </a:lnTo>
                  <a:lnTo>
                    <a:pt x="85" y="35"/>
                  </a:lnTo>
                  <a:lnTo>
                    <a:pt x="91" y="30"/>
                  </a:lnTo>
                  <a:lnTo>
                    <a:pt x="85" y="30"/>
                  </a:lnTo>
                  <a:lnTo>
                    <a:pt x="85" y="25"/>
                  </a:lnTo>
                  <a:lnTo>
                    <a:pt x="85" y="20"/>
                  </a:lnTo>
                  <a:lnTo>
                    <a:pt x="85" y="15"/>
                  </a:lnTo>
                  <a:lnTo>
                    <a:pt x="85" y="10"/>
                  </a:lnTo>
                  <a:lnTo>
                    <a:pt x="85" y="5"/>
                  </a:lnTo>
                  <a:lnTo>
                    <a:pt x="79" y="5"/>
                  </a:lnTo>
                  <a:lnTo>
                    <a:pt x="73"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7" name="Freeform 12"/>
            <p:cNvSpPr>
              <a:spLocks/>
            </p:cNvSpPr>
            <p:nvPr/>
          </p:nvSpPr>
          <p:spPr bwMode="auto">
            <a:xfrm>
              <a:off x="5163" y="3072"/>
              <a:ext cx="85" cy="66"/>
            </a:xfrm>
            <a:custGeom>
              <a:avLst/>
              <a:gdLst>
                <a:gd name="T0" fmla="*/ 0 w 85"/>
                <a:gd name="T1" fmla="*/ 0 h 66"/>
                <a:gd name="T2" fmla="*/ 0 w 85"/>
                <a:gd name="T3" fmla="*/ 0 h 66"/>
                <a:gd name="T4" fmla="*/ 0 w 85"/>
                <a:gd name="T5" fmla="*/ 5 h 66"/>
                <a:gd name="T6" fmla="*/ 0 w 85"/>
                <a:gd name="T7" fmla="*/ 10 h 66"/>
                <a:gd name="T8" fmla="*/ 0 w 85"/>
                <a:gd name="T9" fmla="*/ 20 h 66"/>
                <a:gd name="T10" fmla="*/ 0 w 85"/>
                <a:gd name="T11" fmla="*/ 30 h 66"/>
                <a:gd name="T12" fmla="*/ 0 w 85"/>
                <a:gd name="T13" fmla="*/ 36 h 66"/>
                <a:gd name="T14" fmla="*/ 6 w 85"/>
                <a:gd name="T15" fmla="*/ 46 h 66"/>
                <a:gd name="T16" fmla="*/ 6 w 85"/>
                <a:gd name="T17" fmla="*/ 51 h 66"/>
                <a:gd name="T18" fmla="*/ 6 w 85"/>
                <a:gd name="T19" fmla="*/ 61 h 66"/>
                <a:gd name="T20" fmla="*/ 12 w 85"/>
                <a:gd name="T21" fmla="*/ 61 h 66"/>
                <a:gd name="T22" fmla="*/ 24 w 85"/>
                <a:gd name="T23" fmla="*/ 61 h 66"/>
                <a:gd name="T24" fmla="*/ 30 w 85"/>
                <a:gd name="T25" fmla="*/ 61 h 66"/>
                <a:gd name="T26" fmla="*/ 36 w 85"/>
                <a:gd name="T27" fmla="*/ 66 h 66"/>
                <a:gd name="T28" fmla="*/ 42 w 85"/>
                <a:gd name="T29" fmla="*/ 66 h 66"/>
                <a:gd name="T30" fmla="*/ 48 w 85"/>
                <a:gd name="T31" fmla="*/ 66 h 66"/>
                <a:gd name="T32" fmla="*/ 54 w 85"/>
                <a:gd name="T33" fmla="*/ 61 h 66"/>
                <a:gd name="T34" fmla="*/ 54 w 85"/>
                <a:gd name="T35" fmla="*/ 61 h 66"/>
                <a:gd name="T36" fmla="*/ 61 w 85"/>
                <a:gd name="T37" fmla="*/ 61 h 66"/>
                <a:gd name="T38" fmla="*/ 67 w 85"/>
                <a:gd name="T39" fmla="*/ 61 h 66"/>
                <a:gd name="T40" fmla="*/ 73 w 85"/>
                <a:gd name="T41" fmla="*/ 61 h 66"/>
                <a:gd name="T42" fmla="*/ 79 w 85"/>
                <a:gd name="T43" fmla="*/ 56 h 66"/>
                <a:gd name="T44" fmla="*/ 79 w 85"/>
                <a:gd name="T45" fmla="*/ 56 h 66"/>
                <a:gd name="T46" fmla="*/ 85 w 85"/>
                <a:gd name="T47" fmla="*/ 51 h 66"/>
                <a:gd name="T48" fmla="*/ 85 w 85"/>
                <a:gd name="T49" fmla="*/ 5 h 66"/>
                <a:gd name="T50" fmla="*/ 0 w 85"/>
                <a:gd name="T51" fmla="*/ 0 h 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
                <a:gd name="T79" fmla="*/ 0 h 66"/>
                <a:gd name="T80" fmla="*/ 85 w 85"/>
                <a:gd name="T81" fmla="*/ 66 h 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 h="66">
                  <a:moveTo>
                    <a:pt x="0" y="0"/>
                  </a:moveTo>
                  <a:lnTo>
                    <a:pt x="0" y="0"/>
                  </a:lnTo>
                  <a:lnTo>
                    <a:pt x="0" y="5"/>
                  </a:lnTo>
                  <a:lnTo>
                    <a:pt x="0" y="10"/>
                  </a:lnTo>
                  <a:lnTo>
                    <a:pt x="0" y="20"/>
                  </a:lnTo>
                  <a:lnTo>
                    <a:pt x="0" y="30"/>
                  </a:lnTo>
                  <a:lnTo>
                    <a:pt x="0" y="36"/>
                  </a:lnTo>
                  <a:lnTo>
                    <a:pt x="6" y="46"/>
                  </a:lnTo>
                  <a:lnTo>
                    <a:pt x="6" y="51"/>
                  </a:lnTo>
                  <a:lnTo>
                    <a:pt x="6" y="61"/>
                  </a:lnTo>
                  <a:lnTo>
                    <a:pt x="12" y="61"/>
                  </a:lnTo>
                  <a:lnTo>
                    <a:pt x="24" y="61"/>
                  </a:lnTo>
                  <a:lnTo>
                    <a:pt x="30" y="61"/>
                  </a:lnTo>
                  <a:lnTo>
                    <a:pt x="36" y="66"/>
                  </a:lnTo>
                  <a:lnTo>
                    <a:pt x="42" y="66"/>
                  </a:lnTo>
                  <a:lnTo>
                    <a:pt x="48" y="66"/>
                  </a:lnTo>
                  <a:lnTo>
                    <a:pt x="54" y="61"/>
                  </a:lnTo>
                  <a:lnTo>
                    <a:pt x="61" y="61"/>
                  </a:lnTo>
                  <a:lnTo>
                    <a:pt x="67" y="61"/>
                  </a:lnTo>
                  <a:lnTo>
                    <a:pt x="73" y="61"/>
                  </a:lnTo>
                  <a:lnTo>
                    <a:pt x="79" y="56"/>
                  </a:lnTo>
                  <a:lnTo>
                    <a:pt x="85" y="51"/>
                  </a:lnTo>
                  <a:lnTo>
                    <a:pt x="8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8" name="Freeform 13"/>
            <p:cNvSpPr>
              <a:spLocks/>
            </p:cNvSpPr>
            <p:nvPr/>
          </p:nvSpPr>
          <p:spPr bwMode="auto">
            <a:xfrm>
              <a:off x="4957" y="3311"/>
              <a:ext cx="61" cy="45"/>
            </a:xfrm>
            <a:custGeom>
              <a:avLst/>
              <a:gdLst>
                <a:gd name="T0" fmla="*/ 12 w 61"/>
                <a:gd name="T1" fmla="*/ 0 h 45"/>
                <a:gd name="T2" fmla="*/ 12 w 61"/>
                <a:gd name="T3" fmla="*/ 0 h 45"/>
                <a:gd name="T4" fmla="*/ 6 w 61"/>
                <a:gd name="T5" fmla="*/ 10 h 45"/>
                <a:gd name="T6" fmla="*/ 0 w 61"/>
                <a:gd name="T7" fmla="*/ 15 h 45"/>
                <a:gd name="T8" fmla="*/ 0 w 61"/>
                <a:gd name="T9" fmla="*/ 20 h 45"/>
                <a:gd name="T10" fmla="*/ 0 w 61"/>
                <a:gd name="T11" fmla="*/ 25 h 45"/>
                <a:gd name="T12" fmla="*/ 0 w 61"/>
                <a:gd name="T13" fmla="*/ 35 h 45"/>
                <a:gd name="T14" fmla="*/ 0 w 61"/>
                <a:gd name="T15" fmla="*/ 35 h 45"/>
                <a:gd name="T16" fmla="*/ 6 w 61"/>
                <a:gd name="T17" fmla="*/ 35 h 45"/>
                <a:gd name="T18" fmla="*/ 12 w 61"/>
                <a:gd name="T19" fmla="*/ 40 h 45"/>
                <a:gd name="T20" fmla="*/ 18 w 61"/>
                <a:gd name="T21" fmla="*/ 40 h 45"/>
                <a:gd name="T22" fmla="*/ 25 w 61"/>
                <a:gd name="T23" fmla="*/ 45 h 45"/>
                <a:gd name="T24" fmla="*/ 25 w 61"/>
                <a:gd name="T25" fmla="*/ 45 h 45"/>
                <a:gd name="T26" fmla="*/ 37 w 61"/>
                <a:gd name="T27" fmla="*/ 45 h 45"/>
                <a:gd name="T28" fmla="*/ 43 w 61"/>
                <a:gd name="T29" fmla="*/ 45 h 45"/>
                <a:gd name="T30" fmla="*/ 61 w 61"/>
                <a:gd name="T31" fmla="*/ 25 h 45"/>
                <a:gd name="T32" fmla="*/ 55 w 61"/>
                <a:gd name="T33" fmla="*/ 20 h 45"/>
                <a:gd name="T34" fmla="*/ 49 w 61"/>
                <a:gd name="T35" fmla="*/ 15 h 45"/>
                <a:gd name="T36" fmla="*/ 49 w 61"/>
                <a:gd name="T37" fmla="*/ 15 h 45"/>
                <a:gd name="T38" fmla="*/ 43 w 61"/>
                <a:gd name="T39" fmla="*/ 10 h 45"/>
                <a:gd name="T40" fmla="*/ 43 w 61"/>
                <a:gd name="T41" fmla="*/ 10 h 45"/>
                <a:gd name="T42" fmla="*/ 37 w 61"/>
                <a:gd name="T43" fmla="*/ 10 h 45"/>
                <a:gd name="T44" fmla="*/ 31 w 61"/>
                <a:gd name="T45" fmla="*/ 5 h 45"/>
                <a:gd name="T46" fmla="*/ 25 w 61"/>
                <a:gd name="T47" fmla="*/ 5 h 45"/>
                <a:gd name="T48" fmla="*/ 25 w 61"/>
                <a:gd name="T49" fmla="*/ 5 h 45"/>
                <a:gd name="T50" fmla="*/ 25 w 61"/>
                <a:gd name="T51" fmla="*/ 5 h 45"/>
                <a:gd name="T52" fmla="*/ 18 w 61"/>
                <a:gd name="T53" fmla="*/ 0 h 45"/>
                <a:gd name="T54" fmla="*/ 12 w 61"/>
                <a:gd name="T55" fmla="*/ 0 h 45"/>
                <a:gd name="T56" fmla="*/ 12 w 61"/>
                <a:gd name="T57" fmla="*/ 0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45"/>
                <a:gd name="T89" fmla="*/ 61 w 61"/>
                <a:gd name="T90" fmla="*/ 45 h 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45">
                  <a:moveTo>
                    <a:pt x="12" y="0"/>
                  </a:moveTo>
                  <a:lnTo>
                    <a:pt x="12" y="0"/>
                  </a:lnTo>
                  <a:lnTo>
                    <a:pt x="6" y="10"/>
                  </a:lnTo>
                  <a:lnTo>
                    <a:pt x="0" y="15"/>
                  </a:lnTo>
                  <a:lnTo>
                    <a:pt x="0" y="20"/>
                  </a:lnTo>
                  <a:lnTo>
                    <a:pt x="0" y="25"/>
                  </a:lnTo>
                  <a:lnTo>
                    <a:pt x="0" y="35"/>
                  </a:lnTo>
                  <a:lnTo>
                    <a:pt x="6" y="35"/>
                  </a:lnTo>
                  <a:lnTo>
                    <a:pt x="12" y="40"/>
                  </a:lnTo>
                  <a:lnTo>
                    <a:pt x="18" y="40"/>
                  </a:lnTo>
                  <a:lnTo>
                    <a:pt x="25" y="45"/>
                  </a:lnTo>
                  <a:lnTo>
                    <a:pt x="37" y="45"/>
                  </a:lnTo>
                  <a:lnTo>
                    <a:pt x="43" y="45"/>
                  </a:lnTo>
                  <a:lnTo>
                    <a:pt x="61" y="25"/>
                  </a:lnTo>
                  <a:lnTo>
                    <a:pt x="55" y="20"/>
                  </a:lnTo>
                  <a:lnTo>
                    <a:pt x="49" y="15"/>
                  </a:lnTo>
                  <a:lnTo>
                    <a:pt x="43" y="10"/>
                  </a:lnTo>
                  <a:lnTo>
                    <a:pt x="37" y="10"/>
                  </a:lnTo>
                  <a:lnTo>
                    <a:pt x="31" y="5"/>
                  </a:lnTo>
                  <a:lnTo>
                    <a:pt x="25" y="5"/>
                  </a:lnTo>
                  <a:lnTo>
                    <a:pt x="18" y="0"/>
                  </a:lnTo>
                  <a:lnTo>
                    <a:pt x="12"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itle 1"/>
          <p:cNvSpPr>
            <a:spLocks noGrp="1"/>
          </p:cNvSpPr>
          <p:nvPr>
            <p:ph type="title"/>
          </p:nvPr>
        </p:nvSpPr>
        <p:spPr>
          <a:xfrm>
            <a:off x="1447800" y="228600"/>
            <a:ext cx="7107238" cy="885825"/>
          </a:xfrm>
        </p:spPr>
        <p:txBody>
          <a:bodyPr/>
          <a:lstStyle/>
          <a:p>
            <a:r>
              <a:rPr lang="en-US" altLang="en-US"/>
              <a:t>GOF for grouped data</a:t>
            </a:r>
          </a:p>
        </p:txBody>
      </p:sp>
      <p:sp>
        <p:nvSpPr>
          <p:cNvPr id="32773" name="Content Placeholder 4"/>
          <p:cNvSpPr>
            <a:spLocks noGrp="1"/>
          </p:cNvSpPr>
          <p:nvPr>
            <p:ph idx="1"/>
          </p:nvPr>
        </p:nvSpPr>
        <p:spPr>
          <a:xfrm>
            <a:off x="152400" y="1600200"/>
            <a:ext cx="8763000" cy="4114800"/>
          </a:xfrm>
        </p:spPr>
        <p:txBody>
          <a:bodyPr/>
          <a:lstStyle/>
          <a:p>
            <a:r>
              <a:rPr lang="en-US" altLang="en-US" sz="2000"/>
              <a:t>	With grouped data as described in 14.4.2, the chi-square goodness-of-fit test can also be used to test the following hypotheses:</a:t>
            </a:r>
          </a:p>
          <a:p>
            <a:r>
              <a:rPr lang="en-US" altLang="en-US" sz="2000"/>
              <a:t>	H</a:t>
            </a:r>
            <a:r>
              <a:rPr lang="en-US" altLang="en-US" sz="2000" baseline="-25000"/>
              <a:t>0</a:t>
            </a:r>
            <a:r>
              <a:rPr lang="en-US" altLang="en-US" sz="2000"/>
              <a:t>: The nonhomogeneous Poisson Process with intensity ρ(t) describes the data</a:t>
            </a:r>
          </a:p>
          <a:p>
            <a:r>
              <a:rPr lang="en-US" altLang="en-US" sz="2000"/>
              <a:t>	H</a:t>
            </a:r>
            <a:r>
              <a:rPr lang="en-US" altLang="en-US" sz="2000" baseline="-25000"/>
              <a:t>1</a:t>
            </a:r>
            <a:r>
              <a:rPr lang="en-US" altLang="en-US" sz="2000"/>
              <a:t>: The above process does not describes the data</a:t>
            </a:r>
          </a:p>
          <a:p>
            <a:r>
              <a:rPr lang="en-US" altLang="en-US" sz="2000"/>
              <a:t>	Letting O</a:t>
            </a:r>
            <a:r>
              <a:rPr lang="en-US" altLang="en-US" sz="2000" baseline="-25000"/>
              <a:t>i</a:t>
            </a:r>
            <a:r>
              <a:rPr lang="en-US" altLang="en-US" sz="2000"/>
              <a:t> = n</a:t>
            </a:r>
            <a:r>
              <a:rPr lang="en-US" altLang="en-US" sz="2000" baseline="-25000"/>
              <a:t>i</a:t>
            </a:r>
            <a:r>
              <a:rPr lang="en-US" altLang="en-US" sz="2000"/>
              <a:t> = the observed count in the interval (t­</a:t>
            </a:r>
            <a:r>
              <a:rPr lang="en-US" altLang="en-US" sz="2000" baseline="-25000"/>
              <a:t>i-1</a:t>
            </a:r>
            <a:r>
              <a:rPr lang="en-US" altLang="en-US" sz="2000"/>
              <a:t>,</a:t>
            </a:r>
            <a:r>
              <a:rPr lang="en-US" altLang="en-US" sz="2000" baseline="-25000"/>
              <a:t> </a:t>
            </a:r>
            <a:r>
              <a:rPr lang="en-US" altLang="en-US" sz="2000"/>
              <a:t>t</a:t>
            </a:r>
            <a:r>
              <a:rPr lang="en-US" altLang="en-US" sz="2000" baseline="-25000"/>
              <a:t>i</a:t>
            </a:r>
            <a:r>
              <a:rPr lang="en-US" altLang="en-US" sz="2000"/>
              <a:t>) and </a:t>
            </a:r>
          </a:p>
        </p:txBody>
      </p:sp>
      <p:sp>
        <p:nvSpPr>
          <p:cNvPr id="3" name="Date Placeholder 2"/>
          <p:cNvSpPr>
            <a:spLocks noGrp="1"/>
          </p:cNvSpPr>
          <p:nvPr>
            <p:ph type="dt" sz="quarter" idx="10"/>
          </p:nvPr>
        </p:nvSpPr>
        <p:spPr/>
        <p:txBody>
          <a:bodyPr/>
          <a:lstStyle/>
          <a:p>
            <a:pPr>
              <a:defRPr/>
            </a:pPr>
            <a:r>
              <a:rPr lang="en-US"/>
              <a:t>Chapter 16</a:t>
            </a:r>
          </a:p>
        </p:txBody>
      </p:sp>
      <p:sp>
        <p:nvSpPr>
          <p:cNvPr id="4" name="Slide Number Placeholder 3"/>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0FC8EA-86FD-4E84-BFFA-C3D6536DFA87}" type="slidenum">
              <a:rPr lang="en-US" altLang="en-US" sz="1400">
                <a:latin typeface="Tahoma" panose="020B0604030504040204" pitchFamily="34" charset="0"/>
              </a:rPr>
              <a:pPr/>
              <a:t>41</a:t>
            </a:fld>
            <a:endParaRPr lang="en-US" altLang="en-US" sz="1400">
              <a:latin typeface="Tahoma" panose="020B0604030504040204" pitchFamily="34" charset="0"/>
            </a:endParaRPr>
          </a:p>
        </p:txBody>
      </p:sp>
      <p:sp>
        <p:nvSpPr>
          <p:cNvPr id="327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0" name="Object 1"/>
          <p:cNvGraphicFramePr>
            <a:graphicFrameLocks noChangeAspect="1"/>
          </p:cNvGraphicFramePr>
          <p:nvPr/>
        </p:nvGraphicFramePr>
        <p:xfrm>
          <a:off x="609600" y="3733800"/>
          <a:ext cx="2971800" cy="914400"/>
        </p:xfrm>
        <a:graphic>
          <a:graphicData uri="http://schemas.openxmlformats.org/presentationml/2006/ole">
            <mc:AlternateContent xmlns:mc="http://schemas.openxmlformats.org/markup-compatibility/2006">
              <mc:Choice xmlns:v="urn:schemas-microsoft-com:vml" Requires="v">
                <p:oleObj spid="_x0000_s32779" name="Equation" r:id="rId4" imgW="1612900" imgH="495300" progId="Equation.DSMT4">
                  <p:embed/>
                </p:oleObj>
              </mc:Choice>
              <mc:Fallback>
                <p:oleObj name="Equation" r:id="rId4" imgW="1612900" imgH="495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7338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1" name="Object 3"/>
          <p:cNvGraphicFramePr>
            <a:graphicFrameLocks noChangeAspect="1"/>
          </p:cNvGraphicFramePr>
          <p:nvPr/>
        </p:nvGraphicFramePr>
        <p:xfrm>
          <a:off x="1600200" y="4648200"/>
          <a:ext cx="2252663" cy="952500"/>
        </p:xfrm>
        <a:graphic>
          <a:graphicData uri="http://schemas.openxmlformats.org/presentationml/2006/ole">
            <mc:AlternateContent xmlns:mc="http://schemas.openxmlformats.org/markup-compatibility/2006">
              <mc:Choice xmlns:v="urn:schemas-microsoft-com:vml" Requires="v">
                <p:oleObj spid="_x0000_s32780" name="Equation" r:id="rId6" imgW="1167893" imgH="495085" progId="Equation.DSMT4">
                  <p:embed/>
                </p:oleObj>
              </mc:Choice>
              <mc:Fallback>
                <p:oleObj name="Equation" r:id="rId6" imgW="1167893" imgH="49508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648200"/>
                        <a:ext cx="225266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8" name="TextBox 9"/>
          <p:cNvSpPr txBox="1">
            <a:spLocks noChangeArrowheads="1"/>
          </p:cNvSpPr>
          <p:nvPr/>
        </p:nvSpPr>
        <p:spPr bwMode="auto">
          <a:xfrm>
            <a:off x="609600" y="49530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Tahoma" panose="020B0604030504040204" pitchFamily="34" charset="0"/>
                <a:cs typeface="Tahoma" panose="020B0604030504040204" pitchFamily="34" charset="0"/>
              </a:rPr>
              <a:t> Then   		 	      has a chi-square distribution with </a:t>
            </a:r>
          </a:p>
          <a:p>
            <a:endParaRPr lang="en-US" altLang="en-US" sz="2000">
              <a:latin typeface="Tahoma" panose="020B0604030504040204" pitchFamily="34" charset="0"/>
              <a:cs typeface="Tahoma" panose="020B0604030504040204" pitchFamily="34" charset="0"/>
            </a:endParaRPr>
          </a:p>
          <a:p>
            <a:r>
              <a:rPr lang="en-US" altLang="en-US" sz="2000">
                <a:latin typeface="Tahoma" panose="020B0604030504040204" pitchFamily="34" charset="0"/>
                <a:cs typeface="Tahoma" panose="020B0604030504040204" pitchFamily="34" charset="0"/>
              </a:rPr>
              <a:t>k-2 degrees of freedom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1371600" y="1905000"/>
            <a:ext cx="7772400" cy="1143000"/>
          </a:xfrm>
          <a:noFill/>
        </p:spPr>
        <p:txBody>
          <a:bodyPr/>
          <a:lstStyle/>
          <a:p>
            <a:r>
              <a:rPr lang="en-US" altLang="en-US">
                <a:solidFill>
                  <a:srgbClr val="1F554B"/>
                </a:solidFill>
              </a:rPr>
              <a:t>Chapter 16</a:t>
            </a:r>
            <a:br>
              <a:rPr lang="en-US" altLang="en-US">
                <a:solidFill>
                  <a:srgbClr val="1F554B"/>
                </a:solidFill>
              </a:rPr>
            </a:br>
            <a:r>
              <a:rPr lang="en-US" altLang="en-US">
                <a:solidFill>
                  <a:srgbClr val="1F554B"/>
                </a:solidFill>
              </a:rPr>
              <a:t>Statistical Tests</a:t>
            </a:r>
          </a:p>
        </p:txBody>
      </p:sp>
      <p:sp>
        <p:nvSpPr>
          <p:cNvPr id="51203" name="Rectangle 3"/>
          <p:cNvSpPr>
            <a:spLocks noGrp="1" noChangeArrowheads="1"/>
          </p:cNvSpPr>
          <p:nvPr>
            <p:ph type="subTitle" idx="1"/>
          </p:nvPr>
        </p:nvSpPr>
        <p:spPr>
          <a:xfrm>
            <a:off x="1143000" y="3276600"/>
            <a:ext cx="6375400" cy="2260600"/>
          </a:xfrm>
          <a:noFill/>
        </p:spPr>
        <p:txBody>
          <a:bodyPr/>
          <a:lstStyle/>
          <a:p>
            <a:pPr marL="342900" indent="-342900"/>
            <a:r>
              <a:rPr lang="en-US" altLang="en-US" sz="2400">
                <a:solidFill>
                  <a:srgbClr val="1F554B"/>
                </a:solidFill>
              </a:rPr>
              <a:t>Chi-Square Test</a:t>
            </a:r>
          </a:p>
          <a:p>
            <a:pPr marL="342900" indent="-342900"/>
            <a:r>
              <a:rPr lang="en-US" altLang="en-US" sz="2400">
                <a:solidFill>
                  <a:srgbClr val="1F554B"/>
                </a:solidFill>
              </a:rPr>
              <a:t>Bartlett’s Test</a:t>
            </a:r>
          </a:p>
          <a:p>
            <a:pPr marL="342900" indent="-342900"/>
            <a:r>
              <a:rPr lang="en-US" altLang="en-US" sz="2400">
                <a:solidFill>
                  <a:srgbClr val="1F554B"/>
                </a:solidFill>
              </a:rPr>
              <a:t>Mann’s test</a:t>
            </a:r>
          </a:p>
          <a:p>
            <a:pPr marL="342900" indent="-342900"/>
            <a:r>
              <a:rPr lang="en-US" altLang="en-US" sz="2400">
                <a:solidFill>
                  <a:srgbClr val="1F554B"/>
                </a:solidFill>
              </a:rPr>
              <a:t>Kolmogorov-Smirnov Test</a:t>
            </a:r>
          </a:p>
          <a:p>
            <a:pPr marL="342900" indent="-342900"/>
            <a:r>
              <a:rPr lang="en-US" altLang="en-US" sz="2400">
                <a:solidFill>
                  <a:srgbClr val="1F554B"/>
                </a:solidFill>
              </a:rPr>
              <a:t>Tests for the Power-Law Process Model</a:t>
            </a:r>
          </a:p>
        </p:txBody>
      </p:sp>
      <p:sp>
        <p:nvSpPr>
          <p:cNvPr id="18" name="Date Placeholder 3"/>
          <p:cNvSpPr>
            <a:spLocks noGrp="1"/>
          </p:cNvSpPr>
          <p:nvPr>
            <p:ph type="dt" sz="quarter" idx="10"/>
          </p:nvPr>
        </p:nvSpPr>
        <p:spPr/>
        <p:txBody>
          <a:bodyPr/>
          <a:lstStyle/>
          <a:p>
            <a:pPr>
              <a:defRPr/>
            </a:pPr>
            <a:r>
              <a:rPr lang="en-US"/>
              <a:t>Chapter 16</a:t>
            </a:r>
          </a:p>
        </p:txBody>
      </p:sp>
      <p:sp>
        <p:nvSpPr>
          <p:cNvPr id="19" name="Slide Number Placeholder 5"/>
          <p:cNvSpPr>
            <a:spLocks noGrp="1"/>
          </p:cNvSpPr>
          <p:nvPr>
            <p:ph type="sldNum" sz="quarter" idx="11"/>
          </p:nvPr>
        </p:nvSpPr>
        <p:spPr>
          <a:xfrm>
            <a:off x="6858000" y="6400800"/>
            <a:ext cx="1905000" cy="457200"/>
          </a:xfrm>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7DFB11-5744-49CA-A74B-1288C5782E79}" type="slidenum">
              <a:rPr lang="en-US" altLang="en-US" sz="1400">
                <a:solidFill>
                  <a:schemeClr val="bg2"/>
                </a:solidFill>
                <a:latin typeface="Tahoma" panose="020B0604030504040204" pitchFamily="34" charset="0"/>
              </a:rPr>
              <a:pPr/>
              <a:t>42</a:t>
            </a:fld>
            <a:endParaRPr lang="en-US" altLang="en-US" sz="1400">
              <a:solidFill>
                <a:schemeClr val="bg2"/>
              </a:solidFill>
              <a:latin typeface="Tahoma" panose="020B0604030504040204" pitchFamily="34" charset="0"/>
            </a:endParaRPr>
          </a:p>
        </p:txBody>
      </p:sp>
      <p:grpSp>
        <p:nvGrpSpPr>
          <p:cNvPr id="51206" name="Group 6"/>
          <p:cNvGrpSpPr>
            <a:grpSpLocks noChangeAspect="1"/>
          </p:cNvGrpSpPr>
          <p:nvPr/>
        </p:nvGrpSpPr>
        <p:grpSpPr bwMode="auto">
          <a:xfrm>
            <a:off x="6705600" y="457200"/>
            <a:ext cx="1844675" cy="2028825"/>
            <a:chOff x="2160" y="960"/>
            <a:chExt cx="1162" cy="1278"/>
          </a:xfrm>
        </p:grpSpPr>
        <p:sp>
          <p:nvSpPr>
            <p:cNvPr id="51207" name="AutoShape 5"/>
            <p:cNvSpPr>
              <a:spLocks noChangeAspect="1" noChangeArrowheads="1" noTextEdit="1"/>
            </p:cNvSpPr>
            <p:nvPr/>
          </p:nvSpPr>
          <p:spPr bwMode="auto">
            <a:xfrm>
              <a:off x="2160" y="960"/>
              <a:ext cx="1162"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8" name="Freeform 7"/>
            <p:cNvSpPr>
              <a:spLocks/>
            </p:cNvSpPr>
            <p:nvPr/>
          </p:nvSpPr>
          <p:spPr bwMode="auto">
            <a:xfrm>
              <a:off x="2160" y="1523"/>
              <a:ext cx="552" cy="707"/>
            </a:xfrm>
            <a:custGeom>
              <a:avLst/>
              <a:gdLst>
                <a:gd name="T0" fmla="*/ 484 w 552"/>
                <a:gd name="T1" fmla="*/ 414 h 707"/>
                <a:gd name="T2" fmla="*/ 478 w 552"/>
                <a:gd name="T3" fmla="*/ 469 h 707"/>
                <a:gd name="T4" fmla="*/ 471 w 552"/>
                <a:gd name="T5" fmla="*/ 521 h 707"/>
                <a:gd name="T6" fmla="*/ 313 w 552"/>
                <a:gd name="T7" fmla="*/ 479 h 707"/>
                <a:gd name="T8" fmla="*/ 294 w 552"/>
                <a:gd name="T9" fmla="*/ 495 h 707"/>
                <a:gd name="T10" fmla="*/ 284 w 552"/>
                <a:gd name="T11" fmla="*/ 513 h 707"/>
                <a:gd name="T12" fmla="*/ 279 w 552"/>
                <a:gd name="T13" fmla="*/ 534 h 707"/>
                <a:gd name="T14" fmla="*/ 276 w 552"/>
                <a:gd name="T15" fmla="*/ 558 h 707"/>
                <a:gd name="T16" fmla="*/ 279 w 552"/>
                <a:gd name="T17" fmla="*/ 602 h 707"/>
                <a:gd name="T18" fmla="*/ 273 w 552"/>
                <a:gd name="T19" fmla="*/ 647 h 707"/>
                <a:gd name="T20" fmla="*/ 263 w 552"/>
                <a:gd name="T21" fmla="*/ 673 h 707"/>
                <a:gd name="T22" fmla="*/ 242 w 552"/>
                <a:gd name="T23" fmla="*/ 697 h 707"/>
                <a:gd name="T24" fmla="*/ 229 w 552"/>
                <a:gd name="T25" fmla="*/ 702 h 707"/>
                <a:gd name="T26" fmla="*/ 210 w 552"/>
                <a:gd name="T27" fmla="*/ 707 h 707"/>
                <a:gd name="T28" fmla="*/ 189 w 552"/>
                <a:gd name="T29" fmla="*/ 707 h 707"/>
                <a:gd name="T30" fmla="*/ 166 w 552"/>
                <a:gd name="T31" fmla="*/ 705 h 707"/>
                <a:gd name="T32" fmla="*/ 134 w 552"/>
                <a:gd name="T33" fmla="*/ 694 h 707"/>
                <a:gd name="T34" fmla="*/ 110 w 552"/>
                <a:gd name="T35" fmla="*/ 676 h 707"/>
                <a:gd name="T36" fmla="*/ 97 w 552"/>
                <a:gd name="T37" fmla="*/ 650 h 707"/>
                <a:gd name="T38" fmla="*/ 97 w 552"/>
                <a:gd name="T39" fmla="*/ 618 h 707"/>
                <a:gd name="T40" fmla="*/ 103 w 552"/>
                <a:gd name="T41" fmla="*/ 587 h 707"/>
                <a:gd name="T42" fmla="*/ 113 w 552"/>
                <a:gd name="T43" fmla="*/ 560 h 707"/>
                <a:gd name="T44" fmla="*/ 126 w 552"/>
                <a:gd name="T45" fmla="*/ 537 h 707"/>
                <a:gd name="T46" fmla="*/ 142 w 552"/>
                <a:gd name="T47" fmla="*/ 516 h 707"/>
                <a:gd name="T48" fmla="*/ 152 w 552"/>
                <a:gd name="T49" fmla="*/ 498 h 707"/>
                <a:gd name="T50" fmla="*/ 158 w 552"/>
                <a:gd name="T51" fmla="*/ 482 h 707"/>
                <a:gd name="T52" fmla="*/ 155 w 552"/>
                <a:gd name="T53" fmla="*/ 466 h 707"/>
                <a:gd name="T54" fmla="*/ 145 w 552"/>
                <a:gd name="T55" fmla="*/ 450 h 707"/>
                <a:gd name="T56" fmla="*/ 0 w 552"/>
                <a:gd name="T57" fmla="*/ 414 h 707"/>
                <a:gd name="T58" fmla="*/ 97 w 552"/>
                <a:gd name="T59" fmla="*/ 0 h 707"/>
                <a:gd name="T60" fmla="*/ 552 w 552"/>
                <a:gd name="T61" fmla="*/ 110 h 707"/>
                <a:gd name="T62" fmla="*/ 547 w 552"/>
                <a:gd name="T63" fmla="*/ 141 h 707"/>
                <a:gd name="T64" fmla="*/ 542 w 552"/>
                <a:gd name="T65" fmla="*/ 210 h 707"/>
                <a:gd name="T66" fmla="*/ 536 w 552"/>
                <a:gd name="T67" fmla="*/ 241 h 707"/>
                <a:gd name="T68" fmla="*/ 536 w 552"/>
                <a:gd name="T69" fmla="*/ 238 h 707"/>
                <a:gd name="T70" fmla="*/ 518 w 552"/>
                <a:gd name="T71" fmla="*/ 257 h 707"/>
                <a:gd name="T72" fmla="*/ 497 w 552"/>
                <a:gd name="T73" fmla="*/ 265 h 707"/>
                <a:gd name="T74" fmla="*/ 471 w 552"/>
                <a:gd name="T75" fmla="*/ 262 h 707"/>
                <a:gd name="T76" fmla="*/ 447 w 552"/>
                <a:gd name="T77" fmla="*/ 254 h 707"/>
                <a:gd name="T78" fmla="*/ 394 w 552"/>
                <a:gd name="T79" fmla="*/ 228 h 707"/>
                <a:gd name="T80" fmla="*/ 368 w 552"/>
                <a:gd name="T81" fmla="*/ 215 h 707"/>
                <a:gd name="T82" fmla="*/ 347 w 552"/>
                <a:gd name="T83" fmla="*/ 207 h 707"/>
                <a:gd name="T84" fmla="*/ 318 w 552"/>
                <a:gd name="T85" fmla="*/ 204 h 707"/>
                <a:gd name="T86" fmla="*/ 289 w 552"/>
                <a:gd name="T87" fmla="*/ 207 h 707"/>
                <a:gd name="T88" fmla="*/ 276 w 552"/>
                <a:gd name="T89" fmla="*/ 215 h 707"/>
                <a:gd name="T90" fmla="*/ 266 w 552"/>
                <a:gd name="T91" fmla="*/ 225 h 707"/>
                <a:gd name="T92" fmla="*/ 255 w 552"/>
                <a:gd name="T93" fmla="*/ 241 h 707"/>
                <a:gd name="T94" fmla="*/ 250 w 552"/>
                <a:gd name="T95" fmla="*/ 262 h 707"/>
                <a:gd name="T96" fmla="*/ 250 w 552"/>
                <a:gd name="T97" fmla="*/ 288 h 707"/>
                <a:gd name="T98" fmla="*/ 260 w 552"/>
                <a:gd name="T99" fmla="*/ 314 h 707"/>
                <a:gd name="T100" fmla="*/ 281 w 552"/>
                <a:gd name="T101" fmla="*/ 333 h 707"/>
                <a:gd name="T102" fmla="*/ 310 w 552"/>
                <a:gd name="T103" fmla="*/ 346 h 707"/>
                <a:gd name="T104" fmla="*/ 365 w 552"/>
                <a:gd name="T105" fmla="*/ 354 h 707"/>
                <a:gd name="T106" fmla="*/ 394 w 552"/>
                <a:gd name="T107" fmla="*/ 356 h 707"/>
                <a:gd name="T108" fmla="*/ 421 w 552"/>
                <a:gd name="T109" fmla="*/ 359 h 707"/>
                <a:gd name="T110" fmla="*/ 444 w 552"/>
                <a:gd name="T111" fmla="*/ 364 h 707"/>
                <a:gd name="T112" fmla="*/ 465 w 552"/>
                <a:gd name="T113" fmla="*/ 372 h 707"/>
                <a:gd name="T114" fmla="*/ 478 w 552"/>
                <a:gd name="T115" fmla="*/ 385 h 707"/>
                <a:gd name="T116" fmla="*/ 489 w 552"/>
                <a:gd name="T117" fmla="*/ 403 h 707"/>
                <a:gd name="T118" fmla="*/ 484 w 552"/>
                <a:gd name="T119" fmla="*/ 414 h 7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2"/>
                <a:gd name="T181" fmla="*/ 0 h 707"/>
                <a:gd name="T182" fmla="*/ 552 w 552"/>
                <a:gd name="T183" fmla="*/ 707 h 7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2" h="707">
                  <a:moveTo>
                    <a:pt x="484" y="414"/>
                  </a:moveTo>
                  <a:lnTo>
                    <a:pt x="478" y="469"/>
                  </a:lnTo>
                  <a:lnTo>
                    <a:pt x="471" y="521"/>
                  </a:lnTo>
                  <a:lnTo>
                    <a:pt x="313" y="479"/>
                  </a:lnTo>
                  <a:lnTo>
                    <a:pt x="294" y="495"/>
                  </a:lnTo>
                  <a:lnTo>
                    <a:pt x="284" y="513"/>
                  </a:lnTo>
                  <a:lnTo>
                    <a:pt x="279" y="534"/>
                  </a:lnTo>
                  <a:lnTo>
                    <a:pt x="276" y="558"/>
                  </a:lnTo>
                  <a:lnTo>
                    <a:pt x="279" y="602"/>
                  </a:lnTo>
                  <a:lnTo>
                    <a:pt x="273" y="647"/>
                  </a:lnTo>
                  <a:lnTo>
                    <a:pt x="263" y="673"/>
                  </a:lnTo>
                  <a:lnTo>
                    <a:pt x="242" y="697"/>
                  </a:lnTo>
                  <a:lnTo>
                    <a:pt x="229" y="702"/>
                  </a:lnTo>
                  <a:lnTo>
                    <a:pt x="210" y="707"/>
                  </a:lnTo>
                  <a:lnTo>
                    <a:pt x="189" y="707"/>
                  </a:lnTo>
                  <a:lnTo>
                    <a:pt x="166" y="705"/>
                  </a:lnTo>
                  <a:lnTo>
                    <a:pt x="134" y="694"/>
                  </a:lnTo>
                  <a:lnTo>
                    <a:pt x="110" y="676"/>
                  </a:lnTo>
                  <a:lnTo>
                    <a:pt x="97" y="650"/>
                  </a:lnTo>
                  <a:lnTo>
                    <a:pt x="97" y="618"/>
                  </a:lnTo>
                  <a:lnTo>
                    <a:pt x="103" y="587"/>
                  </a:lnTo>
                  <a:lnTo>
                    <a:pt x="113" y="560"/>
                  </a:lnTo>
                  <a:lnTo>
                    <a:pt x="126" y="537"/>
                  </a:lnTo>
                  <a:lnTo>
                    <a:pt x="142" y="516"/>
                  </a:lnTo>
                  <a:lnTo>
                    <a:pt x="152" y="498"/>
                  </a:lnTo>
                  <a:lnTo>
                    <a:pt x="158" y="482"/>
                  </a:lnTo>
                  <a:lnTo>
                    <a:pt x="155" y="466"/>
                  </a:lnTo>
                  <a:lnTo>
                    <a:pt x="145" y="450"/>
                  </a:lnTo>
                  <a:lnTo>
                    <a:pt x="0" y="414"/>
                  </a:lnTo>
                  <a:lnTo>
                    <a:pt x="97" y="0"/>
                  </a:lnTo>
                  <a:lnTo>
                    <a:pt x="552" y="110"/>
                  </a:lnTo>
                  <a:lnTo>
                    <a:pt x="547" y="141"/>
                  </a:lnTo>
                  <a:lnTo>
                    <a:pt x="542" y="210"/>
                  </a:lnTo>
                  <a:lnTo>
                    <a:pt x="536" y="241"/>
                  </a:lnTo>
                  <a:lnTo>
                    <a:pt x="536" y="238"/>
                  </a:lnTo>
                  <a:lnTo>
                    <a:pt x="518" y="257"/>
                  </a:lnTo>
                  <a:lnTo>
                    <a:pt x="497" y="265"/>
                  </a:lnTo>
                  <a:lnTo>
                    <a:pt x="471" y="262"/>
                  </a:lnTo>
                  <a:lnTo>
                    <a:pt x="447" y="254"/>
                  </a:lnTo>
                  <a:lnTo>
                    <a:pt x="394" y="228"/>
                  </a:lnTo>
                  <a:lnTo>
                    <a:pt x="368" y="215"/>
                  </a:lnTo>
                  <a:lnTo>
                    <a:pt x="347" y="207"/>
                  </a:lnTo>
                  <a:lnTo>
                    <a:pt x="318" y="204"/>
                  </a:lnTo>
                  <a:lnTo>
                    <a:pt x="289" y="207"/>
                  </a:lnTo>
                  <a:lnTo>
                    <a:pt x="276" y="215"/>
                  </a:lnTo>
                  <a:lnTo>
                    <a:pt x="266" y="225"/>
                  </a:lnTo>
                  <a:lnTo>
                    <a:pt x="255" y="241"/>
                  </a:lnTo>
                  <a:lnTo>
                    <a:pt x="250" y="262"/>
                  </a:lnTo>
                  <a:lnTo>
                    <a:pt x="250" y="288"/>
                  </a:lnTo>
                  <a:lnTo>
                    <a:pt x="260" y="314"/>
                  </a:lnTo>
                  <a:lnTo>
                    <a:pt x="281" y="333"/>
                  </a:lnTo>
                  <a:lnTo>
                    <a:pt x="310" y="346"/>
                  </a:lnTo>
                  <a:lnTo>
                    <a:pt x="365" y="354"/>
                  </a:lnTo>
                  <a:lnTo>
                    <a:pt x="394" y="356"/>
                  </a:lnTo>
                  <a:lnTo>
                    <a:pt x="421" y="359"/>
                  </a:lnTo>
                  <a:lnTo>
                    <a:pt x="444" y="364"/>
                  </a:lnTo>
                  <a:lnTo>
                    <a:pt x="465" y="372"/>
                  </a:lnTo>
                  <a:lnTo>
                    <a:pt x="478" y="385"/>
                  </a:lnTo>
                  <a:lnTo>
                    <a:pt x="489" y="403"/>
                  </a:lnTo>
                  <a:lnTo>
                    <a:pt x="484" y="4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9" name="Freeform 8"/>
            <p:cNvSpPr>
              <a:spLocks/>
            </p:cNvSpPr>
            <p:nvPr/>
          </p:nvSpPr>
          <p:spPr bwMode="auto">
            <a:xfrm>
              <a:off x="2176" y="1520"/>
              <a:ext cx="549" cy="713"/>
            </a:xfrm>
            <a:custGeom>
              <a:avLst/>
              <a:gdLst>
                <a:gd name="T0" fmla="*/ 481 w 549"/>
                <a:gd name="T1" fmla="*/ 414 h 713"/>
                <a:gd name="T2" fmla="*/ 468 w 549"/>
                <a:gd name="T3" fmla="*/ 469 h 713"/>
                <a:gd name="T4" fmla="*/ 457 w 549"/>
                <a:gd name="T5" fmla="*/ 522 h 713"/>
                <a:gd name="T6" fmla="*/ 439 w 549"/>
                <a:gd name="T7" fmla="*/ 495 h 713"/>
                <a:gd name="T8" fmla="*/ 305 w 549"/>
                <a:gd name="T9" fmla="*/ 474 h 713"/>
                <a:gd name="T10" fmla="*/ 286 w 549"/>
                <a:gd name="T11" fmla="*/ 490 h 713"/>
                <a:gd name="T12" fmla="*/ 276 w 549"/>
                <a:gd name="T13" fmla="*/ 511 h 713"/>
                <a:gd name="T14" fmla="*/ 271 w 549"/>
                <a:gd name="T15" fmla="*/ 535 h 713"/>
                <a:gd name="T16" fmla="*/ 271 w 549"/>
                <a:gd name="T17" fmla="*/ 587 h 713"/>
                <a:gd name="T18" fmla="*/ 273 w 549"/>
                <a:gd name="T19" fmla="*/ 611 h 713"/>
                <a:gd name="T20" fmla="*/ 271 w 549"/>
                <a:gd name="T21" fmla="*/ 637 h 713"/>
                <a:gd name="T22" fmla="*/ 268 w 549"/>
                <a:gd name="T23" fmla="*/ 658 h 713"/>
                <a:gd name="T24" fmla="*/ 255 w 549"/>
                <a:gd name="T25" fmla="*/ 684 h 713"/>
                <a:gd name="T26" fmla="*/ 231 w 549"/>
                <a:gd name="T27" fmla="*/ 702 h 713"/>
                <a:gd name="T28" fmla="*/ 215 w 549"/>
                <a:gd name="T29" fmla="*/ 708 h 713"/>
                <a:gd name="T30" fmla="*/ 197 w 549"/>
                <a:gd name="T31" fmla="*/ 713 h 713"/>
                <a:gd name="T32" fmla="*/ 150 w 549"/>
                <a:gd name="T33" fmla="*/ 708 h 713"/>
                <a:gd name="T34" fmla="*/ 131 w 549"/>
                <a:gd name="T35" fmla="*/ 702 h 713"/>
                <a:gd name="T36" fmla="*/ 118 w 549"/>
                <a:gd name="T37" fmla="*/ 694 h 713"/>
                <a:gd name="T38" fmla="*/ 100 w 549"/>
                <a:gd name="T39" fmla="*/ 676 h 713"/>
                <a:gd name="T40" fmla="*/ 92 w 549"/>
                <a:gd name="T41" fmla="*/ 650 h 713"/>
                <a:gd name="T42" fmla="*/ 92 w 549"/>
                <a:gd name="T43" fmla="*/ 618 h 713"/>
                <a:gd name="T44" fmla="*/ 100 w 549"/>
                <a:gd name="T45" fmla="*/ 592 h 713"/>
                <a:gd name="T46" fmla="*/ 110 w 549"/>
                <a:gd name="T47" fmla="*/ 566 h 713"/>
                <a:gd name="T48" fmla="*/ 126 w 549"/>
                <a:gd name="T49" fmla="*/ 540 h 713"/>
                <a:gd name="T50" fmla="*/ 139 w 549"/>
                <a:gd name="T51" fmla="*/ 516 h 713"/>
                <a:gd name="T52" fmla="*/ 150 w 549"/>
                <a:gd name="T53" fmla="*/ 495 h 713"/>
                <a:gd name="T54" fmla="*/ 155 w 549"/>
                <a:gd name="T55" fmla="*/ 474 h 713"/>
                <a:gd name="T56" fmla="*/ 152 w 549"/>
                <a:gd name="T57" fmla="*/ 456 h 713"/>
                <a:gd name="T58" fmla="*/ 142 w 549"/>
                <a:gd name="T59" fmla="*/ 440 h 713"/>
                <a:gd name="T60" fmla="*/ 0 w 549"/>
                <a:gd name="T61" fmla="*/ 409 h 713"/>
                <a:gd name="T62" fmla="*/ 118 w 549"/>
                <a:gd name="T63" fmla="*/ 53 h 713"/>
                <a:gd name="T64" fmla="*/ 79 w 549"/>
                <a:gd name="T65" fmla="*/ 0 h 713"/>
                <a:gd name="T66" fmla="*/ 549 w 549"/>
                <a:gd name="T67" fmla="*/ 110 h 713"/>
                <a:gd name="T68" fmla="*/ 541 w 549"/>
                <a:gd name="T69" fmla="*/ 139 h 713"/>
                <a:gd name="T70" fmla="*/ 533 w 549"/>
                <a:gd name="T71" fmla="*/ 173 h 713"/>
                <a:gd name="T72" fmla="*/ 520 w 549"/>
                <a:gd name="T73" fmla="*/ 239 h 713"/>
                <a:gd name="T74" fmla="*/ 520 w 549"/>
                <a:gd name="T75" fmla="*/ 236 h 713"/>
                <a:gd name="T76" fmla="*/ 502 w 549"/>
                <a:gd name="T77" fmla="*/ 249 h 713"/>
                <a:gd name="T78" fmla="*/ 481 w 549"/>
                <a:gd name="T79" fmla="*/ 252 h 713"/>
                <a:gd name="T80" fmla="*/ 452 w 549"/>
                <a:gd name="T81" fmla="*/ 247 h 713"/>
                <a:gd name="T82" fmla="*/ 423 w 549"/>
                <a:gd name="T83" fmla="*/ 236 h 713"/>
                <a:gd name="T84" fmla="*/ 391 w 549"/>
                <a:gd name="T85" fmla="*/ 223 h 713"/>
                <a:gd name="T86" fmla="*/ 360 w 549"/>
                <a:gd name="T87" fmla="*/ 207 h 713"/>
                <a:gd name="T88" fmla="*/ 334 w 549"/>
                <a:gd name="T89" fmla="*/ 197 h 713"/>
                <a:gd name="T90" fmla="*/ 310 w 549"/>
                <a:gd name="T91" fmla="*/ 189 h 713"/>
                <a:gd name="T92" fmla="*/ 297 w 549"/>
                <a:gd name="T93" fmla="*/ 186 h 713"/>
                <a:gd name="T94" fmla="*/ 286 w 549"/>
                <a:gd name="T95" fmla="*/ 189 h 713"/>
                <a:gd name="T96" fmla="*/ 278 w 549"/>
                <a:gd name="T97" fmla="*/ 192 h 713"/>
                <a:gd name="T98" fmla="*/ 263 w 549"/>
                <a:gd name="T99" fmla="*/ 213 h 713"/>
                <a:gd name="T100" fmla="*/ 257 w 549"/>
                <a:gd name="T101" fmla="*/ 228 h 713"/>
                <a:gd name="T102" fmla="*/ 247 w 549"/>
                <a:gd name="T103" fmla="*/ 270 h 713"/>
                <a:gd name="T104" fmla="*/ 247 w 549"/>
                <a:gd name="T105" fmla="*/ 294 h 713"/>
                <a:gd name="T106" fmla="*/ 257 w 549"/>
                <a:gd name="T107" fmla="*/ 312 h 713"/>
                <a:gd name="T108" fmla="*/ 276 w 549"/>
                <a:gd name="T109" fmla="*/ 328 h 713"/>
                <a:gd name="T110" fmla="*/ 302 w 549"/>
                <a:gd name="T111" fmla="*/ 338 h 713"/>
                <a:gd name="T112" fmla="*/ 360 w 549"/>
                <a:gd name="T113" fmla="*/ 346 h 713"/>
                <a:gd name="T114" fmla="*/ 415 w 549"/>
                <a:gd name="T115" fmla="*/ 354 h 713"/>
                <a:gd name="T116" fmla="*/ 439 w 549"/>
                <a:gd name="T117" fmla="*/ 359 h 713"/>
                <a:gd name="T118" fmla="*/ 460 w 549"/>
                <a:gd name="T119" fmla="*/ 370 h 713"/>
                <a:gd name="T120" fmla="*/ 473 w 549"/>
                <a:gd name="T121" fmla="*/ 383 h 713"/>
                <a:gd name="T122" fmla="*/ 484 w 549"/>
                <a:gd name="T123" fmla="*/ 401 h 713"/>
                <a:gd name="T124" fmla="*/ 481 w 549"/>
                <a:gd name="T125" fmla="*/ 414 h 7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9"/>
                <a:gd name="T190" fmla="*/ 0 h 713"/>
                <a:gd name="T191" fmla="*/ 549 w 549"/>
                <a:gd name="T192" fmla="*/ 713 h 7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9" h="713">
                  <a:moveTo>
                    <a:pt x="481" y="414"/>
                  </a:moveTo>
                  <a:lnTo>
                    <a:pt x="468" y="469"/>
                  </a:lnTo>
                  <a:lnTo>
                    <a:pt x="457" y="522"/>
                  </a:lnTo>
                  <a:lnTo>
                    <a:pt x="439" y="495"/>
                  </a:lnTo>
                  <a:lnTo>
                    <a:pt x="305" y="474"/>
                  </a:lnTo>
                  <a:lnTo>
                    <a:pt x="286" y="490"/>
                  </a:lnTo>
                  <a:lnTo>
                    <a:pt x="276" y="511"/>
                  </a:lnTo>
                  <a:lnTo>
                    <a:pt x="271" y="535"/>
                  </a:lnTo>
                  <a:lnTo>
                    <a:pt x="271" y="587"/>
                  </a:lnTo>
                  <a:lnTo>
                    <a:pt x="273" y="611"/>
                  </a:lnTo>
                  <a:lnTo>
                    <a:pt x="271" y="637"/>
                  </a:lnTo>
                  <a:lnTo>
                    <a:pt x="268" y="658"/>
                  </a:lnTo>
                  <a:lnTo>
                    <a:pt x="255" y="684"/>
                  </a:lnTo>
                  <a:lnTo>
                    <a:pt x="231" y="702"/>
                  </a:lnTo>
                  <a:lnTo>
                    <a:pt x="215" y="708"/>
                  </a:lnTo>
                  <a:lnTo>
                    <a:pt x="197" y="713"/>
                  </a:lnTo>
                  <a:lnTo>
                    <a:pt x="150" y="708"/>
                  </a:lnTo>
                  <a:lnTo>
                    <a:pt x="131" y="702"/>
                  </a:lnTo>
                  <a:lnTo>
                    <a:pt x="118" y="694"/>
                  </a:lnTo>
                  <a:lnTo>
                    <a:pt x="100" y="676"/>
                  </a:lnTo>
                  <a:lnTo>
                    <a:pt x="92" y="650"/>
                  </a:lnTo>
                  <a:lnTo>
                    <a:pt x="92" y="618"/>
                  </a:lnTo>
                  <a:lnTo>
                    <a:pt x="100" y="592"/>
                  </a:lnTo>
                  <a:lnTo>
                    <a:pt x="110" y="566"/>
                  </a:lnTo>
                  <a:lnTo>
                    <a:pt x="126" y="540"/>
                  </a:lnTo>
                  <a:lnTo>
                    <a:pt x="139" y="516"/>
                  </a:lnTo>
                  <a:lnTo>
                    <a:pt x="150" y="495"/>
                  </a:lnTo>
                  <a:lnTo>
                    <a:pt x="155" y="474"/>
                  </a:lnTo>
                  <a:lnTo>
                    <a:pt x="152" y="456"/>
                  </a:lnTo>
                  <a:lnTo>
                    <a:pt x="142" y="440"/>
                  </a:lnTo>
                  <a:lnTo>
                    <a:pt x="0" y="409"/>
                  </a:lnTo>
                  <a:lnTo>
                    <a:pt x="118" y="53"/>
                  </a:lnTo>
                  <a:lnTo>
                    <a:pt x="79" y="0"/>
                  </a:lnTo>
                  <a:lnTo>
                    <a:pt x="549" y="110"/>
                  </a:lnTo>
                  <a:lnTo>
                    <a:pt x="541" y="139"/>
                  </a:lnTo>
                  <a:lnTo>
                    <a:pt x="533" y="173"/>
                  </a:lnTo>
                  <a:lnTo>
                    <a:pt x="520" y="239"/>
                  </a:lnTo>
                  <a:lnTo>
                    <a:pt x="520" y="236"/>
                  </a:lnTo>
                  <a:lnTo>
                    <a:pt x="502" y="249"/>
                  </a:lnTo>
                  <a:lnTo>
                    <a:pt x="481" y="252"/>
                  </a:lnTo>
                  <a:lnTo>
                    <a:pt x="452" y="247"/>
                  </a:lnTo>
                  <a:lnTo>
                    <a:pt x="423" y="236"/>
                  </a:lnTo>
                  <a:lnTo>
                    <a:pt x="391" y="223"/>
                  </a:lnTo>
                  <a:lnTo>
                    <a:pt x="360" y="207"/>
                  </a:lnTo>
                  <a:lnTo>
                    <a:pt x="334" y="197"/>
                  </a:lnTo>
                  <a:lnTo>
                    <a:pt x="310" y="189"/>
                  </a:lnTo>
                  <a:lnTo>
                    <a:pt x="297" y="186"/>
                  </a:lnTo>
                  <a:lnTo>
                    <a:pt x="286" y="189"/>
                  </a:lnTo>
                  <a:lnTo>
                    <a:pt x="278" y="192"/>
                  </a:lnTo>
                  <a:lnTo>
                    <a:pt x="263" y="213"/>
                  </a:lnTo>
                  <a:lnTo>
                    <a:pt x="257" y="228"/>
                  </a:lnTo>
                  <a:lnTo>
                    <a:pt x="247" y="270"/>
                  </a:lnTo>
                  <a:lnTo>
                    <a:pt x="247" y="294"/>
                  </a:lnTo>
                  <a:lnTo>
                    <a:pt x="257" y="312"/>
                  </a:lnTo>
                  <a:lnTo>
                    <a:pt x="276" y="328"/>
                  </a:lnTo>
                  <a:lnTo>
                    <a:pt x="302" y="338"/>
                  </a:lnTo>
                  <a:lnTo>
                    <a:pt x="360" y="346"/>
                  </a:lnTo>
                  <a:lnTo>
                    <a:pt x="415" y="354"/>
                  </a:lnTo>
                  <a:lnTo>
                    <a:pt x="439" y="359"/>
                  </a:lnTo>
                  <a:lnTo>
                    <a:pt x="460" y="370"/>
                  </a:lnTo>
                  <a:lnTo>
                    <a:pt x="473" y="383"/>
                  </a:lnTo>
                  <a:lnTo>
                    <a:pt x="484" y="401"/>
                  </a:lnTo>
                  <a:lnTo>
                    <a:pt x="481"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0" name="Freeform 9"/>
            <p:cNvSpPr>
              <a:spLocks/>
            </p:cNvSpPr>
            <p:nvPr/>
          </p:nvSpPr>
          <p:spPr bwMode="auto">
            <a:xfrm>
              <a:off x="2176" y="1534"/>
              <a:ext cx="536" cy="696"/>
            </a:xfrm>
            <a:custGeom>
              <a:avLst/>
              <a:gdLst>
                <a:gd name="T0" fmla="*/ 462 w 536"/>
                <a:gd name="T1" fmla="*/ 429 h 696"/>
                <a:gd name="T2" fmla="*/ 447 w 536"/>
                <a:gd name="T3" fmla="*/ 494 h 696"/>
                <a:gd name="T4" fmla="*/ 286 w 536"/>
                <a:gd name="T5" fmla="*/ 476 h 696"/>
                <a:gd name="T6" fmla="*/ 268 w 536"/>
                <a:gd name="T7" fmla="*/ 518 h 696"/>
                <a:gd name="T8" fmla="*/ 263 w 536"/>
                <a:gd name="T9" fmla="*/ 591 h 696"/>
                <a:gd name="T10" fmla="*/ 247 w 536"/>
                <a:gd name="T11" fmla="*/ 662 h 696"/>
                <a:gd name="T12" fmla="*/ 213 w 536"/>
                <a:gd name="T13" fmla="*/ 691 h 696"/>
                <a:gd name="T14" fmla="*/ 173 w 536"/>
                <a:gd name="T15" fmla="*/ 696 h 696"/>
                <a:gd name="T16" fmla="*/ 131 w 536"/>
                <a:gd name="T17" fmla="*/ 688 h 696"/>
                <a:gd name="T18" fmla="*/ 100 w 536"/>
                <a:gd name="T19" fmla="*/ 662 h 696"/>
                <a:gd name="T20" fmla="*/ 92 w 536"/>
                <a:gd name="T21" fmla="*/ 604 h 696"/>
                <a:gd name="T22" fmla="*/ 110 w 536"/>
                <a:gd name="T23" fmla="*/ 552 h 696"/>
                <a:gd name="T24" fmla="*/ 139 w 536"/>
                <a:gd name="T25" fmla="*/ 502 h 696"/>
                <a:gd name="T26" fmla="*/ 155 w 536"/>
                <a:gd name="T27" fmla="*/ 460 h 696"/>
                <a:gd name="T28" fmla="*/ 142 w 536"/>
                <a:gd name="T29" fmla="*/ 426 h 696"/>
                <a:gd name="T30" fmla="*/ 89 w 536"/>
                <a:gd name="T31" fmla="*/ 0 h 696"/>
                <a:gd name="T32" fmla="*/ 528 w 536"/>
                <a:gd name="T33" fmla="*/ 130 h 696"/>
                <a:gd name="T34" fmla="*/ 515 w 536"/>
                <a:gd name="T35" fmla="*/ 199 h 696"/>
                <a:gd name="T36" fmla="*/ 507 w 536"/>
                <a:gd name="T37" fmla="*/ 227 h 696"/>
                <a:gd name="T38" fmla="*/ 473 w 536"/>
                <a:gd name="T39" fmla="*/ 243 h 696"/>
                <a:gd name="T40" fmla="*/ 426 w 536"/>
                <a:gd name="T41" fmla="*/ 230 h 696"/>
                <a:gd name="T42" fmla="*/ 376 w 536"/>
                <a:gd name="T43" fmla="*/ 204 h 696"/>
                <a:gd name="T44" fmla="*/ 331 w 536"/>
                <a:gd name="T45" fmla="*/ 183 h 696"/>
                <a:gd name="T46" fmla="*/ 273 w 536"/>
                <a:gd name="T47" fmla="*/ 191 h 696"/>
                <a:gd name="T48" fmla="*/ 250 w 536"/>
                <a:gd name="T49" fmla="*/ 212 h 696"/>
                <a:gd name="T50" fmla="*/ 234 w 536"/>
                <a:gd name="T51" fmla="*/ 251 h 696"/>
                <a:gd name="T52" fmla="*/ 244 w 536"/>
                <a:gd name="T53" fmla="*/ 303 h 696"/>
                <a:gd name="T54" fmla="*/ 294 w 536"/>
                <a:gd name="T55" fmla="*/ 335 h 696"/>
                <a:gd name="T56" fmla="*/ 378 w 536"/>
                <a:gd name="T57" fmla="*/ 345 h 696"/>
                <a:gd name="T58" fmla="*/ 428 w 536"/>
                <a:gd name="T59" fmla="*/ 353 h 696"/>
                <a:gd name="T60" fmla="*/ 462 w 536"/>
                <a:gd name="T61" fmla="*/ 374 h 696"/>
                <a:gd name="T62" fmla="*/ 468 w 536"/>
                <a:gd name="T63" fmla="*/ 403 h 6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6"/>
                <a:gd name="T97" fmla="*/ 0 h 696"/>
                <a:gd name="T98" fmla="*/ 536 w 536"/>
                <a:gd name="T99" fmla="*/ 696 h 6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6" h="696">
                  <a:moveTo>
                    <a:pt x="468" y="403"/>
                  </a:moveTo>
                  <a:lnTo>
                    <a:pt x="462" y="429"/>
                  </a:lnTo>
                  <a:lnTo>
                    <a:pt x="457" y="450"/>
                  </a:lnTo>
                  <a:lnTo>
                    <a:pt x="447" y="494"/>
                  </a:lnTo>
                  <a:lnTo>
                    <a:pt x="305" y="460"/>
                  </a:lnTo>
                  <a:lnTo>
                    <a:pt x="286" y="476"/>
                  </a:lnTo>
                  <a:lnTo>
                    <a:pt x="276" y="497"/>
                  </a:lnTo>
                  <a:lnTo>
                    <a:pt x="268" y="518"/>
                  </a:lnTo>
                  <a:lnTo>
                    <a:pt x="265" y="542"/>
                  </a:lnTo>
                  <a:lnTo>
                    <a:pt x="263" y="591"/>
                  </a:lnTo>
                  <a:lnTo>
                    <a:pt x="257" y="636"/>
                  </a:lnTo>
                  <a:lnTo>
                    <a:pt x="247" y="662"/>
                  </a:lnTo>
                  <a:lnTo>
                    <a:pt x="226" y="686"/>
                  </a:lnTo>
                  <a:lnTo>
                    <a:pt x="213" y="691"/>
                  </a:lnTo>
                  <a:lnTo>
                    <a:pt x="194" y="696"/>
                  </a:lnTo>
                  <a:lnTo>
                    <a:pt x="173" y="696"/>
                  </a:lnTo>
                  <a:lnTo>
                    <a:pt x="150" y="694"/>
                  </a:lnTo>
                  <a:lnTo>
                    <a:pt x="131" y="688"/>
                  </a:lnTo>
                  <a:lnTo>
                    <a:pt x="118" y="680"/>
                  </a:lnTo>
                  <a:lnTo>
                    <a:pt x="100" y="662"/>
                  </a:lnTo>
                  <a:lnTo>
                    <a:pt x="92" y="636"/>
                  </a:lnTo>
                  <a:lnTo>
                    <a:pt x="92" y="604"/>
                  </a:lnTo>
                  <a:lnTo>
                    <a:pt x="100" y="578"/>
                  </a:lnTo>
                  <a:lnTo>
                    <a:pt x="110" y="552"/>
                  </a:lnTo>
                  <a:lnTo>
                    <a:pt x="126" y="526"/>
                  </a:lnTo>
                  <a:lnTo>
                    <a:pt x="139" y="502"/>
                  </a:lnTo>
                  <a:lnTo>
                    <a:pt x="150" y="481"/>
                  </a:lnTo>
                  <a:lnTo>
                    <a:pt x="155" y="460"/>
                  </a:lnTo>
                  <a:lnTo>
                    <a:pt x="152" y="442"/>
                  </a:lnTo>
                  <a:lnTo>
                    <a:pt x="142" y="426"/>
                  </a:lnTo>
                  <a:lnTo>
                    <a:pt x="0" y="395"/>
                  </a:lnTo>
                  <a:lnTo>
                    <a:pt x="89" y="0"/>
                  </a:lnTo>
                  <a:lnTo>
                    <a:pt x="536" y="99"/>
                  </a:lnTo>
                  <a:lnTo>
                    <a:pt x="528" y="130"/>
                  </a:lnTo>
                  <a:lnTo>
                    <a:pt x="523" y="165"/>
                  </a:lnTo>
                  <a:lnTo>
                    <a:pt x="515" y="199"/>
                  </a:lnTo>
                  <a:lnTo>
                    <a:pt x="507" y="230"/>
                  </a:lnTo>
                  <a:lnTo>
                    <a:pt x="507" y="227"/>
                  </a:lnTo>
                  <a:lnTo>
                    <a:pt x="491" y="240"/>
                  </a:lnTo>
                  <a:lnTo>
                    <a:pt x="473" y="243"/>
                  </a:lnTo>
                  <a:lnTo>
                    <a:pt x="449" y="240"/>
                  </a:lnTo>
                  <a:lnTo>
                    <a:pt x="426" y="230"/>
                  </a:lnTo>
                  <a:lnTo>
                    <a:pt x="402" y="217"/>
                  </a:lnTo>
                  <a:lnTo>
                    <a:pt x="376" y="204"/>
                  </a:lnTo>
                  <a:lnTo>
                    <a:pt x="352" y="191"/>
                  </a:lnTo>
                  <a:lnTo>
                    <a:pt x="331" y="183"/>
                  </a:lnTo>
                  <a:lnTo>
                    <a:pt x="302" y="180"/>
                  </a:lnTo>
                  <a:lnTo>
                    <a:pt x="273" y="191"/>
                  </a:lnTo>
                  <a:lnTo>
                    <a:pt x="260" y="199"/>
                  </a:lnTo>
                  <a:lnTo>
                    <a:pt x="250" y="212"/>
                  </a:lnTo>
                  <a:lnTo>
                    <a:pt x="239" y="230"/>
                  </a:lnTo>
                  <a:lnTo>
                    <a:pt x="234" y="251"/>
                  </a:lnTo>
                  <a:lnTo>
                    <a:pt x="234" y="277"/>
                  </a:lnTo>
                  <a:lnTo>
                    <a:pt x="244" y="303"/>
                  </a:lnTo>
                  <a:lnTo>
                    <a:pt x="265" y="322"/>
                  </a:lnTo>
                  <a:lnTo>
                    <a:pt x="294" y="335"/>
                  </a:lnTo>
                  <a:lnTo>
                    <a:pt x="349" y="343"/>
                  </a:lnTo>
                  <a:lnTo>
                    <a:pt x="378" y="345"/>
                  </a:lnTo>
                  <a:lnTo>
                    <a:pt x="405" y="348"/>
                  </a:lnTo>
                  <a:lnTo>
                    <a:pt x="428" y="353"/>
                  </a:lnTo>
                  <a:lnTo>
                    <a:pt x="449" y="361"/>
                  </a:lnTo>
                  <a:lnTo>
                    <a:pt x="462" y="374"/>
                  </a:lnTo>
                  <a:lnTo>
                    <a:pt x="473" y="392"/>
                  </a:lnTo>
                  <a:lnTo>
                    <a:pt x="468" y="403"/>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1" name="Freeform 10"/>
            <p:cNvSpPr>
              <a:spLocks/>
            </p:cNvSpPr>
            <p:nvPr/>
          </p:nvSpPr>
          <p:spPr bwMode="auto">
            <a:xfrm>
              <a:off x="2213" y="960"/>
              <a:ext cx="730" cy="684"/>
            </a:xfrm>
            <a:custGeom>
              <a:avLst/>
              <a:gdLst>
                <a:gd name="T0" fmla="*/ 0 w 730"/>
                <a:gd name="T1" fmla="*/ 424 h 684"/>
                <a:gd name="T2" fmla="*/ 0 w 730"/>
                <a:gd name="T3" fmla="*/ 0 h 684"/>
                <a:gd name="T4" fmla="*/ 478 w 730"/>
                <a:gd name="T5" fmla="*/ 0 h 684"/>
                <a:gd name="T6" fmla="*/ 478 w 730"/>
                <a:gd name="T7" fmla="*/ 134 h 684"/>
                <a:gd name="T8" fmla="*/ 491 w 730"/>
                <a:gd name="T9" fmla="*/ 149 h 684"/>
                <a:gd name="T10" fmla="*/ 507 w 730"/>
                <a:gd name="T11" fmla="*/ 155 h 684"/>
                <a:gd name="T12" fmla="*/ 525 w 730"/>
                <a:gd name="T13" fmla="*/ 155 h 684"/>
                <a:gd name="T14" fmla="*/ 549 w 730"/>
                <a:gd name="T15" fmla="*/ 149 h 684"/>
                <a:gd name="T16" fmla="*/ 599 w 730"/>
                <a:gd name="T17" fmla="*/ 134 h 684"/>
                <a:gd name="T18" fmla="*/ 625 w 730"/>
                <a:gd name="T19" fmla="*/ 128 h 684"/>
                <a:gd name="T20" fmla="*/ 654 w 730"/>
                <a:gd name="T21" fmla="*/ 126 h 684"/>
                <a:gd name="T22" fmla="*/ 683 w 730"/>
                <a:gd name="T23" fmla="*/ 131 h 684"/>
                <a:gd name="T24" fmla="*/ 709 w 730"/>
                <a:gd name="T25" fmla="*/ 149 h 684"/>
                <a:gd name="T26" fmla="*/ 725 w 730"/>
                <a:gd name="T27" fmla="*/ 173 h 684"/>
                <a:gd name="T28" fmla="*/ 730 w 730"/>
                <a:gd name="T29" fmla="*/ 210 h 684"/>
                <a:gd name="T30" fmla="*/ 728 w 730"/>
                <a:gd name="T31" fmla="*/ 233 h 684"/>
                <a:gd name="T32" fmla="*/ 723 w 730"/>
                <a:gd name="T33" fmla="*/ 251 h 684"/>
                <a:gd name="T34" fmla="*/ 715 w 730"/>
                <a:gd name="T35" fmla="*/ 267 h 684"/>
                <a:gd name="T36" fmla="*/ 704 w 730"/>
                <a:gd name="T37" fmla="*/ 280 h 684"/>
                <a:gd name="T38" fmla="*/ 675 w 730"/>
                <a:gd name="T39" fmla="*/ 299 h 684"/>
                <a:gd name="T40" fmla="*/ 638 w 730"/>
                <a:gd name="T41" fmla="*/ 304 h 684"/>
                <a:gd name="T42" fmla="*/ 612 w 730"/>
                <a:gd name="T43" fmla="*/ 301 h 684"/>
                <a:gd name="T44" fmla="*/ 586 w 730"/>
                <a:gd name="T45" fmla="*/ 296 h 684"/>
                <a:gd name="T46" fmla="*/ 546 w 730"/>
                <a:gd name="T47" fmla="*/ 288 h 684"/>
                <a:gd name="T48" fmla="*/ 512 w 730"/>
                <a:gd name="T49" fmla="*/ 285 h 684"/>
                <a:gd name="T50" fmla="*/ 496 w 730"/>
                <a:gd name="T51" fmla="*/ 293 h 684"/>
                <a:gd name="T52" fmla="*/ 478 w 730"/>
                <a:gd name="T53" fmla="*/ 304 h 684"/>
                <a:gd name="T54" fmla="*/ 478 w 730"/>
                <a:gd name="T55" fmla="*/ 427 h 684"/>
                <a:gd name="T56" fmla="*/ 323 w 730"/>
                <a:gd name="T57" fmla="*/ 427 h 684"/>
                <a:gd name="T58" fmla="*/ 312 w 730"/>
                <a:gd name="T59" fmla="*/ 445 h 684"/>
                <a:gd name="T60" fmla="*/ 307 w 730"/>
                <a:gd name="T61" fmla="*/ 464 h 684"/>
                <a:gd name="T62" fmla="*/ 312 w 730"/>
                <a:gd name="T63" fmla="*/ 505 h 684"/>
                <a:gd name="T64" fmla="*/ 318 w 730"/>
                <a:gd name="T65" fmla="*/ 524 h 684"/>
                <a:gd name="T66" fmla="*/ 323 w 730"/>
                <a:gd name="T67" fmla="*/ 547 h 684"/>
                <a:gd name="T68" fmla="*/ 328 w 730"/>
                <a:gd name="T69" fmla="*/ 589 h 684"/>
                <a:gd name="T70" fmla="*/ 323 w 730"/>
                <a:gd name="T71" fmla="*/ 621 h 684"/>
                <a:gd name="T72" fmla="*/ 305 w 730"/>
                <a:gd name="T73" fmla="*/ 652 h 684"/>
                <a:gd name="T74" fmla="*/ 294 w 730"/>
                <a:gd name="T75" fmla="*/ 665 h 684"/>
                <a:gd name="T76" fmla="*/ 276 w 730"/>
                <a:gd name="T77" fmla="*/ 676 h 684"/>
                <a:gd name="T78" fmla="*/ 257 w 730"/>
                <a:gd name="T79" fmla="*/ 681 h 684"/>
                <a:gd name="T80" fmla="*/ 234 w 730"/>
                <a:gd name="T81" fmla="*/ 684 h 684"/>
                <a:gd name="T82" fmla="*/ 215 w 730"/>
                <a:gd name="T83" fmla="*/ 681 h 684"/>
                <a:gd name="T84" fmla="*/ 199 w 730"/>
                <a:gd name="T85" fmla="*/ 676 h 684"/>
                <a:gd name="T86" fmla="*/ 170 w 730"/>
                <a:gd name="T87" fmla="*/ 657 h 684"/>
                <a:gd name="T88" fmla="*/ 155 w 730"/>
                <a:gd name="T89" fmla="*/ 631 h 684"/>
                <a:gd name="T90" fmla="*/ 147 w 730"/>
                <a:gd name="T91" fmla="*/ 600 h 684"/>
                <a:gd name="T92" fmla="*/ 149 w 730"/>
                <a:gd name="T93" fmla="*/ 574 h 684"/>
                <a:gd name="T94" fmla="*/ 155 w 730"/>
                <a:gd name="T95" fmla="*/ 545 h 684"/>
                <a:gd name="T96" fmla="*/ 170 w 730"/>
                <a:gd name="T97" fmla="*/ 495 h 684"/>
                <a:gd name="T98" fmla="*/ 173 w 730"/>
                <a:gd name="T99" fmla="*/ 474 h 684"/>
                <a:gd name="T100" fmla="*/ 173 w 730"/>
                <a:gd name="T101" fmla="*/ 453 h 684"/>
                <a:gd name="T102" fmla="*/ 168 w 730"/>
                <a:gd name="T103" fmla="*/ 437 h 684"/>
                <a:gd name="T104" fmla="*/ 152 w 730"/>
                <a:gd name="T105" fmla="*/ 424 h 684"/>
                <a:gd name="T106" fmla="*/ 0 w 730"/>
                <a:gd name="T107" fmla="*/ 424 h 6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0"/>
                <a:gd name="T163" fmla="*/ 0 h 684"/>
                <a:gd name="T164" fmla="*/ 730 w 730"/>
                <a:gd name="T165" fmla="*/ 684 h 6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0" h="684">
                  <a:moveTo>
                    <a:pt x="0" y="424"/>
                  </a:moveTo>
                  <a:lnTo>
                    <a:pt x="0" y="0"/>
                  </a:lnTo>
                  <a:lnTo>
                    <a:pt x="478" y="0"/>
                  </a:lnTo>
                  <a:lnTo>
                    <a:pt x="478" y="134"/>
                  </a:lnTo>
                  <a:lnTo>
                    <a:pt x="491" y="149"/>
                  </a:lnTo>
                  <a:lnTo>
                    <a:pt x="507" y="155"/>
                  </a:lnTo>
                  <a:lnTo>
                    <a:pt x="525" y="155"/>
                  </a:lnTo>
                  <a:lnTo>
                    <a:pt x="549" y="149"/>
                  </a:lnTo>
                  <a:lnTo>
                    <a:pt x="599" y="134"/>
                  </a:lnTo>
                  <a:lnTo>
                    <a:pt x="625" y="128"/>
                  </a:lnTo>
                  <a:lnTo>
                    <a:pt x="654" y="126"/>
                  </a:lnTo>
                  <a:lnTo>
                    <a:pt x="683" y="131"/>
                  </a:lnTo>
                  <a:lnTo>
                    <a:pt x="709" y="149"/>
                  </a:lnTo>
                  <a:lnTo>
                    <a:pt x="725" y="173"/>
                  </a:lnTo>
                  <a:lnTo>
                    <a:pt x="730" y="210"/>
                  </a:lnTo>
                  <a:lnTo>
                    <a:pt x="728" y="233"/>
                  </a:lnTo>
                  <a:lnTo>
                    <a:pt x="723" y="251"/>
                  </a:lnTo>
                  <a:lnTo>
                    <a:pt x="715" y="267"/>
                  </a:lnTo>
                  <a:lnTo>
                    <a:pt x="704" y="280"/>
                  </a:lnTo>
                  <a:lnTo>
                    <a:pt x="675" y="299"/>
                  </a:lnTo>
                  <a:lnTo>
                    <a:pt x="638" y="304"/>
                  </a:lnTo>
                  <a:lnTo>
                    <a:pt x="612" y="301"/>
                  </a:lnTo>
                  <a:lnTo>
                    <a:pt x="586" y="296"/>
                  </a:lnTo>
                  <a:lnTo>
                    <a:pt x="546" y="288"/>
                  </a:lnTo>
                  <a:lnTo>
                    <a:pt x="512" y="285"/>
                  </a:lnTo>
                  <a:lnTo>
                    <a:pt x="496" y="293"/>
                  </a:lnTo>
                  <a:lnTo>
                    <a:pt x="478" y="304"/>
                  </a:lnTo>
                  <a:lnTo>
                    <a:pt x="478" y="427"/>
                  </a:lnTo>
                  <a:lnTo>
                    <a:pt x="323" y="427"/>
                  </a:lnTo>
                  <a:lnTo>
                    <a:pt x="312" y="445"/>
                  </a:lnTo>
                  <a:lnTo>
                    <a:pt x="307" y="464"/>
                  </a:lnTo>
                  <a:lnTo>
                    <a:pt x="312" y="505"/>
                  </a:lnTo>
                  <a:lnTo>
                    <a:pt x="318" y="524"/>
                  </a:lnTo>
                  <a:lnTo>
                    <a:pt x="323" y="547"/>
                  </a:lnTo>
                  <a:lnTo>
                    <a:pt x="328" y="589"/>
                  </a:lnTo>
                  <a:lnTo>
                    <a:pt x="323" y="621"/>
                  </a:lnTo>
                  <a:lnTo>
                    <a:pt x="305" y="652"/>
                  </a:lnTo>
                  <a:lnTo>
                    <a:pt x="294" y="665"/>
                  </a:lnTo>
                  <a:lnTo>
                    <a:pt x="276" y="676"/>
                  </a:lnTo>
                  <a:lnTo>
                    <a:pt x="257" y="681"/>
                  </a:lnTo>
                  <a:lnTo>
                    <a:pt x="234" y="684"/>
                  </a:lnTo>
                  <a:lnTo>
                    <a:pt x="215" y="681"/>
                  </a:lnTo>
                  <a:lnTo>
                    <a:pt x="199" y="676"/>
                  </a:lnTo>
                  <a:lnTo>
                    <a:pt x="170" y="657"/>
                  </a:lnTo>
                  <a:lnTo>
                    <a:pt x="155" y="631"/>
                  </a:lnTo>
                  <a:lnTo>
                    <a:pt x="147" y="600"/>
                  </a:lnTo>
                  <a:lnTo>
                    <a:pt x="149" y="574"/>
                  </a:lnTo>
                  <a:lnTo>
                    <a:pt x="155" y="545"/>
                  </a:lnTo>
                  <a:lnTo>
                    <a:pt x="170" y="495"/>
                  </a:lnTo>
                  <a:lnTo>
                    <a:pt x="173" y="474"/>
                  </a:lnTo>
                  <a:lnTo>
                    <a:pt x="173" y="453"/>
                  </a:lnTo>
                  <a:lnTo>
                    <a:pt x="168" y="437"/>
                  </a:lnTo>
                  <a:lnTo>
                    <a:pt x="152" y="424"/>
                  </a:lnTo>
                  <a:lnTo>
                    <a:pt x="0" y="424"/>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2" name="Freeform 11"/>
            <p:cNvSpPr>
              <a:spLocks/>
            </p:cNvSpPr>
            <p:nvPr/>
          </p:nvSpPr>
          <p:spPr bwMode="auto">
            <a:xfrm>
              <a:off x="2213" y="960"/>
              <a:ext cx="725" cy="670"/>
            </a:xfrm>
            <a:custGeom>
              <a:avLst/>
              <a:gdLst>
                <a:gd name="T0" fmla="*/ 160 w 725"/>
                <a:gd name="T1" fmla="*/ 414 h 670"/>
                <a:gd name="T2" fmla="*/ 10 w 725"/>
                <a:gd name="T3" fmla="*/ 414 h 670"/>
                <a:gd name="T4" fmla="*/ 0 w 725"/>
                <a:gd name="T5" fmla="*/ 422 h 670"/>
                <a:gd name="T6" fmla="*/ 0 w 725"/>
                <a:gd name="T7" fmla="*/ 0 h 670"/>
                <a:gd name="T8" fmla="*/ 478 w 725"/>
                <a:gd name="T9" fmla="*/ 0 h 670"/>
                <a:gd name="T10" fmla="*/ 473 w 725"/>
                <a:gd name="T11" fmla="*/ 5 h 670"/>
                <a:gd name="T12" fmla="*/ 447 w 725"/>
                <a:gd name="T13" fmla="*/ 16 h 670"/>
                <a:gd name="T14" fmla="*/ 439 w 725"/>
                <a:gd name="T15" fmla="*/ 26 h 670"/>
                <a:gd name="T16" fmla="*/ 441 w 725"/>
                <a:gd name="T17" fmla="*/ 52 h 670"/>
                <a:gd name="T18" fmla="*/ 452 w 725"/>
                <a:gd name="T19" fmla="*/ 110 h 670"/>
                <a:gd name="T20" fmla="*/ 454 w 725"/>
                <a:gd name="T21" fmla="*/ 134 h 670"/>
                <a:gd name="T22" fmla="*/ 460 w 725"/>
                <a:gd name="T23" fmla="*/ 149 h 670"/>
                <a:gd name="T24" fmla="*/ 470 w 725"/>
                <a:gd name="T25" fmla="*/ 157 h 670"/>
                <a:gd name="T26" fmla="*/ 486 w 725"/>
                <a:gd name="T27" fmla="*/ 157 h 670"/>
                <a:gd name="T28" fmla="*/ 507 w 725"/>
                <a:gd name="T29" fmla="*/ 155 h 670"/>
                <a:gd name="T30" fmla="*/ 554 w 725"/>
                <a:gd name="T31" fmla="*/ 144 h 670"/>
                <a:gd name="T32" fmla="*/ 607 w 725"/>
                <a:gd name="T33" fmla="*/ 131 h 670"/>
                <a:gd name="T34" fmla="*/ 654 w 725"/>
                <a:gd name="T35" fmla="*/ 126 h 670"/>
                <a:gd name="T36" fmla="*/ 683 w 725"/>
                <a:gd name="T37" fmla="*/ 131 h 670"/>
                <a:gd name="T38" fmla="*/ 707 w 725"/>
                <a:gd name="T39" fmla="*/ 147 h 670"/>
                <a:gd name="T40" fmla="*/ 720 w 725"/>
                <a:gd name="T41" fmla="*/ 170 h 670"/>
                <a:gd name="T42" fmla="*/ 725 w 725"/>
                <a:gd name="T43" fmla="*/ 202 h 670"/>
                <a:gd name="T44" fmla="*/ 723 w 725"/>
                <a:gd name="T45" fmla="*/ 225 h 670"/>
                <a:gd name="T46" fmla="*/ 717 w 725"/>
                <a:gd name="T47" fmla="*/ 244 h 670"/>
                <a:gd name="T48" fmla="*/ 709 w 725"/>
                <a:gd name="T49" fmla="*/ 262 h 670"/>
                <a:gd name="T50" fmla="*/ 702 w 725"/>
                <a:gd name="T51" fmla="*/ 272 h 670"/>
                <a:gd name="T52" fmla="*/ 675 w 725"/>
                <a:gd name="T53" fmla="*/ 288 h 670"/>
                <a:gd name="T54" fmla="*/ 646 w 725"/>
                <a:gd name="T55" fmla="*/ 293 h 670"/>
                <a:gd name="T56" fmla="*/ 602 w 725"/>
                <a:gd name="T57" fmla="*/ 288 h 670"/>
                <a:gd name="T58" fmla="*/ 554 w 725"/>
                <a:gd name="T59" fmla="*/ 278 h 670"/>
                <a:gd name="T60" fmla="*/ 531 w 725"/>
                <a:gd name="T61" fmla="*/ 275 h 670"/>
                <a:gd name="T62" fmla="*/ 510 w 725"/>
                <a:gd name="T63" fmla="*/ 278 h 670"/>
                <a:gd name="T64" fmla="*/ 486 w 725"/>
                <a:gd name="T65" fmla="*/ 285 h 670"/>
                <a:gd name="T66" fmla="*/ 468 w 725"/>
                <a:gd name="T67" fmla="*/ 299 h 670"/>
                <a:gd name="T68" fmla="*/ 468 w 725"/>
                <a:gd name="T69" fmla="*/ 414 h 670"/>
                <a:gd name="T70" fmla="*/ 320 w 725"/>
                <a:gd name="T71" fmla="*/ 414 h 670"/>
                <a:gd name="T72" fmla="*/ 323 w 725"/>
                <a:gd name="T73" fmla="*/ 411 h 670"/>
                <a:gd name="T74" fmla="*/ 307 w 725"/>
                <a:gd name="T75" fmla="*/ 432 h 670"/>
                <a:gd name="T76" fmla="*/ 302 w 725"/>
                <a:gd name="T77" fmla="*/ 453 h 670"/>
                <a:gd name="T78" fmla="*/ 299 w 725"/>
                <a:gd name="T79" fmla="*/ 477 h 670"/>
                <a:gd name="T80" fmla="*/ 302 w 725"/>
                <a:gd name="T81" fmla="*/ 500 h 670"/>
                <a:gd name="T82" fmla="*/ 307 w 725"/>
                <a:gd name="T83" fmla="*/ 524 h 670"/>
                <a:gd name="T84" fmla="*/ 312 w 725"/>
                <a:gd name="T85" fmla="*/ 550 h 670"/>
                <a:gd name="T86" fmla="*/ 318 w 725"/>
                <a:gd name="T87" fmla="*/ 594 h 670"/>
                <a:gd name="T88" fmla="*/ 312 w 725"/>
                <a:gd name="T89" fmla="*/ 623 h 670"/>
                <a:gd name="T90" fmla="*/ 297 w 725"/>
                <a:gd name="T91" fmla="*/ 647 h 670"/>
                <a:gd name="T92" fmla="*/ 284 w 725"/>
                <a:gd name="T93" fmla="*/ 657 h 670"/>
                <a:gd name="T94" fmla="*/ 268 w 725"/>
                <a:gd name="T95" fmla="*/ 665 h 670"/>
                <a:gd name="T96" fmla="*/ 249 w 725"/>
                <a:gd name="T97" fmla="*/ 670 h 670"/>
                <a:gd name="T98" fmla="*/ 226 w 725"/>
                <a:gd name="T99" fmla="*/ 670 h 670"/>
                <a:gd name="T100" fmla="*/ 191 w 725"/>
                <a:gd name="T101" fmla="*/ 665 h 670"/>
                <a:gd name="T102" fmla="*/ 168 w 725"/>
                <a:gd name="T103" fmla="*/ 652 h 670"/>
                <a:gd name="T104" fmla="*/ 152 w 725"/>
                <a:gd name="T105" fmla="*/ 629 h 670"/>
                <a:gd name="T106" fmla="*/ 147 w 725"/>
                <a:gd name="T107" fmla="*/ 600 h 670"/>
                <a:gd name="T108" fmla="*/ 149 w 725"/>
                <a:gd name="T109" fmla="*/ 571 h 670"/>
                <a:gd name="T110" fmla="*/ 155 w 725"/>
                <a:gd name="T111" fmla="*/ 545 h 670"/>
                <a:gd name="T112" fmla="*/ 170 w 725"/>
                <a:gd name="T113" fmla="*/ 490 h 670"/>
                <a:gd name="T114" fmla="*/ 176 w 725"/>
                <a:gd name="T115" fmla="*/ 466 h 670"/>
                <a:gd name="T116" fmla="*/ 178 w 725"/>
                <a:gd name="T117" fmla="*/ 445 h 670"/>
                <a:gd name="T118" fmla="*/ 173 w 725"/>
                <a:gd name="T119" fmla="*/ 427 h 670"/>
                <a:gd name="T120" fmla="*/ 157 w 725"/>
                <a:gd name="T121" fmla="*/ 414 h 670"/>
                <a:gd name="T122" fmla="*/ 160 w 725"/>
                <a:gd name="T123" fmla="*/ 414 h 6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5"/>
                <a:gd name="T187" fmla="*/ 0 h 670"/>
                <a:gd name="T188" fmla="*/ 725 w 725"/>
                <a:gd name="T189" fmla="*/ 670 h 6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5" h="670">
                  <a:moveTo>
                    <a:pt x="160" y="414"/>
                  </a:moveTo>
                  <a:lnTo>
                    <a:pt x="10" y="414"/>
                  </a:lnTo>
                  <a:lnTo>
                    <a:pt x="0" y="422"/>
                  </a:lnTo>
                  <a:lnTo>
                    <a:pt x="0" y="0"/>
                  </a:lnTo>
                  <a:lnTo>
                    <a:pt x="478" y="0"/>
                  </a:lnTo>
                  <a:lnTo>
                    <a:pt x="473" y="5"/>
                  </a:lnTo>
                  <a:lnTo>
                    <a:pt x="447" y="16"/>
                  </a:lnTo>
                  <a:lnTo>
                    <a:pt x="439" y="26"/>
                  </a:lnTo>
                  <a:lnTo>
                    <a:pt x="441" y="52"/>
                  </a:lnTo>
                  <a:lnTo>
                    <a:pt x="452" y="110"/>
                  </a:lnTo>
                  <a:lnTo>
                    <a:pt x="454" y="134"/>
                  </a:lnTo>
                  <a:lnTo>
                    <a:pt x="460" y="149"/>
                  </a:lnTo>
                  <a:lnTo>
                    <a:pt x="470" y="157"/>
                  </a:lnTo>
                  <a:lnTo>
                    <a:pt x="486" y="157"/>
                  </a:lnTo>
                  <a:lnTo>
                    <a:pt x="507" y="155"/>
                  </a:lnTo>
                  <a:lnTo>
                    <a:pt x="554" y="144"/>
                  </a:lnTo>
                  <a:lnTo>
                    <a:pt x="607" y="131"/>
                  </a:lnTo>
                  <a:lnTo>
                    <a:pt x="654" y="126"/>
                  </a:lnTo>
                  <a:lnTo>
                    <a:pt x="683" y="131"/>
                  </a:lnTo>
                  <a:lnTo>
                    <a:pt x="707" y="147"/>
                  </a:lnTo>
                  <a:lnTo>
                    <a:pt x="720" y="170"/>
                  </a:lnTo>
                  <a:lnTo>
                    <a:pt x="725" y="202"/>
                  </a:lnTo>
                  <a:lnTo>
                    <a:pt x="723" y="225"/>
                  </a:lnTo>
                  <a:lnTo>
                    <a:pt x="717" y="244"/>
                  </a:lnTo>
                  <a:lnTo>
                    <a:pt x="709" y="262"/>
                  </a:lnTo>
                  <a:lnTo>
                    <a:pt x="702" y="272"/>
                  </a:lnTo>
                  <a:lnTo>
                    <a:pt x="675" y="288"/>
                  </a:lnTo>
                  <a:lnTo>
                    <a:pt x="646" y="293"/>
                  </a:lnTo>
                  <a:lnTo>
                    <a:pt x="602" y="288"/>
                  </a:lnTo>
                  <a:lnTo>
                    <a:pt x="554" y="278"/>
                  </a:lnTo>
                  <a:lnTo>
                    <a:pt x="531" y="275"/>
                  </a:lnTo>
                  <a:lnTo>
                    <a:pt x="510" y="278"/>
                  </a:lnTo>
                  <a:lnTo>
                    <a:pt x="486" y="285"/>
                  </a:lnTo>
                  <a:lnTo>
                    <a:pt x="468" y="299"/>
                  </a:lnTo>
                  <a:lnTo>
                    <a:pt x="468" y="414"/>
                  </a:lnTo>
                  <a:lnTo>
                    <a:pt x="320" y="414"/>
                  </a:lnTo>
                  <a:lnTo>
                    <a:pt x="323" y="411"/>
                  </a:lnTo>
                  <a:lnTo>
                    <a:pt x="307" y="432"/>
                  </a:lnTo>
                  <a:lnTo>
                    <a:pt x="302" y="453"/>
                  </a:lnTo>
                  <a:lnTo>
                    <a:pt x="299" y="477"/>
                  </a:lnTo>
                  <a:lnTo>
                    <a:pt x="302" y="500"/>
                  </a:lnTo>
                  <a:lnTo>
                    <a:pt x="307" y="524"/>
                  </a:lnTo>
                  <a:lnTo>
                    <a:pt x="312" y="550"/>
                  </a:lnTo>
                  <a:lnTo>
                    <a:pt x="318" y="594"/>
                  </a:lnTo>
                  <a:lnTo>
                    <a:pt x="312" y="623"/>
                  </a:lnTo>
                  <a:lnTo>
                    <a:pt x="297" y="647"/>
                  </a:lnTo>
                  <a:lnTo>
                    <a:pt x="284" y="657"/>
                  </a:lnTo>
                  <a:lnTo>
                    <a:pt x="268" y="665"/>
                  </a:lnTo>
                  <a:lnTo>
                    <a:pt x="249" y="670"/>
                  </a:lnTo>
                  <a:lnTo>
                    <a:pt x="226" y="670"/>
                  </a:lnTo>
                  <a:lnTo>
                    <a:pt x="191" y="665"/>
                  </a:lnTo>
                  <a:lnTo>
                    <a:pt x="168" y="652"/>
                  </a:lnTo>
                  <a:lnTo>
                    <a:pt x="152" y="629"/>
                  </a:lnTo>
                  <a:lnTo>
                    <a:pt x="147" y="600"/>
                  </a:lnTo>
                  <a:lnTo>
                    <a:pt x="149" y="571"/>
                  </a:lnTo>
                  <a:lnTo>
                    <a:pt x="155" y="545"/>
                  </a:lnTo>
                  <a:lnTo>
                    <a:pt x="170" y="490"/>
                  </a:lnTo>
                  <a:lnTo>
                    <a:pt x="176" y="466"/>
                  </a:lnTo>
                  <a:lnTo>
                    <a:pt x="178" y="445"/>
                  </a:lnTo>
                  <a:lnTo>
                    <a:pt x="173" y="427"/>
                  </a:lnTo>
                  <a:lnTo>
                    <a:pt x="157" y="414"/>
                  </a:lnTo>
                  <a:lnTo>
                    <a:pt x="160" y="4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3" name="Freeform 12"/>
            <p:cNvSpPr>
              <a:spLocks/>
            </p:cNvSpPr>
            <p:nvPr/>
          </p:nvSpPr>
          <p:spPr bwMode="auto">
            <a:xfrm>
              <a:off x="2223" y="968"/>
              <a:ext cx="718" cy="665"/>
            </a:xfrm>
            <a:custGeom>
              <a:avLst/>
              <a:gdLst>
                <a:gd name="T0" fmla="*/ 0 w 718"/>
                <a:gd name="T1" fmla="*/ 406 h 665"/>
                <a:gd name="T2" fmla="*/ 0 w 718"/>
                <a:gd name="T3" fmla="*/ 0 h 665"/>
                <a:gd name="T4" fmla="*/ 458 w 718"/>
                <a:gd name="T5" fmla="*/ 0 h 665"/>
                <a:gd name="T6" fmla="*/ 458 w 718"/>
                <a:gd name="T7" fmla="*/ 136 h 665"/>
                <a:gd name="T8" fmla="*/ 471 w 718"/>
                <a:gd name="T9" fmla="*/ 152 h 665"/>
                <a:gd name="T10" fmla="*/ 489 w 718"/>
                <a:gd name="T11" fmla="*/ 157 h 665"/>
                <a:gd name="T12" fmla="*/ 510 w 718"/>
                <a:gd name="T13" fmla="*/ 157 h 665"/>
                <a:gd name="T14" fmla="*/ 534 w 718"/>
                <a:gd name="T15" fmla="*/ 152 h 665"/>
                <a:gd name="T16" fmla="*/ 586 w 718"/>
                <a:gd name="T17" fmla="*/ 136 h 665"/>
                <a:gd name="T18" fmla="*/ 613 w 718"/>
                <a:gd name="T19" fmla="*/ 131 h 665"/>
                <a:gd name="T20" fmla="*/ 642 w 718"/>
                <a:gd name="T21" fmla="*/ 128 h 665"/>
                <a:gd name="T22" fmla="*/ 670 w 718"/>
                <a:gd name="T23" fmla="*/ 131 h 665"/>
                <a:gd name="T24" fmla="*/ 697 w 718"/>
                <a:gd name="T25" fmla="*/ 144 h 665"/>
                <a:gd name="T26" fmla="*/ 713 w 718"/>
                <a:gd name="T27" fmla="*/ 165 h 665"/>
                <a:gd name="T28" fmla="*/ 715 w 718"/>
                <a:gd name="T29" fmla="*/ 178 h 665"/>
                <a:gd name="T30" fmla="*/ 718 w 718"/>
                <a:gd name="T31" fmla="*/ 196 h 665"/>
                <a:gd name="T32" fmla="*/ 715 w 718"/>
                <a:gd name="T33" fmla="*/ 220 h 665"/>
                <a:gd name="T34" fmla="*/ 710 w 718"/>
                <a:gd name="T35" fmla="*/ 238 h 665"/>
                <a:gd name="T36" fmla="*/ 702 w 718"/>
                <a:gd name="T37" fmla="*/ 254 h 665"/>
                <a:gd name="T38" fmla="*/ 692 w 718"/>
                <a:gd name="T39" fmla="*/ 267 h 665"/>
                <a:gd name="T40" fmla="*/ 665 w 718"/>
                <a:gd name="T41" fmla="*/ 280 h 665"/>
                <a:gd name="T42" fmla="*/ 636 w 718"/>
                <a:gd name="T43" fmla="*/ 285 h 665"/>
                <a:gd name="T44" fmla="*/ 592 w 718"/>
                <a:gd name="T45" fmla="*/ 280 h 665"/>
                <a:gd name="T46" fmla="*/ 544 w 718"/>
                <a:gd name="T47" fmla="*/ 270 h 665"/>
                <a:gd name="T48" fmla="*/ 521 w 718"/>
                <a:gd name="T49" fmla="*/ 267 h 665"/>
                <a:gd name="T50" fmla="*/ 500 w 718"/>
                <a:gd name="T51" fmla="*/ 270 h 665"/>
                <a:gd name="T52" fmla="*/ 476 w 718"/>
                <a:gd name="T53" fmla="*/ 277 h 665"/>
                <a:gd name="T54" fmla="*/ 458 w 718"/>
                <a:gd name="T55" fmla="*/ 291 h 665"/>
                <a:gd name="T56" fmla="*/ 458 w 718"/>
                <a:gd name="T57" fmla="*/ 406 h 665"/>
                <a:gd name="T58" fmla="*/ 313 w 718"/>
                <a:gd name="T59" fmla="*/ 406 h 665"/>
                <a:gd name="T60" fmla="*/ 297 w 718"/>
                <a:gd name="T61" fmla="*/ 427 h 665"/>
                <a:gd name="T62" fmla="*/ 292 w 718"/>
                <a:gd name="T63" fmla="*/ 448 h 665"/>
                <a:gd name="T64" fmla="*/ 289 w 718"/>
                <a:gd name="T65" fmla="*/ 469 h 665"/>
                <a:gd name="T66" fmla="*/ 292 w 718"/>
                <a:gd name="T67" fmla="*/ 492 h 665"/>
                <a:gd name="T68" fmla="*/ 297 w 718"/>
                <a:gd name="T69" fmla="*/ 518 h 665"/>
                <a:gd name="T70" fmla="*/ 302 w 718"/>
                <a:gd name="T71" fmla="*/ 542 h 665"/>
                <a:gd name="T72" fmla="*/ 308 w 718"/>
                <a:gd name="T73" fmla="*/ 586 h 665"/>
                <a:gd name="T74" fmla="*/ 302 w 718"/>
                <a:gd name="T75" fmla="*/ 615 h 665"/>
                <a:gd name="T76" fmla="*/ 287 w 718"/>
                <a:gd name="T77" fmla="*/ 639 h 665"/>
                <a:gd name="T78" fmla="*/ 276 w 718"/>
                <a:gd name="T79" fmla="*/ 649 h 665"/>
                <a:gd name="T80" fmla="*/ 258 w 718"/>
                <a:gd name="T81" fmla="*/ 657 h 665"/>
                <a:gd name="T82" fmla="*/ 239 w 718"/>
                <a:gd name="T83" fmla="*/ 662 h 665"/>
                <a:gd name="T84" fmla="*/ 216 w 718"/>
                <a:gd name="T85" fmla="*/ 665 h 665"/>
                <a:gd name="T86" fmla="*/ 181 w 718"/>
                <a:gd name="T87" fmla="*/ 660 h 665"/>
                <a:gd name="T88" fmla="*/ 158 w 718"/>
                <a:gd name="T89" fmla="*/ 644 h 665"/>
                <a:gd name="T90" fmla="*/ 142 w 718"/>
                <a:gd name="T91" fmla="*/ 621 h 665"/>
                <a:gd name="T92" fmla="*/ 137 w 718"/>
                <a:gd name="T93" fmla="*/ 592 h 665"/>
                <a:gd name="T94" fmla="*/ 139 w 718"/>
                <a:gd name="T95" fmla="*/ 563 h 665"/>
                <a:gd name="T96" fmla="*/ 145 w 718"/>
                <a:gd name="T97" fmla="*/ 537 h 665"/>
                <a:gd name="T98" fmla="*/ 160 w 718"/>
                <a:gd name="T99" fmla="*/ 482 h 665"/>
                <a:gd name="T100" fmla="*/ 166 w 718"/>
                <a:gd name="T101" fmla="*/ 458 h 665"/>
                <a:gd name="T102" fmla="*/ 168 w 718"/>
                <a:gd name="T103" fmla="*/ 437 h 665"/>
                <a:gd name="T104" fmla="*/ 163 w 718"/>
                <a:gd name="T105" fmla="*/ 419 h 665"/>
                <a:gd name="T106" fmla="*/ 147 w 718"/>
                <a:gd name="T107" fmla="*/ 406 h 665"/>
                <a:gd name="T108" fmla="*/ 0 w 718"/>
                <a:gd name="T109" fmla="*/ 406 h 6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8"/>
                <a:gd name="T166" fmla="*/ 0 h 665"/>
                <a:gd name="T167" fmla="*/ 718 w 718"/>
                <a:gd name="T168" fmla="*/ 665 h 6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8" h="665">
                  <a:moveTo>
                    <a:pt x="0" y="406"/>
                  </a:moveTo>
                  <a:lnTo>
                    <a:pt x="0" y="0"/>
                  </a:lnTo>
                  <a:lnTo>
                    <a:pt x="458" y="0"/>
                  </a:lnTo>
                  <a:lnTo>
                    <a:pt x="458" y="136"/>
                  </a:lnTo>
                  <a:lnTo>
                    <a:pt x="471" y="152"/>
                  </a:lnTo>
                  <a:lnTo>
                    <a:pt x="489" y="157"/>
                  </a:lnTo>
                  <a:lnTo>
                    <a:pt x="510" y="157"/>
                  </a:lnTo>
                  <a:lnTo>
                    <a:pt x="534" y="152"/>
                  </a:lnTo>
                  <a:lnTo>
                    <a:pt x="586" y="136"/>
                  </a:lnTo>
                  <a:lnTo>
                    <a:pt x="613" y="131"/>
                  </a:lnTo>
                  <a:lnTo>
                    <a:pt x="642" y="128"/>
                  </a:lnTo>
                  <a:lnTo>
                    <a:pt x="670" y="131"/>
                  </a:lnTo>
                  <a:lnTo>
                    <a:pt x="697" y="144"/>
                  </a:lnTo>
                  <a:lnTo>
                    <a:pt x="713" y="165"/>
                  </a:lnTo>
                  <a:lnTo>
                    <a:pt x="715" y="178"/>
                  </a:lnTo>
                  <a:lnTo>
                    <a:pt x="718" y="196"/>
                  </a:lnTo>
                  <a:lnTo>
                    <a:pt x="715" y="220"/>
                  </a:lnTo>
                  <a:lnTo>
                    <a:pt x="710" y="238"/>
                  </a:lnTo>
                  <a:lnTo>
                    <a:pt x="702" y="254"/>
                  </a:lnTo>
                  <a:lnTo>
                    <a:pt x="692" y="267"/>
                  </a:lnTo>
                  <a:lnTo>
                    <a:pt x="665" y="280"/>
                  </a:lnTo>
                  <a:lnTo>
                    <a:pt x="636" y="285"/>
                  </a:lnTo>
                  <a:lnTo>
                    <a:pt x="592" y="280"/>
                  </a:lnTo>
                  <a:lnTo>
                    <a:pt x="544" y="270"/>
                  </a:lnTo>
                  <a:lnTo>
                    <a:pt x="521" y="267"/>
                  </a:lnTo>
                  <a:lnTo>
                    <a:pt x="500" y="270"/>
                  </a:lnTo>
                  <a:lnTo>
                    <a:pt x="476" y="277"/>
                  </a:lnTo>
                  <a:lnTo>
                    <a:pt x="458" y="291"/>
                  </a:lnTo>
                  <a:lnTo>
                    <a:pt x="458" y="406"/>
                  </a:lnTo>
                  <a:lnTo>
                    <a:pt x="313" y="406"/>
                  </a:lnTo>
                  <a:lnTo>
                    <a:pt x="297" y="427"/>
                  </a:lnTo>
                  <a:lnTo>
                    <a:pt x="292" y="448"/>
                  </a:lnTo>
                  <a:lnTo>
                    <a:pt x="289" y="469"/>
                  </a:lnTo>
                  <a:lnTo>
                    <a:pt x="292" y="492"/>
                  </a:lnTo>
                  <a:lnTo>
                    <a:pt x="297" y="518"/>
                  </a:lnTo>
                  <a:lnTo>
                    <a:pt x="302" y="542"/>
                  </a:lnTo>
                  <a:lnTo>
                    <a:pt x="308" y="586"/>
                  </a:lnTo>
                  <a:lnTo>
                    <a:pt x="302" y="615"/>
                  </a:lnTo>
                  <a:lnTo>
                    <a:pt x="287" y="639"/>
                  </a:lnTo>
                  <a:lnTo>
                    <a:pt x="276" y="649"/>
                  </a:lnTo>
                  <a:lnTo>
                    <a:pt x="258" y="657"/>
                  </a:lnTo>
                  <a:lnTo>
                    <a:pt x="239" y="662"/>
                  </a:lnTo>
                  <a:lnTo>
                    <a:pt x="216" y="665"/>
                  </a:lnTo>
                  <a:lnTo>
                    <a:pt x="181" y="660"/>
                  </a:lnTo>
                  <a:lnTo>
                    <a:pt x="158" y="644"/>
                  </a:lnTo>
                  <a:lnTo>
                    <a:pt x="142" y="621"/>
                  </a:lnTo>
                  <a:lnTo>
                    <a:pt x="137" y="592"/>
                  </a:lnTo>
                  <a:lnTo>
                    <a:pt x="139" y="563"/>
                  </a:lnTo>
                  <a:lnTo>
                    <a:pt x="145" y="537"/>
                  </a:lnTo>
                  <a:lnTo>
                    <a:pt x="160" y="482"/>
                  </a:lnTo>
                  <a:lnTo>
                    <a:pt x="166" y="458"/>
                  </a:lnTo>
                  <a:lnTo>
                    <a:pt x="168" y="437"/>
                  </a:lnTo>
                  <a:lnTo>
                    <a:pt x="163" y="419"/>
                  </a:lnTo>
                  <a:lnTo>
                    <a:pt x="147" y="406"/>
                  </a:lnTo>
                  <a:lnTo>
                    <a:pt x="0" y="406"/>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4" name="Freeform 13"/>
            <p:cNvSpPr>
              <a:spLocks/>
            </p:cNvSpPr>
            <p:nvPr/>
          </p:nvSpPr>
          <p:spPr bwMode="auto">
            <a:xfrm>
              <a:off x="2686" y="997"/>
              <a:ext cx="631" cy="712"/>
            </a:xfrm>
            <a:custGeom>
              <a:avLst/>
              <a:gdLst>
                <a:gd name="T0" fmla="*/ 63 w 631"/>
                <a:gd name="T1" fmla="*/ 269 h 712"/>
                <a:gd name="T2" fmla="*/ 31 w 631"/>
                <a:gd name="T3" fmla="*/ 314 h 712"/>
                <a:gd name="T4" fmla="*/ 0 w 631"/>
                <a:gd name="T5" fmla="*/ 356 h 712"/>
                <a:gd name="T6" fmla="*/ 144 w 631"/>
                <a:gd name="T7" fmla="*/ 434 h 712"/>
                <a:gd name="T8" fmla="*/ 147 w 631"/>
                <a:gd name="T9" fmla="*/ 458 h 712"/>
                <a:gd name="T10" fmla="*/ 142 w 631"/>
                <a:gd name="T11" fmla="*/ 479 h 712"/>
                <a:gd name="T12" fmla="*/ 131 w 631"/>
                <a:gd name="T13" fmla="*/ 497 h 712"/>
                <a:gd name="T14" fmla="*/ 115 w 631"/>
                <a:gd name="T15" fmla="*/ 516 h 712"/>
                <a:gd name="T16" fmla="*/ 84 w 631"/>
                <a:gd name="T17" fmla="*/ 547 h 712"/>
                <a:gd name="T18" fmla="*/ 55 w 631"/>
                <a:gd name="T19" fmla="*/ 581 h 712"/>
                <a:gd name="T20" fmla="*/ 44 w 631"/>
                <a:gd name="T21" fmla="*/ 610 h 712"/>
                <a:gd name="T22" fmla="*/ 44 w 631"/>
                <a:gd name="T23" fmla="*/ 639 h 712"/>
                <a:gd name="T24" fmla="*/ 52 w 631"/>
                <a:gd name="T25" fmla="*/ 654 h 712"/>
                <a:gd name="T26" fmla="*/ 60 w 631"/>
                <a:gd name="T27" fmla="*/ 667 h 712"/>
                <a:gd name="T28" fmla="*/ 76 w 631"/>
                <a:gd name="T29" fmla="*/ 683 h 712"/>
                <a:gd name="T30" fmla="*/ 97 w 631"/>
                <a:gd name="T31" fmla="*/ 696 h 712"/>
                <a:gd name="T32" fmla="*/ 129 w 631"/>
                <a:gd name="T33" fmla="*/ 709 h 712"/>
                <a:gd name="T34" fmla="*/ 158 w 631"/>
                <a:gd name="T35" fmla="*/ 712 h 712"/>
                <a:gd name="T36" fmla="*/ 184 w 631"/>
                <a:gd name="T37" fmla="*/ 704 h 712"/>
                <a:gd name="T38" fmla="*/ 205 w 631"/>
                <a:gd name="T39" fmla="*/ 681 h 712"/>
                <a:gd name="T40" fmla="*/ 221 w 631"/>
                <a:gd name="T41" fmla="*/ 654 h 712"/>
                <a:gd name="T42" fmla="*/ 231 w 631"/>
                <a:gd name="T43" fmla="*/ 628 h 712"/>
                <a:gd name="T44" fmla="*/ 239 w 631"/>
                <a:gd name="T45" fmla="*/ 602 h 712"/>
                <a:gd name="T46" fmla="*/ 244 w 631"/>
                <a:gd name="T47" fmla="*/ 578 h 712"/>
                <a:gd name="T48" fmla="*/ 250 w 631"/>
                <a:gd name="T49" fmla="*/ 557 h 712"/>
                <a:gd name="T50" fmla="*/ 255 w 631"/>
                <a:gd name="T51" fmla="*/ 542 h 712"/>
                <a:gd name="T52" fmla="*/ 268 w 631"/>
                <a:gd name="T53" fmla="*/ 529 h 712"/>
                <a:gd name="T54" fmla="*/ 286 w 631"/>
                <a:gd name="T55" fmla="*/ 526 h 712"/>
                <a:gd name="T56" fmla="*/ 418 w 631"/>
                <a:gd name="T57" fmla="*/ 599 h 712"/>
                <a:gd name="T58" fmla="*/ 631 w 631"/>
                <a:gd name="T59" fmla="*/ 228 h 712"/>
                <a:gd name="T60" fmla="*/ 221 w 631"/>
                <a:gd name="T61" fmla="*/ 0 h 712"/>
                <a:gd name="T62" fmla="*/ 205 w 631"/>
                <a:gd name="T63" fmla="*/ 26 h 712"/>
                <a:gd name="T64" fmla="*/ 184 w 631"/>
                <a:gd name="T65" fmla="*/ 55 h 712"/>
                <a:gd name="T66" fmla="*/ 163 w 631"/>
                <a:gd name="T67" fmla="*/ 81 h 712"/>
                <a:gd name="T68" fmla="*/ 144 w 631"/>
                <a:gd name="T69" fmla="*/ 107 h 712"/>
                <a:gd name="T70" fmla="*/ 144 w 631"/>
                <a:gd name="T71" fmla="*/ 104 h 712"/>
                <a:gd name="T72" fmla="*/ 144 w 631"/>
                <a:gd name="T73" fmla="*/ 131 h 712"/>
                <a:gd name="T74" fmla="*/ 158 w 631"/>
                <a:gd name="T75" fmla="*/ 149 h 712"/>
                <a:gd name="T76" fmla="*/ 176 w 631"/>
                <a:gd name="T77" fmla="*/ 165 h 712"/>
                <a:gd name="T78" fmla="*/ 229 w 631"/>
                <a:gd name="T79" fmla="*/ 186 h 712"/>
                <a:gd name="T80" fmla="*/ 257 w 631"/>
                <a:gd name="T81" fmla="*/ 193 h 712"/>
                <a:gd name="T82" fmla="*/ 284 w 631"/>
                <a:gd name="T83" fmla="*/ 201 h 712"/>
                <a:gd name="T84" fmla="*/ 305 w 631"/>
                <a:gd name="T85" fmla="*/ 212 h 712"/>
                <a:gd name="T86" fmla="*/ 328 w 631"/>
                <a:gd name="T87" fmla="*/ 228 h 712"/>
                <a:gd name="T88" fmla="*/ 347 w 631"/>
                <a:gd name="T89" fmla="*/ 248 h 712"/>
                <a:gd name="T90" fmla="*/ 352 w 631"/>
                <a:gd name="T91" fmla="*/ 264 h 712"/>
                <a:gd name="T92" fmla="*/ 352 w 631"/>
                <a:gd name="T93" fmla="*/ 277 h 712"/>
                <a:gd name="T94" fmla="*/ 349 w 631"/>
                <a:gd name="T95" fmla="*/ 296 h 712"/>
                <a:gd name="T96" fmla="*/ 339 w 631"/>
                <a:gd name="T97" fmla="*/ 317 h 712"/>
                <a:gd name="T98" fmla="*/ 321 w 631"/>
                <a:gd name="T99" fmla="*/ 335 h 712"/>
                <a:gd name="T100" fmla="*/ 297 w 631"/>
                <a:gd name="T101" fmla="*/ 345 h 712"/>
                <a:gd name="T102" fmla="*/ 265 w 631"/>
                <a:gd name="T103" fmla="*/ 345 h 712"/>
                <a:gd name="T104" fmla="*/ 236 w 631"/>
                <a:gd name="T105" fmla="*/ 337 h 712"/>
                <a:gd name="T106" fmla="*/ 189 w 631"/>
                <a:gd name="T107" fmla="*/ 306 h 712"/>
                <a:gd name="T108" fmla="*/ 168 w 631"/>
                <a:gd name="T109" fmla="*/ 288 h 712"/>
                <a:gd name="T110" fmla="*/ 147 w 631"/>
                <a:gd name="T111" fmla="*/ 272 h 712"/>
                <a:gd name="T112" fmla="*/ 126 w 631"/>
                <a:gd name="T113" fmla="*/ 259 h 712"/>
                <a:gd name="T114" fmla="*/ 108 w 631"/>
                <a:gd name="T115" fmla="*/ 251 h 712"/>
                <a:gd name="T116" fmla="*/ 87 w 631"/>
                <a:gd name="T117" fmla="*/ 248 h 712"/>
                <a:gd name="T118" fmla="*/ 68 w 631"/>
                <a:gd name="T119" fmla="*/ 256 h 712"/>
                <a:gd name="T120" fmla="*/ 63 w 631"/>
                <a:gd name="T121" fmla="*/ 269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1"/>
                <a:gd name="T184" fmla="*/ 0 h 712"/>
                <a:gd name="T185" fmla="*/ 631 w 631"/>
                <a:gd name="T186" fmla="*/ 712 h 71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1" h="712">
                  <a:moveTo>
                    <a:pt x="63" y="269"/>
                  </a:moveTo>
                  <a:lnTo>
                    <a:pt x="31" y="314"/>
                  </a:lnTo>
                  <a:lnTo>
                    <a:pt x="0" y="356"/>
                  </a:lnTo>
                  <a:lnTo>
                    <a:pt x="144" y="434"/>
                  </a:lnTo>
                  <a:lnTo>
                    <a:pt x="147" y="458"/>
                  </a:lnTo>
                  <a:lnTo>
                    <a:pt x="142" y="479"/>
                  </a:lnTo>
                  <a:lnTo>
                    <a:pt x="131" y="497"/>
                  </a:lnTo>
                  <a:lnTo>
                    <a:pt x="115" y="516"/>
                  </a:lnTo>
                  <a:lnTo>
                    <a:pt x="84" y="547"/>
                  </a:lnTo>
                  <a:lnTo>
                    <a:pt x="55" y="581"/>
                  </a:lnTo>
                  <a:lnTo>
                    <a:pt x="44" y="610"/>
                  </a:lnTo>
                  <a:lnTo>
                    <a:pt x="44" y="639"/>
                  </a:lnTo>
                  <a:lnTo>
                    <a:pt x="52" y="654"/>
                  </a:lnTo>
                  <a:lnTo>
                    <a:pt x="60" y="667"/>
                  </a:lnTo>
                  <a:lnTo>
                    <a:pt x="76" y="683"/>
                  </a:lnTo>
                  <a:lnTo>
                    <a:pt x="97" y="696"/>
                  </a:lnTo>
                  <a:lnTo>
                    <a:pt x="129" y="709"/>
                  </a:lnTo>
                  <a:lnTo>
                    <a:pt x="158" y="712"/>
                  </a:lnTo>
                  <a:lnTo>
                    <a:pt x="184" y="704"/>
                  </a:lnTo>
                  <a:lnTo>
                    <a:pt x="205" y="681"/>
                  </a:lnTo>
                  <a:lnTo>
                    <a:pt x="221" y="654"/>
                  </a:lnTo>
                  <a:lnTo>
                    <a:pt x="231" y="628"/>
                  </a:lnTo>
                  <a:lnTo>
                    <a:pt x="239" y="602"/>
                  </a:lnTo>
                  <a:lnTo>
                    <a:pt x="244" y="578"/>
                  </a:lnTo>
                  <a:lnTo>
                    <a:pt x="250" y="557"/>
                  </a:lnTo>
                  <a:lnTo>
                    <a:pt x="255" y="542"/>
                  </a:lnTo>
                  <a:lnTo>
                    <a:pt x="268" y="529"/>
                  </a:lnTo>
                  <a:lnTo>
                    <a:pt x="286" y="526"/>
                  </a:lnTo>
                  <a:lnTo>
                    <a:pt x="418" y="599"/>
                  </a:lnTo>
                  <a:lnTo>
                    <a:pt x="631" y="228"/>
                  </a:lnTo>
                  <a:lnTo>
                    <a:pt x="221" y="0"/>
                  </a:lnTo>
                  <a:lnTo>
                    <a:pt x="205" y="26"/>
                  </a:lnTo>
                  <a:lnTo>
                    <a:pt x="184" y="55"/>
                  </a:lnTo>
                  <a:lnTo>
                    <a:pt x="163" y="81"/>
                  </a:lnTo>
                  <a:lnTo>
                    <a:pt x="144" y="107"/>
                  </a:lnTo>
                  <a:lnTo>
                    <a:pt x="144" y="104"/>
                  </a:lnTo>
                  <a:lnTo>
                    <a:pt x="144" y="131"/>
                  </a:lnTo>
                  <a:lnTo>
                    <a:pt x="158" y="149"/>
                  </a:lnTo>
                  <a:lnTo>
                    <a:pt x="176" y="165"/>
                  </a:lnTo>
                  <a:lnTo>
                    <a:pt x="229" y="186"/>
                  </a:lnTo>
                  <a:lnTo>
                    <a:pt x="257" y="193"/>
                  </a:lnTo>
                  <a:lnTo>
                    <a:pt x="284" y="201"/>
                  </a:lnTo>
                  <a:lnTo>
                    <a:pt x="305" y="212"/>
                  </a:lnTo>
                  <a:lnTo>
                    <a:pt x="328" y="228"/>
                  </a:lnTo>
                  <a:lnTo>
                    <a:pt x="347" y="248"/>
                  </a:lnTo>
                  <a:lnTo>
                    <a:pt x="352" y="264"/>
                  </a:lnTo>
                  <a:lnTo>
                    <a:pt x="352" y="277"/>
                  </a:lnTo>
                  <a:lnTo>
                    <a:pt x="349" y="296"/>
                  </a:lnTo>
                  <a:lnTo>
                    <a:pt x="339" y="317"/>
                  </a:lnTo>
                  <a:lnTo>
                    <a:pt x="321" y="335"/>
                  </a:lnTo>
                  <a:lnTo>
                    <a:pt x="297" y="345"/>
                  </a:lnTo>
                  <a:lnTo>
                    <a:pt x="265" y="345"/>
                  </a:lnTo>
                  <a:lnTo>
                    <a:pt x="236" y="337"/>
                  </a:lnTo>
                  <a:lnTo>
                    <a:pt x="189" y="306"/>
                  </a:lnTo>
                  <a:lnTo>
                    <a:pt x="168" y="288"/>
                  </a:lnTo>
                  <a:lnTo>
                    <a:pt x="147" y="272"/>
                  </a:lnTo>
                  <a:lnTo>
                    <a:pt x="126" y="259"/>
                  </a:lnTo>
                  <a:lnTo>
                    <a:pt x="108" y="251"/>
                  </a:lnTo>
                  <a:lnTo>
                    <a:pt x="87" y="248"/>
                  </a:lnTo>
                  <a:lnTo>
                    <a:pt x="68" y="256"/>
                  </a:lnTo>
                  <a:lnTo>
                    <a:pt x="63"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5" name="Freeform 14"/>
            <p:cNvSpPr>
              <a:spLocks/>
            </p:cNvSpPr>
            <p:nvPr/>
          </p:nvSpPr>
          <p:spPr bwMode="auto">
            <a:xfrm>
              <a:off x="2683" y="986"/>
              <a:ext cx="634" cy="720"/>
            </a:xfrm>
            <a:custGeom>
              <a:avLst/>
              <a:gdLst>
                <a:gd name="T0" fmla="*/ 61 w 634"/>
                <a:gd name="T1" fmla="*/ 267 h 720"/>
                <a:gd name="T2" fmla="*/ 32 w 634"/>
                <a:gd name="T3" fmla="*/ 317 h 720"/>
                <a:gd name="T4" fmla="*/ 0 w 634"/>
                <a:gd name="T5" fmla="*/ 364 h 720"/>
                <a:gd name="T6" fmla="*/ 32 w 634"/>
                <a:gd name="T7" fmla="*/ 356 h 720"/>
                <a:gd name="T8" fmla="*/ 145 w 634"/>
                <a:gd name="T9" fmla="*/ 435 h 720"/>
                <a:gd name="T10" fmla="*/ 147 w 634"/>
                <a:gd name="T11" fmla="*/ 458 h 720"/>
                <a:gd name="T12" fmla="*/ 142 w 634"/>
                <a:gd name="T13" fmla="*/ 479 h 720"/>
                <a:gd name="T14" fmla="*/ 129 w 634"/>
                <a:gd name="T15" fmla="*/ 500 h 720"/>
                <a:gd name="T16" fmla="*/ 113 w 634"/>
                <a:gd name="T17" fmla="*/ 519 h 720"/>
                <a:gd name="T18" fmla="*/ 76 w 634"/>
                <a:gd name="T19" fmla="*/ 553 h 720"/>
                <a:gd name="T20" fmla="*/ 45 w 634"/>
                <a:gd name="T21" fmla="*/ 589 h 720"/>
                <a:gd name="T22" fmla="*/ 37 w 634"/>
                <a:gd name="T23" fmla="*/ 618 h 720"/>
                <a:gd name="T24" fmla="*/ 42 w 634"/>
                <a:gd name="T25" fmla="*/ 650 h 720"/>
                <a:gd name="T26" fmla="*/ 50 w 634"/>
                <a:gd name="T27" fmla="*/ 663 h 720"/>
                <a:gd name="T28" fmla="*/ 63 w 634"/>
                <a:gd name="T29" fmla="*/ 678 h 720"/>
                <a:gd name="T30" fmla="*/ 79 w 634"/>
                <a:gd name="T31" fmla="*/ 694 h 720"/>
                <a:gd name="T32" fmla="*/ 100 w 634"/>
                <a:gd name="T33" fmla="*/ 707 h 720"/>
                <a:gd name="T34" fmla="*/ 132 w 634"/>
                <a:gd name="T35" fmla="*/ 720 h 720"/>
                <a:gd name="T36" fmla="*/ 161 w 634"/>
                <a:gd name="T37" fmla="*/ 720 h 720"/>
                <a:gd name="T38" fmla="*/ 184 w 634"/>
                <a:gd name="T39" fmla="*/ 707 h 720"/>
                <a:gd name="T40" fmla="*/ 203 w 634"/>
                <a:gd name="T41" fmla="*/ 684 h 720"/>
                <a:gd name="T42" fmla="*/ 216 w 634"/>
                <a:gd name="T43" fmla="*/ 658 h 720"/>
                <a:gd name="T44" fmla="*/ 224 w 634"/>
                <a:gd name="T45" fmla="*/ 629 h 720"/>
                <a:gd name="T46" fmla="*/ 232 w 634"/>
                <a:gd name="T47" fmla="*/ 603 h 720"/>
                <a:gd name="T48" fmla="*/ 237 w 634"/>
                <a:gd name="T49" fmla="*/ 576 h 720"/>
                <a:gd name="T50" fmla="*/ 245 w 634"/>
                <a:gd name="T51" fmla="*/ 553 h 720"/>
                <a:gd name="T52" fmla="*/ 255 w 634"/>
                <a:gd name="T53" fmla="*/ 534 h 720"/>
                <a:gd name="T54" fmla="*/ 268 w 634"/>
                <a:gd name="T55" fmla="*/ 521 h 720"/>
                <a:gd name="T56" fmla="*/ 287 w 634"/>
                <a:gd name="T57" fmla="*/ 519 h 720"/>
                <a:gd name="T58" fmla="*/ 416 w 634"/>
                <a:gd name="T59" fmla="*/ 589 h 720"/>
                <a:gd name="T60" fmla="*/ 571 w 634"/>
                <a:gd name="T61" fmla="*/ 249 h 720"/>
                <a:gd name="T62" fmla="*/ 634 w 634"/>
                <a:gd name="T63" fmla="*/ 241 h 720"/>
                <a:gd name="T64" fmla="*/ 218 w 634"/>
                <a:gd name="T65" fmla="*/ 0 h 720"/>
                <a:gd name="T66" fmla="*/ 203 w 634"/>
                <a:gd name="T67" fmla="*/ 26 h 720"/>
                <a:gd name="T68" fmla="*/ 184 w 634"/>
                <a:gd name="T69" fmla="*/ 58 h 720"/>
                <a:gd name="T70" fmla="*/ 166 w 634"/>
                <a:gd name="T71" fmla="*/ 87 h 720"/>
                <a:gd name="T72" fmla="*/ 150 w 634"/>
                <a:gd name="T73" fmla="*/ 113 h 720"/>
                <a:gd name="T74" fmla="*/ 150 w 634"/>
                <a:gd name="T75" fmla="*/ 110 h 720"/>
                <a:gd name="T76" fmla="*/ 153 w 634"/>
                <a:gd name="T77" fmla="*/ 134 h 720"/>
                <a:gd name="T78" fmla="*/ 168 w 634"/>
                <a:gd name="T79" fmla="*/ 152 h 720"/>
                <a:gd name="T80" fmla="*/ 192 w 634"/>
                <a:gd name="T81" fmla="*/ 165 h 720"/>
                <a:gd name="T82" fmla="*/ 224 w 634"/>
                <a:gd name="T83" fmla="*/ 178 h 720"/>
                <a:gd name="T84" fmla="*/ 287 w 634"/>
                <a:gd name="T85" fmla="*/ 199 h 720"/>
                <a:gd name="T86" fmla="*/ 316 w 634"/>
                <a:gd name="T87" fmla="*/ 210 h 720"/>
                <a:gd name="T88" fmla="*/ 339 w 634"/>
                <a:gd name="T89" fmla="*/ 220 h 720"/>
                <a:gd name="T90" fmla="*/ 350 w 634"/>
                <a:gd name="T91" fmla="*/ 228 h 720"/>
                <a:gd name="T92" fmla="*/ 358 w 634"/>
                <a:gd name="T93" fmla="*/ 236 h 720"/>
                <a:gd name="T94" fmla="*/ 360 w 634"/>
                <a:gd name="T95" fmla="*/ 246 h 720"/>
                <a:gd name="T96" fmla="*/ 360 w 634"/>
                <a:gd name="T97" fmla="*/ 257 h 720"/>
                <a:gd name="T98" fmla="*/ 350 w 634"/>
                <a:gd name="T99" fmla="*/ 283 h 720"/>
                <a:gd name="T100" fmla="*/ 329 w 634"/>
                <a:gd name="T101" fmla="*/ 320 h 720"/>
                <a:gd name="T102" fmla="*/ 313 w 634"/>
                <a:gd name="T103" fmla="*/ 338 h 720"/>
                <a:gd name="T104" fmla="*/ 292 w 634"/>
                <a:gd name="T105" fmla="*/ 346 h 720"/>
                <a:gd name="T106" fmla="*/ 268 w 634"/>
                <a:gd name="T107" fmla="*/ 343 h 720"/>
                <a:gd name="T108" fmla="*/ 239 w 634"/>
                <a:gd name="T109" fmla="*/ 333 h 720"/>
                <a:gd name="T110" fmla="*/ 192 w 634"/>
                <a:gd name="T111" fmla="*/ 301 h 720"/>
                <a:gd name="T112" fmla="*/ 147 w 634"/>
                <a:gd name="T113" fmla="*/ 270 h 720"/>
                <a:gd name="T114" fmla="*/ 126 w 634"/>
                <a:gd name="T115" fmla="*/ 257 h 720"/>
                <a:gd name="T116" fmla="*/ 105 w 634"/>
                <a:gd name="T117" fmla="*/ 252 h 720"/>
                <a:gd name="T118" fmla="*/ 84 w 634"/>
                <a:gd name="T119" fmla="*/ 249 h 720"/>
                <a:gd name="T120" fmla="*/ 66 w 634"/>
                <a:gd name="T121" fmla="*/ 257 h 720"/>
                <a:gd name="T122" fmla="*/ 61 w 634"/>
                <a:gd name="T123" fmla="*/ 267 h 7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4"/>
                <a:gd name="T187" fmla="*/ 0 h 720"/>
                <a:gd name="T188" fmla="*/ 634 w 634"/>
                <a:gd name="T189" fmla="*/ 720 h 7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4" h="720">
                  <a:moveTo>
                    <a:pt x="61" y="267"/>
                  </a:moveTo>
                  <a:lnTo>
                    <a:pt x="32" y="317"/>
                  </a:lnTo>
                  <a:lnTo>
                    <a:pt x="0" y="364"/>
                  </a:lnTo>
                  <a:lnTo>
                    <a:pt x="32" y="356"/>
                  </a:lnTo>
                  <a:lnTo>
                    <a:pt x="145" y="435"/>
                  </a:lnTo>
                  <a:lnTo>
                    <a:pt x="147" y="458"/>
                  </a:lnTo>
                  <a:lnTo>
                    <a:pt x="142" y="479"/>
                  </a:lnTo>
                  <a:lnTo>
                    <a:pt x="129" y="500"/>
                  </a:lnTo>
                  <a:lnTo>
                    <a:pt x="113" y="519"/>
                  </a:lnTo>
                  <a:lnTo>
                    <a:pt x="76" y="553"/>
                  </a:lnTo>
                  <a:lnTo>
                    <a:pt x="45" y="589"/>
                  </a:lnTo>
                  <a:lnTo>
                    <a:pt x="37" y="618"/>
                  </a:lnTo>
                  <a:lnTo>
                    <a:pt x="42" y="650"/>
                  </a:lnTo>
                  <a:lnTo>
                    <a:pt x="50" y="663"/>
                  </a:lnTo>
                  <a:lnTo>
                    <a:pt x="63" y="678"/>
                  </a:lnTo>
                  <a:lnTo>
                    <a:pt x="79" y="694"/>
                  </a:lnTo>
                  <a:lnTo>
                    <a:pt x="100" y="707"/>
                  </a:lnTo>
                  <a:lnTo>
                    <a:pt x="132" y="720"/>
                  </a:lnTo>
                  <a:lnTo>
                    <a:pt x="161" y="720"/>
                  </a:lnTo>
                  <a:lnTo>
                    <a:pt x="184" y="707"/>
                  </a:lnTo>
                  <a:lnTo>
                    <a:pt x="203" y="684"/>
                  </a:lnTo>
                  <a:lnTo>
                    <a:pt x="216" y="658"/>
                  </a:lnTo>
                  <a:lnTo>
                    <a:pt x="224" y="629"/>
                  </a:lnTo>
                  <a:lnTo>
                    <a:pt x="232" y="603"/>
                  </a:lnTo>
                  <a:lnTo>
                    <a:pt x="237" y="576"/>
                  </a:lnTo>
                  <a:lnTo>
                    <a:pt x="245" y="553"/>
                  </a:lnTo>
                  <a:lnTo>
                    <a:pt x="255" y="534"/>
                  </a:lnTo>
                  <a:lnTo>
                    <a:pt x="268" y="521"/>
                  </a:lnTo>
                  <a:lnTo>
                    <a:pt x="287" y="519"/>
                  </a:lnTo>
                  <a:lnTo>
                    <a:pt x="416" y="589"/>
                  </a:lnTo>
                  <a:lnTo>
                    <a:pt x="571" y="249"/>
                  </a:lnTo>
                  <a:lnTo>
                    <a:pt x="634" y="241"/>
                  </a:lnTo>
                  <a:lnTo>
                    <a:pt x="218" y="0"/>
                  </a:lnTo>
                  <a:lnTo>
                    <a:pt x="203" y="26"/>
                  </a:lnTo>
                  <a:lnTo>
                    <a:pt x="184" y="58"/>
                  </a:lnTo>
                  <a:lnTo>
                    <a:pt x="166" y="87"/>
                  </a:lnTo>
                  <a:lnTo>
                    <a:pt x="150" y="113"/>
                  </a:lnTo>
                  <a:lnTo>
                    <a:pt x="150" y="110"/>
                  </a:lnTo>
                  <a:lnTo>
                    <a:pt x="153" y="134"/>
                  </a:lnTo>
                  <a:lnTo>
                    <a:pt x="168" y="152"/>
                  </a:lnTo>
                  <a:lnTo>
                    <a:pt x="192" y="165"/>
                  </a:lnTo>
                  <a:lnTo>
                    <a:pt x="224" y="178"/>
                  </a:lnTo>
                  <a:lnTo>
                    <a:pt x="287" y="199"/>
                  </a:lnTo>
                  <a:lnTo>
                    <a:pt x="316" y="210"/>
                  </a:lnTo>
                  <a:lnTo>
                    <a:pt x="339" y="220"/>
                  </a:lnTo>
                  <a:lnTo>
                    <a:pt x="350" y="228"/>
                  </a:lnTo>
                  <a:lnTo>
                    <a:pt x="358" y="236"/>
                  </a:lnTo>
                  <a:lnTo>
                    <a:pt x="360" y="246"/>
                  </a:lnTo>
                  <a:lnTo>
                    <a:pt x="360" y="257"/>
                  </a:lnTo>
                  <a:lnTo>
                    <a:pt x="350" y="283"/>
                  </a:lnTo>
                  <a:lnTo>
                    <a:pt x="329" y="320"/>
                  </a:lnTo>
                  <a:lnTo>
                    <a:pt x="313" y="338"/>
                  </a:lnTo>
                  <a:lnTo>
                    <a:pt x="292" y="346"/>
                  </a:lnTo>
                  <a:lnTo>
                    <a:pt x="268" y="343"/>
                  </a:lnTo>
                  <a:lnTo>
                    <a:pt x="239" y="333"/>
                  </a:lnTo>
                  <a:lnTo>
                    <a:pt x="192" y="301"/>
                  </a:lnTo>
                  <a:lnTo>
                    <a:pt x="147" y="270"/>
                  </a:lnTo>
                  <a:lnTo>
                    <a:pt x="126" y="257"/>
                  </a:lnTo>
                  <a:lnTo>
                    <a:pt x="105" y="252"/>
                  </a:lnTo>
                  <a:lnTo>
                    <a:pt x="84" y="249"/>
                  </a:lnTo>
                  <a:lnTo>
                    <a:pt x="66" y="257"/>
                  </a:lnTo>
                  <a:lnTo>
                    <a:pt x="61" y="2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6" name="Freeform 15"/>
            <p:cNvSpPr>
              <a:spLocks/>
            </p:cNvSpPr>
            <p:nvPr/>
          </p:nvSpPr>
          <p:spPr bwMode="auto">
            <a:xfrm>
              <a:off x="2704" y="997"/>
              <a:ext cx="597" cy="709"/>
            </a:xfrm>
            <a:custGeom>
              <a:avLst/>
              <a:gdLst>
                <a:gd name="T0" fmla="*/ 45 w 597"/>
                <a:gd name="T1" fmla="*/ 269 h 709"/>
                <a:gd name="T2" fmla="*/ 32 w 597"/>
                <a:gd name="T3" fmla="*/ 293 h 709"/>
                <a:gd name="T4" fmla="*/ 11 w 597"/>
                <a:gd name="T5" fmla="*/ 330 h 709"/>
                <a:gd name="T6" fmla="*/ 0 w 597"/>
                <a:gd name="T7" fmla="*/ 351 h 709"/>
                <a:gd name="T8" fmla="*/ 124 w 597"/>
                <a:gd name="T9" fmla="*/ 424 h 709"/>
                <a:gd name="T10" fmla="*/ 126 w 597"/>
                <a:gd name="T11" fmla="*/ 447 h 709"/>
                <a:gd name="T12" fmla="*/ 121 w 597"/>
                <a:gd name="T13" fmla="*/ 468 h 709"/>
                <a:gd name="T14" fmla="*/ 113 w 597"/>
                <a:gd name="T15" fmla="*/ 489 h 709"/>
                <a:gd name="T16" fmla="*/ 97 w 597"/>
                <a:gd name="T17" fmla="*/ 508 h 709"/>
                <a:gd name="T18" fmla="*/ 66 w 597"/>
                <a:gd name="T19" fmla="*/ 544 h 709"/>
                <a:gd name="T20" fmla="*/ 37 w 597"/>
                <a:gd name="T21" fmla="*/ 581 h 709"/>
                <a:gd name="T22" fmla="*/ 26 w 597"/>
                <a:gd name="T23" fmla="*/ 610 h 709"/>
                <a:gd name="T24" fmla="*/ 26 w 597"/>
                <a:gd name="T25" fmla="*/ 639 h 709"/>
                <a:gd name="T26" fmla="*/ 34 w 597"/>
                <a:gd name="T27" fmla="*/ 654 h 709"/>
                <a:gd name="T28" fmla="*/ 42 w 597"/>
                <a:gd name="T29" fmla="*/ 667 h 709"/>
                <a:gd name="T30" fmla="*/ 58 w 597"/>
                <a:gd name="T31" fmla="*/ 683 h 709"/>
                <a:gd name="T32" fmla="*/ 79 w 597"/>
                <a:gd name="T33" fmla="*/ 696 h 709"/>
                <a:gd name="T34" fmla="*/ 111 w 597"/>
                <a:gd name="T35" fmla="*/ 709 h 709"/>
                <a:gd name="T36" fmla="*/ 140 w 597"/>
                <a:gd name="T37" fmla="*/ 709 h 709"/>
                <a:gd name="T38" fmla="*/ 163 w 597"/>
                <a:gd name="T39" fmla="*/ 696 h 709"/>
                <a:gd name="T40" fmla="*/ 182 w 597"/>
                <a:gd name="T41" fmla="*/ 673 h 709"/>
                <a:gd name="T42" fmla="*/ 195 w 597"/>
                <a:gd name="T43" fmla="*/ 647 h 709"/>
                <a:gd name="T44" fmla="*/ 203 w 597"/>
                <a:gd name="T45" fmla="*/ 618 h 709"/>
                <a:gd name="T46" fmla="*/ 211 w 597"/>
                <a:gd name="T47" fmla="*/ 592 h 709"/>
                <a:gd name="T48" fmla="*/ 216 w 597"/>
                <a:gd name="T49" fmla="*/ 565 h 709"/>
                <a:gd name="T50" fmla="*/ 224 w 597"/>
                <a:gd name="T51" fmla="*/ 542 h 709"/>
                <a:gd name="T52" fmla="*/ 234 w 597"/>
                <a:gd name="T53" fmla="*/ 523 h 709"/>
                <a:gd name="T54" fmla="*/ 247 w 597"/>
                <a:gd name="T55" fmla="*/ 510 h 709"/>
                <a:gd name="T56" fmla="*/ 266 w 597"/>
                <a:gd name="T57" fmla="*/ 508 h 709"/>
                <a:gd name="T58" fmla="*/ 395 w 597"/>
                <a:gd name="T59" fmla="*/ 578 h 709"/>
                <a:gd name="T60" fmla="*/ 597 w 597"/>
                <a:gd name="T61" fmla="*/ 230 h 709"/>
                <a:gd name="T62" fmla="*/ 203 w 597"/>
                <a:gd name="T63" fmla="*/ 0 h 709"/>
                <a:gd name="T64" fmla="*/ 168 w 597"/>
                <a:gd name="T65" fmla="*/ 57 h 709"/>
                <a:gd name="T66" fmla="*/ 150 w 597"/>
                <a:gd name="T67" fmla="*/ 89 h 709"/>
                <a:gd name="T68" fmla="*/ 134 w 597"/>
                <a:gd name="T69" fmla="*/ 115 h 709"/>
                <a:gd name="T70" fmla="*/ 134 w 597"/>
                <a:gd name="T71" fmla="*/ 112 h 709"/>
                <a:gd name="T72" fmla="*/ 137 w 597"/>
                <a:gd name="T73" fmla="*/ 133 h 709"/>
                <a:gd name="T74" fmla="*/ 150 w 597"/>
                <a:gd name="T75" fmla="*/ 149 h 709"/>
                <a:gd name="T76" fmla="*/ 168 w 597"/>
                <a:gd name="T77" fmla="*/ 162 h 709"/>
                <a:gd name="T78" fmla="*/ 221 w 597"/>
                <a:gd name="T79" fmla="*/ 178 h 709"/>
                <a:gd name="T80" fmla="*/ 250 w 597"/>
                <a:gd name="T81" fmla="*/ 183 h 709"/>
                <a:gd name="T82" fmla="*/ 276 w 597"/>
                <a:gd name="T83" fmla="*/ 191 h 709"/>
                <a:gd name="T84" fmla="*/ 297 w 597"/>
                <a:gd name="T85" fmla="*/ 199 h 709"/>
                <a:gd name="T86" fmla="*/ 318 w 597"/>
                <a:gd name="T87" fmla="*/ 217 h 709"/>
                <a:gd name="T88" fmla="*/ 334 w 597"/>
                <a:gd name="T89" fmla="*/ 243 h 709"/>
                <a:gd name="T90" fmla="*/ 337 w 597"/>
                <a:gd name="T91" fmla="*/ 259 h 709"/>
                <a:gd name="T92" fmla="*/ 337 w 597"/>
                <a:gd name="T93" fmla="*/ 277 h 709"/>
                <a:gd name="T94" fmla="*/ 331 w 597"/>
                <a:gd name="T95" fmla="*/ 296 h 709"/>
                <a:gd name="T96" fmla="*/ 321 w 597"/>
                <a:gd name="T97" fmla="*/ 317 h 709"/>
                <a:gd name="T98" fmla="*/ 303 w 597"/>
                <a:gd name="T99" fmla="*/ 335 h 709"/>
                <a:gd name="T100" fmla="*/ 279 w 597"/>
                <a:gd name="T101" fmla="*/ 345 h 709"/>
                <a:gd name="T102" fmla="*/ 247 w 597"/>
                <a:gd name="T103" fmla="*/ 345 h 709"/>
                <a:gd name="T104" fmla="*/ 218 w 597"/>
                <a:gd name="T105" fmla="*/ 337 h 709"/>
                <a:gd name="T106" fmla="*/ 171 w 597"/>
                <a:gd name="T107" fmla="*/ 306 h 709"/>
                <a:gd name="T108" fmla="*/ 150 w 597"/>
                <a:gd name="T109" fmla="*/ 288 h 709"/>
                <a:gd name="T110" fmla="*/ 129 w 597"/>
                <a:gd name="T111" fmla="*/ 272 h 709"/>
                <a:gd name="T112" fmla="*/ 108 w 597"/>
                <a:gd name="T113" fmla="*/ 259 h 709"/>
                <a:gd name="T114" fmla="*/ 90 w 597"/>
                <a:gd name="T115" fmla="*/ 251 h 709"/>
                <a:gd name="T116" fmla="*/ 69 w 597"/>
                <a:gd name="T117" fmla="*/ 248 h 709"/>
                <a:gd name="T118" fmla="*/ 50 w 597"/>
                <a:gd name="T119" fmla="*/ 256 h 709"/>
                <a:gd name="T120" fmla="*/ 45 w 597"/>
                <a:gd name="T121" fmla="*/ 269 h 7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97"/>
                <a:gd name="T184" fmla="*/ 0 h 709"/>
                <a:gd name="T185" fmla="*/ 597 w 597"/>
                <a:gd name="T186" fmla="*/ 709 h 7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97" h="709">
                  <a:moveTo>
                    <a:pt x="45" y="269"/>
                  </a:moveTo>
                  <a:lnTo>
                    <a:pt x="32" y="293"/>
                  </a:lnTo>
                  <a:lnTo>
                    <a:pt x="11" y="330"/>
                  </a:lnTo>
                  <a:lnTo>
                    <a:pt x="0" y="351"/>
                  </a:lnTo>
                  <a:lnTo>
                    <a:pt x="124" y="424"/>
                  </a:lnTo>
                  <a:lnTo>
                    <a:pt x="126" y="447"/>
                  </a:lnTo>
                  <a:lnTo>
                    <a:pt x="121" y="468"/>
                  </a:lnTo>
                  <a:lnTo>
                    <a:pt x="113" y="489"/>
                  </a:lnTo>
                  <a:lnTo>
                    <a:pt x="97" y="508"/>
                  </a:lnTo>
                  <a:lnTo>
                    <a:pt x="66" y="544"/>
                  </a:lnTo>
                  <a:lnTo>
                    <a:pt x="37" y="581"/>
                  </a:lnTo>
                  <a:lnTo>
                    <a:pt x="26" y="610"/>
                  </a:lnTo>
                  <a:lnTo>
                    <a:pt x="26" y="639"/>
                  </a:lnTo>
                  <a:lnTo>
                    <a:pt x="34" y="654"/>
                  </a:lnTo>
                  <a:lnTo>
                    <a:pt x="42" y="667"/>
                  </a:lnTo>
                  <a:lnTo>
                    <a:pt x="58" y="683"/>
                  </a:lnTo>
                  <a:lnTo>
                    <a:pt x="79" y="696"/>
                  </a:lnTo>
                  <a:lnTo>
                    <a:pt x="111" y="709"/>
                  </a:lnTo>
                  <a:lnTo>
                    <a:pt x="140" y="709"/>
                  </a:lnTo>
                  <a:lnTo>
                    <a:pt x="163" y="696"/>
                  </a:lnTo>
                  <a:lnTo>
                    <a:pt x="182" y="673"/>
                  </a:lnTo>
                  <a:lnTo>
                    <a:pt x="195" y="647"/>
                  </a:lnTo>
                  <a:lnTo>
                    <a:pt x="203" y="618"/>
                  </a:lnTo>
                  <a:lnTo>
                    <a:pt x="211" y="592"/>
                  </a:lnTo>
                  <a:lnTo>
                    <a:pt x="216" y="565"/>
                  </a:lnTo>
                  <a:lnTo>
                    <a:pt x="224" y="542"/>
                  </a:lnTo>
                  <a:lnTo>
                    <a:pt x="234" y="523"/>
                  </a:lnTo>
                  <a:lnTo>
                    <a:pt x="247" y="510"/>
                  </a:lnTo>
                  <a:lnTo>
                    <a:pt x="266" y="508"/>
                  </a:lnTo>
                  <a:lnTo>
                    <a:pt x="395" y="578"/>
                  </a:lnTo>
                  <a:lnTo>
                    <a:pt x="597" y="230"/>
                  </a:lnTo>
                  <a:lnTo>
                    <a:pt x="203" y="0"/>
                  </a:lnTo>
                  <a:lnTo>
                    <a:pt x="168" y="57"/>
                  </a:lnTo>
                  <a:lnTo>
                    <a:pt x="150" y="89"/>
                  </a:lnTo>
                  <a:lnTo>
                    <a:pt x="134" y="115"/>
                  </a:lnTo>
                  <a:lnTo>
                    <a:pt x="134" y="112"/>
                  </a:lnTo>
                  <a:lnTo>
                    <a:pt x="137" y="133"/>
                  </a:lnTo>
                  <a:lnTo>
                    <a:pt x="150" y="149"/>
                  </a:lnTo>
                  <a:lnTo>
                    <a:pt x="168" y="162"/>
                  </a:lnTo>
                  <a:lnTo>
                    <a:pt x="221" y="178"/>
                  </a:lnTo>
                  <a:lnTo>
                    <a:pt x="250" y="183"/>
                  </a:lnTo>
                  <a:lnTo>
                    <a:pt x="276" y="191"/>
                  </a:lnTo>
                  <a:lnTo>
                    <a:pt x="297" y="199"/>
                  </a:lnTo>
                  <a:lnTo>
                    <a:pt x="318" y="217"/>
                  </a:lnTo>
                  <a:lnTo>
                    <a:pt x="334" y="243"/>
                  </a:lnTo>
                  <a:lnTo>
                    <a:pt x="337" y="259"/>
                  </a:lnTo>
                  <a:lnTo>
                    <a:pt x="337" y="277"/>
                  </a:lnTo>
                  <a:lnTo>
                    <a:pt x="331" y="296"/>
                  </a:lnTo>
                  <a:lnTo>
                    <a:pt x="321" y="317"/>
                  </a:lnTo>
                  <a:lnTo>
                    <a:pt x="303" y="335"/>
                  </a:lnTo>
                  <a:lnTo>
                    <a:pt x="279" y="345"/>
                  </a:lnTo>
                  <a:lnTo>
                    <a:pt x="247" y="345"/>
                  </a:lnTo>
                  <a:lnTo>
                    <a:pt x="218" y="337"/>
                  </a:lnTo>
                  <a:lnTo>
                    <a:pt x="171" y="306"/>
                  </a:lnTo>
                  <a:lnTo>
                    <a:pt x="150" y="288"/>
                  </a:lnTo>
                  <a:lnTo>
                    <a:pt x="129" y="272"/>
                  </a:lnTo>
                  <a:lnTo>
                    <a:pt x="108" y="259"/>
                  </a:lnTo>
                  <a:lnTo>
                    <a:pt x="90" y="251"/>
                  </a:lnTo>
                  <a:lnTo>
                    <a:pt x="69" y="248"/>
                  </a:lnTo>
                  <a:lnTo>
                    <a:pt x="50" y="256"/>
                  </a:lnTo>
                  <a:lnTo>
                    <a:pt x="45" y="269"/>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7" name="Freeform 16"/>
            <p:cNvSpPr>
              <a:spLocks/>
            </p:cNvSpPr>
            <p:nvPr/>
          </p:nvSpPr>
          <p:spPr bwMode="auto">
            <a:xfrm>
              <a:off x="2578" y="1492"/>
              <a:ext cx="728" cy="683"/>
            </a:xfrm>
            <a:custGeom>
              <a:avLst/>
              <a:gdLst>
                <a:gd name="T0" fmla="*/ 728 w 728"/>
                <a:gd name="T1" fmla="*/ 259 h 683"/>
                <a:gd name="T2" fmla="*/ 728 w 728"/>
                <a:gd name="T3" fmla="*/ 683 h 683"/>
                <a:gd name="T4" fmla="*/ 252 w 728"/>
                <a:gd name="T5" fmla="*/ 683 h 683"/>
                <a:gd name="T6" fmla="*/ 252 w 728"/>
                <a:gd name="T7" fmla="*/ 550 h 683"/>
                <a:gd name="T8" fmla="*/ 239 w 728"/>
                <a:gd name="T9" fmla="*/ 534 h 683"/>
                <a:gd name="T10" fmla="*/ 223 w 728"/>
                <a:gd name="T11" fmla="*/ 529 h 683"/>
                <a:gd name="T12" fmla="*/ 202 w 728"/>
                <a:gd name="T13" fmla="*/ 529 h 683"/>
                <a:gd name="T14" fmla="*/ 181 w 728"/>
                <a:gd name="T15" fmla="*/ 534 h 683"/>
                <a:gd name="T16" fmla="*/ 129 w 728"/>
                <a:gd name="T17" fmla="*/ 550 h 683"/>
                <a:gd name="T18" fmla="*/ 103 w 728"/>
                <a:gd name="T19" fmla="*/ 555 h 683"/>
                <a:gd name="T20" fmla="*/ 74 w 728"/>
                <a:gd name="T21" fmla="*/ 557 h 683"/>
                <a:gd name="T22" fmla="*/ 45 w 728"/>
                <a:gd name="T23" fmla="*/ 550 h 683"/>
                <a:gd name="T24" fmla="*/ 21 w 728"/>
                <a:gd name="T25" fmla="*/ 534 h 683"/>
                <a:gd name="T26" fmla="*/ 5 w 728"/>
                <a:gd name="T27" fmla="*/ 508 h 683"/>
                <a:gd name="T28" fmla="*/ 0 w 728"/>
                <a:gd name="T29" fmla="*/ 474 h 683"/>
                <a:gd name="T30" fmla="*/ 0 w 728"/>
                <a:gd name="T31" fmla="*/ 450 h 683"/>
                <a:gd name="T32" fmla="*/ 5 w 728"/>
                <a:gd name="T33" fmla="*/ 432 h 683"/>
                <a:gd name="T34" fmla="*/ 13 w 728"/>
                <a:gd name="T35" fmla="*/ 416 h 683"/>
                <a:gd name="T36" fmla="*/ 24 w 728"/>
                <a:gd name="T37" fmla="*/ 403 h 683"/>
                <a:gd name="T38" fmla="*/ 37 w 728"/>
                <a:gd name="T39" fmla="*/ 392 h 683"/>
                <a:gd name="T40" fmla="*/ 53 w 728"/>
                <a:gd name="T41" fmla="*/ 385 h 683"/>
                <a:gd name="T42" fmla="*/ 89 w 728"/>
                <a:gd name="T43" fmla="*/ 379 h 683"/>
                <a:gd name="T44" fmla="*/ 118 w 728"/>
                <a:gd name="T45" fmla="*/ 382 h 683"/>
                <a:gd name="T46" fmla="*/ 142 w 728"/>
                <a:gd name="T47" fmla="*/ 385 h 683"/>
                <a:gd name="T48" fmla="*/ 184 w 728"/>
                <a:gd name="T49" fmla="*/ 395 h 683"/>
                <a:gd name="T50" fmla="*/ 218 w 728"/>
                <a:gd name="T51" fmla="*/ 395 h 683"/>
                <a:gd name="T52" fmla="*/ 234 w 728"/>
                <a:gd name="T53" fmla="*/ 390 h 683"/>
                <a:gd name="T54" fmla="*/ 252 w 728"/>
                <a:gd name="T55" fmla="*/ 379 h 683"/>
                <a:gd name="T56" fmla="*/ 252 w 728"/>
                <a:gd name="T57" fmla="*/ 256 h 683"/>
                <a:gd name="T58" fmla="*/ 405 w 728"/>
                <a:gd name="T59" fmla="*/ 256 h 683"/>
                <a:gd name="T60" fmla="*/ 415 w 728"/>
                <a:gd name="T61" fmla="*/ 238 h 683"/>
                <a:gd name="T62" fmla="*/ 421 w 728"/>
                <a:gd name="T63" fmla="*/ 220 h 683"/>
                <a:gd name="T64" fmla="*/ 415 w 728"/>
                <a:gd name="T65" fmla="*/ 180 h 683"/>
                <a:gd name="T66" fmla="*/ 407 w 728"/>
                <a:gd name="T67" fmla="*/ 136 h 683"/>
                <a:gd name="T68" fmla="*/ 402 w 728"/>
                <a:gd name="T69" fmla="*/ 94 h 683"/>
                <a:gd name="T70" fmla="*/ 407 w 728"/>
                <a:gd name="T71" fmla="*/ 62 h 683"/>
                <a:gd name="T72" fmla="*/ 423 w 728"/>
                <a:gd name="T73" fmla="*/ 31 h 683"/>
                <a:gd name="T74" fmla="*/ 436 w 728"/>
                <a:gd name="T75" fmla="*/ 18 h 683"/>
                <a:gd name="T76" fmla="*/ 452 w 728"/>
                <a:gd name="T77" fmla="*/ 7 h 683"/>
                <a:gd name="T78" fmla="*/ 471 w 728"/>
                <a:gd name="T79" fmla="*/ 2 h 683"/>
                <a:gd name="T80" fmla="*/ 494 w 728"/>
                <a:gd name="T81" fmla="*/ 0 h 683"/>
                <a:gd name="T82" fmla="*/ 513 w 728"/>
                <a:gd name="T83" fmla="*/ 2 h 683"/>
                <a:gd name="T84" fmla="*/ 531 w 728"/>
                <a:gd name="T85" fmla="*/ 7 h 683"/>
                <a:gd name="T86" fmla="*/ 557 w 728"/>
                <a:gd name="T87" fmla="*/ 26 h 683"/>
                <a:gd name="T88" fmla="*/ 576 w 728"/>
                <a:gd name="T89" fmla="*/ 52 h 683"/>
                <a:gd name="T90" fmla="*/ 581 w 728"/>
                <a:gd name="T91" fmla="*/ 81 h 683"/>
                <a:gd name="T92" fmla="*/ 578 w 728"/>
                <a:gd name="T93" fmla="*/ 110 h 683"/>
                <a:gd name="T94" fmla="*/ 573 w 728"/>
                <a:gd name="T95" fmla="*/ 136 h 683"/>
                <a:gd name="T96" fmla="*/ 560 w 728"/>
                <a:gd name="T97" fmla="*/ 186 h 683"/>
                <a:gd name="T98" fmla="*/ 555 w 728"/>
                <a:gd name="T99" fmla="*/ 209 h 683"/>
                <a:gd name="T100" fmla="*/ 555 w 728"/>
                <a:gd name="T101" fmla="*/ 227 h 683"/>
                <a:gd name="T102" fmla="*/ 560 w 728"/>
                <a:gd name="T103" fmla="*/ 243 h 683"/>
                <a:gd name="T104" fmla="*/ 576 w 728"/>
                <a:gd name="T105" fmla="*/ 256 h 683"/>
                <a:gd name="T106" fmla="*/ 728 w 728"/>
                <a:gd name="T107" fmla="*/ 259 h 6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8"/>
                <a:gd name="T163" fmla="*/ 0 h 683"/>
                <a:gd name="T164" fmla="*/ 728 w 728"/>
                <a:gd name="T165" fmla="*/ 683 h 6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8" h="683">
                  <a:moveTo>
                    <a:pt x="728" y="259"/>
                  </a:moveTo>
                  <a:lnTo>
                    <a:pt x="728" y="683"/>
                  </a:lnTo>
                  <a:lnTo>
                    <a:pt x="252" y="683"/>
                  </a:lnTo>
                  <a:lnTo>
                    <a:pt x="252" y="550"/>
                  </a:lnTo>
                  <a:lnTo>
                    <a:pt x="239" y="534"/>
                  </a:lnTo>
                  <a:lnTo>
                    <a:pt x="223" y="529"/>
                  </a:lnTo>
                  <a:lnTo>
                    <a:pt x="202" y="529"/>
                  </a:lnTo>
                  <a:lnTo>
                    <a:pt x="181" y="534"/>
                  </a:lnTo>
                  <a:lnTo>
                    <a:pt x="129" y="550"/>
                  </a:lnTo>
                  <a:lnTo>
                    <a:pt x="103" y="555"/>
                  </a:lnTo>
                  <a:lnTo>
                    <a:pt x="74" y="557"/>
                  </a:lnTo>
                  <a:lnTo>
                    <a:pt x="45" y="550"/>
                  </a:lnTo>
                  <a:lnTo>
                    <a:pt x="21" y="534"/>
                  </a:lnTo>
                  <a:lnTo>
                    <a:pt x="5" y="508"/>
                  </a:lnTo>
                  <a:lnTo>
                    <a:pt x="0" y="474"/>
                  </a:lnTo>
                  <a:lnTo>
                    <a:pt x="0" y="450"/>
                  </a:lnTo>
                  <a:lnTo>
                    <a:pt x="5" y="432"/>
                  </a:lnTo>
                  <a:lnTo>
                    <a:pt x="13" y="416"/>
                  </a:lnTo>
                  <a:lnTo>
                    <a:pt x="24" y="403"/>
                  </a:lnTo>
                  <a:lnTo>
                    <a:pt x="37" y="392"/>
                  </a:lnTo>
                  <a:lnTo>
                    <a:pt x="53" y="385"/>
                  </a:lnTo>
                  <a:lnTo>
                    <a:pt x="89" y="379"/>
                  </a:lnTo>
                  <a:lnTo>
                    <a:pt x="118" y="382"/>
                  </a:lnTo>
                  <a:lnTo>
                    <a:pt x="142" y="385"/>
                  </a:lnTo>
                  <a:lnTo>
                    <a:pt x="184" y="395"/>
                  </a:lnTo>
                  <a:lnTo>
                    <a:pt x="218" y="395"/>
                  </a:lnTo>
                  <a:lnTo>
                    <a:pt x="234" y="390"/>
                  </a:lnTo>
                  <a:lnTo>
                    <a:pt x="252" y="379"/>
                  </a:lnTo>
                  <a:lnTo>
                    <a:pt x="252" y="256"/>
                  </a:lnTo>
                  <a:lnTo>
                    <a:pt x="405" y="256"/>
                  </a:lnTo>
                  <a:lnTo>
                    <a:pt x="415" y="238"/>
                  </a:lnTo>
                  <a:lnTo>
                    <a:pt x="421" y="220"/>
                  </a:lnTo>
                  <a:lnTo>
                    <a:pt x="415" y="180"/>
                  </a:lnTo>
                  <a:lnTo>
                    <a:pt x="407" y="136"/>
                  </a:lnTo>
                  <a:lnTo>
                    <a:pt x="402" y="94"/>
                  </a:lnTo>
                  <a:lnTo>
                    <a:pt x="407" y="62"/>
                  </a:lnTo>
                  <a:lnTo>
                    <a:pt x="423" y="31"/>
                  </a:lnTo>
                  <a:lnTo>
                    <a:pt x="436" y="18"/>
                  </a:lnTo>
                  <a:lnTo>
                    <a:pt x="452" y="7"/>
                  </a:lnTo>
                  <a:lnTo>
                    <a:pt x="471" y="2"/>
                  </a:lnTo>
                  <a:lnTo>
                    <a:pt x="494" y="0"/>
                  </a:lnTo>
                  <a:lnTo>
                    <a:pt x="513" y="2"/>
                  </a:lnTo>
                  <a:lnTo>
                    <a:pt x="531" y="7"/>
                  </a:lnTo>
                  <a:lnTo>
                    <a:pt x="557" y="26"/>
                  </a:lnTo>
                  <a:lnTo>
                    <a:pt x="576" y="52"/>
                  </a:lnTo>
                  <a:lnTo>
                    <a:pt x="581" y="81"/>
                  </a:lnTo>
                  <a:lnTo>
                    <a:pt x="578" y="110"/>
                  </a:lnTo>
                  <a:lnTo>
                    <a:pt x="573" y="136"/>
                  </a:lnTo>
                  <a:lnTo>
                    <a:pt x="560" y="186"/>
                  </a:lnTo>
                  <a:lnTo>
                    <a:pt x="555" y="209"/>
                  </a:lnTo>
                  <a:lnTo>
                    <a:pt x="555" y="227"/>
                  </a:lnTo>
                  <a:lnTo>
                    <a:pt x="560" y="243"/>
                  </a:lnTo>
                  <a:lnTo>
                    <a:pt x="576" y="256"/>
                  </a:lnTo>
                  <a:lnTo>
                    <a:pt x="728" y="2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8" name="Freeform 17"/>
            <p:cNvSpPr>
              <a:spLocks/>
            </p:cNvSpPr>
            <p:nvPr/>
          </p:nvSpPr>
          <p:spPr bwMode="auto">
            <a:xfrm>
              <a:off x="2583" y="1505"/>
              <a:ext cx="723" cy="670"/>
            </a:xfrm>
            <a:custGeom>
              <a:avLst/>
              <a:gdLst>
                <a:gd name="T0" fmla="*/ 565 w 723"/>
                <a:gd name="T1" fmla="*/ 256 h 670"/>
                <a:gd name="T2" fmla="*/ 713 w 723"/>
                <a:gd name="T3" fmla="*/ 256 h 670"/>
                <a:gd name="T4" fmla="*/ 723 w 723"/>
                <a:gd name="T5" fmla="*/ 246 h 670"/>
                <a:gd name="T6" fmla="*/ 723 w 723"/>
                <a:gd name="T7" fmla="*/ 670 h 670"/>
                <a:gd name="T8" fmla="*/ 247 w 723"/>
                <a:gd name="T9" fmla="*/ 670 h 670"/>
                <a:gd name="T10" fmla="*/ 253 w 723"/>
                <a:gd name="T11" fmla="*/ 662 h 670"/>
                <a:gd name="T12" fmla="*/ 279 w 723"/>
                <a:gd name="T13" fmla="*/ 652 h 670"/>
                <a:gd name="T14" fmla="*/ 284 w 723"/>
                <a:gd name="T15" fmla="*/ 644 h 670"/>
                <a:gd name="T16" fmla="*/ 284 w 723"/>
                <a:gd name="T17" fmla="*/ 618 h 670"/>
                <a:gd name="T18" fmla="*/ 279 w 723"/>
                <a:gd name="T19" fmla="*/ 586 h 670"/>
                <a:gd name="T20" fmla="*/ 274 w 723"/>
                <a:gd name="T21" fmla="*/ 560 h 670"/>
                <a:gd name="T22" fmla="*/ 271 w 723"/>
                <a:gd name="T23" fmla="*/ 537 h 670"/>
                <a:gd name="T24" fmla="*/ 263 w 723"/>
                <a:gd name="T25" fmla="*/ 521 h 670"/>
                <a:gd name="T26" fmla="*/ 258 w 723"/>
                <a:gd name="T27" fmla="*/ 516 h 670"/>
                <a:gd name="T28" fmla="*/ 253 w 723"/>
                <a:gd name="T29" fmla="*/ 513 h 670"/>
                <a:gd name="T30" fmla="*/ 237 w 723"/>
                <a:gd name="T31" fmla="*/ 513 h 670"/>
                <a:gd name="T32" fmla="*/ 216 w 723"/>
                <a:gd name="T33" fmla="*/ 516 h 670"/>
                <a:gd name="T34" fmla="*/ 169 w 723"/>
                <a:gd name="T35" fmla="*/ 526 h 670"/>
                <a:gd name="T36" fmla="*/ 119 w 723"/>
                <a:gd name="T37" fmla="*/ 539 h 670"/>
                <a:gd name="T38" fmla="*/ 69 w 723"/>
                <a:gd name="T39" fmla="*/ 544 h 670"/>
                <a:gd name="T40" fmla="*/ 40 w 723"/>
                <a:gd name="T41" fmla="*/ 539 h 670"/>
                <a:gd name="T42" fmla="*/ 19 w 723"/>
                <a:gd name="T43" fmla="*/ 523 h 670"/>
                <a:gd name="T44" fmla="*/ 6 w 723"/>
                <a:gd name="T45" fmla="*/ 500 h 670"/>
                <a:gd name="T46" fmla="*/ 0 w 723"/>
                <a:gd name="T47" fmla="*/ 466 h 670"/>
                <a:gd name="T48" fmla="*/ 0 w 723"/>
                <a:gd name="T49" fmla="*/ 442 h 670"/>
                <a:gd name="T50" fmla="*/ 6 w 723"/>
                <a:gd name="T51" fmla="*/ 424 h 670"/>
                <a:gd name="T52" fmla="*/ 13 w 723"/>
                <a:gd name="T53" fmla="*/ 408 h 670"/>
                <a:gd name="T54" fmla="*/ 24 w 723"/>
                <a:gd name="T55" fmla="*/ 398 h 670"/>
                <a:gd name="T56" fmla="*/ 48 w 723"/>
                <a:gd name="T57" fmla="*/ 382 h 670"/>
                <a:gd name="T58" fmla="*/ 77 w 723"/>
                <a:gd name="T59" fmla="*/ 377 h 670"/>
                <a:gd name="T60" fmla="*/ 121 w 723"/>
                <a:gd name="T61" fmla="*/ 382 h 670"/>
                <a:gd name="T62" fmla="*/ 169 w 723"/>
                <a:gd name="T63" fmla="*/ 393 h 670"/>
                <a:gd name="T64" fmla="*/ 192 w 723"/>
                <a:gd name="T65" fmla="*/ 393 h 670"/>
                <a:gd name="T66" fmla="*/ 213 w 723"/>
                <a:gd name="T67" fmla="*/ 390 h 670"/>
                <a:gd name="T68" fmla="*/ 237 w 723"/>
                <a:gd name="T69" fmla="*/ 385 h 670"/>
                <a:gd name="T70" fmla="*/ 255 w 723"/>
                <a:gd name="T71" fmla="*/ 369 h 670"/>
                <a:gd name="T72" fmla="*/ 255 w 723"/>
                <a:gd name="T73" fmla="*/ 256 h 670"/>
                <a:gd name="T74" fmla="*/ 402 w 723"/>
                <a:gd name="T75" fmla="*/ 256 h 670"/>
                <a:gd name="T76" fmla="*/ 402 w 723"/>
                <a:gd name="T77" fmla="*/ 259 h 670"/>
                <a:gd name="T78" fmla="*/ 416 w 723"/>
                <a:gd name="T79" fmla="*/ 238 h 670"/>
                <a:gd name="T80" fmla="*/ 424 w 723"/>
                <a:gd name="T81" fmla="*/ 217 h 670"/>
                <a:gd name="T82" fmla="*/ 426 w 723"/>
                <a:gd name="T83" fmla="*/ 194 h 670"/>
                <a:gd name="T84" fmla="*/ 424 w 723"/>
                <a:gd name="T85" fmla="*/ 170 h 670"/>
                <a:gd name="T86" fmla="*/ 413 w 723"/>
                <a:gd name="T87" fmla="*/ 120 h 670"/>
                <a:gd name="T88" fmla="*/ 408 w 723"/>
                <a:gd name="T89" fmla="*/ 76 h 670"/>
                <a:gd name="T90" fmla="*/ 413 w 723"/>
                <a:gd name="T91" fmla="*/ 47 h 670"/>
                <a:gd name="T92" fmla="*/ 429 w 723"/>
                <a:gd name="T93" fmla="*/ 23 h 670"/>
                <a:gd name="T94" fmla="*/ 439 w 723"/>
                <a:gd name="T95" fmla="*/ 13 h 670"/>
                <a:gd name="T96" fmla="*/ 455 w 723"/>
                <a:gd name="T97" fmla="*/ 5 h 670"/>
                <a:gd name="T98" fmla="*/ 473 w 723"/>
                <a:gd name="T99" fmla="*/ 0 h 670"/>
                <a:gd name="T100" fmla="*/ 497 w 723"/>
                <a:gd name="T101" fmla="*/ 0 h 670"/>
                <a:gd name="T102" fmla="*/ 534 w 723"/>
                <a:gd name="T103" fmla="*/ 5 h 670"/>
                <a:gd name="T104" fmla="*/ 558 w 723"/>
                <a:gd name="T105" fmla="*/ 18 h 670"/>
                <a:gd name="T106" fmla="*/ 571 w 723"/>
                <a:gd name="T107" fmla="*/ 42 h 670"/>
                <a:gd name="T108" fmla="*/ 576 w 723"/>
                <a:gd name="T109" fmla="*/ 68 h 670"/>
                <a:gd name="T110" fmla="*/ 573 w 723"/>
                <a:gd name="T111" fmla="*/ 97 h 670"/>
                <a:gd name="T112" fmla="*/ 568 w 723"/>
                <a:gd name="T113" fmla="*/ 125 h 670"/>
                <a:gd name="T114" fmla="*/ 552 w 723"/>
                <a:gd name="T115" fmla="*/ 180 h 670"/>
                <a:gd name="T116" fmla="*/ 547 w 723"/>
                <a:gd name="T117" fmla="*/ 204 h 670"/>
                <a:gd name="T118" fmla="*/ 547 w 723"/>
                <a:gd name="T119" fmla="*/ 225 h 670"/>
                <a:gd name="T120" fmla="*/ 552 w 723"/>
                <a:gd name="T121" fmla="*/ 243 h 670"/>
                <a:gd name="T122" fmla="*/ 568 w 723"/>
                <a:gd name="T123" fmla="*/ 256 h 670"/>
                <a:gd name="T124" fmla="*/ 565 w 723"/>
                <a:gd name="T125" fmla="*/ 256 h 6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23"/>
                <a:gd name="T190" fmla="*/ 0 h 670"/>
                <a:gd name="T191" fmla="*/ 723 w 723"/>
                <a:gd name="T192" fmla="*/ 670 h 6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23" h="670">
                  <a:moveTo>
                    <a:pt x="565" y="256"/>
                  </a:moveTo>
                  <a:lnTo>
                    <a:pt x="713" y="256"/>
                  </a:lnTo>
                  <a:lnTo>
                    <a:pt x="723" y="246"/>
                  </a:lnTo>
                  <a:lnTo>
                    <a:pt x="723" y="670"/>
                  </a:lnTo>
                  <a:lnTo>
                    <a:pt x="247" y="670"/>
                  </a:lnTo>
                  <a:lnTo>
                    <a:pt x="253" y="662"/>
                  </a:lnTo>
                  <a:lnTo>
                    <a:pt x="279" y="652"/>
                  </a:lnTo>
                  <a:lnTo>
                    <a:pt x="284" y="644"/>
                  </a:lnTo>
                  <a:lnTo>
                    <a:pt x="284" y="618"/>
                  </a:lnTo>
                  <a:lnTo>
                    <a:pt x="279" y="586"/>
                  </a:lnTo>
                  <a:lnTo>
                    <a:pt x="274" y="560"/>
                  </a:lnTo>
                  <a:lnTo>
                    <a:pt x="271" y="537"/>
                  </a:lnTo>
                  <a:lnTo>
                    <a:pt x="263" y="521"/>
                  </a:lnTo>
                  <a:lnTo>
                    <a:pt x="258" y="516"/>
                  </a:lnTo>
                  <a:lnTo>
                    <a:pt x="253" y="513"/>
                  </a:lnTo>
                  <a:lnTo>
                    <a:pt x="237" y="513"/>
                  </a:lnTo>
                  <a:lnTo>
                    <a:pt x="216" y="516"/>
                  </a:lnTo>
                  <a:lnTo>
                    <a:pt x="169" y="526"/>
                  </a:lnTo>
                  <a:lnTo>
                    <a:pt x="119" y="539"/>
                  </a:lnTo>
                  <a:lnTo>
                    <a:pt x="69" y="544"/>
                  </a:lnTo>
                  <a:lnTo>
                    <a:pt x="40" y="539"/>
                  </a:lnTo>
                  <a:lnTo>
                    <a:pt x="19" y="523"/>
                  </a:lnTo>
                  <a:lnTo>
                    <a:pt x="6" y="500"/>
                  </a:lnTo>
                  <a:lnTo>
                    <a:pt x="0" y="466"/>
                  </a:lnTo>
                  <a:lnTo>
                    <a:pt x="0" y="442"/>
                  </a:lnTo>
                  <a:lnTo>
                    <a:pt x="6" y="424"/>
                  </a:lnTo>
                  <a:lnTo>
                    <a:pt x="13" y="408"/>
                  </a:lnTo>
                  <a:lnTo>
                    <a:pt x="24" y="398"/>
                  </a:lnTo>
                  <a:lnTo>
                    <a:pt x="48" y="382"/>
                  </a:lnTo>
                  <a:lnTo>
                    <a:pt x="77" y="377"/>
                  </a:lnTo>
                  <a:lnTo>
                    <a:pt x="121" y="382"/>
                  </a:lnTo>
                  <a:lnTo>
                    <a:pt x="169" y="393"/>
                  </a:lnTo>
                  <a:lnTo>
                    <a:pt x="192" y="393"/>
                  </a:lnTo>
                  <a:lnTo>
                    <a:pt x="213" y="390"/>
                  </a:lnTo>
                  <a:lnTo>
                    <a:pt x="237" y="385"/>
                  </a:lnTo>
                  <a:lnTo>
                    <a:pt x="255" y="369"/>
                  </a:lnTo>
                  <a:lnTo>
                    <a:pt x="255" y="256"/>
                  </a:lnTo>
                  <a:lnTo>
                    <a:pt x="402" y="256"/>
                  </a:lnTo>
                  <a:lnTo>
                    <a:pt x="402" y="259"/>
                  </a:lnTo>
                  <a:lnTo>
                    <a:pt x="416" y="238"/>
                  </a:lnTo>
                  <a:lnTo>
                    <a:pt x="424" y="217"/>
                  </a:lnTo>
                  <a:lnTo>
                    <a:pt x="426" y="194"/>
                  </a:lnTo>
                  <a:lnTo>
                    <a:pt x="424" y="170"/>
                  </a:lnTo>
                  <a:lnTo>
                    <a:pt x="413" y="120"/>
                  </a:lnTo>
                  <a:lnTo>
                    <a:pt x="408" y="76"/>
                  </a:lnTo>
                  <a:lnTo>
                    <a:pt x="413" y="47"/>
                  </a:lnTo>
                  <a:lnTo>
                    <a:pt x="429" y="23"/>
                  </a:lnTo>
                  <a:lnTo>
                    <a:pt x="439" y="13"/>
                  </a:lnTo>
                  <a:lnTo>
                    <a:pt x="455" y="5"/>
                  </a:lnTo>
                  <a:lnTo>
                    <a:pt x="473" y="0"/>
                  </a:lnTo>
                  <a:lnTo>
                    <a:pt x="497" y="0"/>
                  </a:lnTo>
                  <a:lnTo>
                    <a:pt x="534" y="5"/>
                  </a:lnTo>
                  <a:lnTo>
                    <a:pt x="558" y="18"/>
                  </a:lnTo>
                  <a:lnTo>
                    <a:pt x="571" y="42"/>
                  </a:lnTo>
                  <a:lnTo>
                    <a:pt x="576" y="68"/>
                  </a:lnTo>
                  <a:lnTo>
                    <a:pt x="573" y="97"/>
                  </a:lnTo>
                  <a:lnTo>
                    <a:pt x="568" y="125"/>
                  </a:lnTo>
                  <a:lnTo>
                    <a:pt x="552" y="180"/>
                  </a:lnTo>
                  <a:lnTo>
                    <a:pt x="547" y="204"/>
                  </a:lnTo>
                  <a:lnTo>
                    <a:pt x="547" y="225"/>
                  </a:lnTo>
                  <a:lnTo>
                    <a:pt x="552" y="243"/>
                  </a:lnTo>
                  <a:lnTo>
                    <a:pt x="568" y="256"/>
                  </a:lnTo>
                  <a:lnTo>
                    <a:pt x="565"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19" name="Freeform 18"/>
            <p:cNvSpPr>
              <a:spLocks/>
            </p:cNvSpPr>
            <p:nvPr/>
          </p:nvSpPr>
          <p:spPr bwMode="auto">
            <a:xfrm>
              <a:off x="2581" y="1502"/>
              <a:ext cx="715" cy="665"/>
            </a:xfrm>
            <a:custGeom>
              <a:avLst/>
              <a:gdLst>
                <a:gd name="T0" fmla="*/ 715 w 715"/>
                <a:gd name="T1" fmla="*/ 259 h 665"/>
                <a:gd name="T2" fmla="*/ 715 w 715"/>
                <a:gd name="T3" fmla="*/ 665 h 665"/>
                <a:gd name="T4" fmla="*/ 257 w 715"/>
                <a:gd name="T5" fmla="*/ 665 h 665"/>
                <a:gd name="T6" fmla="*/ 257 w 715"/>
                <a:gd name="T7" fmla="*/ 529 h 665"/>
                <a:gd name="T8" fmla="*/ 244 w 715"/>
                <a:gd name="T9" fmla="*/ 513 h 665"/>
                <a:gd name="T10" fmla="*/ 228 w 715"/>
                <a:gd name="T11" fmla="*/ 508 h 665"/>
                <a:gd name="T12" fmla="*/ 207 w 715"/>
                <a:gd name="T13" fmla="*/ 508 h 665"/>
                <a:gd name="T14" fmla="*/ 184 w 715"/>
                <a:gd name="T15" fmla="*/ 513 h 665"/>
                <a:gd name="T16" fmla="*/ 131 w 715"/>
                <a:gd name="T17" fmla="*/ 529 h 665"/>
                <a:gd name="T18" fmla="*/ 102 w 715"/>
                <a:gd name="T19" fmla="*/ 534 h 665"/>
                <a:gd name="T20" fmla="*/ 73 w 715"/>
                <a:gd name="T21" fmla="*/ 537 h 665"/>
                <a:gd name="T22" fmla="*/ 44 w 715"/>
                <a:gd name="T23" fmla="*/ 532 h 665"/>
                <a:gd name="T24" fmla="*/ 21 w 715"/>
                <a:gd name="T25" fmla="*/ 521 h 665"/>
                <a:gd name="T26" fmla="*/ 5 w 715"/>
                <a:gd name="T27" fmla="*/ 500 h 665"/>
                <a:gd name="T28" fmla="*/ 2 w 715"/>
                <a:gd name="T29" fmla="*/ 487 h 665"/>
                <a:gd name="T30" fmla="*/ 0 w 715"/>
                <a:gd name="T31" fmla="*/ 469 h 665"/>
                <a:gd name="T32" fmla="*/ 0 w 715"/>
                <a:gd name="T33" fmla="*/ 445 h 665"/>
                <a:gd name="T34" fmla="*/ 5 w 715"/>
                <a:gd name="T35" fmla="*/ 427 h 665"/>
                <a:gd name="T36" fmla="*/ 13 w 715"/>
                <a:gd name="T37" fmla="*/ 411 h 665"/>
                <a:gd name="T38" fmla="*/ 23 w 715"/>
                <a:gd name="T39" fmla="*/ 398 h 665"/>
                <a:gd name="T40" fmla="*/ 50 w 715"/>
                <a:gd name="T41" fmla="*/ 385 h 665"/>
                <a:gd name="T42" fmla="*/ 79 w 715"/>
                <a:gd name="T43" fmla="*/ 380 h 665"/>
                <a:gd name="T44" fmla="*/ 123 w 715"/>
                <a:gd name="T45" fmla="*/ 385 h 665"/>
                <a:gd name="T46" fmla="*/ 171 w 715"/>
                <a:gd name="T47" fmla="*/ 396 h 665"/>
                <a:gd name="T48" fmla="*/ 194 w 715"/>
                <a:gd name="T49" fmla="*/ 396 h 665"/>
                <a:gd name="T50" fmla="*/ 215 w 715"/>
                <a:gd name="T51" fmla="*/ 393 h 665"/>
                <a:gd name="T52" fmla="*/ 239 w 715"/>
                <a:gd name="T53" fmla="*/ 388 h 665"/>
                <a:gd name="T54" fmla="*/ 257 w 715"/>
                <a:gd name="T55" fmla="*/ 372 h 665"/>
                <a:gd name="T56" fmla="*/ 257 w 715"/>
                <a:gd name="T57" fmla="*/ 259 h 665"/>
                <a:gd name="T58" fmla="*/ 402 w 715"/>
                <a:gd name="T59" fmla="*/ 259 h 665"/>
                <a:gd name="T60" fmla="*/ 418 w 715"/>
                <a:gd name="T61" fmla="*/ 238 h 665"/>
                <a:gd name="T62" fmla="*/ 423 w 715"/>
                <a:gd name="T63" fmla="*/ 217 h 665"/>
                <a:gd name="T64" fmla="*/ 426 w 715"/>
                <a:gd name="T65" fmla="*/ 197 h 665"/>
                <a:gd name="T66" fmla="*/ 426 w 715"/>
                <a:gd name="T67" fmla="*/ 173 h 665"/>
                <a:gd name="T68" fmla="*/ 415 w 715"/>
                <a:gd name="T69" fmla="*/ 123 h 665"/>
                <a:gd name="T70" fmla="*/ 410 w 715"/>
                <a:gd name="T71" fmla="*/ 79 h 665"/>
                <a:gd name="T72" fmla="*/ 415 w 715"/>
                <a:gd name="T73" fmla="*/ 50 h 665"/>
                <a:gd name="T74" fmla="*/ 428 w 715"/>
                <a:gd name="T75" fmla="*/ 24 h 665"/>
                <a:gd name="T76" fmla="*/ 441 w 715"/>
                <a:gd name="T77" fmla="*/ 16 h 665"/>
                <a:gd name="T78" fmla="*/ 457 w 715"/>
                <a:gd name="T79" fmla="*/ 8 h 665"/>
                <a:gd name="T80" fmla="*/ 475 w 715"/>
                <a:gd name="T81" fmla="*/ 3 h 665"/>
                <a:gd name="T82" fmla="*/ 499 w 715"/>
                <a:gd name="T83" fmla="*/ 0 h 665"/>
                <a:gd name="T84" fmla="*/ 536 w 715"/>
                <a:gd name="T85" fmla="*/ 5 h 665"/>
                <a:gd name="T86" fmla="*/ 560 w 715"/>
                <a:gd name="T87" fmla="*/ 21 h 665"/>
                <a:gd name="T88" fmla="*/ 573 w 715"/>
                <a:gd name="T89" fmla="*/ 42 h 665"/>
                <a:gd name="T90" fmla="*/ 578 w 715"/>
                <a:gd name="T91" fmla="*/ 71 h 665"/>
                <a:gd name="T92" fmla="*/ 575 w 715"/>
                <a:gd name="T93" fmla="*/ 100 h 665"/>
                <a:gd name="T94" fmla="*/ 570 w 715"/>
                <a:gd name="T95" fmla="*/ 128 h 665"/>
                <a:gd name="T96" fmla="*/ 554 w 715"/>
                <a:gd name="T97" fmla="*/ 183 h 665"/>
                <a:gd name="T98" fmla="*/ 549 w 715"/>
                <a:gd name="T99" fmla="*/ 207 h 665"/>
                <a:gd name="T100" fmla="*/ 549 w 715"/>
                <a:gd name="T101" fmla="*/ 228 h 665"/>
                <a:gd name="T102" fmla="*/ 554 w 715"/>
                <a:gd name="T103" fmla="*/ 246 h 665"/>
                <a:gd name="T104" fmla="*/ 570 w 715"/>
                <a:gd name="T105" fmla="*/ 259 h 665"/>
                <a:gd name="T106" fmla="*/ 715 w 715"/>
                <a:gd name="T107" fmla="*/ 259 h 6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5"/>
                <a:gd name="T163" fmla="*/ 0 h 665"/>
                <a:gd name="T164" fmla="*/ 715 w 715"/>
                <a:gd name="T165" fmla="*/ 665 h 6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5" h="665">
                  <a:moveTo>
                    <a:pt x="715" y="259"/>
                  </a:moveTo>
                  <a:lnTo>
                    <a:pt x="715" y="665"/>
                  </a:lnTo>
                  <a:lnTo>
                    <a:pt x="257" y="665"/>
                  </a:lnTo>
                  <a:lnTo>
                    <a:pt x="257" y="529"/>
                  </a:lnTo>
                  <a:lnTo>
                    <a:pt x="244" y="513"/>
                  </a:lnTo>
                  <a:lnTo>
                    <a:pt x="228" y="508"/>
                  </a:lnTo>
                  <a:lnTo>
                    <a:pt x="207" y="508"/>
                  </a:lnTo>
                  <a:lnTo>
                    <a:pt x="184" y="513"/>
                  </a:lnTo>
                  <a:lnTo>
                    <a:pt x="131" y="529"/>
                  </a:lnTo>
                  <a:lnTo>
                    <a:pt x="102" y="534"/>
                  </a:lnTo>
                  <a:lnTo>
                    <a:pt x="73" y="537"/>
                  </a:lnTo>
                  <a:lnTo>
                    <a:pt x="44" y="532"/>
                  </a:lnTo>
                  <a:lnTo>
                    <a:pt x="21" y="521"/>
                  </a:lnTo>
                  <a:lnTo>
                    <a:pt x="5" y="500"/>
                  </a:lnTo>
                  <a:lnTo>
                    <a:pt x="2" y="487"/>
                  </a:lnTo>
                  <a:lnTo>
                    <a:pt x="0" y="469"/>
                  </a:lnTo>
                  <a:lnTo>
                    <a:pt x="0" y="445"/>
                  </a:lnTo>
                  <a:lnTo>
                    <a:pt x="5" y="427"/>
                  </a:lnTo>
                  <a:lnTo>
                    <a:pt x="13" y="411"/>
                  </a:lnTo>
                  <a:lnTo>
                    <a:pt x="23" y="398"/>
                  </a:lnTo>
                  <a:lnTo>
                    <a:pt x="50" y="385"/>
                  </a:lnTo>
                  <a:lnTo>
                    <a:pt x="79" y="380"/>
                  </a:lnTo>
                  <a:lnTo>
                    <a:pt x="123" y="385"/>
                  </a:lnTo>
                  <a:lnTo>
                    <a:pt x="171" y="396"/>
                  </a:lnTo>
                  <a:lnTo>
                    <a:pt x="194" y="396"/>
                  </a:lnTo>
                  <a:lnTo>
                    <a:pt x="215" y="393"/>
                  </a:lnTo>
                  <a:lnTo>
                    <a:pt x="239" y="388"/>
                  </a:lnTo>
                  <a:lnTo>
                    <a:pt x="257" y="372"/>
                  </a:lnTo>
                  <a:lnTo>
                    <a:pt x="257" y="259"/>
                  </a:lnTo>
                  <a:lnTo>
                    <a:pt x="402" y="259"/>
                  </a:lnTo>
                  <a:lnTo>
                    <a:pt x="418" y="238"/>
                  </a:lnTo>
                  <a:lnTo>
                    <a:pt x="423" y="217"/>
                  </a:lnTo>
                  <a:lnTo>
                    <a:pt x="426" y="197"/>
                  </a:lnTo>
                  <a:lnTo>
                    <a:pt x="426" y="173"/>
                  </a:lnTo>
                  <a:lnTo>
                    <a:pt x="415" y="123"/>
                  </a:lnTo>
                  <a:lnTo>
                    <a:pt x="410" y="79"/>
                  </a:lnTo>
                  <a:lnTo>
                    <a:pt x="415" y="50"/>
                  </a:lnTo>
                  <a:lnTo>
                    <a:pt x="428" y="24"/>
                  </a:lnTo>
                  <a:lnTo>
                    <a:pt x="441" y="16"/>
                  </a:lnTo>
                  <a:lnTo>
                    <a:pt x="457" y="8"/>
                  </a:lnTo>
                  <a:lnTo>
                    <a:pt x="475" y="3"/>
                  </a:lnTo>
                  <a:lnTo>
                    <a:pt x="499" y="0"/>
                  </a:lnTo>
                  <a:lnTo>
                    <a:pt x="536" y="5"/>
                  </a:lnTo>
                  <a:lnTo>
                    <a:pt x="560" y="21"/>
                  </a:lnTo>
                  <a:lnTo>
                    <a:pt x="573" y="42"/>
                  </a:lnTo>
                  <a:lnTo>
                    <a:pt x="578" y="71"/>
                  </a:lnTo>
                  <a:lnTo>
                    <a:pt x="575" y="100"/>
                  </a:lnTo>
                  <a:lnTo>
                    <a:pt x="570" y="128"/>
                  </a:lnTo>
                  <a:lnTo>
                    <a:pt x="554" y="183"/>
                  </a:lnTo>
                  <a:lnTo>
                    <a:pt x="549" y="207"/>
                  </a:lnTo>
                  <a:lnTo>
                    <a:pt x="549" y="228"/>
                  </a:lnTo>
                  <a:lnTo>
                    <a:pt x="554" y="246"/>
                  </a:lnTo>
                  <a:lnTo>
                    <a:pt x="570" y="259"/>
                  </a:lnTo>
                  <a:lnTo>
                    <a:pt x="715" y="259"/>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143000" y="228600"/>
            <a:ext cx="7696200" cy="609600"/>
          </a:xfrm>
          <a:noFill/>
        </p:spPr>
        <p:txBody>
          <a:bodyPr/>
          <a:lstStyle/>
          <a:p>
            <a:r>
              <a:rPr lang="en-US" altLang="en-US" sz="3600">
                <a:solidFill>
                  <a:srgbClr val="1F554B"/>
                </a:solidFill>
              </a:rPr>
              <a:t>Example - Exponential Distribution</a:t>
            </a:r>
          </a:p>
        </p:txBody>
      </p:sp>
      <p:sp>
        <p:nvSpPr>
          <p:cNvPr id="9" name="Date Placeholder 2"/>
          <p:cNvSpPr>
            <a:spLocks noGrp="1"/>
          </p:cNvSpPr>
          <p:nvPr>
            <p:ph type="dt" sz="quarter" idx="10"/>
          </p:nvPr>
        </p:nvSpPr>
        <p:spPr/>
        <p:txBody>
          <a:bodyPr/>
          <a:lstStyle/>
          <a:p>
            <a:pPr>
              <a:defRPr/>
            </a:pPr>
            <a:r>
              <a:rPr lang="en-US"/>
              <a:t>Chapter 16</a:t>
            </a:r>
          </a:p>
        </p:txBody>
      </p:sp>
      <p:sp>
        <p:nvSpPr>
          <p:cNvPr id="10"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9C9EAA-82D8-4D16-BE04-D3BFC83BC5E7}"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3079" name="Rectangle 3"/>
          <p:cNvSpPr>
            <a:spLocks noChangeArrowheads="1"/>
          </p:cNvSpPr>
          <p:nvPr/>
        </p:nvSpPr>
        <p:spPr bwMode="auto">
          <a:xfrm>
            <a:off x="587375" y="968375"/>
            <a:ext cx="7486650" cy="3390900"/>
          </a:xfrm>
          <a:prstGeom prst="rect">
            <a:avLst/>
          </a:prstGeom>
          <a:solidFill>
            <a:srgbClr val="CCFFFF"/>
          </a:solidFill>
          <a:ln w="12700">
            <a:solidFill>
              <a:srgbClr val="008080"/>
            </a:solidFill>
            <a:miter lim="800000"/>
            <a:headEnd/>
            <a:tailEnd/>
          </a:ln>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35 failure times are grouped into the 6 cells as shown:</a:t>
            </a:r>
          </a:p>
          <a:p>
            <a:endParaRPr lang="en-US" altLang="en-US">
              <a:latin typeface="Arial" panose="020B0604020202020204" pitchFamily="34" charset="0"/>
            </a:endParaRPr>
          </a:p>
          <a:p>
            <a:r>
              <a:rPr lang="en-US" altLang="en-US">
                <a:latin typeface="Arial" panose="020B0604020202020204" pitchFamily="34" charset="0"/>
              </a:rPr>
              <a:t>Cell 		   Upper bound	Count</a:t>
            </a:r>
          </a:p>
          <a:p>
            <a:r>
              <a:rPr lang="en-US" altLang="en-US">
                <a:latin typeface="Arial" panose="020B0604020202020204" pitchFamily="34" charset="0"/>
              </a:rPr>
              <a:t> 1			   354		 18</a:t>
            </a:r>
          </a:p>
          <a:p>
            <a:r>
              <a:rPr lang="en-US" altLang="en-US">
                <a:latin typeface="Arial" panose="020B0604020202020204" pitchFamily="34" charset="0"/>
              </a:rPr>
              <a:t> 2			   688		 10</a:t>
            </a:r>
          </a:p>
          <a:p>
            <a:r>
              <a:rPr lang="en-US" altLang="en-US">
                <a:latin typeface="Arial" panose="020B0604020202020204" pitchFamily="34" charset="0"/>
              </a:rPr>
              <a:t> 3			  1022	  	   2</a:t>
            </a:r>
          </a:p>
          <a:p>
            <a:r>
              <a:rPr lang="en-US" altLang="en-US">
                <a:latin typeface="Arial" panose="020B0604020202020204" pitchFamily="34" charset="0"/>
              </a:rPr>
              <a:t> 4			  1356	  	   2</a:t>
            </a:r>
          </a:p>
          <a:p>
            <a:r>
              <a:rPr lang="en-US" altLang="en-US">
                <a:latin typeface="Arial" panose="020B0604020202020204" pitchFamily="34" charset="0"/>
              </a:rPr>
              <a:t> 5			  1690	  	   2</a:t>
            </a:r>
          </a:p>
          <a:p>
            <a:r>
              <a:rPr lang="en-US" altLang="en-US">
                <a:latin typeface="Arial" panose="020B0604020202020204" pitchFamily="34" charset="0"/>
              </a:rPr>
              <a:t> 6			  2026	  	   1</a:t>
            </a:r>
          </a:p>
        </p:txBody>
      </p:sp>
      <p:graphicFrame>
        <p:nvGraphicFramePr>
          <p:cNvPr id="3074" name="Object 4"/>
          <p:cNvGraphicFramePr>
            <a:graphicFrameLocks/>
          </p:cNvGraphicFramePr>
          <p:nvPr/>
        </p:nvGraphicFramePr>
        <p:xfrm>
          <a:off x="2133600" y="4876800"/>
          <a:ext cx="4843463" cy="1362075"/>
        </p:xfrm>
        <a:graphic>
          <a:graphicData uri="http://schemas.openxmlformats.org/presentationml/2006/ole">
            <mc:AlternateContent xmlns:mc="http://schemas.openxmlformats.org/markup-compatibility/2006">
              <mc:Choice xmlns:v="urn:schemas-microsoft-com:vml" Requires="v">
                <p:oleObj spid="_x0000_s3083" name="Equation" r:id="rId4" imgW="1600200" imgH="457200" progId="Equation.3">
                  <p:embed/>
                </p:oleObj>
              </mc:Choice>
              <mc:Fallback>
                <p:oleObj name="Equation" r:id="rId4" imgW="1600200" imgH="4572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876800"/>
                        <a:ext cx="4843463"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5"/>
          <p:cNvSpPr>
            <a:spLocks noChangeArrowheads="1"/>
          </p:cNvSpPr>
          <p:nvPr/>
        </p:nvSpPr>
        <p:spPr bwMode="auto">
          <a:xfrm>
            <a:off x="1050925" y="5394325"/>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MLE:</a:t>
            </a:r>
          </a:p>
        </p:txBody>
      </p:sp>
      <p:grpSp>
        <p:nvGrpSpPr>
          <p:cNvPr id="3081" name="Group 8"/>
          <p:cNvGrpSpPr>
            <a:grpSpLocks/>
          </p:cNvGrpSpPr>
          <p:nvPr/>
        </p:nvGrpSpPr>
        <p:grpSpPr bwMode="auto">
          <a:xfrm>
            <a:off x="5029200" y="2743200"/>
            <a:ext cx="3395663" cy="2366963"/>
            <a:chOff x="3181" y="1623"/>
            <a:chExt cx="2139" cy="1491"/>
          </a:xfrm>
        </p:grpSpPr>
        <p:graphicFrame>
          <p:nvGraphicFramePr>
            <p:cNvPr id="3075" name="Object 6"/>
            <p:cNvGraphicFramePr>
              <a:graphicFrameLocks/>
            </p:cNvGraphicFramePr>
            <p:nvPr/>
          </p:nvGraphicFramePr>
          <p:xfrm>
            <a:off x="3181" y="1623"/>
            <a:ext cx="1235" cy="1170"/>
          </p:xfrm>
          <a:graphic>
            <a:graphicData uri="http://schemas.openxmlformats.org/presentationml/2006/ole">
              <mc:AlternateContent xmlns:mc="http://schemas.openxmlformats.org/markup-compatibility/2006">
                <mc:Choice xmlns:v="urn:schemas-microsoft-com:vml" Requires="v">
                  <p:oleObj spid="_x0000_s3084" name="Equation" r:id="rId6" imgW="253800" imgH="241200" progId="Equation.3">
                    <p:embed/>
                  </p:oleObj>
                </mc:Choice>
                <mc:Fallback>
                  <p:oleObj name="Equation" r:id="rId6" imgW="253800" imgH="2412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 y="1623"/>
                          <a:ext cx="1235" cy="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Rectangle 7"/>
            <p:cNvSpPr>
              <a:spLocks noChangeArrowheads="1"/>
            </p:cNvSpPr>
            <p:nvPr/>
          </p:nvSpPr>
          <p:spPr bwMode="auto">
            <a:xfrm>
              <a:off x="3250" y="2818"/>
              <a:ext cx="2070" cy="296"/>
            </a:xfrm>
            <a:prstGeom prst="rect">
              <a:avLst/>
            </a:prstGeom>
            <a:solidFill>
              <a:srgbClr val="CCFFFF"/>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Expected cell counts &gt;=5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19200" y="609600"/>
            <a:ext cx="7543800" cy="609600"/>
          </a:xfrm>
          <a:noFill/>
        </p:spPr>
        <p:txBody>
          <a:bodyPr/>
          <a:lstStyle/>
          <a:p>
            <a:r>
              <a:rPr lang="en-US" altLang="en-US" sz="3600">
                <a:solidFill>
                  <a:srgbClr val="1F554B"/>
                </a:solidFill>
              </a:rPr>
              <a:t>Example</a:t>
            </a:r>
            <a:r>
              <a:rPr lang="en-US" altLang="en-US" sz="3600">
                <a:solidFill>
                  <a:srgbClr val="008080"/>
                </a:solidFill>
              </a:rPr>
              <a:t> - </a:t>
            </a:r>
            <a:r>
              <a:rPr lang="en-US" altLang="en-US" sz="3600">
                <a:solidFill>
                  <a:srgbClr val="1F554B"/>
                </a:solidFill>
              </a:rPr>
              <a:t>Exponential Distribution</a:t>
            </a:r>
          </a:p>
        </p:txBody>
      </p:sp>
      <p:sp>
        <p:nvSpPr>
          <p:cNvPr id="8" name="Date Placeholder 2"/>
          <p:cNvSpPr>
            <a:spLocks noGrp="1"/>
          </p:cNvSpPr>
          <p:nvPr>
            <p:ph type="dt" sz="quarter" idx="10"/>
          </p:nvPr>
        </p:nvSpPr>
        <p:spPr/>
        <p:txBody>
          <a:bodyPr/>
          <a:lstStyle/>
          <a:p>
            <a:pPr>
              <a:defRPr/>
            </a:pPr>
            <a:r>
              <a:rPr lang="en-US"/>
              <a:t>Chapter 16</a:t>
            </a:r>
          </a:p>
        </p:txBody>
      </p:sp>
      <p:sp>
        <p:nvSpPr>
          <p:cNvPr id="9"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17918B-415B-434B-ACCB-45F75693E554}"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sp>
        <p:nvSpPr>
          <p:cNvPr id="4103" name="Rectangle 3"/>
          <p:cNvSpPr>
            <a:spLocks noChangeArrowheads="1"/>
          </p:cNvSpPr>
          <p:nvPr/>
        </p:nvSpPr>
        <p:spPr bwMode="auto">
          <a:xfrm>
            <a:off x="1295400" y="3352800"/>
            <a:ext cx="59817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E</a:t>
            </a:r>
            <a:r>
              <a:rPr lang="en-US" altLang="en-US" baseline="-25000">
                <a:latin typeface="Arial" panose="020B0604020202020204" pitchFamily="34" charset="0"/>
              </a:rPr>
              <a:t>1</a:t>
            </a:r>
            <a:r>
              <a:rPr lang="en-US" altLang="en-US">
                <a:latin typeface="Arial" panose="020B0604020202020204" pitchFamily="34" charset="0"/>
              </a:rPr>
              <a:t> = 35 P</a:t>
            </a:r>
            <a:r>
              <a:rPr lang="en-US" altLang="en-US" baseline="-25000">
                <a:latin typeface="Arial" panose="020B0604020202020204" pitchFamily="34" charset="0"/>
              </a:rPr>
              <a:t>1</a:t>
            </a:r>
            <a:r>
              <a:rPr lang="en-US" altLang="en-US">
                <a:latin typeface="Arial" panose="020B0604020202020204" pitchFamily="34" charset="0"/>
              </a:rPr>
              <a:t> = 35 [ 1 - e</a:t>
            </a:r>
            <a:r>
              <a:rPr lang="en-US" altLang="en-US" baseline="30000">
                <a:latin typeface="Arial" panose="020B0604020202020204" pitchFamily="34" charset="0"/>
              </a:rPr>
              <a:t>-354/485.4</a:t>
            </a:r>
            <a:r>
              <a:rPr lang="en-US" altLang="en-US">
                <a:latin typeface="Arial" panose="020B0604020202020204" pitchFamily="34" charset="0"/>
              </a:rPr>
              <a:t> ] = 18.120</a:t>
            </a:r>
          </a:p>
          <a:p>
            <a:endParaRPr lang="en-US" altLang="en-US">
              <a:latin typeface="Arial" panose="020B0604020202020204" pitchFamily="34" charset="0"/>
            </a:endParaRPr>
          </a:p>
          <a:p>
            <a:r>
              <a:rPr lang="en-US" altLang="en-US">
                <a:latin typeface="Arial" panose="020B0604020202020204" pitchFamily="34" charset="0"/>
              </a:rPr>
              <a:t>E</a:t>
            </a:r>
            <a:r>
              <a:rPr lang="en-US" altLang="en-US" baseline="-25000">
                <a:latin typeface="Arial" panose="020B0604020202020204" pitchFamily="34" charset="0"/>
              </a:rPr>
              <a:t>1</a:t>
            </a:r>
            <a:r>
              <a:rPr lang="en-US" altLang="en-US">
                <a:latin typeface="Arial" panose="020B0604020202020204" pitchFamily="34" charset="0"/>
              </a:rPr>
              <a:t> = 35 P</a:t>
            </a:r>
            <a:r>
              <a:rPr lang="en-US" altLang="en-US" baseline="-25000">
                <a:latin typeface="Arial" panose="020B0604020202020204" pitchFamily="34" charset="0"/>
              </a:rPr>
              <a:t>2</a:t>
            </a:r>
            <a:r>
              <a:rPr lang="en-US" altLang="en-US">
                <a:latin typeface="Arial" panose="020B0604020202020204" pitchFamily="34" charset="0"/>
              </a:rPr>
              <a:t> = 35 [ 1 - e</a:t>
            </a:r>
            <a:r>
              <a:rPr lang="en-US" altLang="en-US" baseline="30000">
                <a:latin typeface="Arial" panose="020B0604020202020204" pitchFamily="34" charset="0"/>
              </a:rPr>
              <a:t>-688/485.4</a:t>
            </a:r>
            <a:r>
              <a:rPr lang="en-US" altLang="en-US">
                <a:latin typeface="Arial" panose="020B0604020202020204" pitchFamily="34" charset="0"/>
              </a:rPr>
              <a:t> - P</a:t>
            </a:r>
            <a:r>
              <a:rPr lang="en-US" altLang="en-US" baseline="-25000">
                <a:latin typeface="Arial" panose="020B0604020202020204" pitchFamily="34" charset="0"/>
              </a:rPr>
              <a:t>1</a:t>
            </a:r>
            <a:r>
              <a:rPr lang="en-US" altLang="en-US">
                <a:latin typeface="Arial" panose="020B0604020202020204" pitchFamily="34" charset="0"/>
              </a:rPr>
              <a:t> ] = 8.396</a:t>
            </a:r>
          </a:p>
          <a:p>
            <a:endParaRPr lang="en-US" altLang="en-US">
              <a:latin typeface="Arial" panose="020B0604020202020204" pitchFamily="34" charset="0"/>
            </a:endParaRPr>
          </a:p>
          <a:p>
            <a:r>
              <a:rPr lang="en-US" altLang="en-US">
                <a:latin typeface="Arial" panose="020B0604020202020204" pitchFamily="34" charset="0"/>
              </a:rPr>
              <a:t>E</a:t>
            </a:r>
            <a:r>
              <a:rPr lang="en-US" altLang="en-US" baseline="-25000">
                <a:latin typeface="Arial" panose="020B0604020202020204" pitchFamily="34" charset="0"/>
              </a:rPr>
              <a:t>3</a:t>
            </a:r>
            <a:r>
              <a:rPr lang="en-US" altLang="en-US">
                <a:latin typeface="Arial" panose="020B0604020202020204" pitchFamily="34" charset="0"/>
              </a:rPr>
              <a:t> = 35 P</a:t>
            </a:r>
            <a:r>
              <a:rPr lang="en-US" altLang="en-US" baseline="-25000">
                <a:latin typeface="Arial" panose="020B0604020202020204" pitchFamily="34" charset="0"/>
              </a:rPr>
              <a:t>3</a:t>
            </a:r>
            <a:r>
              <a:rPr lang="en-US" altLang="en-US">
                <a:latin typeface="Arial" panose="020B0604020202020204" pitchFamily="34" charset="0"/>
              </a:rPr>
              <a:t> = 35 [ 1 - P1 - P2 ] = 8.483</a:t>
            </a:r>
          </a:p>
          <a:p>
            <a:endParaRPr lang="en-US" altLang="en-US">
              <a:latin typeface="Arial" panose="020B0604020202020204" pitchFamily="34" charset="0"/>
            </a:endParaRPr>
          </a:p>
        </p:txBody>
      </p:sp>
      <p:grpSp>
        <p:nvGrpSpPr>
          <p:cNvPr id="4104" name="Group 7"/>
          <p:cNvGrpSpPr>
            <a:grpSpLocks/>
          </p:cNvGrpSpPr>
          <p:nvPr/>
        </p:nvGrpSpPr>
        <p:grpSpPr bwMode="auto">
          <a:xfrm>
            <a:off x="609600" y="1981200"/>
            <a:ext cx="7608888" cy="1312863"/>
            <a:chOff x="384" y="949"/>
            <a:chExt cx="4793" cy="827"/>
          </a:xfrm>
        </p:grpSpPr>
        <p:sp>
          <p:nvSpPr>
            <p:cNvPr id="4105" name="Rectangle 4"/>
            <p:cNvSpPr>
              <a:spLocks noChangeArrowheads="1"/>
            </p:cNvSpPr>
            <p:nvPr/>
          </p:nvSpPr>
          <p:spPr bwMode="auto">
            <a:xfrm>
              <a:off x="384" y="1008"/>
              <a:ext cx="479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a:t>
              </a:r>
              <a:r>
                <a:rPr lang="en-US" altLang="en-US" baseline="-25000">
                  <a:latin typeface="Arial" panose="020B0604020202020204" pitchFamily="34" charset="0"/>
                </a:rPr>
                <a:t>0</a:t>
              </a:r>
              <a:r>
                <a:rPr lang="en-US" altLang="en-US">
                  <a:latin typeface="Arial" panose="020B0604020202020204" pitchFamily="34" charset="0"/>
                </a:rPr>
                <a:t>:  Failure times are exponential with       =0.00206</a:t>
              </a:r>
            </a:p>
            <a:p>
              <a:endParaRPr lang="en-US" altLang="en-US">
                <a:latin typeface="Arial" panose="020B0604020202020204" pitchFamily="34" charset="0"/>
              </a:endParaRPr>
            </a:p>
            <a:p>
              <a:r>
                <a:rPr lang="en-US" altLang="en-US">
                  <a:latin typeface="Arial" panose="020B0604020202020204" pitchFamily="34" charset="0"/>
                </a:rPr>
                <a:t>H</a:t>
              </a:r>
              <a:r>
                <a:rPr lang="en-US" altLang="en-US" baseline="-25000">
                  <a:latin typeface="Arial" panose="020B0604020202020204" pitchFamily="34" charset="0"/>
                </a:rPr>
                <a:t>1</a:t>
              </a:r>
              <a:r>
                <a:rPr lang="en-US" altLang="en-US">
                  <a:latin typeface="Arial" panose="020B0604020202020204" pitchFamily="34" charset="0"/>
                </a:rPr>
                <a:t>:  Failure times are not exponential with      =0.00206</a:t>
              </a:r>
            </a:p>
          </p:txBody>
        </p:sp>
        <p:graphicFrame>
          <p:nvGraphicFramePr>
            <p:cNvPr id="4098" name="Object 5"/>
            <p:cNvGraphicFramePr>
              <a:graphicFrameLocks/>
            </p:cNvGraphicFramePr>
            <p:nvPr/>
          </p:nvGraphicFramePr>
          <p:xfrm>
            <a:off x="3744" y="949"/>
            <a:ext cx="306" cy="395"/>
          </p:xfrm>
          <a:graphic>
            <a:graphicData uri="http://schemas.openxmlformats.org/presentationml/2006/ole">
              <mc:AlternateContent xmlns:mc="http://schemas.openxmlformats.org/markup-compatibility/2006">
                <mc:Choice xmlns:v="urn:schemas-microsoft-com:vml" Requires="v">
                  <p:oleObj spid="_x0000_s4106" name="Equation" r:id="rId4" imgW="139680" imgH="177480" progId="Equation.3">
                    <p:embed/>
                  </p:oleObj>
                </mc:Choice>
                <mc:Fallback>
                  <p:oleObj name="Equation" r:id="rId4" imgW="139680" imgH="17748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949"/>
                          <a:ext cx="306"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6"/>
            <p:cNvGraphicFramePr>
              <a:graphicFrameLocks/>
            </p:cNvGraphicFramePr>
            <p:nvPr/>
          </p:nvGraphicFramePr>
          <p:xfrm>
            <a:off x="4032" y="1381"/>
            <a:ext cx="287" cy="395"/>
          </p:xfrm>
          <a:graphic>
            <a:graphicData uri="http://schemas.openxmlformats.org/presentationml/2006/ole">
              <mc:AlternateContent xmlns:mc="http://schemas.openxmlformats.org/markup-compatibility/2006">
                <mc:Choice xmlns:v="urn:schemas-microsoft-com:vml" Requires="v">
                  <p:oleObj spid="_x0000_s4107" name="Equation" r:id="rId6" imgW="139680" imgH="177480" progId="Equation.3">
                    <p:embed/>
                  </p:oleObj>
                </mc:Choice>
                <mc:Fallback>
                  <p:oleObj name="Equation" r:id="rId6" imgW="139680" imgH="1774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381"/>
                          <a:ext cx="287"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143000" y="533400"/>
            <a:ext cx="7620000" cy="609600"/>
          </a:xfrm>
          <a:noFill/>
        </p:spPr>
        <p:txBody>
          <a:bodyPr/>
          <a:lstStyle/>
          <a:p>
            <a:r>
              <a:rPr lang="en-US" altLang="en-US" sz="3600">
                <a:solidFill>
                  <a:srgbClr val="1F554B"/>
                </a:solidFill>
              </a:rPr>
              <a:t>Example - Exponential Distribution</a:t>
            </a:r>
          </a:p>
        </p:txBody>
      </p:sp>
      <p:sp>
        <p:nvSpPr>
          <p:cNvPr id="7" name="Date Placeholder 2"/>
          <p:cNvSpPr>
            <a:spLocks noGrp="1"/>
          </p:cNvSpPr>
          <p:nvPr>
            <p:ph type="dt" sz="quarter" idx="10"/>
          </p:nvPr>
        </p:nvSpPr>
        <p:spPr/>
        <p:txBody>
          <a:bodyPr/>
          <a:lstStyle/>
          <a:p>
            <a:pPr>
              <a:defRPr/>
            </a:pPr>
            <a:r>
              <a:rPr lang="en-US"/>
              <a:t>Chapter 16</a:t>
            </a:r>
          </a:p>
        </p:txBody>
      </p:sp>
      <p:sp>
        <p:nvSpPr>
          <p:cNvPr id="8"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51EA53-91B1-4CCB-98E2-8A03D9DD3604}"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sp>
        <p:nvSpPr>
          <p:cNvPr id="5127" name="Rectangle 3"/>
          <p:cNvSpPr>
            <a:spLocks noChangeArrowheads="1"/>
          </p:cNvSpPr>
          <p:nvPr/>
        </p:nvSpPr>
        <p:spPr bwMode="auto">
          <a:xfrm>
            <a:off x="471488" y="1524000"/>
            <a:ext cx="867251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UPPER BND     OBSERVED       PROB           EXPECTED       (O-E)</a:t>
            </a:r>
            <a:r>
              <a:rPr lang="en-US" altLang="en-US" sz="2000" u="sng" baseline="30000">
                <a:latin typeface="Arial" panose="020B0604020202020204" pitchFamily="34" charset="0"/>
              </a:rPr>
              <a:t>2</a:t>
            </a:r>
            <a:r>
              <a:rPr lang="en-US" altLang="en-US" sz="2000" u="sng">
                <a:latin typeface="Arial" panose="020B0604020202020204" pitchFamily="34" charset="0"/>
              </a:rPr>
              <a:t>/E</a:t>
            </a:r>
            <a:endParaRPr lang="en-US" altLang="en-US" sz="2000">
              <a:latin typeface="Arial" panose="020B0604020202020204" pitchFamily="34" charset="0"/>
            </a:endParaRPr>
          </a:p>
          <a:p>
            <a:endParaRPr lang="en-US" altLang="en-US" sz="2000">
              <a:latin typeface="Arial" panose="020B0604020202020204" pitchFamily="34" charset="0"/>
            </a:endParaRPr>
          </a:p>
          <a:p>
            <a:r>
              <a:rPr lang="en-US" altLang="en-US" sz="2000">
                <a:latin typeface="Arial" panose="020B0604020202020204" pitchFamily="34" charset="0"/>
              </a:rPr>
              <a:t>    354       	18            	 .5177247       18.12036       7.994791E-04 </a:t>
            </a:r>
          </a:p>
          <a:p>
            <a:r>
              <a:rPr lang="en-US" altLang="en-US" sz="2000">
                <a:latin typeface="Arial" panose="020B0604020202020204" pitchFamily="34" charset="0"/>
              </a:rPr>
              <a:t>    688      	 10           	  .239903         8.396606       .3061798 </a:t>
            </a:r>
          </a:p>
          <a:p>
            <a:r>
              <a:rPr lang="en-US" altLang="en-US" sz="2000">
                <a:latin typeface="Arial" panose="020B0604020202020204" pitchFamily="34" charset="0"/>
              </a:rPr>
              <a:t>  INFINITY   	 7              	.2423723        8.483031       .2592684 </a:t>
            </a:r>
          </a:p>
          <a:p>
            <a:endParaRPr lang="en-US" altLang="en-US" sz="2000">
              <a:latin typeface="Arial" panose="020B0604020202020204" pitchFamily="34" charset="0"/>
            </a:endParaRPr>
          </a:p>
          <a:p>
            <a:r>
              <a:rPr lang="en-US" altLang="en-US" sz="2000">
                <a:latin typeface="Arial" panose="020B0604020202020204" pitchFamily="34" charset="0"/>
              </a:rPr>
              <a:t>							   =  .5662476</a:t>
            </a:r>
          </a:p>
          <a:p>
            <a:r>
              <a:rPr lang="en-US" altLang="en-US" sz="2000">
                <a:latin typeface="Arial" panose="020B0604020202020204" pitchFamily="34" charset="0"/>
              </a:rPr>
              <a:t>							df = 3 - 1 - 1 = 1</a:t>
            </a:r>
          </a:p>
        </p:txBody>
      </p:sp>
      <p:graphicFrame>
        <p:nvGraphicFramePr>
          <p:cNvPr id="5122" name="Object 4"/>
          <p:cNvGraphicFramePr>
            <a:graphicFrameLocks/>
          </p:cNvGraphicFramePr>
          <p:nvPr/>
        </p:nvGraphicFramePr>
        <p:xfrm>
          <a:off x="6577013" y="3222625"/>
          <a:ext cx="615950" cy="481013"/>
        </p:xfrm>
        <a:graphic>
          <a:graphicData uri="http://schemas.openxmlformats.org/presentationml/2006/ole">
            <mc:AlternateContent xmlns:mc="http://schemas.openxmlformats.org/markup-compatibility/2006">
              <mc:Choice xmlns:v="urn:schemas-microsoft-com:vml" Requires="v">
                <p:oleObj spid="_x0000_s5129"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013" y="3222625"/>
                        <a:ext cx="6159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p:cNvGraphicFramePr>
          <p:nvPr/>
        </p:nvGraphicFramePr>
        <p:xfrm>
          <a:off x="1109663" y="4175125"/>
          <a:ext cx="5016500" cy="663575"/>
        </p:xfrm>
        <a:graphic>
          <a:graphicData uri="http://schemas.openxmlformats.org/presentationml/2006/ole">
            <mc:AlternateContent xmlns:mc="http://schemas.openxmlformats.org/markup-compatibility/2006">
              <mc:Choice xmlns:v="urn:schemas-microsoft-com:vml" Requires="v">
                <p:oleObj spid="_x0000_s5130" name="Equation" r:id="rId6" imgW="1930320" imgH="266400" progId="Equation.3">
                  <p:embed/>
                </p:oleObj>
              </mc:Choice>
              <mc:Fallback>
                <p:oleObj name="Equation" r:id="rId6" imgW="1930320" imgH="2664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63" y="4175125"/>
                        <a:ext cx="50165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6"/>
          <p:cNvSpPr>
            <a:spLocks noChangeArrowheads="1"/>
          </p:cNvSpPr>
          <p:nvPr/>
        </p:nvSpPr>
        <p:spPr bwMode="auto">
          <a:xfrm>
            <a:off x="2362200" y="5105400"/>
            <a:ext cx="4206875" cy="466725"/>
          </a:xfrm>
          <a:prstGeom prst="rect">
            <a:avLst/>
          </a:prstGeom>
          <a:solidFill>
            <a:srgbClr val="CCFFFF"/>
          </a:solidFill>
          <a:ln w="9525">
            <a:solidFill>
              <a:schemeClr val="tx1"/>
            </a:solidFill>
            <a:miter lim="800000"/>
            <a:headEnd/>
            <a:tailEnd/>
          </a:ln>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Cannot reject H</a:t>
            </a:r>
            <a:r>
              <a:rPr lang="en-US" altLang="en-US" baseline="-25000"/>
              <a:t>0</a:t>
            </a:r>
            <a:r>
              <a:rPr lang="en-US" altLang="en-US"/>
              <a:t> at 10% level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1295400" y="533400"/>
            <a:ext cx="5867400" cy="609600"/>
          </a:xfrm>
          <a:noFill/>
        </p:spPr>
        <p:txBody>
          <a:bodyPr/>
          <a:lstStyle/>
          <a:p>
            <a:r>
              <a:rPr lang="en-US" altLang="en-US" sz="3600">
                <a:solidFill>
                  <a:srgbClr val="1F554B"/>
                </a:solidFill>
              </a:rPr>
              <a:t>Alternate Approach</a:t>
            </a:r>
          </a:p>
        </p:txBody>
      </p:sp>
      <p:sp>
        <p:nvSpPr>
          <p:cNvPr id="8" name="Date Placeholder 2"/>
          <p:cNvSpPr>
            <a:spLocks noGrp="1"/>
          </p:cNvSpPr>
          <p:nvPr>
            <p:ph type="dt" sz="quarter" idx="10"/>
          </p:nvPr>
        </p:nvSpPr>
        <p:spPr/>
        <p:txBody>
          <a:bodyPr/>
          <a:lstStyle/>
          <a:p>
            <a:pPr>
              <a:defRPr/>
            </a:pPr>
            <a:r>
              <a:rPr lang="en-US"/>
              <a:t>Chapter 16</a:t>
            </a:r>
          </a:p>
        </p:txBody>
      </p:sp>
      <p:sp>
        <p:nvSpPr>
          <p:cNvPr id="9"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879920-59ED-4980-A833-AF30A321BEF5}"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6146" name="Object 3"/>
          <p:cNvGraphicFramePr>
            <a:graphicFrameLocks/>
          </p:cNvGraphicFramePr>
          <p:nvPr/>
        </p:nvGraphicFramePr>
        <p:xfrm>
          <a:off x="838200" y="1295400"/>
          <a:ext cx="6608763" cy="946150"/>
        </p:xfrm>
        <a:graphic>
          <a:graphicData uri="http://schemas.openxmlformats.org/presentationml/2006/ole">
            <mc:AlternateContent xmlns:mc="http://schemas.openxmlformats.org/markup-compatibility/2006">
              <mc:Choice xmlns:v="urn:schemas-microsoft-com:vml" Requires="v">
                <p:oleObj spid="_x0000_s6154" name="Equation" r:id="rId4" imgW="2692080" imgH="393480" progId="Equation.3">
                  <p:embed/>
                </p:oleObj>
              </mc:Choice>
              <mc:Fallback>
                <p:oleObj name="Equation" r:id="rId4" imgW="269208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95400"/>
                        <a:ext cx="6608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4"/>
          <p:cNvGraphicFramePr>
            <a:graphicFrameLocks/>
          </p:cNvGraphicFramePr>
          <p:nvPr/>
        </p:nvGraphicFramePr>
        <p:xfrm>
          <a:off x="822325" y="2214563"/>
          <a:ext cx="4278313" cy="1104900"/>
        </p:xfrm>
        <a:graphic>
          <a:graphicData uri="http://schemas.openxmlformats.org/presentationml/2006/ole">
            <mc:AlternateContent xmlns:mc="http://schemas.openxmlformats.org/markup-compatibility/2006">
              <mc:Choice xmlns:v="urn:schemas-microsoft-com:vml" Requires="v">
                <p:oleObj spid="_x0000_s6155" name="Equation" r:id="rId6" imgW="2184120" imgH="571320" progId="Equation.3">
                  <p:embed/>
                </p:oleObj>
              </mc:Choice>
              <mc:Fallback>
                <p:oleObj name="Equation" r:id="rId6" imgW="2184120" imgH="57132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2214563"/>
                        <a:ext cx="42783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2" name="Group 7"/>
          <p:cNvGrpSpPr>
            <a:grpSpLocks/>
          </p:cNvGrpSpPr>
          <p:nvPr/>
        </p:nvGrpSpPr>
        <p:grpSpPr bwMode="auto">
          <a:xfrm>
            <a:off x="822325" y="3870325"/>
            <a:ext cx="6448425" cy="1700213"/>
            <a:chOff x="518" y="2438"/>
            <a:chExt cx="4062" cy="1071"/>
          </a:xfrm>
        </p:grpSpPr>
        <p:graphicFrame>
          <p:nvGraphicFramePr>
            <p:cNvPr id="6148" name="Object 5"/>
            <p:cNvGraphicFramePr>
              <a:graphicFrameLocks/>
            </p:cNvGraphicFramePr>
            <p:nvPr/>
          </p:nvGraphicFramePr>
          <p:xfrm>
            <a:off x="518" y="2926"/>
            <a:ext cx="1703" cy="583"/>
          </p:xfrm>
          <a:graphic>
            <a:graphicData uri="http://schemas.openxmlformats.org/presentationml/2006/ole">
              <mc:AlternateContent xmlns:mc="http://schemas.openxmlformats.org/markup-compatibility/2006">
                <mc:Choice xmlns:v="urn:schemas-microsoft-com:vml" Requires="v">
                  <p:oleObj spid="_x0000_s6156" name="Equation" r:id="rId8" imgW="1130040" imgH="393480" progId="Equation.3">
                    <p:embed/>
                  </p:oleObj>
                </mc:Choice>
                <mc:Fallback>
                  <p:oleObj name="Equation" r:id="rId8" imgW="113004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 y="2926"/>
                          <a:ext cx="1703"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Rectangle 6"/>
            <p:cNvSpPr>
              <a:spLocks noChangeArrowheads="1"/>
            </p:cNvSpPr>
            <p:nvPr/>
          </p:nvSpPr>
          <p:spPr bwMode="auto">
            <a:xfrm>
              <a:off x="518" y="2438"/>
              <a:ext cx="40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letting k = 5, then p</a:t>
              </a:r>
              <a:r>
                <a:rPr lang="en-US" altLang="en-US" baseline="-25000"/>
                <a:t>i</a:t>
              </a:r>
              <a:r>
                <a:rPr lang="en-US" altLang="en-US"/>
                <a:t> = 0.2 and E</a:t>
              </a:r>
              <a:r>
                <a:rPr lang="en-US" altLang="en-US" baseline="-25000"/>
                <a:t>i</a:t>
              </a:r>
              <a:r>
                <a:rPr lang="en-US" altLang="en-US"/>
                <a:t> = 35 (0.2) = 7 and</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371600" y="609600"/>
            <a:ext cx="5867400" cy="609600"/>
          </a:xfrm>
          <a:noFill/>
        </p:spPr>
        <p:txBody>
          <a:bodyPr/>
          <a:lstStyle/>
          <a:p>
            <a:r>
              <a:rPr lang="en-US" altLang="en-US" sz="3600">
                <a:solidFill>
                  <a:srgbClr val="1F554B"/>
                </a:solidFill>
              </a:rPr>
              <a:t>Alternate Approach</a:t>
            </a:r>
          </a:p>
        </p:txBody>
      </p:sp>
      <p:sp>
        <p:nvSpPr>
          <p:cNvPr id="6" name="Date Placeholder 2"/>
          <p:cNvSpPr>
            <a:spLocks noGrp="1"/>
          </p:cNvSpPr>
          <p:nvPr>
            <p:ph type="dt" sz="quarter" idx="10"/>
          </p:nvPr>
        </p:nvSpPr>
        <p:spPr/>
        <p:txBody>
          <a:bodyPr/>
          <a:lstStyle/>
          <a:p>
            <a:pPr>
              <a:defRPr/>
            </a:pPr>
            <a:r>
              <a:rPr lang="en-US"/>
              <a:t>Chapter 16</a:t>
            </a:r>
          </a:p>
        </p:txBody>
      </p:sp>
      <p:sp>
        <p:nvSpPr>
          <p:cNvPr id="7" name="Slide Number Placeholder 4"/>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9EEA60-CDD3-44FF-8232-EB49C5E2EF67}"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
        <p:nvSpPr>
          <p:cNvPr id="7175" name="Rectangle 3"/>
          <p:cNvSpPr>
            <a:spLocks noChangeArrowheads="1"/>
          </p:cNvSpPr>
          <p:nvPr/>
        </p:nvSpPr>
        <p:spPr bwMode="auto">
          <a:xfrm>
            <a:off x="228600" y="1981200"/>
            <a:ext cx="87661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CELL</a:t>
            </a:r>
            <a:r>
              <a:rPr lang="en-US" altLang="en-US" sz="2000">
                <a:latin typeface="Arial" panose="020B0604020202020204" pitchFamily="34" charset="0"/>
              </a:rPr>
              <a:t>	</a:t>
            </a:r>
            <a:r>
              <a:rPr lang="en-US" altLang="en-US" sz="2000" u="sng">
                <a:latin typeface="Arial" panose="020B0604020202020204" pitchFamily="34" charset="0"/>
              </a:rPr>
              <a:t>LOWER</a:t>
            </a:r>
            <a:r>
              <a:rPr lang="en-US" altLang="en-US" sz="2000">
                <a:latin typeface="Arial" panose="020B0604020202020204" pitchFamily="34" charset="0"/>
              </a:rPr>
              <a:t>	</a:t>
            </a:r>
            <a:r>
              <a:rPr lang="en-US" altLang="en-US" sz="2000" u="sng">
                <a:latin typeface="Arial" panose="020B0604020202020204" pitchFamily="34" charset="0"/>
              </a:rPr>
              <a:t>UPPER</a:t>
            </a:r>
            <a:r>
              <a:rPr lang="en-US" altLang="en-US" sz="2000">
                <a:latin typeface="Arial" panose="020B0604020202020204" pitchFamily="34" charset="0"/>
              </a:rPr>
              <a:t>	</a:t>
            </a:r>
            <a:r>
              <a:rPr lang="en-US" altLang="en-US" sz="2000" u="sng">
                <a:latin typeface="Arial" panose="020B0604020202020204" pitchFamily="34" charset="0"/>
              </a:rPr>
              <a:t>OBSERVED</a:t>
            </a:r>
            <a:r>
              <a:rPr lang="en-US" altLang="en-US" sz="2000">
                <a:latin typeface="Arial" panose="020B0604020202020204" pitchFamily="34" charset="0"/>
              </a:rPr>
              <a:t>	</a:t>
            </a:r>
            <a:r>
              <a:rPr lang="en-US" altLang="en-US" sz="2000" u="sng">
                <a:latin typeface="Arial" panose="020B0604020202020204" pitchFamily="34" charset="0"/>
              </a:rPr>
              <a:t>EXPECTED</a:t>
            </a:r>
            <a:r>
              <a:rPr lang="en-US" altLang="en-US" sz="2000">
                <a:latin typeface="Arial" panose="020B0604020202020204" pitchFamily="34" charset="0"/>
              </a:rPr>
              <a:t>	</a:t>
            </a:r>
            <a:r>
              <a:rPr lang="en-US" altLang="en-US" sz="2000" u="sng">
                <a:latin typeface="Arial" panose="020B0604020202020204" pitchFamily="34" charset="0"/>
              </a:rPr>
              <a:t>(O-E)^2/E</a:t>
            </a:r>
            <a:endParaRPr lang="en-US" altLang="en-US" sz="2000">
              <a:latin typeface="Arial" panose="020B0604020202020204" pitchFamily="34" charset="0"/>
            </a:endParaRPr>
          </a:p>
          <a:p>
            <a:r>
              <a:rPr lang="en-US" altLang="en-US" sz="2000">
                <a:latin typeface="Arial" panose="020B0604020202020204" pitchFamily="34" charset="0"/>
              </a:rPr>
              <a:t>1	0.00		108.3		5.00		7.00		.57</a:t>
            </a:r>
          </a:p>
          <a:p>
            <a:r>
              <a:rPr lang="en-US" altLang="en-US" sz="2000">
                <a:latin typeface="Arial" panose="020B0604020202020204" pitchFamily="34" charset="0"/>
              </a:rPr>
              <a:t>2	108.36		247.8		9.00		7.00		.57</a:t>
            </a:r>
          </a:p>
          <a:p>
            <a:r>
              <a:rPr lang="en-US" altLang="en-US" sz="2000">
                <a:latin typeface="Arial" panose="020B0604020202020204" pitchFamily="34" charset="0"/>
              </a:rPr>
              <a:t>3	247.8		444.6		9.00		7.00		.57</a:t>
            </a:r>
          </a:p>
          <a:p>
            <a:r>
              <a:rPr lang="en-US" altLang="en-US" sz="2000">
                <a:latin typeface="Arial" panose="020B0604020202020204" pitchFamily="34" charset="0"/>
              </a:rPr>
              <a:t>4	444.6		780.8		6.00		7.00		.14</a:t>
            </a:r>
          </a:p>
          <a:p>
            <a:r>
              <a:rPr lang="en-US" altLang="en-US" sz="2000">
                <a:latin typeface="Arial" panose="020B0604020202020204" pitchFamily="34" charset="0"/>
              </a:rPr>
              <a:t>5	780.8		inf		6.00		7.00		.14</a:t>
            </a:r>
          </a:p>
          <a:p>
            <a:r>
              <a:rPr lang="en-US" altLang="en-US" sz="2000">
                <a:latin typeface="Arial" panose="020B0604020202020204" pitchFamily="34" charset="0"/>
              </a:rPr>
              <a:t>  </a:t>
            </a:r>
          </a:p>
          <a:p>
            <a:r>
              <a:rPr lang="en-US" altLang="en-US" sz="2000">
                <a:latin typeface="Arial" panose="020B0604020202020204" pitchFamily="34" charset="0"/>
              </a:rPr>
              <a:t>	 							     = 1.99</a:t>
            </a:r>
          </a:p>
          <a:p>
            <a:r>
              <a:rPr lang="en-US" altLang="en-US" sz="2000">
                <a:latin typeface="Arial" panose="020B0604020202020204" pitchFamily="34" charset="0"/>
              </a:rPr>
              <a:t>Since      </a:t>
            </a:r>
            <a:r>
              <a:rPr lang="en-US" altLang="en-US" sz="2000" baseline="-25000">
                <a:latin typeface="Arial" panose="020B0604020202020204" pitchFamily="34" charset="0"/>
              </a:rPr>
              <a:t>crit,.10,3</a:t>
            </a:r>
            <a:r>
              <a:rPr lang="en-US" altLang="en-US" sz="2000">
                <a:latin typeface="Arial" panose="020B0604020202020204" pitchFamily="34" charset="0"/>
              </a:rPr>
              <a:t> = 6.25,  we accept H</a:t>
            </a:r>
            <a:r>
              <a:rPr lang="en-US" altLang="en-US" sz="2000" baseline="-25000">
                <a:latin typeface="Arial" panose="020B0604020202020204" pitchFamily="34" charset="0"/>
              </a:rPr>
              <a:t>0</a:t>
            </a:r>
            <a:r>
              <a:rPr lang="en-US" altLang="en-US" sz="2000">
                <a:latin typeface="Arial" panose="020B0604020202020204" pitchFamily="34" charset="0"/>
              </a:rPr>
              <a:t>.</a:t>
            </a:r>
          </a:p>
        </p:txBody>
      </p:sp>
      <p:graphicFrame>
        <p:nvGraphicFramePr>
          <p:cNvPr id="7170" name="Object 4"/>
          <p:cNvGraphicFramePr>
            <a:graphicFrameLocks/>
          </p:cNvGraphicFramePr>
          <p:nvPr/>
        </p:nvGraphicFramePr>
        <p:xfrm>
          <a:off x="7323138" y="3984625"/>
          <a:ext cx="615950" cy="481013"/>
        </p:xfrm>
        <a:graphic>
          <a:graphicData uri="http://schemas.openxmlformats.org/presentationml/2006/ole">
            <mc:AlternateContent xmlns:mc="http://schemas.openxmlformats.org/markup-compatibility/2006">
              <mc:Choice xmlns:v="urn:schemas-microsoft-com:vml" Requires="v">
                <p:oleObj spid="_x0000_s7176" name="Equation" r:id="rId4" imgW="241200" imgH="190440" progId="Equation.3">
                  <p:embed/>
                </p:oleObj>
              </mc:Choice>
              <mc:Fallback>
                <p:oleObj name="Equation" r:id="rId4" imgW="241200" imgH="1904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138" y="3984625"/>
                        <a:ext cx="6159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5"/>
          <p:cNvGraphicFramePr>
            <a:graphicFrameLocks/>
          </p:cNvGraphicFramePr>
          <p:nvPr/>
        </p:nvGraphicFramePr>
        <p:xfrm>
          <a:off x="998538" y="4289425"/>
          <a:ext cx="615950" cy="481013"/>
        </p:xfrm>
        <a:graphic>
          <a:graphicData uri="http://schemas.openxmlformats.org/presentationml/2006/ole">
            <mc:AlternateContent xmlns:mc="http://schemas.openxmlformats.org/markup-compatibility/2006">
              <mc:Choice xmlns:v="urn:schemas-microsoft-com:vml" Requires="v">
                <p:oleObj spid="_x0000_s7177" name="Equation" r:id="rId6" imgW="241200" imgH="190440" progId="Equation.3">
                  <p:embed/>
                </p:oleObj>
              </mc:Choice>
              <mc:Fallback>
                <p:oleObj name="Equation" r:id="rId6" imgW="241200" imgH="1904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4289425"/>
                        <a:ext cx="6159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507</TotalTime>
  <Words>3308</Words>
  <Application>Microsoft Office PowerPoint</Application>
  <PresentationFormat>On-screen Show (4:3)</PresentationFormat>
  <Paragraphs>566</Paragraphs>
  <Slides>42</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42</vt:i4>
      </vt:variant>
    </vt:vector>
  </HeadingPairs>
  <TitlesOfParts>
    <vt:vector size="51" baseType="lpstr">
      <vt:lpstr>Times New Roman</vt:lpstr>
      <vt:lpstr>Arial</vt:lpstr>
      <vt:lpstr>Tahoma</vt:lpstr>
      <vt:lpstr>Wingdings</vt:lpstr>
      <vt:lpstr>Symbol</vt:lpstr>
      <vt:lpstr>Reliability FinalB</vt:lpstr>
      <vt:lpstr>Microsoft Equation 3.0</vt:lpstr>
      <vt:lpstr>Microsoft Word 97 - 2003 Document</vt:lpstr>
      <vt:lpstr>MathType 6.0 Equation</vt:lpstr>
      <vt:lpstr>Chapter 16 Statistical Tests</vt:lpstr>
      <vt:lpstr>Hypothesis Testing</vt:lpstr>
      <vt:lpstr>Chi-Square GOF Test</vt:lpstr>
      <vt:lpstr>Chi-Square GOF Test - Repair</vt:lpstr>
      <vt:lpstr>Example - Exponential Distribution</vt:lpstr>
      <vt:lpstr>Example - Exponential Distribution</vt:lpstr>
      <vt:lpstr>Example - Exponential Distribution</vt:lpstr>
      <vt:lpstr>Alternate Approach</vt:lpstr>
      <vt:lpstr>Alternate Approach</vt:lpstr>
      <vt:lpstr>Weibull Example</vt:lpstr>
      <vt:lpstr>Weibull Example</vt:lpstr>
      <vt:lpstr>Weibull Example</vt:lpstr>
      <vt:lpstr>Weibull Example</vt:lpstr>
      <vt:lpstr>A Normal Example</vt:lpstr>
      <vt:lpstr>A Normal Example</vt:lpstr>
      <vt:lpstr>A Normal Example</vt:lpstr>
      <vt:lpstr>A Normal Example</vt:lpstr>
      <vt:lpstr>Lognormal</vt:lpstr>
      <vt:lpstr>Lognormal</vt:lpstr>
      <vt:lpstr>Chi-Square Test for Singly Censored Data</vt:lpstr>
      <vt:lpstr>Chi-Square Test for Singly Censored Data</vt:lpstr>
      <vt:lpstr>Goodness of Fit Tests for Specific Distributions</vt:lpstr>
      <vt:lpstr>Bartlett’s Test for Exponential</vt:lpstr>
      <vt:lpstr>Bartlett’s Test for Exponential</vt:lpstr>
      <vt:lpstr>Bartlett’s Test for Exponential</vt:lpstr>
      <vt:lpstr>Bartlett’s Test (normal data)</vt:lpstr>
      <vt:lpstr>Mann’s Test for the Weibull</vt:lpstr>
      <vt:lpstr>Mann’s Test for the Weibull</vt:lpstr>
      <vt:lpstr>Kolmogorov-Smirnov Test</vt:lpstr>
      <vt:lpstr>The Geometry of the K-S Test</vt:lpstr>
      <vt:lpstr>Kolmogorov-Smirnov Test</vt:lpstr>
      <vt:lpstr>PowerPoint Presentation</vt:lpstr>
      <vt:lpstr>Kolmogorov-Smirnov Test - Lognormal</vt:lpstr>
      <vt:lpstr>Power-Law Process Model (AMSAA)</vt:lpstr>
      <vt:lpstr>Trend Test - Example 14-4 </vt:lpstr>
      <vt:lpstr>Goodness-of-Fit Test</vt:lpstr>
      <vt:lpstr>GOF Test - Example 16.11 (14.3)</vt:lpstr>
      <vt:lpstr>GOF Test - Example 16.12 (14.4)</vt:lpstr>
      <vt:lpstr>Power-Law Process - Minimal Repair Example 16.13</vt:lpstr>
      <vt:lpstr>Power-Law Process - Minimal Repair Example 16.13</vt:lpstr>
      <vt:lpstr>GOF for grouped data</vt:lpstr>
      <vt:lpstr>Chapter 16 Statistical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Goodness-of-Fit (GOF) Tests</dc:title>
  <dc:creator>CHARLES EBELING</dc:creator>
  <cp:lastModifiedBy>Jason Freels</cp:lastModifiedBy>
  <cp:revision>39</cp:revision>
  <dcterms:created xsi:type="dcterms:W3CDTF">1998-02-05T23:43:48Z</dcterms:created>
  <dcterms:modified xsi:type="dcterms:W3CDTF">2017-01-18T02:12:53Z</dcterms:modified>
</cp:coreProperties>
</file>