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8"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92" r:id="rId14"/>
    <p:sldId id="270" r:id="rId15"/>
    <p:sldId id="271" r:id="rId16"/>
    <p:sldId id="293" r:id="rId17"/>
    <p:sldId id="272" r:id="rId18"/>
    <p:sldId id="273" r:id="rId19"/>
    <p:sldId id="274" r:id="rId20"/>
    <p:sldId id="268" r:id="rId21"/>
    <p:sldId id="276" r:id="rId22"/>
    <p:sldId id="277" r:id="rId23"/>
    <p:sldId id="278" r:id="rId24"/>
    <p:sldId id="279" r:id="rId25"/>
    <p:sldId id="280" r:id="rId26"/>
    <p:sldId id="294" r:id="rId27"/>
    <p:sldId id="281" r:id="rId28"/>
    <p:sldId id="295" r:id="rId29"/>
    <p:sldId id="282" r:id="rId30"/>
    <p:sldId id="283" r:id="rId31"/>
    <p:sldId id="284" r:id="rId32"/>
    <p:sldId id="285" r:id="rId33"/>
    <p:sldId id="286" r:id="rId34"/>
    <p:sldId id="287" r:id="rId35"/>
    <p:sldId id="288" r:id="rId36"/>
    <p:sldId id="289" r:id="rId37"/>
    <p:sldId id="290" r:id="rId38"/>
    <p:sldId id="291" r:id="rId39"/>
    <p:sldId id="296" r:id="rId40"/>
    <p:sldId id="297" r:id="rId41"/>
    <p:sldId id="298" r:id="rId42"/>
    <p:sldId id="299" r:id="rId43"/>
    <p:sldId id="300" r:id="rId44"/>
    <p:sldId id="302" r:id="rId45"/>
    <p:sldId id="301" r:id="rId46"/>
    <p:sldId id="303" r:id="rId47"/>
    <p:sldId id="304" r:id="rId48"/>
    <p:sldId id="305"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A46"/>
    <a:srgbClr val="334E4F"/>
    <a:srgbClr val="263A2F"/>
    <a:srgbClr val="48471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a:solidFill>
                  <a:schemeClr val="bg2"/>
                </a:solidFill>
              </a:defRPr>
            </a:lvl1pPr>
          </a:lstStyle>
          <a:p>
            <a:pPr>
              <a:defRPr/>
            </a:pPr>
            <a:endParaRPr lang="en-US"/>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F88753C1-371E-4618-A735-E088F53FD170}" type="slidenum">
              <a:rPr lang="en-US" altLang="en-US"/>
              <a:pPr/>
              <a:t>‹#›</a:t>
            </a:fld>
            <a:endParaRPr lang="en-US" altLang="en-US"/>
          </a:p>
        </p:txBody>
      </p:sp>
    </p:spTree>
    <p:extLst>
      <p:ext uri="{BB962C8B-B14F-4D97-AF65-F5344CB8AC3E}">
        <p14:creationId xmlns:p14="http://schemas.microsoft.com/office/powerpoint/2010/main" val="36467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fld id="{B3AA4CD3-7963-44E9-AA83-2AE19944C9F1}" type="slidenum">
              <a:rPr lang="en-US" altLang="en-US"/>
              <a:pPr/>
              <a:t>‹#›</a:t>
            </a:fld>
            <a:endParaRPr lang="en-US" altLang="en-US"/>
          </a:p>
        </p:txBody>
      </p:sp>
    </p:spTree>
    <p:extLst>
      <p:ext uri="{BB962C8B-B14F-4D97-AF65-F5344CB8AC3E}">
        <p14:creationId xmlns:p14="http://schemas.microsoft.com/office/powerpoint/2010/main" val="375820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fld id="{6F1AD85E-022D-40E4-A318-10352EF25BA4}" type="slidenum">
              <a:rPr lang="en-US" altLang="en-US"/>
              <a:pPr/>
              <a:t>‹#›</a:t>
            </a:fld>
            <a:endParaRPr lang="en-US" altLang="en-US"/>
          </a:p>
        </p:txBody>
      </p:sp>
    </p:spTree>
    <p:extLst>
      <p:ext uri="{BB962C8B-B14F-4D97-AF65-F5344CB8AC3E}">
        <p14:creationId xmlns:p14="http://schemas.microsoft.com/office/powerpoint/2010/main" val="370615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fld id="{CF49538C-722D-4AAE-9423-D5734C5D0864}" type="slidenum">
              <a:rPr lang="en-US" altLang="en-US"/>
              <a:pPr/>
              <a:t>‹#›</a:t>
            </a:fld>
            <a:endParaRPr lang="en-US" altLang="en-US"/>
          </a:p>
        </p:txBody>
      </p:sp>
    </p:spTree>
    <p:extLst>
      <p:ext uri="{BB962C8B-B14F-4D97-AF65-F5344CB8AC3E}">
        <p14:creationId xmlns:p14="http://schemas.microsoft.com/office/powerpoint/2010/main" val="208537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fld id="{7BE70A00-E9EB-43B9-B36E-9FDB6E54E0CF}" type="slidenum">
              <a:rPr lang="en-US" altLang="en-US"/>
              <a:pPr/>
              <a:t>‹#›</a:t>
            </a:fld>
            <a:endParaRPr lang="en-US" altLang="en-US"/>
          </a:p>
        </p:txBody>
      </p:sp>
    </p:spTree>
    <p:extLst>
      <p:ext uri="{BB962C8B-B14F-4D97-AF65-F5344CB8AC3E}">
        <p14:creationId xmlns:p14="http://schemas.microsoft.com/office/powerpoint/2010/main" val="182129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a:lvl1pPr>
          </a:lstStyle>
          <a:p>
            <a:pPr>
              <a:defRPr/>
            </a:pPr>
            <a:endParaRPr lang="en-US"/>
          </a:p>
        </p:txBody>
      </p:sp>
      <p:sp>
        <p:nvSpPr>
          <p:cNvPr id="6" name="Slide Number Placeholder 6"/>
          <p:cNvSpPr>
            <a:spLocks noGrp="1"/>
          </p:cNvSpPr>
          <p:nvPr>
            <p:ph type="sldNum" sz="quarter" idx="11"/>
          </p:nvPr>
        </p:nvSpPr>
        <p:spPr/>
        <p:txBody>
          <a:bodyPr/>
          <a:lstStyle>
            <a:lvl1pPr>
              <a:defRPr/>
            </a:lvl1pPr>
          </a:lstStyle>
          <a:p>
            <a:fld id="{D2B2D09F-670A-46BD-9530-BFB822001FED}" type="slidenum">
              <a:rPr lang="en-US" altLang="en-US"/>
              <a:pPr/>
              <a:t>‹#›</a:t>
            </a:fld>
            <a:endParaRPr lang="en-US" altLang="en-US"/>
          </a:p>
        </p:txBody>
      </p:sp>
    </p:spTree>
    <p:extLst>
      <p:ext uri="{BB962C8B-B14F-4D97-AF65-F5344CB8AC3E}">
        <p14:creationId xmlns:p14="http://schemas.microsoft.com/office/powerpoint/2010/main" val="4076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a:lvl1pPr>
          </a:lstStyle>
          <a:p>
            <a:pPr>
              <a:defRPr/>
            </a:pPr>
            <a:endParaRPr lang="en-US"/>
          </a:p>
        </p:txBody>
      </p:sp>
      <p:sp>
        <p:nvSpPr>
          <p:cNvPr id="8" name="Slide Number Placeholder 8"/>
          <p:cNvSpPr>
            <a:spLocks noGrp="1"/>
          </p:cNvSpPr>
          <p:nvPr>
            <p:ph type="sldNum" sz="quarter" idx="11"/>
          </p:nvPr>
        </p:nvSpPr>
        <p:spPr/>
        <p:txBody>
          <a:bodyPr/>
          <a:lstStyle>
            <a:lvl1pPr>
              <a:defRPr/>
            </a:lvl1pPr>
          </a:lstStyle>
          <a:p>
            <a:fld id="{F19C4A08-61FC-47A3-8B7E-412CA50C2D82}" type="slidenum">
              <a:rPr lang="en-US" altLang="en-US"/>
              <a:pPr/>
              <a:t>‹#›</a:t>
            </a:fld>
            <a:endParaRPr lang="en-US" altLang="en-US"/>
          </a:p>
        </p:txBody>
      </p:sp>
    </p:spTree>
    <p:extLst>
      <p:ext uri="{BB962C8B-B14F-4D97-AF65-F5344CB8AC3E}">
        <p14:creationId xmlns:p14="http://schemas.microsoft.com/office/powerpoint/2010/main" val="21183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a:lvl1pPr>
          </a:lstStyle>
          <a:p>
            <a:pPr>
              <a:defRPr/>
            </a:pPr>
            <a:endParaRPr lang="en-US"/>
          </a:p>
        </p:txBody>
      </p:sp>
      <p:sp>
        <p:nvSpPr>
          <p:cNvPr id="4" name="Slide Number Placeholder 4"/>
          <p:cNvSpPr>
            <a:spLocks noGrp="1"/>
          </p:cNvSpPr>
          <p:nvPr>
            <p:ph type="sldNum" sz="quarter" idx="11"/>
          </p:nvPr>
        </p:nvSpPr>
        <p:spPr/>
        <p:txBody>
          <a:bodyPr/>
          <a:lstStyle>
            <a:lvl1pPr>
              <a:defRPr/>
            </a:lvl1pPr>
          </a:lstStyle>
          <a:p>
            <a:fld id="{2CA648A0-A8CB-4001-A646-966435DDD51C}" type="slidenum">
              <a:rPr lang="en-US" altLang="en-US"/>
              <a:pPr/>
              <a:t>‹#›</a:t>
            </a:fld>
            <a:endParaRPr lang="en-US" altLang="en-US"/>
          </a:p>
        </p:txBody>
      </p:sp>
    </p:spTree>
    <p:extLst>
      <p:ext uri="{BB962C8B-B14F-4D97-AF65-F5344CB8AC3E}">
        <p14:creationId xmlns:p14="http://schemas.microsoft.com/office/powerpoint/2010/main" val="178839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a:lvl1pPr>
          </a:lstStyle>
          <a:p>
            <a:pPr>
              <a:defRPr/>
            </a:pPr>
            <a:endParaRPr lang="en-US"/>
          </a:p>
        </p:txBody>
      </p:sp>
      <p:sp>
        <p:nvSpPr>
          <p:cNvPr id="3" name="Slide Number Placeholder 3"/>
          <p:cNvSpPr>
            <a:spLocks noGrp="1"/>
          </p:cNvSpPr>
          <p:nvPr>
            <p:ph type="sldNum" sz="quarter" idx="11"/>
          </p:nvPr>
        </p:nvSpPr>
        <p:spPr/>
        <p:txBody>
          <a:bodyPr/>
          <a:lstStyle>
            <a:lvl1pPr>
              <a:defRPr/>
            </a:lvl1pPr>
          </a:lstStyle>
          <a:p>
            <a:fld id="{B97A27BF-7AC1-4FEB-9A87-D1F90754FA8F}" type="slidenum">
              <a:rPr lang="en-US" altLang="en-US"/>
              <a:pPr/>
              <a:t>‹#›</a:t>
            </a:fld>
            <a:endParaRPr lang="en-US" altLang="en-US"/>
          </a:p>
        </p:txBody>
      </p:sp>
    </p:spTree>
    <p:extLst>
      <p:ext uri="{BB962C8B-B14F-4D97-AF65-F5344CB8AC3E}">
        <p14:creationId xmlns:p14="http://schemas.microsoft.com/office/powerpoint/2010/main" val="293729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fld id="{C9377244-202C-43E0-885F-218AC30980D5}" type="slidenum">
              <a:rPr lang="en-US" altLang="en-US"/>
              <a:pPr/>
              <a:t>‹#›</a:t>
            </a:fld>
            <a:endParaRPr lang="en-US" altLang="en-US"/>
          </a:p>
        </p:txBody>
      </p:sp>
    </p:spTree>
    <p:extLst>
      <p:ext uri="{BB962C8B-B14F-4D97-AF65-F5344CB8AC3E}">
        <p14:creationId xmlns:p14="http://schemas.microsoft.com/office/powerpoint/2010/main" val="165762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fld id="{4A572B13-F810-4DE1-96A9-4F37F52C4996}" type="slidenum">
              <a:rPr lang="en-US" altLang="en-US"/>
              <a:pPr/>
              <a:t>‹#›</a:t>
            </a:fld>
            <a:endParaRPr lang="en-US" altLang="en-US"/>
          </a:p>
        </p:txBody>
      </p:sp>
    </p:spTree>
    <p:extLst>
      <p:ext uri="{BB962C8B-B14F-4D97-AF65-F5344CB8AC3E}">
        <p14:creationId xmlns:p14="http://schemas.microsoft.com/office/powerpoint/2010/main" val="412143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2539"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2540"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D9F365A2-0761-4BEF-8668-9FB7A42D22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77" r:id="rId8"/>
    <p:sldLayoutId id="2147483778" r:id="rId9"/>
    <p:sldLayoutId id="2147483779" r:id="rId10"/>
    <p:sldLayoutId id="2147483780" r:id="rId11"/>
  </p:sldLayoutIdLst>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1.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8.xml"/><Relationship Id="rId7"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5.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7.e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26.e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8.e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29.emf"/><Relationship Id="rId5" Type="http://schemas.openxmlformats.org/officeDocument/2006/relationships/oleObject" Target="../embeddings/oleObject27.bin"/><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image" Target="../media/image31.e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33.wmf"/><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35.w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1371600" y="609600"/>
            <a:ext cx="6477000" cy="2438400"/>
          </a:xfrm>
          <a:noFill/>
        </p:spPr>
        <p:txBody>
          <a:bodyPr lIns="92075" tIns="46038" rIns="92075" bIns="46038"/>
          <a:lstStyle/>
          <a:p>
            <a:r>
              <a:rPr lang="en-US" altLang="en-US"/>
              <a:t>Part III  Application</a:t>
            </a:r>
            <a:br>
              <a:rPr lang="en-US" altLang="en-US"/>
            </a:br>
            <a:r>
              <a:rPr lang="en-US" altLang="en-US"/>
              <a:t>Chapter 17</a:t>
            </a:r>
            <a:br>
              <a:rPr lang="en-US" altLang="en-US"/>
            </a:br>
            <a:r>
              <a:rPr lang="en-US" altLang="en-US"/>
              <a:t>Reliability Estimation and Application</a:t>
            </a:r>
          </a:p>
        </p:txBody>
      </p:sp>
      <p:sp>
        <p:nvSpPr>
          <p:cNvPr id="30723" name="Rectangle 3"/>
          <p:cNvSpPr>
            <a:spLocks noGrp="1" noChangeArrowheads="1"/>
          </p:cNvSpPr>
          <p:nvPr>
            <p:ph type="subTitle" idx="1"/>
          </p:nvPr>
        </p:nvSpPr>
        <p:spPr>
          <a:xfrm>
            <a:off x="1371600" y="3429000"/>
            <a:ext cx="6477000" cy="1981200"/>
          </a:xfrm>
          <a:noFill/>
        </p:spPr>
        <p:txBody>
          <a:bodyPr lIns="92075" tIns="46038" rIns="92075" bIns="46038"/>
          <a:lstStyle/>
          <a:p>
            <a:pPr marL="342900" indent="-342900"/>
            <a:r>
              <a:rPr lang="en-US" altLang="en-US"/>
              <a:t>Mini-case Studies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79413" y="1219200"/>
            <a:ext cx="87645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Book Antiqua" panose="02040602050305030304" pitchFamily="18" charset="0"/>
              </a:rPr>
              <a:t>	</a:t>
            </a:r>
            <a:r>
              <a:rPr lang="en-US" altLang="en-US" sz="2400">
                <a:latin typeface="Tahoma" panose="020B0604030504040204" pitchFamily="34" charset="0"/>
                <a:cs typeface="Tahoma" panose="020B0604030504040204" pitchFamily="34" charset="0"/>
              </a:rPr>
              <a:t>3.  The Mann goodness-of-fit test was run to statistically</a:t>
            </a:r>
          </a:p>
          <a:p>
            <a:r>
              <a:rPr lang="en-US" altLang="en-US" sz="2400">
                <a:latin typeface="Tahoma" panose="020B0604030504040204" pitchFamily="34" charset="0"/>
                <a:cs typeface="Tahoma" panose="020B0604030504040204" pitchFamily="34" charset="0"/>
              </a:rPr>
              <a:t>	test the hypotheses:</a:t>
            </a:r>
          </a:p>
          <a:p>
            <a:r>
              <a:rPr lang="en-US" altLang="en-US" sz="2400">
                <a:latin typeface="Tahoma" panose="020B0604030504040204" pitchFamily="34" charset="0"/>
                <a:cs typeface="Tahoma" panose="020B0604030504040204" pitchFamily="34" charset="0"/>
              </a:rPr>
              <a:t>		H0:  Failure times are Weibull</a:t>
            </a:r>
          </a:p>
          <a:p>
            <a:r>
              <a:rPr lang="en-US" altLang="en-US" sz="2400">
                <a:latin typeface="Tahoma" panose="020B0604030504040204" pitchFamily="34" charset="0"/>
                <a:cs typeface="Tahoma" panose="020B0604030504040204" pitchFamily="34" charset="0"/>
              </a:rPr>
              <a:t>		H1:  Failure times are NOT Weibull</a:t>
            </a:r>
          </a:p>
        </p:txBody>
      </p:sp>
      <p:sp>
        <p:nvSpPr>
          <p:cNvPr id="4100" name="Rectangle 3"/>
          <p:cNvSpPr>
            <a:spLocks noChangeArrowheads="1"/>
          </p:cNvSpPr>
          <p:nvPr/>
        </p:nvSpPr>
        <p:spPr bwMode="auto">
          <a:xfrm>
            <a:off x="609600" y="2743200"/>
            <a:ext cx="6935788"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Impact" panose="020B0806030902050204" pitchFamily="34" charset="0"/>
              </a:rPr>
              <a:t>	</a:t>
            </a:r>
            <a:r>
              <a:rPr lang="en-US" altLang="en-US" sz="2000">
                <a:latin typeface="Arial Rounded MT Bold" panose="020F0704030504030204" pitchFamily="34" charset="0"/>
              </a:rPr>
              <a:t>NUMBER ON TEST       	     	25 </a:t>
            </a:r>
          </a:p>
          <a:p>
            <a:r>
              <a:rPr lang="en-US" altLang="en-US" sz="2000">
                <a:latin typeface="Arial Rounded MT Bold" panose="020F0704030504030204" pitchFamily="34" charset="0"/>
              </a:rPr>
              <a:t>         NUMBER OF FAILURES      	  	16 </a:t>
            </a:r>
          </a:p>
          <a:p>
            <a:r>
              <a:rPr lang="en-US" altLang="en-US" sz="2000">
                <a:latin typeface="Arial Rounded MT Bold" panose="020F0704030504030204" pitchFamily="34" charset="0"/>
              </a:rPr>
              <a:t>         VALUE OF K           	     		9 </a:t>
            </a:r>
          </a:p>
          <a:p>
            <a:r>
              <a:rPr lang="en-US" altLang="en-US" sz="2000">
                <a:latin typeface="Arial Rounded MT Bold" panose="020F0704030504030204" pitchFamily="34" charset="0"/>
              </a:rPr>
              <a:t>         NUMERATOR OF TEST        	 	227.1296 </a:t>
            </a:r>
          </a:p>
          <a:p>
            <a:r>
              <a:rPr lang="en-US" altLang="en-US" sz="2000">
                <a:latin typeface="Arial Rounded MT Bold" panose="020F0704030504030204" pitchFamily="34" charset="0"/>
              </a:rPr>
              <a:t>         DENOMINATOR OF TEST     	  	155.3101 </a:t>
            </a:r>
          </a:p>
          <a:p>
            <a:r>
              <a:rPr lang="en-US" altLang="en-US" sz="2000">
                <a:latin typeface="Arial Rounded MT Bold" panose="020F0704030504030204" pitchFamily="34" charset="0"/>
              </a:rPr>
              <a:t>         </a:t>
            </a:r>
            <a:r>
              <a:rPr lang="en-US" altLang="en-US" sz="2000">
                <a:solidFill>
                  <a:srgbClr val="C00000"/>
                </a:solidFill>
                <a:latin typeface="Arial Rounded MT Bold" panose="020F0704030504030204" pitchFamily="34" charset="0"/>
              </a:rPr>
              <a:t>MANN'S TEST STATISTIC-M 		1.462427 </a:t>
            </a:r>
          </a:p>
          <a:p>
            <a:r>
              <a:rPr lang="en-US" altLang="en-US" sz="2000">
                <a:latin typeface="Arial Rounded MT Bold" panose="020F0704030504030204" pitchFamily="34" charset="0"/>
              </a:rPr>
              <a:t>         NUM DF FOR F CRITICAL   		14 </a:t>
            </a:r>
          </a:p>
          <a:p>
            <a:r>
              <a:rPr lang="en-US" altLang="en-US" sz="2000">
                <a:latin typeface="Arial Rounded MT Bold" panose="020F0704030504030204" pitchFamily="34" charset="0"/>
              </a:rPr>
              <a:t>         DENOM DF FOR F CRITICAL 		16 </a:t>
            </a:r>
          </a:p>
        </p:txBody>
      </p:sp>
      <p:graphicFrame>
        <p:nvGraphicFramePr>
          <p:cNvPr id="4098" name="Object 4"/>
          <p:cNvGraphicFramePr>
            <a:graphicFrameLocks/>
          </p:cNvGraphicFramePr>
          <p:nvPr/>
        </p:nvGraphicFramePr>
        <p:xfrm>
          <a:off x="1219200" y="5410200"/>
          <a:ext cx="6213475" cy="549275"/>
        </p:xfrm>
        <a:graphic>
          <a:graphicData uri="http://schemas.openxmlformats.org/presentationml/2006/ole">
            <mc:AlternateContent xmlns:mc="http://schemas.openxmlformats.org/markup-compatibility/2006">
              <mc:Choice xmlns:v="urn:schemas-microsoft-com:vml" Requires="v">
                <p:oleObj spid="_x0000_s4102" name="Equation" r:id="rId4" imgW="2057040" imgH="190440" progId="Equation.3">
                  <p:embed/>
                </p:oleObj>
              </mc:Choice>
              <mc:Fallback>
                <p:oleObj name="Equation" r:id="rId4" imgW="205704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410200"/>
                        <a:ext cx="6213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itle 6"/>
          <p:cNvSpPr>
            <a:spLocks noGrp="1"/>
          </p:cNvSpPr>
          <p:nvPr>
            <p:ph type="title"/>
          </p:nvPr>
        </p:nvSpPr>
        <p:spPr>
          <a:xfrm>
            <a:off x="1295400" y="304800"/>
            <a:ext cx="7107238" cy="790575"/>
          </a:xfrm>
        </p:spPr>
        <p:txBody>
          <a:bodyPr/>
          <a:lstStyle/>
          <a:p>
            <a:r>
              <a:rPr lang="en-US" altLang="en-US"/>
              <a:t>Case 2:  Burn-In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533400" y="1447800"/>
            <a:ext cx="7467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4. The parameters for the fitted Weibull were then </a:t>
            </a:r>
          </a:p>
          <a:p>
            <a:r>
              <a:rPr lang="en-US" altLang="en-US" sz="2400">
                <a:latin typeface="Tahoma" panose="020B0604030504040204" pitchFamily="34" charset="0"/>
                <a:cs typeface="Tahoma" panose="020B0604030504040204" pitchFamily="34" charset="0"/>
              </a:rPr>
              <a:t>determined using the maximum likelihood estimators.</a:t>
            </a:r>
          </a:p>
          <a:p>
            <a:r>
              <a:rPr lang="en-US" altLang="en-US" sz="2400">
                <a:latin typeface="Impact" panose="020B0806030902050204" pitchFamily="34" charset="0"/>
              </a:rPr>
              <a:t>	</a:t>
            </a:r>
            <a:r>
              <a:rPr lang="en-US" altLang="en-US" sz="2000">
                <a:latin typeface="Arial Rounded MT Bold" panose="020F0704030504030204" pitchFamily="34" charset="0"/>
              </a:rPr>
              <a:t>MLE FOR THE WEIBULL DISTRIBUTION</a:t>
            </a:r>
          </a:p>
          <a:p>
            <a:r>
              <a:rPr lang="en-US" altLang="en-US" sz="2000">
                <a:latin typeface="Arial Rounded MT Bold" panose="020F0704030504030204" pitchFamily="34" charset="0"/>
              </a:rPr>
              <a:t>	SAMPLE SIZE		25</a:t>
            </a:r>
          </a:p>
          <a:p>
            <a:r>
              <a:rPr lang="en-US" altLang="en-US" sz="2000">
                <a:latin typeface="Arial Rounded MT Bold" panose="020F0704030504030204" pitchFamily="34" charset="0"/>
              </a:rPr>
              <a:t>	NBR OF FAILURES	16</a:t>
            </a:r>
          </a:p>
          <a:p>
            <a:r>
              <a:rPr lang="en-US" altLang="en-US" sz="2000">
                <a:latin typeface="Arial Rounded MT Bold" panose="020F0704030504030204" pitchFamily="34" charset="0"/>
              </a:rPr>
              <a:t>	BETA (ß)		0.3134334</a:t>
            </a:r>
          </a:p>
          <a:p>
            <a:r>
              <a:rPr lang="en-US" altLang="en-US" sz="2000">
                <a:latin typeface="Arial Rounded MT Bold" panose="020F0704030504030204" pitchFamily="34" charset="0"/>
              </a:rPr>
              <a:t>	THETA (Q)		461.1464</a:t>
            </a:r>
          </a:p>
        </p:txBody>
      </p:sp>
      <p:graphicFrame>
        <p:nvGraphicFramePr>
          <p:cNvPr id="5122" name="Object 3"/>
          <p:cNvGraphicFramePr>
            <a:graphicFrameLocks/>
          </p:cNvGraphicFramePr>
          <p:nvPr/>
        </p:nvGraphicFramePr>
        <p:xfrm>
          <a:off x="6096000" y="2895600"/>
          <a:ext cx="2894013" cy="833438"/>
        </p:xfrm>
        <a:graphic>
          <a:graphicData uri="http://schemas.openxmlformats.org/presentationml/2006/ole">
            <mc:AlternateContent xmlns:mc="http://schemas.openxmlformats.org/markup-compatibility/2006">
              <mc:Choice xmlns:v="urn:schemas-microsoft-com:vml" Requires="v">
                <p:oleObj spid="_x0000_s5128" name="Equation" r:id="rId4" imgW="901440" imgH="266400" progId="Equation.3">
                  <p:embed/>
                </p:oleObj>
              </mc:Choice>
              <mc:Fallback>
                <p:oleObj name="Equation" r:id="rId4" imgW="901440" imgH="26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95600"/>
                        <a:ext cx="289401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4"/>
          <p:cNvSpPr>
            <a:spLocks noChangeArrowheads="1"/>
          </p:cNvSpPr>
          <p:nvPr/>
        </p:nvSpPr>
        <p:spPr bwMode="auto">
          <a:xfrm>
            <a:off x="457200" y="4038600"/>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5. The probability of a failure over the 25 hour warranty </a:t>
            </a:r>
          </a:p>
          <a:p>
            <a:r>
              <a:rPr lang="en-US" altLang="en-US" sz="2400">
                <a:latin typeface="Tahoma" panose="020B0604030504040204" pitchFamily="34" charset="0"/>
                <a:cs typeface="Tahoma" panose="020B0604030504040204" pitchFamily="34" charset="0"/>
              </a:rPr>
              <a:t>period is found from:</a:t>
            </a:r>
          </a:p>
        </p:txBody>
      </p:sp>
      <p:graphicFrame>
        <p:nvGraphicFramePr>
          <p:cNvPr id="5123" name="Object 5"/>
          <p:cNvGraphicFramePr>
            <a:graphicFrameLocks/>
          </p:cNvGraphicFramePr>
          <p:nvPr/>
        </p:nvGraphicFramePr>
        <p:xfrm>
          <a:off x="3505200" y="4495800"/>
          <a:ext cx="5116513" cy="688975"/>
        </p:xfrm>
        <a:graphic>
          <a:graphicData uri="http://schemas.openxmlformats.org/presentationml/2006/ole">
            <mc:AlternateContent xmlns:mc="http://schemas.openxmlformats.org/markup-compatibility/2006">
              <mc:Choice xmlns:v="urn:schemas-microsoft-com:vml" Requires="v">
                <p:oleObj spid="_x0000_s5129" name="Equation" r:id="rId6" imgW="1917360" imgH="266400" progId="Equation.3">
                  <p:embed/>
                </p:oleObj>
              </mc:Choice>
              <mc:Fallback>
                <p:oleObj name="Equation" r:id="rId6" imgW="1917360" imgH="2664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495800"/>
                        <a:ext cx="511651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6"/>
          <p:cNvGraphicFramePr>
            <a:graphicFrameLocks/>
          </p:cNvGraphicFramePr>
          <p:nvPr/>
        </p:nvGraphicFramePr>
        <p:xfrm>
          <a:off x="1524000" y="5181600"/>
          <a:ext cx="5029200" cy="984250"/>
        </p:xfrm>
        <a:graphic>
          <a:graphicData uri="http://schemas.openxmlformats.org/presentationml/2006/ole">
            <mc:AlternateContent xmlns:mc="http://schemas.openxmlformats.org/markup-compatibility/2006">
              <mc:Choice xmlns:v="urn:schemas-microsoft-com:vml" Requires="v">
                <p:oleObj spid="_x0000_s5130" name="Equation" r:id="rId8" imgW="2425680" imgH="482400" progId="Equation.3">
                  <p:embed/>
                </p:oleObj>
              </mc:Choice>
              <mc:Fallback>
                <p:oleObj name="Equation" r:id="rId8" imgW="2425680" imgH="4824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5181600"/>
                        <a:ext cx="50292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itle 8"/>
          <p:cNvSpPr>
            <a:spLocks noGrp="1"/>
          </p:cNvSpPr>
          <p:nvPr>
            <p:ph type="title"/>
          </p:nvPr>
        </p:nvSpPr>
        <p:spPr>
          <a:xfrm>
            <a:off x="1447800" y="381000"/>
            <a:ext cx="7107238" cy="790575"/>
          </a:xfrm>
        </p:spPr>
        <p:txBody>
          <a:bodyPr/>
          <a:lstStyle/>
          <a:p>
            <a:r>
              <a:rPr lang="en-US" altLang="en-US"/>
              <a:t>Case 2:  Burn-In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82563" y="1905000"/>
            <a:ext cx="8974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6.  To determine the optimal length of time for burn-in testing, </a:t>
            </a:r>
          </a:p>
          <a:p>
            <a:r>
              <a:rPr lang="en-US" altLang="en-US" sz="2400">
                <a:latin typeface="Tahoma" panose="020B0604030504040204" pitchFamily="34" charset="0"/>
                <a:cs typeface="Tahoma" panose="020B0604030504040204" pitchFamily="34" charset="0"/>
              </a:rPr>
              <a:t>an economic analysis was performed. The Company determined </a:t>
            </a:r>
          </a:p>
          <a:p>
            <a:r>
              <a:rPr lang="en-US" altLang="en-US" sz="2400">
                <a:latin typeface="Tahoma" panose="020B0604030504040204" pitchFamily="34" charset="0"/>
                <a:cs typeface="Tahoma" panose="020B0604030504040204" pitchFamily="34" charset="0"/>
              </a:rPr>
              <a:t>that the cost of operating the program was $50 per unit tested </a:t>
            </a:r>
          </a:p>
          <a:p>
            <a:r>
              <a:rPr lang="en-US" altLang="en-US" sz="2400">
                <a:latin typeface="Tahoma" panose="020B0604030504040204" pitchFamily="34" charset="0"/>
                <a:cs typeface="Tahoma" panose="020B0604030504040204" pitchFamily="34" charset="0"/>
              </a:rPr>
              <a:t>per hour and that a fuel pump which failed during testing </a:t>
            </a:r>
          </a:p>
          <a:p>
            <a:r>
              <a:rPr lang="en-US" altLang="en-US" sz="2400">
                <a:latin typeface="Tahoma" panose="020B0604030504040204" pitchFamily="34" charset="0"/>
                <a:cs typeface="Tahoma" panose="020B0604030504040204" pitchFamily="34" charset="0"/>
              </a:rPr>
              <a:t>would incur its replacement cost of $350.  The expected cost </a:t>
            </a:r>
          </a:p>
          <a:p>
            <a:r>
              <a:rPr lang="en-US" altLang="en-US" sz="2400">
                <a:latin typeface="Tahoma" panose="020B0604030504040204" pitchFamily="34" charset="0"/>
                <a:cs typeface="Tahoma" panose="020B0604030504040204" pitchFamily="34" charset="0"/>
              </a:rPr>
              <a:t>model over the warranty life of the fuel pump is given </a:t>
            </a:r>
          </a:p>
        </p:txBody>
      </p:sp>
      <p:graphicFrame>
        <p:nvGraphicFramePr>
          <p:cNvPr id="6146" name="Object 3"/>
          <p:cNvGraphicFramePr>
            <a:graphicFrameLocks/>
          </p:cNvGraphicFramePr>
          <p:nvPr/>
        </p:nvGraphicFramePr>
        <p:xfrm>
          <a:off x="533400" y="4724400"/>
          <a:ext cx="7770813" cy="942975"/>
        </p:xfrm>
        <a:graphic>
          <a:graphicData uri="http://schemas.openxmlformats.org/presentationml/2006/ole">
            <mc:AlternateContent xmlns:mc="http://schemas.openxmlformats.org/markup-compatibility/2006">
              <mc:Choice xmlns:v="urn:schemas-microsoft-com:vml" Requires="v">
                <p:oleObj spid="_x0000_s6149" name="Equation" r:id="rId4" imgW="3492360" imgH="431640" progId="Equation.3">
                  <p:embed/>
                </p:oleObj>
              </mc:Choice>
              <mc:Fallback>
                <p:oleObj name="Equation" r:id="rId4" imgW="349236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724400"/>
                        <a:ext cx="77708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itle 5"/>
          <p:cNvSpPr>
            <a:spLocks noGrp="1"/>
          </p:cNvSpPr>
          <p:nvPr>
            <p:ph type="title"/>
          </p:nvPr>
        </p:nvSpPr>
        <p:spPr>
          <a:xfrm>
            <a:off x="1295400" y="457200"/>
            <a:ext cx="7107238" cy="790575"/>
          </a:xfrm>
        </p:spPr>
        <p:txBody>
          <a:bodyPr/>
          <a:lstStyle/>
          <a:p>
            <a:r>
              <a:rPr lang="en-US" altLang="en-US"/>
              <a:t>Case 2:  Burn-In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p:cNvGraphicFramePr>
          <p:nvPr/>
        </p:nvGraphicFramePr>
        <p:xfrm>
          <a:off x="381000" y="1600200"/>
          <a:ext cx="7770813" cy="942975"/>
        </p:xfrm>
        <a:graphic>
          <a:graphicData uri="http://schemas.openxmlformats.org/presentationml/2006/ole">
            <mc:AlternateContent xmlns:mc="http://schemas.openxmlformats.org/markup-compatibility/2006">
              <mc:Choice xmlns:v="urn:schemas-microsoft-com:vml" Requires="v">
                <p:oleObj spid="_x0000_s7173" name="Equation" r:id="rId4" imgW="3492360" imgH="431640" progId="Equation.3">
                  <p:embed/>
                </p:oleObj>
              </mc:Choice>
              <mc:Fallback>
                <p:oleObj name="Equation" r:id="rId4" imgW="349236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00200"/>
                        <a:ext cx="77708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0" name="Rectangle 4"/>
          <p:cNvSpPr>
            <a:spLocks noChangeArrowheads="1"/>
          </p:cNvSpPr>
          <p:nvPr/>
        </p:nvSpPr>
        <p:spPr bwMode="auto">
          <a:xfrm>
            <a:off x="228600" y="2667000"/>
            <a:ext cx="8393113"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A direct search of the above equation at .1 hour intervals </a:t>
            </a:r>
          </a:p>
          <a:p>
            <a:r>
              <a:rPr lang="en-US" altLang="en-US" sz="2400">
                <a:latin typeface="Tahoma" panose="020B0604030504040204" pitchFamily="34" charset="0"/>
                <a:cs typeface="Tahoma" panose="020B0604030504040204" pitchFamily="34" charset="0"/>
              </a:rPr>
              <a:t>resulted in the following:</a:t>
            </a:r>
          </a:p>
          <a:p>
            <a:endParaRPr lang="en-US" altLang="en-US" sz="2400">
              <a:latin typeface="Book Antiqua" panose="02040602050305030304" pitchFamily="18" charset="0"/>
            </a:endParaRPr>
          </a:p>
          <a:p>
            <a:r>
              <a:rPr lang="en-US" altLang="en-US" sz="2400">
                <a:latin typeface="Book Antiqua" panose="02040602050305030304" pitchFamily="18" charset="0"/>
              </a:rPr>
              <a:t>  </a:t>
            </a:r>
            <a:r>
              <a:rPr lang="en-US" altLang="en-US" sz="2000">
                <a:latin typeface="Book Antiqua" panose="02040602050305030304" pitchFamily="18" charset="0"/>
              </a:rPr>
              <a:t>T        0       .1        .2        .3         .4        </a:t>
            </a:r>
            <a:r>
              <a:rPr lang="en-US" altLang="en-US" sz="2000" b="1">
                <a:latin typeface="Book Antiqua" panose="02040602050305030304" pitchFamily="18" charset="0"/>
              </a:rPr>
              <a:t>.5</a:t>
            </a:r>
            <a:r>
              <a:rPr lang="en-US" altLang="en-US" sz="2000">
                <a:latin typeface="Book Antiqua" panose="02040602050305030304" pitchFamily="18" charset="0"/>
              </a:rPr>
              <a:t>        .6        .7        .8       .9       1.0</a:t>
            </a:r>
          </a:p>
          <a:p>
            <a:r>
              <a:rPr lang="en-US" altLang="en-US" sz="2000">
                <a:latin typeface="Book Antiqua" panose="02040602050305030304" pitchFamily="18" charset="0"/>
              </a:rPr>
              <a:t> E(C) 399.7 345.2  336.9  332.9  331.0  </a:t>
            </a:r>
            <a:r>
              <a:rPr lang="en-US" altLang="en-US" sz="2000" b="1">
                <a:latin typeface="Book Antiqua" panose="02040602050305030304" pitchFamily="18" charset="0"/>
              </a:rPr>
              <a:t>330.3</a:t>
            </a:r>
            <a:r>
              <a:rPr lang="en-US" altLang="en-US" sz="2000">
                <a:latin typeface="Book Antiqua" panose="02040602050305030304" pitchFamily="18" charset="0"/>
              </a:rPr>
              <a:t>  330.4  331.1  332.3  333.9  335.8</a:t>
            </a:r>
            <a:endParaRPr lang="en-US" altLang="en-US" sz="2400">
              <a:latin typeface="Book Antiqua" panose="02040602050305030304" pitchFamily="18" charset="0"/>
            </a:endParaRPr>
          </a:p>
          <a:p>
            <a:endParaRPr lang="en-US" altLang="en-US" sz="2400">
              <a:latin typeface="Book Antiqua" panose="02040602050305030304" pitchFamily="18" charset="0"/>
            </a:endParaRPr>
          </a:p>
          <a:p>
            <a:r>
              <a:rPr lang="en-US" altLang="en-US" sz="2400">
                <a:latin typeface="Tahoma" panose="020B0604030504040204" pitchFamily="34" charset="0"/>
                <a:cs typeface="Tahoma" panose="020B0604030504040204" pitchFamily="34" charset="0"/>
              </a:rPr>
              <a:t>Therefore, the minimum cost solution occurs at .5 indicating </a:t>
            </a:r>
          </a:p>
          <a:p>
            <a:r>
              <a:rPr lang="en-US" altLang="en-US" sz="2400">
                <a:latin typeface="Tahoma" panose="020B0604030504040204" pitchFamily="34" charset="0"/>
                <a:cs typeface="Tahoma" panose="020B0604030504040204" pitchFamily="34" charset="0"/>
              </a:rPr>
              <a:t>that a 30 minute burn-in test would be sufficient. </a:t>
            </a:r>
          </a:p>
        </p:txBody>
      </p:sp>
      <p:sp>
        <p:nvSpPr>
          <p:cNvPr id="7172" name="Title 5"/>
          <p:cNvSpPr>
            <a:spLocks noGrp="1"/>
          </p:cNvSpPr>
          <p:nvPr>
            <p:ph type="title"/>
          </p:nvPr>
        </p:nvSpPr>
        <p:spPr>
          <a:xfrm>
            <a:off x="1295400" y="457200"/>
            <a:ext cx="7107238" cy="790575"/>
          </a:xfrm>
        </p:spPr>
        <p:txBody>
          <a:bodyPr/>
          <a:lstStyle/>
          <a:p>
            <a:r>
              <a:rPr lang="en-US" altLang="en-US"/>
              <a:t>Case 2:  Burn-In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00" y="609600"/>
            <a:ext cx="7391400" cy="620713"/>
          </a:xfrm>
          <a:noFill/>
        </p:spPr>
        <p:txBody>
          <a:bodyPr lIns="92075" tIns="46038" rIns="92075" bIns="46038"/>
          <a:lstStyle/>
          <a:p>
            <a:r>
              <a:rPr lang="en-US" altLang="en-US" sz="3800"/>
              <a:t>Case 3:  Preventive Maintenance</a:t>
            </a:r>
          </a:p>
        </p:txBody>
      </p:sp>
      <p:sp>
        <p:nvSpPr>
          <p:cNvPr id="16387" name="Rectangle 3"/>
          <p:cNvSpPr>
            <a:spLocks noChangeArrowheads="1"/>
          </p:cNvSpPr>
          <p:nvPr/>
        </p:nvSpPr>
        <p:spPr bwMode="auto">
          <a:xfrm>
            <a:off x="838200" y="1524000"/>
            <a:ext cx="7399338" cy="4710113"/>
          </a:xfrm>
          <a:prstGeom prst="rect">
            <a:avLst/>
          </a:prstGeom>
          <a:noFill/>
          <a:ln w="9525">
            <a:noFill/>
            <a:miter lim="800000"/>
            <a:headEnd/>
            <a:tailEnd/>
          </a:ln>
          <a:effectLst/>
        </p:spPr>
        <p:txBody>
          <a:bodyPr wrap="none" lIns="92075" tIns="46038" rIns="92075" bIns="46038">
            <a:spAutoFit/>
          </a:bodyPr>
          <a:lstStyle/>
          <a:p>
            <a:pPr>
              <a:defRPr/>
            </a:pPr>
            <a:r>
              <a:rPr lang="en-US" sz="2000" dirty="0">
                <a:latin typeface="+mj-lt"/>
              </a:rPr>
              <a:t>A new turbine steam generator requires a 0.98 reliability </a:t>
            </a:r>
          </a:p>
          <a:p>
            <a:pPr>
              <a:defRPr/>
            </a:pPr>
            <a:r>
              <a:rPr lang="en-US" sz="2000" dirty="0">
                <a:latin typeface="+mj-lt"/>
              </a:rPr>
              <a:t>over a 1000 cycle period.  A cycle occurs whenever the </a:t>
            </a:r>
          </a:p>
          <a:p>
            <a:pPr>
              <a:defRPr/>
            </a:pPr>
            <a:r>
              <a:rPr lang="en-US" sz="2000" dirty="0">
                <a:latin typeface="+mj-lt"/>
              </a:rPr>
              <a:t>superheated steam reaches a temperature in excess of 700°C.  </a:t>
            </a:r>
          </a:p>
          <a:p>
            <a:pPr>
              <a:defRPr/>
            </a:pPr>
            <a:r>
              <a:rPr lang="en-US" sz="2000" dirty="0">
                <a:latin typeface="+mj-lt"/>
              </a:rPr>
              <a:t>The first 40 generators had failures occurring at the following </a:t>
            </a:r>
          </a:p>
          <a:p>
            <a:pPr>
              <a:defRPr/>
            </a:pPr>
            <a:r>
              <a:rPr lang="en-US" sz="2000" dirty="0">
                <a:latin typeface="+mj-lt"/>
              </a:rPr>
              <a:t>times (cycles):</a:t>
            </a:r>
          </a:p>
          <a:p>
            <a:pPr>
              <a:defRPr/>
            </a:pPr>
            <a:r>
              <a:rPr lang="en-US" sz="2000" dirty="0">
                <a:latin typeface="+mj-lt"/>
              </a:rPr>
              <a:t>347	396	433	513	624	</a:t>
            </a:r>
          </a:p>
          <a:p>
            <a:pPr>
              <a:defRPr/>
            </a:pPr>
            <a:r>
              <a:rPr lang="en-US" sz="2000" dirty="0">
                <a:latin typeface="+mj-lt"/>
              </a:rPr>
              <a:t>673	1008	1035	1055	1066	</a:t>
            </a:r>
          </a:p>
          <a:p>
            <a:pPr>
              <a:defRPr/>
            </a:pPr>
            <a:r>
              <a:rPr lang="en-US" sz="2000" dirty="0">
                <a:latin typeface="+mj-lt"/>
              </a:rPr>
              <a:t>1162	1266	1298	1361	1367	</a:t>
            </a:r>
          </a:p>
          <a:p>
            <a:pPr>
              <a:defRPr/>
            </a:pPr>
            <a:r>
              <a:rPr lang="en-US" sz="2000" dirty="0">
                <a:latin typeface="+mj-lt"/>
              </a:rPr>
              <a:t>1549	1561	1576	1708	1834	</a:t>
            </a:r>
          </a:p>
          <a:p>
            <a:pPr>
              <a:defRPr/>
            </a:pPr>
            <a:r>
              <a:rPr lang="en-US" sz="2000" dirty="0">
                <a:latin typeface="+mj-lt"/>
              </a:rPr>
              <a:t>1840	2454	2497	2656	2666	</a:t>
            </a:r>
          </a:p>
          <a:p>
            <a:pPr>
              <a:defRPr/>
            </a:pPr>
            <a:r>
              <a:rPr lang="en-US" sz="2000" dirty="0">
                <a:latin typeface="+mj-lt"/>
              </a:rPr>
              <a:t>2686	3261	3278	3281	3338	</a:t>
            </a:r>
          </a:p>
          <a:p>
            <a:pPr>
              <a:defRPr/>
            </a:pPr>
            <a:r>
              <a:rPr lang="en-US" sz="2000" dirty="0">
                <a:latin typeface="+mj-lt"/>
              </a:rPr>
              <a:t>3421	4238	4242	4481	4845	</a:t>
            </a:r>
          </a:p>
          <a:p>
            <a:pPr>
              <a:defRPr/>
            </a:pPr>
            <a:r>
              <a:rPr lang="en-US" sz="2000" dirty="0">
                <a:latin typeface="+mj-lt"/>
              </a:rPr>
              <a:t>5022	5744	6013	6238	13446	</a:t>
            </a:r>
          </a:p>
          <a:p>
            <a:pPr>
              <a:defRPr/>
            </a:pPr>
            <a:r>
              <a:rPr lang="en-US" sz="2000" dirty="0">
                <a:latin typeface="+mj-lt"/>
              </a:rPr>
              <a:t>Preventive maintenance will replace the turbine thus restoring </a:t>
            </a:r>
          </a:p>
          <a:p>
            <a:pPr>
              <a:defRPr/>
            </a:pPr>
            <a:r>
              <a:rPr lang="en-US" sz="2000" dirty="0">
                <a:latin typeface="+mj-lt"/>
              </a:rPr>
              <a:t>the generator to as good as new condition.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04800" y="2286000"/>
            <a:ext cx="85328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Book Antiqua" panose="02040602050305030304" pitchFamily="18" charset="0"/>
              </a:rPr>
              <a:t>1.  To determine if the reliability specifications are being met, </a:t>
            </a:r>
          </a:p>
          <a:p>
            <a:r>
              <a:rPr lang="en-US" altLang="en-US" sz="2400">
                <a:latin typeface="Book Antiqua" panose="02040602050305030304" pitchFamily="18" charset="0"/>
              </a:rPr>
              <a:t>the failure data was analyzed.  Since failures occur from </a:t>
            </a:r>
          </a:p>
          <a:p>
            <a:r>
              <a:rPr lang="en-US" altLang="en-US" sz="2400">
                <a:latin typeface="Book Antiqua" panose="02040602050305030304" pitchFamily="18" charset="0"/>
              </a:rPr>
              <a:t>increased heat stress due to boiler expansion and contraction, </a:t>
            </a:r>
          </a:p>
          <a:p>
            <a:r>
              <a:rPr lang="en-US" altLang="en-US" sz="2400">
                <a:latin typeface="Book Antiqua" panose="02040602050305030304" pitchFamily="18" charset="0"/>
              </a:rPr>
              <a:t>it was felt that an increasing hazard rate would be observed.  </a:t>
            </a:r>
          </a:p>
          <a:p>
            <a:r>
              <a:rPr lang="en-US" altLang="en-US" sz="2400">
                <a:latin typeface="Book Antiqua" panose="02040602050305030304" pitchFamily="18" charset="0"/>
              </a:rPr>
              <a:t>Therefore, a Weibull distribution was tested using the Mann </a:t>
            </a:r>
          </a:p>
          <a:p>
            <a:r>
              <a:rPr lang="en-US" altLang="en-US" sz="2400">
                <a:latin typeface="Book Antiqua" panose="02040602050305030304" pitchFamily="18" charset="0"/>
              </a:rPr>
              <a:t>test with the hypotheses:</a:t>
            </a:r>
          </a:p>
          <a:p>
            <a:endParaRPr lang="en-US" altLang="en-US" sz="2400">
              <a:latin typeface="Book Antiqua" panose="02040602050305030304" pitchFamily="18" charset="0"/>
            </a:endParaRPr>
          </a:p>
          <a:p>
            <a:r>
              <a:rPr lang="en-US" altLang="en-US" sz="2400">
                <a:latin typeface="Book Antiqua" panose="02040602050305030304" pitchFamily="18" charset="0"/>
              </a:rPr>
              <a:t>		H0: Failure times are Weibull </a:t>
            </a:r>
          </a:p>
          <a:p>
            <a:r>
              <a:rPr lang="en-US" altLang="en-US" sz="2400">
                <a:latin typeface="Book Antiqua" panose="02040602050305030304" pitchFamily="18" charset="0"/>
              </a:rPr>
              <a:t>		H1: Failure times are NOT Weibull</a:t>
            </a:r>
          </a:p>
          <a:p>
            <a:r>
              <a:rPr lang="en-US" altLang="en-US" sz="2400">
                <a:latin typeface="Book Antiqua" panose="02040602050305030304" pitchFamily="18" charset="0"/>
              </a:rPr>
              <a:t>Letting the level of significance be </a:t>
            </a:r>
            <a:r>
              <a:rPr lang="en-US" altLang="en-US" sz="2400">
                <a:latin typeface="Symbol" panose="05050102010706020507" pitchFamily="18" charset="2"/>
              </a:rPr>
              <a:t>a</a:t>
            </a:r>
            <a:r>
              <a:rPr lang="en-US" altLang="en-US" sz="2400">
                <a:latin typeface="Book Antiqua" panose="02040602050305030304" pitchFamily="18" charset="0"/>
              </a:rPr>
              <a:t>=0.05.</a:t>
            </a:r>
          </a:p>
        </p:txBody>
      </p:sp>
      <p:sp>
        <p:nvSpPr>
          <p:cNvPr id="37891" name="Title 4"/>
          <p:cNvSpPr>
            <a:spLocks noGrp="1"/>
          </p:cNvSpPr>
          <p:nvPr>
            <p:ph type="title"/>
          </p:nvPr>
        </p:nvSpPr>
        <p:spPr>
          <a:xfrm>
            <a:off x="1219200" y="457200"/>
            <a:ext cx="7620000" cy="790575"/>
          </a:xfrm>
        </p:spPr>
        <p:txBody>
          <a:bodyPr/>
          <a:lstStyle/>
          <a:p>
            <a:r>
              <a:rPr lang="en-US" altLang="en-US"/>
              <a:t>Case 3:  Preventive Maintenance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09600" y="1828800"/>
            <a:ext cx="6135688" cy="1201738"/>
          </a:xfrm>
          <a:prstGeom prst="rect">
            <a:avLst/>
          </a:prstGeom>
          <a:noFill/>
          <a:ln w="9525">
            <a:noFill/>
            <a:miter lim="800000"/>
            <a:headEnd/>
            <a:tailEnd/>
          </a:ln>
          <a:effectLst/>
        </p:spPr>
        <p:txBody>
          <a:bodyPr wrap="none" lIns="92075" tIns="46038" rIns="92075" bIns="46038">
            <a:spAutoFit/>
          </a:bodyPr>
          <a:lstStyle/>
          <a:p>
            <a:pPr marL="457200" indent="-457200">
              <a:buFontTx/>
              <a:buAutoNum type="arabicPeriod"/>
              <a:defRPr/>
            </a:pPr>
            <a:r>
              <a:rPr lang="en-US" sz="2400" dirty="0">
                <a:latin typeface="+mj-lt"/>
              </a:rPr>
              <a:t>H0: Failure times are </a:t>
            </a:r>
            <a:r>
              <a:rPr lang="en-US" sz="2400" dirty="0" err="1">
                <a:latin typeface="+mj-lt"/>
              </a:rPr>
              <a:t>Weibull</a:t>
            </a:r>
            <a:r>
              <a:rPr lang="en-US" sz="2400" dirty="0">
                <a:latin typeface="+mj-lt"/>
              </a:rPr>
              <a:t> </a:t>
            </a:r>
          </a:p>
          <a:p>
            <a:pPr marL="457200" indent="-457200">
              <a:defRPr/>
            </a:pPr>
            <a:r>
              <a:rPr lang="en-US" sz="2400" dirty="0">
                <a:latin typeface="+mj-lt"/>
              </a:rPr>
              <a:t>	H1: Failure times are NOT </a:t>
            </a:r>
            <a:r>
              <a:rPr lang="en-US" sz="2400" dirty="0" err="1">
                <a:latin typeface="+mj-lt"/>
              </a:rPr>
              <a:t>Weibull</a:t>
            </a:r>
            <a:endParaRPr lang="en-US" sz="2400" dirty="0">
              <a:latin typeface="+mj-lt"/>
            </a:endParaRPr>
          </a:p>
          <a:p>
            <a:pPr>
              <a:defRPr/>
            </a:pPr>
            <a:r>
              <a:rPr lang="en-US" sz="2400" dirty="0">
                <a:latin typeface="+mj-lt"/>
              </a:rPr>
              <a:t>Letting the level of significance be </a:t>
            </a:r>
            <a:r>
              <a:rPr lang="en-US" sz="2400" dirty="0">
                <a:latin typeface="+mj-lt"/>
                <a:sym typeface="Symbol"/>
              </a:rPr>
              <a:t></a:t>
            </a:r>
            <a:r>
              <a:rPr lang="en-US" sz="2400" dirty="0">
                <a:latin typeface="+mj-lt"/>
              </a:rPr>
              <a:t>=0.05.</a:t>
            </a:r>
          </a:p>
        </p:txBody>
      </p:sp>
      <p:sp>
        <p:nvSpPr>
          <p:cNvPr id="8196" name="Rectangle 3"/>
          <p:cNvSpPr>
            <a:spLocks noChangeArrowheads="1"/>
          </p:cNvSpPr>
          <p:nvPr/>
        </p:nvSpPr>
        <p:spPr bwMode="auto">
          <a:xfrm>
            <a:off x="228600" y="3124200"/>
            <a:ext cx="5897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Arial Rounded MT Bold" panose="020F0704030504030204" pitchFamily="34" charset="0"/>
              </a:rPr>
              <a:t>	NUMBER ON TEST 		40 </a:t>
            </a:r>
          </a:p>
          <a:p>
            <a:r>
              <a:rPr lang="en-US" altLang="en-US">
                <a:latin typeface="Arial Rounded MT Bold" panose="020F0704030504030204" pitchFamily="34" charset="0"/>
              </a:rPr>
              <a:t>         	NUMBER OF FAILURES      	40 </a:t>
            </a:r>
          </a:p>
          <a:p>
            <a:r>
              <a:rPr lang="en-US" altLang="en-US">
                <a:latin typeface="Arial Rounded MT Bold" panose="020F0704030504030204" pitchFamily="34" charset="0"/>
              </a:rPr>
              <a:t>         	VALUE OF K              		21 </a:t>
            </a:r>
          </a:p>
          <a:p>
            <a:r>
              <a:rPr lang="en-US" altLang="en-US">
                <a:latin typeface="Arial Rounded MT Bold" panose="020F0704030504030204" pitchFamily="34" charset="0"/>
              </a:rPr>
              <a:t>         	NUMERATOR OF TEST       	379.0632 </a:t>
            </a:r>
          </a:p>
          <a:p>
            <a:r>
              <a:rPr lang="en-US" altLang="en-US">
                <a:latin typeface="Arial Rounded MT Bold" panose="020F0704030504030204" pitchFamily="34" charset="0"/>
              </a:rPr>
              <a:t>         	DENOMINATOR OF TEST     	201.166 </a:t>
            </a:r>
          </a:p>
          <a:p>
            <a:r>
              <a:rPr lang="en-US" altLang="en-US">
                <a:latin typeface="Arial Rounded MT Bold" panose="020F0704030504030204" pitchFamily="34" charset="0"/>
              </a:rPr>
              <a:t>         	MANN'S TEST STATISTIC-M 	1.884331 </a:t>
            </a:r>
          </a:p>
          <a:p>
            <a:r>
              <a:rPr lang="en-US" altLang="en-US">
                <a:latin typeface="Arial Rounded MT Bold" panose="020F0704030504030204" pitchFamily="34" charset="0"/>
              </a:rPr>
              <a:t>         	NUM DF FOR F CRITICAL   	38 </a:t>
            </a:r>
          </a:p>
          <a:p>
            <a:r>
              <a:rPr lang="en-US" altLang="en-US">
                <a:latin typeface="Arial Rounded MT Bold" panose="020F0704030504030204" pitchFamily="34" charset="0"/>
              </a:rPr>
              <a:t>         	DENOM DF FOR F CRITICAL 	40 </a:t>
            </a:r>
          </a:p>
        </p:txBody>
      </p:sp>
      <p:graphicFrame>
        <p:nvGraphicFramePr>
          <p:cNvPr id="8194" name="Object 4"/>
          <p:cNvGraphicFramePr>
            <a:graphicFrameLocks/>
          </p:cNvGraphicFramePr>
          <p:nvPr/>
        </p:nvGraphicFramePr>
        <p:xfrm>
          <a:off x="1066800" y="5486400"/>
          <a:ext cx="4038600" cy="427038"/>
        </p:xfrm>
        <a:graphic>
          <a:graphicData uri="http://schemas.openxmlformats.org/presentationml/2006/ole">
            <mc:AlternateContent xmlns:mc="http://schemas.openxmlformats.org/markup-compatibility/2006">
              <mc:Choice xmlns:v="urn:schemas-microsoft-com:vml" Requires="v">
                <p:oleObj spid="_x0000_s8199" name="Equation" r:id="rId4" imgW="2031840" imgH="190440" progId="Equation.3">
                  <p:embed/>
                </p:oleObj>
              </mc:Choice>
              <mc:Fallback>
                <p:oleObj name="Equation" r:id="rId4" imgW="203184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486400"/>
                        <a:ext cx="4038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5" name="Rectangle 5"/>
          <p:cNvSpPr>
            <a:spLocks noChangeArrowheads="1"/>
          </p:cNvSpPr>
          <p:nvPr/>
        </p:nvSpPr>
        <p:spPr bwMode="auto">
          <a:xfrm>
            <a:off x="5867400" y="5334000"/>
            <a:ext cx="2457450" cy="531813"/>
          </a:xfrm>
          <a:prstGeom prst="rect">
            <a:avLst/>
          </a:prstGeom>
          <a:solidFill>
            <a:schemeClr val="accent1"/>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latin typeface="Times New Roman" panose="02020603050405020304" pitchFamily="18" charset="0"/>
              </a:rPr>
              <a:t>Reject Weibull!</a:t>
            </a:r>
          </a:p>
        </p:txBody>
      </p:sp>
      <p:sp>
        <p:nvSpPr>
          <p:cNvPr id="8198" name="Title 7"/>
          <p:cNvSpPr>
            <a:spLocks noGrp="1"/>
          </p:cNvSpPr>
          <p:nvPr>
            <p:ph type="title"/>
          </p:nvPr>
        </p:nvSpPr>
        <p:spPr>
          <a:xfrm>
            <a:off x="1143000" y="457200"/>
            <a:ext cx="7696200" cy="790575"/>
          </a:xfrm>
        </p:spPr>
        <p:txBody>
          <a:bodyPr/>
          <a:lstStyle/>
          <a:p>
            <a:r>
              <a:rPr lang="en-US" altLang="en-US"/>
              <a:t>Case 3:  Preventive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57200" y="2286000"/>
            <a:ext cx="6569075" cy="3046413"/>
            <a:chOff x="230" y="1238"/>
            <a:chExt cx="4138" cy="1919"/>
          </a:xfrm>
        </p:grpSpPr>
        <p:sp>
          <p:nvSpPr>
            <p:cNvPr id="9222" name="Rectangle 2"/>
            <p:cNvSpPr>
              <a:spLocks noChangeArrowheads="1"/>
            </p:cNvSpPr>
            <p:nvPr/>
          </p:nvSpPr>
          <p:spPr bwMode="auto">
            <a:xfrm>
              <a:off x="230" y="1238"/>
              <a:ext cx="4138"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3. A lognormal distribution is now hypothesized and the </a:t>
              </a:r>
            </a:p>
            <a:p>
              <a:r>
                <a:rPr lang="en-US" altLang="en-US" sz="2000">
                  <a:latin typeface="Tahoma" panose="020B0604030504040204" pitchFamily="34" charset="0"/>
                  <a:cs typeface="Tahoma" panose="020B0604030504040204" pitchFamily="34" charset="0"/>
                </a:rPr>
                <a:t>Lilliefors (K-S) goodness-of-fit test is conducted.</a:t>
              </a: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		H0: Failure times are lognormal</a:t>
              </a:r>
            </a:p>
            <a:p>
              <a:r>
                <a:rPr lang="en-US" altLang="en-US" sz="2000">
                  <a:latin typeface="Tahoma" panose="020B0604030504040204" pitchFamily="34" charset="0"/>
                  <a:cs typeface="Tahoma" panose="020B0604030504040204" pitchFamily="34" charset="0"/>
                </a:rPr>
                <a:t>		H1: Failure times are NOT lognormal</a:t>
              </a:r>
            </a:p>
          </p:txBody>
        </p:sp>
        <p:sp>
          <p:nvSpPr>
            <p:cNvPr id="9223" name="Rectangle 3"/>
            <p:cNvSpPr>
              <a:spLocks noChangeArrowheads="1"/>
            </p:cNvSpPr>
            <p:nvPr/>
          </p:nvSpPr>
          <p:spPr bwMode="auto">
            <a:xfrm>
              <a:off x="422" y="2342"/>
              <a:ext cx="3452"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Impact" panose="020B0806030902050204" pitchFamily="34" charset="0"/>
                </a:rPr>
                <a:t>	 </a:t>
              </a:r>
              <a:r>
                <a:rPr lang="en-US" altLang="en-US" sz="2000">
                  <a:latin typeface="Arial Rounded MT Bold" panose="020F0704030504030204" pitchFamily="34" charset="0"/>
                </a:rPr>
                <a:t> </a:t>
              </a:r>
              <a:r>
                <a:rPr lang="en-US" altLang="en-US">
                  <a:latin typeface="Arial Rounded MT Bold" panose="020F0704030504030204" pitchFamily="34" charset="0"/>
                </a:rPr>
                <a:t>MAX D1               	8.453524E-02 </a:t>
              </a:r>
            </a:p>
            <a:p>
              <a:r>
                <a:rPr lang="en-US" altLang="en-US">
                  <a:latin typeface="Arial Rounded MT Bold" panose="020F0704030504030204" pitchFamily="34" charset="0"/>
                </a:rPr>
                <a:t>                   MAX D2               	5.705345E-02 </a:t>
              </a:r>
            </a:p>
            <a:p>
              <a:r>
                <a:rPr lang="en-US" altLang="en-US">
                  <a:latin typeface="Arial Rounded MT Bold" panose="020F0704030504030204" pitchFamily="34" charset="0"/>
                </a:rPr>
                <a:t>                   K-S TEST STAT        	8.453524E-02 </a:t>
              </a:r>
            </a:p>
            <a:p>
              <a:r>
                <a:rPr lang="en-US" altLang="en-US">
                  <a:latin typeface="Arial Rounded MT Bold" panose="020F0704030504030204" pitchFamily="34" charset="0"/>
                </a:rPr>
                <a:t>                   SAMPLE SIZE          	40 </a:t>
              </a:r>
            </a:p>
          </p:txBody>
        </p:sp>
      </p:grpSp>
      <p:graphicFrame>
        <p:nvGraphicFramePr>
          <p:cNvPr id="18437" name="Object 5"/>
          <p:cNvGraphicFramePr>
            <a:graphicFrameLocks/>
          </p:cNvGraphicFramePr>
          <p:nvPr/>
        </p:nvGraphicFramePr>
        <p:xfrm>
          <a:off x="1905000" y="5410200"/>
          <a:ext cx="4225925" cy="508000"/>
        </p:xfrm>
        <a:graphic>
          <a:graphicData uri="http://schemas.openxmlformats.org/presentationml/2006/ole">
            <mc:AlternateContent xmlns:mc="http://schemas.openxmlformats.org/markup-compatibility/2006">
              <mc:Choice xmlns:v="urn:schemas-microsoft-com:vml" Requires="v">
                <p:oleObj spid="_x0000_s9224" name="Equation" r:id="rId4" imgW="2044440" imgH="253800" progId="Equation.3">
                  <p:embed/>
                </p:oleObj>
              </mc:Choice>
              <mc:Fallback>
                <p:oleObj name="Equation" r:id="rId4" imgW="2044440" imgH="2538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410200"/>
                        <a:ext cx="42259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6"/>
          <p:cNvSpPr>
            <a:spLocks noChangeArrowheads="1"/>
          </p:cNvSpPr>
          <p:nvPr/>
        </p:nvSpPr>
        <p:spPr bwMode="auto">
          <a:xfrm>
            <a:off x="457200" y="1600200"/>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2. The MLE's were determined from the failure data - </a:t>
            </a:r>
          </a:p>
          <a:p>
            <a:r>
              <a:rPr lang="en-US" altLang="en-US" sz="2000">
                <a:latin typeface="Tahoma" panose="020B0604030504040204" pitchFamily="34" charset="0"/>
                <a:cs typeface="Tahoma" panose="020B0604030504040204" pitchFamily="34" charset="0"/>
              </a:rPr>
              <a:t>with the result t</a:t>
            </a:r>
            <a:r>
              <a:rPr lang="en-US" altLang="en-US" sz="2000" baseline="-25000">
                <a:latin typeface="Tahoma" panose="020B0604030504040204" pitchFamily="34" charset="0"/>
                <a:cs typeface="Tahoma" panose="020B0604030504040204" pitchFamily="34" charset="0"/>
              </a:rPr>
              <a:t>MED</a:t>
            </a:r>
            <a:r>
              <a:rPr lang="en-US" altLang="en-US" sz="2000">
                <a:latin typeface="Tahoma" panose="020B0604030504040204" pitchFamily="34" charset="0"/>
                <a:cs typeface="Tahoma" panose="020B0604030504040204" pitchFamily="34" charset="0"/>
              </a:rPr>
              <a:t> = 1938 and s = 0.84.</a:t>
            </a:r>
          </a:p>
        </p:txBody>
      </p:sp>
      <p:sp>
        <p:nvSpPr>
          <p:cNvPr id="9221" name="Title 8"/>
          <p:cNvSpPr>
            <a:spLocks noGrp="1"/>
          </p:cNvSpPr>
          <p:nvPr>
            <p:ph type="title"/>
          </p:nvPr>
        </p:nvSpPr>
        <p:spPr>
          <a:xfrm>
            <a:off x="1219200" y="381000"/>
            <a:ext cx="7696200" cy="790575"/>
          </a:xfrm>
        </p:spPr>
        <p:txBody>
          <a:bodyPr/>
          <a:lstStyle/>
          <a:p>
            <a:r>
              <a:rPr lang="en-US" altLang="en-US"/>
              <a:t>Case 3:  Preventive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ChangeArrowheads="1"/>
          </p:cNvSpPr>
          <p:nvPr/>
        </p:nvSpPr>
        <p:spPr bwMode="auto">
          <a:xfrm>
            <a:off x="762000" y="1828800"/>
            <a:ext cx="341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4.  The reliability function is:</a:t>
            </a:r>
          </a:p>
        </p:txBody>
      </p:sp>
      <p:graphicFrame>
        <p:nvGraphicFramePr>
          <p:cNvPr id="10242" name="Object 3"/>
          <p:cNvGraphicFramePr>
            <a:graphicFrameLocks/>
          </p:cNvGraphicFramePr>
          <p:nvPr/>
        </p:nvGraphicFramePr>
        <p:xfrm>
          <a:off x="4267200" y="1524000"/>
          <a:ext cx="3344863" cy="1176338"/>
        </p:xfrm>
        <a:graphic>
          <a:graphicData uri="http://schemas.openxmlformats.org/presentationml/2006/ole">
            <mc:AlternateContent xmlns:mc="http://schemas.openxmlformats.org/markup-compatibility/2006">
              <mc:Choice xmlns:v="urn:schemas-microsoft-com:vml" Requires="v">
                <p:oleObj spid="_x0000_s10249" name="Equation" r:id="rId4" imgW="1498320" imgH="533160" progId="Equation.3">
                  <p:embed/>
                </p:oleObj>
              </mc:Choice>
              <mc:Fallback>
                <p:oleObj name="Equation" r:id="rId4" imgW="1498320" imgH="5331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524000"/>
                        <a:ext cx="3344863"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4"/>
          <p:cNvGraphicFramePr>
            <a:graphicFrameLocks/>
          </p:cNvGraphicFramePr>
          <p:nvPr/>
        </p:nvGraphicFramePr>
        <p:xfrm>
          <a:off x="685800" y="2590800"/>
          <a:ext cx="5711825" cy="649288"/>
        </p:xfrm>
        <a:graphic>
          <a:graphicData uri="http://schemas.openxmlformats.org/presentationml/2006/ole">
            <mc:AlternateContent xmlns:mc="http://schemas.openxmlformats.org/markup-compatibility/2006">
              <mc:Choice xmlns:v="urn:schemas-microsoft-com:vml" Requires="v">
                <p:oleObj spid="_x0000_s10250" name="Equation" r:id="rId6" imgW="2273040" imgH="266400" progId="Equation.3">
                  <p:embed/>
                </p:oleObj>
              </mc:Choice>
              <mc:Fallback>
                <p:oleObj name="Equation" r:id="rId6" imgW="2273040" imgH="2664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590800"/>
                        <a:ext cx="57118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5"/>
          <p:cNvGraphicFramePr>
            <a:graphicFrameLocks/>
          </p:cNvGraphicFramePr>
          <p:nvPr/>
        </p:nvGraphicFramePr>
        <p:xfrm>
          <a:off x="685800" y="3200400"/>
          <a:ext cx="7010400" cy="838200"/>
        </p:xfrm>
        <a:graphic>
          <a:graphicData uri="http://schemas.openxmlformats.org/presentationml/2006/ole">
            <mc:AlternateContent xmlns:mc="http://schemas.openxmlformats.org/markup-compatibility/2006">
              <mc:Choice xmlns:v="urn:schemas-microsoft-com:vml" Requires="v">
                <p:oleObj spid="_x0000_s10251" name="Equation" r:id="rId8" imgW="3225600" imgH="393480" progId="Equation.3">
                  <p:embed/>
                </p:oleObj>
              </mc:Choice>
              <mc:Fallback>
                <p:oleObj name="Equation" r:id="rId8" imgW="322560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2004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6"/>
          <p:cNvSpPr>
            <a:spLocks noChangeArrowheads="1"/>
          </p:cNvSpPr>
          <p:nvPr/>
        </p:nvSpPr>
        <p:spPr bwMode="auto">
          <a:xfrm>
            <a:off x="685800" y="4267200"/>
            <a:ext cx="71659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5. To determine a preventive maintenance program designed </a:t>
            </a:r>
          </a:p>
          <a:p>
            <a:r>
              <a:rPr lang="en-US" altLang="en-US" sz="2000">
                <a:latin typeface="Tahoma" panose="020B0604030504040204" pitchFamily="34" charset="0"/>
                <a:cs typeface="Tahoma" panose="020B0604030504040204" pitchFamily="34" charset="0"/>
              </a:rPr>
              <a:t>to meet the specification, the following table is constructed </a:t>
            </a:r>
          </a:p>
          <a:p>
            <a:r>
              <a:rPr lang="en-US" altLang="en-US" sz="2000">
                <a:latin typeface="Tahoma" panose="020B0604030504040204" pitchFamily="34" charset="0"/>
                <a:cs typeface="Tahoma" panose="020B0604030504040204" pitchFamily="34" charset="0"/>
              </a:rPr>
              <a:t>using the model:</a:t>
            </a:r>
          </a:p>
        </p:txBody>
      </p:sp>
      <p:graphicFrame>
        <p:nvGraphicFramePr>
          <p:cNvPr id="10245" name="Object 7"/>
          <p:cNvGraphicFramePr>
            <a:graphicFrameLocks/>
          </p:cNvGraphicFramePr>
          <p:nvPr/>
        </p:nvGraphicFramePr>
        <p:xfrm>
          <a:off x="966788" y="5270500"/>
          <a:ext cx="7261225" cy="544513"/>
        </p:xfrm>
        <a:graphic>
          <a:graphicData uri="http://schemas.openxmlformats.org/presentationml/2006/ole">
            <mc:AlternateContent xmlns:mc="http://schemas.openxmlformats.org/markup-compatibility/2006">
              <mc:Choice xmlns:v="urn:schemas-microsoft-com:vml" Requires="v">
                <p:oleObj spid="_x0000_s10252" name="Equation" r:id="rId10" imgW="2933640" imgH="228240" progId="Equation.3">
                  <p:embed/>
                </p:oleObj>
              </mc:Choice>
              <mc:Fallback>
                <p:oleObj name="Equation" r:id="rId10" imgW="2933640" imgH="22824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6788" y="5270500"/>
                        <a:ext cx="726122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Title 9"/>
          <p:cNvSpPr>
            <a:spLocks noGrp="1"/>
          </p:cNvSpPr>
          <p:nvPr>
            <p:ph type="title"/>
          </p:nvPr>
        </p:nvSpPr>
        <p:spPr>
          <a:xfrm>
            <a:off x="1066800" y="457200"/>
            <a:ext cx="7772400" cy="790575"/>
          </a:xfrm>
        </p:spPr>
        <p:txBody>
          <a:bodyPr/>
          <a:lstStyle/>
          <a:p>
            <a:r>
              <a:rPr lang="en-US" altLang="en-US"/>
              <a:t>Case 3:  Preventive Maintenance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p:cNvGraphicFramePr>
          <p:nvPr/>
        </p:nvGraphicFramePr>
        <p:xfrm>
          <a:off x="3352800" y="1219200"/>
          <a:ext cx="1752600" cy="1066800"/>
        </p:xfrm>
        <a:graphic>
          <a:graphicData uri="http://schemas.openxmlformats.org/presentationml/2006/ole">
            <mc:AlternateContent xmlns:mc="http://schemas.openxmlformats.org/markup-compatibility/2006">
              <mc:Choice xmlns:v="urn:schemas-microsoft-com:vml" Requires="v">
                <p:oleObj spid="_x0000_s11270" name="Equation" r:id="rId4" imgW="634680" imgH="304560" progId="Equation.3">
                  <p:embed/>
                </p:oleObj>
              </mc:Choice>
              <mc:Fallback>
                <p:oleObj name="Equation" r:id="rId4" imgW="634680" imgH="30456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19200"/>
                        <a:ext cx="1752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 name="Rectangle 3"/>
          <p:cNvSpPr>
            <a:spLocks noChangeArrowheads="1"/>
          </p:cNvSpPr>
          <p:nvPr/>
        </p:nvSpPr>
        <p:spPr bwMode="auto">
          <a:xfrm>
            <a:off x="1828800" y="1905000"/>
            <a:ext cx="6650038"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36000"/>
              </a:spcBef>
            </a:pPr>
            <a:r>
              <a:rPr lang="en-US" altLang="en-US" sz="2000">
                <a:latin typeface="Tahoma" panose="020B0604030504040204" pitchFamily="34" charset="0"/>
                <a:cs typeface="Tahoma" panose="020B0604030504040204" pitchFamily="34" charset="0"/>
              </a:rPr>
              <a:t>n   	T			R(T) 		R(T)</a:t>
            </a:r>
            <a:r>
              <a:rPr lang="en-US" altLang="en-US" sz="2000" baseline="30000">
                <a:latin typeface="Tahoma" panose="020B0604030504040204" pitchFamily="34" charset="0"/>
                <a:cs typeface="Tahoma" panose="020B0604030504040204" pitchFamily="34" charset="0"/>
              </a:rPr>
              <a:t>n</a:t>
            </a:r>
            <a:r>
              <a:rPr lang="en-US" altLang="en-US" sz="2000">
                <a:latin typeface="Tahoma" panose="020B0604030504040204" pitchFamily="34" charset="0"/>
                <a:cs typeface="Tahoma" panose="020B0604030504040204" pitchFamily="34" charset="0"/>
              </a:rPr>
              <a:t>	</a:t>
            </a:r>
          </a:p>
          <a:p>
            <a:pPr>
              <a:spcBef>
                <a:spcPct val="36000"/>
              </a:spcBef>
              <a:spcAft>
                <a:spcPct val="22000"/>
              </a:spcAft>
            </a:pPr>
            <a:r>
              <a:rPr lang="en-US" altLang="en-US" sz="2000">
                <a:latin typeface="Tahoma" panose="020B0604030504040204" pitchFamily="34" charset="0"/>
                <a:cs typeface="Tahoma" panose="020B0604030504040204" pitchFamily="34" charset="0"/>
              </a:rPr>
              <a:t>1	1000	-0.79		.78524		.78524	</a:t>
            </a:r>
          </a:p>
          <a:p>
            <a:pPr>
              <a:spcBef>
                <a:spcPct val="36000"/>
              </a:spcBef>
              <a:spcAft>
                <a:spcPct val="22000"/>
              </a:spcAft>
            </a:pPr>
            <a:r>
              <a:rPr lang="en-US" altLang="en-US" sz="2000">
                <a:latin typeface="Tahoma" panose="020B0604030504040204" pitchFamily="34" charset="0"/>
                <a:cs typeface="Tahoma" panose="020B0604030504040204" pitchFamily="34" charset="0"/>
              </a:rPr>
              <a:t>2	500	-1.61		.9463		.8955	</a:t>
            </a:r>
          </a:p>
          <a:p>
            <a:pPr>
              <a:spcBef>
                <a:spcPct val="36000"/>
              </a:spcBef>
              <a:spcAft>
                <a:spcPct val="22000"/>
              </a:spcAft>
            </a:pPr>
            <a:r>
              <a:rPr lang="en-US" altLang="en-US" sz="2000">
                <a:latin typeface="Tahoma" panose="020B0604030504040204" pitchFamily="34" charset="0"/>
                <a:cs typeface="Tahoma" panose="020B0604030504040204" pitchFamily="34" charset="0"/>
              </a:rPr>
              <a:t>4	250	-2.44		.99266		.9710	</a:t>
            </a:r>
          </a:p>
          <a:p>
            <a:pPr>
              <a:spcBef>
                <a:spcPct val="36000"/>
              </a:spcBef>
              <a:spcAft>
                <a:spcPct val="22000"/>
              </a:spcAft>
            </a:pPr>
            <a:r>
              <a:rPr lang="en-US" altLang="en-US" sz="2000">
                <a:solidFill>
                  <a:schemeClr val="tx2"/>
                </a:solidFill>
                <a:latin typeface="Tahoma" panose="020B0604030504040204" pitchFamily="34" charset="0"/>
                <a:cs typeface="Tahoma" panose="020B0604030504040204" pitchFamily="34" charset="0"/>
              </a:rPr>
              <a:t>5	200	-2.70		.99653		.9827	</a:t>
            </a:r>
            <a:endParaRPr lang="en-US" altLang="en-US" sz="2000">
              <a:latin typeface="Tahoma" panose="020B0604030504040204" pitchFamily="34" charset="0"/>
              <a:cs typeface="Tahoma" panose="020B0604030504040204" pitchFamily="34" charset="0"/>
            </a:endParaRPr>
          </a:p>
          <a:p>
            <a:pPr>
              <a:spcBef>
                <a:spcPct val="36000"/>
              </a:spcBef>
              <a:spcAft>
                <a:spcPct val="22000"/>
              </a:spcAft>
            </a:pPr>
            <a:r>
              <a:rPr lang="en-US" altLang="en-US" sz="2000">
                <a:latin typeface="Tahoma" panose="020B0604030504040204" pitchFamily="34" charset="0"/>
                <a:cs typeface="Tahoma" panose="020B0604030504040204" pitchFamily="34" charset="0"/>
              </a:rPr>
              <a:t>8	125	-3.26		.99944		.9955	</a:t>
            </a:r>
          </a:p>
        </p:txBody>
      </p:sp>
      <p:sp>
        <p:nvSpPr>
          <p:cNvPr id="11268" name="Rectangle 4"/>
          <p:cNvSpPr>
            <a:spLocks noChangeArrowheads="1"/>
          </p:cNvSpPr>
          <p:nvPr/>
        </p:nvSpPr>
        <p:spPr bwMode="auto">
          <a:xfrm>
            <a:off x="838200" y="4953000"/>
            <a:ext cx="7237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6.  Therefore, a 200 cycle preventive maintenance program is </a:t>
            </a:r>
          </a:p>
          <a:p>
            <a:r>
              <a:rPr lang="en-US" altLang="en-US" sz="2000">
                <a:latin typeface="Tahoma" panose="020B0604030504040204" pitchFamily="34" charset="0"/>
                <a:cs typeface="Tahoma" panose="020B0604030504040204" pitchFamily="34" charset="0"/>
              </a:rPr>
              <a:t>suggested (initiated).</a:t>
            </a:r>
          </a:p>
        </p:txBody>
      </p:sp>
      <p:sp>
        <p:nvSpPr>
          <p:cNvPr id="11269" name="Title 8"/>
          <p:cNvSpPr>
            <a:spLocks noGrp="1"/>
          </p:cNvSpPr>
          <p:nvPr>
            <p:ph type="title"/>
          </p:nvPr>
        </p:nvSpPr>
        <p:spPr>
          <a:xfrm>
            <a:off x="1066800" y="381000"/>
            <a:ext cx="7848600" cy="790575"/>
          </a:xfrm>
        </p:spPr>
        <p:txBody>
          <a:bodyPr/>
          <a:lstStyle/>
          <a:p>
            <a:r>
              <a:rPr lang="en-US" altLang="en-US"/>
              <a:t>Case 3:  Preventive Maintenance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0" y="457200"/>
            <a:ext cx="7107238" cy="790575"/>
          </a:xfrm>
          <a:noFill/>
        </p:spPr>
        <p:txBody>
          <a:bodyPr lIns="92075" tIns="46038" rIns="92075" bIns="46038"/>
          <a:lstStyle/>
          <a:p>
            <a:r>
              <a:rPr lang="en-US" altLang="en-US"/>
              <a:t>Case 1:  Redundancy</a:t>
            </a:r>
          </a:p>
        </p:txBody>
      </p:sp>
      <p:sp>
        <p:nvSpPr>
          <p:cNvPr id="31747" name="Rectangle 3"/>
          <p:cNvSpPr>
            <a:spLocks noChangeArrowheads="1"/>
          </p:cNvSpPr>
          <p:nvPr/>
        </p:nvSpPr>
        <p:spPr bwMode="auto">
          <a:xfrm>
            <a:off x="838200" y="1447800"/>
            <a:ext cx="7813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1. In order to determine the reliability seventy-five units were placed on test under a high stress environment.  The test was terminated at the 50th failure with the following failure times (in hours) recorded.</a:t>
            </a:r>
          </a:p>
          <a:p>
            <a:endParaRPr lang="en-US" altLang="en-US" sz="2000">
              <a:latin typeface="Tahoma" panose="020B0604030504040204" pitchFamily="34" charset="0"/>
              <a:cs typeface="Tahoma" panose="020B0604030504040204" pitchFamily="34" charset="0"/>
            </a:endParaRPr>
          </a:p>
          <a:p>
            <a:r>
              <a:rPr lang="en-US" altLang="en-US">
                <a:latin typeface="Book Antiqua" panose="02040602050305030304" pitchFamily="18" charset="0"/>
              </a:rPr>
              <a:t>0.4	0.8	0.8	1.9	2.0	Electronic component</a:t>
            </a:r>
          </a:p>
          <a:p>
            <a:r>
              <a:rPr lang="en-US" altLang="en-US">
                <a:latin typeface="Book Antiqua" panose="02040602050305030304" pitchFamily="18" charset="0"/>
              </a:rPr>
              <a:t>2.2	2.4	2.7	3.1	3.2	</a:t>
            </a:r>
            <a:r>
              <a:rPr lang="en-US" altLang="en-US" sz="2400">
                <a:solidFill>
                  <a:srgbClr val="484717"/>
                </a:solidFill>
                <a:latin typeface="Book Antiqua" panose="02040602050305030304" pitchFamily="18" charset="0"/>
              </a:rPr>
              <a:t>Goal:     R(4) = .90</a:t>
            </a:r>
            <a:endParaRPr lang="en-US" altLang="en-US" sz="2000">
              <a:solidFill>
                <a:srgbClr val="484717"/>
              </a:solidFill>
              <a:latin typeface="Book Antiqua" panose="02040602050305030304" pitchFamily="18" charset="0"/>
            </a:endParaRPr>
          </a:p>
          <a:p>
            <a:r>
              <a:rPr lang="en-US" altLang="en-US">
                <a:latin typeface="Book Antiqua" panose="02040602050305030304" pitchFamily="18" charset="0"/>
              </a:rPr>
              <a:t>3.6	3.9	4.0	4.0	4.3	</a:t>
            </a:r>
          </a:p>
          <a:p>
            <a:r>
              <a:rPr lang="en-US" altLang="en-US">
                <a:latin typeface="Book Antiqua" panose="02040602050305030304" pitchFamily="18" charset="0"/>
              </a:rPr>
              <a:t>5.7	6.0	6.3	6.5	6.8	</a:t>
            </a:r>
          </a:p>
          <a:p>
            <a:r>
              <a:rPr lang="en-US" altLang="en-US">
                <a:latin typeface="Book Antiqua" panose="02040602050305030304" pitchFamily="18" charset="0"/>
              </a:rPr>
              <a:t>8.3	10.1	11.1	11.4	11.5	</a:t>
            </a:r>
          </a:p>
          <a:p>
            <a:r>
              <a:rPr lang="en-US" altLang="en-US">
                <a:latin typeface="Book Antiqua" panose="02040602050305030304" pitchFamily="18" charset="0"/>
              </a:rPr>
              <a:t>11.7	11.8	12.4	12.7	13.1	</a:t>
            </a:r>
          </a:p>
          <a:p>
            <a:r>
              <a:rPr lang="en-US" altLang="en-US">
                <a:latin typeface="Book Antiqua" panose="02040602050305030304" pitchFamily="18" charset="0"/>
              </a:rPr>
              <a:t>15.0	15.4	17.6	17.8	18.3	</a:t>
            </a:r>
          </a:p>
          <a:p>
            <a:r>
              <a:rPr lang="en-US" altLang="en-US">
                <a:latin typeface="Book Antiqua" panose="02040602050305030304" pitchFamily="18" charset="0"/>
              </a:rPr>
              <a:t>18.7	18.9	19.4	19.6	19.8	</a:t>
            </a:r>
          </a:p>
          <a:p>
            <a:r>
              <a:rPr lang="en-US" altLang="en-US">
                <a:latin typeface="Book Antiqua" panose="02040602050305030304" pitchFamily="18" charset="0"/>
              </a:rPr>
              <a:t>21.0	21.5	21.6	22.2	22.8	</a:t>
            </a:r>
          </a:p>
          <a:p>
            <a:r>
              <a:rPr lang="en-US" altLang="en-US">
                <a:latin typeface="Book Antiqua" panose="02040602050305030304" pitchFamily="18" charset="0"/>
              </a:rPr>
              <a:t>24.1	25.1	25.6	25.8	26.0</a:t>
            </a:r>
            <a:r>
              <a:rPr lang="en-US" altLang="en-US" sz="2000">
                <a:latin typeface="Book Antiqua" panose="0204060205030503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295400" y="381000"/>
            <a:ext cx="7010400" cy="876300"/>
          </a:xfrm>
          <a:noFill/>
        </p:spPr>
        <p:txBody>
          <a:bodyPr lIns="92075" tIns="46038" rIns="92075" bIns="46038"/>
          <a:lstStyle/>
          <a:p>
            <a:r>
              <a:rPr lang="en-US" altLang="en-US" sz="3800"/>
              <a:t>Case 4:  Reliability Allocation</a:t>
            </a:r>
          </a:p>
        </p:txBody>
      </p:sp>
      <p:graphicFrame>
        <p:nvGraphicFramePr>
          <p:cNvPr id="12290" name="Object 3"/>
          <p:cNvGraphicFramePr>
            <a:graphicFrameLocks/>
          </p:cNvGraphicFramePr>
          <p:nvPr/>
        </p:nvGraphicFramePr>
        <p:xfrm>
          <a:off x="914400" y="1447800"/>
          <a:ext cx="6477000" cy="1600200"/>
        </p:xfrm>
        <a:graphic>
          <a:graphicData uri="http://schemas.openxmlformats.org/presentationml/2006/ole">
            <mc:AlternateContent xmlns:mc="http://schemas.openxmlformats.org/markup-compatibility/2006">
              <mc:Choice xmlns:v="urn:schemas-microsoft-com:vml" Requires="v">
                <p:oleObj spid="_x0000_s12293" name="Document" r:id="rId4" imgW="2742840" imgH="2742840" progId="Word.Document.8">
                  <p:embed/>
                </p:oleObj>
              </mc:Choice>
              <mc:Fallback>
                <p:oleObj name="Document" r:id="rId4" imgW="2742840" imgH="27428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6477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4"/>
          <p:cNvSpPr>
            <a:spLocks noChangeArrowheads="1"/>
          </p:cNvSpPr>
          <p:nvPr/>
        </p:nvSpPr>
        <p:spPr bwMode="auto">
          <a:xfrm>
            <a:off x="381000" y="3505200"/>
            <a:ext cx="8229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A reliability testing program conducted during initial development tested each component independently with the following results.  The test was concluded after 8000 operating hours (accelerated life testing).  From the test data, the engineering design team must determine the number of redundant components in order to achieve a 95 percent reliability at 1000 operating hours.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1447800"/>
            <a:ext cx="8496300" cy="4432300"/>
          </a:xfrm>
          <a:prstGeom prst="rect">
            <a:avLst/>
          </a:prstGeom>
          <a:noFill/>
          <a:ln w="9525">
            <a:noFill/>
            <a:miter lim="800000"/>
            <a:headEnd/>
            <a:tailEnd/>
          </a:ln>
          <a:effectLst/>
        </p:spPr>
        <p:txBody>
          <a:bodyPr wrap="none" lIns="92075" tIns="46038" rIns="92075" bIns="46038">
            <a:spAutoFit/>
          </a:bodyPr>
          <a:lstStyle/>
          <a:p>
            <a:pPr>
              <a:lnSpc>
                <a:spcPct val="75000"/>
              </a:lnSpc>
              <a:defRPr/>
            </a:pPr>
            <a:r>
              <a:rPr lang="en-US" sz="2400" dirty="0">
                <a:latin typeface="Book Antiqua" pitchFamily="18" charset="0"/>
              </a:rPr>
              <a:t>	</a:t>
            </a:r>
            <a:r>
              <a:rPr lang="en-US" sz="2000" dirty="0">
                <a:latin typeface="+mj-lt"/>
              </a:rPr>
              <a:t>		Power</a:t>
            </a:r>
          </a:p>
          <a:p>
            <a:pPr>
              <a:lnSpc>
                <a:spcPct val="75000"/>
              </a:lnSpc>
              <a:defRPr/>
            </a:pPr>
            <a:r>
              <a:rPr lang="en-US" sz="2000" dirty="0">
                <a:latin typeface="+mj-lt"/>
              </a:rPr>
              <a:t>			Supply		Tuner		Receiver	</a:t>
            </a:r>
          </a:p>
          <a:p>
            <a:pPr>
              <a:lnSpc>
                <a:spcPct val="75000"/>
              </a:lnSpc>
              <a:defRPr/>
            </a:pPr>
            <a:r>
              <a:rPr lang="en-US" sz="2000" dirty="0">
                <a:latin typeface="+mj-lt"/>
              </a:rPr>
              <a:t>Unit Cost ($)		175		250		525	</a:t>
            </a:r>
          </a:p>
          <a:p>
            <a:pPr>
              <a:lnSpc>
                <a:spcPct val="75000"/>
              </a:lnSpc>
              <a:defRPr/>
            </a:pPr>
            <a:r>
              <a:rPr lang="en-US" sz="2000" u="sng" dirty="0">
                <a:latin typeface="+mj-lt"/>
              </a:rPr>
              <a:t>Number on Test		30		20		15	</a:t>
            </a:r>
          </a:p>
          <a:p>
            <a:pPr>
              <a:lnSpc>
                <a:spcPct val="75000"/>
              </a:lnSpc>
              <a:defRPr/>
            </a:pPr>
            <a:r>
              <a:rPr lang="en-US" sz="2000" dirty="0">
                <a:latin typeface="+mj-lt"/>
              </a:rPr>
              <a:t>Failure Times:		4779		588.0		82.8	</a:t>
            </a:r>
          </a:p>
          <a:p>
            <a:pPr>
              <a:lnSpc>
                <a:spcPct val="75000"/>
              </a:lnSpc>
              <a:defRPr/>
            </a:pPr>
            <a:r>
              <a:rPr lang="en-US" sz="2000" dirty="0">
                <a:latin typeface="+mj-lt"/>
              </a:rPr>
              <a:t>			5051		3682.6		820.2	</a:t>
            </a:r>
          </a:p>
          <a:p>
            <a:pPr>
              <a:lnSpc>
                <a:spcPct val="75000"/>
              </a:lnSpc>
              <a:defRPr/>
            </a:pPr>
            <a:r>
              <a:rPr lang="en-US" sz="2000" dirty="0">
                <a:latin typeface="+mj-lt"/>
              </a:rPr>
              <a:t>			5633		3819.0		858.3	</a:t>
            </a:r>
          </a:p>
          <a:p>
            <a:pPr>
              <a:lnSpc>
                <a:spcPct val="75000"/>
              </a:lnSpc>
              <a:defRPr/>
            </a:pPr>
            <a:r>
              <a:rPr lang="en-US" sz="2000" dirty="0">
                <a:latin typeface="+mj-lt"/>
              </a:rPr>
              <a:t>			6317		4999.5		1201.9	</a:t>
            </a:r>
          </a:p>
          <a:p>
            <a:pPr>
              <a:lnSpc>
                <a:spcPct val="75000"/>
              </a:lnSpc>
              <a:defRPr/>
            </a:pPr>
            <a:r>
              <a:rPr lang="en-US" sz="2000" dirty="0">
                <a:latin typeface="+mj-lt"/>
              </a:rPr>
              <a:t>			7491		5048.3		1412.3	</a:t>
            </a:r>
          </a:p>
          <a:p>
            <a:pPr>
              <a:lnSpc>
                <a:spcPct val="75000"/>
              </a:lnSpc>
              <a:defRPr/>
            </a:pPr>
            <a:r>
              <a:rPr lang="en-US" sz="2000" dirty="0">
                <a:latin typeface="+mj-lt"/>
              </a:rPr>
              <a:t>			7573		5688.1		1989.1	</a:t>
            </a:r>
          </a:p>
          <a:p>
            <a:pPr>
              <a:lnSpc>
                <a:spcPct val="75000"/>
              </a:lnSpc>
              <a:defRPr/>
            </a:pPr>
            <a:r>
              <a:rPr lang="en-US" sz="2000" dirty="0">
                <a:latin typeface="+mj-lt"/>
              </a:rPr>
              <a:t>			7637		7480.7		2042.7	</a:t>
            </a:r>
          </a:p>
          <a:p>
            <a:pPr>
              <a:lnSpc>
                <a:spcPct val="75000"/>
              </a:lnSpc>
              <a:defRPr/>
            </a:pPr>
            <a:r>
              <a:rPr lang="en-US" sz="2000" dirty="0">
                <a:latin typeface="+mj-lt"/>
              </a:rPr>
              <a:t>			7953		7641.6		3113.9	</a:t>
            </a:r>
          </a:p>
          <a:p>
            <a:pPr>
              <a:lnSpc>
                <a:spcPct val="75000"/>
              </a:lnSpc>
              <a:defRPr/>
            </a:pPr>
            <a:r>
              <a:rPr lang="en-US" sz="2000" dirty="0">
                <a:latin typeface="+mj-lt"/>
              </a:rPr>
              <a:t>			3176.6	</a:t>
            </a:r>
          </a:p>
          <a:p>
            <a:pPr>
              <a:lnSpc>
                <a:spcPct val="75000"/>
              </a:lnSpc>
              <a:defRPr/>
            </a:pPr>
            <a:r>
              <a:rPr lang="en-US" sz="2000" dirty="0">
                <a:latin typeface="+mj-lt"/>
              </a:rPr>
              <a:t>			3706.7	</a:t>
            </a:r>
          </a:p>
          <a:p>
            <a:pPr>
              <a:lnSpc>
                <a:spcPct val="75000"/>
              </a:lnSpc>
              <a:defRPr/>
            </a:pPr>
            <a:r>
              <a:rPr lang="en-US" sz="2000" dirty="0">
                <a:latin typeface="+mj-lt"/>
              </a:rPr>
              <a:t>			3790.3	</a:t>
            </a:r>
          </a:p>
          <a:p>
            <a:pPr>
              <a:lnSpc>
                <a:spcPct val="75000"/>
              </a:lnSpc>
              <a:defRPr/>
            </a:pPr>
            <a:r>
              <a:rPr lang="en-US" sz="2000" dirty="0">
                <a:latin typeface="+mj-lt"/>
              </a:rPr>
              <a:t>			4057.0	</a:t>
            </a:r>
          </a:p>
          <a:p>
            <a:pPr>
              <a:lnSpc>
                <a:spcPct val="75000"/>
              </a:lnSpc>
              <a:defRPr/>
            </a:pPr>
            <a:r>
              <a:rPr lang="en-US" sz="2000" dirty="0">
                <a:latin typeface="+mj-lt"/>
              </a:rPr>
              <a:t>			4488.0	</a:t>
            </a:r>
          </a:p>
          <a:p>
            <a:pPr>
              <a:defRPr/>
            </a:pPr>
            <a:r>
              <a:rPr lang="en-US" dirty="0">
                <a:latin typeface="+mj-lt"/>
              </a:rPr>
              <a:t>					</a:t>
            </a:r>
            <a:r>
              <a:rPr lang="en-US" sz="2400" dirty="0">
                <a:latin typeface="+mj-lt"/>
              </a:rPr>
              <a:t>t</a:t>
            </a:r>
            <a:r>
              <a:rPr lang="en-US" sz="2400" baseline="-25000" dirty="0">
                <a:latin typeface="+mj-lt"/>
              </a:rPr>
              <a:t>*</a:t>
            </a:r>
            <a:r>
              <a:rPr lang="en-US" sz="2400" dirty="0">
                <a:latin typeface="+mj-lt"/>
              </a:rPr>
              <a:t> = 8000 hours</a:t>
            </a:r>
          </a:p>
        </p:txBody>
      </p:sp>
      <p:sp>
        <p:nvSpPr>
          <p:cNvPr id="38915" name="Title 4"/>
          <p:cNvSpPr>
            <a:spLocks noGrp="1"/>
          </p:cNvSpPr>
          <p:nvPr>
            <p:ph type="title"/>
          </p:nvPr>
        </p:nvSpPr>
        <p:spPr>
          <a:xfrm>
            <a:off x="1219200" y="381000"/>
            <a:ext cx="7107238" cy="790575"/>
          </a:xfrm>
        </p:spPr>
        <p:txBody>
          <a:bodyPr/>
          <a:lstStyle/>
          <a:p>
            <a:r>
              <a:rPr lang="en-US" altLang="en-US"/>
              <a:t>Case 4:  Reliability Allocation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62000" y="1752600"/>
            <a:ext cx="7924800" cy="3133725"/>
          </a:xfrm>
          <a:prstGeom prst="rect">
            <a:avLst/>
          </a:prstGeom>
          <a:noFill/>
          <a:ln w="9525">
            <a:noFill/>
            <a:miter lim="800000"/>
            <a:headEnd/>
            <a:tailEnd/>
          </a:ln>
          <a:effectLst/>
        </p:spPr>
        <p:txBody>
          <a:bodyPr lIns="92075" tIns="46038" rIns="92075" bIns="46038">
            <a:spAutoFit/>
          </a:bodyPr>
          <a:lstStyle/>
          <a:p>
            <a:pPr>
              <a:defRPr/>
            </a:pPr>
            <a:r>
              <a:rPr lang="en-US" sz="2000" dirty="0">
                <a:latin typeface="+mj-lt"/>
              </a:rPr>
              <a:t>Because the data was incomplete (Type I censored), a </a:t>
            </a:r>
          </a:p>
          <a:p>
            <a:pPr>
              <a:defRPr/>
            </a:pPr>
            <a:r>
              <a:rPr lang="en-US" sz="2000" dirty="0">
                <a:latin typeface="+mj-lt"/>
              </a:rPr>
              <a:t>least-squares fit using the </a:t>
            </a:r>
            <a:r>
              <a:rPr lang="en-US" sz="2000" dirty="0" err="1">
                <a:latin typeface="+mj-lt"/>
              </a:rPr>
              <a:t>Weibull</a:t>
            </a:r>
            <a:r>
              <a:rPr lang="en-US" sz="2000" dirty="0">
                <a:latin typeface="+mj-lt"/>
              </a:rPr>
              <a:t> probability-plot was </a:t>
            </a:r>
          </a:p>
          <a:p>
            <a:pPr>
              <a:defRPr/>
            </a:pPr>
            <a:r>
              <a:rPr lang="en-US" sz="2000" dirty="0">
                <a:latin typeface="+mj-lt"/>
              </a:rPr>
              <a:t>accomplished with where n is the total number on test. </a:t>
            </a:r>
          </a:p>
          <a:p>
            <a:pPr>
              <a:defRPr/>
            </a:pPr>
            <a:r>
              <a:rPr lang="en-US" sz="2000" dirty="0">
                <a:latin typeface="+mj-lt"/>
              </a:rPr>
              <a:t>Summarizing the results:</a:t>
            </a:r>
          </a:p>
          <a:p>
            <a:pPr>
              <a:spcAft>
                <a:spcPct val="36000"/>
              </a:spcAft>
              <a:defRPr/>
            </a:pPr>
            <a:r>
              <a:rPr lang="en-US" sz="2000" dirty="0">
                <a:latin typeface="+mj-lt"/>
              </a:rPr>
              <a:t>		Power Supply		Tuner		Receiver</a:t>
            </a:r>
          </a:p>
          <a:p>
            <a:pPr>
              <a:spcBef>
                <a:spcPct val="36000"/>
              </a:spcBef>
              <a:spcAft>
                <a:spcPct val="22000"/>
              </a:spcAft>
              <a:defRPr/>
            </a:pPr>
            <a:r>
              <a:rPr lang="en-US" sz="2000" dirty="0">
                <a:latin typeface="+mj-lt"/>
              </a:rPr>
              <a:t>Estimated </a:t>
            </a:r>
            <a:r>
              <a:rPr lang="en-US" sz="2000" dirty="0">
                <a:latin typeface="+mj-lt"/>
                <a:sym typeface="Symbol"/>
              </a:rPr>
              <a:t></a:t>
            </a:r>
            <a:r>
              <a:rPr lang="en-US" sz="2000" dirty="0">
                <a:latin typeface="+mj-lt"/>
              </a:rPr>
              <a:t>		3.98		0.986		0.928	</a:t>
            </a:r>
          </a:p>
          <a:p>
            <a:pPr>
              <a:spcBef>
                <a:spcPct val="36000"/>
              </a:spcBef>
              <a:spcAft>
                <a:spcPct val="22000"/>
              </a:spcAft>
              <a:defRPr/>
            </a:pPr>
            <a:r>
              <a:rPr lang="en-US" sz="2000" dirty="0">
                <a:latin typeface="+mj-lt"/>
              </a:rPr>
              <a:t>Estimated </a:t>
            </a:r>
            <a:r>
              <a:rPr lang="en-US" sz="2000" dirty="0">
                <a:latin typeface="+mj-lt"/>
                <a:sym typeface="Symbol"/>
              </a:rPr>
              <a:t></a:t>
            </a:r>
            <a:r>
              <a:rPr lang="en-US" sz="2000" dirty="0">
                <a:latin typeface="+mj-lt"/>
              </a:rPr>
              <a:t>		10981		22172		3893.5	</a:t>
            </a:r>
          </a:p>
          <a:p>
            <a:pPr>
              <a:spcBef>
                <a:spcPct val="36000"/>
              </a:spcBef>
              <a:spcAft>
                <a:spcPct val="22000"/>
              </a:spcAft>
              <a:defRPr/>
            </a:pPr>
            <a:r>
              <a:rPr lang="en-US" sz="2000" dirty="0">
                <a:latin typeface="+mj-lt"/>
              </a:rPr>
              <a:t>Correlation		0.95		0.93		0.95	</a:t>
            </a:r>
          </a:p>
        </p:txBody>
      </p:sp>
      <p:graphicFrame>
        <p:nvGraphicFramePr>
          <p:cNvPr id="23555" name="Object 3"/>
          <p:cNvGraphicFramePr>
            <a:graphicFrameLocks/>
          </p:cNvGraphicFramePr>
          <p:nvPr/>
        </p:nvGraphicFramePr>
        <p:xfrm>
          <a:off x="685800" y="5029200"/>
          <a:ext cx="7637463" cy="760413"/>
        </p:xfrm>
        <a:graphic>
          <a:graphicData uri="http://schemas.openxmlformats.org/presentationml/2006/ole">
            <mc:AlternateContent xmlns:mc="http://schemas.openxmlformats.org/markup-compatibility/2006">
              <mc:Choice xmlns:v="urn:schemas-microsoft-com:vml" Requires="v">
                <p:oleObj spid="_x0000_s13317" name="Equation" r:id="rId4" imgW="2463480" imgH="253800" progId="Equation.3">
                  <p:embed/>
                </p:oleObj>
              </mc:Choice>
              <mc:Fallback>
                <p:oleObj name="Equation" r:id="rId4" imgW="2463480" imgH="253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7637463"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itle 5"/>
          <p:cNvSpPr>
            <a:spLocks noGrp="1"/>
          </p:cNvSpPr>
          <p:nvPr>
            <p:ph type="title"/>
          </p:nvPr>
        </p:nvSpPr>
        <p:spPr>
          <a:xfrm>
            <a:off x="1219200" y="457200"/>
            <a:ext cx="7107238" cy="790575"/>
          </a:xfrm>
        </p:spPr>
        <p:txBody>
          <a:bodyPr/>
          <a:lstStyle/>
          <a:p>
            <a:r>
              <a:rPr lang="en-US" altLang="en-US"/>
              <a:t>Case 4:  Reliability Allocation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p:cNvGraphicFramePr>
          <p:nvPr/>
        </p:nvGraphicFramePr>
        <p:xfrm>
          <a:off x="990600" y="228600"/>
          <a:ext cx="7832725" cy="5356225"/>
        </p:xfrm>
        <a:graphic>
          <a:graphicData uri="http://schemas.openxmlformats.org/presentationml/2006/ole">
            <mc:AlternateContent xmlns:mc="http://schemas.openxmlformats.org/markup-compatibility/2006">
              <mc:Choice xmlns:v="urn:schemas-microsoft-com:vml" Requires="v">
                <p:oleObj spid="_x0000_s14340" name="Document" r:id="rId4" imgW="5486040" imgH="3754080" progId="Word.Document.8">
                  <p:embed/>
                </p:oleObj>
              </mc:Choice>
              <mc:Fallback>
                <p:oleObj name="Document" r:id="rId4" imgW="5486040" imgH="375408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
                        <a:ext cx="7832725" cy="5356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p:cNvGraphicFramePr>
            <a:graphicFrameLocks/>
          </p:cNvGraphicFramePr>
          <p:nvPr/>
        </p:nvGraphicFramePr>
        <p:xfrm>
          <a:off x="2438400" y="5334000"/>
          <a:ext cx="3581400" cy="762000"/>
        </p:xfrm>
        <a:graphic>
          <a:graphicData uri="http://schemas.openxmlformats.org/presentationml/2006/ole">
            <mc:AlternateContent xmlns:mc="http://schemas.openxmlformats.org/markup-compatibility/2006">
              <mc:Choice xmlns:v="urn:schemas-microsoft-com:vml" Requires="v">
                <p:oleObj spid="_x0000_s14341" name="Equation" r:id="rId6" imgW="1714320" imgH="431640" progId="Equation.3">
                  <p:embed/>
                </p:oleObj>
              </mc:Choice>
              <mc:Fallback>
                <p:oleObj name="Equation" r:id="rId6" imgW="1714320" imgH="43164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334000"/>
                        <a:ext cx="3581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95400" y="190500"/>
            <a:ext cx="7543800" cy="1028700"/>
          </a:xfrm>
          <a:noFill/>
        </p:spPr>
        <p:txBody>
          <a:bodyPr lIns="92075" tIns="46038" rIns="92075" bIns="46038"/>
          <a:lstStyle/>
          <a:p>
            <a:r>
              <a:rPr lang="en-US" altLang="en-US" sz="3400"/>
              <a:t>Case 5:  Reliability Growth Testing</a:t>
            </a:r>
          </a:p>
        </p:txBody>
      </p:sp>
      <p:sp>
        <p:nvSpPr>
          <p:cNvPr id="39939" name="Rectangle 3"/>
          <p:cNvSpPr>
            <a:spLocks noChangeArrowheads="1"/>
          </p:cNvSpPr>
          <p:nvPr/>
        </p:nvSpPr>
        <p:spPr bwMode="auto">
          <a:xfrm>
            <a:off x="533400" y="1676400"/>
            <a:ext cx="7924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A high priced automobile will have a new road sensing suspension system with four linear vertical displacement sensors.  The sensors provide a controller with information on the dynamic state of the vehicle.  Prior to production, prototype sensors are to undergo reliability growth testing in order to reach a target MTTF of 8000 hours.  Testing consists of measuring electrical performance (operating current, output impedance, voltage), determining the effect of various (accelerated) environmental stresses including </a:t>
            </a:r>
          </a:p>
          <a:p>
            <a:r>
              <a:rPr lang="en-US" altLang="en-US" sz="2000">
                <a:latin typeface="Tahoma" panose="020B0604030504040204" pitchFamily="34" charset="0"/>
                <a:cs typeface="Tahoma" panose="020B0604030504040204" pitchFamily="34" charset="0"/>
              </a:rPr>
              <a:t>temperature, temperature cycling, humidity and water spray, corrosion and salt spray, and dust; and subjecting the sensors to (accelerated) mechanical vibration tests.  </a:t>
            </a:r>
          </a:p>
        </p:txBody>
      </p:sp>
      <p:pic>
        <p:nvPicPr>
          <p:cNvPr id="3994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257800"/>
            <a:ext cx="1793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28600" y="1752600"/>
            <a:ext cx="8313738"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Initial test were performed on 43 sensors with 6 failures </a:t>
            </a:r>
          </a:p>
          <a:p>
            <a:r>
              <a:rPr lang="en-US" altLang="en-US" sz="2000">
                <a:latin typeface="Tahoma" panose="020B0604030504040204" pitchFamily="34" charset="0"/>
                <a:cs typeface="Tahoma" panose="020B0604030504040204" pitchFamily="34" charset="0"/>
              </a:rPr>
              <a:t>occurring at individual test times of 24, 72, 102, 168, 216, and </a:t>
            </a:r>
          </a:p>
          <a:p>
            <a:r>
              <a:rPr lang="en-US" altLang="en-US" sz="2000">
                <a:latin typeface="Tahoma" panose="020B0604030504040204" pitchFamily="34" charset="0"/>
                <a:cs typeface="Tahoma" panose="020B0604030504040204" pitchFamily="34" charset="0"/>
              </a:rPr>
              <a:t>250 hours.  Each failure was analyzed with the design team </a:t>
            </a:r>
          </a:p>
          <a:p>
            <a:r>
              <a:rPr lang="en-US" altLang="en-US" sz="2000">
                <a:latin typeface="Tahoma" panose="020B0604030504040204" pitchFamily="34" charset="0"/>
                <a:cs typeface="Tahoma" panose="020B0604030504040204" pitchFamily="34" charset="0"/>
              </a:rPr>
              <a:t>recommending and implementing design corrections.  The test </a:t>
            </a:r>
          </a:p>
          <a:p>
            <a:r>
              <a:rPr lang="en-US" altLang="en-US" sz="2000">
                <a:latin typeface="Tahoma" panose="020B0604030504040204" pitchFamily="34" charset="0"/>
                <a:cs typeface="Tahoma" panose="020B0604030504040204" pitchFamily="34" charset="0"/>
              </a:rPr>
              <a:t>plan required terminating the test at 300 hours. </a:t>
            </a: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		</a:t>
            </a:r>
            <a:r>
              <a:rPr lang="en-US" altLang="en-US" u="sng">
                <a:latin typeface="Tahoma" panose="020B0604030504040204" pitchFamily="34" charset="0"/>
                <a:cs typeface="Tahoma" panose="020B0604030504040204" pitchFamily="34" charset="0"/>
              </a:rPr>
              <a:t>Failure time		Cumulative Test Time</a:t>
            </a:r>
          </a:p>
          <a:p>
            <a:r>
              <a:rPr lang="en-US" altLang="en-US">
                <a:latin typeface="Tahoma" panose="020B0604030504040204" pitchFamily="34" charset="0"/>
                <a:cs typeface="Tahoma" panose="020B0604030504040204" pitchFamily="34" charset="0"/>
              </a:rPr>
              <a:t>		24			43 x 24 = 1032</a:t>
            </a:r>
          </a:p>
          <a:p>
            <a:r>
              <a:rPr lang="en-US" altLang="en-US">
                <a:latin typeface="Tahoma" panose="020B0604030504040204" pitchFamily="34" charset="0"/>
                <a:cs typeface="Tahoma" panose="020B0604030504040204" pitchFamily="34" charset="0"/>
              </a:rPr>
              <a:t>		72			1032  + 42 x(72-24) = 3048</a:t>
            </a:r>
          </a:p>
          <a:p>
            <a:r>
              <a:rPr lang="en-US" altLang="en-US">
                <a:latin typeface="Tahoma" panose="020B0604030504040204" pitchFamily="34" charset="0"/>
                <a:cs typeface="Tahoma" panose="020B0604030504040204" pitchFamily="34" charset="0"/>
              </a:rPr>
              <a:t>		102			3048 + 41 x (102 - 72) = 4278</a:t>
            </a:r>
          </a:p>
          <a:p>
            <a:r>
              <a:rPr lang="en-US" altLang="en-US">
                <a:latin typeface="Tahoma" panose="020B0604030504040204" pitchFamily="34" charset="0"/>
                <a:cs typeface="Tahoma" panose="020B0604030504040204" pitchFamily="34" charset="0"/>
              </a:rPr>
              <a:t>		168			4278 + 40 x (168 - 102) = 6918</a:t>
            </a:r>
          </a:p>
          <a:p>
            <a:r>
              <a:rPr lang="en-US" altLang="en-US">
                <a:latin typeface="Tahoma" panose="020B0604030504040204" pitchFamily="34" charset="0"/>
                <a:cs typeface="Tahoma" panose="020B0604030504040204" pitchFamily="34" charset="0"/>
              </a:rPr>
              <a:t>		216			6918 + 39 x (216 - 168) = 8790</a:t>
            </a:r>
          </a:p>
          <a:p>
            <a:r>
              <a:rPr lang="en-US" altLang="en-US">
                <a:latin typeface="Tahoma" panose="020B0604030504040204" pitchFamily="34" charset="0"/>
                <a:cs typeface="Tahoma" panose="020B0604030504040204" pitchFamily="34" charset="0"/>
              </a:rPr>
              <a:t>		250			8790 + 38 x (250 - 216) = 10,082</a:t>
            </a:r>
          </a:p>
          <a:p>
            <a:r>
              <a:rPr lang="en-US" altLang="en-US">
                <a:latin typeface="Tahoma" panose="020B0604030504040204" pitchFamily="34" charset="0"/>
                <a:cs typeface="Tahoma" panose="020B0604030504040204" pitchFamily="34" charset="0"/>
              </a:rPr>
              <a:t>Total test time (Type I) = 10,082 + 37 x (300-216) = 11,932 hr.</a:t>
            </a:r>
          </a:p>
        </p:txBody>
      </p:sp>
      <p:sp>
        <p:nvSpPr>
          <p:cNvPr id="40963" name="Title 4"/>
          <p:cNvSpPr>
            <a:spLocks noGrp="1"/>
          </p:cNvSpPr>
          <p:nvPr>
            <p:ph type="title"/>
          </p:nvPr>
        </p:nvSpPr>
        <p:spPr>
          <a:xfrm>
            <a:off x="1219200" y="381000"/>
            <a:ext cx="7772400" cy="790575"/>
          </a:xfrm>
        </p:spPr>
        <p:txBody>
          <a:bodyPr/>
          <a:lstStyle/>
          <a:p>
            <a:r>
              <a:rPr lang="en-US" altLang="en-US" sz="3600"/>
              <a:t>Case 5:  Reliability Growth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81000" y="1600200"/>
            <a:ext cx="7335838"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Book Antiqua" panose="02040602050305030304" pitchFamily="18" charset="0"/>
              </a:rPr>
              <a:t>	</a:t>
            </a:r>
            <a:r>
              <a:rPr lang="en-US" altLang="en-US" sz="2000" u="sng">
                <a:latin typeface="Book Antiqua" panose="02040602050305030304" pitchFamily="18" charset="0"/>
              </a:rPr>
              <a:t>Failure time		Cumulative Test Time</a:t>
            </a:r>
          </a:p>
          <a:p>
            <a:r>
              <a:rPr lang="en-US" altLang="en-US" sz="2000">
                <a:latin typeface="Book Antiqua" panose="02040602050305030304" pitchFamily="18" charset="0"/>
              </a:rPr>
              <a:t>	24			43 x 24 = 1032</a:t>
            </a:r>
          </a:p>
          <a:p>
            <a:r>
              <a:rPr lang="en-US" altLang="en-US" sz="2000">
                <a:latin typeface="Book Antiqua" panose="02040602050305030304" pitchFamily="18" charset="0"/>
              </a:rPr>
              <a:t>	72			1032  + 42 x(72-24) = 3048</a:t>
            </a:r>
          </a:p>
          <a:p>
            <a:r>
              <a:rPr lang="en-US" altLang="en-US" sz="2000">
                <a:latin typeface="Book Antiqua" panose="02040602050305030304" pitchFamily="18" charset="0"/>
              </a:rPr>
              <a:t>	102			3048 + 41 x (102 - 72) = 4278</a:t>
            </a:r>
          </a:p>
          <a:p>
            <a:r>
              <a:rPr lang="en-US" altLang="en-US" sz="2000">
                <a:latin typeface="Book Antiqua" panose="02040602050305030304" pitchFamily="18" charset="0"/>
              </a:rPr>
              <a:t>	168			4278 + 40 x (168 - 102) = 6918</a:t>
            </a:r>
          </a:p>
          <a:p>
            <a:r>
              <a:rPr lang="en-US" altLang="en-US" sz="2000">
                <a:latin typeface="Book Antiqua" panose="02040602050305030304" pitchFamily="18" charset="0"/>
              </a:rPr>
              <a:t>	216			6918 + 39 x (216 - 168) = 8790</a:t>
            </a:r>
          </a:p>
          <a:p>
            <a:r>
              <a:rPr lang="en-US" altLang="en-US" sz="2000">
                <a:latin typeface="Book Antiqua" panose="02040602050305030304" pitchFamily="18" charset="0"/>
              </a:rPr>
              <a:t>	250			8790 + 38 x (250 - 216) = 10,082</a:t>
            </a:r>
          </a:p>
          <a:p>
            <a:r>
              <a:rPr lang="en-US" altLang="en-US" sz="2000">
                <a:latin typeface="Book Antiqua" panose="02040602050305030304" pitchFamily="18" charset="0"/>
              </a:rPr>
              <a:t>Total test time (Type I) = 10,082 + 37 x (300-216) = 11,932 hr.</a:t>
            </a:r>
          </a:p>
          <a:p>
            <a:endParaRPr lang="en-US" altLang="en-US" sz="2000">
              <a:latin typeface="Book Antiqua" panose="02040602050305030304" pitchFamily="18" charset="0"/>
            </a:endParaRPr>
          </a:p>
          <a:p>
            <a:r>
              <a:rPr lang="en-US" altLang="en-US">
                <a:latin typeface="Arial Rounded MT Bold" panose="020F0704030504030204" pitchFamily="34" charset="0"/>
                <a:cs typeface="Tahoma" panose="020B0604030504040204" pitchFamily="34" charset="0"/>
              </a:rPr>
              <a:t>AMSAA GROWTH MODEL - MLE PARAMETER ESTIMATES</a:t>
            </a:r>
            <a:endParaRPr lang="en-US" altLang="en-US" sz="2000">
              <a:latin typeface="Arial Rounded MT Bold" panose="020F0704030504030204" pitchFamily="34" charset="0"/>
              <a:cs typeface="Tahoma" panose="020B0604030504040204" pitchFamily="34" charset="0"/>
            </a:endParaRPr>
          </a:p>
          <a:p>
            <a:r>
              <a:rPr lang="en-US" altLang="en-US" sz="2000">
                <a:latin typeface="Arial Rounded MT Bold" panose="020F0704030504030204" pitchFamily="34" charset="0"/>
                <a:cs typeface="Tahoma" panose="020B0604030504040204" pitchFamily="34" charset="0"/>
              </a:rPr>
              <a:t>                   b = 1.024     a = .0004   </a:t>
            </a:r>
          </a:p>
        </p:txBody>
      </p:sp>
      <p:graphicFrame>
        <p:nvGraphicFramePr>
          <p:cNvPr id="62467" name="Object 3"/>
          <p:cNvGraphicFramePr>
            <a:graphicFrameLocks/>
          </p:cNvGraphicFramePr>
          <p:nvPr/>
        </p:nvGraphicFramePr>
        <p:xfrm>
          <a:off x="609600" y="5181600"/>
          <a:ext cx="6704013" cy="985838"/>
        </p:xfrm>
        <a:graphic>
          <a:graphicData uri="http://schemas.openxmlformats.org/presentationml/2006/ole">
            <mc:AlternateContent xmlns:mc="http://schemas.openxmlformats.org/markup-compatibility/2006">
              <mc:Choice xmlns:v="urn:schemas-microsoft-com:vml" Requires="v">
                <p:oleObj spid="_x0000_s15365" name="Equation" r:id="rId4" imgW="2882880" imgH="431640" progId="Equation.3">
                  <p:embed/>
                </p:oleObj>
              </mc:Choice>
              <mc:Fallback>
                <p:oleObj name="Equation" r:id="rId4" imgW="288288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181600"/>
                        <a:ext cx="6704013"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itle 5"/>
          <p:cNvSpPr>
            <a:spLocks noGrp="1"/>
          </p:cNvSpPr>
          <p:nvPr>
            <p:ph type="title"/>
          </p:nvPr>
        </p:nvSpPr>
        <p:spPr>
          <a:xfrm>
            <a:off x="1219200" y="304800"/>
            <a:ext cx="7696200" cy="790575"/>
          </a:xfrm>
        </p:spPr>
        <p:txBody>
          <a:bodyPr/>
          <a:lstStyle/>
          <a:p>
            <a:r>
              <a:rPr lang="en-US" altLang="en-US" sz="3600"/>
              <a:t>Case 5:  Reliability Growth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28600" y="1600200"/>
            <a:ext cx="8429625" cy="3816350"/>
          </a:xfrm>
          <a:prstGeom prst="rect">
            <a:avLst/>
          </a:prstGeom>
          <a:noFill/>
          <a:ln w="9525">
            <a:noFill/>
            <a:miter lim="800000"/>
            <a:headEnd/>
            <a:tailEnd/>
          </a:ln>
          <a:effectLst/>
        </p:spPr>
        <p:txBody>
          <a:bodyPr lIns="92075" tIns="46038" rIns="92075" bIns="46038">
            <a:spAutoFit/>
          </a:bodyPr>
          <a:lstStyle/>
          <a:p>
            <a:pPr>
              <a:buFont typeface="Arial" pitchFamily="34" charset="0"/>
              <a:buChar char="•"/>
              <a:defRPr/>
            </a:pPr>
            <a:r>
              <a:rPr lang="en-US" sz="2200" dirty="0">
                <a:latin typeface="+mj-lt"/>
              </a:rPr>
              <a:t> In order to establish growth targets, the idealized growth curve was used.  </a:t>
            </a:r>
          </a:p>
          <a:p>
            <a:pPr>
              <a:buFont typeface="Arial" pitchFamily="34" charset="0"/>
              <a:buChar char="•"/>
              <a:defRPr/>
            </a:pPr>
            <a:r>
              <a:rPr lang="en-US" sz="2200" dirty="0">
                <a:latin typeface="+mj-lt"/>
              </a:rPr>
              <a:t> The growth parameter, a = .58, was computed with MI = 11932/6 = 1988, MF = 8000, t1 = 11932 » 12000 , and T = 36000 hours.  </a:t>
            </a:r>
          </a:p>
          <a:p>
            <a:pPr>
              <a:buFont typeface="Arial" pitchFamily="34" charset="0"/>
              <a:buChar char="•"/>
              <a:defRPr/>
            </a:pPr>
            <a:r>
              <a:rPr lang="en-US" sz="2200" dirty="0">
                <a:latin typeface="+mj-lt"/>
              </a:rPr>
              <a:t> The total cumulative test time of 36,000 hours was based upon </a:t>
            </a:r>
          </a:p>
          <a:p>
            <a:pPr>
              <a:defRPr/>
            </a:pPr>
            <a:r>
              <a:rPr lang="en-US" sz="2200" dirty="0">
                <a:latin typeface="+mj-lt"/>
              </a:rPr>
              <a:t>the resources available and the time remaining to complete development of the sensor.  </a:t>
            </a:r>
          </a:p>
          <a:p>
            <a:pPr>
              <a:buFont typeface="Arial" pitchFamily="34" charset="0"/>
              <a:buChar char="•"/>
              <a:defRPr/>
            </a:pPr>
            <a:r>
              <a:rPr lang="en-US" sz="2200" dirty="0">
                <a:latin typeface="+mj-lt"/>
              </a:rPr>
              <a:t> A growth rate of .58 resulted in M(36000) = 8951. </a:t>
            </a:r>
          </a:p>
          <a:p>
            <a:pPr>
              <a:buFont typeface="Arial" pitchFamily="34" charset="0"/>
              <a:buChar char="•"/>
              <a:defRPr/>
            </a:pPr>
            <a:r>
              <a:rPr lang="en-US" sz="2200" dirty="0">
                <a:latin typeface="+mj-lt"/>
              </a:rPr>
              <a:t> Therefore the growth parameter was adjusted downward to </a:t>
            </a:r>
          </a:p>
          <a:p>
            <a:pPr>
              <a:buFont typeface="Arial" pitchFamily="34" charset="0"/>
              <a:buChar char="•"/>
              <a:defRPr/>
            </a:pPr>
            <a:r>
              <a:rPr lang="en-US" sz="2200" dirty="0">
                <a:latin typeface="+mj-lt"/>
              </a:rPr>
              <a:t>a = .55 resulting in M(36000) = 8083 hours. </a:t>
            </a:r>
          </a:p>
        </p:txBody>
      </p:sp>
      <p:sp>
        <p:nvSpPr>
          <p:cNvPr id="41987" name="Title 4"/>
          <p:cNvSpPr>
            <a:spLocks noGrp="1"/>
          </p:cNvSpPr>
          <p:nvPr>
            <p:ph type="title"/>
          </p:nvPr>
        </p:nvSpPr>
        <p:spPr>
          <a:xfrm>
            <a:off x="1219200" y="457200"/>
            <a:ext cx="7620000" cy="790575"/>
          </a:xfrm>
        </p:spPr>
        <p:txBody>
          <a:bodyPr/>
          <a:lstStyle/>
          <a:p>
            <a:r>
              <a:rPr lang="en-US" altLang="en-US" sz="3600"/>
              <a:t>Case 5:  Reliability Growth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3400" y="1905000"/>
            <a:ext cx="82010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Using the idealized growth curve, milestone targets were </a:t>
            </a:r>
          </a:p>
          <a:p>
            <a:r>
              <a:rPr lang="en-US" altLang="en-US" sz="2000">
                <a:latin typeface="Tahoma" panose="020B0604030504040204" pitchFamily="34" charset="0"/>
                <a:cs typeface="Tahoma" panose="020B0604030504040204" pitchFamily="34" charset="0"/>
              </a:rPr>
              <a:t>computed at 6000 hour increments giving:</a:t>
            </a: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    </a:t>
            </a:r>
            <a:r>
              <a:rPr lang="en-US" altLang="en-US" sz="2000" u="sng">
                <a:latin typeface="Tahoma" panose="020B0604030504040204" pitchFamily="34" charset="0"/>
                <a:cs typeface="Tahoma" panose="020B0604030504040204" pitchFamily="34" charset="0"/>
              </a:rPr>
              <a:t>Cum Test Time    M(t)        Cum Failures     Average (interval) MTTF</a:t>
            </a:r>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      18,000 hrs     5521          	7.24                   4966</a:t>
            </a:r>
          </a:p>
          <a:p>
            <a:r>
              <a:rPr lang="en-US" altLang="en-US" sz="2000">
                <a:latin typeface="Tahoma" panose="020B0604030504040204" pitchFamily="34" charset="0"/>
                <a:cs typeface="Tahoma" panose="020B0604030504040204" pitchFamily="34" charset="0"/>
              </a:rPr>
              <a:t>      24,000      	  6468        	8.24                   5992</a:t>
            </a:r>
          </a:p>
          <a:p>
            <a:r>
              <a:rPr lang="en-US" altLang="en-US" sz="2000">
                <a:latin typeface="Tahoma" panose="020B0604030504040204" pitchFamily="34" charset="0"/>
                <a:cs typeface="Tahoma" panose="020B0604030504040204" pitchFamily="34" charset="0"/>
              </a:rPr>
              <a:t>      30,000      	  7312          	9.11                   6889</a:t>
            </a:r>
          </a:p>
          <a:p>
            <a:r>
              <a:rPr lang="en-US" altLang="en-US" sz="2000">
                <a:latin typeface="Tahoma" panose="020B0604030504040204" pitchFamily="34" charset="0"/>
                <a:cs typeface="Tahoma" panose="020B0604030504040204" pitchFamily="34" charset="0"/>
              </a:rPr>
              <a:t>      36,000      	  8083        	 9.9                    7697</a:t>
            </a:r>
          </a:p>
        </p:txBody>
      </p:sp>
      <p:sp>
        <p:nvSpPr>
          <p:cNvPr id="43011" name="Title 4"/>
          <p:cNvSpPr>
            <a:spLocks noGrp="1"/>
          </p:cNvSpPr>
          <p:nvPr>
            <p:ph type="title"/>
          </p:nvPr>
        </p:nvSpPr>
        <p:spPr>
          <a:xfrm>
            <a:off x="1295400" y="381000"/>
            <a:ext cx="7696200" cy="790575"/>
          </a:xfrm>
        </p:spPr>
        <p:txBody>
          <a:bodyPr/>
          <a:lstStyle/>
          <a:p>
            <a:r>
              <a:rPr lang="en-US" altLang="en-US" sz="3600"/>
              <a:t>Case 5:  Reliability Growth Testing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19200" y="457200"/>
            <a:ext cx="7107238" cy="790575"/>
          </a:xfrm>
          <a:noFill/>
        </p:spPr>
        <p:txBody>
          <a:bodyPr lIns="92075" tIns="46038" rIns="92075" bIns="46038"/>
          <a:lstStyle/>
          <a:p>
            <a:r>
              <a:rPr lang="en-US" altLang="en-US"/>
              <a:t>Case 6:  Repairable System</a:t>
            </a:r>
          </a:p>
        </p:txBody>
      </p:sp>
      <p:sp>
        <p:nvSpPr>
          <p:cNvPr id="44035" name="Rectangle 3"/>
          <p:cNvSpPr>
            <a:spLocks noChangeArrowheads="1"/>
          </p:cNvSpPr>
          <p:nvPr/>
        </p:nvSpPr>
        <p:spPr bwMode="auto">
          <a:xfrm>
            <a:off x="457200" y="1676400"/>
            <a:ext cx="865028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The Notso Reliable Manufacturing Company has been </a:t>
            </a:r>
          </a:p>
          <a:p>
            <a:r>
              <a:rPr lang="en-US" altLang="en-US" sz="2400">
                <a:latin typeface="Tahoma" panose="020B0604030504040204" pitchFamily="34" charset="0"/>
                <a:cs typeface="Tahoma" panose="020B0604030504040204" pitchFamily="34" charset="0"/>
              </a:rPr>
              <a:t>experiencing a high number of failures with its five year </a:t>
            </a:r>
          </a:p>
          <a:p>
            <a:r>
              <a:rPr lang="en-US" altLang="en-US" sz="2400">
                <a:latin typeface="Tahoma" panose="020B0604030504040204" pitchFamily="34" charset="0"/>
                <a:cs typeface="Tahoma" panose="020B0604030504040204" pitchFamily="34" charset="0"/>
              </a:rPr>
              <a:t>old industrial robot used for arc welding.  Once the unit </a:t>
            </a:r>
          </a:p>
          <a:p>
            <a:r>
              <a:rPr lang="en-US" altLang="en-US" sz="2400">
                <a:latin typeface="Tahoma" panose="020B0604030504040204" pitchFamily="34" charset="0"/>
                <a:cs typeface="Tahoma" panose="020B0604030504040204" pitchFamily="34" charset="0"/>
              </a:rPr>
              <a:t>fails it is often down for what is considered to be an </a:t>
            </a:r>
          </a:p>
          <a:p>
            <a:r>
              <a:rPr lang="en-US" altLang="en-US" sz="2400">
                <a:latin typeface="Tahoma" panose="020B0604030504040204" pitchFamily="34" charset="0"/>
                <a:cs typeface="Tahoma" panose="020B0604030504040204" pitchFamily="34" charset="0"/>
              </a:rPr>
              <a:t>excessive length of time for repair.  Downtime costs the </a:t>
            </a:r>
          </a:p>
          <a:p>
            <a:r>
              <a:rPr lang="en-US" altLang="en-US" sz="2400">
                <a:latin typeface="Tahoma" panose="020B0604030504040204" pitchFamily="34" charset="0"/>
                <a:cs typeface="Tahoma" panose="020B0604030504040204" pitchFamily="34" charset="0"/>
              </a:rPr>
              <a:t>company $750 per failure in lost production and repair costs.  </a:t>
            </a:r>
          </a:p>
          <a:p>
            <a:r>
              <a:rPr lang="en-US" altLang="en-US" sz="2400">
                <a:latin typeface="Tahoma" panose="020B0604030504040204" pitchFamily="34" charset="0"/>
                <a:cs typeface="Tahoma" panose="020B0604030504040204" pitchFamily="34" charset="0"/>
              </a:rPr>
              <a:t>A replacement unit will cost $21,000.  The company wishes </a:t>
            </a:r>
          </a:p>
          <a:p>
            <a:r>
              <a:rPr lang="en-US" altLang="en-US" sz="2400">
                <a:latin typeface="Tahoma" panose="020B0604030504040204" pitchFamily="34" charset="0"/>
                <a:cs typeface="Tahoma" panose="020B0604030504040204" pitchFamily="34" charset="0"/>
              </a:rPr>
              <a:t>to determine if it is economical to replace the unit.  The unit </a:t>
            </a:r>
          </a:p>
          <a:p>
            <a:r>
              <a:rPr lang="en-US" altLang="en-US" sz="2400">
                <a:latin typeface="Tahoma" panose="020B0604030504040204" pitchFamily="34" charset="0"/>
                <a:cs typeface="Tahoma" panose="020B0604030504040204" pitchFamily="34" charset="0"/>
              </a:rPr>
              <a:t>was advertised as having a 10 year design life.  The unit </a:t>
            </a:r>
          </a:p>
          <a:p>
            <a:r>
              <a:rPr lang="en-US" altLang="en-US" sz="2400">
                <a:latin typeface="Tahoma" panose="020B0604030504040204" pitchFamily="34" charset="0"/>
                <a:cs typeface="Tahoma" panose="020B0604030504040204" pitchFamily="34" charset="0"/>
              </a:rPr>
              <a:t>operates 8 hours a day for 240 days out of the year (total </a:t>
            </a:r>
          </a:p>
          <a:p>
            <a:r>
              <a:rPr lang="en-US" altLang="en-US" sz="2400">
                <a:latin typeface="Tahoma" panose="020B0604030504040204" pitchFamily="34" charset="0"/>
                <a:cs typeface="Tahoma" panose="020B0604030504040204" pitchFamily="34" charset="0"/>
              </a:rPr>
              <a:t>operating hours 1920 a year).  </a:t>
            </a:r>
          </a:p>
        </p:txBody>
      </p:sp>
      <p:pic>
        <p:nvPicPr>
          <p:cNvPr id="440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257800"/>
            <a:ext cx="12906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57200" y="1371600"/>
            <a:ext cx="77851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2. A least-squares fit of the exponential distribution was </a:t>
            </a:r>
          </a:p>
          <a:p>
            <a:r>
              <a:rPr lang="en-US" altLang="en-US" sz="2400">
                <a:latin typeface="Tahoma" panose="020B0604030504040204" pitchFamily="34" charset="0"/>
                <a:cs typeface="Tahoma" panose="020B0604030504040204" pitchFamily="34" charset="0"/>
              </a:rPr>
              <a:t>performed with the following result:</a:t>
            </a:r>
          </a:p>
          <a:p>
            <a:r>
              <a:rPr lang="en-US" altLang="en-US" sz="2400">
                <a:latin typeface="Impact" panose="020B0806030902050204" pitchFamily="34" charset="0"/>
              </a:rPr>
              <a:t>		</a:t>
            </a:r>
            <a:r>
              <a:rPr lang="en-US" altLang="en-US" sz="2000">
                <a:latin typeface="Arial Rounded MT Bold" panose="020F0704030504030204" pitchFamily="34" charset="0"/>
              </a:rPr>
              <a:t>SLOPE - B		3.753863E-02</a:t>
            </a:r>
          </a:p>
          <a:p>
            <a:r>
              <a:rPr lang="en-US" altLang="en-US" sz="2000">
                <a:latin typeface="Arial Rounded MT Bold" panose="020F0704030504030204" pitchFamily="34" charset="0"/>
              </a:rPr>
              <a:t>		ESTIMATE MTTF	26.63923</a:t>
            </a:r>
          </a:p>
          <a:p>
            <a:r>
              <a:rPr lang="en-US" altLang="en-US" sz="2000">
                <a:latin typeface="Arial Rounded MT Bold" panose="020F0704030504030204" pitchFamily="34" charset="0"/>
              </a:rPr>
              <a:t>		CORRELATION	.9920312</a:t>
            </a:r>
            <a:endParaRPr lang="en-US" altLang="en-US" sz="2400">
              <a:latin typeface="Arial Rounded MT Bold" panose="020F0704030504030204" pitchFamily="34" charset="0"/>
            </a:endParaRPr>
          </a:p>
        </p:txBody>
      </p:sp>
      <p:grpSp>
        <p:nvGrpSpPr>
          <p:cNvPr id="2" name="Group 5"/>
          <p:cNvGrpSpPr>
            <a:grpSpLocks/>
          </p:cNvGrpSpPr>
          <p:nvPr/>
        </p:nvGrpSpPr>
        <p:grpSpPr bwMode="auto">
          <a:xfrm>
            <a:off x="457200" y="3276600"/>
            <a:ext cx="8326438" cy="2514600"/>
            <a:chOff x="182" y="1766"/>
            <a:chExt cx="5245" cy="1584"/>
          </a:xfrm>
        </p:grpSpPr>
        <p:sp>
          <p:nvSpPr>
            <p:cNvPr id="1030" name="Rectangle 3"/>
            <p:cNvSpPr>
              <a:spLocks noChangeArrowheads="1"/>
            </p:cNvSpPr>
            <p:nvPr/>
          </p:nvSpPr>
          <p:spPr bwMode="auto">
            <a:xfrm>
              <a:off x="182" y="1766"/>
              <a:ext cx="5245"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3. In order to perform a chi-square goodness-of-fit test, </a:t>
              </a:r>
            </a:p>
            <a:p>
              <a:r>
                <a:rPr lang="en-US" altLang="en-US" sz="2400">
                  <a:latin typeface="Tahoma" panose="020B0604030504040204" pitchFamily="34" charset="0"/>
                  <a:cs typeface="Tahoma" panose="020B0604030504040204" pitchFamily="34" charset="0"/>
                </a:rPr>
                <a:t>the maximum likelihood estimator (MLE) was computed </a:t>
              </a:r>
            </a:p>
            <a:p>
              <a:r>
                <a:rPr lang="en-US" altLang="en-US" sz="2400">
                  <a:latin typeface="Tahoma" panose="020B0604030504040204" pitchFamily="34" charset="0"/>
                  <a:cs typeface="Tahoma" panose="020B0604030504040204" pitchFamily="34" charset="0"/>
                </a:rPr>
                <a:t>from the sample of failure times.</a:t>
              </a:r>
            </a:p>
            <a:p>
              <a:r>
                <a:rPr lang="en-US" altLang="en-US" sz="2400">
                  <a:latin typeface="Book Antiqua" panose="02040602050305030304" pitchFamily="18" charset="0"/>
                </a:rPr>
                <a:t>T = 0.4 + 0.8 + 0.8 + </a:t>
              </a:r>
              <a:r>
                <a:rPr lang="en-US" altLang="en-US" sz="2400">
                  <a:latin typeface="Symbol" panose="05050102010706020507" pitchFamily="18" charset="2"/>
                </a:rPr>
                <a:t>¼</a:t>
              </a:r>
              <a:r>
                <a:rPr lang="en-US" altLang="en-US" sz="2400">
                  <a:latin typeface="Book Antiqua" panose="02040602050305030304" pitchFamily="18" charset="0"/>
                </a:rPr>
                <a:t> + 25.8 + 26.0 + ( 75 - 50 ) 26.0 = 1250.9</a:t>
              </a:r>
            </a:p>
            <a:p>
              <a:endParaRPr lang="en-US" altLang="en-US" sz="2400">
                <a:latin typeface="Book Antiqua" panose="02040602050305030304" pitchFamily="18" charset="0"/>
              </a:endParaRPr>
            </a:p>
          </p:txBody>
        </p:sp>
        <p:graphicFrame>
          <p:nvGraphicFramePr>
            <p:cNvPr id="1026" name="Object 4"/>
            <p:cNvGraphicFramePr>
              <a:graphicFrameLocks/>
            </p:cNvGraphicFramePr>
            <p:nvPr/>
          </p:nvGraphicFramePr>
          <p:xfrm>
            <a:off x="854" y="2774"/>
            <a:ext cx="3216" cy="576"/>
          </p:xfrm>
          <a:graphic>
            <a:graphicData uri="http://schemas.openxmlformats.org/presentationml/2006/ole">
              <mc:AlternateContent xmlns:mc="http://schemas.openxmlformats.org/markup-compatibility/2006">
                <mc:Choice xmlns:v="urn:schemas-microsoft-com:vml" Requires="v">
                  <p:oleObj spid="_x0000_s1031" name="Equation" r:id="rId4" imgW="2438280" imgH="444240" progId="Equation.3">
                    <p:embed/>
                  </p:oleObj>
                </mc:Choice>
                <mc:Fallback>
                  <p:oleObj name="Equation" r:id="rId4" imgW="2438280" imgH="4442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 y="2774"/>
                          <a:ext cx="321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Title 7"/>
          <p:cNvSpPr>
            <a:spLocks noGrp="1"/>
          </p:cNvSpPr>
          <p:nvPr>
            <p:ph type="title"/>
          </p:nvPr>
        </p:nvSpPr>
        <p:spPr>
          <a:xfrm>
            <a:off x="1219200" y="381000"/>
            <a:ext cx="7107238" cy="790575"/>
          </a:xfrm>
        </p:spPr>
        <p:txBody>
          <a:bodyPr/>
          <a:lstStyle/>
          <a:p>
            <a:r>
              <a:rPr lang="en-US" altLang="en-US"/>
              <a:t>Case 1:  Redundancy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1905000"/>
            <a:ext cx="879475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From the time the robot was first installed, the Company has </a:t>
            </a:r>
          </a:p>
          <a:p>
            <a:r>
              <a:rPr lang="en-US" altLang="en-US" sz="2000">
                <a:latin typeface="Tahoma" panose="020B0604030504040204" pitchFamily="34" charset="0"/>
                <a:cs typeface="Tahoma" panose="020B0604030504040204" pitchFamily="34" charset="0"/>
              </a:rPr>
              <a:t>recorded the following failure times of the unit in </a:t>
            </a:r>
          </a:p>
          <a:p>
            <a:r>
              <a:rPr lang="en-US" altLang="en-US" sz="2000">
                <a:latin typeface="Tahoma" panose="020B0604030504040204" pitchFamily="34" charset="0"/>
                <a:cs typeface="Tahoma" panose="020B0604030504040204" pitchFamily="34" charset="0"/>
              </a:rPr>
              <a:t>operating hours:</a:t>
            </a:r>
          </a:p>
          <a:p>
            <a:endParaRPr lang="en-US" altLang="en-US" sz="2000">
              <a:latin typeface="Tahoma" panose="020B0604030504040204" pitchFamily="34" charset="0"/>
              <a:cs typeface="Tahoma" panose="020B0604030504040204" pitchFamily="34" charset="0"/>
            </a:endParaRPr>
          </a:p>
          <a:p>
            <a:r>
              <a:rPr lang="en-US" altLang="en-US">
                <a:latin typeface="Tahoma" panose="020B0604030504040204" pitchFamily="34" charset="0"/>
                <a:cs typeface="Tahoma" panose="020B0604030504040204" pitchFamily="34" charset="0"/>
              </a:rPr>
              <a:t>1339 1857 2307 3329 3792 3891 5541 5646 5726 5806 6530 6736 6771 6826 7056</a:t>
            </a:r>
          </a:p>
          <a:p>
            <a:r>
              <a:rPr lang="en-US" altLang="en-US">
                <a:latin typeface="Tahoma" panose="020B0604030504040204" pitchFamily="34" charset="0"/>
                <a:cs typeface="Tahoma" panose="020B0604030504040204" pitchFamily="34" charset="0"/>
              </a:rPr>
              <a:t>7065 7097 7771 7779 7942 8045 8088 8558 8642 8764 8958 9034 9104 9318 9523</a:t>
            </a: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For the last 16 failures, they have also maintained a log of the </a:t>
            </a:r>
          </a:p>
          <a:p>
            <a:r>
              <a:rPr lang="en-US" altLang="en-US" sz="2000">
                <a:latin typeface="Tahoma" panose="020B0604030504040204" pitchFamily="34" charset="0"/>
                <a:cs typeface="Tahoma" panose="020B0604030504040204" pitchFamily="34" charset="0"/>
              </a:rPr>
              <a:t>following repair times in hours:</a:t>
            </a:r>
          </a:p>
          <a:p>
            <a:endParaRPr lang="en-US" altLang="en-US" sz="2000">
              <a:latin typeface="Tahoma" panose="020B0604030504040204" pitchFamily="34" charset="0"/>
              <a:cs typeface="Tahoma" panose="020B0604030504040204" pitchFamily="34" charset="0"/>
            </a:endParaRPr>
          </a:p>
          <a:p>
            <a:r>
              <a:rPr lang="en-US" altLang="en-US">
                <a:latin typeface="Tahoma" panose="020B0604030504040204" pitchFamily="34" charset="0"/>
                <a:cs typeface="Tahoma" panose="020B0604030504040204" pitchFamily="34" charset="0"/>
              </a:rPr>
              <a:t>36.2  47.7  81  7.2  36.1  2.7  4.5  27.6  5.2  7.2 16.7  26.8  7.7  12.6  8.4  10.8</a:t>
            </a:r>
            <a:r>
              <a:rPr lang="en-US" altLang="en-US" sz="2000">
                <a:latin typeface="Tahoma" panose="020B0604030504040204" pitchFamily="34" charset="0"/>
                <a:cs typeface="Tahoma" panose="020B0604030504040204" pitchFamily="34" charset="0"/>
              </a:rPr>
              <a:t> </a:t>
            </a:r>
          </a:p>
        </p:txBody>
      </p:sp>
      <p:sp>
        <p:nvSpPr>
          <p:cNvPr id="45059" name="Title 4"/>
          <p:cNvSpPr>
            <a:spLocks noGrp="1"/>
          </p:cNvSpPr>
          <p:nvPr>
            <p:ph type="title"/>
          </p:nvPr>
        </p:nvSpPr>
        <p:spPr>
          <a:xfrm>
            <a:off x="1371600" y="457200"/>
            <a:ext cx="7107238" cy="790575"/>
          </a:xfrm>
        </p:spPr>
        <p:txBody>
          <a:bodyPr/>
          <a:lstStyle/>
          <a:p>
            <a:r>
              <a:rPr lang="en-US" altLang="en-US"/>
              <a:t>Case 6:  Repairable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ChangeArrowheads="1"/>
          </p:cNvSpPr>
          <p:nvPr/>
        </p:nvSpPr>
        <p:spPr bwMode="auto">
          <a:xfrm>
            <a:off x="381000" y="1295400"/>
            <a:ext cx="849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Because of apparent decrease in times between failures over the five years, a nonhomogeneous Poisson process (NHPP) is hypothesized with a power law intensity function.  Maximum likelihood estimates were obtained from the above failure data with the result:</a:t>
            </a:r>
          </a:p>
        </p:txBody>
      </p:sp>
      <p:graphicFrame>
        <p:nvGraphicFramePr>
          <p:cNvPr id="16386" name="Object 3"/>
          <p:cNvGraphicFramePr>
            <a:graphicFrameLocks/>
          </p:cNvGraphicFramePr>
          <p:nvPr/>
        </p:nvGraphicFramePr>
        <p:xfrm>
          <a:off x="533400" y="2667000"/>
          <a:ext cx="8001000" cy="731838"/>
        </p:xfrm>
        <a:graphic>
          <a:graphicData uri="http://schemas.openxmlformats.org/presentationml/2006/ole">
            <mc:AlternateContent xmlns:mc="http://schemas.openxmlformats.org/markup-compatibility/2006">
              <mc:Choice xmlns:v="urn:schemas-microsoft-com:vml" Requires="v">
                <p:oleObj spid="_x0000_s16392" name="Equation" r:id="rId4" imgW="3098520" imgH="291960" progId="Equation.3">
                  <p:embed/>
                </p:oleObj>
              </mc:Choice>
              <mc:Fallback>
                <p:oleObj name="Equation" r:id="rId4" imgW="3098520" imgH="291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667000"/>
                        <a:ext cx="80010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457200" y="3505200"/>
            <a:ext cx="8001000" cy="2555875"/>
            <a:chOff x="311" y="1910"/>
            <a:chExt cx="4029" cy="1610"/>
          </a:xfrm>
        </p:grpSpPr>
        <p:sp>
          <p:nvSpPr>
            <p:cNvPr id="16391" name="Rectangle 4"/>
            <p:cNvSpPr>
              <a:spLocks noChangeArrowheads="1"/>
            </p:cNvSpPr>
            <p:nvPr/>
          </p:nvSpPr>
          <p:spPr bwMode="auto">
            <a:xfrm>
              <a:off x="311" y="1910"/>
              <a:ext cx="4029"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Since the estimate for b &gt; 1, the system is deteriorating.  </a:t>
              </a:r>
            </a:p>
            <a:p>
              <a:r>
                <a:rPr lang="en-US" altLang="en-US" sz="2000">
                  <a:latin typeface="Tahoma" panose="020B0604030504040204" pitchFamily="34" charset="0"/>
                  <a:cs typeface="Tahoma" panose="020B0604030504040204" pitchFamily="34" charset="0"/>
                </a:rPr>
                <a:t>The test statistic for trend is</a:t>
              </a:r>
            </a:p>
            <a:p>
              <a:endParaRPr lang="en-US" altLang="en-US" sz="2000">
                <a:latin typeface="Tahoma" panose="020B0604030504040204" pitchFamily="34" charset="0"/>
                <a:cs typeface="Tahoma" panose="020B0604030504040204" pitchFamily="34" charset="0"/>
              </a:endParaRP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with 58 degrees of freedom.  </a:t>
              </a:r>
            </a:p>
            <a:p>
              <a:r>
                <a:rPr lang="en-US" altLang="en-US" sz="2000">
                  <a:latin typeface="Tahoma" panose="020B0604030504040204" pitchFamily="34" charset="0"/>
                  <a:cs typeface="Tahoma" panose="020B0604030504040204" pitchFamily="34" charset="0"/>
                </a:rPr>
                <a:t>The critical chi-square values at the ten percent level of </a:t>
              </a:r>
            </a:p>
            <a:p>
              <a:r>
                <a:rPr lang="en-US" altLang="en-US" sz="2000">
                  <a:latin typeface="Tahoma" panose="020B0604030504040204" pitchFamily="34" charset="0"/>
                  <a:cs typeface="Tahoma" panose="020B0604030504040204" pitchFamily="34" charset="0"/>
                </a:rPr>
                <a:t>significance are approximately 43.2 and 79.1.  Therefore the </a:t>
              </a:r>
            </a:p>
            <a:p>
              <a:r>
                <a:rPr lang="en-US" altLang="en-US" sz="2000">
                  <a:latin typeface="Tahoma" panose="020B0604030504040204" pitchFamily="34" charset="0"/>
                  <a:cs typeface="Tahoma" panose="020B0604030504040204" pitchFamily="34" charset="0"/>
                </a:rPr>
                <a:t>null hypothesis of no trend in the data is rejected. </a:t>
              </a:r>
            </a:p>
          </p:txBody>
        </p:sp>
        <p:graphicFrame>
          <p:nvGraphicFramePr>
            <p:cNvPr id="16387" name="Object 5"/>
            <p:cNvGraphicFramePr>
              <a:graphicFrameLocks/>
            </p:cNvGraphicFramePr>
            <p:nvPr/>
          </p:nvGraphicFramePr>
          <p:xfrm>
            <a:off x="1999" y="2198"/>
            <a:ext cx="1688" cy="480"/>
          </p:xfrm>
          <a:graphic>
            <a:graphicData uri="http://schemas.openxmlformats.org/presentationml/2006/ole">
              <mc:AlternateContent xmlns:mc="http://schemas.openxmlformats.org/markup-compatibility/2006">
                <mc:Choice xmlns:v="urn:schemas-microsoft-com:vml" Requires="v">
                  <p:oleObj spid="_x0000_s16393" name="Equation" r:id="rId6" imgW="1562040" imgH="456840" progId="Equation.3">
                    <p:embed/>
                  </p:oleObj>
                </mc:Choice>
                <mc:Fallback>
                  <p:oleObj name="Equation" r:id="rId6" imgW="1562040" imgH="4568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9" y="2198"/>
                          <a:ext cx="16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90" name="Title 8"/>
          <p:cNvSpPr>
            <a:spLocks noGrp="1"/>
          </p:cNvSpPr>
          <p:nvPr>
            <p:ph type="title"/>
          </p:nvPr>
        </p:nvSpPr>
        <p:spPr>
          <a:xfrm>
            <a:off x="1219200" y="304800"/>
            <a:ext cx="7107238" cy="790575"/>
          </a:xfrm>
        </p:spPr>
        <p:txBody>
          <a:bodyPr/>
          <a:lstStyle/>
          <a:p>
            <a:r>
              <a:rPr lang="en-US" altLang="en-US"/>
              <a:t>Case 6:  Repairable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1524000"/>
            <a:ext cx="8534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The Cramer-von Mises goodness of fit statistic was computed and found to be CM = .0616 with M = 29 (failure terminated data).  Since the critical value is .128 at a 20 percent level of significance, the power law intensity function was accepted as a good fit to the data.</a:t>
            </a:r>
          </a:p>
        </p:txBody>
      </p:sp>
      <p:sp>
        <p:nvSpPr>
          <p:cNvPr id="31747" name="Rectangle 3"/>
          <p:cNvSpPr>
            <a:spLocks noChangeArrowheads="1"/>
          </p:cNvSpPr>
          <p:nvPr/>
        </p:nvSpPr>
        <p:spPr bwMode="auto">
          <a:xfrm>
            <a:off x="304800" y="3124200"/>
            <a:ext cx="8839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1.  A least squares fit of the repair times to the exponential, Weibull, normal and lognormal resulted in the lognormal having the highest R</a:t>
            </a:r>
            <a:r>
              <a:rPr lang="en-US" altLang="en-US" sz="2000" baseline="30000">
                <a:latin typeface="Tahoma" panose="020B0604030504040204" pitchFamily="34" charset="0"/>
                <a:cs typeface="Tahoma" panose="020B0604030504040204" pitchFamily="34" charset="0"/>
              </a:rPr>
              <a:t>2</a:t>
            </a:r>
            <a:r>
              <a:rPr lang="en-US" altLang="en-US" sz="2000">
                <a:latin typeface="Tahoma" panose="020B0604030504040204" pitchFamily="34" charset="0"/>
                <a:cs typeface="Tahoma" panose="020B0604030504040204" pitchFamily="34" charset="0"/>
              </a:rPr>
              <a:t> value of .976 </a:t>
            </a:r>
          </a:p>
          <a:p>
            <a:r>
              <a:rPr lang="en-US" altLang="en-US" sz="2000">
                <a:latin typeface="Tahoma" panose="020B0604030504040204" pitchFamily="34" charset="0"/>
                <a:cs typeface="Tahoma" panose="020B0604030504040204" pitchFamily="34" charset="0"/>
              </a:rPr>
              <a:t>2.  The MLEs for the lognormal distribution were then computed with  t</a:t>
            </a:r>
            <a:r>
              <a:rPr lang="en-US" altLang="en-US" sz="2000" baseline="-25000">
                <a:latin typeface="Tahoma" panose="020B0604030504040204" pitchFamily="34" charset="0"/>
                <a:cs typeface="Tahoma" panose="020B0604030504040204" pitchFamily="34" charset="0"/>
              </a:rPr>
              <a:t>med</a:t>
            </a:r>
            <a:r>
              <a:rPr lang="en-US" altLang="en-US" sz="2000">
                <a:latin typeface="Tahoma" panose="020B0604030504040204" pitchFamily="34" charset="0"/>
                <a:cs typeface="Tahoma" panose="020B0604030504040204" pitchFamily="34" charset="0"/>
              </a:rPr>
              <a:t> = 13.8 and s = .93 giving a MTTR of 21.3 hours and a standard deviation of 25.0 hours.  </a:t>
            </a:r>
          </a:p>
          <a:p>
            <a:r>
              <a:rPr lang="en-US" altLang="en-US" sz="2000">
                <a:latin typeface="Tahoma" panose="020B0604030504040204" pitchFamily="34" charset="0"/>
                <a:cs typeface="Tahoma" panose="020B0604030504040204" pitchFamily="34" charset="0"/>
              </a:rPr>
              <a:t>3.  The (KS) goodness-of-fit statistic for the lognormal distribution is D</a:t>
            </a:r>
            <a:r>
              <a:rPr lang="en-US" altLang="en-US" sz="2000" baseline="-25000">
                <a:latin typeface="Tahoma" panose="020B0604030504040204" pitchFamily="34" charset="0"/>
                <a:cs typeface="Tahoma" panose="020B0604030504040204" pitchFamily="34" charset="0"/>
              </a:rPr>
              <a:t>16</a:t>
            </a:r>
            <a:r>
              <a:rPr lang="en-US" altLang="en-US" sz="2000">
                <a:latin typeface="Tahoma" panose="020B0604030504040204" pitchFamily="34" charset="0"/>
                <a:cs typeface="Tahoma" panose="020B0604030504040204" pitchFamily="34" charset="0"/>
              </a:rPr>
              <a:t> = .14 which is less than the ten percent critical value of .195.  Therefore the null hypothesis that the repair times came from a lognormal distribution is accepted. </a:t>
            </a:r>
            <a:endParaRPr lang="en-US" altLang="en-US" sz="2400">
              <a:latin typeface="Tahoma" panose="020B0604030504040204" pitchFamily="34" charset="0"/>
              <a:cs typeface="Tahoma" panose="020B0604030504040204" pitchFamily="34" charset="0"/>
            </a:endParaRPr>
          </a:p>
        </p:txBody>
      </p:sp>
      <p:sp>
        <p:nvSpPr>
          <p:cNvPr id="46084" name="Title 6"/>
          <p:cNvSpPr>
            <a:spLocks noGrp="1"/>
          </p:cNvSpPr>
          <p:nvPr>
            <p:ph type="title"/>
          </p:nvPr>
        </p:nvSpPr>
        <p:spPr>
          <a:xfrm>
            <a:off x="1219200" y="457200"/>
            <a:ext cx="7107238" cy="790575"/>
          </a:xfrm>
        </p:spPr>
        <p:txBody>
          <a:bodyPr/>
          <a:lstStyle/>
          <a:p>
            <a:r>
              <a:rPr lang="en-US" altLang="en-US"/>
              <a:t>Case 6:  Repairable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838200" y="1676400"/>
            <a:ext cx="72659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At the five year point (9600 operating hours), the unit will have an instantaneous MTBF of </a:t>
            </a:r>
          </a:p>
          <a:p>
            <a:r>
              <a:rPr lang="en-US" altLang="en-US" sz="2000">
                <a:latin typeface="Tahoma" panose="020B0604030504040204" pitchFamily="34" charset="0"/>
                <a:cs typeface="Tahoma" panose="020B0604030504040204" pitchFamily="34" charset="0"/>
              </a:rPr>
              <a:t>	1/[5.2 x 10-8 x 2.2 x 96001.2 ] = 145.5 hours.  </a:t>
            </a:r>
          </a:p>
          <a:p>
            <a:r>
              <a:rPr lang="en-US" altLang="en-US" sz="2000">
                <a:latin typeface="Tahoma" panose="020B0604030504040204" pitchFamily="34" charset="0"/>
                <a:cs typeface="Tahoma" panose="020B0604030504040204" pitchFamily="34" charset="0"/>
              </a:rPr>
              <a:t>If no further deterioration is observed, a steady-state availability of 145.5 / [145.5 + 21.3] = 87% will be obtained. </a:t>
            </a:r>
          </a:p>
        </p:txBody>
      </p:sp>
      <p:graphicFrame>
        <p:nvGraphicFramePr>
          <p:cNvPr id="32771" name="Object 3"/>
          <p:cNvGraphicFramePr>
            <a:graphicFrameLocks/>
          </p:cNvGraphicFramePr>
          <p:nvPr/>
        </p:nvGraphicFramePr>
        <p:xfrm>
          <a:off x="990600" y="3657600"/>
          <a:ext cx="6553200" cy="788988"/>
        </p:xfrm>
        <a:graphic>
          <a:graphicData uri="http://schemas.openxmlformats.org/presentationml/2006/ole">
            <mc:AlternateContent xmlns:mc="http://schemas.openxmlformats.org/markup-compatibility/2006">
              <mc:Choice xmlns:v="urn:schemas-microsoft-com:vml" Requires="v">
                <p:oleObj spid="_x0000_s17414" name="Equation" r:id="rId4" imgW="2781000" imgH="342720" progId="Equation.3">
                  <p:embed/>
                </p:oleObj>
              </mc:Choice>
              <mc:Fallback>
                <p:oleObj name="Equation" r:id="rId4" imgW="2781000" imgH="3427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57600"/>
                        <a:ext cx="6553200"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Rectangle 4"/>
          <p:cNvSpPr>
            <a:spLocks noChangeArrowheads="1"/>
          </p:cNvSpPr>
          <p:nvPr/>
        </p:nvSpPr>
        <p:spPr bwMode="auto">
          <a:xfrm>
            <a:off x="990600" y="4648200"/>
            <a:ext cx="6635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 [TC] = $750 (14.8) = $ 11,100 </a:t>
            </a:r>
          </a:p>
          <a:p>
            <a:endParaRPr lang="en-US" altLang="en-US" sz="2400">
              <a:latin typeface="Times New Roman" panose="02020603050405020304" pitchFamily="18" charset="0"/>
            </a:endParaRPr>
          </a:p>
          <a:p>
            <a:r>
              <a:rPr lang="en-US" altLang="en-US" sz="2400">
                <a:latin typeface="Times New Roman" panose="02020603050405020304" pitchFamily="18" charset="0"/>
              </a:rPr>
              <a:t>E [downtime] = 14.8 (21.3) = 315 hr (8 work weeks)</a:t>
            </a:r>
          </a:p>
        </p:txBody>
      </p:sp>
      <p:sp>
        <p:nvSpPr>
          <p:cNvPr id="17413" name="Title 9"/>
          <p:cNvSpPr>
            <a:spLocks noGrp="1"/>
          </p:cNvSpPr>
          <p:nvPr>
            <p:ph type="title"/>
          </p:nvPr>
        </p:nvSpPr>
        <p:spPr>
          <a:xfrm>
            <a:off x="1219200" y="381000"/>
            <a:ext cx="7107238" cy="790575"/>
          </a:xfrm>
        </p:spPr>
        <p:txBody>
          <a:bodyPr/>
          <a:lstStyle/>
          <a:p>
            <a:r>
              <a:rPr lang="en-US" altLang="en-US"/>
              <a:t>Case 6:  Repairable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6" name="Object 4"/>
          <p:cNvGraphicFramePr>
            <a:graphicFrameLocks/>
          </p:cNvGraphicFramePr>
          <p:nvPr/>
        </p:nvGraphicFramePr>
        <p:xfrm>
          <a:off x="533400" y="2438400"/>
          <a:ext cx="7770813" cy="1184275"/>
        </p:xfrm>
        <a:graphic>
          <a:graphicData uri="http://schemas.openxmlformats.org/presentationml/2006/ole">
            <mc:AlternateContent xmlns:mc="http://schemas.openxmlformats.org/markup-compatibility/2006">
              <mc:Choice xmlns:v="urn:schemas-microsoft-com:vml" Requires="v">
                <p:oleObj spid="_x0000_s18440" name="Equation" r:id="rId5" imgW="3530520" imgH="545760" progId="Equation.3">
                  <p:embed/>
                </p:oleObj>
              </mc:Choice>
              <mc:Fallback>
                <p:oleObj name="Equation" r:id="rId5" imgW="3530520" imgH="54576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438400"/>
                        <a:ext cx="7770813"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Rectangle 5"/>
          <p:cNvSpPr>
            <a:spLocks noChangeArrowheads="1"/>
          </p:cNvSpPr>
          <p:nvPr/>
        </p:nvSpPr>
        <p:spPr bwMode="auto">
          <a:xfrm>
            <a:off x="1371600" y="1600200"/>
            <a:ext cx="485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Using the optimal replacement model:</a:t>
            </a:r>
          </a:p>
        </p:txBody>
      </p:sp>
      <p:grpSp>
        <p:nvGrpSpPr>
          <p:cNvPr id="2" name="Group 8"/>
          <p:cNvGrpSpPr>
            <a:grpSpLocks/>
          </p:cNvGrpSpPr>
          <p:nvPr/>
        </p:nvGrpSpPr>
        <p:grpSpPr bwMode="auto">
          <a:xfrm>
            <a:off x="685800" y="4038600"/>
            <a:ext cx="6516688" cy="1790700"/>
            <a:chOff x="528" y="2880"/>
            <a:chExt cx="4105" cy="1128"/>
          </a:xfrm>
        </p:grpSpPr>
        <p:pic>
          <p:nvPicPr>
            <p:cNvPr id="18438"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880"/>
              <a:ext cx="2099"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7"/>
            <p:cNvSpPr>
              <a:spLocks noChangeArrowheads="1"/>
            </p:cNvSpPr>
            <p:nvPr/>
          </p:nvSpPr>
          <p:spPr bwMode="auto">
            <a:xfrm>
              <a:off x="2726" y="3283"/>
              <a:ext cx="190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The answer is obvious now.</a:t>
              </a:r>
            </a:p>
            <a:p>
              <a:r>
                <a:rPr lang="en-US" altLang="en-US" sz="2000">
                  <a:latin typeface="Times New Roman" panose="02020603050405020304" pitchFamily="18" charset="0"/>
                </a:rPr>
                <a:t>We must replace the robot.</a:t>
              </a:r>
            </a:p>
          </p:txBody>
        </p:sp>
      </p:grpSp>
      <p:sp>
        <p:nvSpPr>
          <p:cNvPr id="18437" name="Title 10"/>
          <p:cNvSpPr>
            <a:spLocks noGrp="1"/>
          </p:cNvSpPr>
          <p:nvPr>
            <p:ph type="title"/>
          </p:nvPr>
        </p:nvSpPr>
        <p:spPr>
          <a:xfrm>
            <a:off x="1371600" y="457200"/>
            <a:ext cx="7107238" cy="790575"/>
          </a:xfrm>
        </p:spPr>
        <p:txBody>
          <a:bodyPr/>
          <a:lstStyle/>
          <a:p>
            <a:r>
              <a:rPr lang="en-US" altLang="en-US"/>
              <a:t>Case 6:  Repairable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YEEHAW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5400" y="304800"/>
            <a:ext cx="7010400" cy="952500"/>
          </a:xfrm>
          <a:noFill/>
        </p:spPr>
        <p:txBody>
          <a:bodyPr lIns="92075" tIns="46038" rIns="92075" bIns="46038"/>
          <a:lstStyle/>
          <a:p>
            <a:r>
              <a:rPr lang="en-US" altLang="en-US" sz="3400"/>
              <a:t>Case 7:  Multiply Censored Data</a:t>
            </a:r>
          </a:p>
        </p:txBody>
      </p:sp>
      <p:sp>
        <p:nvSpPr>
          <p:cNvPr id="47107" name="Rectangle 3"/>
          <p:cNvSpPr>
            <a:spLocks noChangeArrowheads="1"/>
          </p:cNvSpPr>
          <p:nvPr/>
        </p:nvSpPr>
        <p:spPr bwMode="auto">
          <a:xfrm>
            <a:off x="228600" y="1600200"/>
            <a:ext cx="8686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Tahoma" panose="020B0604030504040204" pitchFamily="34" charset="0"/>
                <a:cs typeface="Tahoma" panose="020B0604030504040204" pitchFamily="34" charset="0"/>
              </a:rPr>
              <a:t>The following are failure or censored times (in hours) for </a:t>
            </a:r>
          </a:p>
          <a:p>
            <a:r>
              <a:rPr lang="en-US" altLang="en-US" sz="2200">
                <a:latin typeface="Tahoma" panose="020B0604030504040204" pitchFamily="34" charset="0"/>
                <a:cs typeface="Tahoma" panose="020B0604030504040204" pitchFamily="34" charset="0"/>
              </a:rPr>
              <a:t>twenty machine dies all manufactured by the same company.  </a:t>
            </a:r>
          </a:p>
          <a:p>
            <a:r>
              <a:rPr lang="en-US" altLang="en-US" sz="2200">
                <a:latin typeface="Tahoma" panose="020B0604030504040204" pitchFamily="34" charset="0"/>
                <a:cs typeface="Tahoma" panose="020B0604030504040204" pitchFamily="34" charset="0"/>
              </a:rPr>
              <a:t>Censored times resulted from dies which were no longer used </a:t>
            </a:r>
          </a:p>
          <a:p>
            <a:r>
              <a:rPr lang="en-US" altLang="en-US" sz="2200">
                <a:latin typeface="Tahoma" panose="020B0604030504040204" pitchFamily="34" charset="0"/>
                <a:cs typeface="Tahoma" panose="020B0604030504040204" pitchFamily="34" charset="0"/>
              </a:rPr>
              <a:t>because of design or manufacturing changes.  </a:t>
            </a:r>
          </a:p>
          <a:p>
            <a:endParaRPr lang="en-US" altLang="en-US" sz="2200">
              <a:latin typeface="Tahoma" panose="020B0604030504040204" pitchFamily="34" charset="0"/>
              <a:cs typeface="Tahoma" panose="020B0604030504040204" pitchFamily="34" charset="0"/>
            </a:endParaRPr>
          </a:p>
          <a:p>
            <a:r>
              <a:rPr lang="en-US" altLang="en-US" sz="2200">
                <a:latin typeface="Tahoma" panose="020B0604030504040204" pitchFamily="34" charset="0"/>
                <a:cs typeface="Tahoma" panose="020B0604030504040204" pitchFamily="34" charset="0"/>
              </a:rPr>
              <a:t>15+, 118,  260+,  323+,  518,  531+,  642+,  758,  824,  882,  1324,  1583 1795,  1853+,  2556,  2829,  5003,  6299,  13990+,  18790</a:t>
            </a:r>
          </a:p>
          <a:p>
            <a:endParaRPr lang="en-US" altLang="en-US" sz="2200">
              <a:latin typeface="Tahoma" panose="020B0604030504040204" pitchFamily="34" charset="0"/>
              <a:cs typeface="Tahoma" panose="020B0604030504040204" pitchFamily="34" charset="0"/>
            </a:endParaRPr>
          </a:p>
          <a:p>
            <a:r>
              <a:rPr lang="en-US" altLang="en-US" sz="2200">
                <a:latin typeface="Tahoma" panose="020B0604030504040204" pitchFamily="34" charset="0"/>
                <a:cs typeface="Tahoma" panose="020B0604030504040204" pitchFamily="34" charset="0"/>
              </a:rPr>
              <a:t>These dies were advertised by the manufacturer as having </a:t>
            </a:r>
          </a:p>
          <a:p>
            <a:r>
              <a:rPr lang="en-US" altLang="en-US" sz="2200">
                <a:latin typeface="Tahoma" panose="020B0604030504040204" pitchFamily="34" charset="0"/>
                <a:cs typeface="Tahoma" panose="020B0604030504040204" pitchFamily="34" charset="0"/>
              </a:rPr>
              <a:t>a 500 hour design life (with a 90 percent reliability).  The </a:t>
            </a:r>
          </a:p>
          <a:p>
            <a:r>
              <a:rPr lang="en-US" altLang="en-US" sz="2200">
                <a:latin typeface="Tahoma" panose="020B0604030504040204" pitchFamily="34" charset="0"/>
                <a:cs typeface="Tahoma" panose="020B0604030504040204" pitchFamily="34" charset="0"/>
              </a:rPr>
              <a:t>company wants to determine if the advertised design life </a:t>
            </a:r>
          </a:p>
          <a:p>
            <a:r>
              <a:rPr lang="en-US" altLang="en-US" sz="2200">
                <a:latin typeface="Tahoma" panose="020B0604030504040204" pitchFamily="34" charset="0"/>
                <a:cs typeface="Tahoma" panose="020B0604030504040204" pitchFamily="34" charset="0"/>
              </a:rPr>
              <a:t>is being met before it decides to order additional dies from </a:t>
            </a:r>
          </a:p>
          <a:p>
            <a:r>
              <a:rPr lang="en-US" altLang="en-US" sz="2200">
                <a:latin typeface="Tahoma" panose="020B0604030504040204" pitchFamily="34" charset="0"/>
                <a:cs typeface="Tahoma" panose="020B0604030504040204" pitchFamily="34" charset="0"/>
              </a:rPr>
              <a:t>this manufacturer.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524000" y="0"/>
            <a:ext cx="737076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Book Antiqua" panose="02040602050305030304" pitchFamily="18" charset="0"/>
              </a:rPr>
              <a:t> </a:t>
            </a:r>
            <a:r>
              <a:rPr lang="en-US" altLang="en-US" sz="2000" u="sng">
                <a:solidFill>
                  <a:srgbClr val="484717"/>
                </a:solidFill>
                <a:latin typeface="Book Antiqua" panose="02040602050305030304" pitchFamily="18" charset="0"/>
              </a:rPr>
              <a:t>I     TIME         RANK INCR      ADJ RANK       RELIABILITY</a:t>
            </a:r>
          </a:p>
          <a:p>
            <a:r>
              <a:rPr lang="en-US" altLang="en-US" sz="2000">
                <a:solidFill>
                  <a:srgbClr val="484717"/>
                </a:solidFill>
                <a:latin typeface="Book Antiqua" panose="02040602050305030304" pitchFamily="18" charset="0"/>
              </a:rPr>
              <a:t> 1     16 +</a:t>
            </a:r>
          </a:p>
          <a:p>
            <a:r>
              <a:rPr lang="en-US" altLang="en-US" sz="2000">
                <a:solidFill>
                  <a:srgbClr val="484717"/>
                </a:solidFill>
                <a:latin typeface="Book Antiqua" panose="02040602050305030304" pitchFamily="18" charset="0"/>
              </a:rPr>
              <a:t> 2     117         	 1.05          	 1.05           	.9632353 </a:t>
            </a:r>
          </a:p>
          <a:p>
            <a:r>
              <a:rPr lang="en-US" altLang="en-US" sz="2000">
                <a:solidFill>
                  <a:srgbClr val="484717"/>
                </a:solidFill>
                <a:latin typeface="Book Antiqua" panose="02040602050305030304" pitchFamily="18" charset="0"/>
              </a:rPr>
              <a:t> 3     261 +</a:t>
            </a:r>
          </a:p>
          <a:p>
            <a:r>
              <a:rPr lang="en-US" altLang="en-US" sz="2000">
                <a:solidFill>
                  <a:srgbClr val="484717"/>
                </a:solidFill>
                <a:latin typeface="Book Antiqua" panose="02040602050305030304" pitchFamily="18" charset="0"/>
              </a:rPr>
              <a:t> 4     323 +</a:t>
            </a:r>
          </a:p>
          <a:p>
            <a:r>
              <a:rPr lang="en-US" altLang="en-US" sz="2000">
                <a:solidFill>
                  <a:srgbClr val="484717"/>
                </a:solidFill>
                <a:latin typeface="Book Antiqua" panose="02040602050305030304" pitchFamily="18" charset="0"/>
              </a:rPr>
              <a:t> 5     518         	 1.173529     	  2.223529      	 .9057093 </a:t>
            </a:r>
          </a:p>
          <a:p>
            <a:r>
              <a:rPr lang="en-US" altLang="en-US" sz="2000">
                <a:solidFill>
                  <a:srgbClr val="484717"/>
                </a:solidFill>
                <a:latin typeface="Book Antiqua" panose="02040602050305030304" pitchFamily="18" charset="0"/>
              </a:rPr>
              <a:t> 6     531 +</a:t>
            </a:r>
          </a:p>
          <a:p>
            <a:r>
              <a:rPr lang="en-US" altLang="en-US" sz="2000">
                <a:solidFill>
                  <a:srgbClr val="484717"/>
                </a:solidFill>
                <a:latin typeface="Book Antiqua" panose="02040602050305030304" pitchFamily="18" charset="0"/>
              </a:rPr>
              <a:t> 7     643 +</a:t>
            </a:r>
          </a:p>
          <a:p>
            <a:r>
              <a:rPr lang="en-US" altLang="en-US" sz="2000">
                <a:solidFill>
                  <a:srgbClr val="484717"/>
                </a:solidFill>
                <a:latin typeface="Book Antiqua" panose="02040602050305030304" pitchFamily="18" charset="0"/>
              </a:rPr>
              <a:t> 8     758         	 1.341177      	 3.564706      	 .8399654 </a:t>
            </a:r>
          </a:p>
          <a:p>
            <a:r>
              <a:rPr lang="en-US" altLang="en-US" sz="2000">
                <a:solidFill>
                  <a:srgbClr val="484717"/>
                </a:solidFill>
                <a:latin typeface="Book Antiqua" panose="02040602050305030304" pitchFamily="18" charset="0"/>
              </a:rPr>
              <a:t> 9     824         	 1.341177    	   4.905882    	   .7742215 </a:t>
            </a:r>
          </a:p>
          <a:p>
            <a:r>
              <a:rPr lang="en-US" altLang="en-US" sz="2000">
                <a:solidFill>
                  <a:srgbClr val="484717"/>
                </a:solidFill>
                <a:latin typeface="Book Antiqua" panose="02040602050305030304" pitchFamily="18" charset="0"/>
              </a:rPr>
              <a:t> 10    881        	  1.341177     	  6.247059       	.7084775 </a:t>
            </a:r>
          </a:p>
          <a:p>
            <a:r>
              <a:rPr lang="en-US" altLang="en-US" sz="2000">
                <a:solidFill>
                  <a:srgbClr val="484717"/>
                </a:solidFill>
                <a:latin typeface="Book Antiqua" panose="02040602050305030304" pitchFamily="18" charset="0"/>
              </a:rPr>
              <a:t> 11    1323         	1.341177     	  7.588235      	 .6427336 </a:t>
            </a:r>
          </a:p>
          <a:p>
            <a:r>
              <a:rPr lang="en-US" altLang="en-US" sz="2000">
                <a:solidFill>
                  <a:srgbClr val="484717"/>
                </a:solidFill>
                <a:latin typeface="Book Antiqua" panose="02040602050305030304" pitchFamily="18" charset="0"/>
              </a:rPr>
              <a:t> 12    1582       	  1.341177     	  8.929412     	  .5769896 </a:t>
            </a:r>
          </a:p>
          <a:p>
            <a:r>
              <a:rPr lang="en-US" altLang="en-US" sz="2000">
                <a:solidFill>
                  <a:srgbClr val="484717"/>
                </a:solidFill>
                <a:latin typeface="Book Antiqua" panose="02040602050305030304" pitchFamily="18" charset="0"/>
              </a:rPr>
              <a:t> 13    1795       	  1.341177      	 10.27059     	  .5112457 </a:t>
            </a:r>
          </a:p>
          <a:p>
            <a:r>
              <a:rPr lang="en-US" altLang="en-US" sz="2000">
                <a:solidFill>
                  <a:srgbClr val="484717"/>
                </a:solidFill>
                <a:latin typeface="Book Antiqua" panose="02040602050305030304" pitchFamily="18" charset="0"/>
              </a:rPr>
              <a:t> 14    1854 +</a:t>
            </a:r>
          </a:p>
          <a:p>
            <a:r>
              <a:rPr lang="en-US" altLang="en-US" sz="2000">
                <a:solidFill>
                  <a:srgbClr val="484717"/>
                </a:solidFill>
                <a:latin typeface="Book Antiqua" panose="02040602050305030304" pitchFamily="18" charset="0"/>
              </a:rPr>
              <a:t> 15    2556        	 1.532773       	11.80336     	  .4361098 </a:t>
            </a:r>
          </a:p>
          <a:p>
            <a:r>
              <a:rPr lang="en-US" altLang="en-US" sz="2000">
                <a:solidFill>
                  <a:srgbClr val="484717"/>
                </a:solidFill>
                <a:latin typeface="Book Antiqua" panose="02040602050305030304" pitchFamily="18" charset="0"/>
              </a:rPr>
              <a:t> 16    2829       	  1.532773     	  13.33613     	  .3609738 </a:t>
            </a:r>
          </a:p>
          <a:p>
            <a:r>
              <a:rPr lang="en-US" altLang="en-US" sz="2000">
                <a:solidFill>
                  <a:srgbClr val="484717"/>
                </a:solidFill>
                <a:latin typeface="Book Antiqua" panose="02040602050305030304" pitchFamily="18" charset="0"/>
              </a:rPr>
              <a:t> 17    5002       	  1.532773      	 14.86891    	   .2858379 </a:t>
            </a:r>
          </a:p>
          <a:p>
            <a:r>
              <a:rPr lang="en-US" altLang="en-US" sz="2000">
                <a:solidFill>
                  <a:srgbClr val="484717"/>
                </a:solidFill>
                <a:latin typeface="Book Antiqua" panose="02040602050305030304" pitchFamily="18" charset="0"/>
              </a:rPr>
              <a:t> 18    6298        	 1.532773       	16.40168     	  .210702 </a:t>
            </a:r>
          </a:p>
          <a:p>
            <a:r>
              <a:rPr lang="en-US" altLang="en-US" sz="2000">
                <a:solidFill>
                  <a:srgbClr val="484717"/>
                </a:solidFill>
                <a:latin typeface="Book Antiqua" panose="02040602050305030304" pitchFamily="18" charset="0"/>
              </a:rPr>
              <a:t> 19    13991 +</a:t>
            </a:r>
          </a:p>
          <a:p>
            <a:r>
              <a:rPr lang="en-US" altLang="en-US" sz="2000">
                <a:solidFill>
                  <a:srgbClr val="484717"/>
                </a:solidFill>
                <a:latin typeface="Book Antiqua" panose="02040602050305030304" pitchFamily="18" charset="0"/>
              </a:rPr>
              <a:t> 20    18789     	   2.29916        	18.70084    	   9.799804E-02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905000" y="228600"/>
            <a:ext cx="6891338"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484717"/>
                </a:solidFill>
                <a:latin typeface="Book Antiqua" panose="02040602050305030304" pitchFamily="18" charset="0"/>
              </a:rPr>
              <a:t>(1)  LEAST-SQUARES PROBABILITY PLOT FOR EXPONENTIAL</a:t>
            </a:r>
          </a:p>
          <a:p>
            <a:r>
              <a:rPr lang="en-US" altLang="en-US">
                <a:solidFill>
                  <a:srgbClr val="484717"/>
                </a:solidFill>
                <a:latin typeface="Book Antiqua" panose="02040602050305030304" pitchFamily="18" charset="0"/>
              </a:rPr>
              <a:t>         SLOPE - FAILURE/REPAIR RATE    1.540163E-04 </a:t>
            </a:r>
          </a:p>
          <a:p>
            <a:r>
              <a:rPr lang="en-US" altLang="en-US">
                <a:solidFill>
                  <a:srgbClr val="484717"/>
                </a:solidFill>
                <a:latin typeface="Book Antiqua" panose="02040602050305030304" pitchFamily="18" charset="0"/>
              </a:rPr>
              <a:t>         L-S ESTIMATE OF MEAN          	 6492.821 </a:t>
            </a:r>
          </a:p>
          <a:p>
            <a:r>
              <a:rPr lang="en-US" altLang="en-US">
                <a:solidFill>
                  <a:srgbClr val="484717"/>
                </a:solidFill>
                <a:latin typeface="Book Antiqua" panose="02040602050305030304" pitchFamily="18" charset="0"/>
              </a:rPr>
              <a:t>         R-SQUARED                      		.6573834 </a:t>
            </a:r>
          </a:p>
          <a:p>
            <a:r>
              <a:rPr lang="en-US" altLang="en-US">
                <a:solidFill>
                  <a:srgbClr val="484717"/>
                </a:solidFill>
                <a:latin typeface="Book Antiqua" panose="02040602050305030304" pitchFamily="18" charset="0"/>
              </a:rPr>
              <a:t>(2)  LEAST-SQUARES PROBABILITY PLOT FOR WEIBULL</a:t>
            </a:r>
          </a:p>
          <a:p>
            <a:r>
              <a:rPr lang="en-US" altLang="en-US">
                <a:solidFill>
                  <a:srgbClr val="484717"/>
                </a:solidFill>
                <a:latin typeface="Book Antiqua" panose="02040602050305030304" pitchFamily="18" charset="0"/>
              </a:rPr>
              <a:t>         INTERCEPT - A     	    	    -7.358218 </a:t>
            </a:r>
          </a:p>
          <a:p>
            <a:r>
              <a:rPr lang="en-US" altLang="en-US">
                <a:solidFill>
                  <a:srgbClr val="484717"/>
                </a:solidFill>
                <a:latin typeface="Book Antiqua" panose="02040602050305030304" pitchFamily="18" charset="0"/>
              </a:rPr>
              <a:t>         SLOPE - B                  		    .8889475 </a:t>
            </a:r>
          </a:p>
          <a:p>
            <a:r>
              <a:rPr lang="en-US" altLang="en-US">
                <a:solidFill>
                  <a:srgbClr val="484717"/>
                </a:solidFill>
                <a:latin typeface="Book Antiqua" panose="02040602050305030304" pitchFamily="18" charset="0"/>
              </a:rPr>
              <a:t>         ESTIMATED BETA          	    .8889475 </a:t>
            </a:r>
          </a:p>
          <a:p>
            <a:r>
              <a:rPr lang="en-US" altLang="en-US">
                <a:solidFill>
                  <a:srgbClr val="484717"/>
                </a:solidFill>
                <a:latin typeface="Book Antiqua" panose="02040602050305030304" pitchFamily="18" charset="0"/>
              </a:rPr>
              <a:t>         ESTIMATED THETA 	    3934.144 </a:t>
            </a:r>
          </a:p>
          <a:p>
            <a:r>
              <a:rPr lang="en-US" altLang="en-US">
                <a:solidFill>
                  <a:srgbClr val="484717"/>
                </a:solidFill>
                <a:latin typeface="Book Antiqua" panose="02040602050305030304" pitchFamily="18" charset="0"/>
              </a:rPr>
              <a:t>         R-SQUARED                     	    .9367709 </a:t>
            </a:r>
          </a:p>
          <a:p>
            <a:r>
              <a:rPr lang="en-US" altLang="en-US">
                <a:solidFill>
                  <a:srgbClr val="484717"/>
                </a:solidFill>
                <a:latin typeface="Book Antiqua" panose="02040602050305030304" pitchFamily="18" charset="0"/>
              </a:rPr>
              <a:t>(3)  LEAST-SQUARES PROBABILITY PLOT FOR NORMAL</a:t>
            </a:r>
          </a:p>
          <a:p>
            <a:r>
              <a:rPr lang="en-US" altLang="en-US">
                <a:solidFill>
                  <a:srgbClr val="484717"/>
                </a:solidFill>
                <a:latin typeface="Book Antiqua" panose="02040602050305030304" pitchFamily="18" charset="0"/>
              </a:rPr>
              <a:t>         INTERCEPT - A                	 -.6514274 </a:t>
            </a:r>
          </a:p>
          <a:p>
            <a:r>
              <a:rPr lang="en-US" altLang="en-US">
                <a:solidFill>
                  <a:srgbClr val="484717"/>
                </a:solidFill>
                <a:latin typeface="Book Antiqua" panose="02040602050305030304" pitchFamily="18" charset="0"/>
              </a:rPr>
              <a:t>         SLOPE - B                      	1.307285E-04 </a:t>
            </a:r>
          </a:p>
          <a:p>
            <a:r>
              <a:rPr lang="en-US" altLang="en-US">
                <a:solidFill>
                  <a:srgbClr val="484717"/>
                </a:solidFill>
                <a:latin typeface="Book Antiqua" panose="02040602050305030304" pitchFamily="18" charset="0"/>
              </a:rPr>
              <a:t>         ESTIMATED SIGMA                  7649.442 </a:t>
            </a:r>
          </a:p>
          <a:p>
            <a:r>
              <a:rPr lang="en-US" altLang="en-US">
                <a:solidFill>
                  <a:srgbClr val="484717"/>
                </a:solidFill>
                <a:latin typeface="Book Antiqua" panose="02040602050305030304" pitchFamily="18" charset="0"/>
              </a:rPr>
              <a:t>         ESTIMATED MEAN                  4983.057 </a:t>
            </a:r>
          </a:p>
          <a:p>
            <a:r>
              <a:rPr lang="en-US" altLang="en-US">
                <a:solidFill>
                  <a:srgbClr val="484717"/>
                </a:solidFill>
                <a:latin typeface="Book Antiqua" panose="02040602050305030304" pitchFamily="18" charset="0"/>
              </a:rPr>
              <a:t>         R-SQUARED                     	 .5631521 </a:t>
            </a:r>
          </a:p>
          <a:p>
            <a:r>
              <a:rPr lang="en-US" altLang="en-US">
                <a:solidFill>
                  <a:srgbClr val="484717"/>
                </a:solidFill>
                <a:latin typeface="Book Antiqua" panose="02040602050305030304" pitchFamily="18" charset="0"/>
              </a:rPr>
              <a:t>(4)  LEAST-SQUARES PROBABILITY PLOT FOR LOGNORMAL</a:t>
            </a:r>
          </a:p>
          <a:p>
            <a:r>
              <a:rPr lang="en-US" altLang="en-US">
                <a:solidFill>
                  <a:srgbClr val="484717"/>
                </a:solidFill>
                <a:latin typeface="Book Antiqua" panose="02040602050305030304" pitchFamily="18" charset="0"/>
              </a:rPr>
              <a:t>         INTERCEPT - A                	 -5.190266 </a:t>
            </a:r>
          </a:p>
          <a:p>
            <a:r>
              <a:rPr lang="en-US" altLang="en-US">
                <a:solidFill>
                  <a:srgbClr val="484717"/>
                </a:solidFill>
                <a:latin typeface="Book Antiqua" panose="02040602050305030304" pitchFamily="18" charset="0"/>
              </a:rPr>
              <a:t>         SLOPE - B                      	.6729616 </a:t>
            </a:r>
          </a:p>
          <a:p>
            <a:r>
              <a:rPr lang="en-US" altLang="en-US">
                <a:solidFill>
                  <a:srgbClr val="484717"/>
                </a:solidFill>
                <a:latin typeface="Book Antiqua" panose="02040602050305030304" pitchFamily="18" charset="0"/>
              </a:rPr>
              <a:t>         ESTIMATED S                    	1.485969 </a:t>
            </a:r>
          </a:p>
          <a:p>
            <a:r>
              <a:rPr lang="en-US" altLang="en-US">
                <a:solidFill>
                  <a:srgbClr val="484717"/>
                </a:solidFill>
                <a:latin typeface="Book Antiqua" panose="02040602050305030304" pitchFamily="18" charset="0"/>
              </a:rPr>
              <a:t>         ESTIMATED Tmed                 	2236.291 </a:t>
            </a:r>
          </a:p>
          <a:p>
            <a:r>
              <a:rPr lang="en-US" altLang="en-US">
                <a:solidFill>
                  <a:srgbClr val="484717"/>
                </a:solidFill>
                <a:latin typeface="Book Antiqua" panose="02040602050305030304" pitchFamily="18" charset="0"/>
              </a:rPr>
              <a:t>         R-SQUARED                      	.9667019 </a:t>
            </a:r>
          </a:p>
          <a:p>
            <a:endParaRPr lang="en-US" altLang="en-US">
              <a:solidFill>
                <a:srgbClr val="484717"/>
              </a:solidFill>
              <a:latin typeface="Book Antiqua" panose="0204060205030503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381000" y="1600200"/>
            <a:ext cx="838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The MLEs for the lognormal were found to be  t</a:t>
            </a:r>
            <a:r>
              <a:rPr lang="en-US" altLang="en-US" sz="2400" baseline="-25000">
                <a:latin typeface="Tahoma" panose="020B0604030504040204" pitchFamily="34" charset="0"/>
                <a:cs typeface="Tahoma" panose="020B0604030504040204" pitchFamily="34" charset="0"/>
              </a:rPr>
              <a:t>med</a:t>
            </a:r>
            <a:r>
              <a:rPr lang="en-US" altLang="en-US" sz="2400">
                <a:latin typeface="Tahoma" panose="020B0604030504040204" pitchFamily="34" charset="0"/>
                <a:cs typeface="Tahoma" panose="020B0604030504040204" pitchFamily="34" charset="0"/>
              </a:rPr>
              <a:t> = 2228.5 </a:t>
            </a:r>
          </a:p>
          <a:p>
            <a:r>
              <a:rPr lang="en-US" altLang="en-US" sz="2400">
                <a:latin typeface="Tahoma" panose="020B0604030504040204" pitchFamily="34" charset="0"/>
                <a:cs typeface="Tahoma" panose="020B0604030504040204" pitchFamily="34" charset="0"/>
              </a:rPr>
              <a:t>and s = 1.33. </a:t>
            </a:r>
          </a:p>
        </p:txBody>
      </p:sp>
      <p:graphicFrame>
        <p:nvGraphicFramePr>
          <p:cNvPr id="19458" name="Object 3"/>
          <p:cNvGraphicFramePr>
            <a:graphicFrameLocks/>
          </p:cNvGraphicFramePr>
          <p:nvPr/>
        </p:nvGraphicFramePr>
        <p:xfrm>
          <a:off x="457200" y="2667000"/>
          <a:ext cx="5410200" cy="1785938"/>
        </p:xfrm>
        <a:graphic>
          <a:graphicData uri="http://schemas.openxmlformats.org/presentationml/2006/ole">
            <mc:AlternateContent xmlns:mc="http://schemas.openxmlformats.org/markup-compatibility/2006">
              <mc:Choice xmlns:v="urn:schemas-microsoft-com:vml" Requires="v">
                <p:oleObj spid="_x0000_s19463" name="Equation" r:id="rId4" imgW="2057040" imgH="685440" progId="Equation.3">
                  <p:embed/>
                </p:oleObj>
              </mc:Choice>
              <mc:Fallback>
                <p:oleObj name="Equation" r:id="rId4" imgW="2057040" imgH="6854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667000"/>
                        <a:ext cx="54102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46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4114800"/>
            <a:ext cx="1897063"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p:cNvSpPr>
            <a:spLocks noChangeArrowheads="1"/>
          </p:cNvSpPr>
          <p:nvPr/>
        </p:nvSpPr>
        <p:spPr bwMode="auto">
          <a:xfrm>
            <a:off x="3657600" y="4724400"/>
            <a:ext cx="2736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We need to order our</a:t>
            </a:r>
          </a:p>
          <a:p>
            <a:r>
              <a:rPr lang="en-US" altLang="en-US" sz="2000">
                <a:latin typeface="Times New Roman" panose="02020603050405020304" pitchFamily="18" charset="0"/>
              </a:rPr>
              <a:t>dies from a more reliable</a:t>
            </a:r>
          </a:p>
          <a:p>
            <a:r>
              <a:rPr lang="en-US" altLang="en-US" sz="2000">
                <a:latin typeface="Times New Roman" panose="02020603050405020304" pitchFamily="18" charset="0"/>
              </a:rPr>
              <a:t>company.</a:t>
            </a:r>
          </a:p>
        </p:txBody>
      </p:sp>
      <p:sp>
        <p:nvSpPr>
          <p:cNvPr id="19462" name="Title 7"/>
          <p:cNvSpPr>
            <a:spLocks noGrp="1"/>
          </p:cNvSpPr>
          <p:nvPr>
            <p:ph type="title"/>
          </p:nvPr>
        </p:nvSpPr>
        <p:spPr>
          <a:xfrm>
            <a:off x="1219200" y="457200"/>
            <a:ext cx="7513638" cy="790575"/>
          </a:xfrm>
        </p:spPr>
        <p:txBody>
          <a:bodyPr/>
          <a:lstStyle/>
          <a:p>
            <a:r>
              <a:rPr lang="en-US" altLang="en-US"/>
              <a:t>Case 7:  Multiply Censored Data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447800" y="228600"/>
            <a:ext cx="7107238" cy="885825"/>
          </a:xfrm>
        </p:spPr>
        <p:txBody>
          <a:bodyPr/>
          <a:lstStyle/>
          <a:p>
            <a:r>
              <a:rPr lang="en-US" altLang="en-US"/>
              <a:t>Case 8 Multiple Failure Modes</a:t>
            </a:r>
          </a:p>
        </p:txBody>
      </p:sp>
      <p:sp>
        <p:nvSpPr>
          <p:cNvPr id="50179" name="Content Placeholder 2"/>
          <p:cNvSpPr>
            <a:spLocks noGrp="1"/>
          </p:cNvSpPr>
          <p:nvPr>
            <p:ph idx="1"/>
          </p:nvPr>
        </p:nvSpPr>
        <p:spPr>
          <a:xfrm>
            <a:off x="381000" y="1600200"/>
            <a:ext cx="8382000" cy="4114800"/>
          </a:xfrm>
        </p:spPr>
        <p:txBody>
          <a:bodyPr/>
          <a:lstStyle/>
          <a:p>
            <a:pPr>
              <a:buFont typeface="Arial" panose="020B0604020202020204" pitchFamily="34" charset="0"/>
              <a:buChar char="•"/>
            </a:pPr>
            <a:r>
              <a:rPr lang="en-US" altLang="en-US" sz="2000"/>
              <a:t>A high altitude, medium endurance, unmanned reconnaissance and surveillance aircraft is under development by a large defense contractor.  </a:t>
            </a:r>
          </a:p>
          <a:p>
            <a:pPr>
              <a:buFont typeface="Arial" panose="020B0604020202020204" pitchFamily="34" charset="0"/>
              <a:buChar char="•"/>
            </a:pPr>
            <a:r>
              <a:rPr lang="en-US" altLang="en-US" sz="2000"/>
              <a:t>The vehicle consists of four primary subsystems – </a:t>
            </a:r>
          </a:p>
          <a:p>
            <a:pPr lvl="1">
              <a:buFont typeface="Arial" panose="020B0604020202020204" pitchFamily="34" charset="0"/>
              <a:buChar char="•"/>
            </a:pPr>
            <a:r>
              <a:rPr lang="en-US" altLang="en-US" sz="1600" b="1"/>
              <a:t>propulsion</a:t>
            </a:r>
            <a:r>
              <a:rPr lang="en-US" altLang="en-US" sz="1600"/>
              <a:t> which includes the fuel components; </a:t>
            </a:r>
          </a:p>
          <a:p>
            <a:pPr lvl="1">
              <a:buFont typeface="Arial" panose="020B0604020202020204" pitchFamily="34" charset="0"/>
              <a:buChar char="•"/>
            </a:pPr>
            <a:r>
              <a:rPr lang="en-US" altLang="en-US" sz="1600" b="1"/>
              <a:t>structures</a:t>
            </a:r>
            <a:r>
              <a:rPr lang="en-US" altLang="en-US" sz="1600"/>
              <a:t> which include the fuselage, wing, tail, control surfaces, and landing gear; </a:t>
            </a:r>
          </a:p>
          <a:p>
            <a:pPr lvl="1">
              <a:buFont typeface="Arial" panose="020B0604020202020204" pitchFamily="34" charset="0"/>
              <a:buChar char="•"/>
            </a:pPr>
            <a:r>
              <a:rPr lang="en-US" altLang="en-US" sz="1600" b="1"/>
              <a:t>electrical</a:t>
            </a:r>
            <a:r>
              <a:rPr lang="en-US" altLang="en-US" sz="1600"/>
              <a:t> which includes the fly-by-wire assembly; </a:t>
            </a:r>
          </a:p>
          <a:p>
            <a:pPr lvl="1">
              <a:buFont typeface="Arial" panose="020B0604020202020204" pitchFamily="34" charset="0"/>
              <a:buChar char="•"/>
            </a:pPr>
            <a:r>
              <a:rPr lang="en-US" altLang="en-US" sz="1600"/>
              <a:t>and </a:t>
            </a:r>
            <a:r>
              <a:rPr lang="en-US" altLang="en-US" sz="1600" b="1"/>
              <a:t>avionics</a:t>
            </a:r>
            <a:r>
              <a:rPr lang="en-US" altLang="en-US" sz="1600"/>
              <a:t> which includes communication, navigation, and electro-optics.  </a:t>
            </a:r>
          </a:p>
          <a:p>
            <a:pPr>
              <a:buFont typeface="Arial" panose="020B0604020202020204" pitchFamily="34" charset="0"/>
              <a:buChar char="•"/>
            </a:pPr>
            <a:r>
              <a:rPr lang="en-US" altLang="en-US" sz="2000"/>
              <a:t>It is expected to have an average mission duration of 5 hours.  </a:t>
            </a:r>
          </a:p>
          <a:p>
            <a:pPr>
              <a:buFont typeface="Arial" panose="020B0604020202020204" pitchFamily="34" charset="0"/>
              <a:buChar char="•"/>
            </a:pPr>
            <a:r>
              <a:rPr lang="en-US" altLang="en-US" sz="2000"/>
              <a:t>Reliability specifications require 0.90 reliability at 80 operating hours (16 missions).</a:t>
            </a:r>
          </a:p>
          <a:p>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47675" y="1524000"/>
            <a:ext cx="8877300" cy="4532313"/>
          </a:xfrm>
          <a:prstGeom prst="rect">
            <a:avLst/>
          </a:prstGeom>
          <a:noFill/>
          <a:ln w="9525">
            <a:noFill/>
            <a:miter lim="800000"/>
            <a:headEnd/>
            <a:tailEnd/>
          </a:ln>
          <a:effectLst/>
        </p:spPr>
        <p:txBody>
          <a:bodyPr wrap="none" lIns="92075" tIns="46038" rIns="92075" bIns="46038">
            <a:spAutoFit/>
          </a:bodyPr>
          <a:lstStyle/>
          <a:p>
            <a:pPr>
              <a:defRPr/>
            </a:pPr>
            <a:r>
              <a:rPr lang="en-US" sz="2400" dirty="0">
                <a:latin typeface="+mn-lt"/>
              </a:rPr>
              <a:t>4. The chi-square goodness-of-fit test was then conducted with </a:t>
            </a:r>
          </a:p>
          <a:p>
            <a:pPr>
              <a:defRPr/>
            </a:pPr>
            <a:r>
              <a:rPr lang="en-US" sz="2400" dirty="0">
                <a:latin typeface="+mn-lt"/>
              </a:rPr>
              <a:t>a = 0.10.  The hypotheses are:</a:t>
            </a:r>
          </a:p>
          <a:p>
            <a:pPr>
              <a:defRPr/>
            </a:pPr>
            <a:r>
              <a:rPr lang="en-US" sz="2400" dirty="0">
                <a:latin typeface="+mn-lt"/>
              </a:rPr>
              <a:t>H0:  Failure times are exponential with MTTF = 25 hours.</a:t>
            </a:r>
          </a:p>
          <a:p>
            <a:pPr>
              <a:defRPr/>
            </a:pPr>
            <a:r>
              <a:rPr lang="en-US" sz="2400" dirty="0">
                <a:latin typeface="+mn-lt"/>
              </a:rPr>
              <a:t>H1:  Failure times are NOT exponential with MTTF = 25 hours.</a:t>
            </a:r>
          </a:p>
          <a:p>
            <a:pPr>
              <a:defRPr/>
            </a:pPr>
            <a:endParaRPr lang="en-US" sz="2400" dirty="0">
              <a:latin typeface="+mn-lt"/>
            </a:endParaRPr>
          </a:p>
          <a:p>
            <a:pPr>
              <a:defRPr/>
            </a:pPr>
            <a:r>
              <a:rPr lang="en-US" sz="2400" dirty="0">
                <a:latin typeface="+mn-lt"/>
              </a:rPr>
              <a:t>For the chi-square test the data was grouped (somewhat </a:t>
            </a:r>
          </a:p>
          <a:p>
            <a:pPr>
              <a:defRPr/>
            </a:pPr>
            <a:r>
              <a:rPr lang="en-US" sz="2400" dirty="0">
                <a:latin typeface="+mn-lt"/>
              </a:rPr>
              <a:t>arbitrarily) into the following intervals:</a:t>
            </a:r>
          </a:p>
          <a:p>
            <a:pPr>
              <a:defRPr/>
            </a:pPr>
            <a:r>
              <a:rPr lang="en-US" sz="2400" dirty="0">
                <a:latin typeface="+mn-lt"/>
              </a:rPr>
              <a:t>Interval	Frequency</a:t>
            </a:r>
          </a:p>
          <a:p>
            <a:pPr>
              <a:lnSpc>
                <a:spcPct val="70000"/>
              </a:lnSpc>
              <a:spcBef>
                <a:spcPct val="5000"/>
              </a:spcBef>
              <a:spcAft>
                <a:spcPct val="22000"/>
              </a:spcAft>
              <a:defRPr/>
            </a:pPr>
            <a:r>
              <a:rPr lang="en-US" sz="2400" dirty="0">
                <a:latin typeface="+mn-lt"/>
              </a:rPr>
              <a:t> </a:t>
            </a:r>
            <a:r>
              <a:rPr lang="en-US" sz="2000" dirty="0">
                <a:latin typeface="+mn-lt"/>
              </a:rPr>
              <a:t>0 -  5		15	</a:t>
            </a:r>
          </a:p>
          <a:p>
            <a:pPr>
              <a:lnSpc>
                <a:spcPct val="70000"/>
              </a:lnSpc>
              <a:spcBef>
                <a:spcPct val="5000"/>
              </a:spcBef>
              <a:spcAft>
                <a:spcPct val="22000"/>
              </a:spcAft>
              <a:defRPr/>
            </a:pPr>
            <a:r>
              <a:rPr lang="en-US" sz="2000" dirty="0">
                <a:latin typeface="+mn-lt"/>
              </a:rPr>
              <a:t> 5 - 10		6	</a:t>
            </a:r>
          </a:p>
          <a:p>
            <a:pPr>
              <a:lnSpc>
                <a:spcPct val="70000"/>
              </a:lnSpc>
              <a:spcBef>
                <a:spcPct val="5000"/>
              </a:spcBef>
              <a:spcAft>
                <a:spcPct val="22000"/>
              </a:spcAft>
              <a:defRPr/>
            </a:pPr>
            <a:r>
              <a:rPr lang="en-US" sz="2000" dirty="0">
                <a:latin typeface="+mn-lt"/>
              </a:rPr>
              <a:t>10 - 15		9	</a:t>
            </a:r>
          </a:p>
          <a:p>
            <a:pPr>
              <a:lnSpc>
                <a:spcPct val="70000"/>
              </a:lnSpc>
              <a:spcBef>
                <a:spcPct val="5000"/>
              </a:spcBef>
              <a:spcAft>
                <a:spcPct val="22000"/>
              </a:spcAft>
              <a:defRPr/>
            </a:pPr>
            <a:r>
              <a:rPr lang="en-US" sz="2000" dirty="0">
                <a:latin typeface="+mn-lt"/>
              </a:rPr>
              <a:t>15 - 20		10	</a:t>
            </a:r>
          </a:p>
          <a:p>
            <a:pPr>
              <a:lnSpc>
                <a:spcPct val="70000"/>
              </a:lnSpc>
              <a:spcBef>
                <a:spcPct val="5000"/>
              </a:spcBef>
              <a:spcAft>
                <a:spcPct val="22000"/>
              </a:spcAft>
              <a:defRPr/>
            </a:pPr>
            <a:r>
              <a:rPr lang="en-US" sz="2000" dirty="0">
                <a:latin typeface="+mn-lt"/>
              </a:rPr>
              <a:t>20 - 26		10	</a:t>
            </a:r>
            <a:endParaRPr lang="en-US" sz="2400" dirty="0">
              <a:latin typeface="+mn-lt"/>
            </a:endParaRPr>
          </a:p>
        </p:txBody>
      </p:sp>
      <p:sp>
        <p:nvSpPr>
          <p:cNvPr id="32771" name="Title 4"/>
          <p:cNvSpPr>
            <a:spLocks noGrp="1"/>
          </p:cNvSpPr>
          <p:nvPr>
            <p:ph type="title"/>
          </p:nvPr>
        </p:nvSpPr>
        <p:spPr>
          <a:xfrm>
            <a:off x="1219200" y="457200"/>
            <a:ext cx="7107238" cy="790575"/>
          </a:xfrm>
        </p:spPr>
        <p:txBody>
          <a:bodyPr/>
          <a:lstStyle/>
          <a:p>
            <a:r>
              <a:rPr lang="en-US" altLang="en-US"/>
              <a:t>Case 1:  Redundancy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219200" y="304800"/>
            <a:ext cx="7107238" cy="885825"/>
          </a:xfrm>
        </p:spPr>
        <p:txBody>
          <a:bodyPr/>
          <a:lstStyle/>
          <a:p>
            <a:r>
              <a:rPr lang="en-US" altLang="en-US"/>
              <a:t>Case 8 Multiple Failure Modes</a:t>
            </a:r>
          </a:p>
        </p:txBody>
      </p:sp>
      <p:sp>
        <p:nvSpPr>
          <p:cNvPr id="51203" name="Content Placeholder 2"/>
          <p:cNvSpPr>
            <a:spLocks noGrp="1"/>
          </p:cNvSpPr>
          <p:nvPr>
            <p:ph idx="1"/>
          </p:nvPr>
        </p:nvSpPr>
        <p:spPr>
          <a:xfrm>
            <a:off x="304800" y="1447800"/>
            <a:ext cx="8458200" cy="1752600"/>
          </a:xfrm>
        </p:spPr>
        <p:txBody>
          <a:bodyPr/>
          <a:lstStyle/>
          <a:p>
            <a:r>
              <a:rPr lang="en-US" altLang="en-US" sz="2000"/>
              <a:t>Twenty-four prototypes of each subsystem have been developed specifically for use in reliability life testing.  Each subsystem has </a:t>
            </a:r>
            <a:r>
              <a:rPr lang="en-US" altLang="en-US" sz="2000" b="1"/>
              <a:t>independently</a:t>
            </a:r>
            <a:r>
              <a:rPr lang="en-US" altLang="en-US" sz="2000"/>
              <a:t> undergone considerable reliability testing by the contractor with the results provided below.  All units tested either “ran to failure” or were terminated after 1000 test hours had elapsed.  </a:t>
            </a:r>
          </a:p>
        </p:txBody>
      </p:sp>
      <p:graphicFrame>
        <p:nvGraphicFramePr>
          <p:cNvPr id="4" name="Table 3"/>
          <p:cNvGraphicFramePr>
            <a:graphicFrameLocks noGrp="1"/>
          </p:cNvGraphicFramePr>
          <p:nvPr/>
        </p:nvGraphicFramePr>
        <p:xfrm>
          <a:off x="685800" y="3124200"/>
          <a:ext cx="7086600" cy="3192463"/>
        </p:xfrm>
        <a:graphic>
          <a:graphicData uri="http://schemas.openxmlformats.org/drawingml/2006/table">
            <a:tbl>
              <a:tblPr/>
              <a:tblGrid>
                <a:gridCol w="1717963">
                  <a:extLst>
                    <a:ext uri="{9D8B030D-6E8A-4147-A177-3AD203B41FA5}">
                      <a16:colId xmlns:a16="http://schemas.microsoft.com/office/drawing/2014/main" val="20000"/>
                    </a:ext>
                  </a:extLst>
                </a:gridCol>
                <a:gridCol w="1503219">
                  <a:extLst>
                    <a:ext uri="{9D8B030D-6E8A-4147-A177-3AD203B41FA5}">
                      <a16:colId xmlns:a16="http://schemas.microsoft.com/office/drawing/2014/main" val="20001"/>
                    </a:ext>
                  </a:extLst>
                </a:gridCol>
                <a:gridCol w="1288472">
                  <a:extLst>
                    <a:ext uri="{9D8B030D-6E8A-4147-A177-3AD203B41FA5}">
                      <a16:colId xmlns:a16="http://schemas.microsoft.com/office/drawing/2014/main" val="20002"/>
                    </a:ext>
                  </a:extLst>
                </a:gridCol>
                <a:gridCol w="1288472">
                  <a:extLst>
                    <a:ext uri="{9D8B030D-6E8A-4147-A177-3AD203B41FA5}">
                      <a16:colId xmlns:a16="http://schemas.microsoft.com/office/drawing/2014/main" val="20003"/>
                    </a:ext>
                  </a:extLst>
                </a:gridCol>
                <a:gridCol w="1288472">
                  <a:extLst>
                    <a:ext uri="{9D8B030D-6E8A-4147-A177-3AD203B41FA5}">
                      <a16:colId xmlns:a16="http://schemas.microsoft.com/office/drawing/2014/main" val="20004"/>
                    </a:ext>
                  </a:extLst>
                </a:gridCol>
              </a:tblGrid>
              <a:tr h="191314">
                <a:tc>
                  <a:txBody>
                    <a:bodyPr/>
                    <a:lstStyle/>
                    <a:p>
                      <a:pPr marL="0" marR="0" algn="ctr">
                        <a:lnSpc>
                          <a:spcPct val="115000"/>
                        </a:lnSpc>
                        <a:spcBef>
                          <a:spcPts val="0"/>
                        </a:spcBef>
                        <a:spcAft>
                          <a:spcPts val="0"/>
                        </a:spcAft>
                      </a:pPr>
                      <a:r>
                        <a:rPr lang="en-US" sz="1000" b="1">
                          <a:latin typeface="Arial"/>
                          <a:ea typeface="Calibri"/>
                          <a:cs typeface="Times New Roman"/>
                        </a:rPr>
                        <a:t>Failure Number</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Arial"/>
                          <a:ea typeface="Calibri"/>
                          <a:cs typeface="Times New Roman"/>
                        </a:rPr>
                        <a:t>Propulsion</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Arial"/>
                          <a:ea typeface="Calibri"/>
                          <a:cs typeface="Times New Roman"/>
                        </a:rPr>
                        <a:t>Structures</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Arial"/>
                          <a:ea typeface="Calibri"/>
                          <a:cs typeface="Times New Roman"/>
                        </a:rPr>
                        <a:t>Electrical</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Arial"/>
                          <a:ea typeface="Calibri"/>
                          <a:cs typeface="Times New Roman"/>
                        </a:rPr>
                        <a:t>Avionics</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142</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142</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a:t>
                      </a:r>
                      <a:endParaRPr lang="en-US" sz="1200">
                        <a:latin typeface="Calibri"/>
                        <a:ea typeface="Calibri"/>
                        <a:cs typeface="Times New Roman"/>
                      </a:endParaRPr>
                    </a:p>
                  </a:txBody>
                  <a:tcPr marL="7300" marR="7300" marT="73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492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168</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4</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2"/>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3</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500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7</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202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20</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3"/>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501</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29</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207</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63</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4"/>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572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40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210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69</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5"/>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6</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622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45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259</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74</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6"/>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7</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645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274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87</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7"/>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8</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670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93</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275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125</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8"/>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9</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674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120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289</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177</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09"/>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683</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200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290</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222</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0"/>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11</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705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263</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302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267</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1"/>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805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304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308</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286</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2"/>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13</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826</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322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314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305</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3"/>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endParaRPr lang="en-US" sz="1100">
                        <a:latin typeface="Arial"/>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582</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345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391</a:t>
                      </a:r>
                      <a:endParaRPr lang="en-US" sz="120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4"/>
                  </a:ext>
                </a:extLst>
              </a:tr>
              <a:tr h="200077">
                <a:tc>
                  <a:txBody>
                    <a:bodyPr/>
                    <a:lstStyle/>
                    <a:p>
                      <a:pPr marL="0" marR="0" algn="ctr">
                        <a:lnSpc>
                          <a:spcPct val="115000"/>
                        </a:lnSpc>
                        <a:spcBef>
                          <a:spcPts val="0"/>
                        </a:spcBef>
                        <a:spcAft>
                          <a:spcPts val="0"/>
                        </a:spcAft>
                      </a:pPr>
                      <a:r>
                        <a:rPr lang="en-US" sz="1100">
                          <a:latin typeface="Arial"/>
                          <a:ea typeface="Calibri"/>
                          <a:cs typeface="Times New Roman"/>
                        </a:rPr>
                        <a:t>15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endParaRPr lang="en-US" sz="1100">
                        <a:latin typeface="Arial"/>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594</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a:latin typeface="Arial"/>
                          <a:ea typeface="Calibri"/>
                          <a:cs typeface="Times New Roman"/>
                        </a:rPr>
                        <a:t>345</a:t>
                      </a:r>
                      <a:endParaRPr lang="en-US" sz="1200">
                        <a:latin typeface="Calibri"/>
                        <a:ea typeface="Calibri"/>
                        <a:cs typeface="Times New Roman"/>
                      </a:endParaRPr>
                    </a:p>
                  </a:txBody>
                  <a:tcPr marL="7300" marR="7300" marT="7300" marB="0" anchor="b">
                    <a:lnL>
                      <a:noFill/>
                    </a:lnL>
                    <a:lnR>
                      <a:noFill/>
                    </a:lnR>
                    <a:lnT>
                      <a:noFill/>
                    </a:lnT>
                    <a:lnB>
                      <a:noFill/>
                    </a:lnB>
                  </a:tcPr>
                </a:tc>
                <a:tc>
                  <a:txBody>
                    <a:bodyPr/>
                    <a:lstStyle/>
                    <a:p>
                      <a:pPr marL="0" marR="0" algn="ctr">
                        <a:lnSpc>
                          <a:spcPct val="115000"/>
                        </a:lnSpc>
                        <a:spcBef>
                          <a:spcPts val="0"/>
                        </a:spcBef>
                        <a:spcAft>
                          <a:spcPts val="0"/>
                        </a:spcAft>
                      </a:pPr>
                      <a:r>
                        <a:rPr lang="en-US" sz="1100" dirty="0">
                          <a:latin typeface="Arial"/>
                          <a:ea typeface="Calibri"/>
                          <a:cs typeface="Times New Roman"/>
                        </a:rPr>
                        <a:t>466</a:t>
                      </a:r>
                      <a:endParaRPr lang="en-US" sz="1200" dirty="0">
                        <a:latin typeface="Calibri"/>
                        <a:ea typeface="Calibri"/>
                        <a:cs typeface="Times New Roman"/>
                      </a:endParaRPr>
                    </a:p>
                  </a:txBody>
                  <a:tcPr marL="7300" marR="7300" marT="7300" marB="0" anchor="b">
                    <a:lnL>
                      <a:noFill/>
                    </a:lnL>
                    <a:lnR>
                      <a:noFill/>
                    </a:lnR>
                    <a:lnT>
                      <a:noFill/>
                    </a:lnT>
                    <a:lnB>
                      <a:noFill/>
                    </a:lnB>
                  </a:tcPr>
                </a:tc>
                <a:extLst>
                  <a:ext uri="{0D108BD9-81ED-4DB2-BD59-A6C34878D82A}">
                    <a16:rowId xmlns:a16="http://schemas.microsoft.com/office/drawing/2014/main" val="10015"/>
                  </a:ext>
                </a:extLst>
              </a:tr>
            </a:tbl>
          </a:graphicData>
        </a:graphic>
      </p:graphicFrame>
      <p:sp>
        <p:nvSpPr>
          <p:cNvPr id="51287" name="TextBox 4"/>
          <p:cNvSpPr txBox="1">
            <a:spLocks noChangeArrowheads="1"/>
          </p:cNvSpPr>
          <p:nvPr/>
        </p:nvSpPr>
        <p:spPr bwMode="auto">
          <a:xfrm>
            <a:off x="7620000" y="3429000"/>
            <a:ext cx="83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rPr>
              <a:t>Partial</a:t>
            </a:r>
          </a:p>
          <a:p>
            <a:r>
              <a:rPr lang="en-US" altLang="en-US">
                <a:solidFill>
                  <a:srgbClr val="FF0000"/>
                </a:solidFill>
              </a:rPr>
              <a:t>Data</a:t>
            </a:r>
          </a:p>
          <a:p>
            <a:r>
              <a:rPr lang="en-US" altLang="en-US">
                <a:solidFill>
                  <a:srgbClr val="FF0000"/>
                </a:solidFill>
              </a:rPr>
              <a:t>Set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447800" y="228600"/>
            <a:ext cx="7107238" cy="885825"/>
          </a:xfrm>
        </p:spPr>
        <p:txBody>
          <a:bodyPr/>
          <a:lstStyle/>
          <a:p>
            <a:r>
              <a:rPr lang="en-US" altLang="en-US"/>
              <a:t>Case 8 Multiple Failure Modes</a:t>
            </a:r>
          </a:p>
        </p:txBody>
      </p:sp>
      <p:sp>
        <p:nvSpPr>
          <p:cNvPr id="52227" name="Content Placeholder 2"/>
          <p:cNvSpPr>
            <a:spLocks noGrp="1"/>
          </p:cNvSpPr>
          <p:nvPr>
            <p:ph idx="1"/>
          </p:nvPr>
        </p:nvSpPr>
        <p:spPr>
          <a:xfrm>
            <a:off x="685800" y="1524000"/>
            <a:ext cx="7772400" cy="1371600"/>
          </a:xfrm>
        </p:spPr>
        <p:txBody>
          <a:bodyPr/>
          <a:lstStyle/>
          <a:p>
            <a:r>
              <a:rPr lang="en-US" altLang="en-US" sz="2000"/>
              <a:t>Failure distributions were determined for each failure mode with the data in all cases being type I censored with a termination time of 1000 hours.  The R</a:t>
            </a:r>
            <a:r>
              <a:rPr lang="en-US" altLang="en-US" sz="2000" baseline="30000"/>
              <a:t>2</a:t>
            </a:r>
            <a:r>
              <a:rPr lang="en-US" altLang="en-US" sz="2000"/>
              <a:t> value from a least-squares analysis was the bases for selecting the most appropriate distribution. </a:t>
            </a:r>
          </a:p>
        </p:txBody>
      </p:sp>
      <p:graphicFrame>
        <p:nvGraphicFramePr>
          <p:cNvPr id="4" name="Table 3"/>
          <p:cNvGraphicFramePr>
            <a:graphicFrameLocks noGrp="1"/>
          </p:cNvGraphicFramePr>
          <p:nvPr/>
        </p:nvGraphicFramePr>
        <p:xfrm>
          <a:off x="457200" y="3276600"/>
          <a:ext cx="8001000" cy="2012950"/>
        </p:xfrm>
        <a:graphic>
          <a:graphicData uri="http://schemas.openxmlformats.org/drawingml/2006/table">
            <a:tbl>
              <a:tblPr/>
              <a:tblGrid>
                <a:gridCol w="1357313">
                  <a:extLst>
                    <a:ext uri="{9D8B030D-6E8A-4147-A177-3AD203B41FA5}">
                      <a16:colId xmlns:a16="http://schemas.microsoft.com/office/drawing/2014/main" val="20000"/>
                    </a:ext>
                  </a:extLst>
                </a:gridCol>
                <a:gridCol w="1652587">
                  <a:extLst>
                    <a:ext uri="{9D8B030D-6E8A-4147-A177-3AD203B41FA5}">
                      <a16:colId xmlns:a16="http://schemas.microsoft.com/office/drawing/2014/main" val="20001"/>
                    </a:ext>
                  </a:extLst>
                </a:gridCol>
                <a:gridCol w="2422525">
                  <a:extLst>
                    <a:ext uri="{9D8B030D-6E8A-4147-A177-3AD203B41FA5}">
                      <a16:colId xmlns:a16="http://schemas.microsoft.com/office/drawing/2014/main" val="20002"/>
                    </a:ext>
                  </a:extLst>
                </a:gridCol>
                <a:gridCol w="1284288">
                  <a:extLst>
                    <a:ext uri="{9D8B030D-6E8A-4147-A177-3AD203B41FA5}">
                      <a16:colId xmlns:a16="http://schemas.microsoft.com/office/drawing/2014/main" val="20003"/>
                    </a:ext>
                  </a:extLst>
                </a:gridCol>
                <a:gridCol w="1284287">
                  <a:extLst>
                    <a:ext uri="{9D8B030D-6E8A-4147-A177-3AD203B41FA5}">
                      <a16:colId xmlns:a16="http://schemas.microsoft.com/office/drawing/2014/main" val="20004"/>
                    </a:ext>
                  </a:extLst>
                </a:gridCol>
              </a:tblGrid>
              <a:tr h="56097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Calibri" pitchFamily="34" charset="0"/>
                          <a:cs typeface="Times New Roman" pitchFamily="18" charset="0"/>
                        </a:rPr>
                        <a:t>Subsystem </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Calibri" pitchFamily="34" charset="0"/>
                          <a:cs typeface="Times New Roman" pitchFamily="18" charset="0"/>
                        </a:rPr>
                        <a:t>Distribution</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Calibri" pitchFamily="34" charset="0"/>
                          <a:cs typeface="Times New Roman" pitchFamily="18" charset="0"/>
                        </a:rPr>
                        <a:t>Least-squares Parameter Estimates</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Calibri" pitchFamily="34" charset="0"/>
                          <a:cs typeface="Times New Roman" pitchFamily="18" charset="0"/>
                        </a:rPr>
                        <a:t>R</a:t>
                      </a:r>
                      <a:r>
                        <a:rPr kumimoji="0" lang="en-US" sz="1600" b="1" i="0" u="none" strike="noStrike" cap="none" normalizeH="0" baseline="30000">
                          <a:ln>
                            <a:noFill/>
                          </a:ln>
                          <a:solidFill>
                            <a:schemeClr val="tx1"/>
                          </a:solidFill>
                          <a:effectLst/>
                          <a:latin typeface="Arial" charset="0"/>
                          <a:ea typeface="Calibri" pitchFamily="34" charset="0"/>
                          <a:cs typeface="Times New Roman" pitchFamily="18" charset="0"/>
                        </a:rPr>
                        <a:t>2</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Calibri" pitchFamily="34" charset="0"/>
                          <a:cs typeface="Times New Roman" pitchFamily="18" charset="0"/>
                        </a:rPr>
                        <a:t>MTTF</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1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Calibri" pitchFamily="34" charset="0"/>
                          <a:cs typeface="Times New Roman" pitchFamily="18" charset="0"/>
                        </a:rPr>
                        <a:t>Propulsion </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Normal</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cs typeface="Times New Roman" pitchFamily="18" charset="0"/>
                          <a:sym typeface="Symbol" pitchFamily="18" charset="2"/>
                        </a:rPr>
                        <a:t></a:t>
                      </a:r>
                      <a:r>
                        <a:rPr kumimoji="0" lang="en-US" sz="2000" b="0" i="0" u="none" strike="noStrike" cap="none" normalizeH="0" baseline="0">
                          <a:ln>
                            <a:noFill/>
                          </a:ln>
                          <a:solidFill>
                            <a:srgbClr val="000000"/>
                          </a:solidFill>
                          <a:effectLst/>
                          <a:latin typeface="Calibri" pitchFamily="34" charset="0"/>
                          <a:cs typeface="Times New Roman" pitchFamily="18" charset="0"/>
                        </a:rPr>
                        <a:t> = 822.4, σ = 314.2</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cs typeface="Times New Roman" pitchFamily="18" charset="0"/>
                        </a:rPr>
                        <a:t>.902</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cs typeface="Times New Roman" pitchFamily="18" charset="0"/>
                        </a:rPr>
                        <a:t>822</a:t>
                      </a: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060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Calibri" pitchFamily="34" charset="0"/>
                          <a:cs typeface="Times New Roman" pitchFamily="18" charset="0"/>
                        </a:rPr>
                        <a:t>Structures</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Weibull</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sym typeface="Symbol" pitchFamily="18" charset="2"/>
                        </a:rPr>
                        <a:t></a:t>
                      </a: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 = 689.3, </a:t>
                      </a: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sym typeface="Symbol" pitchFamily="18" charset="2"/>
                        </a:rPr>
                        <a:t></a:t>
                      </a: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 = .501</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.992</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1373.5</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060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Calibri" pitchFamily="34" charset="0"/>
                          <a:cs typeface="Times New Roman" pitchFamily="18" charset="0"/>
                        </a:rPr>
                        <a:t>Electrical</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Lognormal</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t</a:t>
                      </a:r>
                      <a:r>
                        <a:rPr kumimoji="0" lang="en-US" sz="2000" b="0" i="0" u="none" strike="noStrike" cap="none" normalizeH="0" baseline="-25000">
                          <a:ln>
                            <a:noFill/>
                          </a:ln>
                          <a:solidFill>
                            <a:srgbClr val="000000"/>
                          </a:solidFill>
                          <a:effectLst/>
                          <a:latin typeface="Calibri" pitchFamily="34" charset="0"/>
                          <a:ea typeface="Calibri" pitchFamily="34" charset="0"/>
                          <a:cs typeface="Times New Roman" pitchFamily="18" charset="0"/>
                        </a:rPr>
                        <a:t>med</a:t>
                      </a: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 = 317.7, s = .406</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.989</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345</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5060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Calibri" pitchFamily="34" charset="0"/>
                          <a:cs typeface="Times New Roman" pitchFamily="18" charset="0"/>
                        </a:rPr>
                        <a:t>Avionics</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Exponential</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sym typeface="Symbol" pitchFamily="18" charset="2"/>
                        </a:rPr>
                        <a:t></a:t>
                      </a: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 = 0.00201</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.987</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rPr>
                        <a:t>496.3</a:t>
                      </a:r>
                      <a:endPar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title"/>
          </p:nvPr>
        </p:nvSpPr>
        <p:spPr>
          <a:xfrm>
            <a:off x="1295400" y="381000"/>
            <a:ext cx="7107238" cy="790575"/>
          </a:xfrm>
        </p:spPr>
        <p:txBody>
          <a:bodyPr/>
          <a:lstStyle/>
          <a:p>
            <a:r>
              <a:rPr lang="en-US" altLang="en-US"/>
              <a:t>Case 8 Multiple Failure Modes</a:t>
            </a:r>
          </a:p>
        </p:txBody>
      </p:sp>
      <p:graphicFrame>
        <p:nvGraphicFramePr>
          <p:cNvPr id="5" name="Table 4"/>
          <p:cNvGraphicFramePr>
            <a:graphicFrameLocks noGrp="1"/>
          </p:cNvGraphicFramePr>
          <p:nvPr/>
        </p:nvGraphicFramePr>
        <p:xfrm>
          <a:off x="228600" y="1447800"/>
          <a:ext cx="8763000" cy="4470400"/>
        </p:xfrm>
        <a:graphic>
          <a:graphicData uri="http://schemas.openxmlformats.org/drawingml/2006/table">
            <a:tbl>
              <a:tblPr/>
              <a:tblGrid>
                <a:gridCol w="1281609">
                  <a:extLst>
                    <a:ext uri="{9D8B030D-6E8A-4147-A177-3AD203B41FA5}">
                      <a16:colId xmlns:a16="http://schemas.microsoft.com/office/drawing/2014/main" val="20000"/>
                    </a:ext>
                  </a:extLst>
                </a:gridCol>
                <a:gridCol w="1477855">
                  <a:extLst>
                    <a:ext uri="{9D8B030D-6E8A-4147-A177-3AD203B41FA5}">
                      <a16:colId xmlns:a16="http://schemas.microsoft.com/office/drawing/2014/main" val="20001"/>
                    </a:ext>
                  </a:extLst>
                </a:gridCol>
                <a:gridCol w="1477855">
                  <a:extLst>
                    <a:ext uri="{9D8B030D-6E8A-4147-A177-3AD203B41FA5}">
                      <a16:colId xmlns:a16="http://schemas.microsoft.com/office/drawing/2014/main" val="20002"/>
                    </a:ext>
                  </a:extLst>
                </a:gridCol>
                <a:gridCol w="1622035">
                  <a:extLst>
                    <a:ext uri="{9D8B030D-6E8A-4147-A177-3AD203B41FA5}">
                      <a16:colId xmlns:a16="http://schemas.microsoft.com/office/drawing/2014/main" val="20003"/>
                    </a:ext>
                  </a:extLst>
                </a:gridCol>
                <a:gridCol w="1622035">
                  <a:extLst>
                    <a:ext uri="{9D8B030D-6E8A-4147-A177-3AD203B41FA5}">
                      <a16:colId xmlns:a16="http://schemas.microsoft.com/office/drawing/2014/main" val="20004"/>
                    </a:ext>
                  </a:extLst>
                </a:gridCol>
                <a:gridCol w="1281609">
                  <a:extLst>
                    <a:ext uri="{9D8B030D-6E8A-4147-A177-3AD203B41FA5}">
                      <a16:colId xmlns:a16="http://schemas.microsoft.com/office/drawing/2014/main" val="20005"/>
                    </a:ext>
                  </a:extLst>
                </a:gridCol>
              </a:tblGrid>
              <a:tr h="323732">
                <a:tc>
                  <a:txBody>
                    <a:bodyPr/>
                    <a:lstStyle/>
                    <a:p>
                      <a:endParaRPr lang="en-US" sz="1800" dirty="0">
                        <a:latin typeface="Calibri" pitchFamily="34" charset="0"/>
                        <a:ea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dirty="0">
                          <a:latin typeface="Calibri" pitchFamily="34" charset="0"/>
                          <a:ea typeface="Calibri"/>
                          <a:cs typeface="Times New Roman"/>
                        </a:rPr>
                        <a:t>normal</a:t>
                      </a: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latin typeface="Calibri" pitchFamily="34" charset="0"/>
                          <a:ea typeface="Calibri"/>
                          <a:cs typeface="Times New Roman"/>
                        </a:rPr>
                        <a:t>weibull</a:t>
                      </a: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latin typeface="Calibri" pitchFamily="34" charset="0"/>
                          <a:ea typeface="Calibri"/>
                          <a:cs typeface="Times New Roman"/>
                        </a:rPr>
                        <a:t>lognormal</a:t>
                      </a: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800">
                          <a:latin typeface="Calibri" pitchFamily="34" charset="0"/>
                          <a:ea typeface="Calibri"/>
                          <a:cs typeface="Times New Roman"/>
                        </a:rPr>
                        <a:t>exponential</a:t>
                      </a: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sz="1800">
                        <a:latin typeface="Calibri" pitchFamily="34" charset="0"/>
                        <a:ea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23732">
                <a:tc>
                  <a:txBody>
                    <a:bodyPr/>
                    <a:lstStyle/>
                    <a:p>
                      <a:endParaRPr lang="en-US" sz="1800">
                        <a:latin typeface="Calibri" pitchFamily="34" charset="0"/>
                        <a:ea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dirty="0">
                          <a:solidFill>
                            <a:srgbClr val="000000"/>
                          </a:solidFill>
                          <a:latin typeface="Calibri" pitchFamily="34" charset="0"/>
                          <a:ea typeface="Calibri"/>
                          <a:cs typeface="Times New Roman"/>
                          <a:sym typeface="Symbol"/>
                        </a:rPr>
                        <a:t></a:t>
                      </a:r>
                      <a:r>
                        <a:rPr lang="en-US" sz="1800" dirty="0">
                          <a:solidFill>
                            <a:srgbClr val="000000"/>
                          </a:solidFill>
                          <a:latin typeface="Calibri" pitchFamily="34" charset="0"/>
                          <a:ea typeface="Calibri"/>
                          <a:cs typeface="Times New Roman"/>
                        </a:rPr>
                        <a:t> =</a:t>
                      </a:r>
                      <a:r>
                        <a:rPr lang="en-US" sz="1800" dirty="0">
                          <a:latin typeface="Calibri" pitchFamily="34" charset="0"/>
                          <a:ea typeface="Calibri"/>
                          <a:cs typeface="Times New Roman"/>
                        </a:rPr>
                        <a:t>822.4</a:t>
                      </a: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Calibri" pitchFamily="34" charset="0"/>
                          <a:ea typeface="Calibri"/>
                          <a:cs typeface="Times New Roman"/>
                          <a:sym typeface="Symbol"/>
                        </a:rPr>
                        <a:t></a:t>
                      </a:r>
                      <a:r>
                        <a:rPr lang="en-US" sz="1800">
                          <a:solidFill>
                            <a:srgbClr val="000000"/>
                          </a:solidFill>
                          <a:latin typeface="Calibri" pitchFamily="34" charset="0"/>
                          <a:ea typeface="Calibri"/>
                          <a:cs typeface="Times New Roman"/>
                        </a:rPr>
                        <a:t> = </a:t>
                      </a:r>
                      <a:r>
                        <a:rPr lang="en-US" sz="1800">
                          <a:latin typeface="Calibri" pitchFamily="34" charset="0"/>
                          <a:ea typeface="Calibri"/>
                          <a:cs typeface="Times New Roman"/>
                        </a:rPr>
                        <a:t>0.501</a:t>
                      </a: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a:latin typeface="Calibri" pitchFamily="34" charset="0"/>
                          <a:ea typeface="Calibri"/>
                          <a:cs typeface="Times New Roman"/>
                        </a:rPr>
                        <a:t>S =0.406</a:t>
                      </a: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Calibri" pitchFamily="34" charset="0"/>
                          <a:ea typeface="Calibri"/>
                          <a:cs typeface="Times New Roman"/>
                          <a:sym typeface="Symbol"/>
                        </a:rPr>
                        <a:t></a:t>
                      </a:r>
                      <a:r>
                        <a:rPr lang="en-US" sz="1800">
                          <a:solidFill>
                            <a:srgbClr val="000000"/>
                          </a:solidFill>
                          <a:latin typeface="Calibri" pitchFamily="34" charset="0"/>
                          <a:ea typeface="Calibri"/>
                          <a:cs typeface="Times New Roman"/>
                        </a:rPr>
                        <a:t> = 0.00201</a:t>
                      </a:r>
                      <a:endParaRPr lang="en-US" sz="1800">
                        <a:latin typeface="Calibri" pitchFamily="34" charset="0"/>
                        <a:ea typeface="Calibri"/>
                        <a:cs typeface="Times New Roman"/>
                      </a:endParaRPr>
                    </a:p>
                  </a:txBody>
                  <a:tcPr marL="8255" marR="8255" marT="8255" marB="0" anchor="b">
                    <a:lnL>
                      <a:noFill/>
                    </a:lnL>
                    <a:lnR>
                      <a:noFill/>
                    </a:lnR>
                    <a:lnT>
                      <a:noFill/>
                    </a:lnT>
                    <a:lnB>
                      <a:noFill/>
                    </a:lnB>
                  </a:tcPr>
                </a:tc>
                <a:tc>
                  <a:txBody>
                    <a:bodyPr/>
                    <a:lstStyle/>
                    <a:p>
                      <a:endParaRPr lang="en-US" sz="1800">
                        <a:latin typeface="Calibri" pitchFamily="34" charset="0"/>
                        <a:ea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1"/>
                  </a:ext>
                </a:extLst>
              </a:tr>
              <a:tr h="323732">
                <a:tc>
                  <a:txBody>
                    <a:bodyPr/>
                    <a:lstStyle/>
                    <a:p>
                      <a:endParaRPr lang="en-US" sz="1800">
                        <a:latin typeface="Calibri" pitchFamily="34" charset="0"/>
                        <a:ea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a:solidFill>
                            <a:srgbClr val="000000"/>
                          </a:solidFill>
                          <a:latin typeface="Calibri" pitchFamily="34" charset="0"/>
                          <a:ea typeface="Calibri"/>
                          <a:cs typeface="Times New Roman"/>
                        </a:rPr>
                        <a:t>σ =</a:t>
                      </a:r>
                      <a:r>
                        <a:rPr lang="en-US" sz="1800">
                          <a:latin typeface="Calibri" pitchFamily="34" charset="0"/>
                          <a:ea typeface="Calibri"/>
                          <a:cs typeface="Times New Roman"/>
                        </a:rPr>
                        <a:t>314.2</a:t>
                      </a: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dirty="0">
                          <a:solidFill>
                            <a:srgbClr val="000000"/>
                          </a:solidFill>
                          <a:latin typeface="Calibri" pitchFamily="34" charset="0"/>
                          <a:ea typeface="Calibri"/>
                          <a:cs typeface="Times New Roman"/>
                          <a:sym typeface="Symbol"/>
                        </a:rPr>
                        <a:t></a:t>
                      </a:r>
                      <a:r>
                        <a:rPr lang="en-US" sz="1800" dirty="0">
                          <a:solidFill>
                            <a:srgbClr val="000000"/>
                          </a:solidFill>
                          <a:latin typeface="Calibri" pitchFamily="34" charset="0"/>
                          <a:ea typeface="Calibri"/>
                          <a:cs typeface="Times New Roman"/>
                        </a:rPr>
                        <a:t> =</a:t>
                      </a:r>
                      <a:r>
                        <a:rPr lang="en-US" sz="1800" dirty="0">
                          <a:latin typeface="Calibri" pitchFamily="34" charset="0"/>
                          <a:ea typeface="Calibri"/>
                          <a:cs typeface="Times New Roman"/>
                        </a:rPr>
                        <a:t>689.3</a:t>
                      </a: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800">
                          <a:latin typeface="Calibri" pitchFamily="34" charset="0"/>
                          <a:ea typeface="Calibri"/>
                          <a:cs typeface="Times New Roman"/>
                        </a:rPr>
                        <a:t>t</a:t>
                      </a:r>
                      <a:r>
                        <a:rPr lang="en-US" sz="1800" baseline="-25000">
                          <a:latin typeface="Calibri" pitchFamily="34" charset="0"/>
                          <a:ea typeface="Calibri"/>
                          <a:cs typeface="Times New Roman"/>
                        </a:rPr>
                        <a:t>med</a:t>
                      </a:r>
                      <a:r>
                        <a:rPr lang="en-US" sz="1800">
                          <a:latin typeface="Calibri" pitchFamily="34" charset="0"/>
                          <a:ea typeface="Calibri"/>
                          <a:cs typeface="Times New Roman"/>
                        </a:rPr>
                        <a:t> = 317.7</a:t>
                      </a:r>
                    </a:p>
                  </a:txBody>
                  <a:tcPr marL="8255" marR="8255" marT="8255" marB="0" anchor="b">
                    <a:lnL>
                      <a:noFill/>
                    </a:lnL>
                    <a:lnR>
                      <a:noFill/>
                    </a:lnR>
                    <a:lnT>
                      <a:noFill/>
                    </a:lnT>
                    <a:lnB>
                      <a:noFill/>
                    </a:lnB>
                  </a:tcPr>
                </a:tc>
                <a:tc>
                  <a:txBody>
                    <a:bodyPr/>
                    <a:lstStyle/>
                    <a:p>
                      <a:endParaRPr lang="en-US" sz="1800">
                        <a:latin typeface="Calibri" pitchFamily="34" charset="0"/>
                        <a:ea typeface="Times New Roman"/>
                      </a:endParaRPr>
                    </a:p>
                  </a:txBody>
                  <a:tcPr marL="8255" marR="8255" marT="8255" marB="0" anchor="b">
                    <a:lnL>
                      <a:noFill/>
                    </a:lnL>
                    <a:lnR>
                      <a:noFill/>
                    </a:lnR>
                    <a:lnT>
                      <a:noFill/>
                    </a:lnT>
                    <a:lnB>
                      <a:noFill/>
                    </a:lnB>
                  </a:tcPr>
                </a:tc>
                <a:tc>
                  <a:txBody>
                    <a:bodyPr/>
                    <a:lstStyle/>
                    <a:p>
                      <a:endParaRPr lang="en-US" sz="1800">
                        <a:latin typeface="Calibri" pitchFamily="34" charset="0"/>
                        <a:ea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2"/>
                  </a:ext>
                </a:extLst>
              </a:tr>
              <a:tr h="323732">
                <a:tc>
                  <a:txBody>
                    <a:bodyPr/>
                    <a:lstStyle/>
                    <a:p>
                      <a:pPr marL="0" marR="0" algn="ctr">
                        <a:lnSpc>
                          <a:spcPct val="115000"/>
                        </a:lnSpc>
                        <a:spcBef>
                          <a:spcPts val="0"/>
                        </a:spcBef>
                        <a:spcAft>
                          <a:spcPts val="0"/>
                        </a:spcAft>
                      </a:pPr>
                      <a:r>
                        <a:rPr lang="en-US" sz="1800">
                          <a:latin typeface="Calibri" pitchFamily="34" charset="0"/>
                          <a:ea typeface="Calibri"/>
                          <a:cs typeface="Times New Roman"/>
                        </a:rPr>
                        <a:t>Time</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Calibri" pitchFamily="34" charset="0"/>
                          <a:ea typeface="Calibri"/>
                          <a:cs typeface="Times New Roman"/>
                        </a:rPr>
                        <a:t>Propulsion</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Calibri" pitchFamily="34" charset="0"/>
                          <a:ea typeface="Calibri"/>
                          <a:cs typeface="Times New Roman"/>
                        </a:rPr>
                        <a:t>Structures</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pitchFamily="34" charset="0"/>
                          <a:ea typeface="Calibri"/>
                          <a:cs typeface="Times New Roman"/>
                        </a:rPr>
                        <a:t>Electrical</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pitchFamily="34" charset="0"/>
                          <a:ea typeface="Calibri"/>
                          <a:cs typeface="Times New Roman"/>
                        </a:rPr>
                        <a:t>Avionics</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pitchFamily="34" charset="0"/>
                          <a:ea typeface="Calibri"/>
                          <a:cs typeface="Times New Roman"/>
                        </a:rPr>
                        <a:t>R(t)</a:t>
                      </a:r>
                    </a:p>
                  </a:txBody>
                  <a:tcPr marL="8255" marR="8255" marT="825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10</a:t>
                      </a:r>
                      <a:endParaRPr lang="en-US" sz="240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0.995144</a:t>
                      </a:r>
                      <a:endParaRPr lang="en-US" sz="240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0.886977</a:t>
                      </a:r>
                      <a:endParaRPr lang="en-US" sz="240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1</a:t>
                      </a:r>
                      <a:endParaRPr lang="en-US" sz="240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0.980052</a:t>
                      </a:r>
                      <a:endParaRPr lang="en-US" sz="2400" dirty="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0.865062</a:t>
                      </a:r>
                      <a:endParaRPr lang="en-US" sz="2400" dirty="0">
                        <a:latin typeface="Calibri"/>
                        <a:ea typeface="Calibri"/>
                        <a:cs typeface="Times New Roman"/>
                      </a:endParaRPr>
                    </a:p>
                  </a:txBody>
                  <a:tcPr marL="8255" marR="8255" marT="825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20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0.994676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0.84389</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0.960502</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0.806243</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5"/>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30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0.99417</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0.812236</a:t>
                      </a:r>
                      <a:endParaRPr lang="en-US" sz="2400" dirty="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0.941342</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0.760134</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6"/>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40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0.99362</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0.786466</a:t>
                      </a:r>
                      <a:endParaRPr lang="en-US" sz="2400" dirty="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0.922564</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0.720937</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7"/>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50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0.993026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0.764435</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0.999997</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0.904161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0.68635</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8"/>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60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0.992383</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0.745046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0.99998</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0.886125</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0.655161</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09"/>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70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0.991688</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0.727646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0.999902</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0.868449</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0.62661</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10"/>
                  </a:ext>
                </a:extLst>
              </a:tr>
              <a:tr h="288679">
                <a:tc>
                  <a:txBody>
                    <a:bodyPr/>
                    <a:lstStyle/>
                    <a:p>
                      <a:pPr marL="0" marR="0" algn="ctr">
                        <a:lnSpc>
                          <a:spcPct val="115000"/>
                        </a:lnSpc>
                        <a:spcBef>
                          <a:spcPts val="0"/>
                        </a:spcBef>
                        <a:spcAft>
                          <a:spcPts val="0"/>
                        </a:spcAft>
                      </a:pPr>
                      <a:r>
                        <a:rPr lang="en-US" sz="1600" b="1">
                          <a:latin typeface="Courier New"/>
                          <a:ea typeface="Calibri"/>
                          <a:cs typeface="Times New Roman"/>
                        </a:rPr>
                        <a:t>80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b="1">
                          <a:latin typeface="Courier New"/>
                          <a:ea typeface="Calibri"/>
                          <a:cs typeface="Times New Roman"/>
                        </a:rPr>
                        <a:t>0.990939</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b="1">
                          <a:latin typeface="Courier New"/>
                          <a:ea typeface="Calibri"/>
                          <a:cs typeface="Times New Roman"/>
                        </a:rPr>
                        <a:t>0.711815</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b="1">
                          <a:latin typeface="Courier New"/>
                          <a:ea typeface="Calibri"/>
                          <a:cs typeface="Times New Roman"/>
                        </a:rPr>
                        <a:t>0.999656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b="1">
                          <a:latin typeface="Courier New"/>
                          <a:ea typeface="Calibri"/>
                          <a:cs typeface="Times New Roman"/>
                        </a:rPr>
                        <a:t>0.851125</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b="1">
                          <a:latin typeface="Courier New"/>
                          <a:ea typeface="Calibri"/>
                          <a:cs typeface="Times New Roman"/>
                        </a:rPr>
                        <a:t>0.600147</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11"/>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90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0.99013</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0.697257</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dirty="0">
                          <a:latin typeface="Courier New"/>
                          <a:ea typeface="Calibri"/>
                          <a:cs typeface="Times New Roman"/>
                        </a:rPr>
                        <a:t>0.999047</a:t>
                      </a:r>
                      <a:endParaRPr lang="en-US" sz="2400" dirty="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0.834147</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0.575326</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12"/>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100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0.98926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0.683761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0.997781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0.817508</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0.551749</a:t>
                      </a:r>
                      <a:endParaRPr lang="en-US" sz="240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13"/>
                  </a:ext>
                </a:extLst>
              </a:tr>
              <a:tr h="288679">
                <a:tc>
                  <a:txBody>
                    <a:bodyPr/>
                    <a:lstStyle/>
                    <a:p>
                      <a:pPr marL="0" marR="0" algn="ctr">
                        <a:lnSpc>
                          <a:spcPct val="115000"/>
                        </a:lnSpc>
                        <a:spcBef>
                          <a:spcPts val="0"/>
                        </a:spcBef>
                        <a:spcAft>
                          <a:spcPts val="0"/>
                        </a:spcAft>
                      </a:pPr>
                      <a:r>
                        <a:rPr lang="en-US" sz="1600">
                          <a:latin typeface="Courier New"/>
                          <a:ea typeface="Calibri"/>
                          <a:cs typeface="Times New Roman"/>
                        </a:rPr>
                        <a:t>110</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0.988324</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a:latin typeface="Courier New"/>
                          <a:ea typeface="Calibri"/>
                          <a:cs typeface="Times New Roman"/>
                        </a:rPr>
                        <a:t>0.671166</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ctr">
                        <a:lnSpc>
                          <a:spcPct val="115000"/>
                        </a:lnSpc>
                        <a:spcBef>
                          <a:spcPts val="0"/>
                        </a:spcBef>
                        <a:spcAft>
                          <a:spcPts val="0"/>
                        </a:spcAft>
                      </a:pPr>
                      <a:r>
                        <a:rPr lang="en-US" sz="1600">
                          <a:latin typeface="Courier New"/>
                          <a:ea typeface="Calibri"/>
                          <a:cs typeface="Times New Roman"/>
                        </a:rPr>
                        <a:t>0.995481</a:t>
                      </a:r>
                      <a:endParaRPr lang="en-US" sz="240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0.8012</a:t>
                      </a:r>
                      <a:endParaRPr lang="en-US" sz="2400" dirty="0">
                        <a:latin typeface="Calibri"/>
                        <a:ea typeface="Calibri"/>
                        <a:cs typeface="Times New Roman"/>
                      </a:endParaRPr>
                    </a:p>
                  </a:txBody>
                  <a:tcPr marL="8255" marR="8255" marT="8255" marB="0" anchor="b">
                    <a:lnL>
                      <a:noFill/>
                    </a:lnL>
                    <a:lnR>
                      <a:noFill/>
                    </a:lnR>
                    <a:lnT>
                      <a:noFill/>
                    </a:lnT>
                    <a:lnB>
                      <a:noFill/>
                    </a:lnB>
                  </a:tcPr>
                </a:tc>
                <a:tc>
                  <a:txBody>
                    <a:bodyPr/>
                    <a:lstStyle/>
                    <a:p>
                      <a:pPr marL="0" marR="0" algn="r">
                        <a:lnSpc>
                          <a:spcPct val="115000"/>
                        </a:lnSpc>
                        <a:spcBef>
                          <a:spcPts val="0"/>
                        </a:spcBef>
                        <a:spcAft>
                          <a:spcPts val="0"/>
                        </a:spcAft>
                      </a:pPr>
                      <a:r>
                        <a:rPr lang="en-US" sz="1600" dirty="0">
                          <a:latin typeface="Courier New"/>
                          <a:ea typeface="Calibri"/>
                          <a:cs typeface="Times New Roman"/>
                        </a:rPr>
                        <a:t>0.529057</a:t>
                      </a:r>
                      <a:endParaRPr lang="en-US" sz="2400" dirty="0">
                        <a:latin typeface="Calibri"/>
                        <a:ea typeface="Calibri"/>
                        <a:cs typeface="Times New Roman"/>
                      </a:endParaRPr>
                    </a:p>
                  </a:txBody>
                  <a:tcPr marL="8255" marR="8255" marT="8255" marB="0" anchor="b">
                    <a:lnL>
                      <a:noFill/>
                    </a:lnL>
                    <a:lnR>
                      <a:noFill/>
                    </a:lnR>
                    <a:lnT>
                      <a:noFill/>
                    </a:lnT>
                    <a:lnB>
                      <a:noFill/>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2"/>
          <p:cNvSpPr>
            <a:spLocks noGrp="1"/>
          </p:cNvSpPr>
          <p:nvPr>
            <p:ph type="title"/>
          </p:nvPr>
        </p:nvSpPr>
        <p:spPr>
          <a:xfrm>
            <a:off x="1295400" y="228600"/>
            <a:ext cx="7107238" cy="885825"/>
          </a:xfrm>
        </p:spPr>
        <p:txBody>
          <a:bodyPr/>
          <a:lstStyle/>
          <a:p>
            <a:r>
              <a:rPr lang="en-US" altLang="en-US"/>
              <a:t>Case 8 Multiple Failure Modes</a:t>
            </a:r>
          </a:p>
        </p:txBody>
      </p:sp>
      <p:sp>
        <p:nvSpPr>
          <p:cNvPr id="20485" name="Content Placeholder 3"/>
          <p:cNvSpPr>
            <a:spLocks noGrp="1"/>
          </p:cNvSpPr>
          <p:nvPr>
            <p:ph idx="1"/>
          </p:nvPr>
        </p:nvSpPr>
        <p:spPr>
          <a:xfrm>
            <a:off x="228600" y="1524000"/>
            <a:ext cx="8915400" cy="3810000"/>
          </a:xfrm>
        </p:spPr>
        <p:txBody>
          <a:bodyPr/>
          <a:lstStyle/>
          <a:p>
            <a:r>
              <a:rPr lang="en-US" altLang="en-US" sz="2000"/>
              <a:t>All actuators and landing gear hydraulics components will now undergo factory burn-in testing in order to achieve </a:t>
            </a:r>
            <a:r>
              <a:rPr lang="en-US" altLang="en-US" sz="2000" b="1"/>
              <a:t>90 percent reliability at 100 operating hours</a:t>
            </a:r>
            <a:r>
              <a:rPr lang="en-US" altLang="en-US" sz="2000"/>
              <a:t>.  Any units that fail during burn-in will be sent back for rework.  Using Eq. (13.6), a 280 hour burn-in period was determined.  The resulting reliability model for structures is </a:t>
            </a:r>
          </a:p>
          <a:p>
            <a:endParaRPr lang="en-US" altLang="en-US" sz="2000"/>
          </a:p>
          <a:p>
            <a:endParaRPr lang="en-US" altLang="en-US" sz="2000"/>
          </a:p>
          <a:p>
            <a:endParaRPr lang="en-US" altLang="en-US" sz="2000"/>
          </a:p>
          <a:p>
            <a:r>
              <a:rPr lang="en-US" altLang="en-US" sz="2000"/>
              <a:t>For those avionics components that are generating the subsystem failures, a standby redundant component will be designed into the subsystem.  Since the failure distribution of the subsystem is exponential, the standby redundancy can be modeled using Eq. (6.31): </a:t>
            </a:r>
          </a:p>
          <a:p>
            <a:endParaRPr lang="en-US" altLang="en-US" sz="2000"/>
          </a:p>
          <a:p>
            <a:endParaRPr lang="en-US" altLang="en-US" sz="2000"/>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0482" name="Object 1"/>
          <p:cNvGraphicFramePr>
            <a:graphicFrameLocks noChangeAspect="1"/>
          </p:cNvGraphicFramePr>
          <p:nvPr/>
        </p:nvGraphicFramePr>
        <p:xfrm>
          <a:off x="990600" y="3200400"/>
          <a:ext cx="6858000" cy="739775"/>
        </p:xfrm>
        <a:graphic>
          <a:graphicData uri="http://schemas.openxmlformats.org/presentationml/2006/ole">
            <mc:AlternateContent xmlns:mc="http://schemas.openxmlformats.org/markup-compatibility/2006">
              <mc:Choice xmlns:v="urn:schemas-microsoft-com:vml" Requires="v">
                <p:oleObj spid="_x0000_s20488" name="Equation" r:id="rId4" imgW="3581400" imgH="381000" progId="Equation.DSMT4">
                  <p:embed/>
                </p:oleObj>
              </mc:Choice>
              <mc:Fallback>
                <p:oleObj name="Equation" r:id="rId4" imgW="3581400" imgH="381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00400"/>
                        <a:ext cx="6858000"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0483" name="Object 3"/>
          <p:cNvGraphicFramePr>
            <a:graphicFrameLocks noChangeAspect="1"/>
          </p:cNvGraphicFramePr>
          <p:nvPr/>
        </p:nvGraphicFramePr>
        <p:xfrm>
          <a:off x="762000" y="5562600"/>
          <a:ext cx="3995738" cy="561975"/>
        </p:xfrm>
        <a:graphic>
          <a:graphicData uri="http://schemas.openxmlformats.org/presentationml/2006/ole">
            <mc:AlternateContent xmlns:mc="http://schemas.openxmlformats.org/markup-compatibility/2006">
              <mc:Choice xmlns:v="urn:schemas-microsoft-com:vml" Requires="v">
                <p:oleObj spid="_x0000_s20489" name="Equation" r:id="rId6" imgW="1828800" imgH="254000" progId="Equation.DSMT4">
                  <p:embed/>
                </p:oleObj>
              </mc:Choice>
              <mc:Fallback>
                <p:oleObj name="Equation" r:id="rId6" imgW="1828800" imgH="2540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562600"/>
                        <a:ext cx="399573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a:xfrm>
            <a:off x="1371600" y="304800"/>
            <a:ext cx="7107238" cy="790575"/>
          </a:xfrm>
        </p:spPr>
        <p:txBody>
          <a:bodyPr/>
          <a:lstStyle/>
          <a:p>
            <a:r>
              <a:rPr lang="en-US" altLang="en-US"/>
              <a:t>Case 8 Multiple Failure Modes</a:t>
            </a:r>
          </a:p>
        </p:txBody>
      </p:sp>
      <p:graphicFrame>
        <p:nvGraphicFramePr>
          <p:cNvPr id="5" name="Table 4"/>
          <p:cNvGraphicFramePr>
            <a:graphicFrameLocks noGrp="1"/>
          </p:cNvGraphicFramePr>
          <p:nvPr/>
        </p:nvGraphicFramePr>
        <p:xfrm>
          <a:off x="609600" y="1600200"/>
          <a:ext cx="7696200" cy="4141788"/>
        </p:xfrm>
        <a:graphic>
          <a:graphicData uri="http://schemas.openxmlformats.org/drawingml/2006/table">
            <a:tbl>
              <a:tblPr/>
              <a:tblGrid>
                <a:gridCol w="1191477">
                  <a:extLst>
                    <a:ext uri="{9D8B030D-6E8A-4147-A177-3AD203B41FA5}">
                      <a16:colId xmlns:a16="http://schemas.microsoft.com/office/drawing/2014/main" val="20000"/>
                    </a:ext>
                  </a:extLst>
                </a:gridCol>
                <a:gridCol w="1373923">
                  <a:extLst>
                    <a:ext uri="{9D8B030D-6E8A-4147-A177-3AD203B41FA5}">
                      <a16:colId xmlns:a16="http://schemas.microsoft.com/office/drawing/2014/main" val="20001"/>
                    </a:ext>
                  </a:extLst>
                </a:gridCol>
                <a:gridCol w="1373923">
                  <a:extLst>
                    <a:ext uri="{9D8B030D-6E8A-4147-A177-3AD203B41FA5}">
                      <a16:colId xmlns:a16="http://schemas.microsoft.com/office/drawing/2014/main" val="20002"/>
                    </a:ext>
                  </a:extLst>
                </a:gridCol>
                <a:gridCol w="1373923">
                  <a:extLst>
                    <a:ext uri="{9D8B030D-6E8A-4147-A177-3AD203B41FA5}">
                      <a16:colId xmlns:a16="http://schemas.microsoft.com/office/drawing/2014/main" val="20003"/>
                    </a:ext>
                  </a:extLst>
                </a:gridCol>
                <a:gridCol w="1191477">
                  <a:extLst>
                    <a:ext uri="{9D8B030D-6E8A-4147-A177-3AD203B41FA5}">
                      <a16:colId xmlns:a16="http://schemas.microsoft.com/office/drawing/2014/main" val="20004"/>
                    </a:ext>
                  </a:extLst>
                </a:gridCol>
                <a:gridCol w="1191477">
                  <a:extLst>
                    <a:ext uri="{9D8B030D-6E8A-4147-A177-3AD203B41FA5}">
                      <a16:colId xmlns:a16="http://schemas.microsoft.com/office/drawing/2014/main" val="20005"/>
                    </a:ext>
                  </a:extLst>
                </a:gridCol>
              </a:tblGrid>
              <a:tr h="286245">
                <a:tc>
                  <a:txBody>
                    <a:bodyPr/>
                    <a:lstStyle/>
                    <a:p>
                      <a:pPr marL="0" marR="0" algn="ctr">
                        <a:lnSpc>
                          <a:spcPct val="115000"/>
                        </a:lnSpc>
                        <a:spcBef>
                          <a:spcPts val="0"/>
                        </a:spcBef>
                        <a:spcAft>
                          <a:spcPts val="0"/>
                        </a:spcAft>
                      </a:pPr>
                      <a:r>
                        <a:rPr lang="en-US" sz="1600" b="1" dirty="0">
                          <a:latin typeface="Courier New"/>
                          <a:ea typeface="Calibri"/>
                          <a:cs typeface="Times New Roman"/>
                        </a:rPr>
                        <a:t>Time (hr)</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Courier New"/>
                          <a:ea typeface="Calibri"/>
                          <a:cs typeface="Times New Roman"/>
                        </a:rPr>
                        <a:t>Propulsion</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Courier New"/>
                          <a:ea typeface="Calibri"/>
                          <a:cs typeface="Times New Roman"/>
                        </a:rPr>
                        <a:t>Structures</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Courier New"/>
                          <a:ea typeface="Calibri"/>
                          <a:cs typeface="Times New Roman"/>
                        </a:rPr>
                        <a:t>Electrical</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Courier New"/>
                          <a:ea typeface="Calibri"/>
                          <a:cs typeface="Times New Roman"/>
                        </a:rPr>
                        <a:t>Avionics</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ourier New"/>
                          <a:ea typeface="Calibri"/>
                          <a:cs typeface="Times New Roman"/>
                        </a:rPr>
                        <a:t>R(t)</a:t>
                      </a:r>
                      <a:endParaRPr lang="en-US" sz="1800" b="1" dirty="0">
                        <a:latin typeface="Calibri"/>
                        <a:ea typeface="Calibri"/>
                        <a:cs typeface="Times New Roman"/>
                      </a:endParaRPr>
                    </a:p>
                  </a:txBody>
                  <a:tcPr marL="5844" marR="5844" marT="584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10</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0.999717</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0.98877</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1</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0.999801</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0.988293</a:t>
                      </a:r>
                      <a:endParaRPr lang="en-US" sz="2000">
                        <a:latin typeface="Calibri"/>
                        <a:ea typeface="Calibri"/>
                        <a:cs typeface="Times New Roman"/>
                      </a:endParaRPr>
                    </a:p>
                  </a:txBody>
                  <a:tcPr marL="5844" marR="5844" marT="5844"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20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0.99967</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0.977854</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0.999213</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0.976761</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2"/>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30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0.999614</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0.967236</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0.998252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0.965173</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3"/>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40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0.999551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0.9569</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0.996933</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0.953537</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4"/>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50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0.999477</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0.946832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0.999997</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0.995272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0.94186</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5"/>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60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0.999393</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0.937019</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0.99998</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0.993281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0.930139</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6"/>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70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0.999297</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0.927448</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0.999902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0.990975</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0.918341</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7"/>
                  </a:ext>
                </a:extLst>
              </a:tr>
              <a:tr h="321295">
                <a:tc>
                  <a:txBody>
                    <a:bodyPr/>
                    <a:lstStyle/>
                    <a:p>
                      <a:pPr marL="0" marR="0" algn="r">
                        <a:lnSpc>
                          <a:spcPct val="115000"/>
                        </a:lnSpc>
                        <a:spcBef>
                          <a:spcPts val="0"/>
                        </a:spcBef>
                        <a:spcAft>
                          <a:spcPts val="0"/>
                        </a:spcAft>
                      </a:pPr>
                      <a:r>
                        <a:rPr lang="en-US" sz="1800" b="1">
                          <a:latin typeface="Courier New"/>
                          <a:ea typeface="Calibri"/>
                          <a:cs typeface="Times New Roman"/>
                        </a:rPr>
                        <a:t>80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b="1">
                          <a:latin typeface="Courier New"/>
                          <a:ea typeface="Calibri"/>
                          <a:cs typeface="Times New Roman"/>
                        </a:rPr>
                        <a:t>0.999186</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b="1">
                          <a:latin typeface="Courier New"/>
                          <a:ea typeface="Calibri"/>
                          <a:cs typeface="Times New Roman"/>
                        </a:rPr>
                        <a:t>0.918108</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b="1">
                          <a:latin typeface="Courier New"/>
                          <a:ea typeface="Calibri"/>
                          <a:cs typeface="Times New Roman"/>
                        </a:rPr>
                        <a:t>0.999656</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b="1">
                          <a:latin typeface="Courier New"/>
                          <a:ea typeface="Calibri"/>
                          <a:cs typeface="Times New Roman"/>
                        </a:rPr>
                        <a:t>0.988368</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b="1">
                          <a:latin typeface="Courier New"/>
                          <a:ea typeface="Calibri"/>
                          <a:cs typeface="Times New Roman"/>
                        </a:rPr>
                        <a:t>0.906378</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8"/>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90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0.999059</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0.90899</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0.999047</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0.985471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0.894088</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09"/>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100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0.998915</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0.900082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0.997781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0.982298</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0.881229</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10"/>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110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0.998751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0.891375</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0.995481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0.978861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0.867504</a:t>
                      </a:r>
                      <a:endParaRPr lang="en-US" sz="200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11"/>
                  </a:ext>
                </a:extLst>
              </a:tr>
              <a:tr h="321295">
                <a:tc>
                  <a:txBody>
                    <a:bodyPr/>
                    <a:lstStyle/>
                    <a:p>
                      <a:pPr marL="0" marR="0" algn="r">
                        <a:lnSpc>
                          <a:spcPct val="115000"/>
                        </a:lnSpc>
                        <a:spcBef>
                          <a:spcPts val="0"/>
                        </a:spcBef>
                        <a:spcAft>
                          <a:spcPts val="0"/>
                        </a:spcAft>
                      </a:pPr>
                      <a:r>
                        <a:rPr lang="en-US" sz="1800">
                          <a:latin typeface="Courier New"/>
                          <a:ea typeface="Calibri"/>
                          <a:cs typeface="Times New Roman"/>
                        </a:rPr>
                        <a:t>120</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0.998564</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0.882863</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0.991722</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a:latin typeface="Courier New"/>
                          <a:ea typeface="Calibri"/>
                          <a:cs typeface="Times New Roman"/>
                        </a:rPr>
                        <a:t>0.975171</a:t>
                      </a:r>
                      <a:endParaRPr lang="en-US" sz="2000">
                        <a:latin typeface="Calibri"/>
                        <a:ea typeface="Calibri"/>
                        <a:cs typeface="Times New Roman"/>
                      </a:endParaRPr>
                    </a:p>
                  </a:txBody>
                  <a:tcPr marL="5844" marR="5844" marT="5844"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latin typeface="Courier New"/>
                          <a:ea typeface="Calibri"/>
                          <a:cs typeface="Times New Roman"/>
                        </a:rPr>
                        <a:t>0.852589</a:t>
                      </a:r>
                      <a:endParaRPr lang="en-US" sz="2000" dirty="0">
                        <a:latin typeface="Calibri"/>
                        <a:ea typeface="Calibri"/>
                        <a:cs typeface="Times New Roman"/>
                      </a:endParaRPr>
                    </a:p>
                  </a:txBody>
                  <a:tcPr marL="5844" marR="5844" marT="5844" marB="0" anchor="b">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219200" y="304800"/>
            <a:ext cx="7107238" cy="885825"/>
          </a:xfrm>
        </p:spPr>
        <p:txBody>
          <a:bodyPr/>
          <a:lstStyle/>
          <a:p>
            <a:r>
              <a:rPr lang="en-US" altLang="en-US"/>
              <a:t>Case 9: Availability</a:t>
            </a:r>
          </a:p>
        </p:txBody>
      </p:sp>
      <p:sp>
        <p:nvSpPr>
          <p:cNvPr id="55299" name="Content Placeholder 2"/>
          <p:cNvSpPr>
            <a:spLocks noGrp="1"/>
          </p:cNvSpPr>
          <p:nvPr>
            <p:ph idx="1"/>
          </p:nvPr>
        </p:nvSpPr>
        <p:spPr>
          <a:xfrm>
            <a:off x="685800" y="1524000"/>
            <a:ext cx="7772400" cy="4114800"/>
          </a:xfrm>
        </p:spPr>
        <p:txBody>
          <a:bodyPr/>
          <a:lstStyle/>
          <a:p>
            <a:pPr>
              <a:buFont typeface="Arial" panose="020B0604020202020204" pitchFamily="34" charset="0"/>
              <a:buChar char="•"/>
            </a:pPr>
            <a:r>
              <a:rPr lang="en-US" altLang="en-US" sz="2200"/>
              <a:t>Bob Best manufacturers a special lithium ion (Li-ion) rechargeable battery for the government.  </a:t>
            </a:r>
          </a:p>
          <a:p>
            <a:pPr>
              <a:buFont typeface="Arial" panose="020B0604020202020204" pitchFamily="34" charset="0"/>
              <a:buChar char="•"/>
            </a:pPr>
            <a:r>
              <a:rPr lang="en-US" altLang="en-US" sz="2200"/>
              <a:t>These batteries are sold to Homeland Security which uses them to power remote sensors.  These sensors are designed to detect the presence of terrorists in isolated regions of the country.  </a:t>
            </a:r>
          </a:p>
          <a:p>
            <a:pPr>
              <a:buFont typeface="Arial" panose="020B0604020202020204" pitchFamily="34" charset="0"/>
              <a:buChar char="•"/>
            </a:pPr>
            <a:r>
              <a:rPr lang="en-US" altLang="en-US" sz="2200"/>
              <a:t>Each battery must be recharged every 90 days.  Average time to recharge a battery is one-half day which includes removal, recharge time, reinstallation, and check-out.  The sensors are not operating during this period of time.</a:t>
            </a:r>
          </a:p>
          <a:p>
            <a:pPr>
              <a:buFont typeface="Arial" panose="020B0604020202020204" pitchFamily="34" charset="0"/>
              <a:buChar char="•"/>
            </a:pPr>
            <a:r>
              <a:rPr lang="en-US" altLang="en-US" sz="2200"/>
              <a:t>Homeland Security originally purchased 126 of Bob’s best batteries</a:t>
            </a:r>
            <a:endParaRPr lang="en-US" altLang="en-US" sz="2200" b="1"/>
          </a:p>
          <a:p>
            <a:r>
              <a:rPr lang="en-US" altLang="en-US" sz="2000"/>
              <a:t>	</a:t>
            </a:r>
          </a:p>
          <a:p>
            <a:endParaRPr lang="en-US"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295400" y="381000"/>
            <a:ext cx="7107238" cy="885825"/>
          </a:xfrm>
        </p:spPr>
        <p:txBody>
          <a:bodyPr/>
          <a:lstStyle/>
          <a:p>
            <a:r>
              <a:rPr lang="en-US" altLang="en-US" sz="2800"/>
              <a:t>Failure Data </a:t>
            </a:r>
            <a:r>
              <a:rPr lang="en-US" altLang="en-US" sz="2000"/>
              <a:t>– after slightly more than 5 years (exactly 1,840 days), the following failures were observed with the failure times given in days. </a:t>
            </a:r>
          </a:p>
        </p:txBody>
      </p:sp>
      <p:sp>
        <p:nvSpPr>
          <p:cNvPr id="56323" name="Content Placeholder 2"/>
          <p:cNvSpPr>
            <a:spLocks noGrp="1"/>
          </p:cNvSpPr>
          <p:nvPr>
            <p:ph idx="1"/>
          </p:nvPr>
        </p:nvSpPr>
        <p:spPr>
          <a:xfrm>
            <a:off x="457200" y="1524000"/>
            <a:ext cx="7772400" cy="4495800"/>
          </a:xfrm>
        </p:spPr>
        <p:txBody>
          <a:bodyPr/>
          <a:lstStyle/>
          <a:p>
            <a:r>
              <a:rPr lang="en-US" altLang="en-US" sz="1800"/>
              <a:t>		0.6	16.3	76.3	215.2	348.6	454.2	897.7	1677.7  	1.2	20.1	79.9	219.0	352.8	528.2	925.9	1833.9      1.4	24.0	85.5	222.4	363.7	559.9	1002.2	 1.7	24.6	97.1	256.8	370.2	564.1	1003.0	3.6	26.7	98.1	259.8	373.6	583.7	1035.3	 4.2	27.8	108.8	263.2	374.7	594.3	1149.0	 4.7	29.3	123.0	272.3	382.8	622.1	1168.5	 5.2	29.4	123.9	272.3	386.6	711.8	1202.7	 10.9	33.8	124.0	272.4	397.9	731.3	1256.3	 11.9	35.2	131.8	278.8	401.9	792.1	1284.2	 12.0	44.3	135.7	301.8	409.0	798.1	1320.3	 12.2	47.9	154.0	302.3	421.3	813.9	1569.8	 12.3	55.4	159.0	342.1	423.1	818.1	1582.0	 13.3	66.0	181.9	345.2	425.1	821.6	1589.6	 15.8	75.9	204.8	345.7	445.6	871.2	1630.9	 </a:t>
            </a:r>
          </a:p>
        </p:txBody>
      </p:sp>
      <p:sp>
        <p:nvSpPr>
          <p:cNvPr id="56324" name="TextBox 3"/>
          <p:cNvSpPr txBox="1">
            <a:spLocks noChangeArrowheads="1"/>
          </p:cNvSpPr>
          <p:nvPr/>
        </p:nvSpPr>
        <p:spPr bwMode="auto">
          <a:xfrm>
            <a:off x="3124200" y="56388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The remaining units are still operating (Type I censored data)</a:t>
            </a:r>
            <a:endParaRPr lang="en-US" alt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447800" y="228600"/>
            <a:ext cx="7107238" cy="885825"/>
          </a:xfrm>
        </p:spPr>
        <p:txBody>
          <a:bodyPr/>
          <a:lstStyle/>
          <a:p>
            <a:r>
              <a:rPr lang="en-US" altLang="en-US" b="1">
                <a:latin typeface="Calibri" panose="020F0502020204030204" pitchFamily="34" charset="0"/>
                <a:ea typeface="Calibri" panose="020F0502020204030204" pitchFamily="34" charset="0"/>
                <a:cs typeface="Times New Roman" panose="02020603050405020304" pitchFamily="18" charset="0"/>
              </a:rPr>
              <a:t>Replacement times in days</a:t>
            </a:r>
            <a:endParaRPr lang="en-US" altLang="en-US">
              <a:ea typeface="Calibri" panose="020F0502020204030204" pitchFamily="34" charset="0"/>
              <a:cs typeface="Times New Roman" panose="02020603050405020304" pitchFamily="18" charset="0"/>
            </a:endParaRPr>
          </a:p>
        </p:txBody>
      </p:sp>
      <p:sp>
        <p:nvSpPr>
          <p:cNvPr id="57347" name="Content Placeholder 2"/>
          <p:cNvSpPr>
            <a:spLocks noGrp="1"/>
          </p:cNvSpPr>
          <p:nvPr>
            <p:ph idx="1"/>
          </p:nvPr>
        </p:nvSpPr>
        <p:spPr>
          <a:xfrm>
            <a:off x="381000" y="1600200"/>
            <a:ext cx="8458200" cy="4114800"/>
          </a:xfrm>
        </p:spPr>
        <p:txBody>
          <a:bodyPr/>
          <a:lstStyle/>
          <a:p>
            <a:r>
              <a:rPr lang="en-US" altLang="en-US" sz="2000"/>
              <a:t>		0.3	0.7	0.6	2.8	0.5	1.3	0.6	0.9	1.3	2.8	5.4	2.4	23.1*	3.1	3.9	1.3	1.6</a:t>
            </a:r>
            <a:r>
              <a:rPr lang="en-US" altLang="en-US" sz="2000" b="1"/>
              <a:t>	</a:t>
            </a:r>
            <a:r>
              <a:rPr lang="en-US" altLang="en-US" sz="2000"/>
              <a:t>4.5</a:t>
            </a:r>
            <a:r>
              <a:rPr lang="en-US" altLang="en-US" sz="2000" b="1"/>
              <a:t>	</a:t>
            </a:r>
            <a:r>
              <a:rPr lang="en-US" altLang="en-US" sz="2000"/>
              <a:t>4.1</a:t>
            </a:r>
            <a:r>
              <a:rPr lang="en-US" altLang="en-US" sz="2000" b="1"/>
              <a:t>	</a:t>
            </a:r>
            <a:r>
              <a:rPr lang="en-US" altLang="en-US" sz="2000"/>
              <a:t>0.7</a:t>
            </a:r>
            <a:r>
              <a:rPr lang="en-US" altLang="en-US" sz="2000" b="1"/>
              <a:t>	</a:t>
            </a:r>
            <a:r>
              <a:rPr lang="en-US" altLang="en-US" sz="2000"/>
              <a:t>4.4</a:t>
            </a:r>
            <a:r>
              <a:rPr lang="en-US" altLang="en-US" sz="2000" b="1"/>
              <a:t>	</a:t>
            </a:r>
            <a:r>
              <a:rPr lang="en-US" altLang="en-US" sz="2000"/>
              <a:t>1.9</a:t>
            </a:r>
            <a:r>
              <a:rPr lang="en-US" altLang="en-US" sz="2000" b="1"/>
              <a:t>	</a:t>
            </a:r>
            <a:r>
              <a:rPr lang="en-US" altLang="en-US" sz="2000"/>
              <a:t>0.6</a:t>
            </a:r>
            <a:r>
              <a:rPr lang="en-US" altLang="en-US" sz="2000" b="1"/>
              <a:t>	</a:t>
            </a:r>
            <a:r>
              <a:rPr lang="en-US" altLang="en-US" sz="2000"/>
              <a:t>0.9</a:t>
            </a:r>
            <a:r>
              <a:rPr lang="en-US" altLang="en-US" sz="2000" b="1"/>
              <a:t>	</a:t>
            </a:r>
            <a:r>
              <a:rPr lang="en-US" altLang="en-US" sz="2000"/>
              <a:t>4</a:t>
            </a:r>
            <a:r>
              <a:rPr lang="en-US" altLang="en-US" sz="2000" b="1"/>
              <a:t>	</a:t>
            </a:r>
            <a:r>
              <a:rPr lang="en-US" altLang="en-US" sz="2000"/>
              <a:t>2.4</a:t>
            </a:r>
            <a:r>
              <a:rPr lang="en-US" altLang="en-US" sz="2000" b="1"/>
              <a:t>	</a:t>
            </a:r>
            <a:r>
              <a:rPr lang="en-US" altLang="en-US" sz="2000"/>
              <a:t>0.3</a:t>
            </a:r>
            <a:r>
              <a:rPr lang="en-US" altLang="en-US" sz="2000" b="1"/>
              <a:t>	</a:t>
            </a:r>
            <a:r>
              <a:rPr lang="en-US" altLang="en-US" sz="2000"/>
              <a:t>32.2*</a:t>
            </a:r>
            <a:r>
              <a:rPr lang="en-US" altLang="en-US" sz="2000" b="1"/>
              <a:t>	</a:t>
            </a:r>
            <a:r>
              <a:rPr lang="en-US" altLang="en-US" sz="2000"/>
              <a:t>22.7*</a:t>
            </a:r>
            <a:r>
              <a:rPr lang="en-US" altLang="en-US" sz="2000" b="1"/>
              <a:t>	</a:t>
            </a:r>
            <a:r>
              <a:rPr lang="en-US" altLang="en-US" sz="2000"/>
              <a:t>0.3</a:t>
            </a:r>
            <a:r>
              <a:rPr lang="en-US" altLang="en-US" sz="2000" b="1"/>
              <a:t>	</a:t>
            </a:r>
            <a:r>
              <a:rPr lang="en-US" altLang="en-US" sz="2000"/>
              <a:t>6.5*</a:t>
            </a:r>
            <a:r>
              <a:rPr lang="en-US" altLang="en-US" sz="2000" b="1"/>
              <a:t>	</a:t>
            </a:r>
            <a:r>
              <a:rPr lang="en-US" altLang="en-US" sz="2000"/>
              <a:t>2.8</a:t>
            </a:r>
            <a:r>
              <a:rPr lang="en-US" altLang="en-US" sz="2000" b="1"/>
              <a:t>	</a:t>
            </a:r>
            <a:r>
              <a:rPr lang="en-US" altLang="en-US" sz="2000"/>
              <a:t>3.2</a:t>
            </a:r>
            <a:r>
              <a:rPr lang="en-US" altLang="en-US" sz="2000" b="1"/>
              <a:t>	</a:t>
            </a:r>
            <a:r>
              <a:rPr lang="en-US" altLang="en-US" sz="2000"/>
              <a:t>1.8</a:t>
            </a:r>
            <a:r>
              <a:rPr lang="en-US" altLang="en-US" sz="2000" b="1"/>
              <a:t>	</a:t>
            </a:r>
            <a:r>
              <a:rPr lang="en-US" altLang="en-US" sz="2000"/>
              <a:t>4.5</a:t>
            </a:r>
            <a:r>
              <a:rPr lang="en-US" altLang="en-US" sz="2000" b="1"/>
              <a:t>	</a:t>
            </a:r>
            <a:r>
              <a:rPr lang="en-US" altLang="en-US" sz="2000"/>
              <a:t>13.9*</a:t>
            </a:r>
            <a:r>
              <a:rPr lang="en-US" altLang="en-US" sz="2000" b="1"/>
              <a:t>	</a:t>
            </a:r>
            <a:r>
              <a:rPr lang="en-US" altLang="en-US" sz="2000"/>
              <a:t>1.8</a:t>
            </a:r>
            <a:r>
              <a:rPr lang="en-US" altLang="en-US" sz="2000" b="1"/>
              <a:t>	</a:t>
            </a:r>
            <a:r>
              <a:rPr lang="en-US" altLang="en-US" sz="2000"/>
              <a:t>1.1</a:t>
            </a:r>
            <a:r>
              <a:rPr lang="en-US" altLang="en-US" sz="2000" b="1"/>
              <a:t>	</a:t>
            </a:r>
            <a:r>
              <a:rPr lang="en-US" altLang="en-US" sz="2000"/>
              <a:t>2.9</a:t>
            </a:r>
            <a:r>
              <a:rPr lang="en-US" altLang="en-US" sz="2000" b="1"/>
              <a:t>	</a:t>
            </a:r>
            <a:r>
              <a:rPr lang="en-US" altLang="en-US" sz="2000"/>
              <a:t>0.9</a:t>
            </a:r>
            <a:r>
              <a:rPr lang="en-US" altLang="en-US" sz="2000" b="1"/>
              <a:t>	</a:t>
            </a:r>
            <a:r>
              <a:rPr lang="en-US" altLang="en-US" sz="2000"/>
              <a:t>1.1</a:t>
            </a:r>
            <a:r>
              <a:rPr lang="en-US" altLang="en-US" sz="2000" b="1"/>
              <a:t>	</a:t>
            </a:r>
            <a:r>
              <a:rPr lang="en-US" altLang="en-US" sz="2000"/>
              <a:t>1.6</a:t>
            </a:r>
            <a:r>
              <a:rPr lang="en-US" altLang="en-US" sz="2000" b="1"/>
              <a:t>	</a:t>
            </a:r>
            <a:r>
              <a:rPr lang="en-US" altLang="en-US" sz="2000"/>
              <a:t>0.4</a:t>
            </a:r>
            <a:r>
              <a:rPr lang="en-US" altLang="en-US" sz="2000" b="1"/>
              <a:t>	</a:t>
            </a:r>
            <a:r>
              <a:rPr lang="en-US" altLang="en-US" sz="2000"/>
              <a:t>1.3</a:t>
            </a:r>
            <a:r>
              <a:rPr lang="en-US" altLang="en-US" sz="2000" b="1"/>
              <a:t>	</a:t>
            </a:r>
            <a:r>
              <a:rPr lang="en-US" altLang="en-US" sz="2000"/>
              <a:t>3</a:t>
            </a:r>
            <a:r>
              <a:rPr lang="en-US" altLang="en-US" sz="2000" b="1"/>
              <a:t>	</a:t>
            </a:r>
            <a:r>
              <a:rPr lang="en-US" altLang="en-US" sz="2000"/>
              <a:t>5.5*</a:t>
            </a:r>
            <a:r>
              <a:rPr lang="en-US" altLang="en-US" sz="2000" b="1"/>
              <a:t>	</a:t>
            </a:r>
            <a:r>
              <a:rPr lang="en-US" altLang="en-US" sz="2000"/>
              <a:t>0.4</a:t>
            </a:r>
            <a:r>
              <a:rPr lang="en-US" altLang="en-US" sz="2000" b="1"/>
              <a:t>	</a:t>
            </a:r>
            <a:r>
              <a:rPr lang="en-US" altLang="en-US" sz="2000"/>
              <a:t>3.5</a:t>
            </a:r>
            <a:r>
              <a:rPr lang="en-US" altLang="en-US" sz="2000" b="1"/>
              <a:t>	</a:t>
            </a:r>
            <a:r>
              <a:rPr lang="en-US" altLang="en-US" sz="2000"/>
              <a:t>2</a:t>
            </a:r>
            <a:r>
              <a:rPr lang="en-US" altLang="en-US" sz="2000" b="1"/>
              <a:t>	</a:t>
            </a:r>
            <a:r>
              <a:rPr lang="en-US" altLang="en-US" sz="2000"/>
              <a:t>1.6</a:t>
            </a:r>
            <a:r>
              <a:rPr lang="en-US" altLang="en-US" sz="2000" b="1"/>
              <a:t>	</a:t>
            </a:r>
            <a:r>
              <a:rPr lang="en-US" altLang="en-US" sz="2000"/>
              <a:t>3.5</a:t>
            </a:r>
            <a:r>
              <a:rPr lang="en-US" altLang="en-US" sz="2000" b="1"/>
              <a:t>	</a:t>
            </a:r>
            <a:r>
              <a:rPr lang="en-US" altLang="en-US" sz="2000"/>
              <a:t>11.2*</a:t>
            </a:r>
            <a:r>
              <a:rPr lang="en-US" altLang="en-US" sz="2000" b="1"/>
              <a:t>	</a:t>
            </a:r>
            <a:r>
              <a:rPr lang="en-US" altLang="en-US" sz="2000"/>
              <a:t>2.7</a:t>
            </a:r>
            <a:r>
              <a:rPr lang="en-US" altLang="en-US" sz="2000" b="1"/>
              <a:t>	</a:t>
            </a:r>
            <a:r>
              <a:rPr lang="en-US" altLang="en-US" sz="2000"/>
              <a:t>1.9</a:t>
            </a:r>
            <a:r>
              <a:rPr lang="en-US" altLang="en-US" sz="2000" b="1"/>
              <a:t>	</a:t>
            </a:r>
            <a:r>
              <a:rPr lang="en-US" altLang="en-US" sz="2000"/>
              <a:t>0.8</a:t>
            </a:r>
            <a:r>
              <a:rPr lang="en-US" altLang="en-US" sz="2000" b="1"/>
              <a:t>	</a:t>
            </a:r>
            <a:r>
              <a:rPr lang="en-US" altLang="en-US" sz="2000"/>
              <a:t>1.9</a:t>
            </a:r>
            <a:r>
              <a:rPr lang="en-US" altLang="en-US" sz="2000" b="1"/>
              <a:t>	</a:t>
            </a:r>
            <a:r>
              <a:rPr lang="en-US" altLang="en-US" sz="2000"/>
              <a:t>3</a:t>
            </a:r>
            <a:r>
              <a:rPr lang="en-US" altLang="en-US" sz="2000" b="1"/>
              <a:t>	</a:t>
            </a:r>
            <a:r>
              <a:rPr lang="en-US" altLang="en-US" sz="2000"/>
              <a:t>3.7</a:t>
            </a:r>
            <a:r>
              <a:rPr lang="en-US" altLang="en-US" sz="2000" b="1"/>
              <a:t>	</a:t>
            </a:r>
            <a:r>
              <a:rPr lang="en-US" altLang="en-US" sz="2000"/>
              <a:t>5.1</a:t>
            </a:r>
            <a:r>
              <a:rPr lang="en-US" altLang="en-US" sz="2000" b="1"/>
              <a:t>	</a:t>
            </a:r>
            <a:r>
              <a:rPr lang="en-US" altLang="en-US" sz="2000"/>
              <a:t>1.1</a:t>
            </a:r>
            <a:r>
              <a:rPr lang="en-US" altLang="en-US" sz="2000" b="1"/>
              <a:t>	</a:t>
            </a:r>
            <a:r>
              <a:rPr lang="en-US" altLang="en-US" sz="2000"/>
              <a:t>0.2</a:t>
            </a:r>
            <a:r>
              <a:rPr lang="en-US" altLang="en-US" sz="2000" b="1"/>
              <a:t>	</a:t>
            </a:r>
            <a:r>
              <a:rPr lang="en-US" altLang="en-US" sz="2000"/>
              <a:t>9.9</a:t>
            </a:r>
            <a:r>
              <a:rPr lang="en-US" altLang="en-US" sz="2000" b="1"/>
              <a:t>	</a:t>
            </a:r>
            <a:r>
              <a:rPr lang="en-US" altLang="en-US" sz="2000"/>
              <a:t>1</a:t>
            </a:r>
            <a:r>
              <a:rPr lang="en-US" altLang="en-US" sz="2000" b="1"/>
              <a:t>	</a:t>
            </a:r>
            <a:r>
              <a:rPr lang="en-US" altLang="en-US" sz="2000"/>
              <a:t>5.7</a:t>
            </a:r>
            <a:r>
              <a:rPr lang="en-US" altLang="en-US" sz="2000" b="1"/>
              <a:t>	</a:t>
            </a:r>
            <a:r>
              <a:rPr lang="en-US" altLang="en-US" sz="2000"/>
              <a:t>7.1</a:t>
            </a:r>
            <a:r>
              <a:rPr lang="en-US" altLang="en-US" sz="2000" b="1"/>
              <a:t>	</a:t>
            </a:r>
            <a:r>
              <a:rPr lang="en-US" altLang="en-US" sz="2000"/>
              <a:t>8.8*</a:t>
            </a:r>
            <a:r>
              <a:rPr lang="en-US" altLang="en-US" sz="2000" b="1"/>
              <a:t>	</a:t>
            </a:r>
            <a:r>
              <a:rPr lang="en-US" altLang="en-US" sz="2000"/>
              <a:t>0.1</a:t>
            </a:r>
            <a:r>
              <a:rPr lang="en-US" altLang="en-US" sz="2000" b="1"/>
              <a:t>	</a:t>
            </a:r>
            <a:r>
              <a:rPr lang="en-US" altLang="en-US" sz="2000"/>
              <a:t>0.8</a:t>
            </a:r>
            <a:r>
              <a:rPr lang="en-US" altLang="en-US" sz="2000" b="1"/>
              <a:t>	</a:t>
            </a:r>
            <a:r>
              <a:rPr lang="en-US" altLang="en-US" sz="2000"/>
              <a:t>3</a:t>
            </a:r>
            <a:r>
              <a:rPr lang="en-US" altLang="en-US" sz="2000" b="1"/>
              <a:t>	</a:t>
            </a:r>
            <a:r>
              <a:rPr lang="en-US" altLang="en-US" sz="2000"/>
              <a:t>0.6</a:t>
            </a:r>
            <a:r>
              <a:rPr lang="en-US" altLang="en-US" sz="2000" b="1"/>
              <a:t>	</a:t>
            </a:r>
            <a:r>
              <a:rPr lang="en-US" altLang="en-US" sz="2000"/>
              <a:t>2.4</a:t>
            </a:r>
            <a:r>
              <a:rPr lang="en-US" altLang="en-US" sz="2000" b="1"/>
              <a:t>	</a:t>
            </a:r>
            <a:r>
              <a:rPr lang="en-US" altLang="en-US" sz="2000"/>
              <a:t>0.9</a:t>
            </a:r>
            <a:r>
              <a:rPr lang="en-US" altLang="en-US" sz="2000" b="1"/>
              <a:t>	</a:t>
            </a:r>
            <a:r>
              <a:rPr lang="en-US" altLang="en-US" sz="2000"/>
              <a:t>0.3</a:t>
            </a:r>
            <a:r>
              <a:rPr lang="en-US" altLang="en-US" sz="2000" b="1"/>
              <a:t>	</a:t>
            </a:r>
            <a:r>
              <a:rPr lang="en-US" altLang="en-US" sz="2000"/>
              <a:t>8.9*</a:t>
            </a:r>
            <a:r>
              <a:rPr lang="en-US" altLang="en-US" sz="2000" b="1"/>
              <a:t>	</a:t>
            </a:r>
            <a:r>
              <a:rPr lang="en-US" altLang="en-US" sz="2000"/>
              <a:t>17.3*</a:t>
            </a:r>
            <a:r>
              <a:rPr lang="en-US" altLang="en-US" sz="2000" b="1"/>
              <a:t>	</a:t>
            </a:r>
            <a:r>
              <a:rPr lang="en-US" altLang="en-US" sz="2000"/>
              <a:t>0.5</a:t>
            </a:r>
            <a:r>
              <a:rPr lang="en-US" altLang="en-US" sz="2000" b="1"/>
              <a:t>	</a:t>
            </a:r>
            <a:r>
              <a:rPr lang="en-US" altLang="en-US" sz="2000"/>
              <a:t>3.5</a:t>
            </a:r>
            <a:r>
              <a:rPr lang="en-US" altLang="en-US" sz="2000" b="1"/>
              <a:t>	</a:t>
            </a:r>
            <a:r>
              <a:rPr lang="en-US" altLang="en-US" sz="2000"/>
              <a:t>1.5</a:t>
            </a:r>
            <a:r>
              <a:rPr lang="en-US" altLang="en-US" sz="2000" b="1"/>
              <a:t>	</a:t>
            </a:r>
            <a:r>
              <a:rPr lang="en-US" altLang="en-US" sz="2000"/>
              <a:t>2.7</a:t>
            </a:r>
            <a:r>
              <a:rPr lang="en-US" altLang="en-US" sz="2000" b="1"/>
              <a:t>	</a:t>
            </a:r>
            <a:r>
              <a:rPr lang="en-US" altLang="en-US" sz="2000"/>
              <a:t>3.6</a:t>
            </a:r>
            <a:r>
              <a:rPr lang="en-US" altLang="en-US" sz="2000" b="1"/>
              <a:t>	</a:t>
            </a:r>
            <a:r>
              <a:rPr lang="en-US" altLang="en-US" sz="2000"/>
              <a:t>0.8</a:t>
            </a:r>
            <a:r>
              <a:rPr lang="en-US" altLang="en-US" sz="2000" b="1"/>
              <a:t>	</a:t>
            </a:r>
            <a:r>
              <a:rPr lang="en-US" altLang="en-US" sz="2000"/>
              <a:t>1.1</a:t>
            </a:r>
            <a:r>
              <a:rPr lang="en-US" altLang="en-US" sz="2000" b="1"/>
              <a:t>	</a:t>
            </a:r>
            <a:r>
              <a:rPr lang="en-US" altLang="en-US" sz="2000"/>
              <a:t>1.2</a:t>
            </a:r>
            <a:r>
              <a:rPr lang="en-US" altLang="en-US" sz="2000" b="1"/>
              <a:t>	</a:t>
            </a:r>
            <a:r>
              <a:rPr lang="en-US" altLang="en-US" sz="2000"/>
              <a:t>1.6</a:t>
            </a:r>
            <a:r>
              <a:rPr lang="en-US" altLang="en-US" sz="2000" b="1"/>
              <a:t>	</a:t>
            </a:r>
            <a:r>
              <a:rPr lang="en-US" altLang="en-US" sz="2000"/>
              <a:t>1.1</a:t>
            </a:r>
            <a:r>
              <a:rPr lang="en-US" altLang="en-US" sz="2000" b="1"/>
              <a:t>	</a:t>
            </a:r>
            <a:r>
              <a:rPr lang="en-US" altLang="en-US" sz="2000"/>
              <a:t>0.3</a:t>
            </a:r>
            <a:r>
              <a:rPr lang="en-US" altLang="en-US" sz="2000" b="1"/>
              <a:t>	</a:t>
            </a:r>
            <a:r>
              <a:rPr lang="en-US" altLang="en-US" sz="2000"/>
              <a:t>0.2</a:t>
            </a:r>
            <a:r>
              <a:rPr lang="en-US" altLang="en-US" sz="2000" b="1"/>
              <a:t>	</a:t>
            </a:r>
            <a:r>
              <a:rPr lang="en-US" altLang="en-US" sz="2000"/>
              <a:t>5.5*</a:t>
            </a:r>
            <a:r>
              <a:rPr lang="en-US" altLang="en-US" sz="2000" b="1"/>
              <a:t>	</a:t>
            </a:r>
            <a:r>
              <a:rPr lang="en-US" altLang="en-US" sz="2000"/>
              <a:t>1.8</a:t>
            </a:r>
            <a:r>
              <a:rPr lang="en-US" altLang="en-US" sz="2000" b="1"/>
              <a:t>	</a:t>
            </a:r>
            <a:r>
              <a:rPr lang="en-US" altLang="en-US" sz="2000"/>
              <a:t>1.1</a:t>
            </a:r>
            <a:r>
              <a:rPr lang="en-US" altLang="en-US" sz="2000" b="1"/>
              <a:t>	</a:t>
            </a:r>
            <a:r>
              <a:rPr lang="en-US" altLang="en-US" sz="2000"/>
              <a:t>6.6</a:t>
            </a:r>
            <a:r>
              <a:rPr lang="en-US" altLang="en-US" sz="2000" b="1"/>
              <a:t>	</a:t>
            </a:r>
            <a:r>
              <a:rPr lang="en-US" altLang="en-US" sz="2000"/>
              <a:t>2.7</a:t>
            </a:r>
            <a:r>
              <a:rPr lang="en-US" altLang="en-US" sz="2000" b="1"/>
              <a:t>	</a:t>
            </a:r>
            <a:r>
              <a:rPr lang="en-US" altLang="en-US" sz="2000"/>
              <a:t>1</a:t>
            </a:r>
            <a:r>
              <a:rPr lang="en-US" altLang="en-US" sz="2000" b="1"/>
              <a:t>	</a:t>
            </a:r>
            <a:r>
              <a:rPr lang="en-US" altLang="en-US" sz="2000"/>
              <a:t>0.9</a:t>
            </a:r>
            <a:r>
              <a:rPr lang="en-US" altLang="en-US" sz="2000" b="1"/>
              <a:t>	</a:t>
            </a:r>
            <a:r>
              <a:rPr lang="en-US" altLang="en-US" sz="2000"/>
              <a:t>0.1</a:t>
            </a:r>
            <a:r>
              <a:rPr lang="en-US" altLang="en-US" sz="2000" b="1"/>
              <a:t>	</a:t>
            </a:r>
            <a:r>
              <a:rPr lang="en-US" altLang="en-US" sz="2000"/>
              <a:t>6.4</a:t>
            </a:r>
            <a:r>
              <a:rPr lang="en-US" altLang="en-US" sz="2000" b="1"/>
              <a:t>	</a:t>
            </a:r>
            <a:r>
              <a:rPr lang="en-US" altLang="en-US" sz="2000"/>
              <a:t>0.8</a:t>
            </a:r>
            <a:r>
              <a:rPr lang="en-US" altLang="en-US" sz="2000" b="1"/>
              <a:t>	</a:t>
            </a:r>
            <a:r>
              <a:rPr lang="en-US" altLang="en-US" sz="2000"/>
              <a:t>0.9</a:t>
            </a:r>
            <a:r>
              <a:rPr lang="en-US" altLang="en-US" sz="2000" b="1"/>
              <a:t>	</a:t>
            </a:r>
            <a:r>
              <a:rPr lang="en-US" altLang="en-US" sz="2000"/>
              <a:t>4.1</a:t>
            </a:r>
            <a:r>
              <a:rPr lang="en-US" altLang="en-US" sz="2000" b="1"/>
              <a:t>	</a:t>
            </a:r>
            <a:r>
              <a:rPr lang="en-US" altLang="en-US" sz="2000"/>
              <a:t>0.4</a:t>
            </a:r>
            <a:r>
              <a:rPr lang="en-US" altLang="en-US" sz="2000" b="1"/>
              <a:t>	</a:t>
            </a:r>
            <a:r>
              <a:rPr lang="en-US" altLang="en-US" sz="2000"/>
              <a:t>3.2</a:t>
            </a:r>
            <a:r>
              <a:rPr lang="en-US" altLang="en-US" sz="2000" b="1"/>
              <a:t>	</a:t>
            </a:r>
            <a:r>
              <a:rPr lang="en-US" altLang="en-US" sz="2000"/>
              <a:t>0.7</a:t>
            </a:r>
            <a:r>
              <a:rPr lang="en-US" altLang="en-US" sz="2000" b="1"/>
              <a:t>	</a:t>
            </a:r>
            <a:r>
              <a:rPr lang="en-US" altLang="en-US" sz="2000"/>
              <a:t>0.1</a:t>
            </a:r>
            <a:r>
              <a:rPr lang="en-US" altLang="en-US" sz="2000" b="1"/>
              <a:t>	</a:t>
            </a:r>
            <a:r>
              <a:rPr lang="en-US" altLang="en-US" sz="2000"/>
              <a:t>2</a:t>
            </a:r>
            <a:r>
              <a:rPr lang="en-US" altLang="en-US" sz="2000" b="1"/>
              <a:t>	</a:t>
            </a:r>
            <a:r>
              <a:rPr lang="en-US" altLang="en-US" sz="2000"/>
              <a:t>0.2</a:t>
            </a:r>
            <a:r>
              <a:rPr lang="en-US" altLang="en-US" sz="2000" b="1"/>
              <a:t>	</a:t>
            </a:r>
            <a:r>
              <a:rPr lang="en-US" altLang="en-US" sz="2000"/>
              <a:t>2.5</a:t>
            </a:r>
            <a:r>
              <a:rPr lang="en-US" altLang="en-US" sz="2000" b="1"/>
              <a:t>	</a:t>
            </a:r>
            <a:r>
              <a:rPr lang="en-US" altLang="en-US" sz="2000"/>
              <a:t>0.4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a:xfrm>
            <a:off x="1447800" y="228600"/>
            <a:ext cx="7107238" cy="885825"/>
          </a:xfrm>
        </p:spPr>
        <p:txBody>
          <a:bodyPr/>
          <a:lstStyle/>
          <a:p>
            <a:r>
              <a:rPr lang="en-US" altLang="en-US"/>
              <a:t>Case 9: Availability</a:t>
            </a:r>
          </a:p>
        </p:txBody>
      </p:sp>
      <p:sp>
        <p:nvSpPr>
          <p:cNvPr id="3" name="Content Placeholder 2"/>
          <p:cNvSpPr>
            <a:spLocks noGrp="1"/>
          </p:cNvSpPr>
          <p:nvPr>
            <p:ph idx="1"/>
          </p:nvPr>
        </p:nvSpPr>
        <p:spPr>
          <a:xfrm>
            <a:off x="685800" y="1447800"/>
            <a:ext cx="7772400" cy="2133600"/>
          </a:xfrm>
        </p:spPr>
        <p:txBody>
          <a:bodyPr/>
          <a:lstStyle/>
          <a:p>
            <a:pPr marL="0">
              <a:lnSpc>
                <a:spcPct val="115000"/>
              </a:lnSpc>
              <a:spcBef>
                <a:spcPts val="0"/>
              </a:spcBef>
              <a:spcAft>
                <a:spcPts val="0"/>
              </a:spcAft>
              <a:defRPr/>
            </a:pPr>
            <a:r>
              <a:rPr lang="en-US" sz="2400" dirty="0">
                <a:latin typeface="Times New Roman"/>
                <a:ea typeface="Calibri"/>
                <a:cs typeface="Times New Roman"/>
              </a:rPr>
              <a:t>Using the chi-square GOF test, the best fit failure distribution is Weibull with </a:t>
            </a:r>
            <a:r>
              <a:rPr lang="en-US" sz="2400" dirty="0">
                <a:solidFill>
                  <a:srgbClr val="000000"/>
                </a:solidFill>
                <a:latin typeface="Times New Roman"/>
                <a:ea typeface="Calibri"/>
                <a:cs typeface="Times New Roman"/>
                <a:sym typeface="Symbol"/>
              </a:rPr>
              <a:t></a:t>
            </a:r>
            <a:r>
              <a:rPr lang="en-US" sz="2400" dirty="0">
                <a:solidFill>
                  <a:srgbClr val="000000"/>
                </a:solidFill>
                <a:latin typeface="Times New Roman"/>
                <a:ea typeface="Calibri"/>
                <a:cs typeface="Times New Roman"/>
              </a:rPr>
              <a:t> = 639.6 days and </a:t>
            </a:r>
            <a:r>
              <a:rPr lang="en-US" sz="2400" dirty="0">
                <a:solidFill>
                  <a:srgbClr val="000000"/>
                </a:solidFill>
                <a:latin typeface="Times New Roman"/>
                <a:ea typeface="Calibri"/>
                <a:cs typeface="Times New Roman"/>
                <a:sym typeface="Symbol"/>
              </a:rPr>
              <a:t></a:t>
            </a:r>
            <a:r>
              <a:rPr lang="en-US" sz="2400" dirty="0">
                <a:solidFill>
                  <a:srgbClr val="000000"/>
                </a:solidFill>
                <a:latin typeface="Times New Roman"/>
                <a:ea typeface="Calibri"/>
                <a:cs typeface="Times New Roman"/>
              </a:rPr>
              <a:t> = .6125.  The best fit repair distribution is the exponential with a MTTR = 3.3 days.  Assuming a renewal process the inherent availability is determined from</a:t>
            </a:r>
            <a:endParaRPr lang="en-US" sz="2000" dirty="0">
              <a:latin typeface="Calibri"/>
              <a:ea typeface="Calibri"/>
              <a:cs typeface="Times New Roman"/>
            </a:endParaRPr>
          </a:p>
          <a:p>
            <a:pPr>
              <a:defRPr/>
            </a:pPr>
            <a:endParaRPr lang="en-US" dirty="0"/>
          </a:p>
        </p:txBody>
      </p:sp>
      <p:sp>
        <p:nvSpPr>
          <p:cNvPr id="215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6" name="Object 1"/>
          <p:cNvGraphicFramePr>
            <a:graphicFrameLocks noChangeAspect="1"/>
          </p:cNvGraphicFramePr>
          <p:nvPr/>
        </p:nvGraphicFramePr>
        <p:xfrm>
          <a:off x="381000" y="3657600"/>
          <a:ext cx="6934200" cy="747713"/>
        </p:xfrm>
        <a:graphic>
          <a:graphicData uri="http://schemas.openxmlformats.org/presentationml/2006/ole">
            <mc:AlternateContent xmlns:mc="http://schemas.openxmlformats.org/markup-compatibility/2006">
              <mc:Choice xmlns:v="urn:schemas-microsoft-com:vml" Requires="v">
                <p:oleObj spid="_x0000_s21512" name="Equation" r:id="rId4" imgW="3975100" imgH="431800" progId="Equation.DSMT4">
                  <p:embed/>
                </p:oleObj>
              </mc:Choice>
              <mc:Fallback>
                <p:oleObj name="Equation" r:id="rId4" imgW="39751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657600"/>
                        <a:ext cx="69342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7" name="Object 3"/>
          <p:cNvGraphicFramePr>
            <a:graphicFrameLocks noChangeAspect="1"/>
          </p:cNvGraphicFramePr>
          <p:nvPr/>
        </p:nvGraphicFramePr>
        <p:xfrm>
          <a:off x="381000" y="4572000"/>
          <a:ext cx="8261350" cy="1524000"/>
        </p:xfrm>
        <a:graphic>
          <a:graphicData uri="http://schemas.openxmlformats.org/presentationml/2006/ole">
            <mc:AlternateContent xmlns:mc="http://schemas.openxmlformats.org/markup-compatibility/2006">
              <mc:Choice xmlns:v="urn:schemas-microsoft-com:vml" Requires="v">
                <p:oleObj spid="_x0000_s21513" name="Equation" r:id="rId6" imgW="4546600" imgH="838200" progId="Equation.DSMT4">
                  <p:embed/>
                </p:oleObj>
              </mc:Choice>
              <mc:Fallback>
                <p:oleObj name="Equation" r:id="rId6" imgW="4546600" imgH="838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572000"/>
                        <a:ext cx="82613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1295400"/>
            <a:ext cx="784542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Impact" panose="020B0806030902050204" pitchFamily="34" charset="0"/>
              </a:rPr>
              <a:t>	</a:t>
            </a:r>
            <a:r>
              <a:rPr lang="en-US" altLang="en-US">
                <a:latin typeface="Arial Rounded MT Bold" panose="020F0704030504030204" pitchFamily="34" charset="0"/>
              </a:rPr>
              <a:t>CHI-SQUARE STATISTIC FOR FITTING THE EXPONENTIAL</a:t>
            </a:r>
          </a:p>
          <a:p>
            <a:r>
              <a:rPr lang="en-US" altLang="en-US">
                <a:latin typeface="Arial Rounded MT Bold" panose="020F0704030504030204" pitchFamily="34" charset="0"/>
              </a:rPr>
              <a:t>	         WITH A FAILURE RATE OF .04 OR MTTF OF 25 </a:t>
            </a:r>
          </a:p>
          <a:p>
            <a:endParaRPr lang="en-US" altLang="en-US">
              <a:latin typeface="Arial Rounded MT Bold" panose="020F0704030504030204" pitchFamily="34" charset="0"/>
            </a:endParaRPr>
          </a:p>
          <a:p>
            <a:r>
              <a:rPr lang="en-US" altLang="en-US">
                <a:latin typeface="Arial Rounded MT Bold" panose="020F0704030504030204" pitchFamily="34" charset="0"/>
              </a:rPr>
              <a:t>UPPER BND     OBSERVED       PROB           EXPECTED       (O-E)^2/E</a:t>
            </a:r>
          </a:p>
          <a:p>
            <a:r>
              <a:rPr lang="en-US" altLang="en-US">
                <a:latin typeface="Arial Rounded MT Bold" panose="020F0704030504030204" pitchFamily="34" charset="0"/>
              </a:rPr>
              <a:t> 5             	  15             .1812692     	13.59519       .1451606 </a:t>
            </a:r>
          </a:p>
          <a:p>
            <a:r>
              <a:rPr lang="en-US" altLang="en-US">
                <a:latin typeface="Arial Rounded MT Bold" panose="020F0704030504030204" pitchFamily="34" charset="0"/>
              </a:rPr>
              <a:t> 10            	   6              .1484107    	11.13081       2.365073 </a:t>
            </a:r>
          </a:p>
          <a:p>
            <a:r>
              <a:rPr lang="en-US" altLang="en-US">
                <a:latin typeface="Arial Rounded MT Bold" panose="020F0704030504030204" pitchFamily="34" charset="0"/>
              </a:rPr>
              <a:t> 15            	   9              .1215084    	9.113127       1.404311E-03 </a:t>
            </a:r>
          </a:p>
          <a:p>
            <a:r>
              <a:rPr lang="en-US" altLang="en-US">
                <a:latin typeface="Arial Rounded MT Bold" panose="020F0704030504030204" pitchFamily="34" charset="0"/>
              </a:rPr>
              <a:t> 20            	  10             .09948 	7.461201       .8638689 </a:t>
            </a:r>
          </a:p>
          <a:p>
            <a:r>
              <a:rPr lang="en-US" altLang="en-US">
                <a:latin typeface="Arial Rounded MT Bold" panose="020F0704030504030204" pitchFamily="34" charset="0"/>
              </a:rPr>
              <a:t> 26            	  10             .095874 	7.190571       1.097673 </a:t>
            </a:r>
          </a:p>
          <a:p>
            <a:r>
              <a:rPr lang="en-US" altLang="en-US">
                <a:latin typeface="Arial Rounded MT Bold" panose="020F0704030504030204" pitchFamily="34" charset="0"/>
              </a:rPr>
              <a:t>INFINITY       	  25             .3534547     	26.50911       8.590989E-02 </a:t>
            </a:r>
          </a:p>
          <a:p>
            <a:endParaRPr lang="en-US" altLang="en-US">
              <a:latin typeface="Arial Rounded MT Bold" panose="020F0704030504030204" pitchFamily="34" charset="0"/>
            </a:endParaRPr>
          </a:p>
          <a:p>
            <a:r>
              <a:rPr lang="en-US" altLang="en-US">
                <a:latin typeface="Arial Rounded MT Bold" panose="020F0704030504030204" pitchFamily="34" charset="0"/>
              </a:rPr>
              <a:t>         TOTAL NBR OBSERVED       	75 </a:t>
            </a:r>
          </a:p>
          <a:p>
            <a:r>
              <a:rPr lang="en-US" altLang="en-US">
                <a:latin typeface="Arial Rounded MT Bold" panose="020F0704030504030204" pitchFamily="34" charset="0"/>
              </a:rPr>
              <a:t>         TOTAL NBR FAILURES       	50 </a:t>
            </a:r>
          </a:p>
          <a:p>
            <a:r>
              <a:rPr lang="en-US" altLang="en-US">
                <a:latin typeface="Arial Rounded MT Bold" panose="020F0704030504030204" pitchFamily="34" charset="0"/>
              </a:rPr>
              <a:t>         CHI-SQUARE STATISTIC     	4.5591 &lt; </a:t>
            </a:r>
            <a:r>
              <a:rPr lang="en-US" altLang="en-US" sz="2400">
                <a:latin typeface="Arial Rounded MT Bold" panose="020F0704030504030204" pitchFamily="34" charset="0"/>
                <a:sym typeface="Symbol" panose="05050102010706020507" pitchFamily="18" charset="2"/>
              </a:rPr>
              <a:t></a:t>
            </a:r>
            <a:r>
              <a:rPr lang="en-US" altLang="en-US" sz="2400" baseline="30000">
                <a:latin typeface="Arial Rounded MT Bold" panose="020F0704030504030204" pitchFamily="34" charset="0"/>
                <a:sym typeface="Symbol" panose="05050102010706020507" pitchFamily="18" charset="2"/>
              </a:rPr>
              <a:t>2</a:t>
            </a:r>
            <a:r>
              <a:rPr lang="en-US" altLang="en-US" sz="2400" baseline="-25000">
                <a:latin typeface="Arial Rounded MT Bold" panose="020F0704030504030204" pitchFamily="34" charset="0"/>
                <a:sym typeface="Symbol" panose="05050102010706020507" pitchFamily="18" charset="2"/>
              </a:rPr>
              <a:t>crit,.10,4 </a:t>
            </a:r>
            <a:r>
              <a:rPr lang="en-US" altLang="en-US">
                <a:latin typeface="Arial Rounded MT Bold" panose="020F0704030504030204" pitchFamily="34" charset="0"/>
              </a:rPr>
              <a:t>   = 7.779</a:t>
            </a:r>
          </a:p>
          <a:p>
            <a:r>
              <a:rPr lang="en-US" altLang="en-US">
                <a:latin typeface="Arial Rounded MT Bold" panose="020F0704030504030204" pitchFamily="34" charset="0"/>
              </a:rPr>
              <a:t>         DEGREES OF FREEDOM       	4 </a:t>
            </a:r>
          </a:p>
          <a:p>
            <a:endParaRPr lang="en-US" altLang="en-US" sz="2400">
              <a:latin typeface="Impact" panose="020B0806030902050204" pitchFamily="34" charset="0"/>
            </a:endParaRPr>
          </a:p>
        </p:txBody>
      </p:sp>
      <p:sp>
        <p:nvSpPr>
          <p:cNvPr id="33795" name="Title 5"/>
          <p:cNvSpPr>
            <a:spLocks noGrp="1"/>
          </p:cNvSpPr>
          <p:nvPr>
            <p:ph type="title"/>
          </p:nvPr>
        </p:nvSpPr>
        <p:spPr>
          <a:xfrm>
            <a:off x="1219200" y="457200"/>
            <a:ext cx="7107238" cy="790575"/>
          </a:xfrm>
        </p:spPr>
        <p:txBody>
          <a:bodyPr/>
          <a:lstStyle/>
          <a:p>
            <a:r>
              <a:rPr lang="en-US" altLang="en-US"/>
              <a:t>Case 1:  Redundancy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1066800" y="2057400"/>
          <a:ext cx="6932613" cy="971550"/>
        </p:xfrm>
        <a:graphic>
          <a:graphicData uri="http://schemas.openxmlformats.org/presentationml/2006/ole">
            <mc:AlternateContent xmlns:mc="http://schemas.openxmlformats.org/markup-compatibility/2006">
              <mc:Choice xmlns:v="urn:schemas-microsoft-com:vml" Requires="v">
                <p:oleObj spid="_x0000_s2055" name="Equation" r:id="rId4" imgW="3517560" imgH="393480" progId="Equation.3">
                  <p:embed/>
                </p:oleObj>
              </mc:Choice>
              <mc:Fallback>
                <p:oleObj name="Equation" r:id="rId4" imgW="3517560" imgH="39348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57400"/>
                        <a:ext cx="693261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p:cNvGraphicFramePr>
          <p:nvPr/>
        </p:nvGraphicFramePr>
        <p:xfrm>
          <a:off x="838200" y="3429000"/>
          <a:ext cx="6130925" cy="762000"/>
        </p:xfrm>
        <a:graphic>
          <a:graphicData uri="http://schemas.openxmlformats.org/presentationml/2006/ole">
            <mc:AlternateContent xmlns:mc="http://schemas.openxmlformats.org/markup-compatibility/2006">
              <mc:Choice xmlns:v="urn:schemas-microsoft-com:vml" Requires="v">
                <p:oleObj spid="_x0000_s2056" name="Equation" r:id="rId6" imgW="2501640" imgH="266400" progId="Equation.3">
                  <p:embed/>
                </p:oleObj>
              </mc:Choice>
              <mc:Fallback>
                <p:oleObj name="Equation" r:id="rId6" imgW="2501640" imgH="2664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29000"/>
                        <a:ext cx="6130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4"/>
          <p:cNvGraphicFramePr>
            <a:graphicFrameLocks/>
          </p:cNvGraphicFramePr>
          <p:nvPr/>
        </p:nvGraphicFramePr>
        <p:xfrm>
          <a:off x="914400" y="4419600"/>
          <a:ext cx="6011863" cy="1395413"/>
        </p:xfrm>
        <a:graphic>
          <a:graphicData uri="http://schemas.openxmlformats.org/presentationml/2006/ole">
            <mc:AlternateContent xmlns:mc="http://schemas.openxmlformats.org/markup-compatibility/2006">
              <mc:Choice xmlns:v="urn:schemas-microsoft-com:vml" Requires="v">
                <p:oleObj spid="_x0000_s2057" name="Equation" r:id="rId8" imgW="2260440" imgH="482400" progId="Equation.3">
                  <p:embed/>
                </p:oleObj>
              </mc:Choice>
              <mc:Fallback>
                <p:oleObj name="Equation" r:id="rId8" imgW="2260440" imgH="4824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419600"/>
                        <a:ext cx="6011863"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5"/>
          <p:cNvSpPr>
            <a:spLocks noChangeArrowheads="1"/>
          </p:cNvSpPr>
          <p:nvPr/>
        </p:nvSpPr>
        <p:spPr bwMode="auto">
          <a:xfrm>
            <a:off x="914400" y="15240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5.  Compute 90 percent CIs:</a:t>
            </a:r>
          </a:p>
        </p:txBody>
      </p:sp>
      <p:sp>
        <p:nvSpPr>
          <p:cNvPr id="2054" name="Title 7"/>
          <p:cNvSpPr>
            <a:spLocks noGrp="1"/>
          </p:cNvSpPr>
          <p:nvPr>
            <p:ph type="title"/>
          </p:nvPr>
        </p:nvSpPr>
        <p:spPr>
          <a:xfrm>
            <a:off x="1295400" y="457200"/>
            <a:ext cx="7107238" cy="790575"/>
          </a:xfrm>
        </p:spPr>
        <p:txBody>
          <a:bodyPr/>
          <a:lstStyle/>
          <a:p>
            <a:r>
              <a:rPr lang="en-US" altLang="en-US"/>
              <a:t>Case 1:  Redundancy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52400" y="1676400"/>
            <a:ext cx="87741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6. Based upon the computed confidence interval, the 90 </a:t>
            </a:r>
          </a:p>
          <a:p>
            <a:r>
              <a:rPr lang="en-US" altLang="en-US" sz="2400">
                <a:latin typeface="Tahoma" panose="020B0604030504040204" pitchFamily="34" charset="0"/>
                <a:cs typeface="Tahoma" panose="020B0604030504040204" pitchFamily="34" charset="0"/>
              </a:rPr>
              <a:t>percent reliability for a 4 hour mission has not been achieved, </a:t>
            </a:r>
          </a:p>
          <a:p>
            <a:r>
              <a:rPr lang="en-US" altLang="en-US" sz="2400">
                <a:latin typeface="Tahoma" panose="020B0604030504040204" pitchFamily="34" charset="0"/>
                <a:cs typeface="Tahoma" panose="020B0604030504040204" pitchFamily="34" charset="0"/>
              </a:rPr>
              <a:t>therefore a design modification must be considered in order to </a:t>
            </a:r>
          </a:p>
          <a:p>
            <a:r>
              <a:rPr lang="en-US" altLang="en-US" sz="2400">
                <a:latin typeface="Tahoma" panose="020B0604030504040204" pitchFamily="34" charset="0"/>
                <a:cs typeface="Tahoma" panose="020B0604030504040204" pitchFamily="34" charset="0"/>
              </a:rPr>
              <a:t>meet the objective.  As discussed earlier, redundancy was </a:t>
            </a:r>
          </a:p>
          <a:p>
            <a:r>
              <a:rPr lang="en-US" altLang="en-US" sz="2400">
                <a:latin typeface="Tahoma" panose="020B0604030504040204" pitchFamily="34" charset="0"/>
                <a:cs typeface="Tahoma" panose="020B0604030504040204" pitchFamily="34" charset="0"/>
              </a:rPr>
              <a:t>considered to be the best design option.  Two identical </a:t>
            </a:r>
          </a:p>
          <a:p>
            <a:r>
              <a:rPr lang="en-US" altLang="en-US" sz="2400">
                <a:latin typeface="Tahoma" panose="020B0604030504040204" pitchFamily="34" charset="0"/>
                <a:cs typeface="Tahoma" panose="020B0604030504040204" pitchFamily="34" charset="0"/>
              </a:rPr>
              <a:t>redundant units provide the following reliability allowing </a:t>
            </a:r>
          </a:p>
          <a:p>
            <a:r>
              <a:rPr lang="en-US" altLang="en-US" sz="2400">
                <a:latin typeface="Tahoma" panose="020B0604030504040204" pitchFamily="34" charset="0"/>
                <a:cs typeface="Tahoma" panose="020B0604030504040204" pitchFamily="34" charset="0"/>
              </a:rPr>
              <a:t>the contract specifications to be met: </a:t>
            </a:r>
          </a:p>
        </p:txBody>
      </p:sp>
      <p:graphicFrame>
        <p:nvGraphicFramePr>
          <p:cNvPr id="3074" name="Object 3"/>
          <p:cNvGraphicFramePr>
            <a:graphicFrameLocks/>
          </p:cNvGraphicFramePr>
          <p:nvPr/>
        </p:nvGraphicFramePr>
        <p:xfrm>
          <a:off x="2133600" y="4419600"/>
          <a:ext cx="4227513" cy="1528763"/>
        </p:xfrm>
        <a:graphic>
          <a:graphicData uri="http://schemas.openxmlformats.org/presentationml/2006/ole">
            <mc:AlternateContent xmlns:mc="http://schemas.openxmlformats.org/markup-compatibility/2006">
              <mc:Choice xmlns:v="urn:schemas-microsoft-com:vml" Requires="v">
                <p:oleObj spid="_x0000_s3077" name="Equation" r:id="rId4" imgW="1282680" imgH="469800" progId="Equation.3">
                  <p:embed/>
                </p:oleObj>
              </mc:Choice>
              <mc:Fallback>
                <p:oleObj name="Equation" r:id="rId4" imgW="1282680" imgH="469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419600"/>
                        <a:ext cx="4227513"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4"/>
          <p:cNvSpPr txBox="1">
            <a:spLocks/>
          </p:cNvSpPr>
          <p:nvPr/>
        </p:nvSpPr>
        <p:spPr>
          <a:xfrm>
            <a:off x="1295400" y="457200"/>
            <a:ext cx="7107238" cy="790575"/>
          </a:xfrm>
          <a:prstGeom prst="rect">
            <a:avLst/>
          </a:prstGeom>
        </p:spPr>
        <p:txBody>
          <a:bodyPr/>
          <a:lstStyle/>
          <a:p>
            <a:pPr eaLnBrk="1" hangingPunct="1">
              <a:defRPr/>
            </a:pPr>
            <a:r>
              <a:rPr lang="en-US" sz="4000" kern="0" dirty="0">
                <a:solidFill>
                  <a:srgbClr val="285A46"/>
                </a:solidFill>
                <a:latin typeface="+mj-lt"/>
                <a:ea typeface="+mj-ea"/>
                <a:cs typeface="+mj-cs"/>
              </a:rPr>
              <a:t>Case 1:  Redundancy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190500"/>
            <a:ext cx="7010400" cy="1104900"/>
          </a:xfrm>
          <a:noFill/>
        </p:spPr>
        <p:txBody>
          <a:bodyPr lIns="92075" tIns="46038" rIns="92075" bIns="46038"/>
          <a:lstStyle/>
          <a:p>
            <a:r>
              <a:rPr lang="en-US" altLang="en-US"/>
              <a:t>Case 2:  Burn-In Testing</a:t>
            </a:r>
          </a:p>
        </p:txBody>
      </p:sp>
      <p:sp>
        <p:nvSpPr>
          <p:cNvPr id="34819" name="Rectangle 3"/>
          <p:cNvSpPr>
            <a:spLocks noChangeArrowheads="1"/>
          </p:cNvSpPr>
          <p:nvPr/>
        </p:nvSpPr>
        <p:spPr bwMode="auto">
          <a:xfrm>
            <a:off x="228600" y="1676400"/>
            <a:ext cx="8497888"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ahoma" panose="020B0604030504040204" pitchFamily="34" charset="0"/>
              </a:rPr>
              <a:t>A new  fuel pump is experiencing manufacturing problems resulting in high infant mortality.  The Company has a 25 operating hour warranty program which, because of the high infant mortality rate, is costing the company considerably.  Each failure under the warranty program costs the company approximately $ 1200 in replacement costs, administrative </a:t>
            </a:r>
          </a:p>
          <a:p>
            <a:r>
              <a:rPr lang="en-US" altLang="en-US" sz="2000">
                <a:latin typeface="Tahoma" panose="020B0604030504040204" pitchFamily="34" charset="0"/>
                <a:cs typeface="Tahoma" panose="020B0604030504040204" pitchFamily="34" charset="0"/>
              </a:rPr>
              <a:t>costs, and an estimated cost for the loss of "goodwill.“ They would like to implement a burn-in program in order to eliminate marginal pumps before they are sold under warranty.  However, they are not sure whether a burn-in program will be effective, and, if so, how many hours of testing would be necessary to implement the program.  To answer these questions, they first needed to establish an appropriate reliability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1524000"/>
            <a:ext cx="8496300" cy="2093913"/>
          </a:xfrm>
          <a:prstGeom prst="rect">
            <a:avLst/>
          </a:prstGeom>
          <a:noFill/>
          <a:ln w="9525">
            <a:noFill/>
            <a:miter lim="800000"/>
            <a:headEnd/>
            <a:tailEnd/>
          </a:ln>
          <a:effectLst/>
        </p:spPr>
        <p:txBody>
          <a:bodyPr wrap="none" lIns="92075" tIns="46038" rIns="92075" bIns="46038">
            <a:spAutoFit/>
          </a:bodyPr>
          <a:lstStyle/>
          <a:p>
            <a:pPr marL="457200" indent="-457200">
              <a:buFontTx/>
              <a:buAutoNum type="arabicPeriod"/>
              <a:defRPr/>
            </a:pPr>
            <a:r>
              <a:rPr lang="en-US" sz="2200" dirty="0">
                <a:latin typeface="Tahoma" pitchFamily="34" charset="0"/>
                <a:cs typeface="Tahoma" pitchFamily="34" charset="0"/>
              </a:rPr>
              <a:t>Twenty-five fuel pumps selected randomly from the </a:t>
            </a:r>
          </a:p>
          <a:p>
            <a:pPr marL="457200" indent="-457200">
              <a:defRPr/>
            </a:pPr>
            <a:r>
              <a:rPr lang="en-US" sz="2200" dirty="0">
                <a:latin typeface="Tahoma" pitchFamily="34" charset="0"/>
                <a:cs typeface="Tahoma" pitchFamily="34" charset="0"/>
              </a:rPr>
              <a:t>production line were placed on test.  The test ran for 500 </a:t>
            </a:r>
          </a:p>
          <a:p>
            <a:pPr>
              <a:defRPr/>
            </a:pPr>
            <a:r>
              <a:rPr lang="en-US" sz="2200" dirty="0">
                <a:latin typeface="Tahoma" pitchFamily="34" charset="0"/>
                <a:cs typeface="Tahoma" pitchFamily="34" charset="0"/>
              </a:rPr>
              <a:t>operating hours (Type I test).  The following failure times </a:t>
            </a:r>
          </a:p>
          <a:p>
            <a:pPr>
              <a:defRPr/>
            </a:pPr>
            <a:r>
              <a:rPr lang="en-US" sz="2200" dirty="0">
                <a:latin typeface="Tahoma" pitchFamily="34" charset="0"/>
                <a:cs typeface="Tahoma" pitchFamily="34" charset="0"/>
              </a:rPr>
              <a:t>were obtained:</a:t>
            </a:r>
          </a:p>
          <a:p>
            <a:pPr lvl="1">
              <a:defRPr/>
            </a:pPr>
            <a:r>
              <a:rPr lang="en-US" sz="2000" dirty="0">
                <a:latin typeface="Tahoma" pitchFamily="34" charset="0"/>
                <a:cs typeface="Tahoma" pitchFamily="34" charset="0"/>
              </a:rPr>
              <a:t>0.005	0.1	0.2	1.0 	1.0	2.3	9.3	10.1	</a:t>
            </a:r>
          </a:p>
          <a:p>
            <a:pPr lvl="1">
              <a:defRPr/>
            </a:pPr>
            <a:r>
              <a:rPr lang="en-US" sz="2000" dirty="0">
                <a:latin typeface="Tahoma" pitchFamily="34" charset="0"/>
                <a:cs typeface="Tahoma" pitchFamily="34" charset="0"/>
              </a:rPr>
              <a:t>14.2	16.4	29.7	155.2	172.6	393.1	442.8	445.0	</a:t>
            </a:r>
            <a:endParaRPr lang="en-US" sz="2400" dirty="0">
              <a:latin typeface="Tahoma" pitchFamily="34" charset="0"/>
              <a:cs typeface="Tahoma" pitchFamily="34" charset="0"/>
            </a:endParaRPr>
          </a:p>
        </p:txBody>
      </p:sp>
      <p:grpSp>
        <p:nvGrpSpPr>
          <p:cNvPr id="2" name="Group 5"/>
          <p:cNvGrpSpPr>
            <a:grpSpLocks/>
          </p:cNvGrpSpPr>
          <p:nvPr/>
        </p:nvGrpSpPr>
        <p:grpSpPr bwMode="auto">
          <a:xfrm>
            <a:off x="411163" y="3657600"/>
            <a:ext cx="8154987" cy="2408238"/>
            <a:chOff x="183" y="2102"/>
            <a:chExt cx="5137" cy="1517"/>
          </a:xfrm>
        </p:grpSpPr>
        <p:sp>
          <p:nvSpPr>
            <p:cNvPr id="35845" name="Rectangle 3"/>
            <p:cNvSpPr>
              <a:spLocks noChangeArrowheads="1"/>
            </p:cNvSpPr>
            <p:nvPr/>
          </p:nvSpPr>
          <p:spPr bwMode="auto">
            <a:xfrm>
              <a:off x="183" y="2102"/>
              <a:ext cx="504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latin typeface="Tahoma" panose="020B0604030504040204" pitchFamily="34" charset="0"/>
                  <a:cs typeface="Tahoma" panose="020B0604030504040204" pitchFamily="34" charset="0"/>
                </a:rPr>
                <a:t>2.  Assuming a decreasing failure rate, the Weibull distribution </a:t>
              </a:r>
            </a:p>
            <a:p>
              <a:r>
                <a:rPr lang="en-US" altLang="en-US" sz="2200">
                  <a:latin typeface="Tahoma" panose="020B0604030504040204" pitchFamily="34" charset="0"/>
                  <a:cs typeface="Tahoma" panose="020B0604030504040204" pitchFamily="34" charset="0"/>
                </a:rPr>
                <a:t>was selected for analysis. A least-squares fit to the Weibull </a:t>
              </a:r>
            </a:p>
            <a:p>
              <a:r>
                <a:rPr lang="en-US" altLang="en-US" sz="2200">
                  <a:latin typeface="Tahoma" panose="020B0604030504040204" pitchFamily="34" charset="0"/>
                  <a:cs typeface="Tahoma" panose="020B0604030504040204" pitchFamily="34" charset="0"/>
                </a:rPr>
                <a:t>was performed.</a:t>
              </a:r>
            </a:p>
          </p:txBody>
        </p:sp>
        <p:sp>
          <p:nvSpPr>
            <p:cNvPr id="35846" name="Rectangle 4"/>
            <p:cNvSpPr>
              <a:spLocks noChangeArrowheads="1"/>
            </p:cNvSpPr>
            <p:nvPr/>
          </p:nvSpPr>
          <p:spPr bwMode="auto">
            <a:xfrm>
              <a:off x="1460" y="2630"/>
              <a:ext cx="386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Impact" panose="020B0806030902050204" pitchFamily="34" charset="0"/>
                </a:rPr>
                <a:t> 	</a:t>
              </a:r>
              <a:r>
                <a:rPr lang="en-US" altLang="en-US">
                  <a:latin typeface="Arial Rounded MT Bold" panose="020F0704030504030204" pitchFamily="34" charset="0"/>
                </a:rPr>
                <a:t>INTERCEPT - A           	      	 -1.794813 </a:t>
              </a:r>
            </a:p>
            <a:p>
              <a:r>
                <a:rPr lang="en-US" altLang="en-US">
                  <a:latin typeface="Arial Rounded MT Bold" panose="020F0704030504030204" pitchFamily="34" charset="0"/>
                </a:rPr>
                <a:t>         	SLOPE - B                      		    .2932619 </a:t>
              </a:r>
            </a:p>
            <a:p>
              <a:r>
                <a:rPr lang="en-US" altLang="en-US">
                  <a:latin typeface="Arial Rounded MT Bold" panose="020F0704030504030204" pitchFamily="34" charset="0"/>
                </a:rPr>
                <a:t>         	ESTIMATED BETA                 	    .2932619 </a:t>
              </a:r>
            </a:p>
            <a:p>
              <a:r>
                <a:rPr lang="en-US" altLang="en-US">
                  <a:latin typeface="Arial Rounded MT Bold" panose="020F0704030504030204" pitchFamily="34" charset="0"/>
                </a:rPr>
                <a:t>        	 ESTIMATED THETA (Q)        	    454.9431 </a:t>
              </a:r>
            </a:p>
            <a:p>
              <a:r>
                <a:rPr lang="en-US" altLang="en-US">
                  <a:latin typeface="Arial Rounded MT Bold" panose="020F0704030504030204" pitchFamily="34" charset="0"/>
                </a:rPr>
                <a:t>        	 CORRELATION                    	    .9859856</a:t>
              </a:r>
            </a:p>
          </p:txBody>
        </p:sp>
      </p:grpSp>
      <p:sp>
        <p:nvSpPr>
          <p:cNvPr id="35844" name="Title 7"/>
          <p:cNvSpPr>
            <a:spLocks noGrp="1"/>
          </p:cNvSpPr>
          <p:nvPr>
            <p:ph type="title"/>
          </p:nvPr>
        </p:nvSpPr>
        <p:spPr>
          <a:xfrm>
            <a:off x="1219200" y="457200"/>
            <a:ext cx="7107238" cy="790575"/>
          </a:xfrm>
        </p:spPr>
        <p:txBody>
          <a:bodyPr/>
          <a:lstStyle/>
          <a:p>
            <a:r>
              <a:rPr lang="en-US" altLang="en-US"/>
              <a:t>Case 2:  Burn-In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312</TotalTime>
  <Words>2972</Words>
  <Application>Microsoft Office PowerPoint</Application>
  <PresentationFormat>On-screen Show (4:3)</PresentationFormat>
  <Paragraphs>678</Paragraphs>
  <Slides>48</Slides>
  <Notes>48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48</vt:i4>
      </vt:variant>
    </vt:vector>
  </HeadingPairs>
  <TitlesOfParts>
    <vt:vector size="62" baseType="lpstr">
      <vt:lpstr>Arial</vt:lpstr>
      <vt:lpstr>Tahoma</vt:lpstr>
      <vt:lpstr>Wingdings</vt:lpstr>
      <vt:lpstr>Times New Roman</vt:lpstr>
      <vt:lpstr>Book Antiqua</vt:lpstr>
      <vt:lpstr>Impact</vt:lpstr>
      <vt:lpstr>Arial Rounded MT Bold</vt:lpstr>
      <vt:lpstr>Symbol</vt:lpstr>
      <vt:lpstr>Calibri</vt:lpstr>
      <vt:lpstr>Courier New</vt:lpstr>
      <vt:lpstr>Reliability FinalB</vt:lpstr>
      <vt:lpstr>Microsoft Equation 3.0</vt:lpstr>
      <vt:lpstr>Microsoft Word 97 - 2003 Document</vt:lpstr>
      <vt:lpstr>MathType 6.0 Equation</vt:lpstr>
      <vt:lpstr>Part III  Application Chapter 17 Reliability Estimation and Application</vt:lpstr>
      <vt:lpstr>Case 1:  Redundancy</vt:lpstr>
      <vt:lpstr>Case 1:  Redundancy</vt:lpstr>
      <vt:lpstr>Case 1:  Redundancy</vt:lpstr>
      <vt:lpstr>Case 1:  Redundancy</vt:lpstr>
      <vt:lpstr>Case 1:  Redundancy</vt:lpstr>
      <vt:lpstr>PowerPoint Presentation</vt:lpstr>
      <vt:lpstr>Case 2:  Burn-In Testing</vt:lpstr>
      <vt:lpstr>Case 2:  Burn-In Testing</vt:lpstr>
      <vt:lpstr>Case 2:  Burn-In Testing</vt:lpstr>
      <vt:lpstr>Case 2:  Burn-In Testing</vt:lpstr>
      <vt:lpstr>Case 2:  Burn-In Testing</vt:lpstr>
      <vt:lpstr>Case 2:  Burn-In Testing</vt:lpstr>
      <vt:lpstr>Case 3:  Preventive Maintenance</vt:lpstr>
      <vt:lpstr>Case 3:  Preventive Maintenance</vt:lpstr>
      <vt:lpstr>Case 3:  Preventive Maintenance</vt:lpstr>
      <vt:lpstr>Case 3:  Preventive Maintenance</vt:lpstr>
      <vt:lpstr>Case 3:  Preventive Maintenance</vt:lpstr>
      <vt:lpstr>Case 3:  Preventive Maintenance</vt:lpstr>
      <vt:lpstr>Case 4:  Reliability Allocation</vt:lpstr>
      <vt:lpstr>Case 4:  Reliability Allocation</vt:lpstr>
      <vt:lpstr>Case 4:  Reliability Allocation</vt:lpstr>
      <vt:lpstr>PowerPoint Presentation</vt:lpstr>
      <vt:lpstr>Case 5:  Reliability Growth Testing</vt:lpstr>
      <vt:lpstr>Case 5:  Reliability Growth Testing</vt:lpstr>
      <vt:lpstr>Case 5:  Reliability Growth Testing</vt:lpstr>
      <vt:lpstr>Case 5:  Reliability Growth Testing</vt:lpstr>
      <vt:lpstr>Case 5:  Reliability Growth Testing</vt:lpstr>
      <vt:lpstr>Case 6:  Repairable System</vt:lpstr>
      <vt:lpstr>Case 6:  Repairable System</vt:lpstr>
      <vt:lpstr>Case 6:  Repairable System</vt:lpstr>
      <vt:lpstr>Case 6:  Repairable System</vt:lpstr>
      <vt:lpstr>Case 6:  Repairable System</vt:lpstr>
      <vt:lpstr>Case 6:  Repairable System</vt:lpstr>
      <vt:lpstr>Case 7:  Multiply Censored Data</vt:lpstr>
      <vt:lpstr>PowerPoint Presentation</vt:lpstr>
      <vt:lpstr>PowerPoint Presentation</vt:lpstr>
      <vt:lpstr>Case 7:  Multiply Censored Data</vt:lpstr>
      <vt:lpstr>Case 8 Multiple Failure Modes</vt:lpstr>
      <vt:lpstr>Case 8 Multiple Failure Modes</vt:lpstr>
      <vt:lpstr>Case 8 Multiple Failure Modes</vt:lpstr>
      <vt:lpstr>Case 8 Multiple Failure Modes</vt:lpstr>
      <vt:lpstr>Case 8 Multiple Failure Modes</vt:lpstr>
      <vt:lpstr>Case 8 Multiple Failure Modes</vt:lpstr>
      <vt:lpstr>Case 9: Availability</vt:lpstr>
      <vt:lpstr>Failure Data – after slightly more than 5 years (exactly 1,840 days), the following failures were observed with the failure times given in days. </vt:lpstr>
      <vt:lpstr>Replacement times in days</vt:lpstr>
      <vt:lpstr>Case 9: Availability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 Engineering Part III  Application</dc:title>
  <dc:creator>CHARLES EBELING</dc:creator>
  <cp:lastModifiedBy>Jason Freels</cp:lastModifiedBy>
  <cp:revision>27</cp:revision>
  <dcterms:created xsi:type="dcterms:W3CDTF">1998-04-03T23:28:20Z</dcterms:created>
  <dcterms:modified xsi:type="dcterms:W3CDTF">2017-01-18T02:13:11Z</dcterms:modified>
</cp:coreProperties>
</file>