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3"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3" r:id="rId8"/>
    <p:sldId id="264" r:id="rId9"/>
    <p:sldId id="272" r:id="rId10"/>
    <p:sldId id="269" r:id="rId11"/>
    <p:sldId id="271"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73"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330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9" autoAdjust="0"/>
    <p:restoredTop sz="90941" autoAdjust="0"/>
  </p:normalViewPr>
  <p:slideViewPr>
    <p:cSldViewPr>
      <p:cViewPr varScale="1">
        <p:scale>
          <a:sx n="81" d="100"/>
          <a:sy n="81" d="100"/>
        </p:scale>
        <p:origin x="154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5.xml"/><Relationship Id="rId1" Type="http://schemas.openxmlformats.org/officeDocument/2006/relationships/slide" Target="slides/slide3.xml"/><Relationship Id="rId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C5A84CD-26CA-485C-B556-45E5318F552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2354A1-9DD9-4615-B06B-9D0C1A41FA4B}" type="slidenum">
              <a:rPr lang="en-US" altLang="en-US"/>
              <a:pPr/>
              <a:t>15</a:t>
            </a:fld>
            <a:endParaRPr lang="en-US" altLang="en-US"/>
          </a:p>
        </p:txBody>
      </p:sp>
      <p:sp>
        <p:nvSpPr>
          <p:cNvPr id="34819"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4820"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F4047E-B4C9-4726-A023-76889E648647}" type="slidenum">
              <a:rPr lang="en-US" altLang="en-US"/>
              <a:pPr/>
              <a:t>16</a:t>
            </a:fld>
            <a:endParaRPr lang="en-US" altLang="en-US"/>
          </a:p>
        </p:txBody>
      </p:sp>
      <p:sp>
        <p:nvSpPr>
          <p:cNvPr id="35843"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5844"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81E76F-46F4-4495-BB47-009CCB5F24A1}" type="slidenum">
              <a:rPr lang="en-US" altLang="en-US"/>
              <a:pPr/>
              <a:t>17</a:t>
            </a:fld>
            <a:endParaRPr lang="en-US" altLang="en-US"/>
          </a:p>
        </p:txBody>
      </p:sp>
      <p:sp>
        <p:nvSpPr>
          <p:cNvPr id="36867"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6868"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762216-D42C-4FDF-B1BA-6A0C03440832}" type="slidenum">
              <a:rPr lang="en-US" altLang="en-US"/>
              <a:pPr/>
              <a:t>18</a:t>
            </a:fld>
            <a:endParaRPr lang="en-US" altLang="en-US"/>
          </a:p>
        </p:txBody>
      </p:sp>
      <p:sp>
        <p:nvSpPr>
          <p:cNvPr id="37891"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7892"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C95F8E-D04C-44C9-AD80-D8DCB36B68A2}" type="slidenum">
              <a:rPr lang="en-US" altLang="en-US"/>
              <a:pPr/>
              <a:t>19</a:t>
            </a:fld>
            <a:endParaRPr lang="en-US" altLang="en-US"/>
          </a:p>
        </p:txBody>
      </p:sp>
      <p:sp>
        <p:nvSpPr>
          <p:cNvPr id="38915"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8916"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C33897-9FBA-4F6D-BD9F-A61CD643BB11}" type="slidenum">
              <a:rPr lang="en-US" altLang="en-US"/>
              <a:pPr/>
              <a:t>20</a:t>
            </a:fld>
            <a:endParaRPr lang="en-US" altLang="en-US"/>
          </a:p>
        </p:txBody>
      </p:sp>
      <p:sp>
        <p:nvSpPr>
          <p:cNvPr id="39939"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9940"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125083-1079-4C09-B117-A85DEAD1E07B}" type="slidenum">
              <a:rPr lang="en-US" altLang="en-US"/>
              <a:pPr/>
              <a:t>21</a:t>
            </a:fld>
            <a:endParaRPr lang="en-US" altLang="en-US"/>
          </a:p>
        </p:txBody>
      </p:sp>
      <p:sp>
        <p:nvSpPr>
          <p:cNvPr id="40963"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64"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058613-3612-4D49-9AC5-58E841C66BB4}" type="slidenum">
              <a:rPr lang="en-US" altLang="en-US"/>
              <a:pPr/>
              <a:t>22</a:t>
            </a:fld>
            <a:endParaRPr lang="en-US" altLang="en-US"/>
          </a:p>
        </p:txBody>
      </p:sp>
      <p:sp>
        <p:nvSpPr>
          <p:cNvPr id="41987"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988"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450652-040A-4DCD-A584-0221F4B7E735}" type="slidenum">
              <a:rPr lang="en-US" altLang="en-US"/>
              <a:pPr/>
              <a:t>23</a:t>
            </a:fld>
            <a:endParaRPr lang="en-US" altLang="en-US"/>
          </a:p>
        </p:txBody>
      </p:sp>
      <p:sp>
        <p:nvSpPr>
          <p:cNvPr id="43011"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3012"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18</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54EF4446-0F21-4DCC-9F6E-ED97A6A9C5AE}" type="slidenum">
              <a:rPr lang="en-US" altLang="en-US"/>
              <a:pPr/>
              <a:t>‹#›</a:t>
            </a:fld>
            <a:endParaRPr lang="en-US" altLang="en-US"/>
          </a:p>
        </p:txBody>
      </p:sp>
    </p:spTree>
    <p:extLst>
      <p:ext uri="{BB962C8B-B14F-4D97-AF65-F5344CB8AC3E}">
        <p14:creationId xmlns:p14="http://schemas.microsoft.com/office/powerpoint/2010/main" val="140363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18</a:t>
            </a:r>
          </a:p>
        </p:txBody>
      </p:sp>
      <p:sp>
        <p:nvSpPr>
          <p:cNvPr id="5" name="Rectangle 13"/>
          <p:cNvSpPr>
            <a:spLocks noGrp="1" noChangeArrowheads="1"/>
          </p:cNvSpPr>
          <p:nvPr>
            <p:ph type="sldNum" sz="quarter" idx="11"/>
          </p:nvPr>
        </p:nvSpPr>
        <p:spPr>
          <a:ln/>
        </p:spPr>
        <p:txBody>
          <a:bodyPr/>
          <a:lstStyle>
            <a:lvl1pPr>
              <a:defRPr/>
            </a:lvl1pPr>
          </a:lstStyle>
          <a:p>
            <a:fld id="{307C4478-0C7D-4ABF-ACF4-0D410691522B}" type="slidenum">
              <a:rPr lang="en-US" altLang="en-US"/>
              <a:pPr/>
              <a:t>‹#›</a:t>
            </a:fld>
            <a:endParaRPr lang="en-US" altLang="en-US"/>
          </a:p>
        </p:txBody>
      </p:sp>
    </p:spTree>
    <p:extLst>
      <p:ext uri="{BB962C8B-B14F-4D97-AF65-F5344CB8AC3E}">
        <p14:creationId xmlns:p14="http://schemas.microsoft.com/office/powerpoint/2010/main" val="95785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18</a:t>
            </a:r>
          </a:p>
        </p:txBody>
      </p:sp>
      <p:sp>
        <p:nvSpPr>
          <p:cNvPr id="5" name="Rectangle 13"/>
          <p:cNvSpPr>
            <a:spLocks noGrp="1" noChangeArrowheads="1"/>
          </p:cNvSpPr>
          <p:nvPr>
            <p:ph type="sldNum" sz="quarter" idx="11"/>
          </p:nvPr>
        </p:nvSpPr>
        <p:spPr>
          <a:ln/>
        </p:spPr>
        <p:txBody>
          <a:bodyPr/>
          <a:lstStyle>
            <a:lvl1pPr>
              <a:defRPr/>
            </a:lvl1pPr>
          </a:lstStyle>
          <a:p>
            <a:fld id="{EEC2E3B0-0E11-486C-A0F5-B4AA8F8E4614}" type="slidenum">
              <a:rPr lang="en-US" altLang="en-US"/>
              <a:pPr/>
              <a:t>‹#›</a:t>
            </a:fld>
            <a:endParaRPr lang="en-US" altLang="en-US"/>
          </a:p>
        </p:txBody>
      </p:sp>
    </p:spTree>
    <p:extLst>
      <p:ext uri="{BB962C8B-B14F-4D97-AF65-F5344CB8AC3E}">
        <p14:creationId xmlns:p14="http://schemas.microsoft.com/office/powerpoint/2010/main" val="662223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r>
              <a:rPr lang="en-US"/>
              <a:t>Chapter 18</a:t>
            </a: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1E96CCAC-56DC-4497-B15B-52DE84CD73EA}" type="slidenum">
              <a:rPr lang="en-US" altLang="en-US"/>
              <a:pPr/>
              <a:t>‹#›</a:t>
            </a:fld>
            <a:endParaRPr lang="en-US" altLang="en-US"/>
          </a:p>
        </p:txBody>
      </p:sp>
    </p:spTree>
    <p:extLst>
      <p:ext uri="{BB962C8B-B14F-4D97-AF65-F5344CB8AC3E}">
        <p14:creationId xmlns:p14="http://schemas.microsoft.com/office/powerpoint/2010/main" val="136985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18</a:t>
            </a:r>
          </a:p>
        </p:txBody>
      </p:sp>
      <p:sp>
        <p:nvSpPr>
          <p:cNvPr id="5" name="Slide Number Placeholder 5"/>
          <p:cNvSpPr>
            <a:spLocks noGrp="1"/>
          </p:cNvSpPr>
          <p:nvPr>
            <p:ph type="sldNum" sz="quarter" idx="11"/>
          </p:nvPr>
        </p:nvSpPr>
        <p:spPr/>
        <p:txBody>
          <a:bodyPr/>
          <a:lstStyle>
            <a:lvl1pPr>
              <a:defRPr/>
            </a:lvl1pPr>
          </a:lstStyle>
          <a:p>
            <a:fld id="{A0FC7AB3-85D9-4537-8732-C56B1AB20D7E}" type="slidenum">
              <a:rPr lang="en-US" altLang="en-US"/>
              <a:pPr/>
              <a:t>‹#›</a:t>
            </a:fld>
            <a:endParaRPr lang="en-US" altLang="en-US"/>
          </a:p>
        </p:txBody>
      </p:sp>
    </p:spTree>
    <p:extLst>
      <p:ext uri="{BB962C8B-B14F-4D97-AF65-F5344CB8AC3E}">
        <p14:creationId xmlns:p14="http://schemas.microsoft.com/office/powerpoint/2010/main" val="126375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18</a:t>
            </a:r>
          </a:p>
        </p:txBody>
      </p:sp>
      <p:sp>
        <p:nvSpPr>
          <p:cNvPr id="5" name="Slide Number Placeholder 5"/>
          <p:cNvSpPr>
            <a:spLocks noGrp="1"/>
          </p:cNvSpPr>
          <p:nvPr>
            <p:ph type="sldNum" sz="quarter" idx="11"/>
          </p:nvPr>
        </p:nvSpPr>
        <p:spPr/>
        <p:txBody>
          <a:bodyPr/>
          <a:lstStyle>
            <a:lvl1pPr>
              <a:defRPr/>
            </a:lvl1pPr>
          </a:lstStyle>
          <a:p>
            <a:fld id="{6EE926F5-F482-4FD7-9B47-176CE1385B46}" type="slidenum">
              <a:rPr lang="en-US" altLang="en-US"/>
              <a:pPr/>
              <a:t>‹#›</a:t>
            </a:fld>
            <a:endParaRPr lang="en-US" altLang="en-US"/>
          </a:p>
        </p:txBody>
      </p:sp>
    </p:spTree>
    <p:extLst>
      <p:ext uri="{BB962C8B-B14F-4D97-AF65-F5344CB8AC3E}">
        <p14:creationId xmlns:p14="http://schemas.microsoft.com/office/powerpoint/2010/main" val="415630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18</a:t>
            </a:r>
          </a:p>
        </p:txBody>
      </p:sp>
      <p:sp>
        <p:nvSpPr>
          <p:cNvPr id="6" name="Slide Number Placeholder 6"/>
          <p:cNvSpPr>
            <a:spLocks noGrp="1"/>
          </p:cNvSpPr>
          <p:nvPr>
            <p:ph type="sldNum" sz="quarter" idx="11"/>
          </p:nvPr>
        </p:nvSpPr>
        <p:spPr/>
        <p:txBody>
          <a:bodyPr/>
          <a:lstStyle>
            <a:lvl1pPr>
              <a:defRPr/>
            </a:lvl1pPr>
          </a:lstStyle>
          <a:p>
            <a:fld id="{55BB8E5B-A929-4066-982E-8642A7C0B8CE}" type="slidenum">
              <a:rPr lang="en-US" altLang="en-US"/>
              <a:pPr/>
              <a:t>‹#›</a:t>
            </a:fld>
            <a:endParaRPr lang="en-US" altLang="en-US"/>
          </a:p>
        </p:txBody>
      </p:sp>
    </p:spTree>
    <p:extLst>
      <p:ext uri="{BB962C8B-B14F-4D97-AF65-F5344CB8AC3E}">
        <p14:creationId xmlns:p14="http://schemas.microsoft.com/office/powerpoint/2010/main" val="138787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18</a:t>
            </a:r>
          </a:p>
        </p:txBody>
      </p:sp>
      <p:sp>
        <p:nvSpPr>
          <p:cNvPr id="8" name="Slide Number Placeholder 8"/>
          <p:cNvSpPr>
            <a:spLocks noGrp="1"/>
          </p:cNvSpPr>
          <p:nvPr>
            <p:ph type="sldNum" sz="quarter" idx="11"/>
          </p:nvPr>
        </p:nvSpPr>
        <p:spPr/>
        <p:txBody>
          <a:bodyPr/>
          <a:lstStyle>
            <a:lvl1pPr>
              <a:defRPr/>
            </a:lvl1pPr>
          </a:lstStyle>
          <a:p>
            <a:fld id="{51A846CD-4505-403E-8502-47196199F9E7}" type="slidenum">
              <a:rPr lang="en-US" altLang="en-US"/>
              <a:pPr/>
              <a:t>‹#›</a:t>
            </a:fld>
            <a:endParaRPr lang="en-US" altLang="en-US"/>
          </a:p>
        </p:txBody>
      </p:sp>
    </p:spTree>
    <p:extLst>
      <p:ext uri="{BB962C8B-B14F-4D97-AF65-F5344CB8AC3E}">
        <p14:creationId xmlns:p14="http://schemas.microsoft.com/office/powerpoint/2010/main" val="233340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18</a:t>
            </a:r>
          </a:p>
        </p:txBody>
      </p:sp>
      <p:sp>
        <p:nvSpPr>
          <p:cNvPr id="4" name="Slide Number Placeholder 4"/>
          <p:cNvSpPr>
            <a:spLocks noGrp="1"/>
          </p:cNvSpPr>
          <p:nvPr>
            <p:ph type="sldNum" sz="quarter" idx="11"/>
          </p:nvPr>
        </p:nvSpPr>
        <p:spPr/>
        <p:txBody>
          <a:bodyPr/>
          <a:lstStyle>
            <a:lvl1pPr>
              <a:defRPr/>
            </a:lvl1pPr>
          </a:lstStyle>
          <a:p>
            <a:fld id="{5CA7FF56-11E7-4EB1-9F72-3307D252DEEA}" type="slidenum">
              <a:rPr lang="en-US" altLang="en-US"/>
              <a:pPr/>
              <a:t>‹#›</a:t>
            </a:fld>
            <a:endParaRPr lang="en-US" altLang="en-US"/>
          </a:p>
        </p:txBody>
      </p:sp>
    </p:spTree>
    <p:extLst>
      <p:ext uri="{BB962C8B-B14F-4D97-AF65-F5344CB8AC3E}">
        <p14:creationId xmlns:p14="http://schemas.microsoft.com/office/powerpoint/2010/main" val="47481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18</a:t>
            </a:r>
          </a:p>
        </p:txBody>
      </p:sp>
      <p:sp>
        <p:nvSpPr>
          <p:cNvPr id="3" name="Slide Number Placeholder 3"/>
          <p:cNvSpPr>
            <a:spLocks noGrp="1"/>
          </p:cNvSpPr>
          <p:nvPr>
            <p:ph type="sldNum" sz="quarter" idx="11"/>
          </p:nvPr>
        </p:nvSpPr>
        <p:spPr/>
        <p:txBody>
          <a:bodyPr/>
          <a:lstStyle>
            <a:lvl1pPr>
              <a:defRPr/>
            </a:lvl1pPr>
          </a:lstStyle>
          <a:p>
            <a:fld id="{260BF139-A6F3-4589-B4C4-DAB290E9860B}" type="slidenum">
              <a:rPr lang="en-US" altLang="en-US"/>
              <a:pPr/>
              <a:t>‹#›</a:t>
            </a:fld>
            <a:endParaRPr lang="en-US" altLang="en-US"/>
          </a:p>
        </p:txBody>
      </p:sp>
    </p:spTree>
    <p:extLst>
      <p:ext uri="{BB962C8B-B14F-4D97-AF65-F5344CB8AC3E}">
        <p14:creationId xmlns:p14="http://schemas.microsoft.com/office/powerpoint/2010/main" val="246938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18</a:t>
            </a:r>
          </a:p>
        </p:txBody>
      </p:sp>
      <p:sp>
        <p:nvSpPr>
          <p:cNvPr id="6" name="Rectangle 13"/>
          <p:cNvSpPr>
            <a:spLocks noGrp="1" noChangeArrowheads="1"/>
          </p:cNvSpPr>
          <p:nvPr>
            <p:ph type="sldNum" sz="quarter" idx="11"/>
          </p:nvPr>
        </p:nvSpPr>
        <p:spPr>
          <a:ln/>
        </p:spPr>
        <p:txBody>
          <a:bodyPr/>
          <a:lstStyle>
            <a:lvl1pPr>
              <a:defRPr/>
            </a:lvl1pPr>
          </a:lstStyle>
          <a:p>
            <a:fld id="{641EEC6E-3F09-4B35-90C9-0F6E7BE2CA05}" type="slidenum">
              <a:rPr lang="en-US" altLang="en-US"/>
              <a:pPr/>
              <a:t>‹#›</a:t>
            </a:fld>
            <a:endParaRPr lang="en-US" altLang="en-US"/>
          </a:p>
        </p:txBody>
      </p:sp>
    </p:spTree>
    <p:extLst>
      <p:ext uri="{BB962C8B-B14F-4D97-AF65-F5344CB8AC3E}">
        <p14:creationId xmlns:p14="http://schemas.microsoft.com/office/powerpoint/2010/main" val="37191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18</a:t>
            </a:r>
          </a:p>
        </p:txBody>
      </p:sp>
      <p:sp>
        <p:nvSpPr>
          <p:cNvPr id="6" name="Rectangle 13"/>
          <p:cNvSpPr>
            <a:spLocks noGrp="1" noChangeArrowheads="1"/>
          </p:cNvSpPr>
          <p:nvPr>
            <p:ph type="sldNum" sz="quarter" idx="11"/>
          </p:nvPr>
        </p:nvSpPr>
        <p:spPr>
          <a:ln/>
        </p:spPr>
        <p:txBody>
          <a:bodyPr/>
          <a:lstStyle>
            <a:lvl1pPr>
              <a:defRPr/>
            </a:lvl1pPr>
          </a:lstStyle>
          <a:p>
            <a:fld id="{CD611623-813A-47CB-AE8E-82FA09825CD2}" type="slidenum">
              <a:rPr lang="en-US" altLang="en-US"/>
              <a:pPr/>
              <a:t>‹#›</a:t>
            </a:fld>
            <a:endParaRPr lang="en-US" altLang="en-US"/>
          </a:p>
        </p:txBody>
      </p:sp>
    </p:spTree>
    <p:extLst>
      <p:ext uri="{BB962C8B-B14F-4D97-AF65-F5344CB8AC3E}">
        <p14:creationId xmlns:p14="http://schemas.microsoft.com/office/powerpoint/2010/main" val="7892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9227"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9228"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18</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7568CAA0-13DF-40F9-8541-EC77EFD40CE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64" r:id="rId8"/>
    <p:sldLayoutId id="2147483765" r:id="rId9"/>
    <p:sldLayoutId id="2147483766" r:id="rId10"/>
    <p:sldLayoutId id="2147483767" r:id="rId11"/>
    <p:sldLayoutId id="2147483775" r:id="rId12"/>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audio" Target="../media/audio1.wav"/><Relationship Id="rId7"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1524000" y="1600200"/>
            <a:ext cx="6858000" cy="1295400"/>
          </a:xfrm>
          <a:noFill/>
        </p:spPr>
        <p:txBody>
          <a:bodyPr/>
          <a:lstStyle/>
          <a:p>
            <a:r>
              <a:rPr lang="en-US" altLang="en-US" sz="4400"/>
              <a:t>Chapter 18</a:t>
            </a:r>
            <a:br>
              <a:rPr lang="en-US" altLang="en-US" sz="4400"/>
            </a:br>
            <a:r>
              <a:rPr lang="en-US" altLang="en-US" sz="4400"/>
              <a:t>Implementation </a:t>
            </a:r>
          </a:p>
        </p:txBody>
      </p:sp>
      <p:sp>
        <p:nvSpPr>
          <p:cNvPr id="18435" name="Rectangle 3"/>
          <p:cNvSpPr>
            <a:spLocks noGrp="1" noChangeArrowheads="1"/>
          </p:cNvSpPr>
          <p:nvPr>
            <p:ph type="subTitle" idx="1"/>
          </p:nvPr>
        </p:nvSpPr>
        <p:spPr>
          <a:xfrm>
            <a:off x="1143000" y="3429000"/>
            <a:ext cx="7010400" cy="1752600"/>
          </a:xfrm>
          <a:noFill/>
        </p:spPr>
        <p:txBody>
          <a:bodyPr/>
          <a:lstStyle/>
          <a:p>
            <a:pPr marL="342900" indent="-342900"/>
            <a:r>
              <a:rPr lang="en-US" altLang="en-US" b="1"/>
              <a:t> Objectives, Functions, and Processes</a:t>
            </a:r>
          </a:p>
          <a:p>
            <a:pPr marL="342900" indent="-342900"/>
            <a:r>
              <a:rPr lang="en-US" altLang="en-US" b="1"/>
              <a:t>The Economics of Reliability</a:t>
            </a:r>
          </a:p>
          <a:p>
            <a:pPr marL="342900" indent="-342900"/>
            <a:r>
              <a:rPr lang="en-US" altLang="en-US" b="1"/>
              <a:t>Data Collection Systems</a:t>
            </a:r>
          </a:p>
        </p:txBody>
      </p:sp>
      <p:sp>
        <p:nvSpPr>
          <p:cNvPr id="8" name="Date Placeholder 7"/>
          <p:cNvSpPr>
            <a:spLocks noGrp="1"/>
          </p:cNvSpPr>
          <p:nvPr>
            <p:ph type="dt" sz="quarter" idx="10"/>
          </p:nvPr>
        </p:nvSpPr>
        <p:spPr/>
        <p:txBody>
          <a:bodyPr/>
          <a:lstStyle/>
          <a:p>
            <a:pPr>
              <a:defRPr/>
            </a:pPr>
            <a:r>
              <a:rPr lang="en-US"/>
              <a:t>Chapter 18</a:t>
            </a:r>
          </a:p>
        </p:txBody>
      </p:sp>
      <p:sp>
        <p:nvSpPr>
          <p:cNvPr id="9" name="Slide Number Placeholder 8"/>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42255F-BED5-4CFB-8E5A-AAB20B24A577}" type="slidenum">
              <a:rPr lang="en-US" altLang="en-US" sz="1400">
                <a:solidFill>
                  <a:schemeClr val="bg2"/>
                </a:solidFill>
                <a:latin typeface="Tahoma" panose="020B0604030504040204" pitchFamily="34" charset="0"/>
              </a:rPr>
              <a:pPr/>
              <a:t>1</a:t>
            </a:fld>
            <a:endParaRPr lang="en-US" altLang="en-US" sz="1400">
              <a:solidFill>
                <a:schemeClr val="bg2"/>
              </a:solidFill>
              <a:latin typeface="Tahoma" panose="020B0604030504040204" pitchFamily="34" charset="0"/>
            </a:endParaRPr>
          </a:p>
        </p:txBody>
      </p:sp>
      <p:pic>
        <p:nvPicPr>
          <p:cNvPr id="184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04800"/>
            <a:ext cx="14160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8439" name="AutoShape 5"/>
          <p:cNvSpPr>
            <a:spLocks noChangeArrowheads="1"/>
          </p:cNvSpPr>
          <p:nvPr/>
        </p:nvSpPr>
        <p:spPr bwMode="auto">
          <a:xfrm>
            <a:off x="3733800" y="152400"/>
            <a:ext cx="2590800" cy="762000"/>
          </a:xfrm>
          <a:prstGeom prst="wedgeRoundRectCallout">
            <a:avLst>
              <a:gd name="adj1" fmla="val 84069"/>
              <a:gd name="adj2" fmla="val 42787"/>
              <a:gd name="adj3" fmla="val 16667"/>
            </a:avLst>
          </a:prstGeom>
          <a:solidFill>
            <a:srgbClr val="FFFFFF"/>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Mom, what do reliability engineers really 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228600" y="1447800"/>
            <a:ext cx="8686800" cy="5410200"/>
          </a:xfrm>
        </p:spPr>
        <p:txBody>
          <a:bodyPr/>
          <a:lstStyle/>
          <a:p>
            <a:pPr>
              <a:lnSpc>
                <a:spcPct val="90000"/>
              </a:lnSpc>
              <a:spcBef>
                <a:spcPct val="0"/>
              </a:spcBef>
              <a:buFontTx/>
              <a:buNone/>
            </a:pPr>
            <a:r>
              <a:rPr lang="en-US" altLang="en-US" sz="2000" u="sng"/>
              <a:t>	</a:t>
            </a:r>
            <a:r>
              <a:rPr lang="en-US" altLang="en-US" sz="1800" u="sng"/>
              <a:t>Data Element</a:t>
            </a:r>
            <a:r>
              <a:rPr lang="en-US" altLang="en-US" sz="1800"/>
              <a:t>		</a:t>
            </a:r>
            <a:r>
              <a:rPr lang="en-US" altLang="en-US" sz="1800" u="sng"/>
              <a:t>Definition</a:t>
            </a:r>
            <a:endParaRPr lang="en-US" altLang="en-US" sz="1800"/>
          </a:p>
          <a:p>
            <a:pPr>
              <a:lnSpc>
                <a:spcPct val="90000"/>
              </a:lnSpc>
              <a:spcBef>
                <a:spcPct val="0"/>
              </a:spcBef>
              <a:buFontTx/>
              <a:buNone/>
            </a:pPr>
            <a:endParaRPr lang="en-US" altLang="en-US" sz="1800"/>
          </a:p>
          <a:p>
            <a:pPr>
              <a:lnSpc>
                <a:spcPct val="90000"/>
              </a:lnSpc>
              <a:spcBef>
                <a:spcPct val="0"/>
              </a:spcBef>
              <a:buFontTx/>
              <a:buNone/>
            </a:pPr>
            <a:r>
              <a:rPr lang="en-US" altLang="en-US" sz="1800"/>
              <a:t>	Failure Number	A sequential number identifying a failure record</a:t>
            </a:r>
          </a:p>
          <a:p>
            <a:pPr>
              <a:lnSpc>
                <a:spcPct val="90000"/>
              </a:lnSpc>
              <a:spcBef>
                <a:spcPct val="0"/>
              </a:spcBef>
              <a:buFontTx/>
              <a:buNone/>
            </a:pPr>
            <a:endParaRPr lang="en-US" altLang="en-US" sz="1800"/>
          </a:p>
          <a:p>
            <a:pPr>
              <a:lnSpc>
                <a:spcPct val="90000"/>
              </a:lnSpc>
              <a:spcBef>
                <a:spcPct val="0"/>
              </a:spcBef>
              <a:buFontTx/>
              <a:buNone/>
            </a:pPr>
            <a:r>
              <a:rPr lang="en-US" altLang="en-US" sz="1800"/>
              <a:t>	Date/Time		Date and time the failure is recorded </a:t>
            </a:r>
          </a:p>
          <a:p>
            <a:pPr>
              <a:lnSpc>
                <a:spcPct val="90000"/>
              </a:lnSpc>
              <a:spcBef>
                <a:spcPct val="0"/>
              </a:spcBef>
              <a:buFontTx/>
              <a:buNone/>
            </a:pPr>
            <a:r>
              <a:rPr lang="en-US" altLang="en-US" sz="1800"/>
              <a:t>	</a:t>
            </a:r>
          </a:p>
          <a:p>
            <a:pPr>
              <a:lnSpc>
                <a:spcPct val="90000"/>
              </a:lnSpc>
              <a:spcBef>
                <a:spcPct val="0"/>
              </a:spcBef>
              <a:buFontTx/>
              <a:buNone/>
            </a:pPr>
            <a:r>
              <a:rPr lang="en-US" altLang="en-US" sz="1800"/>
              <a:t>	Part ID		The specific component or part which has failed</a:t>
            </a:r>
          </a:p>
          <a:p>
            <a:pPr>
              <a:lnSpc>
                <a:spcPct val="90000"/>
              </a:lnSpc>
              <a:spcBef>
                <a:spcPct val="0"/>
              </a:spcBef>
              <a:buFontTx/>
              <a:buNone/>
            </a:pPr>
            <a:endParaRPr lang="en-US" altLang="en-US" sz="1800"/>
          </a:p>
          <a:p>
            <a:pPr>
              <a:lnSpc>
                <a:spcPct val="90000"/>
              </a:lnSpc>
              <a:spcBef>
                <a:spcPct val="0"/>
              </a:spcBef>
              <a:buFontTx/>
              <a:buNone/>
            </a:pPr>
            <a:r>
              <a:rPr lang="en-US" altLang="en-US" sz="1800"/>
              <a:t>	Failure Time		The age of the part (in a reliability sense) at the time 				of failure (not when discovered) measured in failure 				time units (e.g. operating hours, cycles, miles, etc.).</a:t>
            </a:r>
          </a:p>
          <a:p>
            <a:pPr>
              <a:lnSpc>
                <a:spcPct val="90000"/>
              </a:lnSpc>
              <a:spcBef>
                <a:spcPct val="0"/>
              </a:spcBef>
              <a:buFontTx/>
              <a:buNone/>
            </a:pPr>
            <a:r>
              <a:rPr lang="en-US" altLang="en-US" sz="1800"/>
              <a:t>  </a:t>
            </a:r>
          </a:p>
          <a:p>
            <a:pPr>
              <a:lnSpc>
                <a:spcPct val="90000"/>
              </a:lnSpc>
              <a:spcBef>
                <a:spcPct val="0"/>
              </a:spcBef>
              <a:buFontTx/>
              <a:buNone/>
            </a:pPr>
            <a:r>
              <a:rPr lang="en-US" altLang="en-US" sz="1800"/>
              <a:t>	Failure Mode		The exact nature of the failure (short, overload, 				impact fracture, power failure, break, etc.)</a:t>
            </a:r>
          </a:p>
          <a:p>
            <a:pPr>
              <a:lnSpc>
                <a:spcPct val="90000"/>
              </a:lnSpc>
              <a:spcBef>
                <a:spcPct val="0"/>
              </a:spcBef>
              <a:buFontTx/>
              <a:buNone/>
            </a:pPr>
            <a:endParaRPr lang="en-US" altLang="en-US" sz="1800"/>
          </a:p>
          <a:p>
            <a:pPr>
              <a:lnSpc>
                <a:spcPct val="90000"/>
              </a:lnSpc>
              <a:spcBef>
                <a:spcPct val="0"/>
              </a:spcBef>
              <a:buFontTx/>
              <a:buNone/>
            </a:pPr>
            <a:r>
              <a:rPr lang="en-US" altLang="en-US" sz="1800"/>
              <a:t>	Failure Cause		If identifiable such as excessive vibration, 					fatigue, corrosion, power surge, human error, 				or Mechanism maintenance induced, normal 					fatigue wear, etc.</a:t>
            </a:r>
            <a:endParaRPr lang="en-US" altLang="en-US" sz="1600"/>
          </a:p>
        </p:txBody>
      </p:sp>
      <p:sp>
        <p:nvSpPr>
          <p:cNvPr id="7" name="Date Placeholder 6"/>
          <p:cNvSpPr>
            <a:spLocks noGrp="1"/>
          </p:cNvSpPr>
          <p:nvPr>
            <p:ph type="dt" sz="quarter" idx="10"/>
          </p:nvPr>
        </p:nvSpPr>
        <p:spPr/>
        <p:txBody>
          <a:bodyPr/>
          <a:lstStyle/>
          <a:p>
            <a:pPr>
              <a:defRPr/>
            </a:pPr>
            <a:r>
              <a:rPr lang="en-US"/>
              <a:t>Chapter 18</a:t>
            </a:r>
          </a:p>
        </p:txBody>
      </p:sp>
      <p:sp>
        <p:nvSpPr>
          <p:cNvPr id="8" name="Slide Number Placeholder 7"/>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12EC1F-9C10-4C76-A226-06F74AADBA38}"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pic>
        <p:nvPicPr>
          <p:cNvPr id="245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52400"/>
            <a:ext cx="1828800"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4582" name="AutoShape 6"/>
          <p:cNvSpPr>
            <a:spLocks noChangeArrowheads="1"/>
          </p:cNvSpPr>
          <p:nvPr/>
        </p:nvSpPr>
        <p:spPr bwMode="auto">
          <a:xfrm>
            <a:off x="4114800" y="152400"/>
            <a:ext cx="1905000" cy="1143000"/>
          </a:xfrm>
          <a:prstGeom prst="cloudCallout">
            <a:avLst>
              <a:gd name="adj1" fmla="val 119097"/>
              <a:gd name="adj2" fmla="val -26514"/>
            </a:avLst>
          </a:prstGeom>
          <a:solidFill>
            <a:srgbClr val="FFFFFF"/>
          </a:solidFill>
          <a:ln w="12700">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What data should I be collecting?</a:t>
            </a:r>
          </a:p>
          <a:p>
            <a:pPr algn="ct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71600" y="685800"/>
            <a:ext cx="7010400" cy="457200"/>
          </a:xfrm>
          <a:noFill/>
        </p:spPr>
        <p:txBody>
          <a:bodyPr/>
          <a:lstStyle/>
          <a:p>
            <a:r>
              <a:rPr lang="en-US" altLang="en-US" sz="3600"/>
              <a:t>More R&amp;M Data Elements</a:t>
            </a:r>
          </a:p>
        </p:txBody>
      </p:sp>
      <p:sp>
        <p:nvSpPr>
          <p:cNvPr id="25603" name="Rectangle 3"/>
          <p:cNvSpPr>
            <a:spLocks noGrp="1" noChangeArrowheads="1"/>
          </p:cNvSpPr>
          <p:nvPr>
            <p:ph idx="1"/>
          </p:nvPr>
        </p:nvSpPr>
        <p:spPr>
          <a:xfrm>
            <a:off x="304800" y="1295400"/>
            <a:ext cx="8839200" cy="4876800"/>
          </a:xfrm>
        </p:spPr>
        <p:txBody>
          <a:bodyPr/>
          <a:lstStyle/>
          <a:p>
            <a:pPr>
              <a:spcBef>
                <a:spcPct val="0"/>
              </a:spcBef>
              <a:buFontTx/>
              <a:buNone/>
            </a:pPr>
            <a:r>
              <a:rPr lang="en-US" altLang="en-US" sz="2000" u="sng"/>
              <a:t>	Data Element</a:t>
            </a:r>
            <a:r>
              <a:rPr lang="en-US" altLang="en-US" sz="2000"/>
              <a:t>		</a:t>
            </a:r>
            <a:r>
              <a:rPr lang="en-US" altLang="en-US" sz="2000" u="sng"/>
              <a:t>Definition</a:t>
            </a:r>
            <a:endParaRPr lang="en-US" altLang="en-US" sz="2000"/>
          </a:p>
          <a:p>
            <a:pPr>
              <a:spcBef>
                <a:spcPct val="0"/>
              </a:spcBef>
              <a:buFontTx/>
              <a:buNone/>
            </a:pPr>
            <a:r>
              <a:rPr lang="en-US" altLang="en-US" sz="2000"/>
              <a:t>	</a:t>
            </a:r>
          </a:p>
          <a:p>
            <a:pPr>
              <a:spcBef>
                <a:spcPct val="0"/>
              </a:spcBef>
              <a:buFontTx/>
              <a:buNone/>
            </a:pPr>
            <a:r>
              <a:rPr lang="en-US" altLang="en-US" sz="2000"/>
              <a:t>	Start Repair		The date/time hands-on corrective maintenance 				began (does not include time waiting for spares 	or 			maintenance resources)</a:t>
            </a:r>
          </a:p>
          <a:p>
            <a:pPr>
              <a:spcBef>
                <a:spcPct val="0"/>
              </a:spcBef>
              <a:buFontTx/>
              <a:buNone/>
            </a:pPr>
            <a:endParaRPr lang="en-US" altLang="en-US" sz="2000"/>
          </a:p>
          <a:p>
            <a:pPr>
              <a:spcBef>
                <a:spcPct val="0"/>
              </a:spcBef>
              <a:buFontTx/>
              <a:buNone/>
            </a:pPr>
            <a:r>
              <a:rPr lang="en-US" altLang="en-US" sz="2000"/>
              <a:t>	Stop Repair		The date/time all restoration has been completed </a:t>
            </a:r>
          </a:p>
          <a:p>
            <a:pPr>
              <a:spcBef>
                <a:spcPct val="0"/>
              </a:spcBef>
              <a:buFontTx/>
              <a:buNone/>
            </a:pPr>
            <a:endParaRPr lang="en-US" altLang="en-US" sz="2000"/>
          </a:p>
          <a:p>
            <a:pPr>
              <a:spcBef>
                <a:spcPct val="0"/>
              </a:spcBef>
              <a:buFontTx/>
              <a:buNone/>
            </a:pPr>
            <a:r>
              <a:rPr lang="en-US" altLang="en-US" sz="2000"/>
              <a:t>	Action Taken		The type of maintenance performed to correct the 			failure such as remove and replace, minor 				adjustment, calibration, rebuild, etc.</a:t>
            </a:r>
          </a:p>
          <a:p>
            <a:pPr>
              <a:spcBef>
                <a:spcPct val="0"/>
              </a:spcBef>
              <a:buFontTx/>
              <a:buNone/>
            </a:pPr>
            <a:endParaRPr lang="en-US" altLang="en-US" sz="2000"/>
          </a:p>
          <a:p>
            <a:pPr>
              <a:spcBef>
                <a:spcPct val="0"/>
              </a:spcBef>
              <a:buFontTx/>
              <a:buNone/>
            </a:pPr>
            <a:r>
              <a:rPr lang="en-US" altLang="en-US" sz="2000"/>
              <a:t> 	Crew Size		The number of individuals performing corrective 				maintenance (if the number varies during 				restoration then use a weighted average)</a:t>
            </a:r>
          </a:p>
        </p:txBody>
      </p:sp>
      <p:sp>
        <p:nvSpPr>
          <p:cNvPr id="6" name="Date Placeholder 5"/>
          <p:cNvSpPr>
            <a:spLocks noGrp="1"/>
          </p:cNvSpPr>
          <p:nvPr>
            <p:ph type="dt" sz="quarter" idx="10"/>
          </p:nvPr>
        </p:nvSpPr>
        <p:spPr/>
        <p:txBody>
          <a:bodyPr/>
          <a:lstStyle/>
          <a:p>
            <a:pPr>
              <a:defRPr/>
            </a:pPr>
            <a:r>
              <a:rPr lang="en-US"/>
              <a:t>Chapter 18</a:t>
            </a:r>
          </a:p>
        </p:txBody>
      </p:sp>
      <p:sp>
        <p:nvSpPr>
          <p:cNvPr id="7" name="Slide Number Placeholder 6"/>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AE7535-3BC2-4BDF-90F8-2702FB5BF798}"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219200" y="304800"/>
            <a:ext cx="7010400" cy="914400"/>
          </a:xfrm>
          <a:noFill/>
        </p:spPr>
        <p:txBody>
          <a:bodyPr/>
          <a:lstStyle/>
          <a:p>
            <a:r>
              <a:rPr lang="en-US" altLang="en-US"/>
              <a:t>Service Contracts</a:t>
            </a:r>
          </a:p>
        </p:txBody>
      </p:sp>
      <p:sp>
        <p:nvSpPr>
          <p:cNvPr id="5" name="Date Placeholder 4"/>
          <p:cNvSpPr>
            <a:spLocks noGrp="1"/>
          </p:cNvSpPr>
          <p:nvPr>
            <p:ph type="dt" sz="quarter" idx="10"/>
          </p:nvPr>
        </p:nvSpPr>
        <p:spPr/>
        <p:txBody>
          <a:bodyPr/>
          <a:lstStyle/>
          <a:p>
            <a:pPr>
              <a:defRPr/>
            </a:pPr>
            <a:r>
              <a:rPr lang="en-US"/>
              <a:t>Chapter 18</a:t>
            </a:r>
          </a:p>
        </p:txBody>
      </p:sp>
      <p:sp>
        <p:nvSpPr>
          <p:cNvPr id="6" name="Slide Number Placeholder 5"/>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FE1588-0236-496C-B5EB-E83F10616784}"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sp>
        <p:nvSpPr>
          <p:cNvPr id="4102" name="Rectangle 3"/>
          <p:cNvSpPr>
            <a:spLocks noChangeArrowheads="1"/>
          </p:cNvSpPr>
          <p:nvPr/>
        </p:nvSpPr>
        <p:spPr bwMode="auto">
          <a:xfrm>
            <a:off x="533400" y="1447800"/>
            <a:ext cx="8153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u="sng"/>
              <a:t>Example 18.2</a:t>
            </a:r>
            <a:endParaRPr lang="en-US" altLang="en-US"/>
          </a:p>
          <a:p>
            <a:r>
              <a:rPr lang="en-US" altLang="en-US"/>
              <a:t>	Statistics show that 7 percent of all VCRs sold need servicing during their first year and 43 percent need servicing within five years.  If  Weibull failure times are assumed, the parameters can be estimated by solving the following two nonlinear equations:</a:t>
            </a:r>
          </a:p>
        </p:txBody>
      </p:sp>
      <p:graphicFrame>
        <p:nvGraphicFramePr>
          <p:cNvPr id="121860" name="Object 2"/>
          <p:cNvGraphicFramePr>
            <a:graphicFrameLocks/>
          </p:cNvGraphicFramePr>
          <p:nvPr/>
        </p:nvGraphicFramePr>
        <p:xfrm>
          <a:off x="3429000" y="3429000"/>
          <a:ext cx="2362200" cy="2195513"/>
        </p:xfrm>
        <a:graphic>
          <a:graphicData uri="http://schemas.openxmlformats.org/presentationml/2006/ole">
            <mc:AlternateContent xmlns:mc="http://schemas.openxmlformats.org/markup-compatibility/2006">
              <mc:Choice xmlns:v="urn:schemas-microsoft-com:vml" Requires="v">
                <p:oleObj spid="_x0000_s4103" name="Equation" r:id="rId3" imgW="914400" imgH="761760" progId="Equation.3">
                  <p:embed/>
                </p:oleObj>
              </mc:Choice>
              <mc:Fallback>
                <p:oleObj name="Equation" r:id="rId3" imgW="914400" imgH="76176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429000"/>
                        <a:ext cx="2362200"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p:cNvGraphicFramePr>
          <p:nvPr/>
        </p:nvGraphicFramePr>
        <p:xfrm>
          <a:off x="1371600" y="1295400"/>
          <a:ext cx="2133600" cy="1839913"/>
        </p:xfrm>
        <a:graphic>
          <a:graphicData uri="http://schemas.openxmlformats.org/presentationml/2006/ole">
            <mc:AlternateContent xmlns:mc="http://schemas.openxmlformats.org/markup-compatibility/2006">
              <mc:Choice xmlns:v="urn:schemas-microsoft-com:vml" Requires="v">
                <p:oleObj spid="_x0000_s5134" name="Equation" r:id="rId3" imgW="939600" imgH="812520" progId="Equation.3">
                  <p:embed/>
                </p:oleObj>
              </mc:Choice>
              <mc:Fallback>
                <p:oleObj name="Equation" r:id="rId3" imgW="939600" imgH="81252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95400"/>
                        <a:ext cx="2133600"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3" name="Object 3"/>
          <p:cNvGraphicFramePr>
            <a:graphicFrameLocks/>
          </p:cNvGraphicFramePr>
          <p:nvPr/>
        </p:nvGraphicFramePr>
        <p:xfrm>
          <a:off x="1447800" y="3048000"/>
          <a:ext cx="4876800" cy="700088"/>
        </p:xfrm>
        <a:graphic>
          <a:graphicData uri="http://schemas.openxmlformats.org/presentationml/2006/ole">
            <mc:AlternateContent xmlns:mc="http://schemas.openxmlformats.org/markup-compatibility/2006">
              <mc:Choice xmlns:v="urn:schemas-microsoft-com:vml" Requires="v">
                <p:oleObj spid="_x0000_s5135" name="Equation" r:id="rId5" imgW="1828800" imgH="266400" progId="Equation.3">
                  <p:embed/>
                </p:oleObj>
              </mc:Choice>
              <mc:Fallback>
                <p:oleObj name="Equation" r:id="rId5" imgW="1828800" imgH="26640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048000"/>
                        <a:ext cx="487680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6" name="Group 4"/>
          <p:cNvGrpSpPr>
            <a:grpSpLocks/>
          </p:cNvGrpSpPr>
          <p:nvPr/>
        </p:nvGrpSpPr>
        <p:grpSpPr bwMode="auto">
          <a:xfrm>
            <a:off x="1524000" y="3962400"/>
            <a:ext cx="1600200" cy="620713"/>
            <a:chOff x="1153" y="2400"/>
            <a:chExt cx="1111" cy="487"/>
          </a:xfrm>
        </p:grpSpPr>
        <p:graphicFrame>
          <p:nvGraphicFramePr>
            <p:cNvPr id="5125" name="Object 5"/>
            <p:cNvGraphicFramePr>
              <a:graphicFrameLocks/>
            </p:cNvGraphicFramePr>
            <p:nvPr/>
          </p:nvGraphicFramePr>
          <p:xfrm>
            <a:off x="1153" y="2400"/>
            <a:ext cx="327" cy="487"/>
          </p:xfrm>
          <a:graphic>
            <a:graphicData uri="http://schemas.openxmlformats.org/presentationml/2006/ole">
              <mc:AlternateContent xmlns:mc="http://schemas.openxmlformats.org/markup-compatibility/2006">
                <mc:Choice xmlns:v="urn:schemas-microsoft-com:vml" Requires="v">
                  <p:oleObj spid="_x0000_s5136" name="Equation" r:id="rId7" imgW="139680" imgH="203040" progId="Equation.3">
                    <p:embed/>
                  </p:oleObj>
                </mc:Choice>
                <mc:Fallback>
                  <p:oleObj name="Equation" r:id="rId7" imgW="139680" imgH="203040"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3" y="2400"/>
                          <a:ext cx="327"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Rectangle 6"/>
            <p:cNvSpPr>
              <a:spLocks noChangeArrowheads="1"/>
            </p:cNvSpPr>
            <p:nvPr/>
          </p:nvSpPr>
          <p:spPr bwMode="auto">
            <a:xfrm>
              <a:off x="1428" y="2477"/>
              <a:ext cx="8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a:t>=1.272</a:t>
              </a:r>
            </a:p>
          </p:txBody>
        </p:sp>
      </p:grpSp>
      <p:grpSp>
        <p:nvGrpSpPr>
          <p:cNvPr id="5127" name="Group 7"/>
          <p:cNvGrpSpPr>
            <a:grpSpLocks/>
          </p:cNvGrpSpPr>
          <p:nvPr/>
        </p:nvGrpSpPr>
        <p:grpSpPr bwMode="auto">
          <a:xfrm>
            <a:off x="3657600" y="3962400"/>
            <a:ext cx="1447800" cy="608013"/>
            <a:chOff x="2741" y="2352"/>
            <a:chExt cx="1103" cy="527"/>
          </a:xfrm>
        </p:grpSpPr>
        <p:graphicFrame>
          <p:nvGraphicFramePr>
            <p:cNvPr id="5124" name="Object 4"/>
            <p:cNvGraphicFramePr>
              <a:graphicFrameLocks/>
            </p:cNvGraphicFramePr>
            <p:nvPr/>
          </p:nvGraphicFramePr>
          <p:xfrm>
            <a:off x="2741" y="2352"/>
            <a:ext cx="368" cy="527"/>
          </p:xfrm>
          <a:graphic>
            <a:graphicData uri="http://schemas.openxmlformats.org/presentationml/2006/ole">
              <mc:AlternateContent xmlns:mc="http://schemas.openxmlformats.org/markup-compatibility/2006">
                <mc:Choice xmlns:v="urn:schemas-microsoft-com:vml" Requires="v">
                  <p:oleObj spid="_x0000_s5137" name="Equation" r:id="rId9" imgW="126720" imgH="177480" progId="Equation.3">
                    <p:embed/>
                  </p:oleObj>
                </mc:Choice>
                <mc:Fallback>
                  <p:oleObj name="Equation" r:id="rId9" imgW="126720" imgH="177480" progId="Equation.3">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1" y="2352"/>
                          <a:ext cx="368"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2" name="Rectangle 9"/>
            <p:cNvSpPr>
              <a:spLocks noChangeArrowheads="1"/>
            </p:cNvSpPr>
            <p:nvPr/>
          </p:nvSpPr>
          <p:spPr bwMode="auto">
            <a:xfrm>
              <a:off x="3108" y="2429"/>
              <a:ext cx="7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t>
              </a:r>
              <a:r>
                <a:rPr lang="en-US" altLang="en-US" sz="3200"/>
                <a:t> 7.86</a:t>
              </a:r>
            </a:p>
          </p:txBody>
        </p:sp>
      </p:grpSp>
      <p:sp>
        <p:nvSpPr>
          <p:cNvPr id="5128" name="Text Box 11"/>
          <p:cNvSpPr txBox="1">
            <a:spLocks noChangeArrowheads="1"/>
          </p:cNvSpPr>
          <p:nvPr/>
        </p:nvSpPr>
        <p:spPr bwMode="auto">
          <a:xfrm>
            <a:off x="304800" y="4800600"/>
            <a:ext cx="830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ahoma" panose="020B0604030504040204" pitchFamily="34" charset="0"/>
                <a:cs typeface="Tahoma" panose="020B0604030504040204" pitchFamily="34" charset="0"/>
              </a:rPr>
              <a:t>MTTF = 7.292 yrs, t</a:t>
            </a:r>
            <a:r>
              <a:rPr lang="en-US" altLang="en-US" baseline="-25000">
                <a:latin typeface="Tahoma" panose="020B0604030504040204" pitchFamily="34" charset="0"/>
                <a:cs typeface="Tahoma" panose="020B0604030504040204" pitchFamily="34" charset="0"/>
              </a:rPr>
              <a:t>med</a:t>
            </a:r>
            <a:r>
              <a:rPr lang="en-US" altLang="en-US">
                <a:latin typeface="Tahoma" panose="020B0604030504040204" pitchFamily="34" charset="0"/>
                <a:cs typeface="Tahoma" panose="020B0604030504040204" pitchFamily="34" charset="0"/>
              </a:rPr>
              <a:t> = 5.892 yrs., t</a:t>
            </a:r>
            <a:r>
              <a:rPr lang="en-US" altLang="en-US" baseline="-25000">
                <a:latin typeface="Tahoma" panose="020B0604030504040204" pitchFamily="34" charset="0"/>
                <a:cs typeface="Tahoma" panose="020B0604030504040204" pitchFamily="34" charset="0"/>
              </a:rPr>
              <a:t>mode</a:t>
            </a:r>
            <a:r>
              <a:rPr lang="en-US" altLang="en-US">
                <a:latin typeface="Tahoma" panose="020B0604030504040204" pitchFamily="34" charset="0"/>
                <a:cs typeface="Tahoma" panose="020B0604030504040204" pitchFamily="34" charset="0"/>
              </a:rPr>
              <a:t> = 2.338 yrs.</a:t>
            </a:r>
          </a:p>
          <a:p>
            <a:r>
              <a:rPr lang="en-US" altLang="en-US">
                <a:latin typeface="Tahoma" panose="020B0604030504040204" pitchFamily="34" charset="0"/>
                <a:cs typeface="Tahoma" panose="020B0604030504040204" pitchFamily="34" charset="0"/>
              </a:rPr>
              <a:t>Std. dev. = 5.774 yrs., 90 percent design life = 1.34 yrs</a:t>
            </a:r>
          </a:p>
          <a:p>
            <a:r>
              <a:rPr lang="en-US" altLang="en-US">
                <a:latin typeface="Tahoma" panose="020B0604030504040204" pitchFamily="34" charset="0"/>
                <a:cs typeface="Tahoma" panose="020B0604030504040204" pitchFamily="34" charset="0"/>
              </a:rPr>
              <a:t>R(4 yrs) = .65, R(10) = .26</a:t>
            </a:r>
          </a:p>
        </p:txBody>
      </p:sp>
      <p:sp>
        <p:nvSpPr>
          <p:cNvPr id="5129" name="Title 10"/>
          <p:cNvSpPr>
            <a:spLocks noGrp="1"/>
          </p:cNvSpPr>
          <p:nvPr>
            <p:ph type="title"/>
          </p:nvPr>
        </p:nvSpPr>
        <p:spPr>
          <a:xfrm>
            <a:off x="1371600" y="381000"/>
            <a:ext cx="7107238" cy="790575"/>
          </a:xfrm>
        </p:spPr>
        <p:txBody>
          <a:bodyPr/>
          <a:lstStyle/>
          <a:p>
            <a:r>
              <a:rPr lang="en-US" altLang="en-US"/>
              <a:t>Service Contracts</a:t>
            </a:r>
          </a:p>
        </p:txBody>
      </p:sp>
      <p:sp>
        <p:nvSpPr>
          <p:cNvPr id="12" name="Date Placeholder 11"/>
          <p:cNvSpPr>
            <a:spLocks noGrp="1"/>
          </p:cNvSpPr>
          <p:nvPr>
            <p:ph type="dt" sz="quarter" idx="10"/>
          </p:nvPr>
        </p:nvSpPr>
        <p:spPr/>
        <p:txBody>
          <a:bodyPr/>
          <a:lstStyle/>
          <a:p>
            <a:pPr>
              <a:defRPr/>
            </a:pPr>
            <a:r>
              <a:rPr lang="en-US"/>
              <a:t>Chapter 18</a:t>
            </a:r>
          </a:p>
        </p:txBody>
      </p:sp>
      <p:sp>
        <p:nvSpPr>
          <p:cNvPr id="13" name="Slide Number Placeholder 12"/>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261A60-AC14-4FF5-A796-3AA62B2ACC40}"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Group 4"/>
          <p:cNvGrpSpPr>
            <a:grpSpLocks/>
          </p:cNvGrpSpPr>
          <p:nvPr/>
        </p:nvGrpSpPr>
        <p:grpSpPr bwMode="auto">
          <a:xfrm>
            <a:off x="2133600" y="1676400"/>
            <a:ext cx="1763713" cy="773113"/>
            <a:chOff x="1153" y="2400"/>
            <a:chExt cx="1111" cy="487"/>
          </a:xfrm>
        </p:grpSpPr>
        <p:graphicFrame>
          <p:nvGraphicFramePr>
            <p:cNvPr id="6148" name="Object 4"/>
            <p:cNvGraphicFramePr>
              <a:graphicFrameLocks/>
            </p:cNvGraphicFramePr>
            <p:nvPr/>
          </p:nvGraphicFramePr>
          <p:xfrm>
            <a:off x="1153" y="2400"/>
            <a:ext cx="327" cy="487"/>
          </p:xfrm>
          <a:graphic>
            <a:graphicData uri="http://schemas.openxmlformats.org/presentationml/2006/ole">
              <mc:AlternateContent xmlns:mc="http://schemas.openxmlformats.org/markup-compatibility/2006">
                <mc:Choice xmlns:v="urn:schemas-microsoft-com:vml" Requires="v">
                  <p:oleObj spid="_x0000_s6157" name="Equation" r:id="rId4" imgW="139680" imgH="203040" progId="Equation.3">
                    <p:embed/>
                  </p:oleObj>
                </mc:Choice>
                <mc:Fallback>
                  <p:oleObj name="Equation" r:id="rId4" imgW="139680" imgH="2030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 y="2400"/>
                          <a:ext cx="327"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6" name="Rectangle 6"/>
            <p:cNvSpPr>
              <a:spLocks noChangeArrowheads="1"/>
            </p:cNvSpPr>
            <p:nvPr/>
          </p:nvSpPr>
          <p:spPr bwMode="auto">
            <a:xfrm>
              <a:off x="1428" y="2477"/>
              <a:ext cx="8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a:t>=1.272</a:t>
              </a:r>
            </a:p>
          </p:txBody>
        </p:sp>
      </p:grpSp>
      <p:grpSp>
        <p:nvGrpSpPr>
          <p:cNvPr id="6150" name="Group 7"/>
          <p:cNvGrpSpPr>
            <a:grpSpLocks/>
          </p:cNvGrpSpPr>
          <p:nvPr/>
        </p:nvGrpSpPr>
        <p:grpSpPr bwMode="auto">
          <a:xfrm>
            <a:off x="4876800" y="1600200"/>
            <a:ext cx="1751013" cy="836613"/>
            <a:chOff x="2741" y="2352"/>
            <a:chExt cx="1103" cy="527"/>
          </a:xfrm>
        </p:grpSpPr>
        <p:graphicFrame>
          <p:nvGraphicFramePr>
            <p:cNvPr id="6147" name="Object 3"/>
            <p:cNvGraphicFramePr>
              <a:graphicFrameLocks/>
            </p:cNvGraphicFramePr>
            <p:nvPr/>
          </p:nvGraphicFramePr>
          <p:xfrm>
            <a:off x="2741" y="2352"/>
            <a:ext cx="368" cy="527"/>
          </p:xfrm>
          <a:graphic>
            <a:graphicData uri="http://schemas.openxmlformats.org/presentationml/2006/ole">
              <mc:AlternateContent xmlns:mc="http://schemas.openxmlformats.org/markup-compatibility/2006">
                <mc:Choice xmlns:v="urn:schemas-microsoft-com:vml" Requires="v">
                  <p:oleObj spid="_x0000_s6158" name="Equation" r:id="rId6" imgW="126720" imgH="177480" progId="Equation.3">
                    <p:embed/>
                  </p:oleObj>
                </mc:Choice>
                <mc:Fallback>
                  <p:oleObj name="Equation" r:id="rId6" imgW="126720" imgH="17748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 y="2352"/>
                          <a:ext cx="368"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Rectangle 9"/>
            <p:cNvSpPr>
              <a:spLocks noChangeArrowheads="1"/>
            </p:cNvSpPr>
            <p:nvPr/>
          </p:nvSpPr>
          <p:spPr bwMode="auto">
            <a:xfrm>
              <a:off x="3108" y="2429"/>
              <a:ext cx="7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t>
              </a:r>
              <a:r>
                <a:rPr lang="en-US" altLang="en-US" sz="3200"/>
                <a:t> 7.86</a:t>
              </a:r>
            </a:p>
          </p:txBody>
        </p:sp>
      </p:grpSp>
      <p:sp>
        <p:nvSpPr>
          <p:cNvPr id="6151" name="Title 9"/>
          <p:cNvSpPr>
            <a:spLocks noGrp="1"/>
          </p:cNvSpPr>
          <p:nvPr>
            <p:ph type="title"/>
          </p:nvPr>
        </p:nvSpPr>
        <p:spPr>
          <a:xfrm>
            <a:off x="1295400" y="381000"/>
            <a:ext cx="7107238" cy="790575"/>
          </a:xfrm>
        </p:spPr>
        <p:txBody>
          <a:bodyPr/>
          <a:lstStyle/>
          <a:p>
            <a:r>
              <a:rPr lang="en-US" altLang="en-US"/>
              <a:t>Service Contracts</a:t>
            </a:r>
          </a:p>
        </p:txBody>
      </p:sp>
      <p:sp>
        <p:nvSpPr>
          <p:cNvPr id="11" name="Date Placeholder 10"/>
          <p:cNvSpPr>
            <a:spLocks noGrp="1"/>
          </p:cNvSpPr>
          <p:nvPr>
            <p:ph type="dt" sz="quarter" idx="10"/>
          </p:nvPr>
        </p:nvSpPr>
        <p:spPr/>
        <p:txBody>
          <a:bodyPr/>
          <a:lstStyle/>
          <a:p>
            <a:pPr>
              <a:defRPr/>
            </a:pPr>
            <a:r>
              <a:rPr lang="en-US"/>
              <a:t>Chapter 18</a:t>
            </a:r>
          </a:p>
        </p:txBody>
      </p:sp>
      <p:sp>
        <p:nvSpPr>
          <p:cNvPr id="12" name="Slide Number Placeholder 11"/>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79B013-F413-418D-8659-B6E032DB3D0E}"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graphicFrame>
        <p:nvGraphicFramePr>
          <p:cNvPr id="126987" name="Object 2"/>
          <p:cNvGraphicFramePr>
            <a:graphicFrameLocks/>
          </p:cNvGraphicFramePr>
          <p:nvPr>
            <p:ph idx="4294967295"/>
          </p:nvPr>
        </p:nvGraphicFramePr>
        <p:xfrm>
          <a:off x="0" y="4267200"/>
          <a:ext cx="8229600" cy="1676400"/>
        </p:xfrm>
        <a:graphic>
          <a:graphicData uri="http://schemas.openxmlformats.org/presentationml/2006/ole">
            <mc:AlternateContent xmlns:mc="http://schemas.openxmlformats.org/markup-compatibility/2006">
              <mc:Choice xmlns:v="urn:schemas-microsoft-com:vml" Requires="v">
                <p:oleObj spid="_x0000_s6159" name="Equation" r:id="rId8" imgW="2717640" imgH="583920" progId="Equation.3">
                  <p:embed/>
                </p:oleObj>
              </mc:Choice>
              <mc:Fallback>
                <p:oleObj name="Equation" r:id="rId8" imgW="2717640" imgH="583920" progId="Equation.3">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4267200"/>
                        <a:ext cx="8229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Text Box 13"/>
          <p:cNvSpPr txBox="1">
            <a:spLocks noChangeArrowheads="1"/>
          </p:cNvSpPr>
          <p:nvPr/>
        </p:nvSpPr>
        <p:spPr bwMode="auto">
          <a:xfrm>
            <a:off x="381000" y="2590800"/>
            <a:ext cx="80692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Tahoma" panose="020B0604030504040204" pitchFamily="34" charset="0"/>
                <a:cs typeface="Tahoma" panose="020B0604030504040204" pitchFamily="34" charset="0"/>
              </a:rPr>
              <a:t>The average cost of a repair is $95.00.  The first year is </a:t>
            </a:r>
          </a:p>
          <a:p>
            <a:r>
              <a:rPr lang="en-US" altLang="en-US">
                <a:latin typeface="Tahoma" panose="020B0604030504040204" pitchFamily="34" charset="0"/>
                <a:cs typeface="Tahoma" panose="020B0604030504040204" pitchFamily="34" charset="0"/>
              </a:rPr>
              <a:t>covered by the warranty.  The customer can purchase a</a:t>
            </a:r>
          </a:p>
          <a:p>
            <a:r>
              <a:rPr lang="en-US" altLang="en-US">
                <a:latin typeface="Tahoma" panose="020B0604030504040204" pitchFamily="34" charset="0"/>
                <a:cs typeface="Tahoma" panose="020B0604030504040204" pitchFamily="34" charset="0"/>
              </a:rPr>
              <a:t>Service contract for the second year at a cost of $50.</a:t>
            </a:r>
          </a:p>
          <a:p>
            <a:r>
              <a:rPr lang="en-US" altLang="en-US">
                <a:latin typeface="Tahoma" panose="020B0604030504040204" pitchFamily="34" charset="0"/>
                <a:cs typeface="Tahoma" panose="020B0604030504040204" pitchFamily="34" charset="0"/>
              </a:rPr>
              <a:t>The economics; the expected repair cost the second year: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26987"/>
                                        </p:tgtEl>
                                        <p:attrNameLst>
                                          <p:attrName>style.visibility</p:attrName>
                                        </p:attrNameLst>
                                      </p:cBhvr>
                                      <p:to>
                                        <p:strVal val="visible"/>
                                      </p:to>
                                    </p:set>
                                    <p:animEffect transition="in" filter="blinds(vertical)">
                                      <p:cBhvr>
                                        <p:cTn id="7" dur="500"/>
                                        <p:tgtEl>
                                          <p:spTgt spid="12698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1371600" y="2057400"/>
            <a:ext cx="6705600" cy="1143000"/>
          </a:xfrm>
          <a:noFill/>
        </p:spPr>
        <p:txBody>
          <a:bodyPr/>
          <a:lstStyle/>
          <a:p>
            <a:r>
              <a:rPr lang="en-US" altLang="en-US"/>
              <a:t>18.6 Software Reliability</a:t>
            </a:r>
          </a:p>
        </p:txBody>
      </p:sp>
      <p:sp>
        <p:nvSpPr>
          <p:cNvPr id="26627" name="Rectangle 3"/>
          <p:cNvSpPr>
            <a:spLocks noGrp="1" noChangeArrowheads="1"/>
          </p:cNvSpPr>
          <p:nvPr>
            <p:ph type="subTitle" idx="1"/>
          </p:nvPr>
        </p:nvSpPr>
        <p:spPr>
          <a:noFill/>
        </p:spPr>
        <p:txBody>
          <a:bodyPr/>
          <a:lstStyle/>
          <a:p>
            <a:r>
              <a:rPr lang="en-US" altLang="en-US"/>
              <a:t>The probability of failure-free operation of a computer program for a specified time in a specified environment.</a:t>
            </a:r>
          </a:p>
        </p:txBody>
      </p:sp>
      <p:sp>
        <p:nvSpPr>
          <p:cNvPr id="5" name="Date Placeholder 4"/>
          <p:cNvSpPr>
            <a:spLocks noGrp="1"/>
          </p:cNvSpPr>
          <p:nvPr>
            <p:ph type="dt" sz="quarter" idx="10"/>
          </p:nvPr>
        </p:nvSpPr>
        <p:spPr/>
        <p:txBody>
          <a:bodyPr/>
          <a:lstStyle/>
          <a:p>
            <a:pPr>
              <a:defRPr/>
            </a:pPr>
            <a:r>
              <a:rPr lang="en-US"/>
              <a:t>Chapter 18</a:t>
            </a:r>
          </a:p>
        </p:txBody>
      </p:sp>
      <p:sp>
        <p:nvSpPr>
          <p:cNvPr id="6" name="Slide Number Placeholder 5"/>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130E98-CF8D-41D6-8526-90E6F024B391}" type="slidenum">
              <a:rPr lang="en-US" altLang="en-US" sz="1400">
                <a:solidFill>
                  <a:schemeClr val="bg2"/>
                </a:solidFill>
                <a:latin typeface="Tahoma" panose="020B0604030504040204" pitchFamily="34" charset="0"/>
              </a:rPr>
              <a:pPr/>
              <a:t>15</a:t>
            </a:fld>
            <a:endParaRPr lang="en-US" altLang="en-US" sz="1400">
              <a:solidFill>
                <a:schemeClr val="bg2"/>
              </a:solidFill>
              <a:latin typeface="Tahoma" panose="020B0604030504040204" pitchFamily="34" charset="0"/>
            </a:endParaRPr>
          </a:p>
        </p:txBody>
      </p:sp>
      <p:pic>
        <p:nvPicPr>
          <p:cNvPr id="2663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28600"/>
            <a:ext cx="21590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43000" y="152400"/>
            <a:ext cx="7772400" cy="1143000"/>
          </a:xfrm>
          <a:noFill/>
        </p:spPr>
        <p:txBody>
          <a:bodyPr/>
          <a:lstStyle/>
          <a:p>
            <a:r>
              <a:rPr lang="en-US" altLang="en-US"/>
              <a:t>Software Reliability</a:t>
            </a:r>
          </a:p>
        </p:txBody>
      </p:sp>
      <p:sp>
        <p:nvSpPr>
          <p:cNvPr id="27651" name="Rectangle 3"/>
          <p:cNvSpPr>
            <a:spLocks noGrp="1" noChangeArrowheads="1"/>
          </p:cNvSpPr>
          <p:nvPr>
            <p:ph idx="1"/>
          </p:nvPr>
        </p:nvSpPr>
        <p:spPr>
          <a:xfrm>
            <a:off x="685800" y="1371600"/>
            <a:ext cx="7772400" cy="4572000"/>
          </a:xfrm>
        </p:spPr>
        <p:txBody>
          <a:bodyPr/>
          <a:lstStyle/>
          <a:p>
            <a:pPr>
              <a:buFont typeface="Arial" panose="020B0604020202020204" pitchFamily="34" charset="0"/>
              <a:buChar char="•"/>
            </a:pPr>
            <a:r>
              <a:rPr lang="en-US" altLang="en-US" sz="2400"/>
              <a:t>Concerned with how well the software functions to meet the requirements of the customer.</a:t>
            </a:r>
          </a:p>
          <a:p>
            <a:pPr>
              <a:buFont typeface="Arial" panose="020B0604020202020204" pitchFamily="34" charset="0"/>
              <a:buChar char="•"/>
            </a:pPr>
            <a:r>
              <a:rPr lang="en-US" altLang="en-US" sz="2400"/>
              <a:t>Redundancy in the hardware sense does not work.</a:t>
            </a:r>
          </a:p>
          <a:p>
            <a:pPr>
              <a:buFont typeface="Arial" panose="020B0604020202020204" pitchFamily="34" charset="0"/>
              <a:buChar char="•"/>
            </a:pPr>
            <a:r>
              <a:rPr lang="en-US" altLang="en-US" sz="2400"/>
              <a:t>Represents a user-view of software quality.</a:t>
            </a:r>
          </a:p>
          <a:p>
            <a:pPr lvl="1">
              <a:buFont typeface="Arial" panose="020B0604020202020204" pitchFamily="34" charset="0"/>
              <a:buChar char="•"/>
            </a:pPr>
            <a:r>
              <a:rPr lang="en-US" altLang="en-US" sz="2000"/>
              <a:t>relates to operation rather than design and testing.</a:t>
            </a:r>
          </a:p>
          <a:p>
            <a:pPr>
              <a:buFont typeface="Arial" panose="020B0604020202020204" pitchFamily="34" charset="0"/>
              <a:buChar char="•"/>
            </a:pPr>
            <a:r>
              <a:rPr lang="en-US" altLang="en-US" sz="2400"/>
              <a:t>Source of failures are faults</a:t>
            </a:r>
          </a:p>
          <a:p>
            <a:pPr lvl="1">
              <a:buFont typeface="Arial" panose="020B0604020202020204" pitchFamily="34" charset="0"/>
              <a:buChar char="•"/>
            </a:pPr>
            <a:r>
              <a:rPr lang="en-US" altLang="en-US" sz="2000"/>
              <a:t>originating from errors in requirements, design, coding</a:t>
            </a:r>
            <a:endParaRPr lang="en-US" altLang="en-US"/>
          </a:p>
          <a:p>
            <a:pPr>
              <a:buFont typeface="Arial" panose="020B0604020202020204" pitchFamily="34" charset="0"/>
              <a:buChar char="•"/>
            </a:pPr>
            <a:r>
              <a:rPr lang="en-US" altLang="en-US" sz="2400"/>
              <a:t>Changes continuously during (reliability growth) testing.</a:t>
            </a:r>
          </a:p>
        </p:txBody>
      </p:sp>
      <p:sp>
        <p:nvSpPr>
          <p:cNvPr id="6" name="Date Placeholder 5"/>
          <p:cNvSpPr>
            <a:spLocks noGrp="1"/>
          </p:cNvSpPr>
          <p:nvPr>
            <p:ph type="dt" sz="quarter" idx="10"/>
          </p:nvPr>
        </p:nvSpPr>
        <p:spPr/>
        <p:txBody>
          <a:bodyPr/>
          <a:lstStyle/>
          <a:p>
            <a:pPr>
              <a:defRPr/>
            </a:pPr>
            <a:r>
              <a:rPr lang="en-US"/>
              <a:t>Chapter 18</a:t>
            </a:r>
          </a:p>
        </p:txBody>
      </p:sp>
      <p:sp>
        <p:nvSpPr>
          <p:cNvPr id="7" name="Slide Number Placeholder 6"/>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271A19-BB5B-49AD-8858-FD827B07621F}"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pic>
        <p:nvPicPr>
          <p:cNvPr id="2765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257800"/>
            <a:ext cx="15240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5"/>
          <p:cNvSpPr>
            <a:spLocks noChangeArrowheads="1"/>
          </p:cNvSpPr>
          <p:nvPr/>
        </p:nvSpPr>
        <p:spPr bwMode="auto">
          <a:xfrm>
            <a:off x="1676400" y="5638800"/>
            <a:ext cx="321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The user discovers a “failure”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219200" y="381000"/>
            <a:ext cx="7086600" cy="838200"/>
          </a:xfrm>
          <a:noFill/>
        </p:spPr>
        <p:txBody>
          <a:bodyPr/>
          <a:lstStyle/>
          <a:p>
            <a:r>
              <a:rPr lang="en-US" altLang="en-US"/>
              <a:t>Fault (Defect) vs. Failure</a:t>
            </a:r>
          </a:p>
        </p:txBody>
      </p:sp>
      <p:sp>
        <p:nvSpPr>
          <p:cNvPr id="8" name="Date Placeholder 7"/>
          <p:cNvSpPr>
            <a:spLocks noGrp="1"/>
          </p:cNvSpPr>
          <p:nvPr>
            <p:ph type="dt" sz="quarter" idx="10"/>
          </p:nvPr>
        </p:nvSpPr>
        <p:spPr/>
        <p:txBody>
          <a:bodyPr/>
          <a:lstStyle/>
          <a:p>
            <a:pPr>
              <a:defRPr/>
            </a:pPr>
            <a:r>
              <a:rPr lang="en-US"/>
              <a:t>Chapter 18</a:t>
            </a:r>
          </a:p>
        </p:txBody>
      </p:sp>
      <p:sp>
        <p:nvSpPr>
          <p:cNvPr id="9" name="Slide Number Placeholder 8"/>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A0D0AC-C305-41EF-BA99-D15CD9777C4D}"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sp>
        <p:nvSpPr>
          <p:cNvPr id="7174" name="Rectangle 3"/>
          <p:cNvSpPr>
            <a:spLocks noChangeArrowheads="1"/>
          </p:cNvSpPr>
          <p:nvPr/>
        </p:nvSpPr>
        <p:spPr bwMode="auto">
          <a:xfrm>
            <a:off x="304800" y="1524000"/>
            <a:ext cx="822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Tahoma" panose="020B0604030504040204" pitchFamily="34" charset="0"/>
                <a:cs typeface="Tahoma" panose="020B0604030504040204" pitchFamily="34" charset="0"/>
              </a:rPr>
              <a:t>Failures are dynamic occurring over time.  Time (“age”) may be</a:t>
            </a:r>
          </a:p>
          <a:p>
            <a:r>
              <a:rPr lang="en-US" altLang="en-US" sz="2000">
                <a:latin typeface="Tahoma" panose="020B0604030504040204" pitchFamily="34" charset="0"/>
                <a:cs typeface="Tahoma" panose="020B0604030504040204" pitchFamily="34" charset="0"/>
              </a:rPr>
              <a:t>measured as execution time, test time (labor hours or test execution hours), or calendar or elapsed time.</a:t>
            </a:r>
          </a:p>
        </p:txBody>
      </p:sp>
      <p:sp>
        <p:nvSpPr>
          <p:cNvPr id="7175" name="Rectangle 4"/>
          <p:cNvSpPr>
            <a:spLocks noChangeArrowheads="1"/>
          </p:cNvSpPr>
          <p:nvPr/>
        </p:nvSpPr>
        <p:spPr bwMode="auto">
          <a:xfrm>
            <a:off x="457200" y="2667000"/>
            <a:ext cx="48704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Tahoma" panose="020B0604030504040204" pitchFamily="34" charset="0"/>
                <a:cs typeface="Tahoma" panose="020B0604030504040204" pitchFamily="34" charset="0"/>
              </a:rPr>
              <a:t>Software reliability can be measured by </a:t>
            </a:r>
          </a:p>
          <a:p>
            <a:r>
              <a:rPr lang="en-US" altLang="en-US" sz="2000">
                <a:latin typeface="Tahoma" panose="020B0604030504040204" pitchFamily="34" charset="0"/>
                <a:cs typeface="Tahoma" panose="020B0604030504040204" pitchFamily="34" charset="0"/>
              </a:rPr>
              <a:t>	1.  time of failure</a:t>
            </a:r>
          </a:p>
          <a:p>
            <a:r>
              <a:rPr lang="en-US" altLang="en-US" sz="2000">
                <a:latin typeface="Tahoma" panose="020B0604030504040204" pitchFamily="34" charset="0"/>
                <a:cs typeface="Tahoma" panose="020B0604030504040204" pitchFamily="34" charset="0"/>
              </a:rPr>
              <a:t>	2.  time between failures</a:t>
            </a:r>
          </a:p>
          <a:p>
            <a:r>
              <a:rPr lang="en-US" altLang="en-US" sz="2000">
                <a:latin typeface="Tahoma" panose="020B0604030504040204" pitchFamily="34" charset="0"/>
                <a:cs typeface="Tahoma" panose="020B0604030504040204" pitchFamily="34" charset="0"/>
              </a:rPr>
              <a:t>	3.  cumulative failures at time t</a:t>
            </a:r>
          </a:p>
          <a:p>
            <a:r>
              <a:rPr lang="en-US" altLang="en-US" sz="2000">
                <a:latin typeface="Tahoma" panose="020B0604030504040204" pitchFamily="34" charset="0"/>
                <a:cs typeface="Tahoma" panose="020B0604030504040204" pitchFamily="34" charset="0"/>
              </a:rPr>
              <a:t>	4.  total failures in a time interval</a:t>
            </a:r>
          </a:p>
        </p:txBody>
      </p:sp>
      <p:graphicFrame>
        <p:nvGraphicFramePr>
          <p:cNvPr id="7170" name="Object 2"/>
          <p:cNvGraphicFramePr>
            <a:graphicFrameLocks/>
          </p:cNvGraphicFramePr>
          <p:nvPr/>
        </p:nvGraphicFramePr>
        <p:xfrm>
          <a:off x="7696200" y="228600"/>
          <a:ext cx="1066800" cy="1333500"/>
        </p:xfrm>
        <a:graphic>
          <a:graphicData uri="http://schemas.openxmlformats.org/presentationml/2006/ole">
            <mc:AlternateContent xmlns:mc="http://schemas.openxmlformats.org/markup-compatibility/2006">
              <mc:Choice xmlns:v="urn:schemas-microsoft-com:vml" Requires="v">
                <p:oleObj spid="_x0000_s7177" name="Clip" r:id="rId4" imgW="1484280" imgH="1714320" progId="MS_ClipArt_Gallery.2">
                  <p:embed/>
                </p:oleObj>
              </mc:Choice>
              <mc:Fallback>
                <p:oleObj name="Clip" r:id="rId4" imgW="1484280" imgH="1714320" progId="MS_ClipArt_Gallery.2">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228600"/>
                        <a:ext cx="10668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Rectangle 7"/>
          <p:cNvSpPr>
            <a:spLocks noChangeArrowheads="1"/>
          </p:cNvSpPr>
          <p:nvPr/>
        </p:nvSpPr>
        <p:spPr bwMode="auto">
          <a:xfrm>
            <a:off x="381000" y="4419600"/>
            <a:ext cx="7696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Tahoma" panose="020B0604030504040204" pitchFamily="34" charset="0"/>
                <a:cs typeface="Tahoma" panose="020B0604030504040204" pitchFamily="34" charset="0"/>
              </a:rPr>
              <a:t>Alternate approach is to define reliability as the probability that the software will fulfill its mission.  For example, two distinct modules S</a:t>
            </a:r>
            <a:r>
              <a:rPr lang="en-US" altLang="en-US" sz="2000" baseline="-25000">
                <a:latin typeface="Tahoma" panose="020B0604030504040204" pitchFamily="34" charset="0"/>
                <a:cs typeface="Tahoma" panose="020B0604030504040204" pitchFamily="34" charset="0"/>
              </a:rPr>
              <a:t>1</a:t>
            </a:r>
            <a:r>
              <a:rPr lang="en-US" altLang="en-US" sz="2000">
                <a:latin typeface="Tahoma" panose="020B0604030504040204" pitchFamily="34" charset="0"/>
                <a:cs typeface="Tahoma" panose="020B0604030504040204" pitchFamily="34" charset="0"/>
              </a:rPr>
              <a:t> and S</a:t>
            </a:r>
            <a:r>
              <a:rPr lang="en-US" altLang="en-US" sz="2000" baseline="-25000">
                <a:latin typeface="Tahoma" panose="020B0604030504040204" pitchFamily="34" charset="0"/>
                <a:cs typeface="Tahoma" panose="020B0604030504040204" pitchFamily="34" charset="0"/>
              </a:rPr>
              <a:t>2</a:t>
            </a:r>
            <a:r>
              <a:rPr lang="en-US" altLang="en-US" sz="2000">
                <a:latin typeface="Tahoma" panose="020B0604030504040204" pitchFamily="34" charset="0"/>
                <a:cs typeface="Tahoma" panose="020B0604030504040204" pitchFamily="34" charset="0"/>
              </a:rPr>
              <a:t> perform the same identical function where time to execute T</a:t>
            </a:r>
            <a:r>
              <a:rPr lang="en-US" altLang="en-US" sz="2000" baseline="-25000">
                <a:latin typeface="Tahoma" panose="020B0604030504040204" pitchFamily="34" charset="0"/>
                <a:cs typeface="Tahoma" panose="020B0604030504040204" pitchFamily="34" charset="0"/>
              </a:rPr>
              <a:t>1</a:t>
            </a:r>
            <a:r>
              <a:rPr lang="en-US" altLang="en-US" sz="2000">
                <a:latin typeface="Tahoma" panose="020B0604030504040204" pitchFamily="34" charset="0"/>
                <a:cs typeface="Tahoma" panose="020B0604030504040204" pitchFamily="34" charset="0"/>
              </a:rPr>
              <a:t> &lt; T</a:t>
            </a:r>
            <a:r>
              <a:rPr lang="en-US" altLang="en-US" sz="2000" baseline="-25000">
                <a:latin typeface="Tahoma" panose="020B0604030504040204" pitchFamily="34" charset="0"/>
                <a:cs typeface="Tahoma" panose="020B0604030504040204" pitchFamily="34" charset="0"/>
              </a:rPr>
              <a:t>2.  </a:t>
            </a:r>
            <a:r>
              <a:rPr lang="en-US" altLang="en-US" sz="2000">
                <a:latin typeface="Tahoma" panose="020B0604030504040204" pitchFamily="34" charset="0"/>
                <a:cs typeface="Tahoma" panose="020B0604030504040204" pitchFamily="34" charset="0"/>
              </a:rPr>
              <a:t>If both modules generate incorrect output, which is more reliable?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wipe(left)">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95400" y="381000"/>
            <a:ext cx="7010400" cy="838200"/>
          </a:xfrm>
          <a:noFill/>
        </p:spPr>
        <p:txBody>
          <a:bodyPr/>
          <a:lstStyle/>
          <a:p>
            <a:r>
              <a:rPr lang="en-US" altLang="en-US" sz="3600"/>
              <a:t>Why treat failures as random?</a:t>
            </a:r>
          </a:p>
        </p:txBody>
      </p:sp>
      <p:sp>
        <p:nvSpPr>
          <p:cNvPr id="28675" name="Rectangle 3"/>
          <p:cNvSpPr>
            <a:spLocks noGrp="1" noChangeArrowheads="1"/>
          </p:cNvSpPr>
          <p:nvPr>
            <p:ph idx="1"/>
          </p:nvPr>
        </p:nvSpPr>
        <p:spPr>
          <a:xfrm>
            <a:off x="304800" y="1524000"/>
            <a:ext cx="7772400" cy="4572000"/>
          </a:xfrm>
        </p:spPr>
        <p:txBody>
          <a:bodyPr/>
          <a:lstStyle/>
          <a:p>
            <a:pPr>
              <a:buFont typeface="Arial" panose="020B0604020202020204" pitchFamily="34" charset="0"/>
              <a:buChar char="•"/>
            </a:pPr>
            <a:r>
              <a:rPr lang="en-US" altLang="en-US" sz="2400"/>
              <a:t>Two sources of randomness:</a:t>
            </a:r>
          </a:p>
          <a:p>
            <a:pPr>
              <a:buFont typeface="Arial" panose="020B0604020202020204" pitchFamily="34" charset="0"/>
              <a:buChar char="•"/>
            </a:pPr>
            <a:r>
              <a:rPr lang="en-US" altLang="en-US" sz="2400"/>
              <a:t>The commission of errors by programmers, and hence the generation of faults, is a very complex, unpredictable process. </a:t>
            </a:r>
          </a:p>
          <a:p>
            <a:pPr lvl="1">
              <a:buFont typeface="Arial" panose="020B0604020202020204" pitchFamily="34" charset="0"/>
              <a:buChar char="•"/>
            </a:pPr>
            <a:r>
              <a:rPr lang="en-US" altLang="en-US" sz="2000"/>
              <a:t>therefore the location of faults within a program are unknown.</a:t>
            </a:r>
          </a:p>
          <a:p>
            <a:pPr>
              <a:buFont typeface="Arial" panose="020B0604020202020204" pitchFamily="34" charset="0"/>
              <a:buChar char="•"/>
            </a:pPr>
            <a:r>
              <a:rPr lang="en-US" altLang="en-US" sz="2400"/>
              <a:t>The conditions of execution of a program are generally unpredictable.</a:t>
            </a:r>
          </a:p>
          <a:p>
            <a:pPr lvl="1">
              <a:buFont typeface="Arial" panose="020B0604020202020204" pitchFamily="34" charset="0"/>
              <a:buChar char="•"/>
            </a:pPr>
            <a:r>
              <a:rPr lang="en-US" altLang="en-US" sz="2000"/>
              <a:t>therefore the paths to be taken cannot be determined.</a:t>
            </a:r>
          </a:p>
          <a:p>
            <a:pPr>
              <a:buFont typeface="Arial" panose="020B0604020202020204" pitchFamily="34" charset="0"/>
              <a:buChar char="•"/>
            </a:pPr>
            <a:r>
              <a:rPr lang="en-US" altLang="en-US" sz="2000">
                <a:cs typeface="Tahoma" panose="020B0604030504040204" pitchFamily="34" charset="0"/>
              </a:rPr>
              <a:t>A fault is a defect (bug) in a program which causes a failure.</a:t>
            </a:r>
          </a:p>
          <a:p>
            <a:pPr>
              <a:buFont typeface="Arial" panose="020B0604020202020204" pitchFamily="34" charset="0"/>
              <a:buChar char="•"/>
            </a:pPr>
            <a:r>
              <a:rPr lang="en-US" altLang="en-US" sz="2000">
                <a:cs typeface="Tahoma" panose="020B0604030504040204" pitchFamily="34" charset="0"/>
              </a:rPr>
              <a:t>A fault is a property of a program rather than a property of its execution</a:t>
            </a:r>
            <a:r>
              <a:rPr lang="en-US" altLang="en-US">
                <a:cs typeface="Tahoma" panose="020B0604030504040204" pitchFamily="34" charset="0"/>
              </a:rPr>
              <a:t>.  </a:t>
            </a:r>
          </a:p>
          <a:p>
            <a:pPr>
              <a:buFont typeface="Arial" panose="020B0604020202020204" pitchFamily="34" charset="0"/>
              <a:buChar char="•"/>
            </a:pPr>
            <a:endParaRPr lang="en-US" altLang="en-US"/>
          </a:p>
        </p:txBody>
      </p:sp>
      <p:sp>
        <p:nvSpPr>
          <p:cNvPr id="6" name="Date Placeholder 5"/>
          <p:cNvSpPr>
            <a:spLocks noGrp="1"/>
          </p:cNvSpPr>
          <p:nvPr>
            <p:ph type="dt" sz="quarter" idx="10"/>
          </p:nvPr>
        </p:nvSpPr>
        <p:spPr/>
        <p:txBody>
          <a:bodyPr/>
          <a:lstStyle/>
          <a:p>
            <a:pPr>
              <a:defRPr/>
            </a:pPr>
            <a:r>
              <a:rPr lang="en-US"/>
              <a:t>Chapter 18</a:t>
            </a:r>
          </a:p>
        </p:txBody>
      </p:sp>
      <p:sp>
        <p:nvSpPr>
          <p:cNvPr id="7" name="Slide Number Placeholder 6"/>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E9BC26-D4F1-4340-806B-0A673494D6D2}"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43000" y="152400"/>
            <a:ext cx="7315200" cy="1143000"/>
          </a:xfrm>
          <a:noFill/>
        </p:spPr>
        <p:txBody>
          <a:bodyPr/>
          <a:lstStyle/>
          <a:p>
            <a:r>
              <a:rPr lang="en-US" altLang="en-US"/>
              <a:t>Failure Distribution affected by:</a:t>
            </a:r>
          </a:p>
        </p:txBody>
      </p:sp>
      <p:sp>
        <p:nvSpPr>
          <p:cNvPr id="29699" name="Rectangle 3"/>
          <p:cNvSpPr>
            <a:spLocks noGrp="1" noChangeArrowheads="1"/>
          </p:cNvSpPr>
          <p:nvPr>
            <p:ph idx="1"/>
          </p:nvPr>
        </p:nvSpPr>
        <p:spPr>
          <a:xfrm>
            <a:off x="685800" y="1600200"/>
            <a:ext cx="7772400" cy="4876800"/>
          </a:xfrm>
        </p:spPr>
        <p:txBody>
          <a:bodyPr/>
          <a:lstStyle/>
          <a:p>
            <a:pPr>
              <a:buFont typeface="Arial" panose="020B0604020202020204" pitchFamily="34" charset="0"/>
              <a:buChar char="•"/>
            </a:pPr>
            <a:r>
              <a:rPr lang="en-US" altLang="en-US" sz="2400"/>
              <a:t>The number of faults in the software</a:t>
            </a:r>
          </a:p>
          <a:p>
            <a:pPr lvl="1">
              <a:buFont typeface="Arial" panose="020B0604020202020204" pitchFamily="34" charset="0"/>
              <a:buChar char="•"/>
            </a:pPr>
            <a:r>
              <a:rPr lang="en-US" altLang="en-US" sz="2000"/>
              <a:t>number introduced - number removed</a:t>
            </a:r>
          </a:p>
          <a:p>
            <a:pPr lvl="1">
              <a:buFont typeface="Arial" panose="020B0604020202020204" pitchFamily="34" charset="0"/>
              <a:buChar char="•"/>
            </a:pPr>
            <a:r>
              <a:rPr lang="en-US" altLang="en-US" sz="2000"/>
              <a:t>introduced during coding but may be a result of requirements or design defects</a:t>
            </a:r>
          </a:p>
          <a:p>
            <a:pPr>
              <a:buFont typeface="Arial" panose="020B0604020202020204" pitchFamily="34" charset="0"/>
              <a:buChar char="•"/>
            </a:pPr>
            <a:r>
              <a:rPr lang="en-US" altLang="en-US" sz="2400"/>
              <a:t>The execution or operational profile of the system</a:t>
            </a:r>
          </a:p>
          <a:p>
            <a:pPr lvl="1">
              <a:buFont typeface="Arial" panose="020B0604020202020204" pitchFamily="34" charset="0"/>
              <a:buChar char="•"/>
            </a:pPr>
            <a:r>
              <a:rPr lang="en-US" altLang="en-US" sz="2000"/>
              <a:t>cannot remove a fault unless detected</a:t>
            </a:r>
          </a:p>
          <a:p>
            <a:pPr lvl="1">
              <a:buFont typeface="Arial" panose="020B0604020202020204" pitchFamily="34" charset="0"/>
              <a:buChar char="•"/>
            </a:pPr>
            <a:r>
              <a:rPr lang="en-US" altLang="en-US" sz="2000"/>
              <a:t>detection resulting from execution depends on the length of execution time and the operating environment</a:t>
            </a:r>
          </a:p>
          <a:p>
            <a:pPr>
              <a:buFont typeface="Arial" panose="020B0604020202020204" pitchFamily="34" charset="0"/>
              <a:buChar char="•"/>
            </a:pPr>
            <a:r>
              <a:rPr lang="en-US" altLang="en-US" sz="2400"/>
              <a:t>Faults may be found through inspection (code audits), compiler diagnostics, design and code reviews.</a:t>
            </a:r>
          </a:p>
        </p:txBody>
      </p:sp>
      <p:sp>
        <p:nvSpPr>
          <p:cNvPr id="4" name="Date Placeholder 3"/>
          <p:cNvSpPr>
            <a:spLocks noGrp="1"/>
          </p:cNvSpPr>
          <p:nvPr>
            <p:ph type="dt" sz="quarter" idx="10"/>
          </p:nvPr>
        </p:nvSpPr>
        <p:spPr/>
        <p:txBody>
          <a:bodyPr/>
          <a:lstStyle/>
          <a:p>
            <a:pPr>
              <a:defRPr/>
            </a:pPr>
            <a:r>
              <a:rPr lang="en-US"/>
              <a:t>Chapter 18</a:t>
            </a: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09A4D2-0878-4AF1-BC08-060A9D4CF7CB}"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95400" y="152400"/>
            <a:ext cx="7162800" cy="1143000"/>
          </a:xfrm>
          <a:noFill/>
        </p:spPr>
        <p:txBody>
          <a:bodyPr/>
          <a:lstStyle/>
          <a:p>
            <a:r>
              <a:rPr lang="en-US" altLang="en-US" sz="3600">
                <a:latin typeface="Times New Roman" panose="02020603050405020304" pitchFamily="18" charset="0"/>
              </a:rPr>
              <a:t>Reliability Engineering </a:t>
            </a:r>
            <a:br>
              <a:rPr lang="en-US" altLang="en-US" sz="3600">
                <a:latin typeface="Times New Roman" panose="02020603050405020304" pitchFamily="18" charset="0"/>
              </a:rPr>
            </a:br>
            <a:r>
              <a:rPr lang="en-US" altLang="en-US" sz="3600">
                <a:latin typeface="Times New Roman" panose="02020603050405020304" pitchFamily="18" charset="0"/>
              </a:rPr>
              <a:t>Objectives, Functions,  and Processes</a:t>
            </a:r>
          </a:p>
        </p:txBody>
      </p:sp>
      <p:sp>
        <p:nvSpPr>
          <p:cNvPr id="19459" name="Rectangle 3"/>
          <p:cNvSpPr>
            <a:spLocks noGrp="1" noChangeArrowheads="1"/>
          </p:cNvSpPr>
          <p:nvPr>
            <p:ph idx="1"/>
          </p:nvPr>
        </p:nvSpPr>
        <p:spPr>
          <a:xfrm>
            <a:off x="533400" y="1524000"/>
            <a:ext cx="7772400" cy="4572000"/>
          </a:xfrm>
        </p:spPr>
        <p:txBody>
          <a:bodyPr/>
          <a:lstStyle/>
          <a:p>
            <a:pPr>
              <a:buFont typeface="Arial" panose="020B0604020202020204" pitchFamily="34" charset="0"/>
              <a:buChar char="•"/>
            </a:pPr>
            <a:r>
              <a:rPr lang="en-US" altLang="en-US" sz="2400"/>
              <a:t>The overall objective of reliability engineering is to insure that the final product will be both economically reliable and reliably safe.  </a:t>
            </a:r>
          </a:p>
          <a:p>
            <a:pPr>
              <a:buFont typeface="Arial" panose="020B0604020202020204" pitchFamily="34" charset="0"/>
              <a:buChar char="•"/>
            </a:pPr>
            <a:r>
              <a:rPr lang="en-US" altLang="en-US" sz="2400"/>
              <a:t>Economically reliable means that the product’s observed reliability has been established with consideration of the life cycle costs involved.  </a:t>
            </a:r>
          </a:p>
          <a:p>
            <a:pPr lvl="1">
              <a:buFont typeface="Arial" panose="020B0604020202020204" pitchFamily="34" charset="0"/>
              <a:buChar char="•"/>
            </a:pPr>
            <a:r>
              <a:rPr lang="en-US" altLang="en-US" sz="2000"/>
              <a:t>This would include both the acquisition costs and the costs of failures (including perhaps customer goodwill costs). </a:t>
            </a:r>
          </a:p>
          <a:p>
            <a:pPr>
              <a:buFont typeface="Arial" panose="020B0604020202020204" pitchFamily="34" charset="0"/>
              <a:buChar char="•"/>
            </a:pPr>
            <a:r>
              <a:rPr lang="en-US" altLang="en-US" sz="2400"/>
              <a:t>Reliably safe requires designing sufficient reliability into the product to insure that the probability of accidents, injury, or death resulting from a product failure is within an acceptable limit. </a:t>
            </a:r>
            <a:endParaRPr lang="en-US" altLang="en-US"/>
          </a:p>
        </p:txBody>
      </p:sp>
      <p:sp>
        <p:nvSpPr>
          <p:cNvPr id="6" name="Date Placeholder 5"/>
          <p:cNvSpPr>
            <a:spLocks noGrp="1"/>
          </p:cNvSpPr>
          <p:nvPr>
            <p:ph type="dt" sz="quarter" idx="10"/>
          </p:nvPr>
        </p:nvSpPr>
        <p:spPr/>
        <p:txBody>
          <a:bodyPr/>
          <a:lstStyle/>
          <a:p>
            <a:pPr>
              <a:defRPr/>
            </a:pPr>
            <a:r>
              <a:rPr lang="en-US"/>
              <a:t>Chapter 18</a:t>
            </a:r>
          </a:p>
        </p:txBody>
      </p:sp>
      <p:sp>
        <p:nvSpPr>
          <p:cNvPr id="7" name="Slide Number Placeholder 6"/>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7FC914-D47A-4EAB-A0FB-268E238C5E5F}"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19200" y="304800"/>
            <a:ext cx="7239000" cy="838200"/>
          </a:xfrm>
          <a:noFill/>
        </p:spPr>
        <p:txBody>
          <a:bodyPr/>
          <a:lstStyle/>
          <a:p>
            <a:r>
              <a:rPr lang="en-US" altLang="en-US"/>
              <a:t>Cascading Errors</a:t>
            </a:r>
          </a:p>
        </p:txBody>
      </p:sp>
      <p:sp>
        <p:nvSpPr>
          <p:cNvPr id="21" name="Date Placeholder 20"/>
          <p:cNvSpPr>
            <a:spLocks noGrp="1"/>
          </p:cNvSpPr>
          <p:nvPr>
            <p:ph type="dt" sz="quarter" idx="10"/>
          </p:nvPr>
        </p:nvSpPr>
        <p:spPr/>
        <p:txBody>
          <a:bodyPr/>
          <a:lstStyle/>
          <a:p>
            <a:pPr>
              <a:defRPr/>
            </a:pPr>
            <a:r>
              <a:rPr lang="en-US"/>
              <a:t>Chapter 18</a:t>
            </a:r>
          </a:p>
        </p:txBody>
      </p:sp>
      <p:sp>
        <p:nvSpPr>
          <p:cNvPr id="22" name="Slide Number Placeholder 21"/>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CC4BDF-C307-49F4-A45E-23EDE7150505}"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sp>
        <p:nvSpPr>
          <p:cNvPr id="30725" name="Rectangle 3"/>
          <p:cNvSpPr>
            <a:spLocks noChangeArrowheads="1"/>
          </p:cNvSpPr>
          <p:nvPr/>
        </p:nvSpPr>
        <p:spPr bwMode="auto">
          <a:xfrm>
            <a:off x="206375" y="1798638"/>
            <a:ext cx="19050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Requirement</a:t>
            </a:r>
          </a:p>
          <a:p>
            <a:r>
              <a:rPr lang="en-US" altLang="en-US" sz="1800"/>
              <a:t>Specification error</a:t>
            </a:r>
          </a:p>
        </p:txBody>
      </p:sp>
      <p:sp>
        <p:nvSpPr>
          <p:cNvPr id="30726" name="Rectangle 4"/>
          <p:cNvSpPr>
            <a:spLocks noChangeArrowheads="1"/>
          </p:cNvSpPr>
          <p:nvPr/>
        </p:nvSpPr>
        <p:spPr bwMode="auto">
          <a:xfrm>
            <a:off x="2644775" y="2941638"/>
            <a:ext cx="12954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High level</a:t>
            </a:r>
          </a:p>
          <a:p>
            <a:r>
              <a:rPr lang="en-US" altLang="en-US" sz="1800"/>
              <a:t>design error</a:t>
            </a:r>
          </a:p>
        </p:txBody>
      </p:sp>
      <p:sp>
        <p:nvSpPr>
          <p:cNvPr id="30727" name="Rectangle 5"/>
          <p:cNvSpPr>
            <a:spLocks noChangeArrowheads="1"/>
          </p:cNvSpPr>
          <p:nvPr/>
        </p:nvSpPr>
        <p:spPr bwMode="auto">
          <a:xfrm>
            <a:off x="2568575" y="1646238"/>
            <a:ext cx="1631950" cy="9286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Generates high </a:t>
            </a:r>
          </a:p>
          <a:p>
            <a:r>
              <a:rPr lang="en-US" altLang="en-US" sz="1800"/>
              <a:t>level design </a:t>
            </a:r>
          </a:p>
          <a:p>
            <a:r>
              <a:rPr lang="en-US" altLang="en-US" sz="1800"/>
              <a:t>error</a:t>
            </a:r>
          </a:p>
        </p:txBody>
      </p:sp>
      <p:sp>
        <p:nvSpPr>
          <p:cNvPr id="30728" name="Rectangle 6"/>
          <p:cNvSpPr>
            <a:spLocks noChangeArrowheads="1"/>
          </p:cNvSpPr>
          <p:nvPr/>
        </p:nvSpPr>
        <p:spPr bwMode="auto">
          <a:xfrm>
            <a:off x="6911975" y="1798638"/>
            <a:ext cx="17907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Generates coding</a:t>
            </a:r>
          </a:p>
          <a:p>
            <a:r>
              <a:rPr lang="en-US" altLang="en-US" sz="1800"/>
              <a:t>error</a:t>
            </a:r>
          </a:p>
        </p:txBody>
      </p:sp>
      <p:sp>
        <p:nvSpPr>
          <p:cNvPr id="30729" name="Rectangle 7"/>
          <p:cNvSpPr>
            <a:spLocks noChangeArrowheads="1"/>
          </p:cNvSpPr>
          <p:nvPr/>
        </p:nvSpPr>
        <p:spPr bwMode="auto">
          <a:xfrm>
            <a:off x="4854575" y="1646238"/>
            <a:ext cx="1568450" cy="9286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Generates low </a:t>
            </a:r>
          </a:p>
          <a:p>
            <a:r>
              <a:rPr lang="en-US" altLang="en-US" sz="1800"/>
              <a:t>level design </a:t>
            </a:r>
          </a:p>
          <a:p>
            <a:r>
              <a:rPr lang="en-US" altLang="en-US" sz="1800"/>
              <a:t>error</a:t>
            </a:r>
          </a:p>
        </p:txBody>
      </p:sp>
      <p:sp>
        <p:nvSpPr>
          <p:cNvPr id="30730" name="Rectangle 8"/>
          <p:cNvSpPr>
            <a:spLocks noChangeArrowheads="1"/>
          </p:cNvSpPr>
          <p:nvPr/>
        </p:nvSpPr>
        <p:spPr bwMode="auto">
          <a:xfrm>
            <a:off x="4778375" y="2865438"/>
            <a:ext cx="1568450" cy="9286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Generates low </a:t>
            </a:r>
          </a:p>
          <a:p>
            <a:r>
              <a:rPr lang="en-US" altLang="en-US" sz="1800"/>
              <a:t>level design </a:t>
            </a:r>
          </a:p>
          <a:p>
            <a:r>
              <a:rPr lang="en-US" altLang="en-US" sz="1800"/>
              <a:t>error</a:t>
            </a:r>
          </a:p>
        </p:txBody>
      </p:sp>
      <p:sp>
        <p:nvSpPr>
          <p:cNvPr id="30731" name="Rectangle 9"/>
          <p:cNvSpPr>
            <a:spLocks noChangeArrowheads="1"/>
          </p:cNvSpPr>
          <p:nvPr/>
        </p:nvSpPr>
        <p:spPr bwMode="auto">
          <a:xfrm>
            <a:off x="6988175" y="2865438"/>
            <a:ext cx="17907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Generates coding</a:t>
            </a:r>
          </a:p>
          <a:p>
            <a:r>
              <a:rPr lang="en-US" altLang="en-US" sz="1800"/>
              <a:t>error</a:t>
            </a:r>
          </a:p>
        </p:txBody>
      </p:sp>
      <p:sp>
        <p:nvSpPr>
          <p:cNvPr id="30732" name="Rectangle 10"/>
          <p:cNvSpPr>
            <a:spLocks noChangeArrowheads="1"/>
          </p:cNvSpPr>
          <p:nvPr/>
        </p:nvSpPr>
        <p:spPr bwMode="auto">
          <a:xfrm>
            <a:off x="4549775" y="4313238"/>
            <a:ext cx="12954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Low level</a:t>
            </a:r>
          </a:p>
          <a:p>
            <a:r>
              <a:rPr lang="en-US" altLang="en-US" sz="1800"/>
              <a:t>design error</a:t>
            </a:r>
          </a:p>
        </p:txBody>
      </p:sp>
      <p:sp>
        <p:nvSpPr>
          <p:cNvPr id="30733" name="Rectangle 11"/>
          <p:cNvSpPr>
            <a:spLocks noChangeArrowheads="1"/>
          </p:cNvSpPr>
          <p:nvPr/>
        </p:nvSpPr>
        <p:spPr bwMode="auto">
          <a:xfrm>
            <a:off x="6911975" y="4389438"/>
            <a:ext cx="17907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Generates coding</a:t>
            </a:r>
          </a:p>
          <a:p>
            <a:r>
              <a:rPr lang="en-US" altLang="en-US" sz="1800"/>
              <a:t>error</a:t>
            </a:r>
          </a:p>
        </p:txBody>
      </p:sp>
      <p:sp>
        <p:nvSpPr>
          <p:cNvPr id="30734" name="Rectangle 12"/>
          <p:cNvSpPr>
            <a:spLocks noChangeArrowheads="1"/>
          </p:cNvSpPr>
          <p:nvPr/>
        </p:nvSpPr>
        <p:spPr bwMode="auto">
          <a:xfrm>
            <a:off x="7292975" y="5532438"/>
            <a:ext cx="86995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Coding</a:t>
            </a:r>
          </a:p>
          <a:p>
            <a:r>
              <a:rPr lang="en-US" altLang="en-US" sz="1800"/>
              <a:t>error</a:t>
            </a:r>
          </a:p>
        </p:txBody>
      </p:sp>
      <p:sp>
        <p:nvSpPr>
          <p:cNvPr id="30735" name="Line 13"/>
          <p:cNvSpPr>
            <a:spLocks noChangeShapeType="1"/>
          </p:cNvSpPr>
          <p:nvPr/>
        </p:nvSpPr>
        <p:spPr bwMode="auto">
          <a:xfrm>
            <a:off x="4041775" y="3276600"/>
            <a:ext cx="5302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4"/>
          <p:cNvSpPr>
            <a:spLocks noChangeShapeType="1"/>
          </p:cNvSpPr>
          <p:nvPr/>
        </p:nvSpPr>
        <p:spPr bwMode="auto">
          <a:xfrm>
            <a:off x="6480175" y="2133600"/>
            <a:ext cx="3778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37" name="Line 15"/>
          <p:cNvSpPr>
            <a:spLocks noChangeShapeType="1"/>
          </p:cNvSpPr>
          <p:nvPr/>
        </p:nvSpPr>
        <p:spPr bwMode="auto">
          <a:xfrm>
            <a:off x="6403975" y="3200400"/>
            <a:ext cx="5302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6"/>
          <p:cNvSpPr>
            <a:spLocks noChangeShapeType="1"/>
          </p:cNvSpPr>
          <p:nvPr/>
        </p:nvSpPr>
        <p:spPr bwMode="auto">
          <a:xfrm>
            <a:off x="6022975" y="4648200"/>
            <a:ext cx="7588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17"/>
          <p:cNvSpPr>
            <a:spLocks noChangeShapeType="1"/>
          </p:cNvSpPr>
          <p:nvPr/>
        </p:nvSpPr>
        <p:spPr bwMode="auto">
          <a:xfrm>
            <a:off x="4346575" y="2133600"/>
            <a:ext cx="3778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18"/>
          <p:cNvSpPr>
            <a:spLocks noChangeShapeType="1"/>
          </p:cNvSpPr>
          <p:nvPr/>
        </p:nvSpPr>
        <p:spPr bwMode="auto">
          <a:xfrm>
            <a:off x="2212975" y="2133600"/>
            <a:ext cx="3778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30741"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962400"/>
            <a:ext cx="16637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2" name="Rectangle 20"/>
          <p:cNvSpPr>
            <a:spLocks noChangeArrowheads="1"/>
          </p:cNvSpPr>
          <p:nvPr/>
        </p:nvSpPr>
        <p:spPr bwMode="auto">
          <a:xfrm>
            <a:off x="212725" y="4319588"/>
            <a:ext cx="23431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As a software engineer,</a:t>
            </a:r>
          </a:p>
          <a:p>
            <a:r>
              <a:rPr lang="en-US" altLang="en-US" sz="1800"/>
              <a:t>I know how important</a:t>
            </a:r>
          </a:p>
          <a:p>
            <a:r>
              <a:rPr lang="en-US" altLang="en-US" sz="1800"/>
              <a:t>it is to find errors early </a:t>
            </a:r>
          </a:p>
          <a:p>
            <a:r>
              <a:rPr lang="en-US" altLang="en-US" sz="1800"/>
              <a:t>in the development </a:t>
            </a:r>
          </a:p>
          <a:p>
            <a:r>
              <a:rPr lang="en-US" altLang="en-US" sz="1800"/>
              <a:t>cycle.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219200" y="457200"/>
            <a:ext cx="7239000" cy="914400"/>
          </a:xfrm>
          <a:noFill/>
        </p:spPr>
        <p:txBody>
          <a:bodyPr/>
          <a:lstStyle/>
          <a:p>
            <a:r>
              <a:rPr lang="en-US" altLang="en-US"/>
              <a:t>Software Reliability Models</a:t>
            </a:r>
          </a:p>
        </p:txBody>
      </p:sp>
      <p:sp>
        <p:nvSpPr>
          <p:cNvPr id="7" name="Date Placeholder 6"/>
          <p:cNvSpPr>
            <a:spLocks noGrp="1"/>
          </p:cNvSpPr>
          <p:nvPr>
            <p:ph type="dt" sz="quarter" idx="10"/>
          </p:nvPr>
        </p:nvSpPr>
        <p:spPr/>
        <p:txBody>
          <a:bodyPr/>
          <a:lstStyle/>
          <a:p>
            <a:pPr>
              <a:defRPr/>
            </a:pPr>
            <a:r>
              <a:rPr lang="en-US"/>
              <a:t>Chapter 18</a:t>
            </a:r>
          </a:p>
        </p:txBody>
      </p:sp>
      <p:sp>
        <p:nvSpPr>
          <p:cNvPr id="8" name="Slide Number Placeholder 7"/>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306C3B-98F9-4B74-AC3E-4C52C41BDC7E}"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sp>
        <p:nvSpPr>
          <p:cNvPr id="8198" name="Rectangle 3"/>
          <p:cNvSpPr>
            <a:spLocks noChangeArrowheads="1"/>
          </p:cNvSpPr>
          <p:nvPr/>
        </p:nvSpPr>
        <p:spPr bwMode="auto">
          <a:xfrm>
            <a:off x="746125" y="1584325"/>
            <a:ext cx="757078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Definition:</a:t>
            </a:r>
          </a:p>
          <a:p>
            <a:r>
              <a:rPr lang="en-US" altLang="en-US">
                <a:latin typeface="Arial" panose="020B0604020202020204" pitchFamily="34" charset="0"/>
              </a:rPr>
              <a:t>A Mathematical model constructed for the purpose</a:t>
            </a:r>
          </a:p>
          <a:p>
            <a:r>
              <a:rPr lang="en-US" altLang="en-US">
                <a:latin typeface="Arial" panose="020B0604020202020204" pitchFamily="34" charset="0"/>
              </a:rPr>
              <a:t>of assessing the reliability of software from specified</a:t>
            </a:r>
          </a:p>
          <a:p>
            <a:r>
              <a:rPr lang="en-US" altLang="en-US">
                <a:latin typeface="Arial" panose="020B0604020202020204" pitchFamily="34" charset="0"/>
              </a:rPr>
              <a:t>parameters which are either assumed or are estimated</a:t>
            </a:r>
          </a:p>
          <a:p>
            <a:r>
              <a:rPr lang="en-US" altLang="en-US">
                <a:latin typeface="Arial" panose="020B0604020202020204" pitchFamily="34" charset="0"/>
              </a:rPr>
              <a:t>from observable data.</a:t>
            </a:r>
          </a:p>
        </p:txBody>
      </p:sp>
      <p:sp>
        <p:nvSpPr>
          <p:cNvPr id="8199" name="Rectangle 4"/>
          <p:cNvSpPr>
            <a:spLocks noChangeArrowheads="1"/>
          </p:cNvSpPr>
          <p:nvPr/>
        </p:nvSpPr>
        <p:spPr bwMode="auto">
          <a:xfrm>
            <a:off x="746125" y="3717925"/>
            <a:ext cx="79787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Primary functions:</a:t>
            </a:r>
          </a:p>
          <a:p>
            <a:r>
              <a:rPr lang="en-US" altLang="en-US"/>
              <a:t>	R(t) - reliability at time</a:t>
            </a:r>
          </a:p>
          <a:p>
            <a:r>
              <a:rPr lang="en-US" altLang="en-US"/>
              <a:t>	</a:t>
            </a:r>
            <a:r>
              <a:rPr lang="en-US" altLang="en-US">
                <a:sym typeface="Symbol" panose="05050102010706020507" pitchFamily="18" charset="2"/>
              </a:rPr>
              <a:t></a:t>
            </a:r>
            <a:r>
              <a:rPr lang="en-US" altLang="en-US"/>
              <a:t>(t) - intensity function</a:t>
            </a:r>
          </a:p>
          <a:p>
            <a:r>
              <a:rPr lang="en-US" altLang="en-US"/>
              <a:t>	n(t) - expected (cumulative) number of failures at time t</a:t>
            </a:r>
          </a:p>
        </p:txBody>
      </p:sp>
      <p:graphicFrame>
        <p:nvGraphicFramePr>
          <p:cNvPr id="8194" name="Object 2"/>
          <p:cNvGraphicFramePr>
            <a:graphicFrameLocks/>
          </p:cNvGraphicFramePr>
          <p:nvPr/>
        </p:nvGraphicFramePr>
        <p:xfrm>
          <a:off x="2566988" y="5494338"/>
          <a:ext cx="2921000" cy="989012"/>
        </p:xfrm>
        <a:graphic>
          <a:graphicData uri="http://schemas.openxmlformats.org/presentationml/2006/ole">
            <mc:AlternateContent xmlns:mc="http://schemas.openxmlformats.org/markup-compatibility/2006">
              <mc:Choice xmlns:v="urn:schemas-microsoft-com:vml" Requires="v">
                <p:oleObj spid="_x0000_s8200" name="Equation" r:id="rId4" imgW="2920680" imgH="988920" progId="Equation.3">
                  <p:embed/>
                </p:oleObj>
              </mc:Choice>
              <mc:Fallback>
                <p:oleObj name="Equation" r:id="rId4" imgW="2920680" imgH="98892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5494338"/>
                        <a:ext cx="292100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47800" y="304800"/>
            <a:ext cx="7107238" cy="885825"/>
          </a:xfrm>
          <a:noFill/>
        </p:spPr>
        <p:txBody>
          <a:bodyPr/>
          <a:lstStyle/>
          <a:p>
            <a:r>
              <a:rPr lang="en-US" altLang="en-US"/>
              <a:t>Software Reliability Models</a:t>
            </a:r>
          </a:p>
        </p:txBody>
      </p:sp>
      <p:sp>
        <p:nvSpPr>
          <p:cNvPr id="31747" name="Rectangle 3"/>
          <p:cNvSpPr>
            <a:spLocks noGrp="1" noChangeArrowheads="1"/>
          </p:cNvSpPr>
          <p:nvPr>
            <p:ph idx="1"/>
          </p:nvPr>
        </p:nvSpPr>
        <p:spPr/>
        <p:txBody>
          <a:bodyPr/>
          <a:lstStyle/>
          <a:p>
            <a:r>
              <a:rPr lang="en-US" altLang="en-US"/>
              <a:t>Time-to-failure models</a:t>
            </a:r>
          </a:p>
          <a:p>
            <a:pPr lvl="1"/>
            <a:r>
              <a:rPr lang="en-US" altLang="en-US"/>
              <a:t>characterized by a time to next failure distribution</a:t>
            </a:r>
          </a:p>
          <a:p>
            <a:pPr lvl="1"/>
            <a:r>
              <a:rPr lang="en-US" altLang="en-US"/>
              <a:t>typically based upon the exponential</a:t>
            </a:r>
          </a:p>
          <a:p>
            <a:r>
              <a:rPr lang="en-US" altLang="en-US"/>
              <a:t>Error counting models</a:t>
            </a:r>
          </a:p>
          <a:p>
            <a:pPr lvl="1"/>
            <a:r>
              <a:rPr lang="en-US" altLang="en-US"/>
              <a:t>characterized by the number of remaining errors</a:t>
            </a:r>
          </a:p>
          <a:p>
            <a:pPr lvl="1"/>
            <a:r>
              <a:rPr lang="en-US" altLang="en-US"/>
              <a:t>typically based upon the Poisson</a:t>
            </a:r>
          </a:p>
          <a:p>
            <a:r>
              <a:rPr lang="en-US" altLang="en-US"/>
              <a:t>Unique Models</a:t>
            </a:r>
          </a:p>
          <a:p>
            <a:pPr lvl="1"/>
            <a:r>
              <a:rPr lang="en-US" altLang="en-US"/>
              <a:t>error complexity model</a:t>
            </a:r>
          </a:p>
        </p:txBody>
      </p:sp>
      <p:sp>
        <p:nvSpPr>
          <p:cNvPr id="4" name="Date Placeholder 3"/>
          <p:cNvSpPr>
            <a:spLocks noGrp="1"/>
          </p:cNvSpPr>
          <p:nvPr>
            <p:ph type="dt" sz="quarter" idx="10"/>
          </p:nvPr>
        </p:nvSpPr>
        <p:spPr/>
        <p:txBody>
          <a:bodyPr/>
          <a:lstStyle/>
          <a:p>
            <a:pPr>
              <a:defRPr/>
            </a:pPr>
            <a:r>
              <a:rPr lang="en-US"/>
              <a:t>Chapter 18</a:t>
            </a: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7FF3F2-9E37-4E3F-8673-20DC5E97C878}"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19200" y="228600"/>
            <a:ext cx="7696200" cy="1143000"/>
          </a:xfrm>
          <a:noFill/>
        </p:spPr>
        <p:txBody>
          <a:bodyPr/>
          <a:lstStyle/>
          <a:p>
            <a:r>
              <a:rPr lang="en-US" altLang="en-US" sz="3600"/>
              <a:t>Reliability Models - typical assumptions</a:t>
            </a:r>
          </a:p>
        </p:txBody>
      </p:sp>
      <p:sp>
        <p:nvSpPr>
          <p:cNvPr id="32771" name="Rectangle 3"/>
          <p:cNvSpPr>
            <a:spLocks noGrp="1" noChangeArrowheads="1"/>
          </p:cNvSpPr>
          <p:nvPr>
            <p:ph idx="1"/>
          </p:nvPr>
        </p:nvSpPr>
        <p:spPr>
          <a:xfrm>
            <a:off x="762000" y="1600200"/>
            <a:ext cx="7772400" cy="4114800"/>
          </a:xfrm>
        </p:spPr>
        <p:txBody>
          <a:bodyPr/>
          <a:lstStyle/>
          <a:p>
            <a:pPr>
              <a:buFont typeface="Arial" panose="020B0604020202020204" pitchFamily="34" charset="0"/>
              <a:buChar char="•"/>
            </a:pPr>
            <a:r>
              <a:rPr lang="en-US" altLang="en-US" sz="2400"/>
              <a:t>Monotonic (decreasing) failure intensity function</a:t>
            </a:r>
          </a:p>
          <a:p>
            <a:pPr>
              <a:buFont typeface="Arial" panose="020B0604020202020204" pitchFamily="34" charset="0"/>
              <a:buChar char="•"/>
            </a:pPr>
            <a:r>
              <a:rPr lang="en-US" altLang="en-US" sz="2400"/>
              <a:t>Faults are independent</a:t>
            </a:r>
          </a:p>
          <a:p>
            <a:pPr>
              <a:buFont typeface="Arial" panose="020B0604020202020204" pitchFamily="34" charset="0"/>
              <a:buChar char="•"/>
            </a:pPr>
            <a:r>
              <a:rPr lang="en-US" altLang="en-US" sz="2400"/>
              <a:t>Perfect and instant removal of faults once discovered (as opposed to batch fixes)</a:t>
            </a:r>
          </a:p>
          <a:p>
            <a:pPr>
              <a:buFont typeface="Arial" panose="020B0604020202020204" pitchFamily="34" charset="0"/>
              <a:buChar char="•"/>
            </a:pPr>
            <a:r>
              <a:rPr lang="en-US" altLang="en-US" sz="2400"/>
              <a:t>(Usually) a finite number of faults are present </a:t>
            </a:r>
          </a:p>
          <a:p>
            <a:pPr>
              <a:buFont typeface="Arial" panose="020B0604020202020204" pitchFamily="34" charset="0"/>
              <a:buChar char="•"/>
            </a:pPr>
            <a:r>
              <a:rPr lang="en-US" altLang="en-US" sz="2400"/>
              <a:t>Time between failures are independent</a:t>
            </a:r>
          </a:p>
          <a:p>
            <a:pPr>
              <a:buFont typeface="Arial" panose="020B0604020202020204" pitchFamily="34" charset="0"/>
              <a:buChar char="•"/>
            </a:pPr>
            <a:r>
              <a:rPr lang="en-US" altLang="en-US" sz="2400"/>
              <a:t>Intensity function is related to number of errors remaining</a:t>
            </a:r>
          </a:p>
          <a:p>
            <a:pPr>
              <a:buFont typeface="Arial" panose="020B0604020202020204" pitchFamily="34" charset="0"/>
              <a:buChar char="•"/>
            </a:pPr>
            <a:r>
              <a:rPr lang="en-US" altLang="en-US" sz="2400"/>
              <a:t>NHPP (CFR between defect removals)</a:t>
            </a:r>
          </a:p>
        </p:txBody>
      </p:sp>
      <p:sp>
        <p:nvSpPr>
          <p:cNvPr id="4" name="Date Placeholder 3"/>
          <p:cNvSpPr>
            <a:spLocks noGrp="1"/>
          </p:cNvSpPr>
          <p:nvPr>
            <p:ph type="dt" sz="quarter" idx="10"/>
          </p:nvPr>
        </p:nvSpPr>
        <p:spPr/>
        <p:txBody>
          <a:bodyPr/>
          <a:lstStyle/>
          <a:p>
            <a:pPr>
              <a:defRPr/>
            </a:pPr>
            <a:r>
              <a:rPr lang="en-US"/>
              <a:t>Chapter 18</a:t>
            </a: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BEAB48-B7FB-4712-BE2A-D2CB9E3EFA3A}"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14600" y="533400"/>
            <a:ext cx="5791200" cy="762000"/>
          </a:xfrm>
        </p:spPr>
        <p:txBody>
          <a:bodyPr/>
          <a:lstStyle/>
          <a:p>
            <a:r>
              <a:rPr lang="en-US" altLang="en-US" sz="3600"/>
              <a:t>The Reliability Engineer</a:t>
            </a:r>
            <a:endParaRPr lang="en-US" altLang="en-US"/>
          </a:p>
        </p:txBody>
      </p:sp>
      <p:sp>
        <p:nvSpPr>
          <p:cNvPr id="33795" name="Rectangle 3"/>
          <p:cNvSpPr>
            <a:spLocks noGrp="1" noChangeArrowheads="1"/>
          </p:cNvSpPr>
          <p:nvPr>
            <p:ph idx="1"/>
          </p:nvPr>
        </p:nvSpPr>
        <p:spPr>
          <a:xfrm>
            <a:off x="1371600" y="1524000"/>
            <a:ext cx="7772400" cy="4572000"/>
          </a:xfrm>
        </p:spPr>
        <p:txBody>
          <a:bodyPr/>
          <a:lstStyle/>
          <a:p>
            <a:pPr>
              <a:lnSpc>
                <a:spcPct val="90000"/>
              </a:lnSpc>
            </a:pPr>
            <a:r>
              <a:rPr lang="en-US" altLang="en-US" sz="2600"/>
              <a:t>    </a:t>
            </a:r>
            <a:r>
              <a:rPr lang="en-US" altLang="en-US" sz="2200"/>
              <a:t>Reliability Engineers are a sad and embittered race.  A lonely group despised by both the design team and management; their sole function being to generate failures.  And generate failures they will!  For it is their very life, their ambrosia, their reason for being.  Many a good designer has quietly disappeared after receiving one too many failures.  Management has lost their stock options because the reliability growth curve did not grow.  No wonder the poor reliability engineer dines alone, talks to no one, and has no friends.  Their only hope to escape the despair of the day to day job comes with the knowledge that all things must fail, and eventually as the reliability life test runs to its inevitable conclusion, so will they.</a:t>
            </a:r>
          </a:p>
        </p:txBody>
      </p:sp>
      <p:sp>
        <p:nvSpPr>
          <p:cNvPr id="9" name="Date Placeholder 8"/>
          <p:cNvSpPr>
            <a:spLocks noGrp="1"/>
          </p:cNvSpPr>
          <p:nvPr>
            <p:ph type="dt" sz="quarter" idx="10"/>
          </p:nvPr>
        </p:nvSpPr>
        <p:spPr/>
        <p:txBody>
          <a:bodyPr/>
          <a:lstStyle/>
          <a:p>
            <a:pPr>
              <a:defRPr/>
            </a:pPr>
            <a:r>
              <a:rPr lang="en-US"/>
              <a:t>Chapter 18</a:t>
            </a:r>
          </a:p>
        </p:txBody>
      </p:sp>
      <p:sp>
        <p:nvSpPr>
          <p:cNvPr id="8" name="Slide Number Placeholder 7"/>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309A4B-DBD5-4862-8327-3B015A4C9677}"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grpSp>
        <p:nvGrpSpPr>
          <p:cNvPr id="33798" name="Group 4"/>
          <p:cNvGrpSpPr>
            <a:grpSpLocks/>
          </p:cNvGrpSpPr>
          <p:nvPr/>
        </p:nvGrpSpPr>
        <p:grpSpPr bwMode="auto">
          <a:xfrm>
            <a:off x="0" y="2133600"/>
            <a:ext cx="1752600" cy="4724400"/>
            <a:chOff x="0" y="1344"/>
            <a:chExt cx="1104" cy="2976"/>
          </a:xfrm>
        </p:grpSpPr>
        <p:pic>
          <p:nvPicPr>
            <p:cNvPr id="3379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0"/>
              <a:ext cx="756"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3800" name="AutoShape 6"/>
            <p:cNvSpPr>
              <a:spLocks noChangeArrowheads="1"/>
            </p:cNvSpPr>
            <p:nvPr/>
          </p:nvSpPr>
          <p:spPr bwMode="auto">
            <a:xfrm>
              <a:off x="0" y="1344"/>
              <a:ext cx="1104" cy="864"/>
            </a:xfrm>
            <a:prstGeom prst="wedgeRectCallout">
              <a:avLst>
                <a:gd name="adj1" fmla="val -18597"/>
                <a:gd name="adj2" fmla="val 128310"/>
              </a:avLst>
            </a:prstGeom>
            <a:solidFill>
              <a:srgbClr val="E8F60A"/>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solidFill>
                    <a:schemeClr val="bg2"/>
                  </a:solidFill>
                  <a:latin typeface="Comic Sans MS" panose="030F0702030302020204" pitchFamily="66" charset="0"/>
                </a:rPr>
                <a:t>I am going to be a reliability engineer.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1143000" y="1524000"/>
            <a:ext cx="7772400" cy="4495800"/>
          </a:xfrm>
        </p:spPr>
        <p:txBody>
          <a:bodyPr/>
          <a:lstStyle/>
          <a:p>
            <a:pPr>
              <a:buFont typeface="Arial" panose="020B0604020202020204" pitchFamily="34" charset="0"/>
              <a:buChar char="•"/>
            </a:pPr>
            <a:r>
              <a:rPr lang="en-US" altLang="en-US" sz="2000"/>
              <a:t>Quantifying reliability requirements as design goals or specifications,</a:t>
            </a:r>
          </a:p>
          <a:p>
            <a:pPr>
              <a:buFont typeface="Arial" panose="020B0604020202020204" pitchFamily="34" charset="0"/>
              <a:buChar char="•"/>
            </a:pPr>
            <a:r>
              <a:rPr lang="en-US" altLang="en-US" sz="2000"/>
              <a:t>Allocating or apportioning reliability requirements to system components and parts,</a:t>
            </a:r>
          </a:p>
          <a:p>
            <a:pPr>
              <a:buFont typeface="Arial" panose="020B0604020202020204" pitchFamily="34" charset="0"/>
              <a:buChar char="•"/>
            </a:pPr>
            <a:r>
              <a:rPr lang="en-US" altLang="en-US" sz="2000"/>
              <a:t>Applying reliability design methods during product development (parts selection, derating,  etc.),</a:t>
            </a:r>
          </a:p>
          <a:p>
            <a:pPr>
              <a:buFont typeface="Arial" panose="020B0604020202020204" pitchFamily="34" charset="0"/>
              <a:buChar char="•"/>
            </a:pPr>
            <a:r>
              <a:rPr lang="en-US" altLang="en-US" sz="2000"/>
              <a:t>Performing R&amp;M analysis (block diagrams, stress-strength, redundancy, R&amp;M trade-offs , etc.).</a:t>
            </a:r>
          </a:p>
          <a:p>
            <a:pPr>
              <a:buFont typeface="Arial" panose="020B0604020202020204" pitchFamily="34" charset="0"/>
              <a:buChar char="•"/>
            </a:pPr>
            <a:r>
              <a:rPr lang="en-US" altLang="en-US" sz="2000"/>
              <a:t>Conducting a FMEA program,</a:t>
            </a:r>
          </a:p>
          <a:p>
            <a:pPr>
              <a:buFont typeface="Arial" panose="020B0604020202020204" pitchFamily="34" charset="0"/>
              <a:buChar char="•"/>
            </a:pPr>
            <a:r>
              <a:rPr lang="en-US" altLang="en-US" sz="2000"/>
              <a:t>Participating in design reviews,</a:t>
            </a:r>
          </a:p>
          <a:p>
            <a:pPr>
              <a:buFont typeface="Arial" panose="020B0604020202020204" pitchFamily="34" charset="0"/>
              <a:buChar char="•"/>
            </a:pPr>
            <a:r>
              <a:rPr lang="en-US" altLang="en-US" sz="2000"/>
              <a:t>Establishing test procedures and conducting reliability testing,</a:t>
            </a:r>
          </a:p>
          <a:p>
            <a:pPr>
              <a:buFont typeface="Arial" panose="020B0604020202020204" pitchFamily="34" charset="0"/>
              <a:buChar char="•"/>
            </a:pPr>
            <a:r>
              <a:rPr lang="en-US" altLang="en-US" sz="2000"/>
              <a:t>Performing a reliability prediction or demonstration,</a:t>
            </a:r>
          </a:p>
          <a:p>
            <a:pPr>
              <a:buFont typeface="Arial" panose="020B0604020202020204" pitchFamily="34" charset="0"/>
              <a:buChar char="•"/>
            </a:pPr>
            <a:r>
              <a:rPr lang="en-US" altLang="en-US" sz="2000"/>
              <a:t>Developing a reliability plan.</a:t>
            </a:r>
          </a:p>
        </p:txBody>
      </p:sp>
      <p:sp>
        <p:nvSpPr>
          <p:cNvPr id="7" name="Date Placeholder 6"/>
          <p:cNvSpPr>
            <a:spLocks noGrp="1"/>
          </p:cNvSpPr>
          <p:nvPr>
            <p:ph type="dt" sz="quarter" idx="10"/>
          </p:nvPr>
        </p:nvSpPr>
        <p:spPr/>
        <p:txBody>
          <a:bodyPr/>
          <a:lstStyle/>
          <a:p>
            <a:pPr>
              <a:defRPr/>
            </a:pPr>
            <a:r>
              <a:rPr lang="en-US"/>
              <a:t>Chapter 18</a:t>
            </a:r>
          </a:p>
        </p:txBody>
      </p:sp>
      <p:sp>
        <p:nvSpPr>
          <p:cNvPr id="8" name="Slide Number Placeholder 7"/>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57004B-DA95-4FB7-8275-07613F9EA710}"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pic>
        <p:nvPicPr>
          <p:cNvPr id="204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87438"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0486" name="AutoShape 5"/>
          <p:cNvSpPr>
            <a:spLocks noChangeArrowheads="1"/>
          </p:cNvSpPr>
          <p:nvPr/>
        </p:nvSpPr>
        <p:spPr bwMode="auto">
          <a:xfrm>
            <a:off x="1828800" y="304800"/>
            <a:ext cx="2743200" cy="914400"/>
          </a:xfrm>
          <a:prstGeom prst="wedgeRoundRectCallout">
            <a:avLst>
              <a:gd name="adj1" fmla="val -67074"/>
              <a:gd name="adj2" fmla="val -21005"/>
              <a:gd name="adj3" fmla="val 16667"/>
            </a:avLst>
          </a:prstGeom>
          <a:solidFill>
            <a:srgbClr val="FFFFFF"/>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Can you list the functions of a reliability engineer for 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95400" y="533400"/>
            <a:ext cx="7086600" cy="685800"/>
          </a:xfrm>
          <a:noFill/>
        </p:spPr>
        <p:txBody>
          <a:bodyPr/>
          <a:lstStyle/>
          <a:p>
            <a:r>
              <a:rPr lang="en-US" altLang="en-US"/>
              <a:t>Maintainability Engineers</a:t>
            </a:r>
          </a:p>
        </p:txBody>
      </p:sp>
      <p:sp>
        <p:nvSpPr>
          <p:cNvPr id="21507" name="Rectangle 3"/>
          <p:cNvSpPr>
            <a:spLocks noGrp="1" noChangeArrowheads="1"/>
          </p:cNvSpPr>
          <p:nvPr>
            <p:ph idx="1"/>
          </p:nvPr>
        </p:nvSpPr>
        <p:spPr>
          <a:xfrm>
            <a:off x="685800" y="1447800"/>
            <a:ext cx="7772400" cy="2667000"/>
          </a:xfrm>
        </p:spPr>
        <p:txBody>
          <a:bodyPr/>
          <a:lstStyle/>
          <a:p>
            <a:pPr>
              <a:buFont typeface="Arial" panose="020B0604020202020204" pitchFamily="34" charset="0"/>
              <a:buChar char="•"/>
            </a:pPr>
            <a:r>
              <a:rPr lang="en-US" altLang="en-US" sz="2400"/>
              <a:t>The objective of maintainability engineering is to insure restoration of a failed system or product is accomplished in a timely and safe manner.  </a:t>
            </a:r>
          </a:p>
          <a:p>
            <a:pPr>
              <a:buFont typeface="Arial" panose="020B0604020202020204" pitchFamily="34" charset="0"/>
              <a:buChar char="•"/>
            </a:pPr>
            <a:r>
              <a:rPr lang="en-US" altLang="en-US" sz="2400"/>
              <a:t>The economics of repair considers the trade-offs among product reliability, repair time, maintenance resources and spare parts requirements. </a:t>
            </a:r>
          </a:p>
        </p:txBody>
      </p:sp>
      <p:sp>
        <p:nvSpPr>
          <p:cNvPr id="8" name="Date Placeholder 7"/>
          <p:cNvSpPr>
            <a:spLocks noGrp="1"/>
          </p:cNvSpPr>
          <p:nvPr>
            <p:ph type="dt" sz="quarter" idx="10"/>
          </p:nvPr>
        </p:nvSpPr>
        <p:spPr/>
        <p:txBody>
          <a:bodyPr/>
          <a:lstStyle/>
          <a:p>
            <a:pPr>
              <a:defRPr/>
            </a:pPr>
            <a:r>
              <a:rPr lang="en-US"/>
              <a:t>Chapter 18</a:t>
            </a:r>
          </a:p>
        </p:txBody>
      </p:sp>
      <p:sp>
        <p:nvSpPr>
          <p:cNvPr id="9" name="Slide Number Placeholder 8"/>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10EEA6-ED05-4169-B5A0-3EC9A4450367}"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pic>
        <p:nvPicPr>
          <p:cNvPr id="2151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114800"/>
            <a:ext cx="2090738"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ular Callout 9"/>
          <p:cNvSpPr/>
          <p:nvPr/>
        </p:nvSpPr>
        <p:spPr bwMode="auto">
          <a:xfrm>
            <a:off x="2438400" y="3886200"/>
            <a:ext cx="3124200" cy="990600"/>
          </a:xfrm>
          <a:prstGeom prst="wedgeRoundRectCallout">
            <a:avLst>
              <a:gd name="adj1" fmla="val 61343"/>
              <a:gd name="adj2" fmla="val 80702"/>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r>
              <a:rPr lang="en-US" sz="1800" dirty="0">
                <a:latin typeface="Comic Sans MS" pitchFamily="66" charset="0"/>
              </a:rPr>
              <a:t>With these grades, I can be a maintainability engineer.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81000" y="2133600"/>
            <a:ext cx="8077200" cy="4191000"/>
          </a:xfrm>
        </p:spPr>
        <p:txBody>
          <a:bodyPr/>
          <a:lstStyle/>
          <a:p>
            <a:pPr>
              <a:buFont typeface="Arial" panose="020B0604020202020204" pitchFamily="34" charset="0"/>
              <a:buChar char="•"/>
            </a:pPr>
            <a:r>
              <a:rPr lang="en-US" altLang="en-US" sz="2000"/>
              <a:t>Quantifying maintainability requirements as design goals or specifications,</a:t>
            </a:r>
          </a:p>
          <a:p>
            <a:pPr>
              <a:buFont typeface="Arial" panose="020B0604020202020204" pitchFamily="34" charset="0"/>
              <a:buChar char="•"/>
            </a:pPr>
            <a:r>
              <a:rPr lang="en-US" altLang="en-US" sz="2000"/>
              <a:t>Allocating or apportioning maintainability to system assemblies and components,</a:t>
            </a:r>
          </a:p>
          <a:p>
            <a:pPr>
              <a:buFont typeface="Arial" panose="020B0604020202020204" pitchFamily="34" charset="0"/>
              <a:buChar char="•"/>
            </a:pPr>
            <a:r>
              <a:rPr lang="en-US" altLang="en-US" sz="2000"/>
              <a:t>Applying maintainability design methods during product development (fault isolation, modularization, etc.)</a:t>
            </a:r>
          </a:p>
          <a:p>
            <a:pPr>
              <a:buFont typeface="Arial" panose="020B0604020202020204" pitchFamily="34" charset="0"/>
              <a:buChar char="•"/>
            </a:pPr>
            <a:r>
              <a:rPr lang="en-US" altLang="en-US" sz="2000"/>
              <a:t>Performing maintainability and availability analysis (R&amp;M trade-offs , maintenance resourcing, establishing  preventive maintenance intervals, spares provisioning, etc.).</a:t>
            </a:r>
          </a:p>
          <a:p>
            <a:pPr>
              <a:buFont typeface="Arial" panose="020B0604020202020204" pitchFamily="34" charset="0"/>
              <a:buChar char="•"/>
            </a:pPr>
            <a:r>
              <a:rPr lang="en-US" altLang="en-US" sz="2000"/>
              <a:t>Participating in design reviews,</a:t>
            </a:r>
          </a:p>
          <a:p>
            <a:pPr>
              <a:buFont typeface="Arial" panose="020B0604020202020204" pitchFamily="34" charset="0"/>
              <a:buChar char="•"/>
            </a:pPr>
            <a:r>
              <a:rPr lang="en-US" altLang="en-US" sz="2000"/>
              <a:t>Performing a maintainability prediction and demonstration,</a:t>
            </a:r>
          </a:p>
          <a:p>
            <a:pPr>
              <a:buFont typeface="Arial" panose="020B0604020202020204" pitchFamily="34" charset="0"/>
              <a:buChar char="•"/>
            </a:pPr>
            <a:r>
              <a:rPr lang="en-US" altLang="en-US" sz="2000"/>
              <a:t>Developing a maintainability plan.</a:t>
            </a:r>
          </a:p>
        </p:txBody>
      </p:sp>
      <p:sp>
        <p:nvSpPr>
          <p:cNvPr id="7" name="Date Placeholder 6"/>
          <p:cNvSpPr>
            <a:spLocks noGrp="1"/>
          </p:cNvSpPr>
          <p:nvPr>
            <p:ph type="dt" sz="quarter" idx="10"/>
          </p:nvPr>
        </p:nvSpPr>
        <p:spPr/>
        <p:txBody>
          <a:bodyPr/>
          <a:lstStyle/>
          <a:p>
            <a:pPr>
              <a:defRPr/>
            </a:pPr>
            <a:r>
              <a:rPr lang="en-US"/>
              <a:t>Chapter 18</a:t>
            </a:r>
          </a:p>
        </p:txBody>
      </p:sp>
      <p:sp>
        <p:nvSpPr>
          <p:cNvPr id="8" name="Slide Number Placeholder 7"/>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9C7543-DA8C-485B-9D7B-3A5C2DCD9E3A}"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pic>
        <p:nvPicPr>
          <p:cNvPr id="22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17399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173" name="AutoShape 5"/>
          <p:cNvSpPr>
            <a:spLocks noChangeArrowheads="1"/>
          </p:cNvSpPr>
          <p:nvPr/>
        </p:nvSpPr>
        <p:spPr bwMode="auto">
          <a:xfrm>
            <a:off x="2590800" y="228600"/>
            <a:ext cx="3810000" cy="1524000"/>
          </a:xfrm>
          <a:prstGeom prst="wedgeRoundRectCallout">
            <a:avLst>
              <a:gd name="adj1" fmla="val -65250"/>
              <a:gd name="adj2" fmla="val 19898"/>
              <a:gd name="adj3" fmla="val 16667"/>
            </a:avLst>
          </a:prstGeom>
          <a:solidFill>
            <a:schemeClr val="accent1">
              <a:lumMod val="40000"/>
              <a:lumOff val="60000"/>
            </a:schemeClr>
          </a:solidFill>
          <a:ln w="12700">
            <a:solidFill>
              <a:schemeClr val="tx1"/>
            </a:solidFill>
            <a:miter lim="800000"/>
            <a:headEnd type="none" w="sm" len="sm"/>
            <a:tailEnd type="none" w="sm" len="sm"/>
          </a:ln>
          <a:effectLst/>
        </p:spPr>
        <p:txBody>
          <a:bodyPr/>
          <a:lstStyle/>
          <a:p>
            <a:pPr algn="ctr">
              <a:defRPr/>
            </a:pPr>
            <a:r>
              <a:rPr lang="en-US" sz="1800"/>
              <a:t>Grandpa, can you tell me the story again about your days as a maintainability engineer when you maximized profits through maintainability design reviews?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990600" y="228600"/>
            <a:ext cx="7772400" cy="1143000"/>
          </a:xfrm>
          <a:noFill/>
        </p:spPr>
        <p:txBody>
          <a:bodyPr/>
          <a:lstStyle/>
          <a:p>
            <a:r>
              <a:rPr lang="en-US" altLang="en-US"/>
              <a:t>The Economics of Reliability</a:t>
            </a:r>
          </a:p>
        </p:txBody>
      </p:sp>
      <p:sp>
        <p:nvSpPr>
          <p:cNvPr id="6" name="Date Placeholder 5"/>
          <p:cNvSpPr>
            <a:spLocks noGrp="1"/>
          </p:cNvSpPr>
          <p:nvPr>
            <p:ph type="dt" sz="quarter" idx="10"/>
          </p:nvPr>
        </p:nvSpPr>
        <p:spPr/>
        <p:txBody>
          <a:bodyPr/>
          <a:lstStyle/>
          <a:p>
            <a:pPr>
              <a:defRPr/>
            </a:pPr>
            <a:r>
              <a:rPr lang="en-US"/>
              <a:t>Chapter 18</a:t>
            </a:r>
          </a:p>
        </p:txBody>
      </p:sp>
      <p:sp>
        <p:nvSpPr>
          <p:cNvPr id="7" name="Slide Number Placeholder 6"/>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220427-EAB2-4B76-A906-1D31B716BEBD}"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graphicFrame>
        <p:nvGraphicFramePr>
          <p:cNvPr id="1026" name="Object 3"/>
          <p:cNvGraphicFramePr>
            <a:graphicFrameLocks/>
          </p:cNvGraphicFramePr>
          <p:nvPr/>
        </p:nvGraphicFramePr>
        <p:xfrm>
          <a:off x="1219200" y="1600200"/>
          <a:ext cx="7086600" cy="5105400"/>
        </p:xfrm>
        <a:graphic>
          <a:graphicData uri="http://schemas.openxmlformats.org/presentationml/2006/ole">
            <mc:AlternateContent xmlns:mc="http://schemas.openxmlformats.org/markup-compatibility/2006">
              <mc:Choice xmlns:v="urn:schemas-microsoft-com:vml" Requires="v">
                <p:oleObj spid="_x0000_s1030" name="Presentation" r:id="rId3" imgW="4548240" imgH="3411360" progId="PowerPoint.Show.8">
                  <p:embed/>
                </p:oleObj>
              </mc:Choice>
              <mc:Fallback>
                <p:oleObj name="Presentation" r:id="rId3" imgW="4548240" imgH="3411360" progId="PowerPoint.Show.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00200"/>
                        <a:ext cx="7086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219200" y="228600"/>
            <a:ext cx="7239000" cy="1143000"/>
          </a:xfrm>
          <a:noFill/>
        </p:spPr>
        <p:txBody>
          <a:bodyPr/>
          <a:lstStyle/>
          <a:p>
            <a:r>
              <a:rPr lang="en-US" altLang="en-US"/>
              <a:t>Cost versus Availability</a:t>
            </a:r>
          </a:p>
        </p:txBody>
      </p:sp>
      <p:sp>
        <p:nvSpPr>
          <p:cNvPr id="6" name="Date Placeholder 5"/>
          <p:cNvSpPr>
            <a:spLocks noGrp="1"/>
          </p:cNvSpPr>
          <p:nvPr>
            <p:ph type="dt" sz="quarter" idx="10"/>
          </p:nvPr>
        </p:nvSpPr>
        <p:spPr/>
        <p:txBody>
          <a:bodyPr/>
          <a:lstStyle/>
          <a:p>
            <a:pPr>
              <a:defRPr/>
            </a:pPr>
            <a:r>
              <a:rPr lang="en-US"/>
              <a:t>Chapter 18</a:t>
            </a:r>
          </a:p>
        </p:txBody>
      </p:sp>
      <p:sp>
        <p:nvSpPr>
          <p:cNvPr id="7" name="Slide Number Placeholder 6"/>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5CBA96-3694-4F31-AC15-DFF6848324A5}"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aphicFrame>
        <p:nvGraphicFramePr>
          <p:cNvPr id="2050" name="Object 3"/>
          <p:cNvGraphicFramePr>
            <a:graphicFrameLocks/>
          </p:cNvGraphicFramePr>
          <p:nvPr/>
        </p:nvGraphicFramePr>
        <p:xfrm>
          <a:off x="1447800" y="1447800"/>
          <a:ext cx="7218363" cy="5186363"/>
        </p:xfrm>
        <a:graphic>
          <a:graphicData uri="http://schemas.openxmlformats.org/presentationml/2006/ole">
            <mc:AlternateContent xmlns:mc="http://schemas.openxmlformats.org/markup-compatibility/2006">
              <mc:Choice xmlns:v="urn:schemas-microsoft-com:vml" Requires="v">
                <p:oleObj spid="_x0000_s2054" name="Presentation" r:id="rId3" imgW="4572000" imgH="3429000" progId="PowerPoint.Show.8">
                  <p:embed/>
                </p:oleObj>
              </mc:Choice>
              <mc:Fallback>
                <p:oleObj name="Presentation" r:id="rId3" imgW="4572000" imgH="3429000" progId="PowerPoint.Show.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47800"/>
                        <a:ext cx="7218363" cy="518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219200" y="228600"/>
            <a:ext cx="7239000" cy="1143000"/>
          </a:xfrm>
          <a:noFill/>
        </p:spPr>
        <p:txBody>
          <a:bodyPr/>
          <a:lstStyle/>
          <a:p>
            <a:r>
              <a:rPr lang="en-US" altLang="en-US"/>
              <a:t>System Repair Cycle</a:t>
            </a:r>
          </a:p>
        </p:txBody>
      </p:sp>
      <p:sp>
        <p:nvSpPr>
          <p:cNvPr id="6" name="Date Placeholder 5"/>
          <p:cNvSpPr>
            <a:spLocks noGrp="1"/>
          </p:cNvSpPr>
          <p:nvPr>
            <p:ph type="dt" sz="quarter" idx="10"/>
          </p:nvPr>
        </p:nvSpPr>
        <p:spPr/>
        <p:txBody>
          <a:bodyPr/>
          <a:lstStyle/>
          <a:p>
            <a:pPr>
              <a:defRPr/>
            </a:pPr>
            <a:r>
              <a:rPr lang="en-US"/>
              <a:t>Chapter 18</a:t>
            </a:r>
          </a:p>
        </p:txBody>
      </p:sp>
      <p:sp>
        <p:nvSpPr>
          <p:cNvPr id="7" name="Slide Number Placeholder 6"/>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DB3286-7E50-4094-A466-24DD0A73718E}"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graphicFrame>
        <p:nvGraphicFramePr>
          <p:cNvPr id="3074" name="Object 3"/>
          <p:cNvGraphicFramePr>
            <a:graphicFrameLocks/>
          </p:cNvGraphicFramePr>
          <p:nvPr/>
        </p:nvGraphicFramePr>
        <p:xfrm>
          <a:off x="1371600" y="1828800"/>
          <a:ext cx="6737350" cy="4741863"/>
        </p:xfrm>
        <a:graphic>
          <a:graphicData uri="http://schemas.openxmlformats.org/presentationml/2006/ole">
            <mc:AlternateContent xmlns:mc="http://schemas.openxmlformats.org/markup-compatibility/2006">
              <mc:Choice xmlns:v="urn:schemas-microsoft-com:vml" Requires="v">
                <p:oleObj spid="_x0000_s3078" name="Presentation" r:id="rId3" imgW="4562280" imgH="3419280" progId="PowerPoint.Show.8">
                  <p:embed/>
                </p:oleObj>
              </mc:Choice>
              <mc:Fallback>
                <p:oleObj name="Presentation" r:id="rId3" imgW="4562280" imgH="3419280" progId="PowerPoint.Show.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28800"/>
                        <a:ext cx="673735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95400" y="152400"/>
            <a:ext cx="7162800" cy="685800"/>
          </a:xfrm>
        </p:spPr>
        <p:txBody>
          <a:bodyPr/>
          <a:lstStyle/>
          <a:p>
            <a:r>
              <a:rPr lang="en-US" altLang="en-US"/>
              <a:t>Product Life Cycle Activities</a:t>
            </a:r>
          </a:p>
        </p:txBody>
      </p:sp>
      <p:graphicFrame>
        <p:nvGraphicFramePr>
          <p:cNvPr id="21561" name="Group 57"/>
          <p:cNvGraphicFramePr>
            <a:graphicFrameLocks noGrp="1"/>
          </p:cNvGraphicFramePr>
          <p:nvPr>
            <p:ph type="tbl" idx="1"/>
          </p:nvPr>
        </p:nvGraphicFramePr>
        <p:xfrm>
          <a:off x="762000" y="990600"/>
          <a:ext cx="8153400" cy="5013325"/>
        </p:xfrm>
        <a:graphic>
          <a:graphicData uri="http://schemas.openxmlformats.org/drawingml/2006/table">
            <a:tbl>
              <a:tblPr/>
              <a:tblGrid>
                <a:gridCol w="1917700">
                  <a:extLst>
                    <a:ext uri="{9D8B030D-6E8A-4147-A177-3AD203B41FA5}">
                      <a16:colId xmlns:a16="http://schemas.microsoft.com/office/drawing/2014/main" val="20000"/>
                    </a:ext>
                  </a:extLst>
                </a:gridCol>
                <a:gridCol w="3198813">
                  <a:extLst>
                    <a:ext uri="{9D8B030D-6E8A-4147-A177-3AD203B41FA5}">
                      <a16:colId xmlns:a16="http://schemas.microsoft.com/office/drawing/2014/main" val="20001"/>
                    </a:ext>
                  </a:extLst>
                </a:gridCol>
                <a:gridCol w="3036887">
                  <a:extLst>
                    <a:ext uri="{9D8B030D-6E8A-4147-A177-3AD203B41FA5}">
                      <a16:colId xmlns:a16="http://schemas.microsoft.com/office/drawing/2014/main" val="20002"/>
                    </a:ext>
                  </a:extLst>
                </a:gridCol>
              </a:tblGrid>
              <a:tr h="5333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Product Phase</a:t>
                      </a:r>
                    </a:p>
                  </a:txBody>
                  <a:tcPr marT="45714" marB="457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Sources of R&amp;M Data</a:t>
                      </a:r>
                    </a:p>
                  </a:txBody>
                  <a:tcPr marT="45714" marB="457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R&amp;M Tasks</a:t>
                      </a:r>
                    </a:p>
                  </a:txBody>
                  <a:tcPr marT="45714" marB="457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188569">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Initial design</a:t>
                      </a:r>
                    </a:p>
                  </a:txBody>
                  <a:tcPr marT="45714" marB="457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Databases (Mil-</a:t>
                      </a:r>
                      <a:r>
                        <a:rPr kumimoji="0" lang="en-US" sz="1800" b="0" i="0" u="none" strike="noStrike" cap="none" normalizeH="0" baseline="0" dirty="0" err="1">
                          <a:ln>
                            <a:noFill/>
                          </a:ln>
                          <a:solidFill>
                            <a:schemeClr val="tx1"/>
                          </a:solidFill>
                          <a:effectLst/>
                          <a:latin typeface="Times New Roman" pitchFamily="18" charset="0"/>
                        </a:rPr>
                        <a:t>Hdbk</a:t>
                      </a:r>
                      <a:r>
                        <a:rPr kumimoji="0" lang="en-US" sz="1800" b="0" i="0" u="none" strike="noStrike" cap="none" normalizeH="0" baseline="0" dirty="0">
                          <a:ln>
                            <a:noFill/>
                          </a:ln>
                          <a:solidFill>
                            <a:schemeClr val="tx1"/>
                          </a:solidFill>
                          <a:effectLst/>
                          <a:latin typeface="Times New Roman" pitchFamily="18" charset="0"/>
                        </a:rPr>
                        <a:t>)</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Vendor specifications</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Comparability Analysis</a:t>
                      </a:r>
                    </a:p>
                  </a:txBody>
                  <a:tcPr marT="45714" marB="457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Establish goals &amp; specs</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R&amp;M allocation </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life cycle costing</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FMEA</a:t>
                      </a:r>
                    </a:p>
                  </a:txBody>
                  <a:tcPr marT="45714" marB="457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188569">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Detailed design &amp; prototyping</a:t>
                      </a:r>
                    </a:p>
                  </a:txBody>
                  <a:tcPr marT="45714" marB="457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Reliability &amp; product testing</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Maintainability demonstration</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reliability growth testing</a:t>
                      </a:r>
                    </a:p>
                  </a:txBody>
                  <a:tcPr marT="45714" marB="457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R&amp;M predictions</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Design methods and trade-offs</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FMEA</a:t>
                      </a:r>
                    </a:p>
                    <a:p>
                      <a:pPr marL="0" marR="0" lvl="0" indent="0" algn="l"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188569">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Production</a:t>
                      </a:r>
                    </a:p>
                  </a:txBody>
                  <a:tcPr marT="45714" marB="457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Quality Control</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Burn-in and stress testing</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Acceptance inspections</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Life testing</a:t>
                      </a:r>
                    </a:p>
                  </a:txBody>
                  <a:tcPr marT="45714" marB="457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Redesign and modifications</a:t>
                      </a:r>
                    </a:p>
                    <a:p>
                      <a:pPr marL="0" marR="0" lvl="0" indent="0" algn="l"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914284">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Operations</a:t>
                      </a:r>
                    </a:p>
                  </a:txBody>
                  <a:tcPr marT="45714" marB="457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Field Data</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Warranty data</a:t>
                      </a:r>
                    </a:p>
                  </a:txBody>
                  <a:tcPr marT="45714" marB="457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Preventive maintenance</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Overhaul</a:t>
                      </a:r>
                    </a:p>
                    <a:p>
                      <a:pPr marL="0" marR="0" lvl="0" indent="0" algn="l" defTabSz="914400" rtl="0" eaLnBrk="0" fontAlgn="base" latinLnBrk="0" hangingPunct="0">
                        <a:lnSpc>
                          <a:spcPct val="100000"/>
                        </a:lnSpc>
                        <a:spcBef>
                          <a:spcPts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Sparing &amp; parts replacement</a:t>
                      </a:r>
                    </a:p>
                  </a:txBody>
                  <a:tcPr marT="45714" marB="457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1" name="Date Placeholder 30"/>
          <p:cNvSpPr>
            <a:spLocks noGrp="1"/>
          </p:cNvSpPr>
          <p:nvPr>
            <p:ph type="dt" sz="quarter" idx="10"/>
          </p:nvPr>
        </p:nvSpPr>
        <p:spPr/>
        <p:txBody>
          <a:bodyPr/>
          <a:lstStyle/>
          <a:p>
            <a:pPr>
              <a:defRPr/>
            </a:pPr>
            <a:r>
              <a:rPr lang="en-US"/>
              <a:t>Chapter 18</a:t>
            </a:r>
          </a:p>
        </p:txBody>
      </p:sp>
      <p:sp>
        <p:nvSpPr>
          <p:cNvPr id="32" name="Slide Number Placeholder 31"/>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DE49C8-B7D7-4DD7-B8B1-BB749D14A781}"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187</TotalTime>
  <Words>1384</Words>
  <Application>Microsoft Office PowerPoint</Application>
  <PresentationFormat>On-screen Show (4:3)</PresentationFormat>
  <Paragraphs>258</Paragraphs>
  <Slides>24</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24</vt:i4>
      </vt:variant>
    </vt:vector>
  </HeadingPairs>
  <TitlesOfParts>
    <vt:vector size="34" baseType="lpstr">
      <vt:lpstr>Times New Roman</vt:lpstr>
      <vt:lpstr>Arial</vt:lpstr>
      <vt:lpstr>Tahoma</vt:lpstr>
      <vt:lpstr>Wingdings</vt:lpstr>
      <vt:lpstr>Comic Sans MS</vt:lpstr>
      <vt:lpstr>Symbol</vt:lpstr>
      <vt:lpstr>Reliability FinalB</vt:lpstr>
      <vt:lpstr>Microsoft PowerPoint 97-2003 Presentation</vt:lpstr>
      <vt:lpstr>Microsoft Equation 3.0</vt:lpstr>
      <vt:lpstr>Clip</vt:lpstr>
      <vt:lpstr>Chapter 18 Implementation </vt:lpstr>
      <vt:lpstr>Reliability Engineering  Objectives, Functions,  and Processes</vt:lpstr>
      <vt:lpstr>PowerPoint Presentation</vt:lpstr>
      <vt:lpstr>Maintainability Engineers</vt:lpstr>
      <vt:lpstr>PowerPoint Presentation</vt:lpstr>
      <vt:lpstr>The Economics of Reliability</vt:lpstr>
      <vt:lpstr>Cost versus Availability</vt:lpstr>
      <vt:lpstr>System Repair Cycle</vt:lpstr>
      <vt:lpstr>Product Life Cycle Activities</vt:lpstr>
      <vt:lpstr>PowerPoint Presentation</vt:lpstr>
      <vt:lpstr>More R&amp;M Data Elements</vt:lpstr>
      <vt:lpstr>Service Contracts</vt:lpstr>
      <vt:lpstr>Service Contracts</vt:lpstr>
      <vt:lpstr>Service Contracts</vt:lpstr>
      <vt:lpstr>18.6 Software Reliability</vt:lpstr>
      <vt:lpstr>Software Reliability</vt:lpstr>
      <vt:lpstr>Fault (Defect) vs. Failure</vt:lpstr>
      <vt:lpstr>Why treat failures as random?</vt:lpstr>
      <vt:lpstr>Failure Distribution affected by:</vt:lpstr>
      <vt:lpstr>Cascading Errors</vt:lpstr>
      <vt:lpstr>Software Reliability Models</vt:lpstr>
      <vt:lpstr>Software Reliability Models</vt:lpstr>
      <vt:lpstr>Reliability Models - typical assumptions</vt:lpstr>
      <vt:lpstr>The Reliability Engineer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dc:title>
  <dc:creator>CHARLES EBELING</dc:creator>
  <cp:lastModifiedBy>Jason Freels</cp:lastModifiedBy>
  <cp:revision>18</cp:revision>
  <dcterms:created xsi:type="dcterms:W3CDTF">1998-04-04T12:48:02Z</dcterms:created>
  <dcterms:modified xsi:type="dcterms:W3CDTF">2017-01-18T02:13:29Z</dcterms:modified>
</cp:coreProperties>
</file>