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48" r:id="rId1"/>
  </p:sldMasterIdLst>
  <p:notesMasterIdLst>
    <p:notesMasterId r:id="rId43"/>
  </p:notesMasterIdLst>
  <p:handoutMasterIdLst>
    <p:handoutMasterId r:id="rId44"/>
  </p:handoutMasterIdLst>
  <p:sldIdLst>
    <p:sldId id="285" r:id="rId2"/>
    <p:sldId id="256" r:id="rId3"/>
    <p:sldId id="257" r:id="rId4"/>
    <p:sldId id="258" r:id="rId5"/>
    <p:sldId id="259" r:id="rId6"/>
    <p:sldId id="260" r:id="rId7"/>
    <p:sldId id="261" r:id="rId8"/>
    <p:sldId id="262" r:id="rId9"/>
    <p:sldId id="263" r:id="rId10"/>
    <p:sldId id="264" r:id="rId11"/>
    <p:sldId id="265" r:id="rId12"/>
    <p:sldId id="266" r:id="rId13"/>
    <p:sldId id="317" r:id="rId14"/>
    <p:sldId id="315" r:id="rId15"/>
    <p:sldId id="267" r:id="rId16"/>
    <p:sldId id="268" r:id="rId17"/>
    <p:sldId id="269" r:id="rId18"/>
    <p:sldId id="271" r:id="rId19"/>
    <p:sldId id="298" r:id="rId20"/>
    <p:sldId id="270" r:id="rId21"/>
    <p:sldId id="272" r:id="rId22"/>
    <p:sldId id="273" r:id="rId23"/>
    <p:sldId id="274" r:id="rId24"/>
    <p:sldId id="295" r:id="rId25"/>
    <p:sldId id="296" r:id="rId26"/>
    <p:sldId id="275" r:id="rId27"/>
    <p:sldId id="316" r:id="rId28"/>
    <p:sldId id="283" r:id="rId29"/>
    <p:sldId id="299" r:id="rId30"/>
    <p:sldId id="300" r:id="rId31"/>
    <p:sldId id="301" r:id="rId32"/>
    <p:sldId id="302" r:id="rId33"/>
    <p:sldId id="303" r:id="rId34"/>
    <p:sldId id="313" r:id="rId35"/>
    <p:sldId id="305" r:id="rId36"/>
    <p:sldId id="306" r:id="rId37"/>
    <p:sldId id="307" r:id="rId38"/>
    <p:sldId id="308" r:id="rId39"/>
    <p:sldId id="309" r:id="rId40"/>
    <p:sldId id="310" r:id="rId41"/>
    <p:sldId id="311" r:id="rId42"/>
  </p:sldIdLst>
  <p:sldSz cx="9144000" cy="6858000" type="screen4x3"/>
  <p:notesSz cx="6858000" cy="9144000"/>
  <p:embeddedFontLst>
    <p:embeddedFont>
      <p:font typeface="Book Antiqua" panose="02040602050305030304" pitchFamily="18" charset="0"/>
      <p:regular r:id="rId45"/>
      <p:bold r:id="rId46"/>
      <p:italic r:id="rId47"/>
      <p:boldItalic r:id="rId48"/>
    </p:embeddedFont>
    <p:embeddedFont>
      <p:font typeface="Tahoma" panose="020B0604030504040204" pitchFamily="34" charset="0"/>
      <p:regular r:id="rId49"/>
      <p:bold r:id="rId50"/>
    </p:embeddedFont>
    <p:embeddedFont>
      <p:font typeface="Calibri" panose="020F0502020204030204" pitchFamily="34" charset="0"/>
      <p:regular r:id="rId51"/>
      <p:bold r:id="rId52"/>
      <p:italic r:id="rId53"/>
      <p:boldItalic r:id="rId54"/>
    </p:embeddedFont>
  </p:embeddedFontLst>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A3"/>
    <a:srgbClr val="006666"/>
    <a:srgbClr val="FFCBE5"/>
    <a:srgbClr val="33CCFF"/>
    <a:srgbClr val="FF9999"/>
    <a:srgbClr val="99CCFF"/>
    <a:srgbClr val="99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6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ourses\ENM%20565\Text%20revision\Excel%20Templates\Chapter%2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i="0" u="none" strike="noStrike" baseline="0">
                <a:solidFill>
                  <a:srgbClr val="000000"/>
                </a:solidFill>
                <a:latin typeface="Calibri"/>
                <a:ea typeface="Calibri"/>
                <a:cs typeface="Calibri"/>
              </a:defRPr>
            </a:pPr>
            <a:r>
              <a:rPr lang="en-US"/>
              <a:t>R(t)</a:t>
            </a:r>
          </a:p>
        </c:rich>
      </c:tx>
      <c:layout>
        <c:manualLayout>
          <c:xMode val="edge"/>
          <c:yMode val="edge"/>
          <c:x val="2.9830700337933454E-2"/>
          <c:y val="4.856512141280353E-2"/>
        </c:manualLayout>
      </c:layout>
      <c:overlay val="0"/>
    </c:title>
    <c:autoTitleDeleted val="0"/>
    <c:plotArea>
      <c:layout>
        <c:manualLayout>
          <c:layoutTarget val="inner"/>
          <c:xMode val="edge"/>
          <c:yMode val="edge"/>
          <c:x val="0.19215586513224309"/>
          <c:y val="0.19801286668819398"/>
          <c:w val="0.77735190793458675"/>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0.99532115985733316</c:v>
                </c:pt>
                <c:pt idx="1">
                  <c:v>0.98247690374523533</c:v>
                </c:pt>
                <c:pt idx="2">
                  <c:v>0.96306368692448763</c:v>
                </c:pt>
                <c:pt idx="3">
                  <c:v>0.93844806494895217</c:v>
                </c:pt>
                <c:pt idx="4">
                  <c:v>0.90979598973218068</c:v>
                </c:pt>
                <c:pt idx="5">
                  <c:v>0.87809861870695893</c:v>
                </c:pt>
                <c:pt idx="6">
                  <c:v>0.84419501669318808</c:v>
                </c:pt>
                <c:pt idx="7">
                  <c:v>0.80879213643020664</c:v>
                </c:pt>
                <c:pt idx="8">
                  <c:v>0.77248235694137268</c:v>
                </c:pt>
                <c:pt idx="9">
                  <c:v>0.73575888315183291</c:v>
                </c:pt>
                <c:pt idx="10">
                  <c:v>0.69902927812131765</c:v>
                </c:pt>
                <c:pt idx="11">
                  <c:v>0.66262727235002528</c:v>
                </c:pt>
                <c:pt idx="12">
                  <c:v>0.62682312540648011</c:v>
                </c:pt>
                <c:pt idx="13">
                  <c:v>0.59183271691449968</c:v>
                </c:pt>
                <c:pt idx="14">
                  <c:v>0.55782540813644865</c:v>
                </c:pt>
                <c:pt idx="15">
                  <c:v>0.52493096321364829</c:v>
                </c:pt>
                <c:pt idx="16">
                  <c:v>0.49324551887436541</c:v>
                </c:pt>
                <c:pt idx="17">
                  <c:v>0.46283689504125686</c:v>
                </c:pt>
                <c:pt idx="18">
                  <c:v>0.43374901137366484</c:v>
                </c:pt>
                <c:pt idx="19">
                  <c:v>0.40600584974466092</c:v>
                </c:pt>
                <c:pt idx="20">
                  <c:v>0.37961492761680327</c:v>
                </c:pt>
                <c:pt idx="21">
                  <c:v>0.35457010678987988</c:v>
                </c:pt>
                <c:pt idx="22">
                  <c:v>0.3308541843136299</c:v>
                </c:pt>
                <c:pt idx="23">
                  <c:v>0.30844104121045735</c:v>
                </c:pt>
                <c:pt idx="24">
                  <c:v>0.28729749520828685</c:v>
                </c:pt>
                <c:pt idx="25">
                  <c:v>0.26738488159453577</c:v>
                </c:pt>
                <c:pt idx="26">
                  <c:v>0.24866039715840146</c:v>
                </c:pt>
                <c:pt idx="27">
                  <c:v>0.23107823799564742</c:v>
                </c:pt>
                <c:pt idx="28">
                  <c:v>0.21459055823839321</c:v>
                </c:pt>
                <c:pt idx="29">
                  <c:v>0.19914827348853636</c:v>
                </c:pt>
                <c:pt idx="30">
                  <c:v>0.18470172982942867</c:v>
                </c:pt>
                <c:pt idx="31">
                  <c:v>0.1712012567238218</c:v>
                </c:pt>
                <c:pt idx="32">
                  <c:v>0.15859761983893483</c:v>
                </c:pt>
                <c:pt idx="33">
                  <c:v>0.14684238783802944</c:v>
                </c:pt>
                <c:pt idx="34">
                  <c:v>0.13588822541208814</c:v>
                </c:pt>
                <c:pt idx="35">
                  <c:v>0.12568912326832582</c:v>
                </c:pt>
                <c:pt idx="36">
                  <c:v>0.11620057442056154</c:v>
                </c:pt>
                <c:pt idx="37">
                  <c:v>0.10737970491880459</c:v>
                </c:pt>
                <c:pt idx="38">
                  <c:v>9.9185366092948368E-2</c:v>
                </c:pt>
                <c:pt idx="39">
                  <c:v>9.1578194451525333E-2</c:v>
                </c:pt>
                <c:pt idx="40">
                  <c:v>8.4520644556231761E-2</c:v>
                </c:pt>
                <c:pt idx="41">
                  <c:v>7.7976999473172062E-2</c:v>
                </c:pt>
                <c:pt idx="42">
                  <c:v>7.1913362770832809E-2</c:v>
                </c:pt>
                <c:pt idx="43">
                  <c:v>6.6297635482255771E-2</c:v>
                </c:pt>
                <c:pt idx="44">
                  <c:v>6.1099480965573084E-2</c:v>
                </c:pt>
                <c:pt idx="45">
                  <c:v>5.6290280174775997E-2</c:v>
                </c:pt>
                <c:pt idx="46">
                  <c:v>5.1843079484112556E-2</c:v>
                </c:pt>
                <c:pt idx="47">
                  <c:v>4.7732532888410187E-2</c:v>
                </c:pt>
                <c:pt idx="48">
                  <c:v>4.3934840122221819E-2</c:v>
                </c:pt>
                <c:pt idx="49">
                  <c:v>4.0427681997980316E-2</c:v>
                </c:pt>
              </c:numCache>
            </c:numRef>
          </c:yVal>
          <c:smooth val="0"/>
          <c:extLst>
            <c:ext xmlns:c16="http://schemas.microsoft.com/office/drawing/2014/chart" uri="{C3380CC4-5D6E-409C-BE32-E72D297353CC}">
              <c16:uniqueId val="{00000000-DFA4-4E3B-8B7E-C77CD9E07617}"/>
            </c:ext>
          </c:extLst>
        </c:ser>
        <c:dLbls>
          <c:showLegendKey val="0"/>
          <c:showVal val="0"/>
          <c:showCatName val="0"/>
          <c:showSerName val="0"/>
          <c:showPercent val="0"/>
          <c:showBubbleSize val="0"/>
        </c:dLbls>
        <c:axId val="156121344"/>
        <c:axId val="156123136"/>
      </c:scatterChart>
      <c:valAx>
        <c:axId val="156121344"/>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123136"/>
        <c:crosses val="autoZero"/>
        <c:crossBetween val="midCat"/>
      </c:valAx>
      <c:valAx>
        <c:axId val="156123136"/>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121344"/>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i="0" u="none" strike="noStrike" baseline="0">
                <a:solidFill>
                  <a:srgbClr val="000000"/>
                </a:solidFill>
                <a:latin typeface="Calibri"/>
                <a:ea typeface="Calibri"/>
                <a:cs typeface="Calibri"/>
              </a:defRPr>
            </a:pPr>
            <a:r>
              <a:rPr lang="en-US"/>
              <a:t>F(t)</a:t>
            </a:r>
          </a:p>
        </c:rich>
      </c:tx>
      <c:layout>
        <c:manualLayout>
          <c:xMode val="edge"/>
          <c:yMode val="edge"/>
          <c:x val="2.9830700337933454E-2"/>
          <c:y val="4.856512141280353E-2"/>
        </c:manualLayout>
      </c:layout>
      <c:overlay val="0"/>
    </c:title>
    <c:autoTitleDeleted val="0"/>
    <c:plotArea>
      <c:layout>
        <c:manualLayout>
          <c:layoutTarget val="inner"/>
          <c:xMode val="edge"/>
          <c:yMode val="edge"/>
          <c:x val="0.14921898276229037"/>
          <c:y val="0.16707699240611171"/>
          <c:w val="0.77735190793458675"/>
          <c:h val="0.68639989401955803"/>
        </c:manualLayout>
      </c:layout>
      <c:scatterChart>
        <c:scatterStyle val="lineMarker"/>
        <c:varyColors val="0"/>
        <c:ser>
          <c:idx val="1"/>
          <c:order val="0"/>
          <c:tx>
            <c:strRef>
              <c:f>gamma!$C$3</c:f>
              <c:strCache>
                <c:ptCount val="1"/>
                <c:pt idx="0">
                  <c:v>R(t)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gamma!$C$4:$C$53</c:f>
              <c:numCache>
                <c:formatCode>General</c:formatCode>
                <c:ptCount val="50"/>
                <c:pt idx="0">
                  <c:v>4.6788401426657109E-3</c:v>
                </c:pt>
                <c:pt idx="1">
                  <c:v>1.7523096254763081E-2</c:v>
                </c:pt>
                <c:pt idx="2">
                  <c:v>3.693631307551281E-2</c:v>
                </c:pt>
                <c:pt idx="3">
                  <c:v>6.1551935051047814E-2</c:v>
                </c:pt>
                <c:pt idx="4">
                  <c:v>9.0204010267819545E-2</c:v>
                </c:pt>
                <c:pt idx="5">
                  <c:v>0.12190138129304105</c:v>
                </c:pt>
                <c:pt idx="6">
                  <c:v>0.15580498330681491</c:v>
                </c:pt>
                <c:pt idx="7">
                  <c:v>0.19120786356979391</c:v>
                </c:pt>
                <c:pt idx="8">
                  <c:v>0.22751764305862746</c:v>
                </c:pt>
                <c:pt idx="9">
                  <c:v>0.26424111684816748</c:v>
                </c:pt>
                <c:pt idx="10">
                  <c:v>0.30097072187868357</c:v>
                </c:pt>
                <c:pt idx="11">
                  <c:v>0.33737272764997761</c:v>
                </c:pt>
                <c:pt idx="12">
                  <c:v>0.373176874593521</c:v>
                </c:pt>
                <c:pt idx="13">
                  <c:v>0.40816728308550082</c:v>
                </c:pt>
                <c:pt idx="14">
                  <c:v>0.44217459186355185</c:v>
                </c:pt>
                <c:pt idx="15">
                  <c:v>0.47506903678635171</c:v>
                </c:pt>
                <c:pt idx="16">
                  <c:v>0.50675448112563459</c:v>
                </c:pt>
                <c:pt idx="17">
                  <c:v>0.53716310495874275</c:v>
                </c:pt>
                <c:pt idx="18">
                  <c:v>0.56625098862633549</c:v>
                </c:pt>
                <c:pt idx="19">
                  <c:v>0.59399415025533953</c:v>
                </c:pt>
                <c:pt idx="20">
                  <c:v>0.6203850723831994</c:v>
                </c:pt>
                <c:pt idx="21">
                  <c:v>0.64542989321012234</c:v>
                </c:pt>
                <c:pt idx="22">
                  <c:v>0.66914581568637332</c:v>
                </c:pt>
                <c:pt idx="23">
                  <c:v>0.6915589587895431</c:v>
                </c:pt>
                <c:pt idx="24">
                  <c:v>0.71270250479171326</c:v>
                </c:pt>
                <c:pt idx="25">
                  <c:v>0.73261511840546589</c:v>
                </c:pt>
                <c:pt idx="26">
                  <c:v>0.75133960284159995</c:v>
                </c:pt>
                <c:pt idx="27">
                  <c:v>0.76892176200435358</c:v>
                </c:pt>
                <c:pt idx="28">
                  <c:v>0.78540944176160599</c:v>
                </c:pt>
                <c:pt idx="29">
                  <c:v>0.80085172651146364</c:v>
                </c:pt>
                <c:pt idx="30">
                  <c:v>0.8152982701705731</c:v>
                </c:pt>
                <c:pt idx="31">
                  <c:v>0.82879874327617975</c:v>
                </c:pt>
                <c:pt idx="32">
                  <c:v>0.84140238016106439</c:v>
                </c:pt>
                <c:pt idx="33">
                  <c:v>0.85315761216197206</c:v>
                </c:pt>
                <c:pt idx="34">
                  <c:v>0.86411177458791188</c:v>
                </c:pt>
                <c:pt idx="35">
                  <c:v>0.87431087673167462</c:v>
                </c:pt>
                <c:pt idx="36">
                  <c:v>0.88379942557943958</c:v>
                </c:pt>
                <c:pt idx="37">
                  <c:v>0.89262029508119634</c:v>
                </c:pt>
                <c:pt idx="38">
                  <c:v>0.90081463390705152</c:v>
                </c:pt>
                <c:pt idx="39">
                  <c:v>0.90842180554847574</c:v>
                </c:pt>
                <c:pt idx="40">
                  <c:v>0.91547935544376868</c:v>
                </c:pt>
                <c:pt idx="41">
                  <c:v>0.92202300052682795</c:v>
                </c:pt>
                <c:pt idx="42">
                  <c:v>0.92808663722916762</c:v>
                </c:pt>
                <c:pt idx="43">
                  <c:v>0.93370236451774358</c:v>
                </c:pt>
                <c:pt idx="44">
                  <c:v>0.93890051903442695</c:v>
                </c:pt>
                <c:pt idx="45">
                  <c:v>0.943709719825224</c:v>
                </c:pt>
                <c:pt idx="46">
                  <c:v>0.94815692051588762</c:v>
                </c:pt>
                <c:pt idx="47">
                  <c:v>0.95226746711158994</c:v>
                </c:pt>
                <c:pt idx="48">
                  <c:v>0.95606515987777818</c:v>
                </c:pt>
                <c:pt idx="49">
                  <c:v>0.95957231800201959</c:v>
                </c:pt>
              </c:numCache>
            </c:numRef>
          </c:yVal>
          <c:smooth val="0"/>
          <c:extLst>
            <c:ext xmlns:c16="http://schemas.microsoft.com/office/drawing/2014/chart" uri="{C3380CC4-5D6E-409C-BE32-E72D297353CC}">
              <c16:uniqueId val="{00000000-33C6-406F-87CA-3F95193AA569}"/>
            </c:ext>
          </c:extLst>
        </c:ser>
        <c:dLbls>
          <c:showLegendKey val="0"/>
          <c:showVal val="0"/>
          <c:showCatName val="0"/>
          <c:showSerName val="0"/>
          <c:showPercent val="0"/>
          <c:showBubbleSize val="0"/>
        </c:dLbls>
        <c:axId val="156262400"/>
        <c:axId val="156263936"/>
      </c:scatterChart>
      <c:valAx>
        <c:axId val="156262400"/>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263936"/>
        <c:crosses val="autoZero"/>
        <c:crossBetween val="midCat"/>
      </c:valAx>
      <c:valAx>
        <c:axId val="156263936"/>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262400"/>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0" i="0" u="none" strike="noStrike" baseline="0">
                <a:solidFill>
                  <a:srgbClr val="000000"/>
                </a:solidFill>
                <a:latin typeface="Calibri"/>
                <a:ea typeface="Calibri"/>
                <a:cs typeface="Calibri"/>
              </a:defRPr>
            </a:pPr>
            <a:r>
              <a:rPr lang="en-US"/>
              <a:t>f(t)</a:t>
            </a:r>
          </a:p>
        </c:rich>
      </c:tx>
      <c:layout>
        <c:manualLayout>
          <c:xMode val="edge"/>
          <c:yMode val="edge"/>
          <c:x val="3.4520778652668414E-2"/>
          <c:y val="2.3148148148148147E-2"/>
        </c:manualLayout>
      </c:layout>
      <c:overlay val="0"/>
    </c:title>
    <c:autoTitleDeleted val="0"/>
    <c:plotArea>
      <c:layout>
        <c:manualLayout>
          <c:layoutTarget val="inner"/>
          <c:xMode val="edge"/>
          <c:yMode val="edge"/>
          <c:x val="0.13355774278215224"/>
          <c:y val="0.21795166229221349"/>
          <c:w val="0.82865748031496067"/>
          <c:h val="0.65482210557013765"/>
        </c:manualLayout>
      </c:layout>
      <c:scatterChart>
        <c:scatterStyle val="lineMarker"/>
        <c:varyColors val="0"/>
        <c:ser>
          <c:idx val="0"/>
          <c:order val="0"/>
          <c:tx>
            <c:strRef>
              <c:f>gamma!$B$3</c:f>
              <c:strCache>
                <c:ptCount val="1"/>
                <c:pt idx="0">
                  <c:v>f(t)</c:v>
                </c:pt>
              </c:strCache>
            </c:strRef>
          </c:tx>
          <c:spPr>
            <a:ln w="28575">
              <a:solidFill>
                <a:srgbClr val="000000"/>
              </a:solidFill>
            </a:ln>
          </c:spPr>
          <c:marker>
            <c:symbol val="none"/>
          </c:marker>
          <c:xVal>
            <c:numRef>
              <c:f>gamma!$A$4:$A$53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gamma!$B$4:$B$53</c:f>
              <c:numCache>
                <c:formatCode>General</c:formatCode>
                <c:ptCount val="50"/>
                <c:pt idx="0">
                  <c:v>4.5241870905678291E-3</c:v>
                </c:pt>
                <c:pt idx="1">
                  <c:v>8.1873075314820298E-3</c:v>
                </c:pt>
                <c:pt idx="2">
                  <c:v>1.1112273311178847E-2</c:v>
                </c:pt>
                <c:pt idx="3">
                  <c:v>1.3406400921862642E-2</c:v>
                </c:pt>
                <c:pt idx="4">
                  <c:v>1.5163266494116364E-2</c:v>
                </c:pt>
                <c:pt idx="5">
                  <c:v>1.6464349084232933E-2</c:v>
                </c:pt>
                <c:pt idx="6">
                  <c:v>1.7380485634190049E-2</c:v>
                </c:pt>
                <c:pt idx="7">
                  <c:v>1.7973158566230409E-2</c:v>
                </c:pt>
                <c:pt idx="8">
                  <c:v>1.8295634689896142E-2</c:v>
                </c:pt>
                <c:pt idx="9">
                  <c:v>1.839397206014973E-2</c:v>
                </c:pt>
                <c:pt idx="10">
                  <c:v>1.8307909604964638E-2</c:v>
                </c:pt>
                <c:pt idx="11">
                  <c:v>1.8071652716282121E-2</c:v>
                </c:pt>
                <c:pt idx="12">
                  <c:v>1.7714566548730173E-2</c:v>
                </c:pt>
                <c:pt idx="13">
                  <c:v>1.7261787477392963E-2</c:v>
                </c:pt>
                <c:pt idx="14">
                  <c:v>1.6734762012567576E-2</c:v>
                </c:pt>
                <c:pt idx="15">
                  <c:v>1.6151721440957768E-2</c:v>
                </c:pt>
                <c:pt idx="16">
                  <c:v>1.5528099545814281E-2</c:v>
                </c:pt>
                <c:pt idx="17">
                  <c:v>1.4876899941218763E-2</c:v>
                </c:pt>
                <c:pt idx="18">
                  <c:v>1.4209018827369012E-2</c:v>
                </c:pt>
                <c:pt idx="19">
                  <c:v>1.3533528324822044E-2</c:v>
                </c:pt>
                <c:pt idx="20">
                  <c:v>1.2857924967665905E-2</c:v>
                </c:pt>
                <c:pt idx="21">
                  <c:v>1.2188347420902097E-2</c:v>
                </c:pt>
                <c:pt idx="22">
                  <c:v>1.1529767029111321E-2</c:v>
                </c:pt>
                <c:pt idx="23">
                  <c:v>1.0886154395663225E-2</c:v>
                </c:pt>
                <c:pt idx="24">
                  <c:v>1.0260624828867405E-2</c:v>
                </c:pt>
                <c:pt idx="25">
                  <c:v>9.6555651686915465E-3</c:v>
                </c:pt>
                <c:pt idx="26">
                  <c:v>9.0727442206444044E-3</c:v>
                </c:pt>
                <c:pt idx="27">
                  <c:v>8.5134087682607138E-3</c:v>
                </c:pt>
                <c:pt idx="28">
                  <c:v>7.9783669088633533E-3</c:v>
                </c:pt>
                <c:pt idx="29">
                  <c:v>7.4680602558201276E-3</c:v>
                </c:pt>
                <c:pt idx="30">
                  <c:v>6.9826263716003594E-3</c:v>
                </c:pt>
                <c:pt idx="31">
                  <c:v>6.5219526370979674E-3</c:v>
                </c:pt>
                <c:pt idx="32">
                  <c:v>6.0857226217265721E-3</c:v>
                </c:pt>
                <c:pt idx="33">
                  <c:v>5.6734558937420448E-3</c:v>
                </c:pt>
                <c:pt idx="34">
                  <c:v>5.2845420993589904E-3</c:v>
                </c:pt>
                <c:pt idx="35">
                  <c:v>4.9182700409344934E-3</c:v>
                </c:pt>
                <c:pt idx="36">
                  <c:v>4.5738523974050834E-3</c:v>
                </c:pt>
                <c:pt idx="37">
                  <c:v>4.2504466530360174E-3</c:v>
                </c:pt>
                <c:pt idx="38">
                  <c:v>3.9471727322704063E-3</c:v>
                </c:pt>
                <c:pt idx="39">
                  <c:v>3.6631277780610283E-3</c:v>
                </c:pt>
                <c:pt idx="40">
                  <c:v>3.3973984576524518E-3</c:v>
                </c:pt>
                <c:pt idx="41">
                  <c:v>3.1490711325704124E-3</c:v>
                </c:pt>
                <c:pt idx="42">
                  <c:v>2.9172401878734071E-3</c:v>
                </c:pt>
                <c:pt idx="43">
                  <c:v>2.7010147789067263E-3</c:v>
                </c:pt>
                <c:pt idx="44">
                  <c:v>2.4995242213189015E-3</c:v>
                </c:pt>
                <c:pt idx="45">
                  <c:v>2.3119222214640152E-3</c:v>
                </c:pt>
                <c:pt idx="46">
                  <c:v>2.1373901190818402E-3</c:v>
                </c:pt>
                <c:pt idx="47">
                  <c:v>1.9751392919342141E-3</c:v>
                </c:pt>
                <c:pt idx="48">
                  <c:v>1.8244128525329425E-3</c:v>
                </c:pt>
                <c:pt idx="49">
                  <c:v>1.6844867499158467E-3</c:v>
                </c:pt>
              </c:numCache>
            </c:numRef>
          </c:yVal>
          <c:smooth val="0"/>
          <c:extLst>
            <c:ext xmlns:c16="http://schemas.microsoft.com/office/drawing/2014/chart" uri="{C3380CC4-5D6E-409C-BE32-E72D297353CC}">
              <c16:uniqueId val="{00000000-C9FF-4FC9-8E80-742F55ED9877}"/>
            </c:ext>
          </c:extLst>
        </c:ser>
        <c:dLbls>
          <c:showLegendKey val="0"/>
          <c:showVal val="0"/>
          <c:showCatName val="0"/>
          <c:showSerName val="0"/>
          <c:showPercent val="0"/>
          <c:showBubbleSize val="0"/>
        </c:dLbls>
        <c:axId val="156521984"/>
        <c:axId val="156523520"/>
      </c:scatterChart>
      <c:valAx>
        <c:axId val="156521984"/>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523520"/>
        <c:crosses val="autoZero"/>
        <c:crossBetween val="midCat"/>
      </c:valAx>
      <c:valAx>
        <c:axId val="156523520"/>
        <c:scaling>
          <c:orientation val="minMax"/>
        </c:scaling>
        <c:delete val="0"/>
        <c:axPos val="l"/>
        <c:majorGridlines/>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521984"/>
        <c:crosses val="autoZero"/>
        <c:crossBetween val="midCat"/>
      </c:valAx>
    </c:plotArea>
    <c:plotVisOnly val="1"/>
    <c:dispBlanksAs val="gap"/>
    <c:showDLblsOverMax val="0"/>
  </c:chart>
  <c:spPr>
    <a:ln>
      <a:noFill/>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fld id="{EC18E5A1-5870-40B9-A0C4-0F6908E0772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study of reliability begins by defining the basic a the mathematical functions that are used to describe the failure distribution.  These functions include the reliability function, the cumulative distribution function, the density function, and the hazard rate function.  In addition, the mean, median, mode, standard deviation, and variance of the failure distribution are defined. Understanding the nature and use of these functions is fundamental to mastering reliability modeling.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Work the above example to test your understanding of these concepts.  The solution is given on the next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If you missed part of this exercise, then go back and review the concepts.  If you had difficulty with the mathematics, then you may need to review some algebra or calculus.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 important concept in reliability is the Mean Time to Failure (MTTF).  This is nothing more than the mean of the failure probability distribution and is found in the same way that any mean or expected value, E[T}, of a random variable is found.  For continuous distributions, the mean is defined as the integral of tf(t) integrated over the domain of the random variable.  It turns out that the MTTF may also be found by integrating the reliability function over the domain of the random variable as well.  Would you like to try and prove this?  If not, its derivation is provided in Appendix 2A of the text and displayed on the following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derivation makes use of integration by parts.  You may fondly recall from your calculus days solving problems using this technique.  Do not worry, you will not be asked to replicate this proof.  However, you should be able to use the resulting formula.  For some distributions, the MTTF is more easily found by integrating R(t) rather than t f(t).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is the same failure distribution as before with its MTTF determined.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is the same failure distribution as before with its MTTF determined.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MTTF is a type of weighted average and as such is not always the most representative failure time.  The question we are attempting to answer, is what is the most typical time to failure.  If the distribution is symmetrical, then the answer may be the MTTF.  However, if the distribution is skewed, then another measure of central tendency may be more representative of the entire collection of failure times.  The median is often used when distributions are skewed.  The median time to failure is that failure time that splits the distribution into two halves where 50 percent of the failures will occur before the median and 50 percent will occur at or after the median time to failure.  A third measure of central tendency is the mode or the most likely failure time.  It is defined mathematically as the value of t that maximizes f(t) assuming f(t) is unimodal.  For a unimodal function, if a unit interval of time is centered at the mode, then the probability of a failure occurring within that interval of time is greater than any other unit interval.  Can you show this graphically?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Continuing with the same failure distribution, the median and mode are determined.  A mode can occur at an end point of the distribution.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For a distribution that is skewed somewhat to the right, the mean (MTTF), median, and mode will typically appear in the relative positions shown.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Using R(t), we can find the reliability at a given time t.  The problem can also be worked in reverse.  Give a reliability, R, find the corresponding t, call it t</a:t>
            </a:r>
            <a:r>
              <a:rPr lang="en-US" altLang="en-US" baseline="-25000"/>
              <a:t>R</a:t>
            </a:r>
            <a:r>
              <a:rPr lang="en-US" altLang="en-US"/>
              <a:t>. Then t</a:t>
            </a:r>
            <a:r>
              <a:rPr lang="en-US" altLang="en-US" baseline="-25000"/>
              <a:t>R</a:t>
            </a:r>
            <a:r>
              <a:rPr lang="en-US" altLang="en-US"/>
              <a:t> is referred to as the design life.  That is, it is the length of time that the component can operate at a specified reliability, 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failure distribution is defined in terms of the random variable T = the time to failure.  The probability that a failure occurs after some time ‘t’ is defined to be the reliability at time t and notationally is written as R(t).  Simply stated, this the probability that the component or system will survive at least until time t.  A reliability function must be non-negative with the reliability at t = 0 equal to one.  For t sufficiently large, R(t) = 0.  That is, eventually the component must fail.  Some textbooks will refer to the reliability function as the survival function reflecting its medical heritage.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failure distribution has all of the characteristics that any probability distribution has.  Therefore is has a variance and standard deviation.  The variance may be found using either of the forms shown.  Loosely speaking, the variance is the weighted average squared distance a failure is from the MTTF.  As such, it is a measure of the dispersion or spread of the failure distribution.  The larger the variance, the more dispersed will be the individual failure time from the MTTF.  For distributions having a large variance, the mean or median may not be a very representative failure time although it may still, in some sense, provide a “center point” for the distribution.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Again with the example, find the variance.  The square root of the variance is the standard deviation.  The standard deviation is somewhat more useful than the variance since it will be in the same units as the random variable where as the variance is in squared units.  If the time to failure is measured in hours, then the standard deviation will be measured in hours and the variance will be measured in hours squared.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fourth major function of a failure distribution is the hazard rate function.  This function is sometimes called the instantaneous failure rate function. It is derived by finding the conditional probability of a failure occurring in small some interval of time given that the component is still operating at the start of the interval. Since the interval may start at any time t, the hazard rate function become a function of time as well and be found by forming the ratio of f(t) / R(t).  It is important to understand the meaning of the hazard rate function as a conditional probability.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Let us find the hazard rate function for our example.  If we plot the hazard rate, we can see that it is monotonically increasing.  This suggest that the probability of a failure occurring in the next instant of time is continuously increasing as the component ages.  Failure distributions having this characteristic are referred to as having an Increasing Failure Rate (IFR).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Given R(t), we can find f(t), and then using f(t) and R(t) derive </a:t>
            </a:r>
            <a:r>
              <a:rPr lang="en-US" altLang="en-US">
                <a:sym typeface="Symbol" panose="05050102010706020507" pitchFamily="18" charset="2"/>
              </a:rPr>
              <a:t>(t).  If we start with (t), this formula allows us to derive R(t).  The next slide shows its derivation.  When using this formula, be careful to find the definite integral first and then use the negative of its value as the exponent with e as the base.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is that derivation that I promised you.  You will not need to repeat it; however, you should be able to use the resulting relationship.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well known plot of a hazard rate function is the bathtub curve.  It obviously gets its name from its shape.  It suggests that for some items, early or infantile failures occur that decrease (DFR) with age as design and manufacturing problems are recognized and corrected.  This is followed by a period of nearly Constant Failure Rates (CFR) in which most failures are a result of external random occurrences.  Can you suggest what probability distribution may best describe this period?  Finally, as the component ages and wearout begins to dominate, an IFR is observed.  It is not clear how many components actually behave in this manner.  Certainly some do.  All three failure modes may be continuously present; however, the dominate failure mode depends upon the age of the component.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more insight on the bathtub curve.  The design techniques used to mitigate failures will be discussed in more detail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For failure distributions that have either IFR and DFR characteristics, the failure rate (hazard rate) is a function of time and is continuously changing.  For comparison purposes, it is sometimes useful to compute an average failure rate for some interval of time.  This way, two components having different failure distributions can be compared based upon their average failure rate over the same time interval.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Let’s find the average failure rate for our example.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typical reliability function will have a graph similar to the one shown.  The function is always monotonically decreasing.  Why?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Another useful concept is conditional reliability.  Conditional reliability is the probability that a component will survive to time T</a:t>
            </a:r>
            <a:r>
              <a:rPr lang="en-US" altLang="en-US" baseline="-25000"/>
              <a:t>0</a:t>
            </a:r>
            <a:r>
              <a:rPr lang="en-US" altLang="en-US"/>
              <a:t> + t given that it has survived to time T</a:t>
            </a:r>
            <a:r>
              <a:rPr lang="en-US" altLang="en-US" baseline="-25000"/>
              <a:t>0</a:t>
            </a:r>
            <a:r>
              <a:rPr lang="en-US" altLang="en-US"/>
              <a:t>.  In other words, given that the component has aged to time T</a:t>
            </a:r>
            <a:r>
              <a:rPr lang="en-US" altLang="en-US" baseline="-25000"/>
              <a:t>0</a:t>
            </a:r>
            <a:r>
              <a:rPr lang="en-US" altLang="en-US"/>
              <a:t> how likely is it that it will continue to operate for an additional time t.  A conditional reliability can be found by forming the ratio of two unconditional reliabilities.  Do you see how this result is obtained by using some basic rules of conditional probabilities?  Conditional reliabilities are useful in analyzing equipment burn-in periods and manufacture warranty periods.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Using the conditional reliability function, a conditional or residual MTTF can be found.  This is interpreted as the mean remaining life of a component that has aged to time T</a:t>
            </a:r>
            <a:r>
              <a:rPr lang="en-US" altLang="en-US" baseline="-25000"/>
              <a:t>0</a:t>
            </a:r>
            <a:r>
              <a:rPr lang="en-US" altLang="en-US"/>
              <a:t>.  You should understand how to use this formula; however, the definite integral must often be found numerically.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For our example, we can easily compute a conditional reliability and, at least in this case, solve for the residual MTTF.  How does the MTTF(1 year) compare to the unconditional MTTF?  Does this make sense?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At last, an exercise for you to work. The solution is given on the next slide but don’t look until you have tried to solve it first.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Did you get the correct answers?  If not, go back and review the material that was missed.  If you had trouble with the math, review some algebra and calculus.  If you don’t understand the solution, contact your instructor.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more of Exercise #1.</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Did you get the correct answers this time?  If not, go back and review the material that was missed.  If you had trouble with the math, review some algebra and calculus.  If you don’t understand the solution, contact your instructor.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Let’s try a second example.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Isn’t it getting easier?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en-US"/>
              <a:t>At this point, given any one of the above functions, you should be able to derive the other three (assuming you can do the math).  At a minimum, understand these four functions, know their relationships to one another, and be able to apply them.  In analyzing a reliability problem, we will use whichever function is best suited to solving the problem.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companion function to the reliability function is the Cumulative Distribution Function (CDF).  The very same CDF you studied in your probability course.  It gives the probability that a failure will occur by time t.  Since a failure must occur either before time t or at or after time t, then F(t) + R(t) = 1 for any value of t.  F(t) may be referred to as the failure function.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CDF will have a graph similar to one shown above.  It is a monotonically increasing function.  This implies that the longer a component operates, the greater the probability of a failure.  The CDF asymptotically approaches one while R(t) asymptotically approaches zero.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third related function is the probability density function (PDF).  The PDF when graphed provides the most common representation of the shape of the failure distribution.  For example, the graph of the PDF for the normal distribution has the familiar bell-shaped curve.  The PDF has two important properties:  it is always non-negative and the area under its curve equals one. Given F(t) or R(t), the PDF is easily derived by taking a first derivative.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PDF can take on various shapes.  The one shown here is only one possibility.  It may be skewed or symmetrical. It may be uniform, unimodal, bimodal, or neither.  It may be defined over the entire non-negative domain of T or T may have a finite upper bound.  In either case, the area under the curve will always equals one and any portion of the area between say, t</a:t>
            </a:r>
            <a:r>
              <a:rPr lang="en-US" altLang="en-US" baseline="-25000"/>
              <a:t>1</a:t>
            </a:r>
            <a:r>
              <a:rPr lang="en-US" altLang="en-US"/>
              <a:t> and t</a:t>
            </a:r>
            <a:r>
              <a:rPr lang="en-US" altLang="en-US" baseline="-25000"/>
              <a:t>2</a:t>
            </a:r>
            <a:r>
              <a:rPr lang="en-US" altLang="en-US"/>
              <a:t>, is the probability of a failure occurring within that time interval.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If we start with the PDF as given, either the reliability or the failure function can be derived through integration.  If the random variable T has a finite upper bound, say b, then R(t) is found by integrating from t to b rather than t to infinity.  By the way, a finite upper bound b implies that the component or system must fail by time t = 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Continuing with the PDF, f(t), the probability of a failure occurring in the interval [a,b] is equal to the definite integral evaluated between a and b.  If either R(t) or F(t) is known, the integration has already been done, and this same probability can more easily be found.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a:solidFill>
                  <a:schemeClr val="bg2"/>
                </a:solidFill>
              </a:defRPr>
            </a:lvl1pPr>
          </a:lstStyle>
          <a:p>
            <a:pPr>
              <a:defRPr/>
            </a:pPr>
            <a:r>
              <a:rPr lang="en-US"/>
              <a:t>Chapter 2</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D12B2647-3D90-48AC-B798-2C8A59D0C96A}" type="slidenum">
              <a:rPr lang="en-US" altLang="en-US"/>
              <a:pPr/>
              <a:t>‹#›</a:t>
            </a:fld>
            <a:endParaRPr lang="en-US" altLang="en-US"/>
          </a:p>
        </p:txBody>
      </p:sp>
    </p:spTree>
    <p:extLst>
      <p:ext uri="{BB962C8B-B14F-4D97-AF65-F5344CB8AC3E}">
        <p14:creationId xmlns:p14="http://schemas.microsoft.com/office/powerpoint/2010/main" val="228727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2</a:t>
            </a:r>
          </a:p>
        </p:txBody>
      </p:sp>
      <p:sp>
        <p:nvSpPr>
          <p:cNvPr id="5" name="Rectangle 13"/>
          <p:cNvSpPr>
            <a:spLocks noGrp="1" noChangeArrowheads="1"/>
          </p:cNvSpPr>
          <p:nvPr>
            <p:ph type="sldNum" sz="quarter" idx="11"/>
          </p:nvPr>
        </p:nvSpPr>
        <p:spPr>
          <a:ln/>
        </p:spPr>
        <p:txBody>
          <a:bodyPr/>
          <a:lstStyle>
            <a:lvl1pPr>
              <a:defRPr/>
            </a:lvl1pPr>
          </a:lstStyle>
          <a:p>
            <a:fld id="{DC9F2EA1-D72E-41B6-9755-E874D8493DC2}" type="slidenum">
              <a:rPr lang="en-US" altLang="en-US"/>
              <a:pPr/>
              <a:t>‹#›</a:t>
            </a:fld>
            <a:endParaRPr lang="en-US" altLang="en-US"/>
          </a:p>
        </p:txBody>
      </p:sp>
    </p:spTree>
    <p:extLst>
      <p:ext uri="{BB962C8B-B14F-4D97-AF65-F5344CB8AC3E}">
        <p14:creationId xmlns:p14="http://schemas.microsoft.com/office/powerpoint/2010/main" val="35961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2</a:t>
            </a:r>
          </a:p>
        </p:txBody>
      </p:sp>
      <p:sp>
        <p:nvSpPr>
          <p:cNvPr id="5" name="Rectangle 13"/>
          <p:cNvSpPr>
            <a:spLocks noGrp="1" noChangeArrowheads="1"/>
          </p:cNvSpPr>
          <p:nvPr>
            <p:ph type="sldNum" sz="quarter" idx="11"/>
          </p:nvPr>
        </p:nvSpPr>
        <p:spPr>
          <a:ln/>
        </p:spPr>
        <p:txBody>
          <a:bodyPr/>
          <a:lstStyle>
            <a:lvl1pPr>
              <a:defRPr/>
            </a:lvl1pPr>
          </a:lstStyle>
          <a:p>
            <a:fld id="{A44AAAB8-5676-492B-8805-97434459255A}" type="slidenum">
              <a:rPr lang="en-US" altLang="en-US"/>
              <a:pPr/>
              <a:t>‹#›</a:t>
            </a:fld>
            <a:endParaRPr lang="en-US" altLang="en-US"/>
          </a:p>
        </p:txBody>
      </p:sp>
    </p:spTree>
    <p:extLst>
      <p:ext uri="{BB962C8B-B14F-4D97-AF65-F5344CB8AC3E}">
        <p14:creationId xmlns:p14="http://schemas.microsoft.com/office/powerpoint/2010/main" val="399419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a:lvl1pPr>
          </a:lstStyle>
          <a:p>
            <a:pPr>
              <a:defRPr/>
            </a:pPr>
            <a:r>
              <a:rPr lang="en-US"/>
              <a:t>Chapter 2</a:t>
            </a:r>
          </a:p>
        </p:txBody>
      </p:sp>
      <p:sp>
        <p:nvSpPr>
          <p:cNvPr id="5" name="Slide Number Placeholder 5"/>
          <p:cNvSpPr>
            <a:spLocks noGrp="1"/>
          </p:cNvSpPr>
          <p:nvPr>
            <p:ph type="sldNum" sz="quarter" idx="11"/>
          </p:nvPr>
        </p:nvSpPr>
        <p:spPr/>
        <p:txBody>
          <a:bodyPr/>
          <a:lstStyle>
            <a:lvl1pPr>
              <a:defRPr/>
            </a:lvl1pPr>
          </a:lstStyle>
          <a:p>
            <a:fld id="{0125FB69-487A-4927-A817-0ECBEDE081B9}" type="slidenum">
              <a:rPr lang="en-US" altLang="en-US"/>
              <a:pPr/>
              <a:t>‹#›</a:t>
            </a:fld>
            <a:endParaRPr lang="en-US" altLang="en-US"/>
          </a:p>
        </p:txBody>
      </p:sp>
    </p:spTree>
    <p:extLst>
      <p:ext uri="{BB962C8B-B14F-4D97-AF65-F5344CB8AC3E}">
        <p14:creationId xmlns:p14="http://schemas.microsoft.com/office/powerpoint/2010/main" val="111221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a:lvl1pPr>
          </a:lstStyle>
          <a:p>
            <a:pPr>
              <a:defRPr/>
            </a:pPr>
            <a:r>
              <a:rPr lang="en-US"/>
              <a:t>Chapter 2</a:t>
            </a:r>
          </a:p>
        </p:txBody>
      </p:sp>
      <p:sp>
        <p:nvSpPr>
          <p:cNvPr id="5" name="Slide Number Placeholder 5"/>
          <p:cNvSpPr>
            <a:spLocks noGrp="1"/>
          </p:cNvSpPr>
          <p:nvPr>
            <p:ph type="sldNum" sz="quarter" idx="11"/>
          </p:nvPr>
        </p:nvSpPr>
        <p:spPr/>
        <p:txBody>
          <a:bodyPr/>
          <a:lstStyle>
            <a:lvl1pPr>
              <a:defRPr/>
            </a:lvl1pPr>
          </a:lstStyle>
          <a:p>
            <a:fld id="{85617C43-8280-40CF-AC96-19878AB0E97E}" type="slidenum">
              <a:rPr lang="en-US" altLang="en-US"/>
              <a:pPr/>
              <a:t>‹#›</a:t>
            </a:fld>
            <a:endParaRPr lang="en-US" altLang="en-US"/>
          </a:p>
        </p:txBody>
      </p:sp>
    </p:spTree>
    <p:extLst>
      <p:ext uri="{BB962C8B-B14F-4D97-AF65-F5344CB8AC3E}">
        <p14:creationId xmlns:p14="http://schemas.microsoft.com/office/powerpoint/2010/main" val="22612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a:lvl1pPr>
          </a:lstStyle>
          <a:p>
            <a:pPr>
              <a:defRPr/>
            </a:pPr>
            <a:r>
              <a:rPr lang="en-US"/>
              <a:t>Chapter 2</a:t>
            </a:r>
          </a:p>
        </p:txBody>
      </p:sp>
      <p:sp>
        <p:nvSpPr>
          <p:cNvPr id="6" name="Slide Number Placeholder 6"/>
          <p:cNvSpPr>
            <a:spLocks noGrp="1"/>
          </p:cNvSpPr>
          <p:nvPr>
            <p:ph type="sldNum" sz="quarter" idx="11"/>
          </p:nvPr>
        </p:nvSpPr>
        <p:spPr/>
        <p:txBody>
          <a:bodyPr/>
          <a:lstStyle>
            <a:lvl1pPr>
              <a:defRPr/>
            </a:lvl1pPr>
          </a:lstStyle>
          <a:p>
            <a:fld id="{5A665966-B385-441E-9639-B279032DAE1C}" type="slidenum">
              <a:rPr lang="en-US" altLang="en-US"/>
              <a:pPr/>
              <a:t>‹#›</a:t>
            </a:fld>
            <a:endParaRPr lang="en-US" altLang="en-US"/>
          </a:p>
        </p:txBody>
      </p:sp>
    </p:spTree>
    <p:extLst>
      <p:ext uri="{BB962C8B-B14F-4D97-AF65-F5344CB8AC3E}">
        <p14:creationId xmlns:p14="http://schemas.microsoft.com/office/powerpoint/2010/main" val="170182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a:lvl1pPr>
          </a:lstStyle>
          <a:p>
            <a:pPr>
              <a:defRPr/>
            </a:pPr>
            <a:r>
              <a:rPr lang="en-US"/>
              <a:t>Chapter 2</a:t>
            </a:r>
          </a:p>
        </p:txBody>
      </p:sp>
      <p:sp>
        <p:nvSpPr>
          <p:cNvPr id="8" name="Slide Number Placeholder 8"/>
          <p:cNvSpPr>
            <a:spLocks noGrp="1"/>
          </p:cNvSpPr>
          <p:nvPr>
            <p:ph type="sldNum" sz="quarter" idx="11"/>
          </p:nvPr>
        </p:nvSpPr>
        <p:spPr/>
        <p:txBody>
          <a:bodyPr/>
          <a:lstStyle>
            <a:lvl1pPr>
              <a:defRPr/>
            </a:lvl1pPr>
          </a:lstStyle>
          <a:p>
            <a:fld id="{A6EA6520-4052-4426-9BE6-E6C4AC68A5E4}" type="slidenum">
              <a:rPr lang="en-US" altLang="en-US"/>
              <a:pPr/>
              <a:t>‹#›</a:t>
            </a:fld>
            <a:endParaRPr lang="en-US" altLang="en-US"/>
          </a:p>
        </p:txBody>
      </p:sp>
    </p:spTree>
    <p:extLst>
      <p:ext uri="{BB962C8B-B14F-4D97-AF65-F5344CB8AC3E}">
        <p14:creationId xmlns:p14="http://schemas.microsoft.com/office/powerpoint/2010/main" val="13664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a:lvl1pPr>
          </a:lstStyle>
          <a:p>
            <a:pPr>
              <a:defRPr/>
            </a:pPr>
            <a:r>
              <a:rPr lang="en-US"/>
              <a:t>Chapter 2</a:t>
            </a:r>
          </a:p>
        </p:txBody>
      </p:sp>
      <p:sp>
        <p:nvSpPr>
          <p:cNvPr id="4" name="Slide Number Placeholder 4"/>
          <p:cNvSpPr>
            <a:spLocks noGrp="1"/>
          </p:cNvSpPr>
          <p:nvPr>
            <p:ph type="sldNum" sz="quarter" idx="11"/>
          </p:nvPr>
        </p:nvSpPr>
        <p:spPr/>
        <p:txBody>
          <a:bodyPr/>
          <a:lstStyle>
            <a:lvl1pPr>
              <a:defRPr/>
            </a:lvl1pPr>
          </a:lstStyle>
          <a:p>
            <a:fld id="{5998CA56-712C-4FA4-BAE2-10CFF71ABA0D}" type="slidenum">
              <a:rPr lang="en-US" altLang="en-US"/>
              <a:pPr/>
              <a:t>‹#›</a:t>
            </a:fld>
            <a:endParaRPr lang="en-US" altLang="en-US"/>
          </a:p>
        </p:txBody>
      </p:sp>
    </p:spTree>
    <p:extLst>
      <p:ext uri="{BB962C8B-B14F-4D97-AF65-F5344CB8AC3E}">
        <p14:creationId xmlns:p14="http://schemas.microsoft.com/office/powerpoint/2010/main" val="228502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a:lvl1pPr>
          </a:lstStyle>
          <a:p>
            <a:pPr>
              <a:defRPr/>
            </a:pPr>
            <a:r>
              <a:rPr lang="en-US"/>
              <a:t>Chapter 2</a:t>
            </a:r>
          </a:p>
        </p:txBody>
      </p:sp>
      <p:sp>
        <p:nvSpPr>
          <p:cNvPr id="3" name="Slide Number Placeholder 3"/>
          <p:cNvSpPr>
            <a:spLocks noGrp="1"/>
          </p:cNvSpPr>
          <p:nvPr>
            <p:ph type="sldNum" sz="quarter" idx="11"/>
          </p:nvPr>
        </p:nvSpPr>
        <p:spPr/>
        <p:txBody>
          <a:bodyPr/>
          <a:lstStyle>
            <a:lvl1pPr>
              <a:defRPr/>
            </a:lvl1pPr>
          </a:lstStyle>
          <a:p>
            <a:fld id="{C38F9F6A-65DD-4094-A1EC-FD4B419C8D05}" type="slidenum">
              <a:rPr lang="en-US" altLang="en-US"/>
              <a:pPr/>
              <a:t>‹#›</a:t>
            </a:fld>
            <a:endParaRPr lang="en-US" altLang="en-US"/>
          </a:p>
        </p:txBody>
      </p:sp>
    </p:spTree>
    <p:extLst>
      <p:ext uri="{BB962C8B-B14F-4D97-AF65-F5344CB8AC3E}">
        <p14:creationId xmlns:p14="http://schemas.microsoft.com/office/powerpoint/2010/main" val="323356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2</a:t>
            </a:r>
          </a:p>
        </p:txBody>
      </p:sp>
      <p:sp>
        <p:nvSpPr>
          <p:cNvPr id="6" name="Rectangle 13"/>
          <p:cNvSpPr>
            <a:spLocks noGrp="1" noChangeArrowheads="1"/>
          </p:cNvSpPr>
          <p:nvPr>
            <p:ph type="sldNum" sz="quarter" idx="11"/>
          </p:nvPr>
        </p:nvSpPr>
        <p:spPr>
          <a:ln/>
        </p:spPr>
        <p:txBody>
          <a:bodyPr/>
          <a:lstStyle>
            <a:lvl1pPr>
              <a:defRPr/>
            </a:lvl1pPr>
          </a:lstStyle>
          <a:p>
            <a:fld id="{FF86F4E8-76E4-4917-A9BF-A46955C788C7}" type="slidenum">
              <a:rPr lang="en-US" altLang="en-US"/>
              <a:pPr/>
              <a:t>‹#›</a:t>
            </a:fld>
            <a:endParaRPr lang="en-US" altLang="en-US"/>
          </a:p>
        </p:txBody>
      </p:sp>
    </p:spTree>
    <p:extLst>
      <p:ext uri="{BB962C8B-B14F-4D97-AF65-F5344CB8AC3E}">
        <p14:creationId xmlns:p14="http://schemas.microsoft.com/office/powerpoint/2010/main" val="192127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2</a:t>
            </a:r>
          </a:p>
        </p:txBody>
      </p:sp>
      <p:sp>
        <p:nvSpPr>
          <p:cNvPr id="6" name="Rectangle 13"/>
          <p:cNvSpPr>
            <a:spLocks noGrp="1" noChangeArrowheads="1"/>
          </p:cNvSpPr>
          <p:nvPr>
            <p:ph type="sldNum" sz="quarter" idx="11"/>
          </p:nvPr>
        </p:nvSpPr>
        <p:spPr>
          <a:ln/>
        </p:spPr>
        <p:txBody>
          <a:bodyPr/>
          <a:lstStyle>
            <a:lvl1pPr>
              <a:defRPr/>
            </a:lvl1pPr>
          </a:lstStyle>
          <a:p>
            <a:fld id="{D2740354-6EAF-4613-9EEE-5F46A0ED1585}" type="slidenum">
              <a:rPr lang="en-US" altLang="en-US"/>
              <a:pPr/>
              <a:t>‹#›</a:t>
            </a:fld>
            <a:endParaRPr lang="en-US" altLang="en-US"/>
          </a:p>
        </p:txBody>
      </p:sp>
    </p:spTree>
    <p:extLst>
      <p:ext uri="{BB962C8B-B14F-4D97-AF65-F5344CB8AC3E}">
        <p14:creationId xmlns:p14="http://schemas.microsoft.com/office/powerpoint/2010/main" val="205579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32779"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2780"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Chapter 2</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283FEFF0-4D5F-408A-8356-60D7301355C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789" r:id="rId8"/>
    <p:sldLayoutId id="2147483790" r:id="rId9"/>
    <p:sldLayoutId id="2147483791" r:id="rId10"/>
    <p:sldLayoutId id="2147483792" r:id="rId11"/>
  </p:sldLayoutIdLst>
  <p:hf hdr="0"/>
  <p:txStyles>
    <p:titleStyle>
      <a:lvl1pPr algn="l" rtl="0" eaLnBrk="0" fontAlgn="base" hangingPunct="0">
        <a:spcBef>
          <a:spcPct val="0"/>
        </a:spcBef>
        <a:spcAft>
          <a:spcPct val="0"/>
        </a:spcAft>
        <a:defRPr sz="4000">
          <a:solidFill>
            <a:srgbClr val="3D5150"/>
          </a:solidFill>
          <a:latin typeface="+mj-lt"/>
          <a:ea typeface="+mj-ea"/>
          <a:cs typeface="+mj-cs"/>
        </a:defRPr>
      </a:lvl1pPr>
      <a:lvl2pPr algn="l" rtl="0" eaLnBrk="0" fontAlgn="base" hangingPunct="0">
        <a:spcBef>
          <a:spcPct val="0"/>
        </a:spcBef>
        <a:spcAft>
          <a:spcPct val="0"/>
        </a:spcAft>
        <a:defRPr sz="4000">
          <a:solidFill>
            <a:srgbClr val="3D5150"/>
          </a:solidFill>
          <a:latin typeface="Tahoma" pitchFamily="34" charset="0"/>
        </a:defRPr>
      </a:lvl2pPr>
      <a:lvl3pPr algn="l" rtl="0" eaLnBrk="0" fontAlgn="base" hangingPunct="0">
        <a:spcBef>
          <a:spcPct val="0"/>
        </a:spcBef>
        <a:spcAft>
          <a:spcPct val="0"/>
        </a:spcAft>
        <a:defRPr sz="4000">
          <a:solidFill>
            <a:srgbClr val="3D5150"/>
          </a:solidFill>
          <a:latin typeface="Tahoma" pitchFamily="34" charset="0"/>
        </a:defRPr>
      </a:lvl3pPr>
      <a:lvl4pPr algn="l" rtl="0" eaLnBrk="0" fontAlgn="base" hangingPunct="0">
        <a:spcBef>
          <a:spcPct val="0"/>
        </a:spcBef>
        <a:spcAft>
          <a:spcPct val="0"/>
        </a:spcAft>
        <a:defRPr sz="4000">
          <a:solidFill>
            <a:srgbClr val="3D5150"/>
          </a:solidFill>
          <a:latin typeface="Tahoma" pitchFamily="34" charset="0"/>
        </a:defRPr>
      </a:lvl4pPr>
      <a:lvl5pPr algn="l" rtl="0" eaLnBrk="0" fontAlgn="base" hangingPunct="0">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3.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6.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e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1.xml"/><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12.wmf"/><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2.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0.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3.emf"/></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23.xml"/><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8.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3.wmf"/><Relationship Id="rId3" Type="http://schemas.openxmlformats.org/officeDocument/2006/relationships/notesSlide" Target="../notesSlides/notesSlide25.xml"/><Relationship Id="rId7" Type="http://schemas.openxmlformats.org/officeDocument/2006/relationships/image" Target="../media/image40.wmf"/><Relationship Id="rId12"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4.emf"/><Relationship Id="rId4"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6.wmf"/><Relationship Id="rId4" Type="http://schemas.openxmlformats.org/officeDocument/2006/relationships/image" Target="../media/image45.emf"/></Relationships>
</file>

<file path=ppt/slides/_rels/slide2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8.w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12.wmf"/><Relationship Id="rId5" Type="http://schemas.openxmlformats.org/officeDocument/2006/relationships/image" Target="../media/image50.wmf"/><Relationship Id="rId4"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slideLayout" Target="../slideLayouts/slideLayout2.xml"/><Relationship Id="rId7" Type="http://schemas.openxmlformats.org/officeDocument/2006/relationships/oleObject" Target="../embeddings/oleObject48.bin"/><Relationship Id="rId2" Type="http://schemas.openxmlformats.org/officeDocument/2006/relationships/tags" Target="../tags/tag1.xml"/><Relationship Id="rId1" Type="http://schemas.openxmlformats.org/officeDocument/2006/relationships/vmlDrawing" Target="../drawings/vmlDrawing25.vml"/><Relationship Id="rId6" Type="http://schemas.openxmlformats.org/officeDocument/2006/relationships/image" Target="../media/image51.emf"/><Relationship Id="rId5" Type="http://schemas.openxmlformats.org/officeDocument/2006/relationships/oleObject" Target="../embeddings/oleObject47.bin"/><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3.emf"/><Relationship Id="rId4"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32.xml"/><Relationship Id="rId7"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12.wmf"/><Relationship Id="rId5" Type="http://schemas.openxmlformats.org/officeDocument/2006/relationships/image" Target="../media/image54.wmf"/><Relationship Id="rId10" Type="http://schemas.openxmlformats.org/officeDocument/2006/relationships/image" Target="../media/image56.wmf"/><Relationship Id="rId4" Type="http://schemas.openxmlformats.org/officeDocument/2006/relationships/oleObject" Target="../embeddings/oleObject50.bin"/><Relationship Id="rId9" Type="http://schemas.openxmlformats.org/officeDocument/2006/relationships/oleObject" Target="../embeddings/oleObject52.bin"/></Relationships>
</file>

<file path=ppt/slides/_rels/slide34.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57.emf"/><Relationship Id="rId4"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55.bin"/><Relationship Id="rId5" Type="http://schemas.openxmlformats.org/officeDocument/2006/relationships/image" Target="../media/image60.wmf"/><Relationship Id="rId4" Type="http://schemas.openxmlformats.org/officeDocument/2006/relationships/oleObject" Target="../embeddings/oleObject54.bin"/></Relationships>
</file>

<file path=ppt/slides/_rels/slide3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62.emf"/><Relationship Id="rId4"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65.wmf"/><Relationship Id="rId4" Type="http://schemas.openxmlformats.org/officeDocument/2006/relationships/oleObject" Target="../embeddings/oleObject57.bin"/></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762000" y="838200"/>
            <a:ext cx="7721600" cy="1422400"/>
          </a:xfrm>
          <a:noFill/>
        </p:spPr>
        <p:txBody>
          <a:bodyPr/>
          <a:lstStyle/>
          <a:p>
            <a:pPr eaLnBrk="1" hangingPunct="1"/>
            <a:r>
              <a:rPr lang="en-US" altLang="en-US"/>
              <a:t>Chapter 2 </a:t>
            </a:r>
            <a:br>
              <a:rPr lang="en-US" altLang="en-US"/>
            </a:br>
            <a:r>
              <a:rPr lang="en-US" altLang="en-US"/>
              <a:t>Basic Reliability Models</a:t>
            </a:r>
          </a:p>
        </p:txBody>
      </p:sp>
      <p:sp>
        <p:nvSpPr>
          <p:cNvPr id="40963" name="Rectangle 3"/>
          <p:cNvSpPr>
            <a:spLocks noGrp="1" noChangeArrowheads="1"/>
          </p:cNvSpPr>
          <p:nvPr>
            <p:ph type="subTitle" idx="1"/>
          </p:nvPr>
        </p:nvSpPr>
        <p:spPr>
          <a:xfrm>
            <a:off x="1600200" y="2514600"/>
            <a:ext cx="6388100" cy="749300"/>
          </a:xfrm>
          <a:noFill/>
        </p:spPr>
        <p:txBody>
          <a:bodyPr/>
          <a:lstStyle/>
          <a:p>
            <a:pPr eaLnBrk="1" hangingPunct="1"/>
            <a:r>
              <a:rPr lang="en-US" altLang="en-US" sz="3600"/>
              <a:t>The Failure Distribution</a:t>
            </a:r>
            <a:r>
              <a:rPr lang="en-US" altLang="en-US">
                <a:solidFill>
                  <a:schemeClr val="tx2"/>
                </a:solidFill>
              </a:rPr>
              <a:t>	</a:t>
            </a:r>
          </a:p>
        </p:txBody>
      </p:sp>
      <p:sp>
        <p:nvSpPr>
          <p:cNvPr id="5" name="Rectangle 3"/>
          <p:cNvSpPr>
            <a:spLocks noGrp="1" noChangeArrowheads="1"/>
          </p:cNvSpPr>
          <p:nvPr>
            <p:ph type="dt" sz="quarter" idx="10"/>
          </p:nvPr>
        </p:nvSpPr>
        <p:spPr/>
        <p:txBody>
          <a:bodyPr/>
          <a:lstStyle/>
          <a:p>
            <a:pPr>
              <a:defRPr/>
            </a:pPr>
            <a:r>
              <a:rPr lang="en-US"/>
              <a:t>Chapter 2</a:t>
            </a:r>
          </a:p>
        </p:txBody>
      </p:sp>
      <p:sp>
        <p:nvSpPr>
          <p:cNvPr id="6" name="Slide Number Placeholder 5"/>
          <p:cNvSpPr>
            <a:spLocks noGrp="1" noChangeArrowheads="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36ECC290-4C98-463C-A8CC-831654818A52}" type="slidenum">
              <a:rPr lang="en-US" altLang="en-US">
                <a:solidFill>
                  <a:schemeClr val="bg2"/>
                </a:solidFill>
                <a:latin typeface="Tahoma" panose="020B0604030504040204" pitchFamily="34" charset="0"/>
              </a:rPr>
              <a:pPr eaLnBrk="1" hangingPunct="1"/>
              <a:t>1</a:t>
            </a:fld>
            <a:endParaRPr lang="en-US" altLang="en-US">
              <a:solidFill>
                <a:schemeClr val="bg2"/>
              </a:solidFill>
              <a:latin typeface="Tahoma" panose="020B0604030504040204" pitchFamily="34" charset="0"/>
            </a:endParaRPr>
          </a:p>
        </p:txBody>
      </p:sp>
      <p:pic>
        <p:nvPicPr>
          <p:cNvPr id="4096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038600"/>
            <a:ext cx="26130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524000" y="533400"/>
            <a:ext cx="5816600" cy="635000"/>
          </a:xfrm>
          <a:noFill/>
        </p:spPr>
        <p:txBody>
          <a:bodyPr/>
          <a:lstStyle/>
          <a:p>
            <a:pPr eaLnBrk="1" hangingPunct="1"/>
            <a:r>
              <a:rPr lang="en-US" altLang="en-US"/>
              <a:t>Example</a:t>
            </a:r>
            <a:endParaRPr lang="en-US" altLang="en-US" sz="2800"/>
          </a:p>
        </p:txBody>
      </p:sp>
      <p:sp>
        <p:nvSpPr>
          <p:cNvPr id="6148" name="Rectangle 3"/>
          <p:cNvSpPr>
            <a:spLocks noGrp="1" noChangeArrowheads="1"/>
          </p:cNvSpPr>
          <p:nvPr>
            <p:ph idx="1"/>
          </p:nvPr>
        </p:nvSpPr>
        <p:spPr>
          <a:xfrm>
            <a:off x="609600" y="1828800"/>
            <a:ext cx="7378700" cy="4102100"/>
          </a:xfrm>
        </p:spPr>
        <p:txBody>
          <a:bodyPr/>
          <a:lstStyle/>
          <a:p>
            <a:pPr eaLnBrk="1" hangingPunct="1"/>
            <a:r>
              <a:rPr lang="en-US" altLang="en-US" sz="2400"/>
              <a:t>The passive components of a distribution system for natural gas has the following reliability function:  </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11D666F-9A61-4295-8955-8EAD8B86AC15}"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graphicFrame>
        <p:nvGraphicFramePr>
          <p:cNvPr id="6146" name="Object 5"/>
          <p:cNvGraphicFramePr>
            <a:graphicFrameLocks/>
          </p:cNvGraphicFramePr>
          <p:nvPr/>
        </p:nvGraphicFramePr>
        <p:xfrm>
          <a:off x="914400" y="3124200"/>
          <a:ext cx="4419600" cy="1204913"/>
        </p:xfrm>
        <a:graphic>
          <a:graphicData uri="http://schemas.openxmlformats.org/presentationml/2006/ole">
            <mc:AlternateContent xmlns:mc="http://schemas.openxmlformats.org/markup-compatibility/2006">
              <mc:Choice xmlns:v="urn:schemas-microsoft-com:vml" Requires="v">
                <p:oleObj spid="_x0000_s6153" name="Equation" r:id="rId4" imgW="1828800" imgH="419040" progId="Equation.DSMT4">
                  <p:embed/>
                </p:oleObj>
              </mc:Choice>
              <mc:Fallback>
                <p:oleObj name="Equation" r:id="rId4" imgW="1828800" imgH="419040"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4200"/>
                        <a:ext cx="441960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6"/>
          <p:cNvSpPr>
            <a:spLocks noChangeArrowheads="1"/>
          </p:cNvSpPr>
          <p:nvPr/>
        </p:nvSpPr>
        <p:spPr bwMode="auto">
          <a:xfrm>
            <a:off x="914400" y="4572000"/>
            <a:ext cx="46561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Find:	a.  R(3 yrs)</a:t>
            </a:r>
          </a:p>
          <a:p>
            <a:r>
              <a:rPr lang="en-US" altLang="en-US" sz="2400"/>
              <a:t>	b.  The CDF, F(t) </a:t>
            </a:r>
          </a:p>
          <a:p>
            <a:r>
              <a:rPr lang="en-US" altLang="en-US" sz="2400"/>
              <a:t>	c.   Pr{1&lt;T&lt;3}</a:t>
            </a:r>
          </a:p>
          <a:p>
            <a:r>
              <a:rPr lang="en-US" altLang="en-US" sz="2400"/>
              <a:t>	d.  The density function, f(t) </a:t>
            </a:r>
          </a:p>
        </p:txBody>
      </p:sp>
      <p:pic>
        <p:nvPicPr>
          <p:cNvPr id="6152" name="Picture 9"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81400"/>
            <a:ext cx="16954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1524000" y="533400"/>
            <a:ext cx="5816600" cy="635000"/>
          </a:xfrm>
          <a:noFill/>
        </p:spPr>
        <p:txBody>
          <a:bodyPr/>
          <a:lstStyle/>
          <a:p>
            <a:pPr eaLnBrk="1" hangingPunct="1"/>
            <a:r>
              <a:rPr lang="en-US" altLang="en-US" sz="3600"/>
              <a:t>Example - solution</a:t>
            </a:r>
          </a:p>
        </p:txBody>
      </p:sp>
      <p:sp>
        <p:nvSpPr>
          <p:cNvPr id="7174" name="Rectangle 4"/>
          <p:cNvSpPr>
            <a:spLocks noGrp="1" noChangeArrowheads="1"/>
          </p:cNvSpPr>
          <p:nvPr>
            <p:ph idx="1"/>
          </p:nvPr>
        </p:nvSpPr>
        <p:spPr>
          <a:xfrm>
            <a:off x="533400" y="1752600"/>
            <a:ext cx="7759700" cy="4102100"/>
          </a:xfrm>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18" name="Date Placeholder 3"/>
          <p:cNvSpPr>
            <a:spLocks noGrp="1"/>
          </p:cNvSpPr>
          <p:nvPr>
            <p:ph type="dt" sz="quarter" idx="10"/>
          </p:nvPr>
        </p:nvSpPr>
        <p:spPr/>
        <p:txBody>
          <a:bodyPr/>
          <a:lstStyle/>
          <a:p>
            <a:pPr>
              <a:defRPr/>
            </a:pPr>
            <a:r>
              <a:rPr lang="en-US"/>
              <a:t>Chapter 2</a:t>
            </a:r>
          </a:p>
        </p:txBody>
      </p:sp>
      <p:sp>
        <p:nvSpPr>
          <p:cNvPr id="19"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3438AD6-7B2A-4126-81E8-A776B6D6AEA2}"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
        <p:nvSpPr>
          <p:cNvPr id="7177" name="Rectangle 3"/>
          <p:cNvSpPr>
            <a:spLocks noChangeArrowheads="1"/>
          </p:cNvSpPr>
          <p:nvPr/>
        </p:nvSpPr>
        <p:spPr bwMode="auto">
          <a:xfrm>
            <a:off x="892175" y="4625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78" name="Rectangle 5"/>
          <p:cNvSpPr>
            <a:spLocks noChangeArrowheads="1"/>
          </p:cNvSpPr>
          <p:nvPr/>
        </p:nvSpPr>
        <p:spPr bwMode="auto">
          <a:xfrm>
            <a:off x="892175" y="2949575"/>
            <a:ext cx="444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b.  F(t) = 1 - [1 - t</a:t>
            </a:r>
            <a:r>
              <a:rPr lang="en-US" altLang="en-US" sz="2400" baseline="30000"/>
              <a:t>2</a:t>
            </a:r>
            <a:r>
              <a:rPr lang="en-US" altLang="en-US" sz="2400"/>
              <a:t> / 100] = t</a:t>
            </a:r>
            <a:r>
              <a:rPr lang="en-US" altLang="en-US" sz="2400" baseline="30000"/>
              <a:t>2</a:t>
            </a:r>
            <a:r>
              <a:rPr lang="en-US" altLang="en-US" sz="2400"/>
              <a:t> / 100</a:t>
            </a:r>
          </a:p>
        </p:txBody>
      </p:sp>
      <p:sp>
        <p:nvSpPr>
          <p:cNvPr id="7179" name="Rectangle 6"/>
          <p:cNvSpPr>
            <a:spLocks noChangeArrowheads="1"/>
          </p:cNvSpPr>
          <p:nvPr/>
        </p:nvSpPr>
        <p:spPr bwMode="auto">
          <a:xfrm>
            <a:off x="892175" y="3711575"/>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c.  Pr{1&lt;T&lt;3} = F(3) - F(1) =. 09-.01 =. 08</a:t>
            </a:r>
          </a:p>
        </p:txBody>
      </p:sp>
      <p:graphicFrame>
        <p:nvGraphicFramePr>
          <p:cNvPr id="7170" name="Object 7"/>
          <p:cNvGraphicFramePr>
            <a:graphicFrameLocks/>
          </p:cNvGraphicFramePr>
          <p:nvPr/>
        </p:nvGraphicFramePr>
        <p:xfrm>
          <a:off x="892175" y="4494213"/>
          <a:ext cx="4660900" cy="692150"/>
        </p:xfrm>
        <a:graphic>
          <a:graphicData uri="http://schemas.openxmlformats.org/presentationml/2006/ole">
            <mc:AlternateContent xmlns:mc="http://schemas.openxmlformats.org/markup-compatibility/2006">
              <mc:Choice xmlns:v="urn:schemas-microsoft-com:vml" Requires="v">
                <p:oleObj spid="_x0000_s7188" name="MathType Equation" r:id="rId4" imgW="4660560" imgH="691920" progId="Equation">
                  <p:embed/>
                </p:oleObj>
              </mc:Choice>
              <mc:Fallback>
                <p:oleObj name="MathType Equation" r:id="rId4" imgW="4660560" imgH="691920" progId="Equation">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75" y="4494213"/>
                        <a:ext cx="46609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80" name="Group 15"/>
          <p:cNvGrpSpPr>
            <a:grpSpLocks/>
          </p:cNvGrpSpPr>
          <p:nvPr/>
        </p:nvGrpSpPr>
        <p:grpSpPr bwMode="auto">
          <a:xfrm>
            <a:off x="5611813" y="4313238"/>
            <a:ext cx="2533650" cy="1281112"/>
            <a:chOff x="3539" y="2961"/>
            <a:chExt cx="1596" cy="807"/>
          </a:xfrm>
        </p:grpSpPr>
        <p:sp>
          <p:nvSpPr>
            <p:cNvPr id="7181" name="Line 8"/>
            <p:cNvSpPr>
              <a:spLocks noChangeShapeType="1"/>
            </p:cNvSpPr>
            <p:nvPr/>
          </p:nvSpPr>
          <p:spPr bwMode="auto">
            <a:xfrm>
              <a:off x="3837" y="2977"/>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9"/>
            <p:cNvSpPr>
              <a:spLocks noChangeShapeType="1"/>
            </p:cNvSpPr>
            <p:nvPr/>
          </p:nvSpPr>
          <p:spPr bwMode="auto">
            <a:xfrm>
              <a:off x="3694" y="3552"/>
              <a:ext cx="13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3" name="Rectangle 10"/>
            <p:cNvSpPr>
              <a:spLocks noChangeArrowheads="1"/>
            </p:cNvSpPr>
            <p:nvPr/>
          </p:nvSpPr>
          <p:spPr bwMode="auto">
            <a:xfrm>
              <a:off x="3539" y="2961"/>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f(t)</a:t>
              </a:r>
            </a:p>
          </p:txBody>
        </p:sp>
        <p:sp>
          <p:nvSpPr>
            <p:cNvPr id="7184" name="Rectangle 11"/>
            <p:cNvSpPr>
              <a:spLocks noChangeArrowheads="1"/>
            </p:cNvSpPr>
            <p:nvPr/>
          </p:nvSpPr>
          <p:spPr bwMode="auto">
            <a:xfrm>
              <a:off x="4979" y="3537"/>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t</a:t>
              </a:r>
            </a:p>
          </p:txBody>
        </p:sp>
        <p:sp>
          <p:nvSpPr>
            <p:cNvPr id="7185" name="Line 12"/>
            <p:cNvSpPr>
              <a:spLocks noChangeShapeType="1"/>
            </p:cNvSpPr>
            <p:nvPr/>
          </p:nvSpPr>
          <p:spPr bwMode="auto">
            <a:xfrm flipV="1">
              <a:off x="3838" y="3265"/>
              <a:ext cx="863"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6" name="Line 13"/>
            <p:cNvSpPr>
              <a:spLocks noChangeShapeType="1"/>
            </p:cNvSpPr>
            <p:nvPr/>
          </p:nvSpPr>
          <p:spPr bwMode="auto">
            <a:xfrm>
              <a:off x="4701" y="3265"/>
              <a:ext cx="0" cy="28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7" name="Rectangle 14"/>
            <p:cNvSpPr>
              <a:spLocks noChangeArrowheads="1"/>
            </p:cNvSpPr>
            <p:nvPr/>
          </p:nvSpPr>
          <p:spPr bwMode="auto">
            <a:xfrm>
              <a:off x="4595" y="35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10</a:t>
              </a:r>
            </a:p>
          </p:txBody>
        </p:sp>
      </p:grpSp>
      <p:graphicFrame>
        <p:nvGraphicFramePr>
          <p:cNvPr id="7171" name="Object 16"/>
          <p:cNvGraphicFramePr>
            <a:graphicFrameLocks/>
          </p:cNvGraphicFramePr>
          <p:nvPr/>
        </p:nvGraphicFramePr>
        <p:xfrm>
          <a:off x="908050" y="1822450"/>
          <a:ext cx="3057525" cy="804863"/>
        </p:xfrm>
        <a:graphic>
          <a:graphicData uri="http://schemas.openxmlformats.org/presentationml/2006/ole">
            <mc:AlternateContent xmlns:mc="http://schemas.openxmlformats.org/markup-compatibility/2006">
              <mc:Choice xmlns:v="urn:schemas-microsoft-com:vml" Requires="v">
                <p:oleObj spid="_x0000_s7189" name="MathType Equation" r:id="rId6" imgW="3057480" imgH="804600" progId="Equation">
                  <p:embed/>
                </p:oleObj>
              </mc:Choice>
              <mc:Fallback>
                <p:oleObj name="MathType Equation" r:id="rId6" imgW="3057480" imgH="804600" progId="Equation">
                  <p:embed/>
                  <p:pic>
                    <p:nvPicPr>
                      <p:cNvPr id="0"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050" y="1822450"/>
                        <a:ext cx="3057525"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8"/>
          <p:cNvGraphicFramePr>
            <a:graphicFrameLocks/>
          </p:cNvGraphicFramePr>
          <p:nvPr/>
        </p:nvGraphicFramePr>
        <p:xfrm>
          <a:off x="4800600" y="1828800"/>
          <a:ext cx="3924300" cy="954088"/>
        </p:xfrm>
        <a:graphic>
          <a:graphicData uri="http://schemas.openxmlformats.org/presentationml/2006/ole">
            <mc:AlternateContent xmlns:mc="http://schemas.openxmlformats.org/markup-compatibility/2006">
              <mc:Choice xmlns:v="urn:schemas-microsoft-com:vml" Requires="v">
                <p:oleObj spid="_x0000_s7190" name="MathType Equation" r:id="rId8" imgW="3924000" imgH="954000" progId="Equation">
                  <p:embed/>
                </p:oleObj>
              </mc:Choice>
              <mc:Fallback>
                <p:oleObj name="MathType Equation" r:id="rId8" imgW="3924000" imgH="954000" progId="Equation">
                  <p:embed/>
                  <p:pic>
                    <p:nvPicPr>
                      <p:cNvPr id="0" name="Object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1828800"/>
                        <a:ext cx="39243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371600" y="609600"/>
            <a:ext cx="6807200" cy="635000"/>
          </a:xfrm>
          <a:noFill/>
        </p:spPr>
        <p:txBody>
          <a:bodyPr/>
          <a:lstStyle/>
          <a:p>
            <a:pPr eaLnBrk="1" hangingPunct="1"/>
            <a:r>
              <a:rPr lang="en-US" altLang="en-US" sz="3600"/>
              <a:t>Mean Time to Failure (MTTF)</a:t>
            </a:r>
          </a:p>
        </p:txBody>
      </p:sp>
      <p:sp>
        <p:nvSpPr>
          <p:cNvPr id="6" name="Date Placeholder 3"/>
          <p:cNvSpPr>
            <a:spLocks noGrp="1"/>
          </p:cNvSpPr>
          <p:nvPr>
            <p:ph type="dt" sz="quarter" idx="10"/>
          </p:nvPr>
        </p:nvSpPr>
        <p:spPr/>
        <p:txBody>
          <a:bodyPr/>
          <a:lstStyle/>
          <a:p>
            <a:pPr>
              <a:defRPr/>
            </a:pPr>
            <a:r>
              <a:rPr lang="en-US"/>
              <a:t>Chapter 2</a:t>
            </a:r>
          </a:p>
        </p:txBody>
      </p:sp>
      <p:sp>
        <p:nvSpPr>
          <p:cNvPr id="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02F717C-076E-44A0-B159-72CE7CEE9F6A}"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
        <p:nvSpPr>
          <p:cNvPr id="8198" name="Text Box 5" descr="Light vertical"/>
          <p:cNvSpPr txBox="1">
            <a:spLocks noChangeArrowheads="1"/>
          </p:cNvSpPr>
          <p:nvPr/>
        </p:nvSpPr>
        <p:spPr bwMode="auto">
          <a:xfrm>
            <a:off x="1371600" y="4724400"/>
            <a:ext cx="571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800"/>
              <a:t>Note alternate notation:  MTTF = E[T]</a:t>
            </a:r>
          </a:p>
        </p:txBody>
      </p:sp>
      <p:graphicFrame>
        <p:nvGraphicFramePr>
          <p:cNvPr id="8194" name="Object 6"/>
          <p:cNvGraphicFramePr>
            <a:graphicFrameLocks noChangeAspect="1"/>
          </p:cNvGraphicFramePr>
          <p:nvPr/>
        </p:nvGraphicFramePr>
        <p:xfrm>
          <a:off x="457200" y="2819400"/>
          <a:ext cx="8342313" cy="1128713"/>
        </p:xfrm>
        <a:graphic>
          <a:graphicData uri="http://schemas.openxmlformats.org/presentationml/2006/ole">
            <mc:AlternateContent xmlns:mc="http://schemas.openxmlformats.org/markup-compatibility/2006">
              <mc:Choice xmlns:v="urn:schemas-microsoft-com:vml" Requires="v">
                <p:oleObj spid="_x0000_s8199" name="Equation" r:id="rId4" imgW="1879560" imgH="253800" progId="Equation.DSMT4">
                  <p:embed/>
                </p:oleObj>
              </mc:Choice>
              <mc:Fallback>
                <p:oleObj name="Equation" r:id="rId4" imgW="1879560" imgH="253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19400"/>
                        <a:ext cx="8342313"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1447800" y="533400"/>
            <a:ext cx="7086600" cy="635000"/>
          </a:xfrm>
          <a:noFill/>
        </p:spPr>
        <p:txBody>
          <a:bodyPr/>
          <a:lstStyle/>
          <a:p>
            <a:pPr eaLnBrk="1" hangingPunct="1"/>
            <a:r>
              <a:rPr lang="en-US" altLang="en-US" sz="3600"/>
              <a:t>Derivation of MTTF </a:t>
            </a:r>
            <a:r>
              <a:rPr lang="en-US" altLang="en-US" sz="2800"/>
              <a:t>(Appendix 2A)</a:t>
            </a:r>
          </a:p>
        </p:txBody>
      </p:sp>
      <p:sp>
        <p:nvSpPr>
          <p:cNvPr id="9" name="Date Placeholder 2"/>
          <p:cNvSpPr>
            <a:spLocks noGrp="1"/>
          </p:cNvSpPr>
          <p:nvPr>
            <p:ph type="dt" sz="quarter" idx="10"/>
          </p:nvPr>
        </p:nvSpPr>
        <p:spPr/>
        <p:txBody>
          <a:bodyPr/>
          <a:lstStyle/>
          <a:p>
            <a:pPr>
              <a:defRPr/>
            </a:pPr>
            <a:r>
              <a:rPr lang="en-US"/>
              <a:t>Chapter 2</a:t>
            </a:r>
          </a:p>
        </p:txBody>
      </p:sp>
      <p:sp>
        <p:nvSpPr>
          <p:cNvPr id="10" name="Slide Number Placeholder 4"/>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A45240B-ADC6-4778-BF0F-0F9D6E5A1EA8}"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
        <p:nvSpPr>
          <p:cNvPr id="9225" name="Text Box 3"/>
          <p:cNvSpPr txBox="1">
            <a:spLocks noChangeArrowheads="1"/>
          </p:cNvSpPr>
          <p:nvPr/>
        </p:nvSpPr>
        <p:spPr bwMode="auto">
          <a:xfrm>
            <a:off x="441325" y="293370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Integration by parts:</a:t>
            </a:r>
          </a:p>
        </p:txBody>
      </p:sp>
      <p:graphicFrame>
        <p:nvGraphicFramePr>
          <p:cNvPr id="9218" name="Object 4"/>
          <p:cNvGraphicFramePr>
            <a:graphicFrameLocks noChangeAspect="1"/>
          </p:cNvGraphicFramePr>
          <p:nvPr/>
        </p:nvGraphicFramePr>
        <p:xfrm>
          <a:off x="4508500" y="5116513"/>
          <a:ext cx="279400" cy="528637"/>
        </p:xfrm>
        <a:graphic>
          <a:graphicData uri="http://schemas.openxmlformats.org/presentationml/2006/ole">
            <mc:AlternateContent xmlns:mc="http://schemas.openxmlformats.org/markup-compatibility/2006">
              <mc:Choice xmlns:v="urn:schemas-microsoft-com:vml" Requires="v">
                <p:oleObj spid="_x0000_s9227" name="Equation" r:id="rId4" imgW="114120" imgH="215640" progId="Equation.3">
                  <p:embed/>
                </p:oleObj>
              </mc:Choice>
              <mc:Fallback>
                <p:oleObj name="Equation"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5116513"/>
                        <a:ext cx="279400" cy="528637"/>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5"/>
          <p:cNvSpPr txBox="1">
            <a:spLocks noChangeArrowheads="1"/>
          </p:cNvSpPr>
          <p:nvPr/>
        </p:nvSpPr>
        <p:spPr bwMode="auto">
          <a:xfrm>
            <a:off x="593725" y="45720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Since</a:t>
            </a:r>
          </a:p>
        </p:txBody>
      </p:sp>
      <p:graphicFrame>
        <p:nvGraphicFramePr>
          <p:cNvPr id="9219" name="Object 6"/>
          <p:cNvGraphicFramePr>
            <a:graphicFrameLocks noChangeAspect="1"/>
          </p:cNvGraphicFramePr>
          <p:nvPr/>
        </p:nvGraphicFramePr>
        <p:xfrm>
          <a:off x="609600" y="1524000"/>
          <a:ext cx="7010400" cy="1325563"/>
        </p:xfrm>
        <a:graphic>
          <a:graphicData uri="http://schemas.openxmlformats.org/presentationml/2006/ole">
            <mc:AlternateContent xmlns:mc="http://schemas.openxmlformats.org/markup-compatibility/2006">
              <mc:Choice xmlns:v="urn:schemas-microsoft-com:vml" Requires="v">
                <p:oleObj spid="_x0000_s9228" name="Equation" r:id="rId6" imgW="2082600" imgH="393480" progId="Equation.DSMT4">
                  <p:embed/>
                </p:oleObj>
              </mc:Choice>
              <mc:Fallback>
                <p:oleObj name="Equation" r:id="rId6" imgW="2082600" imgH="393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524000"/>
                        <a:ext cx="70104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533400" y="3294063"/>
          <a:ext cx="6400800" cy="1233487"/>
        </p:xfrm>
        <a:graphic>
          <a:graphicData uri="http://schemas.openxmlformats.org/presentationml/2006/ole">
            <mc:AlternateContent xmlns:mc="http://schemas.openxmlformats.org/markup-compatibility/2006">
              <mc:Choice xmlns:v="urn:schemas-microsoft-com:vml" Requires="v">
                <p:oleObj spid="_x0000_s9229" name="Equation" r:id="rId8" imgW="2438280" imgH="469800" progId="Equation.DSMT4">
                  <p:embed/>
                </p:oleObj>
              </mc:Choice>
              <mc:Fallback>
                <p:oleObj name="Equation" r:id="rId8" imgW="2438280" imgH="469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294063"/>
                        <a:ext cx="6400800" cy="123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8"/>
          <p:cNvGraphicFramePr>
            <a:graphicFrameLocks noChangeAspect="1"/>
          </p:cNvGraphicFramePr>
          <p:nvPr/>
        </p:nvGraphicFramePr>
        <p:xfrm>
          <a:off x="457200" y="5105400"/>
          <a:ext cx="8153400" cy="903288"/>
        </p:xfrm>
        <a:graphic>
          <a:graphicData uri="http://schemas.openxmlformats.org/presentationml/2006/ole">
            <mc:AlternateContent xmlns:mc="http://schemas.openxmlformats.org/markup-compatibility/2006">
              <mc:Choice xmlns:v="urn:schemas-microsoft-com:vml" Requires="v">
                <p:oleObj spid="_x0000_s9230" name="Equation" r:id="rId10" imgW="3441600" imgH="380880" progId="Equation.DSMT4">
                  <p:embed/>
                </p:oleObj>
              </mc:Choice>
              <mc:Fallback>
                <p:oleObj name="Equation" r:id="rId10" imgW="3441600" imgH="38088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105400"/>
                        <a:ext cx="815340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524000" y="533400"/>
            <a:ext cx="6629400" cy="635000"/>
          </a:xfrm>
          <a:noFill/>
        </p:spPr>
        <p:txBody>
          <a:bodyPr/>
          <a:lstStyle/>
          <a:p>
            <a:pPr eaLnBrk="1" hangingPunct="1"/>
            <a:r>
              <a:rPr lang="en-US" altLang="en-US" sz="3600"/>
              <a:t>Example - MTTF</a:t>
            </a:r>
          </a:p>
        </p:txBody>
      </p:sp>
      <p:sp>
        <p:nvSpPr>
          <p:cNvPr id="10244" name="Rectangle 3"/>
          <p:cNvSpPr>
            <a:spLocks noGrp="1" noChangeArrowheads="1"/>
          </p:cNvSpPr>
          <p:nvPr>
            <p:ph idx="1"/>
          </p:nvPr>
        </p:nvSpPr>
        <p:spPr>
          <a:xfrm>
            <a:off x="609600" y="2133600"/>
            <a:ext cx="7759700" cy="4102100"/>
          </a:xfrm>
        </p:spPr>
        <p:txBody>
          <a:bodyPr/>
          <a:lstStyle/>
          <a:p>
            <a:pPr eaLnBrk="1" hangingPunct="1"/>
            <a:r>
              <a:rPr lang="en-US" altLang="en-US"/>
              <a:t>For the distribution system, find the MTTF.</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94D7836-89E8-4869-B2AE-BBF1F6E9FF1C}" type="slidenum">
              <a:rPr lang="en-US" altLang="en-US">
                <a:latin typeface="Tahoma" panose="020B0604030504040204" pitchFamily="34" charset="0"/>
              </a:rPr>
              <a:pPr eaLnBrk="1" hangingPunct="1"/>
              <a:t>14</a:t>
            </a:fld>
            <a:endParaRPr lang="en-US" altLang="en-US">
              <a:latin typeface="Tahoma" panose="020B0604030504040204" pitchFamily="34" charset="0"/>
            </a:endParaRPr>
          </a:p>
        </p:txBody>
      </p:sp>
      <p:sp>
        <p:nvSpPr>
          <p:cNvPr id="10247" name="Rectangle 4"/>
          <p:cNvSpPr>
            <a:spLocks noChangeArrowheads="1"/>
          </p:cNvSpPr>
          <p:nvPr/>
        </p:nvSpPr>
        <p:spPr bwMode="auto">
          <a:xfrm>
            <a:off x="1127125" y="2955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sz="2400"/>
          </a:p>
        </p:txBody>
      </p:sp>
      <p:graphicFrame>
        <p:nvGraphicFramePr>
          <p:cNvPr id="10242" name="Object 6"/>
          <p:cNvGraphicFramePr>
            <a:graphicFrameLocks noChangeAspect="1"/>
          </p:cNvGraphicFramePr>
          <p:nvPr/>
        </p:nvGraphicFramePr>
        <p:xfrm>
          <a:off x="914400" y="3124200"/>
          <a:ext cx="4930775" cy="2303463"/>
        </p:xfrm>
        <a:graphic>
          <a:graphicData uri="http://schemas.openxmlformats.org/presentationml/2006/ole">
            <mc:AlternateContent xmlns:mc="http://schemas.openxmlformats.org/markup-compatibility/2006">
              <mc:Choice xmlns:v="urn:schemas-microsoft-com:vml" Requires="v">
                <p:oleObj spid="_x0000_s10249" name="Equation" r:id="rId4" imgW="1955520" imgH="914400" progId="Equation.DSMT4">
                  <p:embed/>
                </p:oleObj>
              </mc:Choice>
              <mc:Fallback>
                <p:oleObj name="Equation" r:id="rId4" imgW="1955520" imgH="914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4200"/>
                        <a:ext cx="4930775"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8" name="Picture 7"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962400"/>
            <a:ext cx="177165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219200" y="304800"/>
            <a:ext cx="7696200" cy="939800"/>
          </a:xfrm>
          <a:noFill/>
        </p:spPr>
        <p:txBody>
          <a:bodyPr/>
          <a:lstStyle/>
          <a:p>
            <a:pPr eaLnBrk="1" hangingPunct="1"/>
            <a:r>
              <a:rPr lang="en-US" altLang="en-US" sz="3600"/>
              <a:t>Example - MTTF  revisited</a:t>
            </a:r>
          </a:p>
        </p:txBody>
      </p:sp>
      <p:sp>
        <p:nvSpPr>
          <p:cNvPr id="11268" name="Rectangle 3"/>
          <p:cNvSpPr>
            <a:spLocks noGrp="1" noChangeArrowheads="1"/>
          </p:cNvSpPr>
          <p:nvPr>
            <p:ph idx="1"/>
          </p:nvPr>
        </p:nvSpPr>
        <p:spPr>
          <a:xfrm>
            <a:off x="685800" y="2057400"/>
            <a:ext cx="7759700" cy="4102100"/>
          </a:xfrm>
        </p:spPr>
        <p:txBody>
          <a:bodyPr/>
          <a:lstStyle/>
          <a:p>
            <a:pPr eaLnBrk="1" hangingPunct="1"/>
            <a:r>
              <a:rPr lang="en-US" altLang="en-US"/>
              <a:t>For the distribution system, find the MTTF.</a:t>
            </a:r>
          </a:p>
        </p:txBody>
      </p:sp>
      <p:sp>
        <p:nvSpPr>
          <p:cNvPr id="6" name="Date Placeholder 3"/>
          <p:cNvSpPr>
            <a:spLocks noGrp="1"/>
          </p:cNvSpPr>
          <p:nvPr>
            <p:ph type="dt" sz="quarter" idx="10"/>
          </p:nvPr>
        </p:nvSpPr>
        <p:spPr/>
        <p:txBody>
          <a:bodyPr/>
          <a:lstStyle/>
          <a:p>
            <a:pPr>
              <a:defRPr/>
            </a:pPr>
            <a:r>
              <a:rPr lang="en-US"/>
              <a:t>Chapter 2</a:t>
            </a:r>
          </a:p>
        </p:txBody>
      </p:sp>
      <p:sp>
        <p:nvSpPr>
          <p:cNvPr id="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F7CAB39-E78F-4FAF-A5C2-5CD7A9D3C26F}"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
        <p:nvSpPr>
          <p:cNvPr id="11271" name="Rectangle 5"/>
          <p:cNvSpPr>
            <a:spLocks noChangeArrowheads="1"/>
          </p:cNvSpPr>
          <p:nvPr/>
        </p:nvSpPr>
        <p:spPr bwMode="auto">
          <a:xfrm>
            <a:off x="1127125" y="2955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sz="2400"/>
          </a:p>
        </p:txBody>
      </p:sp>
      <p:graphicFrame>
        <p:nvGraphicFramePr>
          <p:cNvPr id="11266" name="Object 8"/>
          <p:cNvGraphicFramePr>
            <a:graphicFrameLocks noChangeAspect="1"/>
          </p:cNvGraphicFramePr>
          <p:nvPr/>
        </p:nvGraphicFramePr>
        <p:xfrm>
          <a:off x="1524000" y="3048000"/>
          <a:ext cx="5410200" cy="2368550"/>
        </p:xfrm>
        <a:graphic>
          <a:graphicData uri="http://schemas.openxmlformats.org/presentationml/2006/ole">
            <mc:AlternateContent xmlns:mc="http://schemas.openxmlformats.org/markup-compatibility/2006">
              <mc:Choice xmlns:v="urn:schemas-microsoft-com:vml" Requires="v">
                <p:oleObj spid="_x0000_s11272" name="Equation" r:id="rId4" imgW="2145960" imgH="939600" progId="Equation.DSMT4">
                  <p:embed/>
                </p:oleObj>
              </mc:Choice>
              <mc:Fallback>
                <p:oleObj name="Equation" r:id="rId4" imgW="2145960" imgH="939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48000"/>
                        <a:ext cx="5410200" cy="236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371600" y="533400"/>
            <a:ext cx="7543800" cy="635000"/>
          </a:xfrm>
          <a:noFill/>
        </p:spPr>
        <p:txBody>
          <a:bodyPr/>
          <a:lstStyle/>
          <a:p>
            <a:pPr eaLnBrk="1" hangingPunct="1"/>
            <a:r>
              <a:rPr lang="en-US" altLang="en-US" sz="3600"/>
              <a:t>Median Time to Failure and Mode</a:t>
            </a:r>
            <a:r>
              <a:rPr lang="en-US" altLang="en-US"/>
              <a:t> </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313E085E-DFAD-49CD-8736-0AB7F9FC3582}"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graphicFrame>
        <p:nvGraphicFramePr>
          <p:cNvPr id="12290" name="Object 3"/>
          <p:cNvGraphicFramePr>
            <a:graphicFrameLocks/>
          </p:cNvGraphicFramePr>
          <p:nvPr/>
        </p:nvGraphicFramePr>
        <p:xfrm>
          <a:off x="914400" y="2438400"/>
          <a:ext cx="6553200" cy="990600"/>
        </p:xfrm>
        <a:graphic>
          <a:graphicData uri="http://schemas.openxmlformats.org/presentationml/2006/ole">
            <mc:AlternateContent xmlns:mc="http://schemas.openxmlformats.org/markup-compatibility/2006">
              <mc:Choice xmlns:v="urn:schemas-microsoft-com:vml" Requires="v">
                <p:oleObj spid="_x0000_s12295" name="Equation" r:id="rId4" imgW="1638000" imgH="203040" progId="Equation.DSMT4">
                  <p:embed/>
                </p:oleObj>
              </mc:Choice>
              <mc:Fallback>
                <p:oleObj name="Equation" r:id="rId4" imgW="1638000" imgH="2030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4384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4"/>
          <p:cNvGraphicFramePr>
            <a:graphicFrameLocks/>
          </p:cNvGraphicFramePr>
          <p:nvPr/>
        </p:nvGraphicFramePr>
        <p:xfrm>
          <a:off x="914400" y="3962400"/>
          <a:ext cx="4664075" cy="1182688"/>
        </p:xfrm>
        <a:graphic>
          <a:graphicData uri="http://schemas.openxmlformats.org/presentationml/2006/ole">
            <mc:AlternateContent xmlns:mc="http://schemas.openxmlformats.org/markup-compatibility/2006">
              <mc:Choice xmlns:v="urn:schemas-microsoft-com:vml" Requires="v">
                <p:oleObj spid="_x0000_s12296" name="Equation" r:id="rId6" imgW="1155600" imgH="279360" progId="Equation.DSMT4">
                  <p:embed/>
                </p:oleObj>
              </mc:Choice>
              <mc:Fallback>
                <p:oleObj name="Equation" r:id="rId6" imgW="1155600" imgH="279360"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962400"/>
                        <a:ext cx="466407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71600" y="381000"/>
            <a:ext cx="7419975" cy="762000"/>
          </a:xfrm>
          <a:noFill/>
        </p:spPr>
        <p:txBody>
          <a:bodyPr/>
          <a:lstStyle/>
          <a:p>
            <a:pPr eaLnBrk="1" hangingPunct="1"/>
            <a:r>
              <a:rPr lang="en-US" altLang="en-US" sz="3600"/>
              <a:t>Example - median and mode</a:t>
            </a:r>
          </a:p>
        </p:txBody>
      </p:sp>
      <p:sp>
        <p:nvSpPr>
          <p:cNvPr id="18" name="Date Placeholder 3"/>
          <p:cNvSpPr>
            <a:spLocks noGrp="1"/>
          </p:cNvSpPr>
          <p:nvPr>
            <p:ph type="dt" sz="quarter" idx="10"/>
          </p:nvPr>
        </p:nvSpPr>
        <p:spPr/>
        <p:txBody>
          <a:bodyPr/>
          <a:lstStyle/>
          <a:p>
            <a:pPr>
              <a:defRPr/>
            </a:pPr>
            <a:r>
              <a:rPr lang="en-US"/>
              <a:t>Chapter 2</a:t>
            </a:r>
          </a:p>
        </p:txBody>
      </p:sp>
      <p:sp>
        <p:nvSpPr>
          <p:cNvPr id="19"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514E372-679A-4548-894E-ACD1C24DFC1E}"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
        <p:nvSpPr>
          <p:cNvPr id="45061" name="Rectangle 5"/>
          <p:cNvSpPr>
            <a:spLocks noChangeArrowheads="1"/>
          </p:cNvSpPr>
          <p:nvPr/>
        </p:nvSpPr>
        <p:spPr bwMode="auto">
          <a:xfrm>
            <a:off x="990600" y="1752600"/>
            <a:ext cx="3313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t>R(t) = 1 - t</a:t>
            </a:r>
            <a:r>
              <a:rPr lang="en-US" altLang="en-US" sz="2800" baseline="30000"/>
              <a:t>2</a:t>
            </a:r>
            <a:r>
              <a:rPr lang="en-US" altLang="en-US" sz="2800"/>
              <a:t> / 100 = .5</a:t>
            </a:r>
          </a:p>
        </p:txBody>
      </p:sp>
      <p:sp>
        <p:nvSpPr>
          <p:cNvPr id="45062" name="Rectangle 6"/>
          <p:cNvSpPr>
            <a:spLocks noChangeArrowheads="1"/>
          </p:cNvSpPr>
          <p:nvPr/>
        </p:nvSpPr>
        <p:spPr bwMode="auto">
          <a:xfrm>
            <a:off x="990600" y="2590800"/>
            <a:ext cx="178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t>t</a:t>
            </a:r>
            <a:r>
              <a:rPr lang="en-US" altLang="en-US" sz="2800" baseline="30000"/>
              <a:t>2</a:t>
            </a:r>
            <a:r>
              <a:rPr lang="en-US" altLang="en-US" sz="2800"/>
              <a:t> /100 = .5</a:t>
            </a:r>
          </a:p>
        </p:txBody>
      </p:sp>
      <p:sp>
        <p:nvSpPr>
          <p:cNvPr id="45063" name="Rectangle 7"/>
          <p:cNvSpPr>
            <a:spLocks noChangeArrowheads="1"/>
          </p:cNvSpPr>
          <p:nvPr/>
        </p:nvSpPr>
        <p:spPr bwMode="auto">
          <a:xfrm>
            <a:off x="990600" y="3352800"/>
            <a:ext cx="421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t>t</a:t>
            </a:r>
            <a:r>
              <a:rPr lang="en-US" altLang="en-US" sz="2800" baseline="30000"/>
              <a:t>2</a:t>
            </a:r>
            <a:r>
              <a:rPr lang="en-US" altLang="en-US" sz="2800"/>
              <a:t> = 50  or      t</a:t>
            </a:r>
            <a:r>
              <a:rPr lang="en-US" altLang="en-US" sz="2800" baseline="-25000"/>
              <a:t>med</a:t>
            </a:r>
            <a:r>
              <a:rPr lang="en-US" altLang="en-US" sz="2800"/>
              <a:t> = 7.07 yrs</a:t>
            </a:r>
          </a:p>
        </p:txBody>
      </p:sp>
      <p:grpSp>
        <p:nvGrpSpPr>
          <p:cNvPr id="45064" name="Group 17"/>
          <p:cNvGrpSpPr>
            <a:grpSpLocks/>
          </p:cNvGrpSpPr>
          <p:nvPr/>
        </p:nvGrpSpPr>
        <p:grpSpPr bwMode="auto">
          <a:xfrm>
            <a:off x="1219200" y="4495800"/>
            <a:ext cx="4868863" cy="1281113"/>
            <a:chOff x="1091" y="2721"/>
            <a:chExt cx="3067" cy="807"/>
          </a:xfrm>
        </p:grpSpPr>
        <p:grpSp>
          <p:nvGrpSpPr>
            <p:cNvPr id="45066" name="Group 15"/>
            <p:cNvGrpSpPr>
              <a:grpSpLocks/>
            </p:cNvGrpSpPr>
            <p:nvPr/>
          </p:nvGrpSpPr>
          <p:grpSpPr bwMode="auto">
            <a:xfrm>
              <a:off x="1091" y="2721"/>
              <a:ext cx="1596" cy="807"/>
              <a:chOff x="1091" y="2721"/>
              <a:chExt cx="1596" cy="807"/>
            </a:xfrm>
          </p:grpSpPr>
          <p:sp>
            <p:nvSpPr>
              <p:cNvPr id="45068" name="Line 8"/>
              <p:cNvSpPr>
                <a:spLocks noChangeShapeType="1"/>
              </p:cNvSpPr>
              <p:nvPr/>
            </p:nvSpPr>
            <p:spPr bwMode="auto">
              <a:xfrm>
                <a:off x="1389" y="2737"/>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9" name="Line 9"/>
              <p:cNvSpPr>
                <a:spLocks noChangeShapeType="1"/>
              </p:cNvSpPr>
              <p:nvPr/>
            </p:nvSpPr>
            <p:spPr bwMode="auto">
              <a:xfrm>
                <a:off x="1246" y="3312"/>
                <a:ext cx="13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0" name="Rectangle 10"/>
              <p:cNvSpPr>
                <a:spLocks noChangeArrowheads="1"/>
              </p:cNvSpPr>
              <p:nvPr/>
            </p:nvSpPr>
            <p:spPr bwMode="auto">
              <a:xfrm>
                <a:off x="1091" y="2721"/>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f(t)</a:t>
                </a:r>
              </a:p>
            </p:txBody>
          </p:sp>
          <p:sp>
            <p:nvSpPr>
              <p:cNvPr id="45071" name="Rectangle 11"/>
              <p:cNvSpPr>
                <a:spLocks noChangeArrowheads="1"/>
              </p:cNvSpPr>
              <p:nvPr/>
            </p:nvSpPr>
            <p:spPr bwMode="auto">
              <a:xfrm>
                <a:off x="2531" y="3297"/>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t</a:t>
                </a:r>
              </a:p>
            </p:txBody>
          </p:sp>
          <p:sp>
            <p:nvSpPr>
              <p:cNvPr id="45072" name="Line 12"/>
              <p:cNvSpPr>
                <a:spLocks noChangeShapeType="1"/>
              </p:cNvSpPr>
              <p:nvPr/>
            </p:nvSpPr>
            <p:spPr bwMode="auto">
              <a:xfrm flipV="1">
                <a:off x="1390" y="3025"/>
                <a:ext cx="863"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3"/>
              <p:cNvSpPr>
                <a:spLocks noChangeShapeType="1"/>
              </p:cNvSpPr>
              <p:nvPr/>
            </p:nvSpPr>
            <p:spPr bwMode="auto">
              <a:xfrm>
                <a:off x="2253" y="3025"/>
                <a:ext cx="0" cy="28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4" name="Rectangle 14"/>
              <p:cNvSpPr>
                <a:spLocks noChangeArrowheads="1"/>
              </p:cNvSpPr>
              <p:nvPr/>
            </p:nvSpPr>
            <p:spPr bwMode="auto">
              <a:xfrm>
                <a:off x="2147" y="329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10</a:t>
                </a:r>
              </a:p>
            </p:txBody>
          </p:sp>
        </p:grpSp>
        <p:sp>
          <p:nvSpPr>
            <p:cNvPr id="45067" name="Rectangle 16"/>
            <p:cNvSpPr>
              <a:spLocks noChangeArrowheads="1"/>
            </p:cNvSpPr>
            <p:nvPr/>
          </p:nvSpPr>
          <p:spPr bwMode="auto">
            <a:xfrm>
              <a:off x="3014" y="2918"/>
              <a:ext cx="114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by inspection</a:t>
              </a:r>
            </a:p>
            <a:p>
              <a:r>
                <a:rPr lang="en-US" altLang="en-US" sz="2400"/>
                <a:t>t</a:t>
              </a:r>
              <a:r>
                <a:rPr lang="en-US" altLang="en-US" sz="2400" baseline="-25000"/>
                <a:t>mode</a:t>
              </a:r>
              <a:r>
                <a:rPr lang="en-US" altLang="en-US" sz="2400"/>
                <a:t> = 10 yrs</a:t>
              </a:r>
            </a:p>
          </p:txBody>
        </p:sp>
      </p:grpSp>
      <p:pic>
        <p:nvPicPr>
          <p:cNvPr id="45065" name="Picture 18" descr="INDMN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092575"/>
            <a:ext cx="1687513"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990600" y="609600"/>
            <a:ext cx="7924800" cy="635000"/>
          </a:xfrm>
          <a:noFill/>
        </p:spPr>
        <p:txBody>
          <a:bodyPr/>
          <a:lstStyle/>
          <a:p>
            <a:pPr eaLnBrk="1" hangingPunct="1"/>
            <a:r>
              <a:rPr lang="en-US" altLang="en-US" sz="3600"/>
              <a:t>Comparison of MTTF, Median, &amp; Mode</a:t>
            </a:r>
          </a:p>
        </p:txBody>
      </p:sp>
      <p:sp>
        <p:nvSpPr>
          <p:cNvPr id="4" name="Date Placeholder 3"/>
          <p:cNvSpPr>
            <a:spLocks noGrp="1"/>
          </p:cNvSpPr>
          <p:nvPr>
            <p:ph type="dt" sz="quarter" idx="10"/>
          </p:nvPr>
        </p:nvSpPr>
        <p:spPr/>
        <p:txBody>
          <a:bodyPr/>
          <a:lstStyle/>
          <a:p>
            <a:pPr>
              <a:defRPr/>
            </a:pPr>
            <a:r>
              <a:rPr lang="en-US"/>
              <a:t>Chapter 2</a:t>
            </a:r>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A807C1B-12AF-4A6B-B50A-AAEF1D997AD5}" type="slidenum">
              <a:rPr lang="en-US" altLang="en-US">
                <a:latin typeface="Tahoma" panose="020B0604030504040204" pitchFamily="34" charset="0"/>
              </a:rPr>
              <a:pPr eaLnBrk="1" hangingPunct="1"/>
              <a:t>18</a:t>
            </a:fld>
            <a:endParaRPr lang="en-US" altLang="en-US">
              <a:latin typeface="Tahoma" panose="020B0604030504040204" pitchFamily="34" charset="0"/>
            </a:endParaRPr>
          </a:p>
        </p:txBody>
      </p:sp>
      <p:graphicFrame>
        <p:nvGraphicFramePr>
          <p:cNvPr id="13314" name="Object 3"/>
          <p:cNvGraphicFramePr>
            <a:graphicFrameLocks/>
          </p:cNvGraphicFramePr>
          <p:nvPr/>
        </p:nvGraphicFramePr>
        <p:xfrm>
          <a:off x="685800" y="1600200"/>
          <a:ext cx="7734300" cy="4210050"/>
        </p:xfrm>
        <a:graphic>
          <a:graphicData uri="http://schemas.openxmlformats.org/presentationml/2006/ole">
            <mc:AlternateContent xmlns:mc="http://schemas.openxmlformats.org/markup-compatibility/2006">
              <mc:Choice xmlns:v="urn:schemas-microsoft-com:vml" Requires="v">
                <p:oleObj spid="_x0000_s13318" name="Document" r:id="rId4" imgW="7734240" imgH="4209840" progId="Word.Document.6">
                  <p:embed/>
                </p:oleObj>
              </mc:Choice>
              <mc:Fallback>
                <p:oleObj name="Document" r:id="rId4" imgW="7734240" imgH="420984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00200"/>
                        <a:ext cx="77343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057400" y="609600"/>
            <a:ext cx="3810000" cy="635000"/>
          </a:xfrm>
          <a:noFill/>
        </p:spPr>
        <p:txBody>
          <a:bodyPr/>
          <a:lstStyle/>
          <a:p>
            <a:pPr eaLnBrk="1" hangingPunct="1"/>
            <a:r>
              <a:rPr lang="en-US" altLang="en-US" sz="3600"/>
              <a:t>Design Life</a:t>
            </a:r>
          </a:p>
        </p:txBody>
      </p:sp>
      <p:sp>
        <p:nvSpPr>
          <p:cNvPr id="14340" name="Rectangle 3"/>
          <p:cNvSpPr>
            <a:spLocks noGrp="1" noChangeArrowheads="1"/>
          </p:cNvSpPr>
          <p:nvPr>
            <p:ph idx="1"/>
          </p:nvPr>
        </p:nvSpPr>
        <p:spPr>
          <a:xfrm>
            <a:off x="457200" y="1981200"/>
            <a:ext cx="7924800" cy="2895600"/>
          </a:xfrm>
        </p:spPr>
        <p:txBody>
          <a:bodyPr/>
          <a:lstStyle/>
          <a:p>
            <a:pPr eaLnBrk="1" hangingPunct="1"/>
            <a:r>
              <a:rPr lang="en-US" altLang="en-US"/>
              <a:t>Find t</a:t>
            </a:r>
            <a:r>
              <a:rPr lang="en-US" altLang="en-US" baseline="-25000"/>
              <a:t>R</a:t>
            </a:r>
            <a:r>
              <a:rPr lang="en-US" altLang="en-US"/>
              <a:t> such that R(t</a:t>
            </a:r>
            <a:r>
              <a:rPr lang="en-US" altLang="en-US" baseline="-25000"/>
              <a:t>R</a:t>
            </a:r>
            <a:r>
              <a:rPr lang="en-US" altLang="en-US"/>
              <a:t>) = R</a:t>
            </a:r>
          </a:p>
          <a:p>
            <a:pPr eaLnBrk="1" hangingPunct="1"/>
            <a:endParaRPr lang="en-US" altLang="en-US"/>
          </a:p>
          <a:p>
            <a:pPr eaLnBrk="1" hangingPunct="1"/>
            <a:r>
              <a:rPr lang="en-US" altLang="en-US"/>
              <a:t>For example:  </a:t>
            </a:r>
          </a:p>
          <a:p>
            <a:pPr eaLnBrk="1" hangingPunct="1"/>
            <a:r>
              <a:rPr lang="en-US" altLang="en-US"/>
              <a:t>Find that time, t</a:t>
            </a:r>
            <a:r>
              <a:rPr lang="en-US" altLang="en-US" baseline="-25000"/>
              <a:t>.99</a:t>
            </a:r>
            <a:r>
              <a:rPr lang="en-US" altLang="en-US"/>
              <a:t> such that R(t</a:t>
            </a:r>
            <a:r>
              <a:rPr lang="en-US" altLang="en-US" baseline="-25000"/>
              <a:t>.99</a:t>
            </a:r>
            <a:r>
              <a:rPr lang="en-US" altLang="en-US"/>
              <a:t>) = .99</a:t>
            </a:r>
          </a:p>
          <a:p>
            <a:pPr eaLnBrk="1" hangingPunct="1"/>
            <a:r>
              <a:rPr lang="en-US" altLang="en-US"/>
              <a:t>Then t</a:t>
            </a:r>
            <a:r>
              <a:rPr lang="en-US" altLang="en-US" baseline="-25000"/>
              <a:t>.99</a:t>
            </a:r>
            <a:r>
              <a:rPr lang="en-US" altLang="en-US"/>
              <a:t> is the 99 percent design life. </a:t>
            </a:r>
          </a:p>
          <a:p>
            <a:pPr eaLnBrk="1" hangingPunct="1"/>
            <a:r>
              <a:rPr lang="en-US" altLang="en-US"/>
              <a:t>One percent will fail before time t</a:t>
            </a:r>
            <a:r>
              <a:rPr lang="en-US" altLang="en-US" baseline="-25000"/>
              <a:t>.99</a:t>
            </a:r>
            <a:endParaRPr lang="en-US" altLang="en-US"/>
          </a:p>
          <a:p>
            <a:pPr eaLnBrk="1" hangingPunct="1"/>
            <a:endParaRPr lang="en-US" altLang="en-US" sz="2400"/>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3F49437-3264-4EFC-8D59-34231CC0D1BC}"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graphicFrame>
        <p:nvGraphicFramePr>
          <p:cNvPr id="14338" name="Object 4"/>
          <p:cNvGraphicFramePr>
            <a:graphicFrameLocks noChangeAspect="1"/>
          </p:cNvGraphicFramePr>
          <p:nvPr/>
        </p:nvGraphicFramePr>
        <p:xfrm>
          <a:off x="7162800" y="228600"/>
          <a:ext cx="1295400" cy="1295400"/>
        </p:xfrm>
        <a:graphic>
          <a:graphicData uri="http://schemas.openxmlformats.org/presentationml/2006/ole">
            <mc:AlternateContent xmlns:mc="http://schemas.openxmlformats.org/markup-compatibility/2006">
              <mc:Choice xmlns:v="urn:schemas-microsoft-com:vml" Requires="v">
                <p:oleObj spid="_x0000_s14343" name="Clip" r:id="rId4" imgW="2201760" imgH="2201760" progId="MS_ClipArt_Gallery.2">
                  <p:embed/>
                </p:oleObj>
              </mc:Choice>
              <mc:Fallback>
                <p:oleObj name="Clip" r:id="rId4" imgW="2201760" imgH="2201760" progId="MS_ClipArt_Gallery.2">
                  <p:embed/>
                  <p:pic>
                    <p:nvPicPr>
                      <p:cNvPr id="0" name="Object 4"/>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7162800" y="228600"/>
                        <a:ext cx="12954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xfrm>
            <a:off x="1371600" y="609600"/>
            <a:ext cx="5816600" cy="635000"/>
          </a:xfrm>
          <a:noFill/>
        </p:spPr>
        <p:txBody>
          <a:bodyPr/>
          <a:lstStyle/>
          <a:p>
            <a:pPr eaLnBrk="1" hangingPunct="1"/>
            <a:r>
              <a:rPr lang="en-US" altLang="en-US" sz="3600"/>
              <a:t>The Reliability Function</a:t>
            </a:r>
          </a:p>
        </p:txBody>
      </p:sp>
      <p:sp>
        <p:nvSpPr>
          <p:cNvPr id="6" name="Date Placeholder 3"/>
          <p:cNvSpPr>
            <a:spLocks noGrp="1"/>
          </p:cNvSpPr>
          <p:nvPr>
            <p:ph type="dt" sz="quarter" idx="10"/>
          </p:nvPr>
        </p:nvSpPr>
        <p:spPr>
          <a:xfrm>
            <a:off x="457200" y="6172200"/>
            <a:ext cx="1905000" cy="457200"/>
          </a:xfrm>
        </p:spPr>
        <p:txBody>
          <a:bodyPr/>
          <a:lstStyle/>
          <a:p>
            <a:pPr>
              <a:defRPr/>
            </a:pPr>
            <a:r>
              <a:rPr lang="en-US"/>
              <a:t>Chapter 2</a:t>
            </a:r>
            <a:endParaRPr lang="en-US" dirty="0"/>
          </a:p>
        </p:txBody>
      </p:sp>
      <p:sp>
        <p:nvSpPr>
          <p:cNvPr id="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7CF3EDC-3CCC-451F-9B66-B3A6F415A726}"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graphicFrame>
        <p:nvGraphicFramePr>
          <p:cNvPr id="1026" name="Object 2"/>
          <p:cNvGraphicFramePr>
            <a:graphicFrameLocks/>
          </p:cNvGraphicFramePr>
          <p:nvPr/>
        </p:nvGraphicFramePr>
        <p:xfrm>
          <a:off x="609600" y="2590800"/>
          <a:ext cx="5257800" cy="2286000"/>
        </p:xfrm>
        <a:graphic>
          <a:graphicData uri="http://schemas.openxmlformats.org/presentationml/2006/ole">
            <mc:AlternateContent xmlns:mc="http://schemas.openxmlformats.org/markup-compatibility/2006">
              <mc:Choice xmlns:v="urn:schemas-microsoft-com:vml" Requires="v">
                <p:oleObj spid="_x0000_s1032" name="Equation" r:id="rId4" imgW="1879560" imgH="672840" progId="Equation.DSMT4">
                  <p:embed/>
                </p:oleObj>
              </mc:Choice>
              <mc:Fallback>
                <p:oleObj name="Equation" r:id="rId4" imgW="1879560" imgH="672840" progId="Equation.DSMT4">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90800"/>
                        <a:ext cx="525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4"/>
          <p:cNvSpPr>
            <a:spLocks noChangeArrowheads="1"/>
          </p:cNvSpPr>
          <p:nvPr/>
        </p:nvSpPr>
        <p:spPr bwMode="auto">
          <a:xfrm>
            <a:off x="533400" y="1828800"/>
            <a:ext cx="83645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600"/>
              <a:t>Let T = a random variable, the time to failure of a component</a:t>
            </a:r>
          </a:p>
        </p:txBody>
      </p:sp>
      <p:sp>
        <p:nvSpPr>
          <p:cNvPr id="7173" name="Text Box 5" descr="50%"/>
          <p:cNvSpPr txBox="1">
            <a:spLocks noChangeArrowheads="1"/>
          </p:cNvSpPr>
          <p:nvPr/>
        </p:nvSpPr>
        <p:spPr bwMode="auto">
          <a:xfrm>
            <a:off x="1752600" y="5562600"/>
            <a:ext cx="5368925" cy="460375"/>
          </a:xfrm>
          <a:prstGeom prst="rect">
            <a:avLst/>
          </a:prstGeom>
          <a:noFill/>
          <a:ln w="3175">
            <a:noFill/>
            <a:miter lim="800000"/>
            <a:headEnd type="none" w="sm" len="sm"/>
            <a:tailEnd type="none" w="sm" len="sm"/>
          </a:ln>
          <a:effectLst/>
        </p:spPr>
        <p:txBody>
          <a:bodyPr wrap="none">
            <a:spAutoFit/>
          </a:bodyPr>
          <a:lstStyle/>
          <a:p>
            <a:pPr>
              <a:defRPr/>
            </a:pPr>
            <a:r>
              <a:rPr lang="en-US" sz="2400" dirty="0"/>
              <a:t>Often called the </a:t>
            </a:r>
            <a:r>
              <a:rPr lang="en-US" sz="2400" dirty="0">
                <a:solidFill>
                  <a:schemeClr val="accent2"/>
                </a:solidFill>
                <a:effectLst>
                  <a:outerShdw blurRad="38100" dist="38100" dir="2700000" algn="tl">
                    <a:srgbClr val="C0C0C0"/>
                  </a:outerShdw>
                </a:effectLst>
              </a:rPr>
              <a:t>SURVIVAL FUNCTION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371600" y="609600"/>
            <a:ext cx="7188200" cy="635000"/>
          </a:xfrm>
          <a:noFill/>
        </p:spPr>
        <p:txBody>
          <a:bodyPr/>
          <a:lstStyle/>
          <a:p>
            <a:pPr eaLnBrk="1" hangingPunct="1"/>
            <a:r>
              <a:rPr lang="en-US" altLang="en-US" sz="3600"/>
              <a:t>Variance &amp; Standard Deviation</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68AF82B-3765-4209-997C-CDA993EBC77D}"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
        <p:nvSpPr>
          <p:cNvPr id="15367" name="Rectangle 4"/>
          <p:cNvSpPr>
            <a:spLocks noChangeArrowheads="1"/>
          </p:cNvSpPr>
          <p:nvPr/>
        </p:nvSpPr>
        <p:spPr bwMode="auto">
          <a:xfrm>
            <a:off x="669925" y="1603375"/>
            <a:ext cx="2338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definitional form:</a:t>
            </a:r>
          </a:p>
        </p:txBody>
      </p:sp>
      <p:sp>
        <p:nvSpPr>
          <p:cNvPr id="15368" name="Rectangle 6"/>
          <p:cNvSpPr>
            <a:spLocks noChangeArrowheads="1"/>
          </p:cNvSpPr>
          <p:nvPr/>
        </p:nvSpPr>
        <p:spPr bwMode="auto">
          <a:xfrm>
            <a:off x="695325" y="3600450"/>
            <a:ext cx="267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computational form:</a:t>
            </a:r>
          </a:p>
        </p:txBody>
      </p:sp>
      <p:graphicFrame>
        <p:nvGraphicFramePr>
          <p:cNvPr id="15362" name="Object 8"/>
          <p:cNvGraphicFramePr>
            <a:graphicFrameLocks noChangeAspect="1"/>
          </p:cNvGraphicFramePr>
          <p:nvPr/>
        </p:nvGraphicFramePr>
        <p:xfrm>
          <a:off x="990600" y="2209800"/>
          <a:ext cx="6248400" cy="1033463"/>
        </p:xfrm>
        <a:graphic>
          <a:graphicData uri="http://schemas.openxmlformats.org/presentationml/2006/ole">
            <mc:AlternateContent xmlns:mc="http://schemas.openxmlformats.org/markup-compatibility/2006">
              <mc:Choice xmlns:v="urn:schemas-microsoft-com:vml" Requires="v">
                <p:oleObj spid="_x0000_s15369" name="Equation" r:id="rId4" imgW="1536480" imgH="253800" progId="Equation.DSMT4">
                  <p:embed/>
                </p:oleObj>
              </mc:Choice>
              <mc:Fallback>
                <p:oleObj name="Equation" r:id="rId4" imgW="1536480" imgH="253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2484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9"/>
          <p:cNvGraphicFramePr>
            <a:graphicFrameLocks noChangeAspect="1"/>
          </p:cNvGraphicFramePr>
          <p:nvPr/>
        </p:nvGraphicFramePr>
        <p:xfrm>
          <a:off x="990600" y="4267200"/>
          <a:ext cx="6096000" cy="960438"/>
        </p:xfrm>
        <a:graphic>
          <a:graphicData uri="http://schemas.openxmlformats.org/presentationml/2006/ole">
            <mc:AlternateContent xmlns:mc="http://schemas.openxmlformats.org/markup-compatibility/2006">
              <mc:Choice xmlns:v="urn:schemas-microsoft-com:vml" Requires="v">
                <p:oleObj spid="_x0000_s15370" name="Equation" r:id="rId6" imgW="1612800" imgH="253800" progId="Equation.DSMT4">
                  <p:embed/>
                </p:oleObj>
              </mc:Choice>
              <mc:Fallback>
                <p:oleObj name="Equation" r:id="rId6" imgW="1612800" imgH="253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267200"/>
                        <a:ext cx="60960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447800" y="381000"/>
            <a:ext cx="7107238" cy="790575"/>
          </a:xfrm>
          <a:noFill/>
        </p:spPr>
        <p:txBody>
          <a:bodyPr/>
          <a:lstStyle/>
          <a:p>
            <a:pPr eaLnBrk="1" hangingPunct="1"/>
            <a:r>
              <a:rPr lang="en-US" altLang="en-US" sz="3600"/>
              <a:t>Example  - standard deviation</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CF557FB-D204-4663-BEAF-C8989539D306}" type="slidenum">
              <a:rPr lang="en-US" altLang="en-US">
                <a:latin typeface="Tahoma" panose="020B0604030504040204" pitchFamily="34" charset="0"/>
              </a:rPr>
              <a:pPr eaLnBrk="1" hangingPunct="1"/>
              <a:t>21</a:t>
            </a:fld>
            <a:endParaRPr lang="en-US" altLang="en-US">
              <a:latin typeface="Tahoma" panose="020B0604030504040204" pitchFamily="34" charset="0"/>
            </a:endParaRPr>
          </a:p>
        </p:txBody>
      </p:sp>
      <p:graphicFrame>
        <p:nvGraphicFramePr>
          <p:cNvPr id="16386" name="Object 6"/>
          <p:cNvGraphicFramePr>
            <a:graphicFrameLocks/>
          </p:cNvGraphicFramePr>
          <p:nvPr/>
        </p:nvGraphicFramePr>
        <p:xfrm>
          <a:off x="990600" y="4191000"/>
          <a:ext cx="4100513" cy="649288"/>
        </p:xfrm>
        <a:graphic>
          <a:graphicData uri="http://schemas.openxmlformats.org/presentationml/2006/ole">
            <mc:AlternateContent xmlns:mc="http://schemas.openxmlformats.org/markup-compatibility/2006">
              <mc:Choice xmlns:v="urn:schemas-microsoft-com:vml" Requires="v">
                <p:oleObj spid="_x0000_s16392" name="MathType Equation" r:id="rId4" imgW="4100400" imgH="649080" progId="Equation">
                  <p:embed/>
                </p:oleObj>
              </mc:Choice>
              <mc:Fallback>
                <p:oleObj name="MathType Equation" r:id="rId4" imgW="4100400" imgH="649080" progId="Equation">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91000"/>
                        <a:ext cx="410051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1" name="Picture 7"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3810000"/>
            <a:ext cx="17621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8"/>
          <p:cNvGraphicFramePr>
            <a:graphicFrameLocks noChangeAspect="1"/>
          </p:cNvGraphicFramePr>
          <p:nvPr/>
        </p:nvGraphicFramePr>
        <p:xfrm>
          <a:off x="914400" y="1600200"/>
          <a:ext cx="5943600" cy="2228850"/>
        </p:xfrm>
        <a:graphic>
          <a:graphicData uri="http://schemas.openxmlformats.org/presentationml/2006/ole">
            <mc:AlternateContent xmlns:mc="http://schemas.openxmlformats.org/markup-compatibility/2006">
              <mc:Choice xmlns:v="urn:schemas-microsoft-com:vml" Requires="v">
                <p:oleObj spid="_x0000_s16393" name="Equation" r:id="rId7" imgW="2641320" imgH="990360" progId="Equation.DSMT4">
                  <p:embed/>
                </p:oleObj>
              </mc:Choice>
              <mc:Fallback>
                <p:oleObj name="Equation" r:id="rId7" imgW="2641320" imgH="9903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600200"/>
                        <a:ext cx="5943600"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1026"/>
          <p:cNvSpPr>
            <a:spLocks noGrp="1" noChangeArrowheads="1"/>
          </p:cNvSpPr>
          <p:nvPr>
            <p:ph type="title"/>
          </p:nvPr>
        </p:nvSpPr>
        <p:spPr>
          <a:xfrm>
            <a:off x="1828800" y="533400"/>
            <a:ext cx="5816600" cy="635000"/>
          </a:xfrm>
          <a:noFill/>
        </p:spPr>
        <p:txBody>
          <a:bodyPr/>
          <a:lstStyle/>
          <a:p>
            <a:pPr eaLnBrk="1" hangingPunct="1"/>
            <a:r>
              <a:rPr lang="en-US" altLang="en-US" sz="3600"/>
              <a:t>Hazard Rate Function</a:t>
            </a:r>
          </a:p>
        </p:txBody>
      </p:sp>
      <p:sp>
        <p:nvSpPr>
          <p:cNvPr id="8" name="Date Placeholder 3"/>
          <p:cNvSpPr>
            <a:spLocks noGrp="1"/>
          </p:cNvSpPr>
          <p:nvPr>
            <p:ph type="dt" sz="quarter" idx="10"/>
          </p:nvPr>
        </p:nvSpPr>
        <p:spPr/>
        <p:txBody>
          <a:bodyPr/>
          <a:lstStyle/>
          <a:p>
            <a:pPr>
              <a:defRPr/>
            </a:pPr>
            <a:r>
              <a:rPr lang="en-US"/>
              <a:t>Chapter 2</a:t>
            </a:r>
          </a:p>
        </p:txBody>
      </p:sp>
      <p:sp>
        <p:nvSpPr>
          <p:cNvPr id="9"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D9CE88D-C8A3-4475-97E1-48A51ECAD858}"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graphicFrame>
        <p:nvGraphicFramePr>
          <p:cNvPr id="17410" name="Object 1027"/>
          <p:cNvGraphicFramePr>
            <a:graphicFrameLocks/>
          </p:cNvGraphicFramePr>
          <p:nvPr/>
        </p:nvGraphicFramePr>
        <p:xfrm>
          <a:off x="838200" y="1828800"/>
          <a:ext cx="4876800" cy="639763"/>
        </p:xfrm>
        <a:graphic>
          <a:graphicData uri="http://schemas.openxmlformats.org/presentationml/2006/ole">
            <mc:AlternateContent xmlns:mc="http://schemas.openxmlformats.org/markup-compatibility/2006">
              <mc:Choice xmlns:v="urn:schemas-microsoft-com:vml" Requires="v">
                <p:oleObj spid="_x0000_s17417" name="Equation" r:id="rId4" imgW="1968480" imgH="190440" progId="Equation.DSMT4">
                  <p:embed/>
                </p:oleObj>
              </mc:Choice>
              <mc:Fallback>
                <p:oleObj name="Equation" r:id="rId4" imgW="1968480" imgH="190440" progId="Equation.DSMT4">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28800"/>
                        <a:ext cx="487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alpha val="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1028"/>
          <p:cNvGraphicFramePr>
            <a:graphicFrameLocks/>
          </p:cNvGraphicFramePr>
          <p:nvPr/>
        </p:nvGraphicFramePr>
        <p:xfrm>
          <a:off x="762000" y="3048000"/>
          <a:ext cx="5943600" cy="1066800"/>
        </p:xfrm>
        <a:graphic>
          <a:graphicData uri="http://schemas.openxmlformats.org/presentationml/2006/ole">
            <mc:AlternateContent xmlns:mc="http://schemas.openxmlformats.org/markup-compatibility/2006">
              <mc:Choice xmlns:v="urn:schemas-microsoft-com:vml" Requires="v">
                <p:oleObj spid="_x0000_s17418" name="Equation" r:id="rId6" imgW="2501640" imgH="419040" progId="Equation.DSMT4">
                  <p:embed/>
                </p:oleObj>
              </mc:Choice>
              <mc:Fallback>
                <p:oleObj name="Equation" r:id="rId6" imgW="2501640" imgH="419040" progId="Equation.DSMT4">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048000"/>
                        <a:ext cx="5943600" cy="1066800"/>
                      </a:xfrm>
                      <a:prstGeom prst="rect">
                        <a:avLst/>
                      </a:prstGeom>
                      <a:noFill/>
                      <a:ln w="9525">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1030"/>
          <p:cNvGraphicFramePr>
            <a:graphicFrameLocks/>
          </p:cNvGraphicFramePr>
          <p:nvPr/>
        </p:nvGraphicFramePr>
        <p:xfrm>
          <a:off x="685800" y="4343400"/>
          <a:ext cx="7262813" cy="1308100"/>
        </p:xfrm>
        <a:graphic>
          <a:graphicData uri="http://schemas.openxmlformats.org/presentationml/2006/ole">
            <mc:AlternateContent xmlns:mc="http://schemas.openxmlformats.org/markup-compatibility/2006">
              <mc:Choice xmlns:v="urn:schemas-microsoft-com:vml" Requires="v">
                <p:oleObj spid="_x0000_s17419" name="Equation" r:id="rId8" imgW="2882880" imgH="419040" progId="Equation.DSMT4">
                  <p:embed/>
                </p:oleObj>
              </mc:Choice>
              <mc:Fallback>
                <p:oleObj name="Equation" r:id="rId8" imgW="2882880" imgH="419040" progId="Equation.DSMT4">
                  <p:embed/>
                  <p:pic>
                    <p:nvPicPr>
                      <p:cNvPr id="0" name="Object 10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343400"/>
                        <a:ext cx="7262813" cy="1308100"/>
                      </a:xfrm>
                      <a:prstGeom prst="rect">
                        <a:avLst/>
                      </a:prstGeom>
                      <a:noFill/>
                      <a:ln w="9525">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1031"/>
          <p:cNvGraphicFramePr>
            <a:graphicFrameLocks/>
          </p:cNvGraphicFramePr>
          <p:nvPr/>
        </p:nvGraphicFramePr>
        <p:xfrm>
          <a:off x="6646863" y="5454650"/>
          <a:ext cx="114300" cy="177800"/>
        </p:xfrm>
        <a:graphic>
          <a:graphicData uri="http://schemas.openxmlformats.org/presentationml/2006/ole">
            <mc:AlternateContent xmlns:mc="http://schemas.openxmlformats.org/markup-compatibility/2006">
              <mc:Choice xmlns:v="urn:schemas-microsoft-com:vml" Requires="v">
                <p:oleObj spid="_x0000_s17420" name="Equation" r:id="rId10" imgW="114120" imgH="177480" progId="Equation.DSMT4">
                  <p:embed/>
                </p:oleObj>
              </mc:Choice>
              <mc:Fallback>
                <p:oleObj name="Equation" r:id="rId10" imgW="114120" imgH="177480" progId="Equation.DSMT4">
                  <p:embed/>
                  <p:pic>
                    <p:nvPicPr>
                      <p:cNvPr id="0" name="Object 103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6863" y="5454650"/>
                        <a:ext cx="114300" cy="177800"/>
                      </a:xfrm>
                      <a:prstGeom prst="rect">
                        <a:avLst/>
                      </a:prstGeom>
                      <a:noFill/>
                      <a:ln w="9525">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a:xfrm>
            <a:off x="1295400" y="381000"/>
            <a:ext cx="7289800" cy="790575"/>
          </a:xfrm>
          <a:noFill/>
        </p:spPr>
        <p:txBody>
          <a:bodyPr/>
          <a:lstStyle/>
          <a:p>
            <a:pPr eaLnBrk="1" hangingPunct="1"/>
            <a:r>
              <a:rPr lang="en-US" altLang="en-US" sz="3600"/>
              <a:t>Example  - hazard rate function</a:t>
            </a:r>
          </a:p>
        </p:txBody>
      </p:sp>
      <p:sp>
        <p:nvSpPr>
          <p:cNvPr id="16" name="Date Placeholder 3"/>
          <p:cNvSpPr>
            <a:spLocks noGrp="1"/>
          </p:cNvSpPr>
          <p:nvPr>
            <p:ph type="dt" sz="quarter" idx="10"/>
          </p:nvPr>
        </p:nvSpPr>
        <p:spPr/>
        <p:txBody>
          <a:bodyPr/>
          <a:lstStyle/>
          <a:p>
            <a:pPr>
              <a:defRPr/>
            </a:pPr>
            <a:r>
              <a:rPr lang="en-US"/>
              <a:t>Chapter 2</a:t>
            </a:r>
          </a:p>
        </p:txBody>
      </p:sp>
      <p:sp>
        <p:nvSpPr>
          <p:cNvPr id="1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9AD1EF6-01DB-4B1E-B95A-8846C9862BC2}"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graphicFrame>
        <p:nvGraphicFramePr>
          <p:cNvPr id="18434" name="Object 1029"/>
          <p:cNvGraphicFramePr>
            <a:graphicFrameLocks/>
          </p:cNvGraphicFramePr>
          <p:nvPr/>
        </p:nvGraphicFramePr>
        <p:xfrm>
          <a:off x="914400" y="1752600"/>
          <a:ext cx="6600825" cy="1604963"/>
        </p:xfrm>
        <a:graphic>
          <a:graphicData uri="http://schemas.openxmlformats.org/presentationml/2006/ole">
            <mc:AlternateContent xmlns:mc="http://schemas.openxmlformats.org/markup-compatibility/2006">
              <mc:Choice xmlns:v="urn:schemas-microsoft-com:vml" Requires="v">
                <p:oleObj spid="_x0000_s18449" name="MathType Equation" r:id="rId4" imgW="6600600" imgH="1604880" progId="Equation">
                  <p:embed/>
                </p:oleObj>
              </mc:Choice>
              <mc:Fallback>
                <p:oleObj name="MathType Equation" r:id="rId4" imgW="6600600" imgH="1604880" progId="Equation">
                  <p:embed/>
                  <p:pic>
                    <p:nvPicPr>
                      <p:cNvPr id="0" name="Object 10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52600"/>
                        <a:ext cx="6600825"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9" name="Group 1039"/>
          <p:cNvGrpSpPr>
            <a:grpSpLocks/>
          </p:cNvGrpSpPr>
          <p:nvPr/>
        </p:nvGrpSpPr>
        <p:grpSpPr bwMode="auto">
          <a:xfrm>
            <a:off x="1752600" y="4038600"/>
            <a:ext cx="3584575" cy="1849438"/>
            <a:chOff x="576" y="2507"/>
            <a:chExt cx="2258" cy="1165"/>
          </a:xfrm>
        </p:grpSpPr>
        <p:sp>
          <p:nvSpPr>
            <p:cNvPr id="18441" name="Line 1030"/>
            <p:cNvSpPr>
              <a:spLocks noChangeShapeType="1"/>
            </p:cNvSpPr>
            <p:nvPr/>
          </p:nvSpPr>
          <p:spPr bwMode="auto">
            <a:xfrm>
              <a:off x="1056" y="2593"/>
              <a:ext cx="0" cy="9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031"/>
            <p:cNvSpPr>
              <a:spLocks noChangeShapeType="1"/>
            </p:cNvSpPr>
            <p:nvPr/>
          </p:nvSpPr>
          <p:spPr bwMode="auto">
            <a:xfrm>
              <a:off x="913" y="3408"/>
              <a:ext cx="167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3" name="Arc 1032"/>
            <p:cNvSpPr>
              <a:spLocks/>
            </p:cNvSpPr>
            <p:nvPr/>
          </p:nvSpPr>
          <p:spPr bwMode="auto">
            <a:xfrm>
              <a:off x="1056" y="2640"/>
              <a:ext cx="1152"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8444" name="Line 1033"/>
            <p:cNvSpPr>
              <a:spLocks noChangeShapeType="1"/>
            </p:cNvSpPr>
            <p:nvPr/>
          </p:nvSpPr>
          <p:spPr bwMode="auto">
            <a:xfrm>
              <a:off x="2256" y="2545"/>
              <a:ext cx="0" cy="863"/>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Rectangle 1034"/>
            <p:cNvSpPr>
              <a:spLocks noChangeArrowheads="1"/>
            </p:cNvSpPr>
            <p:nvPr/>
          </p:nvSpPr>
          <p:spPr bwMode="auto">
            <a:xfrm>
              <a:off x="2150" y="3441"/>
              <a:ext cx="4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10 yr</a:t>
              </a:r>
            </a:p>
          </p:txBody>
        </p:sp>
        <p:sp>
          <p:nvSpPr>
            <p:cNvPr id="18446" name="Rectangle 1035"/>
            <p:cNvSpPr>
              <a:spLocks noChangeArrowheads="1"/>
            </p:cNvSpPr>
            <p:nvPr/>
          </p:nvSpPr>
          <p:spPr bwMode="auto">
            <a:xfrm>
              <a:off x="2678" y="3249"/>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t</a:t>
              </a:r>
            </a:p>
          </p:txBody>
        </p:sp>
        <p:graphicFrame>
          <p:nvGraphicFramePr>
            <p:cNvPr id="18435" name="Object 1036"/>
            <p:cNvGraphicFramePr>
              <a:graphicFrameLocks/>
            </p:cNvGraphicFramePr>
            <p:nvPr/>
          </p:nvGraphicFramePr>
          <p:xfrm>
            <a:off x="576" y="2507"/>
            <a:ext cx="191" cy="240"/>
          </p:xfrm>
          <a:graphic>
            <a:graphicData uri="http://schemas.openxmlformats.org/presentationml/2006/ole">
              <mc:AlternateContent xmlns:mc="http://schemas.openxmlformats.org/markup-compatibility/2006">
                <mc:Choice xmlns:v="urn:schemas-microsoft-com:vml" Requires="v">
                  <p:oleObj spid="_x0000_s18450" name="MathType Equation" r:id="rId6" imgW="303120" imgH="380880" progId="Equation">
                    <p:embed/>
                  </p:oleObj>
                </mc:Choice>
                <mc:Fallback>
                  <p:oleObj name="MathType Equation" r:id="rId6" imgW="303120" imgH="380880" progId="Equation">
                    <p:embed/>
                    <p:pic>
                      <p:nvPicPr>
                        <p:cNvPr id="0" name="Object 103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2507"/>
                          <a:ext cx="19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7" name="Rectangle 1037"/>
            <p:cNvSpPr>
              <a:spLocks noChangeArrowheads="1"/>
            </p:cNvSpPr>
            <p:nvPr/>
          </p:nvSpPr>
          <p:spPr bwMode="auto">
            <a:xfrm>
              <a:off x="662" y="2515"/>
              <a:ext cx="2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000"/>
                <a:t>(t)</a:t>
              </a:r>
            </a:p>
          </p:txBody>
        </p:sp>
        <p:sp>
          <p:nvSpPr>
            <p:cNvPr id="18448" name="Rectangle 1038"/>
            <p:cNvSpPr>
              <a:spLocks noChangeArrowheads="1"/>
            </p:cNvSpPr>
            <p:nvPr/>
          </p:nvSpPr>
          <p:spPr bwMode="auto">
            <a:xfrm>
              <a:off x="1334" y="2721"/>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660033"/>
                  </a:solidFill>
                </a:rPr>
                <a:t>IFR</a:t>
              </a:r>
            </a:p>
          </p:txBody>
        </p:sp>
      </p:grpSp>
      <p:pic>
        <p:nvPicPr>
          <p:cNvPr id="18440" name="Picture 1040" descr="INDMN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191000"/>
            <a:ext cx="13430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050"/>
          <p:cNvSpPr>
            <a:spLocks noGrp="1" noChangeArrowheads="1"/>
          </p:cNvSpPr>
          <p:nvPr>
            <p:ph type="title"/>
          </p:nvPr>
        </p:nvSpPr>
        <p:spPr>
          <a:xfrm>
            <a:off x="1524000" y="533400"/>
            <a:ext cx="7010400" cy="635000"/>
          </a:xfrm>
          <a:noFill/>
        </p:spPr>
        <p:txBody>
          <a:bodyPr/>
          <a:lstStyle/>
          <a:p>
            <a:pPr eaLnBrk="1" hangingPunct="1"/>
            <a:r>
              <a:rPr lang="en-US" altLang="en-US" sz="3600"/>
              <a:t>Hazard Rate Function &amp; R(t)</a:t>
            </a:r>
          </a:p>
        </p:txBody>
      </p:sp>
      <p:sp>
        <p:nvSpPr>
          <p:cNvPr id="6" name="Date Placeholder 2"/>
          <p:cNvSpPr>
            <a:spLocks noGrp="1"/>
          </p:cNvSpPr>
          <p:nvPr>
            <p:ph type="dt" sz="quarter" idx="10"/>
          </p:nvPr>
        </p:nvSpPr>
        <p:spPr/>
        <p:txBody>
          <a:bodyPr/>
          <a:lstStyle/>
          <a:p>
            <a:pPr>
              <a:defRPr/>
            </a:pPr>
            <a:r>
              <a:rPr lang="en-US"/>
              <a:t>Chapter 2</a:t>
            </a:r>
          </a:p>
        </p:txBody>
      </p:sp>
      <p:sp>
        <p:nvSpPr>
          <p:cNvPr id="7" name="Slide Number Placeholder 4"/>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2975FB1-FB39-46A1-844B-C21CEA90A2F0}" type="slidenum">
              <a:rPr lang="en-US" altLang="en-US">
                <a:latin typeface="Tahoma" panose="020B0604030504040204" pitchFamily="34" charset="0"/>
              </a:rPr>
              <a:pPr eaLnBrk="1" hangingPunct="1"/>
              <a:t>24</a:t>
            </a:fld>
            <a:endParaRPr lang="en-US" altLang="en-US">
              <a:latin typeface="Tahoma" panose="020B0604030504040204" pitchFamily="34" charset="0"/>
            </a:endParaRPr>
          </a:p>
        </p:txBody>
      </p:sp>
      <p:sp>
        <p:nvSpPr>
          <p:cNvPr id="19463" name="Text Box 2054"/>
          <p:cNvSpPr txBox="1">
            <a:spLocks noChangeArrowheads="1"/>
          </p:cNvSpPr>
          <p:nvPr/>
        </p:nvSpPr>
        <p:spPr bwMode="auto">
          <a:xfrm>
            <a:off x="533400" y="3176588"/>
            <a:ext cx="1282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000"/>
              <a:t>Example:  </a:t>
            </a:r>
          </a:p>
        </p:txBody>
      </p:sp>
      <p:graphicFrame>
        <p:nvGraphicFramePr>
          <p:cNvPr id="19458" name="Object 2057"/>
          <p:cNvGraphicFramePr>
            <a:graphicFrameLocks noChangeAspect="1"/>
          </p:cNvGraphicFramePr>
          <p:nvPr/>
        </p:nvGraphicFramePr>
        <p:xfrm>
          <a:off x="609600" y="1600200"/>
          <a:ext cx="3810000" cy="1336675"/>
        </p:xfrm>
        <a:graphic>
          <a:graphicData uri="http://schemas.openxmlformats.org/presentationml/2006/ole">
            <mc:AlternateContent xmlns:mc="http://schemas.openxmlformats.org/markup-compatibility/2006">
              <mc:Choice xmlns:v="urn:schemas-microsoft-com:vml" Requires="v">
                <p:oleObj spid="_x0000_s19464" name="Equation" r:id="rId4" imgW="939600" imgH="330120" progId="Equation.DSMT4">
                  <p:embed/>
                </p:oleObj>
              </mc:Choice>
              <mc:Fallback>
                <p:oleObj name="Equation" r:id="rId4" imgW="939600" imgH="330120" progId="Equation.DSMT4">
                  <p:embed/>
                  <p:pic>
                    <p:nvPicPr>
                      <p:cNvPr id="0" name="Object 20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3810000"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2059"/>
          <p:cNvGraphicFramePr>
            <a:graphicFrameLocks noChangeAspect="1"/>
          </p:cNvGraphicFramePr>
          <p:nvPr/>
        </p:nvGraphicFramePr>
        <p:xfrm>
          <a:off x="1752600" y="3429000"/>
          <a:ext cx="5486400" cy="2174875"/>
        </p:xfrm>
        <a:graphic>
          <a:graphicData uri="http://schemas.openxmlformats.org/presentationml/2006/ole">
            <mc:AlternateContent xmlns:mc="http://schemas.openxmlformats.org/markup-compatibility/2006">
              <mc:Choice xmlns:v="urn:schemas-microsoft-com:vml" Requires="v">
                <p:oleObj spid="_x0000_s19465" name="Equation" r:id="rId6" imgW="1409400" imgH="558720" progId="Equation.DSMT4">
                  <p:embed/>
                </p:oleObj>
              </mc:Choice>
              <mc:Fallback>
                <p:oleObj name="Equation" r:id="rId6" imgW="1409400" imgH="558720" progId="Equation.DSMT4">
                  <p:embed/>
                  <p:pic>
                    <p:nvPicPr>
                      <p:cNvPr id="0" name="Object 20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29000"/>
                        <a:ext cx="5486400" cy="217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a:xfrm>
            <a:off x="1447800" y="457200"/>
            <a:ext cx="7107238" cy="790575"/>
          </a:xfrm>
          <a:noFill/>
        </p:spPr>
        <p:txBody>
          <a:bodyPr/>
          <a:lstStyle/>
          <a:p>
            <a:pPr eaLnBrk="1" hangingPunct="1"/>
            <a:r>
              <a:rPr lang="en-US" altLang="en-US" sz="3600"/>
              <a:t>Derivation of R(t) from the Hazard Rate Function</a:t>
            </a:r>
          </a:p>
        </p:txBody>
      </p:sp>
      <p:sp>
        <p:nvSpPr>
          <p:cNvPr id="13" name="Date Placeholder 3"/>
          <p:cNvSpPr>
            <a:spLocks noGrp="1"/>
          </p:cNvSpPr>
          <p:nvPr>
            <p:ph type="dt" sz="quarter" idx="10"/>
          </p:nvPr>
        </p:nvSpPr>
        <p:spPr/>
        <p:txBody>
          <a:bodyPr/>
          <a:lstStyle/>
          <a:p>
            <a:pPr>
              <a:defRPr/>
            </a:pPr>
            <a:r>
              <a:rPr lang="en-US"/>
              <a:t>Chapter 2</a:t>
            </a:r>
          </a:p>
        </p:txBody>
      </p:sp>
      <p:sp>
        <p:nvSpPr>
          <p:cNvPr id="14"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E1F5966-D820-43C9-AFC8-24404DDAD121}" type="slidenum">
              <a:rPr lang="en-US" altLang="en-US">
                <a:latin typeface="Tahoma" panose="020B0604030504040204" pitchFamily="34" charset="0"/>
              </a:rPr>
              <a:pPr eaLnBrk="1" hangingPunct="1"/>
              <a:t>25</a:t>
            </a:fld>
            <a:endParaRPr lang="en-US" altLang="en-US">
              <a:latin typeface="Tahoma" panose="020B0604030504040204" pitchFamily="34" charset="0"/>
            </a:endParaRPr>
          </a:p>
        </p:txBody>
      </p:sp>
      <p:graphicFrame>
        <p:nvGraphicFramePr>
          <p:cNvPr id="20482" name="Object 6"/>
          <p:cNvGraphicFramePr>
            <a:graphicFrameLocks noChangeAspect="1"/>
          </p:cNvGraphicFramePr>
          <p:nvPr/>
        </p:nvGraphicFramePr>
        <p:xfrm>
          <a:off x="685800" y="1447800"/>
          <a:ext cx="4165600" cy="1344613"/>
        </p:xfrm>
        <a:graphic>
          <a:graphicData uri="http://schemas.openxmlformats.org/presentationml/2006/ole">
            <mc:AlternateContent xmlns:mc="http://schemas.openxmlformats.org/markup-compatibility/2006">
              <mc:Choice xmlns:v="urn:schemas-microsoft-com:vml" Requires="v">
                <p:oleObj spid="_x0000_s20494" name="MathType Equation" r:id="rId4" imgW="1282680" imgH="647640" progId="Equation">
                  <p:embed/>
                </p:oleObj>
              </mc:Choice>
              <mc:Fallback>
                <p:oleObj name="MathType Equation" r:id="rId4" imgW="1282680" imgH="64764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47800"/>
                        <a:ext cx="4165600"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7"/>
          <p:cNvGraphicFramePr>
            <a:graphicFrameLocks noChangeAspect="1"/>
          </p:cNvGraphicFramePr>
          <p:nvPr/>
        </p:nvGraphicFramePr>
        <p:xfrm>
          <a:off x="304800" y="2743200"/>
          <a:ext cx="3276600" cy="1244600"/>
        </p:xfrm>
        <a:graphic>
          <a:graphicData uri="http://schemas.openxmlformats.org/presentationml/2006/ole">
            <mc:AlternateContent xmlns:mc="http://schemas.openxmlformats.org/markup-compatibility/2006">
              <mc:Choice xmlns:v="urn:schemas-microsoft-com:vml" Requires="v">
                <p:oleObj spid="_x0000_s20495" name="MathType Equation" r:id="rId6" imgW="1104840" imgH="419040" progId="Equation">
                  <p:embed/>
                </p:oleObj>
              </mc:Choice>
              <mc:Fallback>
                <p:oleObj name="MathType Equation" r:id="rId6" imgW="1104840" imgH="419040" progId="Equation">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743200"/>
                        <a:ext cx="3276600" cy="1244600"/>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8"/>
          <p:cNvGraphicFramePr>
            <a:graphicFrameLocks noChangeAspect="1"/>
          </p:cNvGraphicFramePr>
          <p:nvPr/>
        </p:nvGraphicFramePr>
        <p:xfrm>
          <a:off x="4191000" y="2667000"/>
          <a:ext cx="4564063" cy="1212850"/>
        </p:xfrm>
        <a:graphic>
          <a:graphicData uri="http://schemas.openxmlformats.org/presentationml/2006/ole">
            <mc:AlternateContent xmlns:mc="http://schemas.openxmlformats.org/markup-compatibility/2006">
              <mc:Choice xmlns:v="urn:schemas-microsoft-com:vml" Requires="v">
                <p:oleObj spid="_x0000_s20496" name="Equation" r:id="rId8" imgW="1574640" imgH="419040" progId="Equation.DSMT4">
                  <p:embed/>
                </p:oleObj>
              </mc:Choice>
              <mc:Fallback>
                <p:oleObj name="Equation" r:id="rId8" imgW="1574640" imgH="4190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2667000"/>
                        <a:ext cx="4564063" cy="1212850"/>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9"/>
          <p:cNvGraphicFramePr>
            <a:graphicFrameLocks noChangeAspect="1"/>
          </p:cNvGraphicFramePr>
          <p:nvPr/>
        </p:nvGraphicFramePr>
        <p:xfrm>
          <a:off x="381000" y="4114800"/>
          <a:ext cx="4057650" cy="1055688"/>
        </p:xfrm>
        <a:graphic>
          <a:graphicData uri="http://schemas.openxmlformats.org/presentationml/2006/ole">
            <mc:AlternateContent xmlns:mc="http://schemas.openxmlformats.org/markup-compatibility/2006">
              <mc:Choice xmlns:v="urn:schemas-microsoft-com:vml" Requires="v">
                <p:oleObj spid="_x0000_s20497" name="Equation" r:id="rId10" imgW="1269720" imgH="330120" progId="Equation.DSMT4">
                  <p:embed/>
                </p:oleObj>
              </mc:Choice>
              <mc:Fallback>
                <p:oleObj name="Equation" r:id="rId10" imgW="1269720" imgH="33012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4114800"/>
                        <a:ext cx="4057650" cy="1055688"/>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10"/>
          <p:cNvGraphicFramePr>
            <a:graphicFrameLocks noChangeAspect="1"/>
          </p:cNvGraphicFramePr>
          <p:nvPr/>
        </p:nvGraphicFramePr>
        <p:xfrm>
          <a:off x="4648200" y="5029200"/>
          <a:ext cx="4038600" cy="1017588"/>
        </p:xfrm>
        <a:graphic>
          <a:graphicData uri="http://schemas.openxmlformats.org/presentationml/2006/ole">
            <mc:AlternateContent xmlns:mc="http://schemas.openxmlformats.org/markup-compatibility/2006">
              <mc:Choice xmlns:v="urn:schemas-microsoft-com:vml" Requires="v">
                <p:oleObj spid="_x0000_s20498" name="Equation" r:id="rId12" imgW="1511280" imgH="380880" progId="Equation.DSMT4">
                  <p:embed/>
                </p:oleObj>
              </mc:Choice>
              <mc:Fallback>
                <p:oleObj name="Equation" r:id="rId12" imgW="1511280" imgH="38088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5029200"/>
                        <a:ext cx="4038600" cy="1017588"/>
                      </a:xfrm>
                      <a:prstGeom prst="rect">
                        <a:avLst/>
                      </a:prstGeom>
                      <a:noFill/>
                      <a:ln>
                        <a:noFill/>
                      </a:ln>
                      <a:effectLst/>
                      <a:extLst>
                        <a:ext uri="{909E8E84-426E-40DD-AFC4-6F175D3DCCD1}">
                          <a14:hiddenFill xmlns:a14="http://schemas.microsoft.com/office/drawing/2010/main">
                            <a:solidFill>
                              <a:srgbClr val="99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Line 14"/>
          <p:cNvSpPr>
            <a:spLocks noChangeShapeType="1"/>
          </p:cNvSpPr>
          <p:nvPr/>
        </p:nvSpPr>
        <p:spPr bwMode="auto">
          <a:xfrm>
            <a:off x="2209800" y="2209800"/>
            <a:ext cx="0" cy="609600"/>
          </a:xfrm>
          <a:prstGeom prst="line">
            <a:avLst/>
          </a:prstGeom>
          <a:noFill/>
          <a:ln w="38100">
            <a:solidFill>
              <a:srgbClr val="6600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491" name="Line 15"/>
          <p:cNvSpPr>
            <a:spLocks noChangeShapeType="1"/>
          </p:cNvSpPr>
          <p:nvPr/>
        </p:nvSpPr>
        <p:spPr bwMode="auto">
          <a:xfrm flipH="1">
            <a:off x="3352800" y="3581400"/>
            <a:ext cx="1752600" cy="914400"/>
          </a:xfrm>
          <a:prstGeom prst="line">
            <a:avLst/>
          </a:prstGeom>
          <a:noFill/>
          <a:ln w="38100">
            <a:solidFill>
              <a:srgbClr val="6600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492" name="Line 16"/>
          <p:cNvSpPr>
            <a:spLocks noChangeShapeType="1"/>
          </p:cNvSpPr>
          <p:nvPr/>
        </p:nvSpPr>
        <p:spPr bwMode="auto">
          <a:xfrm>
            <a:off x="3657600" y="3200400"/>
            <a:ext cx="457200" cy="0"/>
          </a:xfrm>
          <a:prstGeom prst="line">
            <a:avLst/>
          </a:prstGeom>
          <a:noFill/>
          <a:ln w="38100">
            <a:solidFill>
              <a:srgbClr val="6600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0493" name="Line 17"/>
          <p:cNvSpPr>
            <a:spLocks noChangeShapeType="1"/>
          </p:cNvSpPr>
          <p:nvPr/>
        </p:nvSpPr>
        <p:spPr bwMode="auto">
          <a:xfrm>
            <a:off x="3886200" y="5257800"/>
            <a:ext cx="457200" cy="228600"/>
          </a:xfrm>
          <a:prstGeom prst="line">
            <a:avLst/>
          </a:prstGeom>
          <a:noFill/>
          <a:ln w="38100">
            <a:solidFill>
              <a:srgbClr val="6600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050"/>
          <p:cNvSpPr>
            <a:spLocks noGrp="1" noChangeArrowheads="1"/>
          </p:cNvSpPr>
          <p:nvPr>
            <p:ph type="title"/>
          </p:nvPr>
        </p:nvSpPr>
        <p:spPr>
          <a:xfrm>
            <a:off x="1600200" y="533400"/>
            <a:ext cx="5816600" cy="635000"/>
          </a:xfrm>
          <a:noFill/>
        </p:spPr>
        <p:txBody>
          <a:bodyPr/>
          <a:lstStyle/>
          <a:p>
            <a:pPr eaLnBrk="1" hangingPunct="1"/>
            <a:r>
              <a:rPr lang="en-US" altLang="en-US" sz="3600"/>
              <a:t>The Bathtub Curve</a:t>
            </a:r>
          </a:p>
        </p:txBody>
      </p:sp>
      <p:sp>
        <p:nvSpPr>
          <p:cNvPr id="4" name="Date Placeholder 3"/>
          <p:cNvSpPr>
            <a:spLocks noGrp="1"/>
          </p:cNvSpPr>
          <p:nvPr>
            <p:ph type="dt" sz="quarter" idx="10"/>
          </p:nvPr>
        </p:nvSpPr>
        <p:spPr/>
        <p:txBody>
          <a:bodyPr/>
          <a:lstStyle/>
          <a:p>
            <a:pPr>
              <a:defRPr/>
            </a:pPr>
            <a:r>
              <a:rPr lang="en-US"/>
              <a:t>Chapter 2</a:t>
            </a:r>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BCB697B-19A1-4777-83FB-38656658D1CC}"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graphicFrame>
        <p:nvGraphicFramePr>
          <p:cNvPr id="21506" name="Object 2051"/>
          <p:cNvGraphicFramePr>
            <a:graphicFrameLocks/>
          </p:cNvGraphicFramePr>
          <p:nvPr/>
        </p:nvGraphicFramePr>
        <p:xfrm>
          <a:off x="762000" y="1752600"/>
          <a:ext cx="7429500" cy="4210050"/>
        </p:xfrm>
        <a:graphic>
          <a:graphicData uri="http://schemas.openxmlformats.org/presentationml/2006/ole">
            <mc:AlternateContent xmlns:mc="http://schemas.openxmlformats.org/markup-compatibility/2006">
              <mc:Choice xmlns:v="urn:schemas-microsoft-com:vml" Requires="v">
                <p:oleObj spid="_x0000_s21510" name="Document" r:id="rId4" imgW="7429320" imgH="4209840" progId="Word.Document.6">
                  <p:embed/>
                </p:oleObj>
              </mc:Choice>
              <mc:Fallback>
                <p:oleObj name="Document" r:id="rId4" imgW="7429320" imgH="4209840" progId="Word.Document.6">
                  <p:embed/>
                  <p:pic>
                    <p:nvPicPr>
                      <p:cNvPr id="0" name="Object 20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4295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447800" y="381000"/>
            <a:ext cx="7086600" cy="838200"/>
          </a:xfrm>
        </p:spPr>
        <p:txBody>
          <a:bodyPr/>
          <a:lstStyle/>
          <a:p>
            <a:pPr eaLnBrk="1" hangingPunct="1"/>
            <a:r>
              <a:rPr lang="en-US" altLang="en-US"/>
              <a:t>Human Mortality Curve</a:t>
            </a:r>
          </a:p>
        </p:txBody>
      </p:sp>
      <p:sp>
        <p:nvSpPr>
          <p:cNvPr id="5" name="Date Placeholder 2"/>
          <p:cNvSpPr>
            <a:spLocks noGrp="1"/>
          </p:cNvSpPr>
          <p:nvPr>
            <p:ph type="dt" sz="quarter" idx="10"/>
          </p:nvPr>
        </p:nvSpPr>
        <p:spPr/>
        <p:txBody>
          <a:bodyPr/>
          <a:lstStyle/>
          <a:p>
            <a:pPr>
              <a:defRPr/>
            </a:pPr>
            <a:r>
              <a:rPr lang="en-US"/>
              <a:t>Chapter 2</a:t>
            </a:r>
          </a:p>
        </p:txBody>
      </p:sp>
      <p:sp>
        <p:nvSpPr>
          <p:cNvPr id="6" name="Slide Number Placeholder 4"/>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FE94AFF-EC55-4F70-8DEE-F02D618B6B73}"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graphicFrame>
        <p:nvGraphicFramePr>
          <p:cNvPr id="22530" name="Object 3"/>
          <p:cNvGraphicFramePr>
            <a:graphicFrameLocks noChangeAspect="1"/>
          </p:cNvGraphicFramePr>
          <p:nvPr/>
        </p:nvGraphicFramePr>
        <p:xfrm>
          <a:off x="152400" y="2049463"/>
          <a:ext cx="6248400" cy="3419475"/>
        </p:xfrm>
        <a:graphic>
          <a:graphicData uri="http://schemas.openxmlformats.org/presentationml/2006/ole">
            <mc:AlternateContent xmlns:mc="http://schemas.openxmlformats.org/markup-compatibility/2006">
              <mc:Choice xmlns:v="urn:schemas-microsoft-com:vml" Requires="v">
                <p:oleObj spid="_x0000_s22535" name="Chart" r:id="rId3" imgW="4686348" imgH="2562208" progId="Excel.Chart.8">
                  <p:embed/>
                </p:oleObj>
              </mc:Choice>
              <mc:Fallback>
                <p:oleObj name="Chart" r:id="rId3" imgW="4686348" imgH="2562208"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49463"/>
                        <a:ext cx="6248400" cy="34194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5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752600"/>
            <a:ext cx="25288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noFill/>
        </p:spPr>
        <p:txBody>
          <a:bodyPr/>
          <a:lstStyle/>
          <a:p>
            <a:pPr eaLnBrk="1" hangingPunct="1"/>
            <a:r>
              <a:rPr lang="en-US" altLang="en-US" sz="3600"/>
              <a:t>More on the Bathtub Curve</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EC96F69-64CF-4C49-B98E-76656EE345C2}"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
        <p:nvSpPr>
          <p:cNvPr id="46085" name="Rectangle 1027"/>
          <p:cNvSpPr>
            <a:spLocks noGrp="1" noChangeArrowheads="1"/>
          </p:cNvSpPr>
          <p:nvPr>
            <p:ph idx="4294967295"/>
          </p:nvPr>
        </p:nvSpPr>
        <p:spPr>
          <a:xfrm>
            <a:off x="0" y="1676400"/>
            <a:ext cx="8534400" cy="4406900"/>
          </a:xfrm>
        </p:spPr>
        <p:txBody>
          <a:bodyPr/>
          <a:lstStyle/>
          <a:p>
            <a:pPr eaLnBrk="1" hangingPunct="1">
              <a:buFont typeface="Wingdings" panose="05000000000000000000" pitchFamily="2" charset="2"/>
              <a:buNone/>
            </a:pPr>
            <a:r>
              <a:rPr lang="en-US" altLang="en-US" sz="1600">
                <a:latin typeface="Arial" panose="020B0604020202020204" pitchFamily="34" charset="0"/>
              </a:rPr>
              <a:t>	 			</a:t>
            </a:r>
            <a:r>
              <a:rPr lang="en-US" altLang="en-US" sz="1600" b="1">
                <a:latin typeface="Arial" panose="020B0604020202020204" pitchFamily="34" charset="0"/>
              </a:rPr>
              <a:t>Burn-in	 	Useful Life  	 Wearout</a:t>
            </a:r>
            <a:r>
              <a:rPr lang="en-US" altLang="en-US" sz="1600">
                <a:latin typeface="Arial" panose="020B0604020202020204" pitchFamily="34" charset="0"/>
              </a:rPr>
              <a:t>	</a:t>
            </a:r>
          </a:p>
          <a:p>
            <a:pPr eaLnBrk="1" hangingPunct="1">
              <a:buFont typeface="Wingdings" panose="05000000000000000000" pitchFamily="2" charset="2"/>
              <a:buNone/>
            </a:pPr>
            <a:r>
              <a:rPr lang="en-US" altLang="en-US" sz="1600">
                <a:latin typeface="Arial" panose="020B0604020202020204" pitchFamily="34" charset="0"/>
              </a:rPr>
              <a:t>Characterized by		DFR		 CFR		   IFR	</a:t>
            </a:r>
          </a:p>
          <a:p>
            <a:pPr algn="r" eaLnBrk="1" hangingPunct="1">
              <a:buFont typeface="Wingdings" panose="05000000000000000000" pitchFamily="2" charset="2"/>
              <a:buNone/>
            </a:pPr>
            <a:r>
              <a:rPr lang="en-US" altLang="en-US" sz="1600">
                <a:latin typeface="Arial" panose="020B0604020202020204" pitchFamily="34" charset="0"/>
              </a:rPr>
              <a:t>				</a:t>
            </a:r>
          </a:p>
          <a:p>
            <a:pPr eaLnBrk="1" hangingPunct="1">
              <a:buFont typeface="Wingdings" panose="05000000000000000000" pitchFamily="2" charset="2"/>
              <a:buNone/>
            </a:pPr>
            <a:r>
              <a:rPr lang="en-US" altLang="en-US" sz="1600">
                <a:latin typeface="Arial" panose="020B0604020202020204" pitchFamily="34" charset="0"/>
              </a:rPr>
              <a:t>Caused by	Manufacturing defects	Environment	  Fatigue	</a:t>
            </a:r>
          </a:p>
          <a:p>
            <a:pPr eaLnBrk="1" hangingPunct="1">
              <a:buFont typeface="Wingdings" panose="05000000000000000000" pitchFamily="2" charset="2"/>
              <a:buNone/>
            </a:pPr>
            <a:r>
              <a:rPr lang="en-US" altLang="en-US" sz="1600">
                <a:latin typeface="Arial" panose="020B0604020202020204" pitchFamily="34" charset="0"/>
              </a:rPr>
              <a:t>			Welding flaws, Cracks,	 Random loads	Corrosion				Defective parts, Poor	Human error	Aging	</a:t>
            </a:r>
          </a:p>
          <a:p>
            <a:pPr eaLnBrk="1" hangingPunct="1">
              <a:buFont typeface="Wingdings" panose="05000000000000000000" pitchFamily="2" charset="2"/>
              <a:buNone/>
            </a:pPr>
            <a:r>
              <a:rPr lang="en-US" altLang="en-US" sz="1600">
                <a:latin typeface="Arial" panose="020B0604020202020204" pitchFamily="34" charset="0"/>
              </a:rPr>
              <a:t>	 		quality control,		 "Acts of God"	  Friction	</a:t>
            </a:r>
          </a:p>
          <a:p>
            <a:pPr eaLnBrk="1" hangingPunct="1">
              <a:buFont typeface="Wingdings" panose="05000000000000000000" pitchFamily="2" charset="2"/>
              <a:buNone/>
            </a:pPr>
            <a:r>
              <a:rPr lang="en-US" altLang="en-US" sz="1600">
                <a:latin typeface="Arial" panose="020B0604020202020204" pitchFamily="34" charset="0"/>
              </a:rPr>
              <a:t>			Contamination, Poor	Chance events	Cyclical loading			workmanship			</a:t>
            </a:r>
          </a:p>
          <a:p>
            <a:pPr algn="r" eaLnBrk="1" hangingPunct="1">
              <a:buFont typeface="Wingdings" panose="05000000000000000000" pitchFamily="2" charset="2"/>
              <a:buNone/>
            </a:pPr>
            <a:r>
              <a:rPr lang="en-US" altLang="en-US" sz="1600">
                <a:latin typeface="Arial" panose="020B0604020202020204" pitchFamily="34" charset="0"/>
              </a:rPr>
              <a:t>				</a:t>
            </a:r>
          </a:p>
          <a:p>
            <a:pPr eaLnBrk="1" hangingPunct="1">
              <a:buFont typeface="Wingdings" panose="05000000000000000000" pitchFamily="2" charset="2"/>
              <a:buNone/>
            </a:pPr>
            <a:r>
              <a:rPr lang="en-US" altLang="en-US" sz="1600">
                <a:latin typeface="Arial" panose="020B0604020202020204" pitchFamily="34" charset="0"/>
              </a:rPr>
              <a:t>Reduced by	Burn-in testing		Redundancy	  Derating	</a:t>
            </a:r>
          </a:p>
          <a:p>
            <a:pPr eaLnBrk="1" hangingPunct="1">
              <a:buFont typeface="Wingdings" panose="05000000000000000000" pitchFamily="2" charset="2"/>
              <a:buNone/>
            </a:pPr>
            <a:r>
              <a:rPr lang="en-US" altLang="en-US" sz="1600">
                <a:latin typeface="Arial" panose="020B0604020202020204" pitchFamily="34" charset="0"/>
              </a:rPr>
              <a:t>			Screening			Excess strength	Preventive Maint.	</a:t>
            </a:r>
          </a:p>
          <a:p>
            <a:pPr eaLnBrk="1" hangingPunct="1">
              <a:buFont typeface="Wingdings" panose="05000000000000000000" pitchFamily="2" charset="2"/>
              <a:buNone/>
            </a:pPr>
            <a:r>
              <a:rPr lang="en-US" altLang="en-US" sz="1600">
                <a:latin typeface="Arial" panose="020B0604020202020204" pitchFamily="34" charset="0"/>
              </a:rPr>
              <a:t>			Quality control		 		Parts replacement	</a:t>
            </a:r>
          </a:p>
          <a:p>
            <a:pPr eaLnBrk="1" hangingPunct="1">
              <a:buFont typeface="Wingdings" panose="05000000000000000000" pitchFamily="2" charset="2"/>
              <a:buNone/>
            </a:pPr>
            <a:r>
              <a:rPr lang="en-US" altLang="en-US" sz="1600">
                <a:latin typeface="Arial" panose="020B0604020202020204" pitchFamily="34" charset="0"/>
              </a:rPr>
              <a:t>			Acceptance testing				 Technology	</a:t>
            </a:r>
          </a:p>
          <a:p>
            <a:pPr eaLnBrk="1" hangingPunct="1">
              <a:buFont typeface="Wingdings" panose="05000000000000000000" pitchFamily="2" charset="2"/>
              <a:buNone/>
            </a:pPr>
            <a:endParaRPr lang="en-US" altLang="en-US" sz="1600">
              <a:latin typeface="Arial" panose="020B0604020202020204" pitchFamily="34" charset="0"/>
            </a:endParaRPr>
          </a:p>
        </p:txBody>
      </p:sp>
      <p:pic>
        <p:nvPicPr>
          <p:cNvPr id="46086" name="Picture 10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04800"/>
            <a:ext cx="1089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295400" y="609600"/>
            <a:ext cx="5816600" cy="635000"/>
          </a:xfrm>
          <a:noFill/>
        </p:spPr>
        <p:txBody>
          <a:bodyPr/>
          <a:lstStyle/>
          <a:p>
            <a:pPr eaLnBrk="1" hangingPunct="1"/>
            <a:r>
              <a:rPr lang="en-US" altLang="en-US" sz="3600"/>
              <a:t>Average Failure Rate (AFR)</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83846B5-EEF4-4EF8-9EDF-8C1A604F3803}"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
        <p:nvSpPr>
          <p:cNvPr id="23559" name="Rectangle 6"/>
          <p:cNvSpPr>
            <a:spLocks noChangeArrowheads="1"/>
          </p:cNvSpPr>
          <p:nvPr/>
        </p:nvSpPr>
        <p:spPr bwMode="auto">
          <a:xfrm>
            <a:off x="669925" y="34131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since:</a:t>
            </a:r>
          </a:p>
        </p:txBody>
      </p:sp>
      <p:sp>
        <p:nvSpPr>
          <p:cNvPr id="23560" name="Rectangle 8"/>
          <p:cNvSpPr>
            <a:spLocks noChangeArrowheads="1"/>
          </p:cNvSpPr>
          <p:nvPr/>
        </p:nvSpPr>
        <p:spPr bwMode="auto">
          <a:xfrm>
            <a:off x="762000" y="5105400"/>
            <a:ext cx="6440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3200"/>
              <a:t>Note:  AFR(0,t) = AFR(t) = -ln R(t) / t</a:t>
            </a:r>
          </a:p>
        </p:txBody>
      </p:sp>
      <p:graphicFrame>
        <p:nvGraphicFramePr>
          <p:cNvPr id="23554" name="Object 9"/>
          <p:cNvGraphicFramePr>
            <a:graphicFrameLocks noChangeAspect="1"/>
          </p:cNvGraphicFramePr>
          <p:nvPr/>
        </p:nvGraphicFramePr>
        <p:xfrm>
          <a:off x="1828800" y="3505200"/>
          <a:ext cx="3810000" cy="1081088"/>
        </p:xfrm>
        <a:graphic>
          <a:graphicData uri="http://schemas.openxmlformats.org/presentationml/2006/ole">
            <mc:AlternateContent xmlns:mc="http://schemas.openxmlformats.org/markup-compatibility/2006">
              <mc:Choice xmlns:v="urn:schemas-microsoft-com:vml" Requires="v">
                <p:oleObj spid="_x0000_s23561" name="Equation" r:id="rId4" imgW="850680" imgH="241200" progId="Equation.DSMT4">
                  <p:embed/>
                </p:oleObj>
              </mc:Choice>
              <mc:Fallback>
                <p:oleObj name="Equation" r:id="rId4" imgW="850680" imgH="241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505200"/>
                        <a:ext cx="381000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0"/>
          <p:cNvGraphicFramePr>
            <a:graphicFrameLocks noChangeAspect="1"/>
          </p:cNvGraphicFramePr>
          <p:nvPr/>
        </p:nvGraphicFramePr>
        <p:xfrm>
          <a:off x="381000" y="1676400"/>
          <a:ext cx="8305800" cy="1339850"/>
        </p:xfrm>
        <a:graphic>
          <a:graphicData uri="http://schemas.openxmlformats.org/presentationml/2006/ole">
            <mc:AlternateContent xmlns:mc="http://schemas.openxmlformats.org/markup-compatibility/2006">
              <mc:Choice xmlns:v="urn:schemas-microsoft-com:vml" Requires="v">
                <p:oleObj spid="_x0000_s23562" name="Equation" r:id="rId6" imgW="3073320" imgH="495000" progId="Equation.DSMT4">
                  <p:embed/>
                </p:oleObj>
              </mc:Choice>
              <mc:Fallback>
                <p:oleObj name="Equation" r:id="rId6" imgW="3073320" imgH="495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676400"/>
                        <a:ext cx="83058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95400" y="609600"/>
            <a:ext cx="7315200" cy="635000"/>
          </a:xfrm>
          <a:noFill/>
        </p:spPr>
        <p:txBody>
          <a:bodyPr/>
          <a:lstStyle/>
          <a:p>
            <a:pPr eaLnBrk="1" hangingPunct="1"/>
            <a:r>
              <a:rPr lang="en-US" altLang="en-US" sz="3600"/>
              <a:t>Graph of a Reliability Function</a:t>
            </a:r>
          </a:p>
        </p:txBody>
      </p:sp>
      <p:sp>
        <p:nvSpPr>
          <p:cNvPr id="4" name="Date Placeholder 3"/>
          <p:cNvSpPr>
            <a:spLocks noGrp="1"/>
          </p:cNvSpPr>
          <p:nvPr>
            <p:ph type="dt" sz="quarter" idx="10"/>
          </p:nvPr>
        </p:nvSpPr>
        <p:spPr/>
        <p:txBody>
          <a:bodyPr/>
          <a:lstStyle/>
          <a:p>
            <a:pPr>
              <a:defRPr/>
            </a:pPr>
            <a:r>
              <a:rPr lang="en-US"/>
              <a:t>Chapter 2</a:t>
            </a:r>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2E74FC9-0A94-42CB-AA3A-B42B319D0B51}"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
        <p:nvSpPr>
          <p:cNvPr id="41989" name="TextBox 6"/>
          <p:cNvSpPr txBox="1">
            <a:spLocks noChangeArrowheads="1"/>
          </p:cNvSpPr>
          <p:nvPr/>
        </p:nvSpPr>
        <p:spPr bwMode="auto">
          <a:xfrm>
            <a:off x="2819400" y="1752600"/>
            <a:ext cx="239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Probability of surviving</a:t>
            </a:r>
          </a:p>
        </p:txBody>
      </p:sp>
      <p:graphicFrame>
        <p:nvGraphicFramePr>
          <p:cNvPr id="8" name="Chart 7"/>
          <p:cNvGraphicFramePr>
            <a:graphicFrameLocks/>
          </p:cNvGraphicFramePr>
          <p:nvPr/>
        </p:nvGraphicFramePr>
        <p:xfrm>
          <a:off x="1295400" y="1600200"/>
          <a:ext cx="61722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524000" y="381000"/>
            <a:ext cx="7107238" cy="790575"/>
          </a:xfrm>
          <a:noFill/>
        </p:spPr>
        <p:txBody>
          <a:bodyPr/>
          <a:lstStyle/>
          <a:p>
            <a:pPr eaLnBrk="1" hangingPunct="1"/>
            <a:r>
              <a:rPr lang="en-US" altLang="en-US" sz="3600"/>
              <a:t>Example - Average Failure Rate</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F4E3F45-F23A-4646-97C7-487DBD34D80E}"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graphicFrame>
        <p:nvGraphicFramePr>
          <p:cNvPr id="24578" name="Object 4"/>
          <p:cNvGraphicFramePr>
            <a:graphicFrameLocks/>
          </p:cNvGraphicFramePr>
          <p:nvPr/>
        </p:nvGraphicFramePr>
        <p:xfrm>
          <a:off x="990600" y="1981200"/>
          <a:ext cx="4232275" cy="1852613"/>
        </p:xfrm>
        <a:graphic>
          <a:graphicData uri="http://schemas.openxmlformats.org/presentationml/2006/ole">
            <mc:AlternateContent xmlns:mc="http://schemas.openxmlformats.org/markup-compatibility/2006">
              <mc:Choice xmlns:v="urn:schemas-microsoft-com:vml" Requires="v">
                <p:oleObj spid="_x0000_s24584" name="MathType Equation" r:id="rId4" imgW="4232160" imgH="1852560" progId="Equation">
                  <p:embed/>
                </p:oleObj>
              </mc:Choice>
              <mc:Fallback>
                <p:oleObj name="MathType Equation" r:id="rId4" imgW="4232160" imgH="1852560" progId="Equation">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81200"/>
                        <a:ext cx="4232275"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5"/>
          <p:cNvSpPr>
            <a:spLocks noChangeArrowheads="1"/>
          </p:cNvSpPr>
          <p:nvPr/>
        </p:nvSpPr>
        <p:spPr bwMode="auto">
          <a:xfrm>
            <a:off x="1295400" y="4724400"/>
            <a:ext cx="6148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AFR(5 yr) = - ln [1 - .25] / 5 = .0575 failures / yr</a:t>
            </a:r>
          </a:p>
        </p:txBody>
      </p:sp>
      <p:pic>
        <p:nvPicPr>
          <p:cNvPr id="24583" name="Picture 6"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1600200"/>
            <a:ext cx="157638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0" y="609600"/>
            <a:ext cx="5816600" cy="635000"/>
          </a:xfrm>
          <a:noFill/>
        </p:spPr>
        <p:txBody>
          <a:bodyPr/>
          <a:lstStyle/>
          <a:p>
            <a:pPr eaLnBrk="1" hangingPunct="1"/>
            <a:r>
              <a:rPr lang="en-US" altLang="en-US" sz="3600"/>
              <a:t>Conditional Reliability</a:t>
            </a:r>
          </a:p>
        </p:txBody>
      </p:sp>
      <p:sp>
        <p:nvSpPr>
          <p:cNvPr id="10" name="Date Placeholder 3"/>
          <p:cNvSpPr>
            <a:spLocks noGrp="1"/>
          </p:cNvSpPr>
          <p:nvPr>
            <p:ph type="dt" sz="quarter" idx="10"/>
          </p:nvPr>
        </p:nvSpPr>
        <p:spPr/>
        <p:txBody>
          <a:bodyPr/>
          <a:lstStyle/>
          <a:p>
            <a:pPr>
              <a:defRPr/>
            </a:pPr>
            <a:r>
              <a:rPr lang="en-US"/>
              <a:t>Chapter 2</a:t>
            </a:r>
          </a:p>
        </p:txBody>
      </p:sp>
      <p:sp>
        <p:nvSpPr>
          <p:cNvPr id="11"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7156975-D11D-4023-9300-80A9729A0886}" type="slidenum">
              <a:rPr lang="en-US" altLang="en-US">
                <a:latin typeface="Tahoma" panose="020B0604030504040204" pitchFamily="34" charset="0"/>
              </a:rPr>
              <a:pPr eaLnBrk="1" hangingPunct="1"/>
              <a:t>31</a:t>
            </a:fld>
            <a:endParaRPr lang="en-US" altLang="en-US">
              <a:latin typeface="Tahoma" panose="020B0604030504040204" pitchFamily="34" charset="0"/>
            </a:endParaRPr>
          </a:p>
        </p:txBody>
      </p:sp>
      <p:graphicFrame>
        <p:nvGraphicFramePr>
          <p:cNvPr id="25602" name="Object 3"/>
          <p:cNvGraphicFramePr>
            <a:graphicFrameLocks/>
          </p:cNvGraphicFramePr>
          <p:nvPr/>
        </p:nvGraphicFramePr>
        <p:xfrm>
          <a:off x="533400" y="1828800"/>
          <a:ext cx="7845425" cy="939800"/>
        </p:xfrm>
        <a:graphic>
          <a:graphicData uri="http://schemas.openxmlformats.org/presentationml/2006/ole">
            <mc:AlternateContent xmlns:mc="http://schemas.openxmlformats.org/markup-compatibility/2006">
              <mc:Choice xmlns:v="urn:schemas-microsoft-com:vml" Requires="v">
                <p:oleObj spid="_x0000_s25612" name="MathType Equation" r:id="rId5" imgW="7845120" imgH="939600" progId="Equation">
                  <p:embed/>
                </p:oleObj>
              </mc:Choice>
              <mc:Fallback>
                <p:oleObj name="MathType Equation" r:id="rId5" imgW="7845120" imgH="939600" progId="Equation">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828800"/>
                        <a:ext cx="784542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4"/>
          <p:cNvGraphicFramePr>
            <a:graphicFrameLocks/>
          </p:cNvGraphicFramePr>
          <p:nvPr/>
        </p:nvGraphicFramePr>
        <p:xfrm>
          <a:off x="1106488" y="3978275"/>
          <a:ext cx="6819900" cy="1328738"/>
        </p:xfrm>
        <a:graphic>
          <a:graphicData uri="http://schemas.openxmlformats.org/presentationml/2006/ole">
            <mc:AlternateContent xmlns:mc="http://schemas.openxmlformats.org/markup-compatibility/2006">
              <mc:Choice xmlns:v="urn:schemas-microsoft-com:vml" Requires="v">
                <p:oleObj spid="_x0000_s25613" name="MathType Equation" r:id="rId7" imgW="6819840" imgH="1328400" progId="Equation">
                  <p:embed/>
                </p:oleObj>
              </mc:Choice>
              <mc:Fallback>
                <p:oleObj name="MathType Equation" r:id="rId7" imgW="6819840" imgH="1328400" progId="Equation">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488" y="3978275"/>
                        <a:ext cx="68199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7" name="Group 5"/>
          <p:cNvGrpSpPr>
            <a:grpSpLocks/>
          </p:cNvGrpSpPr>
          <p:nvPr/>
        </p:nvGrpSpPr>
        <p:grpSpPr bwMode="auto">
          <a:xfrm>
            <a:off x="3224213" y="2530475"/>
            <a:ext cx="4373562" cy="803275"/>
            <a:chOff x="2054" y="1872"/>
            <a:chExt cx="2755" cy="506"/>
          </a:xfrm>
        </p:grpSpPr>
        <p:sp>
          <p:nvSpPr>
            <p:cNvPr id="25608" name="Text Box 6"/>
            <p:cNvSpPr txBox="1">
              <a:spLocks noChangeArrowheads="1"/>
            </p:cNvSpPr>
            <p:nvPr/>
          </p:nvSpPr>
          <p:spPr bwMode="auto">
            <a:xfrm>
              <a:off x="2054" y="2090"/>
              <a:ext cx="7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Event A</a:t>
              </a:r>
            </a:p>
          </p:txBody>
        </p:sp>
        <p:sp>
          <p:nvSpPr>
            <p:cNvPr id="25609" name="Line 7"/>
            <p:cNvSpPr>
              <a:spLocks noChangeShapeType="1"/>
            </p:cNvSpPr>
            <p:nvPr/>
          </p:nvSpPr>
          <p:spPr bwMode="auto">
            <a:xfrm flipV="1">
              <a:off x="2880" y="1872"/>
              <a:ext cx="14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0" name="Text Box 8"/>
            <p:cNvSpPr txBox="1">
              <a:spLocks noChangeArrowheads="1"/>
            </p:cNvSpPr>
            <p:nvPr/>
          </p:nvSpPr>
          <p:spPr bwMode="auto">
            <a:xfrm>
              <a:off x="4070" y="209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Event B</a:t>
              </a:r>
            </a:p>
          </p:txBody>
        </p:sp>
        <p:sp>
          <p:nvSpPr>
            <p:cNvPr id="25611" name="Line 9"/>
            <p:cNvSpPr>
              <a:spLocks noChangeShapeType="1"/>
            </p:cNvSpPr>
            <p:nvPr/>
          </p:nvSpPr>
          <p:spPr bwMode="auto">
            <a:xfrm flipV="1">
              <a:off x="4320" y="1872"/>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295400" y="533400"/>
            <a:ext cx="5816600" cy="635000"/>
          </a:xfrm>
          <a:noFill/>
        </p:spPr>
        <p:txBody>
          <a:bodyPr/>
          <a:lstStyle/>
          <a:p>
            <a:pPr eaLnBrk="1" hangingPunct="1"/>
            <a:r>
              <a:rPr lang="en-US" altLang="en-US" sz="3600"/>
              <a:t>Residual MTTF</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CFAB02A-E6B3-4BFA-95DE-90E47CD3AC6F}"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graphicFrame>
        <p:nvGraphicFramePr>
          <p:cNvPr id="26626" name="Object 3"/>
          <p:cNvGraphicFramePr>
            <a:graphicFrameLocks/>
          </p:cNvGraphicFramePr>
          <p:nvPr/>
        </p:nvGraphicFramePr>
        <p:xfrm>
          <a:off x="838200" y="1752600"/>
          <a:ext cx="6705600" cy="2667000"/>
        </p:xfrm>
        <a:graphic>
          <a:graphicData uri="http://schemas.openxmlformats.org/presentationml/2006/ole">
            <mc:AlternateContent xmlns:mc="http://schemas.openxmlformats.org/markup-compatibility/2006">
              <mc:Choice xmlns:v="urn:schemas-microsoft-com:vml" Requires="v">
                <p:oleObj spid="_x0000_s26631" name="Equation" r:id="rId4" imgW="2717640" imgH="965160" progId="Equation.DSMT4">
                  <p:embed/>
                </p:oleObj>
              </mc:Choice>
              <mc:Fallback>
                <p:oleObj name="Equation" r:id="rId4" imgW="2717640" imgH="96516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6705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0" name="Rectangle 4"/>
          <p:cNvSpPr>
            <a:spLocks noChangeArrowheads="1"/>
          </p:cNvSpPr>
          <p:nvPr/>
        </p:nvSpPr>
        <p:spPr bwMode="auto">
          <a:xfrm>
            <a:off x="838200" y="4648200"/>
            <a:ext cx="326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a:t>where t’ = t + T</a:t>
            </a:r>
            <a:r>
              <a:rPr lang="en-US" altLang="en-US" sz="2800" baseline="-25000"/>
              <a:t>0</a:t>
            </a:r>
            <a:r>
              <a:rPr lang="en-US" altLang="en-US" sz="28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noFill/>
        </p:spPr>
        <p:txBody>
          <a:bodyPr/>
          <a:lstStyle/>
          <a:p>
            <a:pPr eaLnBrk="1" hangingPunct="1"/>
            <a:r>
              <a:rPr lang="en-US" altLang="en-US" sz="3600"/>
              <a:t>Example - conditional reliability</a:t>
            </a:r>
          </a:p>
        </p:txBody>
      </p:sp>
      <p:sp>
        <p:nvSpPr>
          <p:cNvPr id="9" name="Date Placeholder 3"/>
          <p:cNvSpPr>
            <a:spLocks noGrp="1"/>
          </p:cNvSpPr>
          <p:nvPr>
            <p:ph type="dt" sz="quarter" idx="10"/>
          </p:nvPr>
        </p:nvSpPr>
        <p:spPr/>
        <p:txBody>
          <a:bodyPr/>
          <a:lstStyle/>
          <a:p>
            <a:pPr>
              <a:defRPr/>
            </a:pPr>
            <a:r>
              <a:rPr lang="en-US"/>
              <a:t>Chapter 2</a:t>
            </a:r>
          </a:p>
        </p:txBody>
      </p:sp>
      <p:sp>
        <p:nvSpPr>
          <p:cNvPr id="10"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3741716-D697-4F16-A4E5-F79F53316218}" type="slidenum">
              <a:rPr lang="en-US" altLang="en-US">
                <a:latin typeface="Tahoma" panose="020B0604030504040204" pitchFamily="34" charset="0"/>
              </a:rPr>
              <a:pPr eaLnBrk="1" hangingPunct="1"/>
              <a:t>33</a:t>
            </a:fld>
            <a:endParaRPr lang="en-US" altLang="en-US">
              <a:latin typeface="Tahoma" panose="020B0604030504040204" pitchFamily="34" charset="0"/>
            </a:endParaRPr>
          </a:p>
        </p:txBody>
      </p:sp>
      <p:graphicFrame>
        <p:nvGraphicFramePr>
          <p:cNvPr id="27650" name="Object 4"/>
          <p:cNvGraphicFramePr>
            <a:graphicFrameLocks/>
          </p:cNvGraphicFramePr>
          <p:nvPr/>
        </p:nvGraphicFramePr>
        <p:xfrm>
          <a:off x="609600" y="1447800"/>
          <a:ext cx="5105400" cy="1676400"/>
        </p:xfrm>
        <a:graphic>
          <a:graphicData uri="http://schemas.openxmlformats.org/presentationml/2006/ole">
            <mc:AlternateContent xmlns:mc="http://schemas.openxmlformats.org/markup-compatibility/2006">
              <mc:Choice xmlns:v="urn:schemas-microsoft-com:vml" Requires="v">
                <p:oleObj spid="_x0000_s27658" name="MathType Equation" r:id="rId4" imgW="2603160" imgH="914400" progId="Equation">
                  <p:embed/>
                </p:oleObj>
              </mc:Choice>
              <mc:Fallback>
                <p:oleObj name="MathType Equation" r:id="rId4" imgW="2603160" imgH="914400" progId="Equation">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47800"/>
                        <a:ext cx="5105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Rectangle 5"/>
          <p:cNvSpPr>
            <a:spLocks noChangeArrowheads="1"/>
          </p:cNvSpPr>
          <p:nvPr/>
        </p:nvSpPr>
        <p:spPr bwMode="auto">
          <a:xfrm>
            <a:off x="609600" y="3352800"/>
            <a:ext cx="474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Therefore:  R(5|1) = 1.01-36/99=.646</a:t>
            </a:r>
          </a:p>
          <a:p>
            <a:r>
              <a:rPr lang="en-US" altLang="en-US" sz="2400"/>
              <a:t>where R(5) = 1 - .25 = .75</a:t>
            </a:r>
          </a:p>
        </p:txBody>
      </p:sp>
      <p:pic>
        <p:nvPicPr>
          <p:cNvPr id="27657" name="Picture 7" descr="INDMN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2209800"/>
            <a:ext cx="14541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9"/>
          <p:cNvGraphicFramePr>
            <a:graphicFrameLocks noChangeAspect="1"/>
          </p:cNvGraphicFramePr>
          <p:nvPr/>
        </p:nvGraphicFramePr>
        <p:xfrm>
          <a:off x="1042988" y="4243388"/>
          <a:ext cx="6370637" cy="1881187"/>
        </p:xfrm>
        <a:graphic>
          <a:graphicData uri="http://schemas.openxmlformats.org/presentationml/2006/ole">
            <mc:AlternateContent xmlns:mc="http://schemas.openxmlformats.org/markup-compatibility/2006">
              <mc:Choice xmlns:v="urn:schemas-microsoft-com:vml" Requires="v">
                <p:oleObj spid="_x0000_s27659" name="Equation" r:id="rId7" imgW="3441600" imgH="1015920" progId="Equation.DSMT4">
                  <p:embed/>
                </p:oleObj>
              </mc:Choice>
              <mc:Fallback>
                <p:oleObj name="Equation" r:id="rId7" imgW="3441600" imgH="101592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243388"/>
                        <a:ext cx="6370637" cy="188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10"/>
          <p:cNvGraphicFramePr>
            <a:graphicFrameLocks/>
          </p:cNvGraphicFramePr>
          <p:nvPr/>
        </p:nvGraphicFramePr>
        <p:xfrm>
          <a:off x="7315200" y="1371600"/>
          <a:ext cx="1333500" cy="723900"/>
        </p:xfrm>
        <a:graphic>
          <a:graphicData uri="http://schemas.openxmlformats.org/presentationml/2006/ole">
            <mc:AlternateContent xmlns:mc="http://schemas.openxmlformats.org/markup-compatibility/2006">
              <mc:Choice xmlns:v="urn:schemas-microsoft-com:vml" Requires="v">
                <p:oleObj spid="_x0000_s27660" name="Equation" r:id="rId9" imgW="876240" imgH="419040" progId="Equation.DSMT4">
                  <p:embed/>
                </p:oleObj>
              </mc:Choice>
              <mc:Fallback>
                <p:oleObj name="Equation" r:id="rId9" imgW="876240" imgH="419040" progId="Equation.DSMT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1371600"/>
                        <a:ext cx="13335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600200" y="533400"/>
            <a:ext cx="5816600" cy="635000"/>
          </a:xfrm>
        </p:spPr>
        <p:txBody>
          <a:bodyPr/>
          <a:lstStyle/>
          <a:p>
            <a:pPr eaLnBrk="1" hangingPunct="1"/>
            <a:r>
              <a:rPr lang="en-US" altLang="en-US" sz="3600"/>
              <a:t>Residual MTTF(T</a:t>
            </a:r>
            <a:r>
              <a:rPr lang="en-US" altLang="en-US" sz="3600" baseline="-25000"/>
              <a:t>0</a:t>
            </a:r>
            <a:r>
              <a:rPr lang="en-US" altLang="en-US" sz="3600"/>
              <a:t>)</a:t>
            </a:r>
          </a:p>
        </p:txBody>
      </p:sp>
      <p:sp>
        <p:nvSpPr>
          <p:cNvPr id="5" name="Date Placeholder 2"/>
          <p:cNvSpPr>
            <a:spLocks noGrp="1"/>
          </p:cNvSpPr>
          <p:nvPr>
            <p:ph type="dt" sz="quarter" idx="10"/>
          </p:nvPr>
        </p:nvSpPr>
        <p:spPr/>
        <p:txBody>
          <a:bodyPr/>
          <a:lstStyle/>
          <a:p>
            <a:pPr>
              <a:defRPr/>
            </a:pPr>
            <a:r>
              <a:rPr lang="en-US"/>
              <a:t>Chapter 2</a:t>
            </a:r>
          </a:p>
        </p:txBody>
      </p:sp>
      <p:sp>
        <p:nvSpPr>
          <p:cNvPr id="6" name="Slide Number Placeholder 4"/>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5D552EF-9268-4F02-960D-6C4990789F82}" type="slidenum">
              <a:rPr lang="en-US" altLang="en-US">
                <a:latin typeface="Tahoma" panose="020B0604030504040204" pitchFamily="34" charset="0"/>
              </a:rPr>
              <a:pPr eaLnBrk="1" hangingPunct="1"/>
              <a:t>34</a:t>
            </a:fld>
            <a:endParaRPr lang="en-US" altLang="en-US">
              <a:latin typeface="Tahoma" panose="020B0604030504040204" pitchFamily="34" charset="0"/>
            </a:endParaRPr>
          </a:p>
        </p:txBody>
      </p:sp>
      <p:pic>
        <p:nvPicPr>
          <p:cNvPr id="28678"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21891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28674" name="Object 72"/>
          <p:cNvGraphicFramePr>
            <a:graphicFrameLocks noChangeAspect="1"/>
          </p:cNvGraphicFramePr>
          <p:nvPr/>
        </p:nvGraphicFramePr>
        <p:xfrm>
          <a:off x="2743200" y="1905000"/>
          <a:ext cx="6019800" cy="3498850"/>
        </p:xfrm>
        <a:graphic>
          <a:graphicData uri="http://schemas.openxmlformats.org/presentationml/2006/ole">
            <mc:AlternateContent xmlns:mc="http://schemas.openxmlformats.org/markup-compatibility/2006">
              <mc:Choice xmlns:v="urn:schemas-microsoft-com:vml" Requires="v">
                <p:oleObj spid="_x0000_s28679" name="Chart" r:id="rId4" imgW="4343432" imgH="2524216" progId="Excel.Chart.8">
                  <p:embed/>
                </p:oleObj>
              </mc:Choice>
              <mc:Fallback>
                <p:oleObj name="Chart" r:id="rId4" imgW="4343432" imgH="2524216" progId="Excel.Chart.8">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905000"/>
                        <a:ext cx="601980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0" y="533400"/>
            <a:ext cx="5816600" cy="635000"/>
          </a:xfrm>
          <a:noFill/>
        </p:spPr>
        <p:txBody>
          <a:bodyPr/>
          <a:lstStyle/>
          <a:p>
            <a:pPr eaLnBrk="1" hangingPunct="1"/>
            <a:r>
              <a:rPr lang="en-US" altLang="en-US" sz="3600"/>
              <a:t>Student Exercise #1</a:t>
            </a:r>
          </a:p>
        </p:txBody>
      </p:sp>
      <p:sp>
        <p:nvSpPr>
          <p:cNvPr id="47107" name="Rectangle 3"/>
          <p:cNvSpPr>
            <a:spLocks noGrp="1" noChangeArrowheads="1"/>
          </p:cNvSpPr>
          <p:nvPr>
            <p:ph idx="1"/>
          </p:nvPr>
        </p:nvSpPr>
        <p:spPr>
          <a:xfrm>
            <a:off x="685800" y="1600200"/>
            <a:ext cx="7759700" cy="4102100"/>
          </a:xfrm>
        </p:spPr>
        <p:txBody>
          <a:bodyPr/>
          <a:lstStyle/>
          <a:p>
            <a:pPr eaLnBrk="1" hangingPunct="1"/>
            <a:r>
              <a:rPr lang="en-US" altLang="en-US"/>
              <a:t>A panel consisting of analog displays has a reliability function given by </a:t>
            </a:r>
          </a:p>
          <a:p>
            <a:pPr eaLnBrk="1" hangingPunct="1"/>
            <a:r>
              <a:rPr lang="en-US" altLang="en-US"/>
              <a:t>			R(t) = (200-t)/200 for 0 &lt; t &lt; 200</a:t>
            </a:r>
          </a:p>
          <a:p>
            <a:pPr eaLnBrk="1" hangingPunct="1"/>
            <a:r>
              <a:rPr lang="en-US" altLang="en-US"/>
              <a:t>where t is measured in 1000’s of hr.  Find:</a:t>
            </a:r>
          </a:p>
          <a:p>
            <a:pPr eaLnBrk="1" hangingPunct="1"/>
            <a:r>
              <a:rPr lang="en-US" altLang="en-US"/>
              <a:t>	a.  R(50,000) and R(12,000)</a:t>
            </a:r>
          </a:p>
          <a:p>
            <a:pPr eaLnBrk="1" hangingPunct="1"/>
            <a:r>
              <a:rPr lang="en-US" altLang="en-US"/>
              <a:t>	b.  R(50,000 | 12,000)</a:t>
            </a:r>
          </a:p>
          <a:p>
            <a:pPr eaLnBrk="1" hangingPunct="1"/>
            <a:r>
              <a:rPr lang="en-US" altLang="en-US"/>
              <a:t>	c.  MTTF</a:t>
            </a:r>
          </a:p>
          <a:p>
            <a:pPr eaLnBrk="1" hangingPunct="1"/>
            <a:r>
              <a:rPr lang="en-US" altLang="en-US"/>
              <a:t>	d.  MTTF(12,000) </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654BA66-C22F-4ED1-9D36-397A66F3D355}"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pic>
        <p:nvPicPr>
          <p:cNvPr id="471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5181600"/>
            <a:ext cx="35750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295400" y="533400"/>
            <a:ext cx="5816600" cy="635000"/>
          </a:xfrm>
          <a:noFill/>
        </p:spPr>
        <p:txBody>
          <a:bodyPr/>
          <a:lstStyle/>
          <a:p>
            <a:pPr eaLnBrk="1" hangingPunct="1"/>
            <a:r>
              <a:rPr lang="en-US" altLang="en-US" sz="3600"/>
              <a:t>Student #1- solution</a:t>
            </a:r>
          </a:p>
        </p:txBody>
      </p:sp>
      <p:sp>
        <p:nvSpPr>
          <p:cNvPr id="29701" name="Rectangle 3"/>
          <p:cNvSpPr>
            <a:spLocks noGrp="1" noChangeArrowheads="1"/>
          </p:cNvSpPr>
          <p:nvPr>
            <p:ph idx="1"/>
          </p:nvPr>
        </p:nvSpPr>
        <p:spPr>
          <a:xfrm>
            <a:off x="533400" y="1676400"/>
            <a:ext cx="7759700" cy="4483100"/>
          </a:xfrm>
        </p:spPr>
        <p:txBody>
          <a:bodyPr/>
          <a:lstStyle/>
          <a:p>
            <a:pPr eaLnBrk="1" hangingPunct="1"/>
            <a:r>
              <a:rPr lang="en-US" altLang="en-US" sz="2400"/>
              <a:t>a.  R(50) = (200 - 50)/200 = .75</a:t>
            </a:r>
          </a:p>
          <a:p>
            <a:pPr eaLnBrk="1" hangingPunct="1"/>
            <a:r>
              <a:rPr lang="en-US" altLang="en-US" sz="2400"/>
              <a:t>     R(12) = (200 - 12)/200 = .94</a:t>
            </a:r>
          </a:p>
          <a:p>
            <a:pPr eaLnBrk="1" hangingPunct="1"/>
            <a:r>
              <a:rPr lang="en-US" altLang="en-US" sz="2400"/>
              <a:t>b.  R(50|12) = R(62) / R(12) = (200 - 62) /200 / .94= .69 / .94 = .734</a:t>
            </a:r>
          </a:p>
          <a:p>
            <a:pPr eaLnBrk="1" hangingPunct="1"/>
            <a:endParaRPr lang="en-US" altLang="en-US" sz="2400"/>
          </a:p>
          <a:p>
            <a:pPr eaLnBrk="1" hangingPunct="1"/>
            <a:r>
              <a:rPr lang="en-US" altLang="en-US"/>
              <a:t>   </a:t>
            </a:r>
          </a:p>
        </p:txBody>
      </p:sp>
      <p:sp>
        <p:nvSpPr>
          <p:cNvPr id="6" name="Date Placeholder 3"/>
          <p:cNvSpPr>
            <a:spLocks noGrp="1"/>
          </p:cNvSpPr>
          <p:nvPr>
            <p:ph type="dt" sz="quarter" idx="10"/>
          </p:nvPr>
        </p:nvSpPr>
        <p:spPr/>
        <p:txBody>
          <a:bodyPr/>
          <a:lstStyle/>
          <a:p>
            <a:pPr>
              <a:defRPr/>
            </a:pPr>
            <a:r>
              <a:rPr lang="en-US"/>
              <a:t>Chapter 2</a:t>
            </a:r>
          </a:p>
        </p:txBody>
      </p:sp>
      <p:sp>
        <p:nvSpPr>
          <p:cNvPr id="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7E28389-E8FE-4972-A99E-178B61138142}" type="slidenum">
              <a:rPr lang="en-US" altLang="en-US">
                <a:latin typeface="Tahoma" panose="020B0604030504040204" pitchFamily="34" charset="0"/>
              </a:rPr>
              <a:pPr eaLnBrk="1" hangingPunct="1"/>
              <a:t>36</a:t>
            </a:fld>
            <a:endParaRPr lang="en-US" altLang="en-US">
              <a:latin typeface="Tahoma" panose="020B0604030504040204" pitchFamily="34" charset="0"/>
            </a:endParaRPr>
          </a:p>
        </p:txBody>
      </p:sp>
      <p:graphicFrame>
        <p:nvGraphicFramePr>
          <p:cNvPr id="29698" name="Object 6"/>
          <p:cNvGraphicFramePr>
            <a:graphicFrameLocks noChangeAspect="1"/>
          </p:cNvGraphicFramePr>
          <p:nvPr/>
        </p:nvGraphicFramePr>
        <p:xfrm>
          <a:off x="457200" y="3352800"/>
          <a:ext cx="8077200" cy="1092200"/>
        </p:xfrm>
        <a:graphic>
          <a:graphicData uri="http://schemas.openxmlformats.org/presentationml/2006/ole">
            <mc:AlternateContent xmlns:mc="http://schemas.openxmlformats.org/markup-compatibility/2006">
              <mc:Choice xmlns:v="urn:schemas-microsoft-com:vml" Requires="v">
                <p:oleObj spid="_x0000_s29704" name="Equation" r:id="rId4" imgW="3759120" imgH="507960" progId="Equation.DSMT4">
                  <p:embed/>
                </p:oleObj>
              </mc:Choice>
              <mc:Fallback>
                <p:oleObj name="Equation" r:id="rId4" imgW="3759120" imgH="5079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352800"/>
                        <a:ext cx="80772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7"/>
          <p:cNvGraphicFramePr>
            <a:graphicFrameLocks noChangeAspect="1"/>
          </p:cNvGraphicFramePr>
          <p:nvPr/>
        </p:nvGraphicFramePr>
        <p:xfrm>
          <a:off x="381000" y="4419600"/>
          <a:ext cx="8305800" cy="1149350"/>
        </p:xfrm>
        <a:graphic>
          <a:graphicData uri="http://schemas.openxmlformats.org/presentationml/2006/ole">
            <mc:AlternateContent xmlns:mc="http://schemas.openxmlformats.org/markup-compatibility/2006">
              <mc:Choice xmlns:v="urn:schemas-microsoft-com:vml" Requires="v">
                <p:oleObj spid="_x0000_s29705" name="Equation" r:id="rId6" imgW="3670200" imgH="507960" progId="Equation.DSMT4">
                  <p:embed/>
                </p:oleObj>
              </mc:Choice>
              <mc:Fallback>
                <p:oleObj name="Equation" r:id="rId6" imgW="3670200" imgH="50796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419600"/>
                        <a:ext cx="83058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533400"/>
            <a:ext cx="7188200" cy="635000"/>
          </a:xfrm>
          <a:noFill/>
        </p:spPr>
        <p:txBody>
          <a:bodyPr/>
          <a:lstStyle/>
          <a:p>
            <a:pPr eaLnBrk="1" hangingPunct="1"/>
            <a:r>
              <a:rPr lang="en-US" altLang="en-US" sz="3600"/>
              <a:t>Student Exercise #1 (continued)</a:t>
            </a:r>
          </a:p>
        </p:txBody>
      </p:sp>
      <p:sp>
        <p:nvSpPr>
          <p:cNvPr id="48131" name="Rectangle 3"/>
          <p:cNvSpPr>
            <a:spLocks noGrp="1" noChangeArrowheads="1"/>
          </p:cNvSpPr>
          <p:nvPr>
            <p:ph idx="1"/>
          </p:nvPr>
        </p:nvSpPr>
        <p:spPr>
          <a:xfrm>
            <a:off x="609600" y="1676400"/>
            <a:ext cx="7759700" cy="4102100"/>
          </a:xfrm>
        </p:spPr>
        <p:txBody>
          <a:bodyPr/>
          <a:lstStyle/>
          <a:p>
            <a:pPr eaLnBrk="1" hangingPunct="1"/>
            <a:r>
              <a:rPr lang="en-US" altLang="en-US"/>
              <a:t>e.  What is the shape of the density function?</a:t>
            </a:r>
          </a:p>
          <a:p>
            <a:pPr eaLnBrk="1" hangingPunct="1"/>
            <a:r>
              <a:rPr lang="en-US" altLang="en-US"/>
              <a:t>f.  Is the hazard rate function increasing or decreasing?</a:t>
            </a:r>
          </a:p>
          <a:p>
            <a:pPr eaLnBrk="1" hangingPunct="1"/>
            <a:r>
              <a:rPr lang="en-US" altLang="en-US"/>
              <a:t>g.  Compute the average failure rate over the first 100,000 miles.</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36F8A68-81E1-4F30-B4AF-6DD986A1B4DA}" type="slidenum">
              <a:rPr lang="en-US" altLang="en-US">
                <a:latin typeface="Tahoma" panose="020B0604030504040204" pitchFamily="34" charset="0"/>
              </a:rPr>
              <a:pPr eaLnBrk="1" hangingPunct="1"/>
              <a:t>37</a:t>
            </a:fld>
            <a:endParaRPr lang="en-US" altLang="en-US">
              <a:latin typeface="Tahoma" panose="020B0604030504040204" pitchFamily="34" charset="0"/>
            </a:endParaRPr>
          </a:p>
        </p:txBody>
      </p:sp>
      <p:pic>
        <p:nvPicPr>
          <p:cNvPr id="4813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800600"/>
            <a:ext cx="35750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371600" y="533400"/>
            <a:ext cx="7391400" cy="635000"/>
          </a:xfrm>
          <a:noFill/>
        </p:spPr>
        <p:txBody>
          <a:bodyPr/>
          <a:lstStyle/>
          <a:p>
            <a:pPr eaLnBrk="1" hangingPunct="1"/>
            <a:r>
              <a:rPr lang="en-US" altLang="en-US" sz="3600"/>
              <a:t>Student Exercise #1-solution</a:t>
            </a:r>
          </a:p>
        </p:txBody>
      </p:sp>
      <p:sp>
        <p:nvSpPr>
          <p:cNvPr id="22" name="Date Placeholder 3"/>
          <p:cNvSpPr>
            <a:spLocks noGrp="1"/>
          </p:cNvSpPr>
          <p:nvPr>
            <p:ph type="dt" sz="quarter" idx="10"/>
          </p:nvPr>
        </p:nvSpPr>
        <p:spPr/>
        <p:txBody>
          <a:bodyPr/>
          <a:lstStyle/>
          <a:p>
            <a:pPr>
              <a:defRPr/>
            </a:pPr>
            <a:r>
              <a:rPr lang="en-US"/>
              <a:t>Chapter 2</a:t>
            </a:r>
          </a:p>
        </p:txBody>
      </p:sp>
      <p:sp>
        <p:nvSpPr>
          <p:cNvPr id="23"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D912321-B02C-4DC1-BEB5-2328F8C4BC9C}" type="slidenum">
              <a:rPr lang="en-US" altLang="en-US">
                <a:latin typeface="Tahoma" panose="020B0604030504040204" pitchFamily="34" charset="0"/>
              </a:rPr>
              <a:pPr eaLnBrk="1" hangingPunct="1"/>
              <a:t>38</a:t>
            </a:fld>
            <a:endParaRPr lang="en-US" altLang="en-US">
              <a:latin typeface="Tahoma" panose="020B0604030504040204" pitchFamily="34" charset="0"/>
            </a:endParaRPr>
          </a:p>
        </p:txBody>
      </p:sp>
      <p:sp>
        <p:nvSpPr>
          <p:cNvPr id="30726" name="Rectangle 4"/>
          <p:cNvSpPr>
            <a:spLocks noChangeArrowheads="1"/>
          </p:cNvSpPr>
          <p:nvPr/>
        </p:nvSpPr>
        <p:spPr bwMode="auto">
          <a:xfrm>
            <a:off x="609600" y="1600200"/>
            <a:ext cx="4543425"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pPr>
            <a:r>
              <a:rPr lang="en-US" altLang="en-US" sz="3000"/>
              <a:t>e.  </a:t>
            </a:r>
            <a:r>
              <a:rPr lang="en-US" altLang="en-US" sz="2800"/>
              <a:t>f(t) = -dR(t) /dt </a:t>
            </a:r>
          </a:p>
          <a:p>
            <a:pPr>
              <a:spcBef>
                <a:spcPct val="20000"/>
              </a:spcBef>
            </a:pPr>
            <a:r>
              <a:rPr lang="en-US" altLang="en-US" sz="2800"/>
              <a:t>= - d {(200-t)/200}/dt =1/200</a:t>
            </a:r>
          </a:p>
        </p:txBody>
      </p:sp>
      <p:grpSp>
        <p:nvGrpSpPr>
          <p:cNvPr id="30727" name="Group 5"/>
          <p:cNvGrpSpPr>
            <a:grpSpLocks/>
          </p:cNvGrpSpPr>
          <p:nvPr/>
        </p:nvGrpSpPr>
        <p:grpSpPr bwMode="auto">
          <a:xfrm>
            <a:off x="5394325" y="2058988"/>
            <a:ext cx="3371850" cy="1103312"/>
            <a:chOff x="3398" y="1393"/>
            <a:chExt cx="2124" cy="695"/>
          </a:xfrm>
        </p:grpSpPr>
        <p:grpSp>
          <p:nvGrpSpPr>
            <p:cNvPr id="30736" name="Group 6"/>
            <p:cNvGrpSpPr>
              <a:grpSpLocks/>
            </p:cNvGrpSpPr>
            <p:nvPr/>
          </p:nvGrpSpPr>
          <p:grpSpPr bwMode="auto">
            <a:xfrm>
              <a:off x="3601" y="1393"/>
              <a:ext cx="1727" cy="527"/>
              <a:chOff x="3601" y="1393"/>
              <a:chExt cx="1727" cy="527"/>
            </a:xfrm>
          </p:grpSpPr>
          <p:sp>
            <p:nvSpPr>
              <p:cNvPr id="30740" name="Line 7"/>
              <p:cNvSpPr>
                <a:spLocks noChangeShapeType="1"/>
              </p:cNvSpPr>
              <p:nvPr/>
            </p:nvSpPr>
            <p:spPr bwMode="auto">
              <a:xfrm>
                <a:off x="3708" y="1393"/>
                <a:ext cx="0" cy="5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8"/>
              <p:cNvSpPr>
                <a:spLocks noChangeShapeType="1"/>
              </p:cNvSpPr>
              <p:nvPr/>
            </p:nvSpPr>
            <p:spPr bwMode="auto">
              <a:xfrm>
                <a:off x="3601" y="1803"/>
                <a:ext cx="172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2" name="Line 9"/>
              <p:cNvSpPr>
                <a:spLocks noChangeShapeType="1"/>
              </p:cNvSpPr>
              <p:nvPr/>
            </p:nvSpPr>
            <p:spPr bwMode="auto">
              <a:xfrm>
                <a:off x="3709" y="1509"/>
                <a:ext cx="107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3" name="Line 10"/>
              <p:cNvSpPr>
                <a:spLocks noChangeShapeType="1"/>
              </p:cNvSpPr>
              <p:nvPr/>
            </p:nvSpPr>
            <p:spPr bwMode="auto">
              <a:xfrm>
                <a:off x="4788" y="1510"/>
                <a:ext cx="0" cy="29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0737" name="Rectangle 11"/>
            <p:cNvSpPr>
              <a:spLocks noChangeArrowheads="1"/>
            </p:cNvSpPr>
            <p:nvPr/>
          </p:nvSpPr>
          <p:spPr bwMode="auto">
            <a:xfrm>
              <a:off x="4646" y="1857"/>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200</a:t>
              </a:r>
            </a:p>
          </p:txBody>
        </p:sp>
        <p:sp>
          <p:nvSpPr>
            <p:cNvPr id="30738" name="Rectangle 12"/>
            <p:cNvSpPr>
              <a:spLocks noChangeArrowheads="1"/>
            </p:cNvSpPr>
            <p:nvPr/>
          </p:nvSpPr>
          <p:spPr bwMode="auto">
            <a:xfrm>
              <a:off x="5366" y="166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t</a:t>
              </a:r>
            </a:p>
          </p:txBody>
        </p:sp>
        <p:sp>
          <p:nvSpPr>
            <p:cNvPr id="30739" name="Rectangle 13"/>
            <p:cNvSpPr>
              <a:spLocks noChangeArrowheads="1"/>
            </p:cNvSpPr>
            <p:nvPr/>
          </p:nvSpPr>
          <p:spPr bwMode="auto">
            <a:xfrm>
              <a:off x="3398" y="147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f(t)</a:t>
              </a:r>
            </a:p>
          </p:txBody>
        </p:sp>
      </p:grpSp>
      <p:graphicFrame>
        <p:nvGraphicFramePr>
          <p:cNvPr id="30722" name="Object 14"/>
          <p:cNvGraphicFramePr>
            <a:graphicFrameLocks/>
          </p:cNvGraphicFramePr>
          <p:nvPr/>
        </p:nvGraphicFramePr>
        <p:xfrm>
          <a:off x="609600" y="3276600"/>
          <a:ext cx="4767263" cy="1062038"/>
        </p:xfrm>
        <a:graphic>
          <a:graphicData uri="http://schemas.openxmlformats.org/presentationml/2006/ole">
            <mc:AlternateContent xmlns:mc="http://schemas.openxmlformats.org/markup-compatibility/2006">
              <mc:Choice xmlns:v="urn:schemas-microsoft-com:vml" Requires="v">
                <p:oleObj spid="_x0000_s30744" name="MathType Equation" r:id="rId4" imgW="4767120" imgH="1062000" progId="Equation">
                  <p:embed/>
                </p:oleObj>
              </mc:Choice>
              <mc:Fallback>
                <p:oleObj name="MathType Equation" r:id="rId4" imgW="4767120" imgH="1062000" progId="Equation">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4767263"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28" name="Group 15"/>
          <p:cNvGrpSpPr>
            <a:grpSpLocks/>
          </p:cNvGrpSpPr>
          <p:nvPr/>
        </p:nvGrpSpPr>
        <p:grpSpPr bwMode="auto">
          <a:xfrm>
            <a:off x="5716588" y="3581400"/>
            <a:ext cx="2897187" cy="1257300"/>
            <a:chOff x="3601" y="2352"/>
            <a:chExt cx="1825" cy="792"/>
          </a:xfrm>
        </p:grpSpPr>
        <p:sp>
          <p:nvSpPr>
            <p:cNvPr id="30730" name="Line 16"/>
            <p:cNvSpPr>
              <a:spLocks noChangeShapeType="1"/>
            </p:cNvSpPr>
            <p:nvPr/>
          </p:nvSpPr>
          <p:spPr bwMode="auto">
            <a:xfrm>
              <a:off x="3696" y="2353"/>
              <a:ext cx="0" cy="6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7"/>
            <p:cNvSpPr>
              <a:spLocks noChangeShapeType="1"/>
            </p:cNvSpPr>
            <p:nvPr/>
          </p:nvSpPr>
          <p:spPr bwMode="auto">
            <a:xfrm>
              <a:off x="3601" y="2880"/>
              <a:ext cx="15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8"/>
            <p:cNvSpPr>
              <a:spLocks noChangeShapeType="1"/>
            </p:cNvSpPr>
            <p:nvPr/>
          </p:nvSpPr>
          <p:spPr bwMode="auto">
            <a:xfrm>
              <a:off x="4800" y="2401"/>
              <a:ext cx="0" cy="47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19"/>
            <p:cNvSpPr>
              <a:spLocks noChangeArrowheads="1"/>
            </p:cNvSpPr>
            <p:nvPr/>
          </p:nvSpPr>
          <p:spPr bwMode="auto">
            <a:xfrm>
              <a:off x="4694" y="2913"/>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200</a:t>
              </a:r>
            </a:p>
          </p:txBody>
        </p:sp>
        <p:sp>
          <p:nvSpPr>
            <p:cNvPr id="30734" name="Rectangle 20"/>
            <p:cNvSpPr>
              <a:spLocks noChangeArrowheads="1"/>
            </p:cNvSpPr>
            <p:nvPr/>
          </p:nvSpPr>
          <p:spPr bwMode="auto">
            <a:xfrm>
              <a:off x="5270" y="272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t</a:t>
              </a:r>
            </a:p>
          </p:txBody>
        </p:sp>
        <p:sp>
          <p:nvSpPr>
            <p:cNvPr id="30735" name="Arc 21"/>
            <p:cNvSpPr>
              <a:spLocks/>
            </p:cNvSpPr>
            <p:nvPr/>
          </p:nvSpPr>
          <p:spPr bwMode="auto">
            <a:xfrm>
              <a:off x="3696" y="2352"/>
              <a:ext cx="100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grpSp>
      <p:sp>
        <p:nvSpPr>
          <p:cNvPr id="30729" name="Rectangle 23"/>
          <p:cNvSpPr>
            <a:spLocks noChangeArrowheads="1"/>
          </p:cNvSpPr>
          <p:nvPr/>
        </p:nvSpPr>
        <p:spPr bwMode="auto">
          <a:xfrm>
            <a:off x="609600" y="4953000"/>
            <a:ext cx="7651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g.  AFR(100) = - ln {(200-100)/200} / 100 </a:t>
            </a:r>
          </a:p>
          <a:p>
            <a:r>
              <a:rPr lang="en-US" altLang="en-US" sz="2400"/>
              <a:t>     = .007 failures/ 1000 mi.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0" y="533400"/>
            <a:ext cx="5816600" cy="635000"/>
          </a:xfrm>
          <a:noFill/>
        </p:spPr>
        <p:txBody>
          <a:bodyPr/>
          <a:lstStyle/>
          <a:p>
            <a:pPr eaLnBrk="1" hangingPunct="1"/>
            <a:r>
              <a:rPr lang="en-US" altLang="en-US" sz="3600"/>
              <a:t>Student Exercise #2</a:t>
            </a:r>
          </a:p>
        </p:txBody>
      </p:sp>
      <p:sp>
        <p:nvSpPr>
          <p:cNvPr id="49155" name="Rectangle 3"/>
          <p:cNvSpPr>
            <a:spLocks noGrp="1" noChangeArrowheads="1"/>
          </p:cNvSpPr>
          <p:nvPr>
            <p:ph idx="1"/>
          </p:nvPr>
        </p:nvSpPr>
        <p:spPr>
          <a:xfrm>
            <a:off x="609600" y="1524000"/>
            <a:ext cx="7759700" cy="4483100"/>
          </a:xfrm>
        </p:spPr>
        <p:txBody>
          <a:bodyPr/>
          <a:lstStyle/>
          <a:p>
            <a:pPr eaLnBrk="1" hangingPunct="1">
              <a:lnSpc>
                <a:spcPct val="90000"/>
              </a:lnSpc>
            </a:pPr>
            <a:r>
              <a:rPr lang="en-US" altLang="en-US"/>
              <a:t>Insulators on a power distribution system have a reliability function with t measured in yr. </a:t>
            </a:r>
          </a:p>
          <a:p>
            <a:pPr eaLnBrk="1" hangingPunct="1">
              <a:lnSpc>
                <a:spcPct val="90000"/>
              </a:lnSpc>
            </a:pPr>
            <a:r>
              <a:rPr lang="en-US" altLang="en-US"/>
              <a:t>		R(t) = 1 / (1 + .05t) where t &gt;= 0 </a:t>
            </a:r>
          </a:p>
          <a:p>
            <a:pPr eaLnBrk="1" hangingPunct="1">
              <a:lnSpc>
                <a:spcPct val="90000"/>
              </a:lnSpc>
            </a:pPr>
            <a:r>
              <a:rPr lang="en-US" altLang="en-US"/>
              <a:t>Find:</a:t>
            </a:r>
          </a:p>
          <a:p>
            <a:pPr eaLnBrk="1" hangingPunct="1">
              <a:lnSpc>
                <a:spcPct val="90000"/>
              </a:lnSpc>
            </a:pPr>
            <a:r>
              <a:rPr lang="en-US" altLang="en-US"/>
              <a:t>a.  F(1 yr) and R(2)</a:t>
            </a:r>
          </a:p>
          <a:p>
            <a:pPr eaLnBrk="1" hangingPunct="1">
              <a:lnSpc>
                <a:spcPct val="90000"/>
              </a:lnSpc>
            </a:pPr>
            <a:r>
              <a:rPr lang="en-US" altLang="en-US"/>
              <a:t>b.  R(2|1)</a:t>
            </a:r>
          </a:p>
          <a:p>
            <a:pPr eaLnBrk="1" hangingPunct="1">
              <a:lnSpc>
                <a:spcPct val="90000"/>
              </a:lnSpc>
            </a:pPr>
            <a:r>
              <a:rPr lang="en-US" altLang="en-US"/>
              <a:t>c.  The hazard rate function</a:t>
            </a:r>
          </a:p>
          <a:p>
            <a:pPr eaLnBrk="1" hangingPunct="1">
              <a:lnSpc>
                <a:spcPct val="90000"/>
              </a:lnSpc>
            </a:pPr>
            <a:r>
              <a:rPr lang="en-US" altLang="en-US"/>
              <a:t> (optional)</a:t>
            </a:r>
          </a:p>
          <a:p>
            <a:pPr eaLnBrk="1" hangingPunct="1">
              <a:lnSpc>
                <a:spcPct val="90000"/>
              </a:lnSpc>
            </a:pPr>
            <a:r>
              <a:rPr lang="en-US" altLang="en-US"/>
              <a:t>d.  AFR(3) </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122C073-312C-4847-973D-76436C0E146F}"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pic>
        <p:nvPicPr>
          <p:cNvPr id="49158" name="Picture 4" descr="INDHV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43400"/>
            <a:ext cx="23368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95400" y="304800"/>
            <a:ext cx="7467600" cy="990600"/>
          </a:xfrm>
          <a:noFill/>
        </p:spPr>
        <p:txBody>
          <a:bodyPr/>
          <a:lstStyle/>
          <a:p>
            <a:pPr eaLnBrk="1" hangingPunct="1"/>
            <a:r>
              <a:rPr lang="en-US" altLang="en-US" sz="3600"/>
              <a:t>The Cumulative Distribution Function (CDF)</a:t>
            </a:r>
          </a:p>
        </p:txBody>
      </p:sp>
      <p:sp>
        <p:nvSpPr>
          <p:cNvPr id="4" name="Date Placeholder 3"/>
          <p:cNvSpPr>
            <a:spLocks noGrp="1"/>
          </p:cNvSpPr>
          <p:nvPr>
            <p:ph type="dt" sz="quarter" idx="10"/>
          </p:nvPr>
        </p:nvSpPr>
        <p:spPr>
          <a:xfrm>
            <a:off x="381000" y="6172200"/>
            <a:ext cx="1905000" cy="457200"/>
          </a:xfrm>
        </p:spPr>
        <p:txBody>
          <a:bodyPr/>
          <a:lstStyle/>
          <a:p>
            <a:pPr>
              <a:defRPr/>
            </a:pPr>
            <a:r>
              <a:rPr lang="en-US"/>
              <a:t>Chapter 2</a:t>
            </a:r>
            <a:endParaRPr lang="en-US" dirty="0"/>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4F4B0EE-BC83-4C7B-8C26-48C7F02450E7}"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graphicFrame>
        <p:nvGraphicFramePr>
          <p:cNvPr id="2050" name="Object 3"/>
          <p:cNvGraphicFramePr>
            <a:graphicFrameLocks/>
          </p:cNvGraphicFramePr>
          <p:nvPr/>
        </p:nvGraphicFramePr>
        <p:xfrm>
          <a:off x="762000" y="2209800"/>
          <a:ext cx="7239000" cy="1676400"/>
        </p:xfrm>
        <a:graphic>
          <a:graphicData uri="http://schemas.openxmlformats.org/presentationml/2006/ole">
            <mc:AlternateContent xmlns:mc="http://schemas.openxmlformats.org/markup-compatibility/2006">
              <mc:Choice xmlns:v="urn:schemas-microsoft-com:vml" Requires="v">
                <p:oleObj spid="_x0000_s2054" name="Equation" r:id="rId4" imgW="2234880" imgH="431640" progId="Equation.DSMT4">
                  <p:embed/>
                </p:oleObj>
              </mc:Choice>
              <mc:Fallback>
                <p:oleObj name="Equation" r:id="rId4" imgW="2234880" imgH="4316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09800"/>
                        <a:ext cx="7239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95400" y="609600"/>
            <a:ext cx="7315200" cy="635000"/>
          </a:xfrm>
          <a:noFill/>
        </p:spPr>
        <p:txBody>
          <a:bodyPr/>
          <a:lstStyle/>
          <a:p>
            <a:pPr eaLnBrk="1" hangingPunct="1"/>
            <a:r>
              <a:rPr lang="en-US" altLang="en-US" sz="3600"/>
              <a:t>Student Exercise #2 - solution</a:t>
            </a:r>
          </a:p>
        </p:txBody>
      </p:sp>
      <p:sp>
        <p:nvSpPr>
          <p:cNvPr id="50179" name="Rectangle 3"/>
          <p:cNvSpPr>
            <a:spLocks noGrp="1" noChangeArrowheads="1"/>
          </p:cNvSpPr>
          <p:nvPr>
            <p:ph idx="1"/>
          </p:nvPr>
        </p:nvSpPr>
        <p:spPr>
          <a:xfrm>
            <a:off x="533400" y="1676400"/>
            <a:ext cx="7759700" cy="4102100"/>
          </a:xfrm>
        </p:spPr>
        <p:txBody>
          <a:bodyPr/>
          <a:lstStyle/>
          <a:p>
            <a:pPr eaLnBrk="1" hangingPunct="1"/>
            <a:r>
              <a:rPr lang="en-US" altLang="en-US" sz="2400"/>
              <a:t>a.  F(1) = Pr{T&lt;1} = 1 - 1/[1+.05(1)] = 1 - .9524 = .0476</a:t>
            </a:r>
          </a:p>
          <a:p>
            <a:pPr eaLnBrk="1" hangingPunct="1"/>
            <a:r>
              <a:rPr lang="en-US" altLang="en-US" sz="2400"/>
              <a:t>     R(2) = Pr{T&gt;2} = 1/[1+.05(2)] = .9091</a:t>
            </a:r>
          </a:p>
          <a:p>
            <a:pPr eaLnBrk="1" hangingPunct="1"/>
            <a:r>
              <a:rPr lang="en-US" altLang="en-US" sz="2400"/>
              <a:t>b.  R(2|1) = Pr{T&gt;3 | T&gt;1} = R(3) / R(1) </a:t>
            </a:r>
          </a:p>
          <a:p>
            <a:pPr eaLnBrk="1" hangingPunct="1"/>
            <a:r>
              <a:rPr lang="en-US" altLang="en-US" sz="2400"/>
              <a:t>        = [1+.05(3)]</a:t>
            </a:r>
            <a:r>
              <a:rPr lang="en-US" altLang="en-US" sz="2400" baseline="30000"/>
              <a:t>-1</a:t>
            </a:r>
            <a:r>
              <a:rPr lang="en-US" altLang="en-US" sz="2400"/>
              <a:t> / .9524 = .913</a:t>
            </a:r>
          </a:p>
          <a:p>
            <a:pPr eaLnBrk="1" hangingPunct="1"/>
            <a:r>
              <a:rPr lang="en-US" altLang="en-US" sz="2400"/>
              <a:t>c.   f(t) = -d [1+.05t]</a:t>
            </a:r>
            <a:r>
              <a:rPr lang="en-US" altLang="en-US" sz="2400" baseline="30000"/>
              <a:t>-1</a:t>
            </a:r>
            <a:r>
              <a:rPr lang="en-US" altLang="en-US" sz="2400"/>
              <a:t> /dt = .05[1+.05t]</a:t>
            </a:r>
            <a:r>
              <a:rPr lang="en-US" altLang="en-US" sz="2400" baseline="30000"/>
              <a:t>-2</a:t>
            </a:r>
            <a:r>
              <a:rPr lang="en-US" altLang="en-US" sz="2400"/>
              <a:t> </a:t>
            </a:r>
          </a:p>
          <a:p>
            <a:pPr eaLnBrk="1" hangingPunct="1"/>
            <a:r>
              <a:rPr lang="en-US" altLang="en-US" sz="2400"/>
              <a:t>      </a:t>
            </a:r>
            <a:r>
              <a:rPr lang="en-US" altLang="en-US" sz="2400">
                <a:latin typeface="Symbol" panose="05050102010706020507" pitchFamily="18" charset="2"/>
              </a:rPr>
              <a:t>l</a:t>
            </a:r>
            <a:r>
              <a:rPr lang="en-US" altLang="en-US" sz="2400">
                <a:latin typeface="Book Antiqua" panose="02040602050305030304" pitchFamily="18" charset="0"/>
              </a:rPr>
              <a:t>(t)</a:t>
            </a:r>
            <a:r>
              <a:rPr lang="en-US" altLang="en-US" sz="2400"/>
              <a:t> = f(t)/R(t) = .05/[1+.05t] which is DFR</a:t>
            </a:r>
          </a:p>
          <a:p>
            <a:pPr eaLnBrk="1" hangingPunct="1"/>
            <a:r>
              <a:rPr lang="en-US" altLang="en-US" sz="2400"/>
              <a:t>d.   AFR(3) = {-ln [1+.05(3)]</a:t>
            </a:r>
            <a:r>
              <a:rPr lang="en-US" altLang="en-US" sz="2400" baseline="30000"/>
              <a:t>-1</a:t>
            </a:r>
            <a:r>
              <a:rPr lang="en-US" altLang="en-US" sz="2400"/>
              <a:t> } / 3</a:t>
            </a:r>
          </a:p>
          <a:p>
            <a:pPr eaLnBrk="1" hangingPunct="1"/>
            <a:r>
              <a:rPr lang="en-US" altLang="en-US" sz="2400"/>
              <a:t>      = -ln .8696 /3 = .0466 failures per year.</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DE89E17-4B20-45BC-B86A-B846FA7A2DD3}" type="slidenum">
              <a:rPr lang="en-US" altLang="en-US">
                <a:latin typeface="Tahoma" panose="020B0604030504040204" pitchFamily="34" charset="0"/>
              </a:rPr>
              <a:pPr eaLnBrk="1" hangingPunct="1"/>
              <a:t>40</a:t>
            </a:fld>
            <a:endParaRPr lang="en-US" altLang="en-US">
              <a:latin typeface="Tahoma" panose="020B0604030504040204" pitchFamily="34" charset="0"/>
            </a:endParaRPr>
          </a:p>
        </p:txBody>
      </p:sp>
      <p:pic>
        <p:nvPicPr>
          <p:cNvPr id="50182" name="Picture 4" descr="INDHV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029200"/>
            <a:ext cx="1371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143000" y="533400"/>
            <a:ext cx="7188200" cy="635000"/>
          </a:xfrm>
          <a:noFill/>
        </p:spPr>
        <p:txBody>
          <a:bodyPr/>
          <a:lstStyle/>
          <a:p>
            <a:pPr eaLnBrk="1" hangingPunct="1"/>
            <a:r>
              <a:rPr lang="en-US" altLang="en-US" sz="3600"/>
              <a:t>Summary - The Four Functions</a:t>
            </a:r>
          </a:p>
        </p:txBody>
      </p:sp>
      <p:sp>
        <p:nvSpPr>
          <p:cNvPr id="31748" name="Rectangle 3"/>
          <p:cNvSpPr>
            <a:spLocks noGrp="1" noChangeArrowheads="1"/>
          </p:cNvSpPr>
          <p:nvPr>
            <p:ph idx="1"/>
          </p:nvPr>
        </p:nvSpPr>
        <p:spPr>
          <a:xfrm>
            <a:off x="533400" y="1828800"/>
            <a:ext cx="7759700" cy="3200400"/>
          </a:xfrm>
        </p:spPr>
        <p:txBody>
          <a:bodyPr/>
          <a:lstStyle/>
          <a:p>
            <a:pPr eaLnBrk="1" hangingPunct="1"/>
            <a:r>
              <a:rPr lang="en-US" altLang="en-US" sz="3000">
                <a:latin typeface="Book Antiqua" panose="02040602050305030304" pitchFamily="18" charset="0"/>
              </a:rPr>
              <a:t>f(t), the Probability Density Function (PDF)</a:t>
            </a:r>
          </a:p>
          <a:p>
            <a:pPr eaLnBrk="1" hangingPunct="1"/>
            <a:r>
              <a:rPr lang="en-US" altLang="en-US" sz="3000">
                <a:latin typeface="Book Antiqua" panose="02040602050305030304" pitchFamily="18" charset="0"/>
              </a:rPr>
              <a:t>F(t), the Cumulative Distribution Function (CDF)</a:t>
            </a:r>
          </a:p>
          <a:p>
            <a:pPr eaLnBrk="1" hangingPunct="1"/>
            <a:r>
              <a:rPr lang="en-US" altLang="en-US" sz="3000">
                <a:latin typeface="Book Antiqua" panose="02040602050305030304" pitchFamily="18" charset="0"/>
              </a:rPr>
              <a:t>R(t), the Reliability Function</a:t>
            </a:r>
          </a:p>
          <a:p>
            <a:pPr eaLnBrk="1" hangingPunct="1"/>
            <a:r>
              <a:rPr lang="en-US" altLang="en-US" sz="3000">
                <a:latin typeface="Symbol" panose="05050102010706020507" pitchFamily="18" charset="2"/>
              </a:rPr>
              <a:t>l</a:t>
            </a:r>
            <a:r>
              <a:rPr lang="en-US" altLang="en-US" sz="3000">
                <a:latin typeface="Book Antiqua" panose="02040602050305030304" pitchFamily="18" charset="0"/>
              </a:rPr>
              <a:t>(t), the Hazard Rate Function</a:t>
            </a:r>
          </a:p>
          <a:p>
            <a:pPr eaLnBrk="1" hangingPunct="1"/>
            <a:endParaRPr lang="en-US" altLang="en-US" sz="3000">
              <a:latin typeface="Book Antiqua" panose="02040602050305030304" pitchFamily="18" charset="0"/>
            </a:endParaRP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9129FB6-7D9B-40F3-9CC3-139A9E20B25B}" type="slidenum">
              <a:rPr lang="en-US" altLang="en-US">
                <a:latin typeface="Tahoma" panose="020B0604030504040204" pitchFamily="34" charset="0"/>
              </a:rPr>
              <a:pPr eaLnBrk="1" hangingPunct="1"/>
              <a:t>41</a:t>
            </a:fld>
            <a:endParaRPr lang="en-US" altLang="en-US">
              <a:latin typeface="Tahoma" panose="020B0604030504040204" pitchFamily="34" charset="0"/>
            </a:endParaRPr>
          </a:p>
        </p:txBody>
      </p:sp>
      <p:graphicFrame>
        <p:nvGraphicFramePr>
          <p:cNvPr id="31746" name="Object 4"/>
          <p:cNvGraphicFramePr>
            <a:graphicFrameLocks noChangeAspect="1"/>
          </p:cNvGraphicFramePr>
          <p:nvPr/>
        </p:nvGraphicFramePr>
        <p:xfrm>
          <a:off x="6324600" y="4262438"/>
          <a:ext cx="2419350" cy="1681162"/>
        </p:xfrm>
        <a:graphic>
          <a:graphicData uri="http://schemas.openxmlformats.org/presentationml/2006/ole">
            <mc:AlternateContent xmlns:mc="http://schemas.openxmlformats.org/markup-compatibility/2006">
              <mc:Choice xmlns:v="urn:schemas-microsoft-com:vml" Requires="v">
                <p:oleObj spid="_x0000_s31751" name="Clip" r:id="rId4" imgW="4076640" imgH="2831760" progId="MS_ClipArt_Gallery.2">
                  <p:embed/>
                </p:oleObj>
              </mc:Choice>
              <mc:Fallback>
                <p:oleObj name="Clip" r:id="rId4" imgW="4076640" imgH="28317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262438"/>
                        <a:ext cx="2419350" cy="168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95400" y="609600"/>
            <a:ext cx="7239000" cy="635000"/>
          </a:xfrm>
          <a:noFill/>
        </p:spPr>
        <p:txBody>
          <a:bodyPr/>
          <a:lstStyle/>
          <a:p>
            <a:pPr eaLnBrk="1" hangingPunct="1"/>
            <a:r>
              <a:rPr lang="en-US" altLang="en-US" sz="3600"/>
              <a:t>Graph of a CDF</a:t>
            </a:r>
          </a:p>
        </p:txBody>
      </p:sp>
      <p:sp>
        <p:nvSpPr>
          <p:cNvPr id="4" name="Date Placeholder 3"/>
          <p:cNvSpPr>
            <a:spLocks noGrp="1"/>
          </p:cNvSpPr>
          <p:nvPr>
            <p:ph type="dt" sz="quarter" idx="10"/>
          </p:nvPr>
        </p:nvSpPr>
        <p:spPr/>
        <p:txBody>
          <a:bodyPr/>
          <a:lstStyle/>
          <a:p>
            <a:pPr>
              <a:defRPr/>
            </a:pPr>
            <a:r>
              <a:rPr lang="en-US"/>
              <a:t>Chapter 2</a:t>
            </a:r>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DFAFBA8-A1ED-47A7-86DD-E52EBCD9AD32}"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graphicFrame>
        <p:nvGraphicFramePr>
          <p:cNvPr id="6" name="Chart 5"/>
          <p:cNvGraphicFramePr>
            <a:graphicFrameLocks/>
          </p:cNvGraphicFramePr>
          <p:nvPr/>
        </p:nvGraphicFramePr>
        <p:xfrm>
          <a:off x="1295400" y="1524000"/>
          <a:ext cx="5943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43014" name="TextBox 6"/>
          <p:cNvSpPr txBox="1">
            <a:spLocks noChangeArrowheads="1"/>
          </p:cNvSpPr>
          <p:nvPr/>
        </p:nvSpPr>
        <p:spPr bwMode="auto">
          <a:xfrm>
            <a:off x="2971800" y="1752600"/>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The probability of a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noFill/>
        </p:spPr>
        <p:txBody>
          <a:bodyPr/>
          <a:lstStyle/>
          <a:p>
            <a:pPr eaLnBrk="1" hangingPunct="1"/>
            <a:r>
              <a:rPr lang="en-US" altLang="en-US" sz="3600"/>
              <a:t>The Density Function (PDF)</a:t>
            </a:r>
          </a:p>
        </p:txBody>
      </p:sp>
      <p:sp>
        <p:nvSpPr>
          <p:cNvPr id="7" name="Date Placeholder 3"/>
          <p:cNvSpPr>
            <a:spLocks noGrp="1"/>
          </p:cNvSpPr>
          <p:nvPr>
            <p:ph type="dt" sz="quarter" idx="10"/>
          </p:nvPr>
        </p:nvSpPr>
        <p:spPr/>
        <p:txBody>
          <a:bodyPr/>
          <a:lstStyle/>
          <a:p>
            <a:pPr>
              <a:defRPr/>
            </a:pPr>
            <a:r>
              <a:rPr lang="en-US"/>
              <a:t>Chapter 2</a:t>
            </a:r>
          </a:p>
        </p:txBody>
      </p:sp>
      <p:sp>
        <p:nvSpPr>
          <p:cNvPr id="8"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E40BE29-9767-4EE8-82DC-D206F7B3E08D}"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graphicFrame>
        <p:nvGraphicFramePr>
          <p:cNvPr id="3074" name="Object 4"/>
          <p:cNvGraphicFramePr>
            <a:graphicFrameLocks/>
          </p:cNvGraphicFramePr>
          <p:nvPr/>
        </p:nvGraphicFramePr>
        <p:xfrm>
          <a:off x="1219200" y="2209800"/>
          <a:ext cx="5880100" cy="1454150"/>
        </p:xfrm>
        <a:graphic>
          <a:graphicData uri="http://schemas.openxmlformats.org/presentationml/2006/ole">
            <mc:AlternateContent xmlns:mc="http://schemas.openxmlformats.org/markup-compatibility/2006">
              <mc:Choice xmlns:v="urn:schemas-microsoft-com:vml" Requires="v">
                <p:oleObj spid="_x0000_s3080" name="MathType Equation" r:id="rId4" imgW="5879880" imgH="1454040" progId="Equation">
                  <p:embed/>
                </p:oleObj>
              </mc:Choice>
              <mc:Fallback>
                <p:oleObj name="MathType Equation" r:id="rId4" imgW="5879880" imgH="1454040" progId="Equation">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09800"/>
                        <a:ext cx="58801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Rectangle 5"/>
          <p:cNvSpPr>
            <a:spLocks noChangeArrowheads="1"/>
          </p:cNvSpPr>
          <p:nvPr/>
        </p:nvSpPr>
        <p:spPr bwMode="auto">
          <a:xfrm>
            <a:off x="2041525" y="41751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graphicFrame>
        <p:nvGraphicFramePr>
          <p:cNvPr id="3075" name="Object 7"/>
          <p:cNvGraphicFramePr>
            <a:graphicFrameLocks noChangeAspect="1"/>
          </p:cNvGraphicFramePr>
          <p:nvPr/>
        </p:nvGraphicFramePr>
        <p:xfrm>
          <a:off x="762000" y="3962400"/>
          <a:ext cx="7315200" cy="1408113"/>
        </p:xfrm>
        <a:graphic>
          <a:graphicData uri="http://schemas.openxmlformats.org/presentationml/2006/ole">
            <mc:AlternateContent xmlns:mc="http://schemas.openxmlformats.org/markup-compatibility/2006">
              <mc:Choice xmlns:v="urn:schemas-microsoft-com:vml" Requires="v">
                <p:oleObj spid="_x0000_s3081" name="Equation" r:id="rId6" imgW="1714320" imgH="330120" progId="Equation.DSMT4">
                  <p:embed/>
                </p:oleObj>
              </mc:Choice>
              <mc:Fallback>
                <p:oleObj name="Equation" r:id="rId6" imgW="1714320" imgH="33012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962400"/>
                        <a:ext cx="7315200"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609600"/>
            <a:ext cx="7620000" cy="635000"/>
          </a:xfrm>
          <a:noFill/>
        </p:spPr>
        <p:txBody>
          <a:bodyPr/>
          <a:lstStyle/>
          <a:p>
            <a:pPr eaLnBrk="1" hangingPunct="1"/>
            <a:r>
              <a:rPr lang="en-US" altLang="en-US" sz="3600"/>
              <a:t>Graph of a Density Function (PDF)</a:t>
            </a:r>
          </a:p>
        </p:txBody>
      </p:sp>
      <p:sp>
        <p:nvSpPr>
          <p:cNvPr id="4" name="Date Placeholder 3"/>
          <p:cNvSpPr>
            <a:spLocks noGrp="1"/>
          </p:cNvSpPr>
          <p:nvPr>
            <p:ph type="dt" sz="quarter" idx="10"/>
          </p:nvPr>
        </p:nvSpPr>
        <p:spPr/>
        <p:txBody>
          <a:bodyPr/>
          <a:lstStyle/>
          <a:p>
            <a:pPr>
              <a:defRPr/>
            </a:pPr>
            <a:r>
              <a:rPr lang="en-US"/>
              <a:t>Chapter 2</a:t>
            </a:r>
          </a:p>
        </p:txBody>
      </p:sp>
      <p:sp>
        <p:nvSpPr>
          <p:cNvPr id="5"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D6A28AC-A74C-46AD-A5E5-8FBE7D73C3C2}"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graphicFrame>
        <p:nvGraphicFramePr>
          <p:cNvPr id="6" name="Chart 5"/>
          <p:cNvGraphicFramePr>
            <a:graphicFrameLocks/>
          </p:cNvGraphicFramePr>
          <p:nvPr/>
        </p:nvGraphicFramePr>
        <p:xfrm>
          <a:off x="1600200" y="1524000"/>
          <a:ext cx="58674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19200" y="381000"/>
            <a:ext cx="7391400" cy="863600"/>
          </a:xfrm>
          <a:noFill/>
        </p:spPr>
        <p:txBody>
          <a:bodyPr/>
          <a:lstStyle/>
          <a:p>
            <a:pPr eaLnBrk="1" hangingPunct="1"/>
            <a:r>
              <a:rPr lang="en-US" altLang="en-US" sz="3600"/>
              <a:t>Relationship between PDF and CDF</a:t>
            </a:r>
          </a:p>
        </p:txBody>
      </p:sp>
      <p:sp>
        <p:nvSpPr>
          <p:cNvPr id="5" name="Date Placeholder 3"/>
          <p:cNvSpPr>
            <a:spLocks noGrp="1"/>
          </p:cNvSpPr>
          <p:nvPr>
            <p:ph type="dt" sz="quarter" idx="10"/>
          </p:nvPr>
        </p:nvSpPr>
        <p:spPr/>
        <p:txBody>
          <a:bodyPr/>
          <a:lstStyle/>
          <a:p>
            <a:pPr>
              <a:defRPr/>
            </a:pPr>
            <a:r>
              <a:rPr lang="en-US"/>
              <a:t>Chapter 2</a:t>
            </a:r>
          </a:p>
        </p:txBody>
      </p:sp>
      <p:sp>
        <p:nvSpPr>
          <p:cNvPr id="6"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27776FC-FA7E-48ED-99D2-DA18328B91F5}"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graphicFrame>
        <p:nvGraphicFramePr>
          <p:cNvPr id="4098" name="Object 5"/>
          <p:cNvGraphicFramePr>
            <a:graphicFrameLocks noChangeAspect="1"/>
          </p:cNvGraphicFramePr>
          <p:nvPr/>
        </p:nvGraphicFramePr>
        <p:xfrm>
          <a:off x="1524000" y="1981200"/>
          <a:ext cx="5116513" cy="1265238"/>
        </p:xfrm>
        <a:graphic>
          <a:graphicData uri="http://schemas.openxmlformats.org/presentationml/2006/ole">
            <mc:AlternateContent xmlns:mc="http://schemas.openxmlformats.org/markup-compatibility/2006">
              <mc:Choice xmlns:v="urn:schemas-microsoft-com:vml" Requires="v">
                <p:oleObj spid="_x0000_s4103" name="Equation" r:id="rId4" imgW="1028520" imgH="253800" progId="Equation.DSMT4">
                  <p:embed/>
                </p:oleObj>
              </mc:Choice>
              <mc:Fallback>
                <p:oleObj name="Equation" r:id="rId4" imgW="1028520" imgH="253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81200"/>
                        <a:ext cx="5116513"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6"/>
          <p:cNvGraphicFramePr>
            <a:graphicFrameLocks noChangeAspect="1"/>
          </p:cNvGraphicFramePr>
          <p:nvPr/>
        </p:nvGraphicFramePr>
        <p:xfrm>
          <a:off x="1600200" y="3810000"/>
          <a:ext cx="5105400" cy="1230313"/>
        </p:xfrm>
        <a:graphic>
          <a:graphicData uri="http://schemas.openxmlformats.org/presentationml/2006/ole">
            <mc:AlternateContent xmlns:mc="http://schemas.openxmlformats.org/markup-compatibility/2006">
              <mc:Choice xmlns:v="urn:schemas-microsoft-com:vml" Requires="v">
                <p:oleObj spid="_x0000_s4104" name="Equation" r:id="rId6" imgW="1054080" imgH="253800" progId="Equation.DSMT4">
                  <p:embed/>
                </p:oleObj>
              </mc:Choice>
              <mc:Fallback>
                <p:oleObj name="Equation" r:id="rId6" imgW="1054080" imgH="2538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810000"/>
                        <a:ext cx="5105400"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1600200" y="533400"/>
            <a:ext cx="5816600" cy="635000"/>
          </a:xfrm>
          <a:noFill/>
        </p:spPr>
        <p:txBody>
          <a:bodyPr/>
          <a:lstStyle/>
          <a:p>
            <a:pPr eaLnBrk="1" hangingPunct="1"/>
            <a:r>
              <a:rPr lang="en-US" altLang="en-US" sz="3600"/>
              <a:t>Finding Failure Probabilities</a:t>
            </a:r>
          </a:p>
        </p:txBody>
      </p:sp>
      <p:sp>
        <p:nvSpPr>
          <p:cNvPr id="16" name="Date Placeholder 3"/>
          <p:cNvSpPr>
            <a:spLocks noGrp="1"/>
          </p:cNvSpPr>
          <p:nvPr>
            <p:ph type="dt" sz="quarter" idx="10"/>
          </p:nvPr>
        </p:nvSpPr>
        <p:spPr/>
        <p:txBody>
          <a:bodyPr/>
          <a:lstStyle/>
          <a:p>
            <a:pPr>
              <a:defRPr/>
            </a:pPr>
            <a:r>
              <a:rPr lang="en-US"/>
              <a:t>Chapter 2</a:t>
            </a:r>
          </a:p>
        </p:txBody>
      </p:sp>
      <p:sp>
        <p:nvSpPr>
          <p:cNvPr id="17" name="Slide Number Placeholder 5"/>
          <p:cNvSpPr>
            <a:spLocks noGrp="1"/>
          </p:cNvSpPr>
          <p:nvPr>
            <p:ph type="sldNum" sz="quarter" idx="11"/>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09002ED-F736-422C-BE46-B62E99E45665}"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graphicFrame>
        <p:nvGraphicFramePr>
          <p:cNvPr id="5122" name="Object 3"/>
          <p:cNvGraphicFramePr>
            <a:graphicFrameLocks/>
          </p:cNvGraphicFramePr>
          <p:nvPr/>
        </p:nvGraphicFramePr>
        <p:xfrm>
          <a:off x="685800" y="1905000"/>
          <a:ext cx="7810500" cy="4219575"/>
        </p:xfrm>
        <a:graphic>
          <a:graphicData uri="http://schemas.openxmlformats.org/presentationml/2006/ole">
            <mc:AlternateContent xmlns:mc="http://schemas.openxmlformats.org/markup-compatibility/2006">
              <mc:Choice xmlns:v="urn:schemas-microsoft-com:vml" Requires="v">
                <p:oleObj spid="_x0000_s5138" name="Document" r:id="rId4" imgW="7810200" imgH="4219560" progId="Word.Document.8">
                  <p:embed/>
                </p:oleObj>
              </mc:Choice>
              <mc:Fallback>
                <p:oleObj name="Document" r:id="rId4" imgW="7810200" imgH="421956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7810500" cy="4219575"/>
                      </a:xfrm>
                      <a:prstGeom prst="rect">
                        <a:avLst/>
                      </a:prstGeom>
                      <a:noFill/>
                      <a:ln w="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8" name="Group 15"/>
          <p:cNvGrpSpPr>
            <a:grpSpLocks/>
          </p:cNvGrpSpPr>
          <p:nvPr/>
        </p:nvGrpSpPr>
        <p:grpSpPr bwMode="auto">
          <a:xfrm>
            <a:off x="3581400" y="2362200"/>
            <a:ext cx="4522788" cy="3048000"/>
            <a:chOff x="2246" y="1526"/>
            <a:chExt cx="2849" cy="1920"/>
          </a:xfrm>
        </p:grpSpPr>
        <p:sp>
          <p:nvSpPr>
            <p:cNvPr id="5129" name="Rectangle 4"/>
            <p:cNvSpPr>
              <a:spLocks noChangeArrowheads="1"/>
            </p:cNvSpPr>
            <p:nvPr/>
          </p:nvSpPr>
          <p:spPr bwMode="auto">
            <a:xfrm>
              <a:off x="2246" y="315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a</a:t>
              </a:r>
            </a:p>
          </p:txBody>
        </p:sp>
        <p:sp>
          <p:nvSpPr>
            <p:cNvPr id="5130" name="Rectangle 5"/>
            <p:cNvSpPr>
              <a:spLocks noChangeArrowheads="1"/>
            </p:cNvSpPr>
            <p:nvPr/>
          </p:nvSpPr>
          <p:spPr bwMode="auto">
            <a:xfrm>
              <a:off x="3494" y="31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b</a:t>
              </a:r>
            </a:p>
          </p:txBody>
        </p:sp>
        <p:sp>
          <p:nvSpPr>
            <p:cNvPr id="5131" name="Line 6"/>
            <p:cNvSpPr>
              <a:spLocks noChangeShapeType="1"/>
            </p:cNvSpPr>
            <p:nvPr/>
          </p:nvSpPr>
          <p:spPr bwMode="auto">
            <a:xfrm>
              <a:off x="2352" y="1633"/>
              <a:ext cx="0" cy="14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7"/>
            <p:cNvSpPr>
              <a:spLocks noChangeShapeType="1"/>
            </p:cNvSpPr>
            <p:nvPr/>
          </p:nvSpPr>
          <p:spPr bwMode="auto">
            <a:xfrm>
              <a:off x="3600" y="2593"/>
              <a:ext cx="0" cy="5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133" name="Group 14"/>
            <p:cNvGrpSpPr>
              <a:grpSpLocks/>
            </p:cNvGrpSpPr>
            <p:nvPr/>
          </p:nvGrpSpPr>
          <p:grpSpPr bwMode="auto">
            <a:xfrm>
              <a:off x="2834" y="1526"/>
              <a:ext cx="2261" cy="1020"/>
              <a:chOff x="2834" y="1526"/>
              <a:chExt cx="2261" cy="1020"/>
            </a:xfrm>
          </p:grpSpPr>
          <p:sp>
            <p:nvSpPr>
              <p:cNvPr id="5134" name="Rectangle 8"/>
              <p:cNvSpPr>
                <a:spLocks noChangeArrowheads="1"/>
              </p:cNvSpPr>
              <p:nvPr/>
            </p:nvSpPr>
            <p:spPr bwMode="auto">
              <a:xfrm>
                <a:off x="2966" y="1526"/>
                <a:ext cx="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Pr{a</a:t>
                </a:r>
              </a:p>
            </p:txBody>
          </p:sp>
          <p:graphicFrame>
            <p:nvGraphicFramePr>
              <p:cNvPr id="5123" name="Object 9"/>
              <p:cNvGraphicFramePr>
                <a:graphicFrameLocks/>
              </p:cNvGraphicFramePr>
              <p:nvPr/>
            </p:nvGraphicFramePr>
            <p:xfrm>
              <a:off x="3408" y="1596"/>
              <a:ext cx="104" cy="124"/>
            </p:xfrm>
            <a:graphic>
              <a:graphicData uri="http://schemas.openxmlformats.org/presentationml/2006/ole">
                <mc:AlternateContent xmlns:mc="http://schemas.openxmlformats.org/markup-compatibility/2006">
                  <mc:Choice xmlns:v="urn:schemas-microsoft-com:vml" Requires="v">
                    <p:oleObj spid="_x0000_s5139" name="MathType Equation" r:id="rId6" imgW="164880" imgH="196560" progId="Equation">
                      <p:embed/>
                    </p:oleObj>
                  </mc:Choice>
                  <mc:Fallback>
                    <p:oleObj name="MathType Equation" r:id="rId6" imgW="164880" imgH="196560" progId="Equation">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1596"/>
                            <a:ext cx="10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10"/>
              <p:cNvGraphicFramePr>
                <a:graphicFrameLocks/>
              </p:cNvGraphicFramePr>
              <p:nvPr/>
            </p:nvGraphicFramePr>
            <p:xfrm>
              <a:off x="3696" y="1596"/>
              <a:ext cx="104" cy="124"/>
            </p:xfrm>
            <a:graphic>
              <a:graphicData uri="http://schemas.openxmlformats.org/presentationml/2006/ole">
                <mc:AlternateContent xmlns:mc="http://schemas.openxmlformats.org/markup-compatibility/2006">
                  <mc:Choice xmlns:v="urn:schemas-microsoft-com:vml" Requires="v">
                    <p:oleObj spid="_x0000_s5140" name="MathType Equation" r:id="rId8" imgW="164880" imgH="196560" progId="Equation">
                      <p:embed/>
                    </p:oleObj>
                  </mc:Choice>
                  <mc:Fallback>
                    <p:oleObj name="MathType Equation" r:id="rId8" imgW="164880" imgH="196560" progId="Equation">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1596"/>
                            <a:ext cx="10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Rectangle 11"/>
              <p:cNvSpPr>
                <a:spLocks noChangeArrowheads="1"/>
              </p:cNvSpPr>
              <p:nvPr/>
            </p:nvSpPr>
            <p:spPr bwMode="auto">
              <a:xfrm>
                <a:off x="3494" y="152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T</a:t>
                </a:r>
              </a:p>
            </p:txBody>
          </p:sp>
          <p:sp>
            <p:nvSpPr>
              <p:cNvPr id="5136" name="Rectangle 12"/>
              <p:cNvSpPr>
                <a:spLocks noChangeArrowheads="1"/>
              </p:cNvSpPr>
              <p:nvPr/>
            </p:nvSpPr>
            <p:spPr bwMode="auto">
              <a:xfrm>
                <a:off x="3734" y="1526"/>
                <a:ext cx="136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t>b} = R(a) - R(b)</a:t>
                </a:r>
              </a:p>
              <a:p>
                <a:r>
                  <a:rPr lang="en-US" altLang="en-US" sz="2400"/>
                  <a:t>     = F(b) - F(a)</a:t>
                </a:r>
              </a:p>
            </p:txBody>
          </p:sp>
          <p:sp>
            <p:nvSpPr>
              <p:cNvPr id="5137" name="Arc 13"/>
              <p:cNvSpPr>
                <a:spLocks/>
              </p:cNvSpPr>
              <p:nvPr/>
            </p:nvSpPr>
            <p:spPr bwMode="auto">
              <a:xfrm>
                <a:off x="2834" y="1778"/>
                <a:ext cx="384"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72"/>
                    </a:moveTo>
                    <a:cubicBezTo>
                      <a:pt x="15" y="9675"/>
                      <a:pt x="9647" y="30"/>
                      <a:pt x="21544" y="0"/>
                    </a:cubicBezTo>
                  </a:path>
                  <a:path w="21600" h="21600" stroke="0" extrusionOk="0">
                    <a:moveTo>
                      <a:pt x="0" y="21572"/>
                    </a:moveTo>
                    <a:cubicBezTo>
                      <a:pt x="15" y="9675"/>
                      <a:pt x="9647" y="30"/>
                      <a:pt x="21544" y="0"/>
                    </a:cubicBezTo>
                    <a:lnTo>
                      <a:pt x="21600"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AMT_MUSIC" val="2"/>
</p:tagLst>
</file>

<file path=ppt/theme/theme1.xml><?xml version="1.0" encoding="utf-8"?>
<a:theme xmlns:a="http://schemas.openxmlformats.org/drawingml/2006/main" name="Reliability Final">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3549</Words>
  <Application>Microsoft Office PowerPoint</Application>
  <PresentationFormat>On-screen Show (4:3)</PresentationFormat>
  <Paragraphs>278</Paragraphs>
  <Slides>41</Slides>
  <Notes>39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9</vt:i4>
      </vt:variant>
      <vt:variant>
        <vt:lpstr>Slide Titles</vt:lpstr>
      </vt:variant>
      <vt:variant>
        <vt:i4>41</vt:i4>
      </vt:variant>
    </vt:vector>
  </HeadingPairs>
  <TitlesOfParts>
    <vt:vector size="58" baseType="lpstr">
      <vt:lpstr>Book Antiqua</vt:lpstr>
      <vt:lpstr>Arial</vt:lpstr>
      <vt:lpstr>Times New Roman</vt:lpstr>
      <vt:lpstr>Wingdings</vt:lpstr>
      <vt:lpstr>Tahoma</vt:lpstr>
      <vt:lpstr>Symbol</vt:lpstr>
      <vt:lpstr>Calibri</vt:lpstr>
      <vt:lpstr>Reliability Final</vt:lpstr>
      <vt:lpstr>MathType 6.0 Equation</vt:lpstr>
      <vt:lpstr>MathType Equation</vt:lpstr>
      <vt:lpstr>MathType 5.0 Equation</vt:lpstr>
      <vt:lpstr>Microsoft Office Word 97 - 2003 Document</vt:lpstr>
      <vt:lpstr>Microsoft Equation 3.0</vt:lpstr>
      <vt:lpstr>Document</vt:lpstr>
      <vt:lpstr>Microsoft Clip Gallery</vt:lpstr>
      <vt:lpstr>Microsoft Office Excel Chart</vt:lpstr>
      <vt:lpstr>Microsoft Excel Chart</vt:lpstr>
      <vt:lpstr>Chapter 2  Basic Reliability Models</vt:lpstr>
      <vt:lpstr>The Reliability Function</vt:lpstr>
      <vt:lpstr>Graph of a Reliability Function</vt:lpstr>
      <vt:lpstr>The Cumulative Distribution Function (CDF)</vt:lpstr>
      <vt:lpstr>Graph of a CDF</vt:lpstr>
      <vt:lpstr>The Density Function (PDF)</vt:lpstr>
      <vt:lpstr>Graph of a Density Function (PDF)</vt:lpstr>
      <vt:lpstr>Relationship between PDF and CDF</vt:lpstr>
      <vt:lpstr>Finding Failure Probabilities</vt:lpstr>
      <vt:lpstr>Example</vt:lpstr>
      <vt:lpstr>Example - solution</vt:lpstr>
      <vt:lpstr>Mean Time to Failure (MTTF)</vt:lpstr>
      <vt:lpstr>Derivation of MTTF (Appendix 2A)</vt:lpstr>
      <vt:lpstr>Example - MTTF</vt:lpstr>
      <vt:lpstr>Example - MTTF  revisited</vt:lpstr>
      <vt:lpstr>Median Time to Failure and Mode </vt:lpstr>
      <vt:lpstr>Example - median and mode</vt:lpstr>
      <vt:lpstr>Comparison of MTTF, Median, &amp; Mode</vt:lpstr>
      <vt:lpstr>Design Life</vt:lpstr>
      <vt:lpstr>Variance &amp; Standard Deviation</vt:lpstr>
      <vt:lpstr>Example  - standard deviation</vt:lpstr>
      <vt:lpstr>Hazard Rate Function</vt:lpstr>
      <vt:lpstr>Example  - hazard rate function</vt:lpstr>
      <vt:lpstr>Hazard Rate Function &amp; R(t)</vt:lpstr>
      <vt:lpstr>Derivation of R(t) from the Hazard Rate Function</vt:lpstr>
      <vt:lpstr>The Bathtub Curve</vt:lpstr>
      <vt:lpstr>Human Mortality Curve</vt:lpstr>
      <vt:lpstr>More on the Bathtub Curve</vt:lpstr>
      <vt:lpstr>Average Failure Rate (AFR)</vt:lpstr>
      <vt:lpstr>Example - Average Failure Rate</vt:lpstr>
      <vt:lpstr>Conditional Reliability</vt:lpstr>
      <vt:lpstr>Residual MTTF</vt:lpstr>
      <vt:lpstr>Example - conditional reliability</vt:lpstr>
      <vt:lpstr>Residual MTTF(T0)</vt:lpstr>
      <vt:lpstr>Student Exercise #1</vt:lpstr>
      <vt:lpstr>Student #1- solution</vt:lpstr>
      <vt:lpstr>Student Exercise #1 (continued)</vt:lpstr>
      <vt:lpstr>Student Exercise #1-solution</vt:lpstr>
      <vt:lpstr>Student Exercise #2</vt:lpstr>
      <vt:lpstr>Student Exercise #2 - solution</vt:lpstr>
      <vt:lpstr>Summary - The Four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Reliability Function</dc:title>
  <dc:creator>CHARLES EBELING</dc:creator>
  <cp:lastModifiedBy>Jason Freels</cp:lastModifiedBy>
  <cp:revision>92</cp:revision>
  <dcterms:created xsi:type="dcterms:W3CDTF">1997-05-25T17:29:00Z</dcterms:created>
  <dcterms:modified xsi:type="dcterms:W3CDTF">2017-01-18T01:44:54Z</dcterms:modified>
</cp:coreProperties>
</file>