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860" r:id="rId1"/>
  </p:sldMasterIdLst>
  <p:notesMasterIdLst>
    <p:notesMasterId r:id="rId38"/>
  </p:notesMasterIdLst>
  <p:handoutMasterIdLst>
    <p:handoutMasterId r:id="rId39"/>
  </p:handoutMasterIdLst>
  <p:sldIdLst>
    <p:sldId id="257" r:id="rId2"/>
    <p:sldId id="256" r:id="rId3"/>
    <p:sldId id="260" r:id="rId4"/>
    <p:sldId id="258" r:id="rId5"/>
    <p:sldId id="259" r:id="rId6"/>
    <p:sldId id="261" r:id="rId7"/>
    <p:sldId id="262" r:id="rId8"/>
    <p:sldId id="266" r:id="rId9"/>
    <p:sldId id="263" r:id="rId10"/>
    <p:sldId id="264" r:id="rId11"/>
    <p:sldId id="275" r:id="rId12"/>
    <p:sldId id="265" r:id="rId13"/>
    <p:sldId id="293" r:id="rId14"/>
    <p:sldId id="294" r:id="rId15"/>
    <p:sldId id="295" r:id="rId16"/>
    <p:sldId id="296" r:id="rId17"/>
    <p:sldId id="297" r:id="rId18"/>
    <p:sldId id="298" r:id="rId19"/>
    <p:sldId id="299" r:id="rId20"/>
    <p:sldId id="314" r:id="rId21"/>
    <p:sldId id="320" r:id="rId22"/>
    <p:sldId id="315" r:id="rId23"/>
    <p:sldId id="316" r:id="rId24"/>
    <p:sldId id="317" r:id="rId25"/>
    <p:sldId id="318" r:id="rId26"/>
    <p:sldId id="319" r:id="rId27"/>
    <p:sldId id="309" r:id="rId28"/>
    <p:sldId id="310" r:id="rId29"/>
    <p:sldId id="311" r:id="rId30"/>
    <p:sldId id="312" r:id="rId31"/>
    <p:sldId id="274" r:id="rId32"/>
    <p:sldId id="291" r:id="rId33"/>
    <p:sldId id="286" r:id="rId34"/>
    <p:sldId id="287" r:id="rId35"/>
    <p:sldId id="313" r:id="rId36"/>
    <p:sldId id="289" r:id="rId37"/>
  </p:sldIdLst>
  <p:sldSz cx="9144000" cy="6858000" type="screen4x3"/>
  <p:notesSz cx="6858000" cy="9144000"/>
  <p:embeddedFontLst>
    <p:embeddedFont>
      <p:font typeface="Book Antiqua" panose="02040602050305030304" pitchFamily="18" charset="0"/>
      <p:regular r:id="rId40"/>
      <p:bold r:id="rId41"/>
      <p:italic r:id="rId42"/>
      <p:boldItalic r:id="rId43"/>
    </p:embeddedFont>
    <p:embeddedFont>
      <p:font typeface="Tahoma" panose="020B0604030504040204" pitchFamily="34" charset="0"/>
      <p:regular r:id="rId44"/>
      <p:bold r:id="rId45"/>
    </p:embeddedFont>
    <p:embeddedFont>
      <p:font typeface="Calibri" panose="020F0502020204030204" pitchFamily="34" charset="0"/>
      <p:regular r:id="rId46"/>
      <p:bold r:id="rId47"/>
      <p:italic r:id="rId48"/>
      <p:boldItalic r:id="rId49"/>
    </p:embeddedFont>
  </p:embeddedFontLst>
  <p:custShowLst>
    <p:custShow name="cfr lec1" id="0">
      <p:sldLst>
        <p:sld r:id="rId2"/>
        <p:sld r:id="rId3"/>
        <p:sld r:id="rId4"/>
        <p:sld r:id="rId5"/>
        <p:sld r:id="rId6"/>
        <p:sld r:id="rId7"/>
        <p:sld r:id="rId8"/>
        <p:sld r:id="rId9"/>
        <p:sld r:id="rId10"/>
        <p:sld r:id="rId11"/>
        <p:sld r:id="rId12"/>
        <p:sld r:id="rId13"/>
      </p:sldLst>
    </p:custShow>
  </p:custShowLst>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66FF33"/>
    <a:srgbClr val="00FF66"/>
    <a:srgbClr val="CCFF33"/>
    <a:srgbClr val="FFFF99"/>
    <a:srgbClr val="FF66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0"/>
    </p:cViewPr>
  </p:sorterViewPr>
  <p:notesViewPr>
    <p:cSldViewPr>
      <p:cViewPr>
        <p:scale>
          <a:sx n="100" d="100"/>
          <a:sy n="100" d="100"/>
        </p:scale>
        <p:origin x="-768" y="3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emf"/><Relationship Id="rId1" Type="http://schemas.openxmlformats.org/officeDocument/2006/relationships/image" Target="../media/image5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fld id="{979D1185-0D14-4686-ACCA-D4CACE7BFB6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One of the most frequently used reliability functions is based upon the exponential probability distribution.  The exponential distribution is the first of several theoretical probability distributions that will be discussed.  Perhaps because of its relative simplicity and ease of use, it was one of the first distributions to be applied to failure times. Any failure mode having a constant failure rate over time will have an exponential distribution.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It’s about time – an exercise for you to try.  This should not be difficult. The answers follow.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You should have gotten the correct answers.  If not, go back to the beginning, do not pass go, and do not collect any money.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What about conditional reliability you ask!  Here is an interesting result.  The conditional reliability equals the unconditional reliability.  This is just another manifestation of the “memoryless” property of the exponential distribution.  This implies that if we have two components, one 2 years old (T</a:t>
            </a:r>
            <a:r>
              <a:rPr lang="en-US" altLang="en-US" baseline="-25000"/>
              <a:t>0</a:t>
            </a:r>
            <a:r>
              <a:rPr lang="en-US" altLang="en-US"/>
              <a:t> = 2); another 10 years old (T</a:t>
            </a:r>
            <a:r>
              <a:rPr lang="en-US" altLang="en-US" baseline="-25000"/>
              <a:t>0</a:t>
            </a:r>
            <a:r>
              <a:rPr lang="en-US" altLang="en-US"/>
              <a:t> = 10), the reliability that they will survive another 5 years (t = 5) is the same for both of them and is equal to R(5).  The components do not age!  Can you suggest some situations where this would be true?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failure mode is simply one manner in which a component can fail.  Components may have several failure modes each having their own unique failure distribution.  For example, a motor may fail due to a power surge or it may fail because of a short in the wiring.  A complex system can have the failure of each of its components defined as a failure mode. The overall reliability of a component having several failure modes is simply the product of the reliability of each failure mode (assuming independence – no common cause).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Using one of our favorite formulae from Chapter 2, we reach the relatively simple result that the system or overall failure rate is the sum of all the individual failure rates.  What could be easier than addition?  You follow the derivation, right?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Things get simpler if the failure rate or hazard rate function is constant for all failure modes.  In this case the system failure rate is also constant (CFR) which then generates an exponential distribution.  Serial related components or failure modes will be discussed some more in Chapter 5.  However, for now, it simply means that if any component fails or failure mode occurs, the system will fail.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Your turn!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Ahhhhh, the answers.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military specification on the prediction of electronic components defines a parts count approach to finding system reliability.  It is based upon the assumption that all components are CFR and that the failure rates can be summed to get the system failure rate. Electronic components are more likely to experience CFR than mechanical components.  Why?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Things can get simpler (I know, it is hard to believe) if all failure modes or components have the same identical constant failure rate. Give some examples where this would be the case.  In general for CFR components, the system MTTF is equal to the inverse of the sum of the component MTTF inverses.  Of course, all we are doing here is adding the failure rates.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We derive the exponential distribution by starting with the assumption that the hazard rate function is constant (CFR) and equal to lambda.  Certainly this is the simplest assumption that can be made concerning the functional form of the hazard rate function.  Then using the relationship between the reliability function and the hazard rate function presented in Chapter 2, the exponential reliability function is obtained.  Check and see if this function has the properties of a reliability function! You do recall what those properties are, don’t you?</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Components in a system may be related to one another in a serial fashion as discussed earlier or in parallel or redundant fashion.  Redundancy will also be discussed further in Chapter 5.  If two components are redundant, both must fail for the system to fail.  R(t) is found by taking 1 – the probability that both components fail by time t.  Why can we do this?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For a system consisting of two redundant and CFR components, the hazard rate function is no longer CFR. Observing the value of the hazard rate function as t get larger, it can be seen that the failure rate approaches a constant that is equal to common failure rate of the two components.  What a neat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is that result shown graphically for two different lambda values.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MTTF of a system composed of two identical and CFR components is found by integrating the system reliability function.  The MTTF of this redundant system is 1.5 times the MTTF of each of components.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Occasionally, a situation is encountered in which no failures can occur until some time t</a:t>
            </a:r>
            <a:r>
              <a:rPr lang="en-US" altLang="en-US" baseline="-25000"/>
              <a:t>0</a:t>
            </a:r>
            <a:r>
              <a:rPr lang="en-US" altLang="en-US"/>
              <a:t> has elapsed.  This time is referred to as the minimum life.  For the exponential distribution that minimum life becomes a second parameter, a location parameter.  Its effect to shift the distribution by the amount t</a:t>
            </a:r>
            <a:r>
              <a:rPr lang="en-US" altLang="en-US" baseline="-25000"/>
              <a:t>0</a:t>
            </a:r>
            <a:r>
              <a:rPr lang="en-US" altLang="en-US"/>
              <a:t> on t-axis.  This causes the MTTF and median time to failure to shift as well; but not the variance.  Why?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more on the two-parameter exponential.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inevitable student exercise.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Check your answers.  Contact your instructor if things are not going well.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We look forward to the next Chapter.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The reliability function is plotted for three different values of its parameter lambda.  From the graph it can be seen that as lambda gets larger, the reliability as a function of time more quickly approaches zero.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CDF and PDF are obtained using the relationships presented in Chapter 2.  Test your understanding of these functions by convincing yourself that they obey the properties of a CDF and PDF.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PDF provides the “shape” of the distribution.  For the exponential, the distribution is skewed right with the mode always occurring at t = 0.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Using the definitional form of the mean of a probability distribution, the MTTF is found to be the inverse of the (constant) failure rate.  It is only for the exponential distribution that this true.  The failure rate is failures per time unit (e.g. .01 failures per day) and the MTTF is time units to failure (100 days to failure).  If we set t = MTTF and find R(t = MTTF), it will always be .368 for this distribution.  Why? This suggests that only 36.8 percent of all units will survive beyond the MTTF.  Finding the mean of the exponential is easier if we integrate the reliability function.  As an exercise, try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variance is found through integration.  Interesting, the standard deviation is equal to the mean.  What can be concluded from this?  Perhaps, the more reliable a component (as measured by its MTTF), the more variability in failure times will be observed.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median is easily derived and is always 69.315 percent of the mean.  Of course only 50 percent of all components will survive beyond the median.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Solving for the design life is similar to solving for the median.  In fact, it is just a generalization of the median isn’t it?  What happens if R = .5 in the above formula?&gt;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3</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F33F4A0E-683B-4941-8D1D-9C88FB71CBD7}" type="slidenum">
              <a:rPr lang="en-US" altLang="en-US"/>
              <a:pPr/>
              <a:t>‹#›</a:t>
            </a:fld>
            <a:endParaRPr lang="en-US" altLang="en-US"/>
          </a:p>
        </p:txBody>
      </p:sp>
    </p:spTree>
    <p:extLst>
      <p:ext uri="{BB962C8B-B14F-4D97-AF65-F5344CB8AC3E}">
        <p14:creationId xmlns:p14="http://schemas.microsoft.com/office/powerpoint/2010/main" val="309307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3</a:t>
            </a:r>
          </a:p>
        </p:txBody>
      </p:sp>
      <p:sp>
        <p:nvSpPr>
          <p:cNvPr id="5" name="Rectangle 13"/>
          <p:cNvSpPr>
            <a:spLocks noGrp="1" noChangeArrowheads="1"/>
          </p:cNvSpPr>
          <p:nvPr>
            <p:ph type="sldNum" sz="quarter" idx="11"/>
          </p:nvPr>
        </p:nvSpPr>
        <p:spPr>
          <a:ln/>
        </p:spPr>
        <p:txBody>
          <a:bodyPr/>
          <a:lstStyle>
            <a:lvl1pPr>
              <a:defRPr/>
            </a:lvl1pPr>
          </a:lstStyle>
          <a:p>
            <a:fld id="{373E5D3D-2C72-40A5-A7D4-632103DE48A4}" type="slidenum">
              <a:rPr lang="en-US" altLang="en-US"/>
              <a:pPr/>
              <a:t>‹#›</a:t>
            </a:fld>
            <a:endParaRPr lang="en-US" altLang="en-US"/>
          </a:p>
        </p:txBody>
      </p:sp>
    </p:spTree>
    <p:extLst>
      <p:ext uri="{BB962C8B-B14F-4D97-AF65-F5344CB8AC3E}">
        <p14:creationId xmlns:p14="http://schemas.microsoft.com/office/powerpoint/2010/main" val="295910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3</a:t>
            </a:r>
          </a:p>
        </p:txBody>
      </p:sp>
      <p:sp>
        <p:nvSpPr>
          <p:cNvPr id="5" name="Rectangle 13"/>
          <p:cNvSpPr>
            <a:spLocks noGrp="1" noChangeArrowheads="1"/>
          </p:cNvSpPr>
          <p:nvPr>
            <p:ph type="sldNum" sz="quarter" idx="11"/>
          </p:nvPr>
        </p:nvSpPr>
        <p:spPr>
          <a:ln/>
        </p:spPr>
        <p:txBody>
          <a:bodyPr/>
          <a:lstStyle>
            <a:lvl1pPr>
              <a:defRPr/>
            </a:lvl1pPr>
          </a:lstStyle>
          <a:p>
            <a:fld id="{947D349F-C7C9-415B-8088-ECFA9EDF226C}" type="slidenum">
              <a:rPr lang="en-US" altLang="en-US"/>
              <a:pPr/>
              <a:t>‹#›</a:t>
            </a:fld>
            <a:endParaRPr lang="en-US" altLang="en-US"/>
          </a:p>
        </p:txBody>
      </p:sp>
    </p:spTree>
    <p:extLst>
      <p:ext uri="{BB962C8B-B14F-4D97-AF65-F5344CB8AC3E}">
        <p14:creationId xmlns:p14="http://schemas.microsoft.com/office/powerpoint/2010/main" val="186583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3</a:t>
            </a:r>
          </a:p>
        </p:txBody>
      </p:sp>
      <p:sp>
        <p:nvSpPr>
          <p:cNvPr id="5" name="Slide Number Placeholder 5"/>
          <p:cNvSpPr>
            <a:spLocks noGrp="1"/>
          </p:cNvSpPr>
          <p:nvPr>
            <p:ph type="sldNum" sz="quarter" idx="11"/>
          </p:nvPr>
        </p:nvSpPr>
        <p:spPr/>
        <p:txBody>
          <a:bodyPr/>
          <a:lstStyle>
            <a:lvl1pPr>
              <a:defRPr/>
            </a:lvl1pPr>
          </a:lstStyle>
          <a:p>
            <a:fld id="{93ECFE9F-EEF6-49FC-B70B-4764537BE42C}" type="slidenum">
              <a:rPr lang="en-US" altLang="en-US"/>
              <a:pPr/>
              <a:t>‹#›</a:t>
            </a:fld>
            <a:endParaRPr lang="en-US" altLang="en-US"/>
          </a:p>
        </p:txBody>
      </p:sp>
    </p:spTree>
    <p:extLst>
      <p:ext uri="{BB962C8B-B14F-4D97-AF65-F5344CB8AC3E}">
        <p14:creationId xmlns:p14="http://schemas.microsoft.com/office/powerpoint/2010/main" val="134852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3</a:t>
            </a:r>
          </a:p>
        </p:txBody>
      </p:sp>
      <p:sp>
        <p:nvSpPr>
          <p:cNvPr id="5" name="Slide Number Placeholder 5"/>
          <p:cNvSpPr>
            <a:spLocks noGrp="1"/>
          </p:cNvSpPr>
          <p:nvPr>
            <p:ph type="sldNum" sz="quarter" idx="11"/>
          </p:nvPr>
        </p:nvSpPr>
        <p:spPr/>
        <p:txBody>
          <a:bodyPr/>
          <a:lstStyle>
            <a:lvl1pPr>
              <a:defRPr/>
            </a:lvl1pPr>
          </a:lstStyle>
          <a:p>
            <a:fld id="{8503D29F-C622-4272-8E16-770E6AEEB4FF}" type="slidenum">
              <a:rPr lang="en-US" altLang="en-US"/>
              <a:pPr/>
              <a:t>‹#›</a:t>
            </a:fld>
            <a:endParaRPr lang="en-US" altLang="en-US"/>
          </a:p>
        </p:txBody>
      </p:sp>
    </p:spTree>
    <p:extLst>
      <p:ext uri="{BB962C8B-B14F-4D97-AF65-F5344CB8AC3E}">
        <p14:creationId xmlns:p14="http://schemas.microsoft.com/office/powerpoint/2010/main" val="363250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3</a:t>
            </a:r>
          </a:p>
        </p:txBody>
      </p:sp>
      <p:sp>
        <p:nvSpPr>
          <p:cNvPr id="6" name="Slide Number Placeholder 6"/>
          <p:cNvSpPr>
            <a:spLocks noGrp="1"/>
          </p:cNvSpPr>
          <p:nvPr>
            <p:ph type="sldNum" sz="quarter" idx="11"/>
          </p:nvPr>
        </p:nvSpPr>
        <p:spPr/>
        <p:txBody>
          <a:bodyPr/>
          <a:lstStyle>
            <a:lvl1pPr>
              <a:defRPr/>
            </a:lvl1pPr>
          </a:lstStyle>
          <a:p>
            <a:fld id="{BC999A36-151B-4E1C-93B1-7329DFD41103}" type="slidenum">
              <a:rPr lang="en-US" altLang="en-US"/>
              <a:pPr/>
              <a:t>‹#›</a:t>
            </a:fld>
            <a:endParaRPr lang="en-US" altLang="en-US"/>
          </a:p>
        </p:txBody>
      </p:sp>
    </p:spTree>
    <p:extLst>
      <p:ext uri="{BB962C8B-B14F-4D97-AF65-F5344CB8AC3E}">
        <p14:creationId xmlns:p14="http://schemas.microsoft.com/office/powerpoint/2010/main" val="296171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3</a:t>
            </a:r>
          </a:p>
        </p:txBody>
      </p:sp>
      <p:sp>
        <p:nvSpPr>
          <p:cNvPr id="8" name="Slide Number Placeholder 8"/>
          <p:cNvSpPr>
            <a:spLocks noGrp="1"/>
          </p:cNvSpPr>
          <p:nvPr>
            <p:ph type="sldNum" sz="quarter" idx="11"/>
          </p:nvPr>
        </p:nvSpPr>
        <p:spPr/>
        <p:txBody>
          <a:bodyPr/>
          <a:lstStyle>
            <a:lvl1pPr>
              <a:defRPr/>
            </a:lvl1pPr>
          </a:lstStyle>
          <a:p>
            <a:fld id="{FB30BB95-6E17-46E8-849D-C6B630895C2B}" type="slidenum">
              <a:rPr lang="en-US" altLang="en-US"/>
              <a:pPr/>
              <a:t>‹#›</a:t>
            </a:fld>
            <a:endParaRPr lang="en-US" altLang="en-US"/>
          </a:p>
        </p:txBody>
      </p:sp>
    </p:spTree>
    <p:extLst>
      <p:ext uri="{BB962C8B-B14F-4D97-AF65-F5344CB8AC3E}">
        <p14:creationId xmlns:p14="http://schemas.microsoft.com/office/powerpoint/2010/main" val="178756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3</a:t>
            </a:r>
          </a:p>
        </p:txBody>
      </p:sp>
      <p:sp>
        <p:nvSpPr>
          <p:cNvPr id="4" name="Slide Number Placeholder 4"/>
          <p:cNvSpPr>
            <a:spLocks noGrp="1"/>
          </p:cNvSpPr>
          <p:nvPr>
            <p:ph type="sldNum" sz="quarter" idx="11"/>
          </p:nvPr>
        </p:nvSpPr>
        <p:spPr/>
        <p:txBody>
          <a:bodyPr/>
          <a:lstStyle>
            <a:lvl1pPr>
              <a:defRPr/>
            </a:lvl1pPr>
          </a:lstStyle>
          <a:p>
            <a:fld id="{693A8AA1-8806-42DA-A278-AF91298C6214}" type="slidenum">
              <a:rPr lang="en-US" altLang="en-US"/>
              <a:pPr/>
              <a:t>‹#›</a:t>
            </a:fld>
            <a:endParaRPr lang="en-US" altLang="en-US"/>
          </a:p>
        </p:txBody>
      </p:sp>
    </p:spTree>
    <p:extLst>
      <p:ext uri="{BB962C8B-B14F-4D97-AF65-F5344CB8AC3E}">
        <p14:creationId xmlns:p14="http://schemas.microsoft.com/office/powerpoint/2010/main" val="279420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3</a:t>
            </a:r>
          </a:p>
        </p:txBody>
      </p:sp>
      <p:sp>
        <p:nvSpPr>
          <p:cNvPr id="3" name="Slide Number Placeholder 3"/>
          <p:cNvSpPr>
            <a:spLocks noGrp="1"/>
          </p:cNvSpPr>
          <p:nvPr>
            <p:ph type="sldNum" sz="quarter" idx="11"/>
          </p:nvPr>
        </p:nvSpPr>
        <p:spPr/>
        <p:txBody>
          <a:bodyPr/>
          <a:lstStyle>
            <a:lvl1pPr>
              <a:defRPr/>
            </a:lvl1pPr>
          </a:lstStyle>
          <a:p>
            <a:fld id="{CC42E06A-5246-4AAF-BB19-BDB2C8E6438C}" type="slidenum">
              <a:rPr lang="en-US" altLang="en-US"/>
              <a:pPr/>
              <a:t>‹#›</a:t>
            </a:fld>
            <a:endParaRPr lang="en-US" altLang="en-US"/>
          </a:p>
        </p:txBody>
      </p:sp>
    </p:spTree>
    <p:extLst>
      <p:ext uri="{BB962C8B-B14F-4D97-AF65-F5344CB8AC3E}">
        <p14:creationId xmlns:p14="http://schemas.microsoft.com/office/powerpoint/2010/main" val="403949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3</a:t>
            </a:r>
          </a:p>
        </p:txBody>
      </p:sp>
      <p:sp>
        <p:nvSpPr>
          <p:cNvPr id="6" name="Rectangle 13"/>
          <p:cNvSpPr>
            <a:spLocks noGrp="1" noChangeArrowheads="1"/>
          </p:cNvSpPr>
          <p:nvPr>
            <p:ph type="sldNum" sz="quarter" idx="11"/>
          </p:nvPr>
        </p:nvSpPr>
        <p:spPr>
          <a:ln/>
        </p:spPr>
        <p:txBody>
          <a:bodyPr/>
          <a:lstStyle>
            <a:lvl1pPr>
              <a:defRPr/>
            </a:lvl1pPr>
          </a:lstStyle>
          <a:p>
            <a:fld id="{2D211CC3-40DF-4791-A881-38F34689A261}" type="slidenum">
              <a:rPr lang="en-US" altLang="en-US"/>
              <a:pPr/>
              <a:t>‹#›</a:t>
            </a:fld>
            <a:endParaRPr lang="en-US" altLang="en-US"/>
          </a:p>
        </p:txBody>
      </p:sp>
    </p:spTree>
    <p:extLst>
      <p:ext uri="{BB962C8B-B14F-4D97-AF65-F5344CB8AC3E}">
        <p14:creationId xmlns:p14="http://schemas.microsoft.com/office/powerpoint/2010/main" val="395807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3</a:t>
            </a:r>
          </a:p>
        </p:txBody>
      </p:sp>
      <p:sp>
        <p:nvSpPr>
          <p:cNvPr id="6" name="Rectangle 13"/>
          <p:cNvSpPr>
            <a:spLocks noGrp="1" noChangeArrowheads="1"/>
          </p:cNvSpPr>
          <p:nvPr>
            <p:ph type="sldNum" sz="quarter" idx="11"/>
          </p:nvPr>
        </p:nvSpPr>
        <p:spPr>
          <a:ln/>
        </p:spPr>
        <p:txBody>
          <a:bodyPr/>
          <a:lstStyle>
            <a:lvl1pPr>
              <a:defRPr/>
            </a:lvl1pPr>
          </a:lstStyle>
          <a:p>
            <a:fld id="{E10EE5F1-B54E-4412-AB5D-8B1A37C9E84F}" type="slidenum">
              <a:rPr lang="en-US" altLang="en-US"/>
              <a:pPr/>
              <a:t>‹#›</a:t>
            </a:fld>
            <a:endParaRPr lang="en-US" altLang="en-US"/>
          </a:p>
        </p:txBody>
      </p:sp>
    </p:spTree>
    <p:extLst>
      <p:ext uri="{BB962C8B-B14F-4D97-AF65-F5344CB8AC3E}">
        <p14:creationId xmlns:p14="http://schemas.microsoft.com/office/powerpoint/2010/main" val="296303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868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868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3</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522E606E-3E33-4E71-B002-8E71E360796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79" r:id="rId8"/>
    <p:sldLayoutId id="2147483880" r:id="rId9"/>
    <p:sldLayoutId id="2147483881" r:id="rId10"/>
    <p:sldLayoutId id="214748388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7.wmf"/><Relationship Id="rId3" Type="http://schemas.openxmlformats.org/officeDocument/2006/relationships/notesSlide" Target="../notesSlides/notesSlide14.xml"/><Relationship Id="rId7" Type="http://schemas.openxmlformats.org/officeDocument/2006/relationships/image" Target="../media/image24.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8.emf"/><Relationship Id="rId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33.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20.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43.wmf"/><Relationship Id="rId4" Type="http://schemas.openxmlformats.org/officeDocument/2006/relationships/oleObject" Target="../embeddings/oleObject38.bin"/><Relationship Id="rId9" Type="http://schemas.openxmlformats.org/officeDocument/2006/relationships/image" Target="../media/image45.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9.wmf"/><Relationship Id="rId4"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4.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51.emf"/><Relationship Id="rId4" Type="http://schemas.openxmlformats.org/officeDocument/2006/relationships/oleObject" Target="../embeddings/oleObject46.bin"/><Relationship Id="rId9" Type="http://schemas.openxmlformats.org/officeDocument/2006/relationships/image" Target="../media/image53.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4.wmf"/><Relationship Id="rId4"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6.w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7.wmf"/><Relationship Id="rId4" Type="http://schemas.openxmlformats.org/officeDocument/2006/relationships/oleObject" Target="../embeddings/oleObject5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9.wmf"/><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8.emf"/><Relationship Id="rId10" Type="http://schemas.openxmlformats.org/officeDocument/2006/relationships/image" Target="../media/image10.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397000" y="1143000"/>
            <a:ext cx="7747000" cy="1828800"/>
          </a:xfrm>
          <a:noFill/>
        </p:spPr>
        <p:txBody>
          <a:bodyPr/>
          <a:lstStyle/>
          <a:p>
            <a:r>
              <a:rPr lang="en-US" altLang="en-US" sz="3600">
                <a:latin typeface="Arial" panose="020B0604020202020204" pitchFamily="34" charset="0"/>
              </a:rPr>
              <a:t>Chapter 3</a:t>
            </a:r>
            <a:br>
              <a:rPr lang="en-US" altLang="en-US" sz="3600">
                <a:latin typeface="Arial" panose="020B0604020202020204" pitchFamily="34" charset="0"/>
              </a:rPr>
            </a:br>
            <a:r>
              <a:rPr lang="en-US" altLang="en-US" sz="3600">
                <a:latin typeface="Arial" panose="020B0604020202020204" pitchFamily="34" charset="0"/>
              </a:rPr>
              <a:t>The Constant Failure Rate Model</a:t>
            </a:r>
          </a:p>
        </p:txBody>
      </p:sp>
      <p:sp>
        <p:nvSpPr>
          <p:cNvPr id="36867" name="Rectangle 3"/>
          <p:cNvSpPr>
            <a:spLocks noGrp="1" noChangeArrowheads="1"/>
          </p:cNvSpPr>
          <p:nvPr>
            <p:ph type="subTitle" idx="1"/>
          </p:nvPr>
        </p:nvSpPr>
        <p:spPr>
          <a:xfrm>
            <a:off x="1295400" y="3200400"/>
            <a:ext cx="6388100" cy="1739900"/>
          </a:xfrm>
          <a:noFill/>
        </p:spPr>
        <p:txBody>
          <a:bodyPr/>
          <a:lstStyle/>
          <a:p>
            <a:r>
              <a:rPr lang="en-US" altLang="en-US"/>
              <a:t>Exponential Probability</a:t>
            </a:r>
          </a:p>
          <a:p>
            <a:r>
              <a:rPr lang="en-US" altLang="en-US"/>
              <a:t>Distribution</a:t>
            </a:r>
          </a:p>
        </p:txBody>
      </p:sp>
      <p:sp>
        <p:nvSpPr>
          <p:cNvPr id="6" name="Rectangle 4"/>
          <p:cNvSpPr>
            <a:spLocks noGrp="1" noChangeArrowheads="1"/>
          </p:cNvSpPr>
          <p:nvPr>
            <p:ph type="dt" sz="quarter" idx="10"/>
          </p:nvPr>
        </p:nvSpPr>
        <p:spPr/>
        <p:txBody>
          <a:bodyPr/>
          <a:lstStyle/>
          <a:p>
            <a:pPr>
              <a:defRPr/>
            </a:pPr>
            <a:r>
              <a:rPr lang="en-US" dirty="0"/>
              <a:t>Chapter 3</a:t>
            </a:r>
          </a:p>
        </p:txBody>
      </p:sp>
      <p:sp>
        <p:nvSpPr>
          <p:cNvPr id="7" name="Slide Number Placeholder 6"/>
          <p:cNvSpPr>
            <a:spLocks noGrp="1" noChangeArrowheads="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E21B55-EBCC-4424-B0CB-007CF73B8B0A}"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pic>
        <p:nvPicPr>
          <p:cNvPr id="36870"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343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AutoShape 7"/>
          <p:cNvSpPr>
            <a:spLocks noChangeArrowheads="1"/>
          </p:cNvSpPr>
          <p:nvPr/>
        </p:nvSpPr>
        <p:spPr bwMode="auto">
          <a:xfrm>
            <a:off x="2971800" y="4495800"/>
            <a:ext cx="3048000" cy="1447800"/>
          </a:xfrm>
          <a:prstGeom prst="wedgeRoundRectCallout">
            <a:avLst>
              <a:gd name="adj1" fmla="val -88134"/>
              <a:gd name="adj2" fmla="val 2551"/>
              <a:gd name="adj3" fmla="val 16667"/>
            </a:avLst>
          </a:prstGeom>
          <a:solidFill>
            <a:srgbClr val="FFFFCC"/>
          </a:solidFill>
          <a:ln w="12700">
            <a:solidFill>
              <a:schemeClr val="tx1"/>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Hurry, come here!  Chapter 3 is starting now. You don’t want to miss any of this.</a:t>
            </a:r>
          </a:p>
        </p:txBody>
      </p:sp>
    </p:spTree>
    <p:custDataLst>
      <p:tags r:id="rId1"/>
    </p:custDataLst>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00200" y="533400"/>
            <a:ext cx="5842000" cy="660400"/>
          </a:xfrm>
          <a:noFill/>
        </p:spPr>
        <p:txBody>
          <a:bodyPr/>
          <a:lstStyle/>
          <a:p>
            <a:r>
              <a:rPr lang="en-US" altLang="en-US" sz="3600"/>
              <a:t>Example #1 - CFR model</a:t>
            </a:r>
          </a:p>
        </p:txBody>
      </p:sp>
      <p:sp>
        <p:nvSpPr>
          <p:cNvPr id="39939" name="Rectangle 3"/>
          <p:cNvSpPr>
            <a:spLocks noGrp="1" noChangeArrowheads="1"/>
          </p:cNvSpPr>
          <p:nvPr>
            <p:ph idx="1"/>
          </p:nvPr>
        </p:nvSpPr>
        <p:spPr>
          <a:xfrm>
            <a:off x="685800" y="1676400"/>
            <a:ext cx="7759700" cy="4102100"/>
          </a:xfrm>
        </p:spPr>
        <p:txBody>
          <a:bodyPr/>
          <a:lstStyle/>
          <a:p>
            <a:r>
              <a:rPr lang="en-US" altLang="en-US" sz="2400"/>
              <a:t>An electrical transmission line has been tested and found to have a CFR of .001 defects per foot.  Find:</a:t>
            </a:r>
          </a:p>
          <a:p>
            <a:r>
              <a:rPr lang="en-US" altLang="en-US" sz="2400"/>
              <a:t>	a.  R(100)</a:t>
            </a:r>
          </a:p>
          <a:p>
            <a:r>
              <a:rPr lang="en-US" altLang="en-US" sz="2400"/>
              <a:t>	b.  R(1000)</a:t>
            </a:r>
          </a:p>
          <a:p>
            <a:r>
              <a:rPr lang="en-US" altLang="en-US" sz="2400"/>
              <a:t>	c.  MTTF</a:t>
            </a:r>
          </a:p>
          <a:p>
            <a:r>
              <a:rPr lang="en-US" altLang="en-US" sz="2400"/>
              <a:t>	d.  Standard Deviation</a:t>
            </a:r>
          </a:p>
          <a:p>
            <a:r>
              <a:rPr lang="en-US" altLang="en-US" sz="2400"/>
              <a:t>	e.  t</a:t>
            </a:r>
            <a:r>
              <a:rPr lang="en-US" altLang="en-US" sz="2400" baseline="-25000"/>
              <a:t>med</a:t>
            </a:r>
            <a:endParaRPr lang="en-US" altLang="en-US" sz="2400"/>
          </a:p>
          <a:p>
            <a:r>
              <a:rPr lang="en-US" altLang="en-US" sz="2400"/>
              <a:t>	f.  90 percent design life</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40ADFE-3E5D-4601-A324-A9A6627B9AA5}"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pic>
        <p:nvPicPr>
          <p:cNvPr id="39942" name="Picture 5" descr="H_HEL2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343400"/>
            <a:ext cx="3051175"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r>
              <a:rPr lang="en-US" altLang="en-US" sz="3600"/>
              <a:t>Example #1 - solution</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8F9A14-835B-4082-B71C-A7CCBF5C28DE}"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graphicFrame>
        <p:nvGraphicFramePr>
          <p:cNvPr id="7170" name="Object 4"/>
          <p:cNvGraphicFramePr>
            <a:graphicFrameLocks/>
          </p:cNvGraphicFramePr>
          <p:nvPr/>
        </p:nvGraphicFramePr>
        <p:xfrm>
          <a:off x="1066800" y="1752600"/>
          <a:ext cx="5181600" cy="3810000"/>
        </p:xfrm>
        <a:graphic>
          <a:graphicData uri="http://schemas.openxmlformats.org/presentationml/2006/ole">
            <mc:AlternateContent xmlns:mc="http://schemas.openxmlformats.org/markup-compatibility/2006">
              <mc:Choice xmlns:v="urn:schemas-microsoft-com:vml" Requires="v">
                <p:oleObj spid="_x0000_s7175" name="Equation" r:id="rId4" imgW="1968480" imgH="1396800" progId="Equation.3">
                  <p:embed/>
                </p:oleObj>
              </mc:Choice>
              <mc:Fallback>
                <p:oleObj name="Equation" r:id="rId4" imgW="1968480" imgH="1396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5181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4" name="Picture 6" descr="H_HEL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4953000"/>
            <a:ext cx="21336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a:xfrm>
            <a:off x="1447800" y="533400"/>
            <a:ext cx="5842000" cy="660400"/>
          </a:xfrm>
          <a:noFill/>
        </p:spPr>
        <p:txBody>
          <a:bodyPr/>
          <a:lstStyle/>
          <a:p>
            <a:r>
              <a:rPr lang="en-US" altLang="en-US" sz="3600"/>
              <a:t>Memoryless Property</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63BE04-80EF-46BC-9EDF-FA90BEC7192D}"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graphicFrame>
        <p:nvGraphicFramePr>
          <p:cNvPr id="8194" name="Object 1027"/>
          <p:cNvGraphicFramePr>
            <a:graphicFrameLocks/>
          </p:cNvGraphicFramePr>
          <p:nvPr/>
        </p:nvGraphicFramePr>
        <p:xfrm>
          <a:off x="1066800" y="1828800"/>
          <a:ext cx="6019800" cy="1447800"/>
        </p:xfrm>
        <a:graphic>
          <a:graphicData uri="http://schemas.openxmlformats.org/presentationml/2006/ole">
            <mc:AlternateContent xmlns:mc="http://schemas.openxmlformats.org/markup-compatibility/2006">
              <mc:Choice xmlns:v="urn:schemas-microsoft-com:vml" Requires="v">
                <p:oleObj spid="_x0000_s8199" name="Equation" r:id="rId4" imgW="1841400" imgH="431640" progId="Equation.3">
                  <p:embed/>
                </p:oleObj>
              </mc:Choice>
              <mc:Fallback>
                <p:oleObj name="Equation" r:id="rId4" imgW="1841400" imgH="43164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6019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028"/>
          <p:cNvGraphicFramePr>
            <a:graphicFrameLocks/>
          </p:cNvGraphicFramePr>
          <p:nvPr/>
        </p:nvGraphicFramePr>
        <p:xfrm>
          <a:off x="1905000" y="3581400"/>
          <a:ext cx="5562600" cy="1524000"/>
        </p:xfrm>
        <a:graphic>
          <a:graphicData uri="http://schemas.openxmlformats.org/presentationml/2006/ole">
            <mc:AlternateContent xmlns:mc="http://schemas.openxmlformats.org/markup-compatibility/2006">
              <mc:Choice xmlns:v="urn:schemas-microsoft-com:vml" Requires="v">
                <p:oleObj spid="_x0000_s8200" name="Equation" r:id="rId6" imgW="1422360" imgH="431640" progId="Equation.3">
                  <p:embed/>
                </p:oleObj>
              </mc:Choice>
              <mc:Fallback>
                <p:oleObj name="Equation" r:id="rId6" imgW="1422360" imgH="43164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581400"/>
                        <a:ext cx="5562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76400" y="381000"/>
            <a:ext cx="4953000" cy="914400"/>
          </a:xfrm>
          <a:noFill/>
        </p:spPr>
        <p:txBody>
          <a:bodyPr/>
          <a:lstStyle/>
          <a:p>
            <a:r>
              <a:rPr lang="en-US" altLang="en-US" sz="3600"/>
              <a:t>Failure Modes</a:t>
            </a:r>
          </a:p>
        </p:txBody>
      </p:sp>
      <p:graphicFrame>
        <p:nvGraphicFramePr>
          <p:cNvPr id="9218" name="Object 3"/>
          <p:cNvGraphicFramePr>
            <a:graphicFrameLocks/>
          </p:cNvGraphicFramePr>
          <p:nvPr>
            <p:ph idx="1"/>
          </p:nvPr>
        </p:nvGraphicFramePr>
        <p:xfrm>
          <a:off x="2438400" y="3352800"/>
          <a:ext cx="3140075" cy="1814513"/>
        </p:xfrm>
        <a:graphic>
          <a:graphicData uri="http://schemas.openxmlformats.org/presentationml/2006/ole">
            <mc:AlternateContent xmlns:mc="http://schemas.openxmlformats.org/markup-compatibility/2006">
              <mc:Choice xmlns:v="urn:schemas-microsoft-com:vml" Requires="v">
                <p:oleObj spid="_x0000_s9223" name="Equation" r:id="rId4" imgW="1143000" imgH="660240" progId="Equation.3">
                  <p:embed/>
                </p:oleObj>
              </mc:Choice>
              <mc:Fallback>
                <p:oleObj name="Equation" r:id="rId4" imgW="1143000" imgH="660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352800"/>
                        <a:ext cx="3140075" cy="181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EF8431-F9CA-4D2C-B33C-C060452B7367}"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9222" name="Rectangle 4"/>
          <p:cNvSpPr>
            <a:spLocks noChangeArrowheads="1"/>
          </p:cNvSpPr>
          <p:nvPr/>
        </p:nvSpPr>
        <p:spPr bwMode="auto">
          <a:xfrm>
            <a:off x="533400" y="2057400"/>
            <a:ext cx="7731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 Antiqua" panose="02040602050305030304" pitchFamily="18" charset="0"/>
              </a:rPr>
              <a:t>R</a:t>
            </a:r>
            <a:r>
              <a:rPr lang="en-US" altLang="en-US" baseline="-25000">
                <a:latin typeface="Book Antiqua" panose="02040602050305030304" pitchFamily="18" charset="0"/>
              </a:rPr>
              <a:t>i</a:t>
            </a:r>
            <a:r>
              <a:rPr lang="en-US" altLang="en-US">
                <a:latin typeface="Book Antiqua" panose="02040602050305030304" pitchFamily="18" charset="0"/>
              </a:rPr>
              <a:t>(t) is the reliability function for the ith failure mode, </a:t>
            </a:r>
          </a:p>
          <a:p>
            <a:r>
              <a:rPr lang="en-US" altLang="en-US">
                <a:latin typeface="Book Antiqua" panose="02040602050305030304" pitchFamily="18" charset="0"/>
              </a:rPr>
              <a:t>then, assuming </a:t>
            </a:r>
            <a:r>
              <a:rPr lang="en-US" altLang="en-US" u="sng">
                <a:latin typeface="Book Antiqua" panose="02040602050305030304" pitchFamily="18" charset="0"/>
              </a:rPr>
              <a:t>independence</a:t>
            </a:r>
            <a:r>
              <a:rPr lang="en-US" altLang="en-US">
                <a:latin typeface="Book Antiqua" panose="02040602050305030304" pitchFamily="18" charset="0"/>
              </a:rPr>
              <a:t> among the failure modes,</a:t>
            </a:r>
          </a:p>
          <a:p>
            <a:r>
              <a:rPr lang="en-US" altLang="en-US">
                <a:latin typeface="Book Antiqua" panose="02040602050305030304" pitchFamily="18" charset="0"/>
              </a:rPr>
              <a:t> the system reliability, R(t) is found from</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Rectangle 2"/>
          <p:cNvSpPr>
            <a:spLocks noGrp="1" noChangeArrowheads="1"/>
          </p:cNvSpPr>
          <p:nvPr>
            <p:ph type="title"/>
          </p:nvPr>
        </p:nvSpPr>
        <p:spPr>
          <a:xfrm>
            <a:off x="1752600" y="533400"/>
            <a:ext cx="5842000" cy="736600"/>
          </a:xfrm>
          <a:noFill/>
        </p:spPr>
        <p:txBody>
          <a:bodyPr/>
          <a:lstStyle/>
          <a:p>
            <a:r>
              <a:rPr lang="en-US" altLang="en-US" sz="3600"/>
              <a:t>More on Failure Modes</a:t>
            </a:r>
          </a:p>
        </p:txBody>
      </p:sp>
      <p:graphicFrame>
        <p:nvGraphicFramePr>
          <p:cNvPr id="10242" name="Object 3"/>
          <p:cNvGraphicFramePr>
            <a:graphicFrameLocks/>
          </p:cNvGraphicFramePr>
          <p:nvPr>
            <p:ph idx="1"/>
          </p:nvPr>
        </p:nvGraphicFramePr>
        <p:xfrm>
          <a:off x="1905000" y="1524000"/>
          <a:ext cx="4154488" cy="928688"/>
        </p:xfrm>
        <a:graphic>
          <a:graphicData uri="http://schemas.openxmlformats.org/presentationml/2006/ole">
            <mc:AlternateContent xmlns:mc="http://schemas.openxmlformats.org/markup-compatibility/2006">
              <mc:Choice xmlns:v="urn:schemas-microsoft-com:vml" Requires="v">
                <p:oleObj spid="_x0000_s10257" name="Equation" r:id="rId4" imgW="1079280" imgH="241200" progId="Equation.3">
                  <p:embed/>
                </p:oleObj>
              </mc:Choice>
              <mc:Fallback>
                <p:oleObj name="Equation" r:id="rId4" imgW="1079280" imgH="241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524000"/>
                        <a:ext cx="415448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Date Placeholder 3"/>
          <p:cNvSpPr>
            <a:spLocks noGrp="1"/>
          </p:cNvSpPr>
          <p:nvPr>
            <p:ph type="dt" sz="quarter" idx="10"/>
          </p:nvPr>
        </p:nvSpPr>
        <p:spPr/>
        <p:txBody>
          <a:bodyPr/>
          <a:lstStyle/>
          <a:p>
            <a:pPr>
              <a:defRPr/>
            </a:pPr>
            <a:r>
              <a:rPr lang="en-US"/>
              <a:t>Chapter 3</a:t>
            </a:r>
          </a:p>
        </p:txBody>
      </p:sp>
      <p:sp>
        <p:nvSpPr>
          <p:cNvPr id="1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4E478F-1A78-4033-9C49-63D4B59CD673}"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10250" name="Rectangle 4"/>
          <p:cNvSpPr>
            <a:spLocks noChangeArrowheads="1"/>
          </p:cNvSpPr>
          <p:nvPr/>
        </p:nvSpPr>
        <p:spPr bwMode="auto">
          <a:xfrm>
            <a:off x="1219200" y="17526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Let</a:t>
            </a:r>
          </a:p>
        </p:txBody>
      </p:sp>
      <p:grpSp>
        <p:nvGrpSpPr>
          <p:cNvPr id="10251" name="Group 5"/>
          <p:cNvGrpSpPr>
            <a:grpSpLocks/>
          </p:cNvGrpSpPr>
          <p:nvPr/>
        </p:nvGrpSpPr>
        <p:grpSpPr bwMode="auto">
          <a:xfrm>
            <a:off x="381000" y="2514600"/>
            <a:ext cx="4337050" cy="2200275"/>
            <a:chOff x="152" y="1478"/>
            <a:chExt cx="2964" cy="1540"/>
          </a:xfrm>
        </p:grpSpPr>
        <p:graphicFrame>
          <p:nvGraphicFramePr>
            <p:cNvPr id="10246" name="Object 6"/>
            <p:cNvGraphicFramePr>
              <a:graphicFrameLocks/>
            </p:cNvGraphicFramePr>
            <p:nvPr/>
          </p:nvGraphicFramePr>
          <p:xfrm>
            <a:off x="152" y="1632"/>
            <a:ext cx="2964" cy="1386"/>
          </p:xfrm>
          <a:graphic>
            <a:graphicData uri="http://schemas.openxmlformats.org/presentationml/2006/ole">
              <mc:AlternateContent xmlns:mc="http://schemas.openxmlformats.org/markup-compatibility/2006">
                <mc:Choice xmlns:v="urn:schemas-microsoft-com:vml" Requires="v">
                  <p:oleObj spid="_x0000_s10258" name="Equation" r:id="rId6" imgW="1396800" imgH="660240" progId="Equation.3">
                    <p:embed/>
                  </p:oleObj>
                </mc:Choice>
                <mc:Fallback>
                  <p:oleObj name="Equation" r:id="rId6" imgW="1396800" imgH="6602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 y="1632"/>
                          <a:ext cx="2964"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4" name="Group 7"/>
            <p:cNvGrpSpPr>
              <a:grpSpLocks/>
            </p:cNvGrpSpPr>
            <p:nvPr/>
          </p:nvGrpSpPr>
          <p:grpSpPr bwMode="auto">
            <a:xfrm>
              <a:off x="278" y="1478"/>
              <a:ext cx="1272" cy="1232"/>
              <a:chOff x="278" y="1478"/>
              <a:chExt cx="1272" cy="1232"/>
            </a:xfrm>
          </p:grpSpPr>
          <p:sp>
            <p:nvSpPr>
              <p:cNvPr id="10255" name="Rectangle 8"/>
              <p:cNvSpPr>
                <a:spLocks noChangeArrowheads="1"/>
              </p:cNvSpPr>
              <p:nvPr/>
            </p:nvSpPr>
            <p:spPr bwMode="auto">
              <a:xfrm>
                <a:off x="1425" y="2390"/>
                <a:ext cx="1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6" name="Rectangle 9"/>
              <p:cNvSpPr>
                <a:spLocks noChangeArrowheads="1"/>
              </p:cNvSpPr>
              <p:nvPr/>
            </p:nvSpPr>
            <p:spPr bwMode="auto">
              <a:xfrm>
                <a:off x="278" y="1478"/>
                <a:ext cx="55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Then</a:t>
                </a:r>
              </a:p>
            </p:txBody>
          </p:sp>
        </p:grpSp>
      </p:grpSp>
      <p:grpSp>
        <p:nvGrpSpPr>
          <p:cNvPr id="10252" name="Group 12"/>
          <p:cNvGrpSpPr>
            <a:grpSpLocks/>
          </p:cNvGrpSpPr>
          <p:nvPr/>
        </p:nvGrpSpPr>
        <p:grpSpPr bwMode="auto">
          <a:xfrm>
            <a:off x="4724400" y="4724400"/>
            <a:ext cx="3825875" cy="1125538"/>
            <a:chOff x="3014" y="3162"/>
            <a:chExt cx="2410" cy="709"/>
          </a:xfrm>
        </p:grpSpPr>
        <p:graphicFrame>
          <p:nvGraphicFramePr>
            <p:cNvPr id="10245" name="Object 13"/>
            <p:cNvGraphicFramePr>
              <a:graphicFrameLocks/>
            </p:cNvGraphicFramePr>
            <p:nvPr/>
          </p:nvGraphicFramePr>
          <p:xfrm>
            <a:off x="3648" y="3162"/>
            <a:ext cx="1776" cy="709"/>
          </p:xfrm>
          <a:graphic>
            <a:graphicData uri="http://schemas.openxmlformats.org/presentationml/2006/ole">
              <mc:AlternateContent xmlns:mc="http://schemas.openxmlformats.org/markup-compatibility/2006">
                <mc:Choice xmlns:v="urn:schemas-microsoft-com:vml" Requires="v">
                  <p:oleObj spid="_x0000_s10259" name="Equation" r:id="rId8" imgW="1066680" imgH="431640" progId="Equation.3">
                    <p:embed/>
                  </p:oleObj>
                </mc:Choice>
                <mc:Fallback>
                  <p:oleObj name="Equation" r:id="rId8" imgW="1066680" imgH="431640" progId="Equation.3">
                    <p:embed/>
                    <p:pic>
                      <p:nvPicPr>
                        <p:cNvPr id="0" name="Object 1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3162"/>
                          <a:ext cx="1776" cy="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3" name="Rectangle 14"/>
            <p:cNvSpPr>
              <a:spLocks noChangeArrowheads="1"/>
            </p:cNvSpPr>
            <p:nvPr/>
          </p:nvSpPr>
          <p:spPr bwMode="auto">
            <a:xfrm>
              <a:off x="3014" y="3398"/>
              <a:ext cx="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where</a:t>
              </a:r>
            </a:p>
          </p:txBody>
        </p:sp>
      </p:grpSp>
      <p:graphicFrame>
        <p:nvGraphicFramePr>
          <p:cNvPr id="10243" name="Object 15"/>
          <p:cNvGraphicFramePr>
            <a:graphicFrameLocks noChangeAspect="1"/>
          </p:cNvGraphicFramePr>
          <p:nvPr/>
        </p:nvGraphicFramePr>
        <p:xfrm>
          <a:off x="4800600" y="3124200"/>
          <a:ext cx="3429000" cy="1092200"/>
        </p:xfrm>
        <a:graphic>
          <a:graphicData uri="http://schemas.openxmlformats.org/presentationml/2006/ole">
            <mc:AlternateContent xmlns:mc="http://schemas.openxmlformats.org/markup-compatibility/2006">
              <mc:Choice xmlns:v="urn:schemas-microsoft-com:vml" Requires="v">
                <p:oleObj spid="_x0000_s10260" name="Equation" r:id="rId10" imgW="1434960" imgH="457200" progId="Equation.DSMT4">
                  <p:embed/>
                </p:oleObj>
              </mc:Choice>
              <mc:Fallback>
                <p:oleObj name="Equation" r:id="rId10" imgW="1434960" imgH="457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3124200"/>
                        <a:ext cx="3429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16"/>
          <p:cNvGraphicFramePr>
            <a:graphicFrameLocks noChangeAspect="1"/>
          </p:cNvGraphicFramePr>
          <p:nvPr/>
        </p:nvGraphicFramePr>
        <p:xfrm>
          <a:off x="1600200" y="4800600"/>
          <a:ext cx="2667000" cy="1020763"/>
        </p:xfrm>
        <a:graphic>
          <a:graphicData uri="http://schemas.openxmlformats.org/presentationml/2006/ole">
            <mc:AlternateContent xmlns:mc="http://schemas.openxmlformats.org/markup-compatibility/2006">
              <mc:Choice xmlns:v="urn:schemas-microsoft-com:vml" Requires="v">
                <p:oleObj spid="_x0000_s10261" name="Equation" r:id="rId12" imgW="596880" imgH="228600" progId="Equation.DSMT4">
                  <p:embed/>
                </p:oleObj>
              </mc:Choice>
              <mc:Fallback>
                <p:oleObj name="Equation" r:id="rId12" imgW="596880" imgH="2286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0200" y="4800600"/>
                        <a:ext cx="26670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600200" y="457200"/>
            <a:ext cx="5842000" cy="660400"/>
          </a:xfrm>
          <a:noFill/>
        </p:spPr>
        <p:txBody>
          <a:bodyPr/>
          <a:lstStyle/>
          <a:p>
            <a:r>
              <a:rPr lang="en-US" altLang="en-US" sz="3600"/>
              <a:t>Failure Modes and CFR</a:t>
            </a:r>
          </a:p>
        </p:txBody>
      </p:sp>
      <p:sp>
        <p:nvSpPr>
          <p:cNvPr id="7" name="Date Placeholder 3"/>
          <p:cNvSpPr>
            <a:spLocks noGrp="1"/>
          </p:cNvSpPr>
          <p:nvPr>
            <p:ph type="dt" sz="quarter" idx="10"/>
          </p:nvPr>
        </p:nvSpPr>
        <p:spPr/>
        <p:txBody>
          <a:bodyPr/>
          <a:lstStyle/>
          <a:p>
            <a:pPr>
              <a:defRPr/>
            </a:pPr>
            <a:r>
              <a:rPr lang="en-US"/>
              <a:t>Chapter 3</a:t>
            </a:r>
          </a:p>
        </p:txBody>
      </p:sp>
      <p:sp>
        <p:nvSpPr>
          <p:cNvPr id="8"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C206BF-EB8F-47C6-A25D-23C89A8E177E}"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graphicFrame>
        <p:nvGraphicFramePr>
          <p:cNvPr id="11266" name="Object 3"/>
          <p:cNvGraphicFramePr>
            <a:graphicFrameLocks/>
          </p:cNvGraphicFramePr>
          <p:nvPr/>
        </p:nvGraphicFramePr>
        <p:xfrm>
          <a:off x="3048000" y="2590800"/>
          <a:ext cx="2667000" cy="1066800"/>
        </p:xfrm>
        <a:graphic>
          <a:graphicData uri="http://schemas.openxmlformats.org/presentationml/2006/ole">
            <mc:AlternateContent xmlns:mc="http://schemas.openxmlformats.org/markup-compatibility/2006">
              <mc:Choice xmlns:v="urn:schemas-microsoft-com:vml" Requires="v">
                <p:oleObj spid="_x0000_s11273" name="Equation" r:id="rId4" imgW="990360" imgH="431640" progId="Equation.3">
                  <p:embed/>
                </p:oleObj>
              </mc:Choice>
              <mc:Fallback>
                <p:oleObj name="Equation" r:id="rId4" imgW="99036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590800"/>
                        <a:ext cx="2667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4"/>
          <p:cNvSpPr>
            <a:spLocks noChangeArrowheads="1"/>
          </p:cNvSpPr>
          <p:nvPr/>
        </p:nvSpPr>
        <p:spPr bwMode="auto">
          <a:xfrm>
            <a:off x="990600" y="1447800"/>
            <a:ext cx="63896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t>If a system consists of n independent,</a:t>
            </a:r>
          </a:p>
          <a:p>
            <a:r>
              <a:rPr lang="en-US" altLang="en-US" sz="3200"/>
              <a:t>serially related components each with</a:t>
            </a:r>
          </a:p>
          <a:p>
            <a:r>
              <a:rPr lang="en-US" altLang="en-US" sz="3200"/>
              <a:t>CFR, then</a:t>
            </a:r>
          </a:p>
        </p:txBody>
      </p:sp>
      <p:sp>
        <p:nvSpPr>
          <p:cNvPr id="11272" name="Rectangle 7"/>
          <p:cNvSpPr>
            <a:spLocks noChangeArrowheads="1"/>
          </p:cNvSpPr>
          <p:nvPr/>
        </p:nvSpPr>
        <p:spPr bwMode="auto">
          <a:xfrm>
            <a:off x="1066800" y="3810000"/>
            <a:ext cx="696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and</a:t>
            </a:r>
          </a:p>
        </p:txBody>
      </p:sp>
      <p:graphicFrame>
        <p:nvGraphicFramePr>
          <p:cNvPr id="11267" name="Object 8"/>
          <p:cNvGraphicFramePr>
            <a:graphicFrameLocks noChangeAspect="1"/>
          </p:cNvGraphicFramePr>
          <p:nvPr/>
        </p:nvGraphicFramePr>
        <p:xfrm>
          <a:off x="1981200" y="4419600"/>
          <a:ext cx="5105400" cy="1135063"/>
        </p:xfrm>
        <a:graphic>
          <a:graphicData uri="http://schemas.openxmlformats.org/presentationml/2006/ole">
            <mc:AlternateContent xmlns:mc="http://schemas.openxmlformats.org/markup-compatibility/2006">
              <mc:Choice xmlns:v="urn:schemas-microsoft-com:vml" Requires="v">
                <p:oleObj spid="_x0000_s11274" name="Equation" r:id="rId6" imgW="1117440" imgH="241200" progId="Equation.DSMT4">
                  <p:embed/>
                </p:oleObj>
              </mc:Choice>
              <mc:Fallback>
                <p:oleObj name="Equation" r:id="rId6" imgW="1117440" imgH="241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419600"/>
                        <a:ext cx="51054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47800" y="533400"/>
            <a:ext cx="5842000" cy="660400"/>
          </a:xfrm>
          <a:noFill/>
        </p:spPr>
        <p:txBody>
          <a:bodyPr/>
          <a:lstStyle/>
          <a:p>
            <a:r>
              <a:rPr lang="en-US" altLang="en-US" sz="3600"/>
              <a:t>Example - Failure Modes</a:t>
            </a:r>
          </a:p>
        </p:txBody>
      </p:sp>
      <p:sp>
        <p:nvSpPr>
          <p:cNvPr id="40963" name="Rectangle 3"/>
          <p:cNvSpPr>
            <a:spLocks noGrp="1" noChangeArrowheads="1"/>
          </p:cNvSpPr>
          <p:nvPr>
            <p:ph idx="1"/>
          </p:nvPr>
        </p:nvSpPr>
        <p:spPr>
          <a:xfrm>
            <a:off x="533400" y="1828800"/>
            <a:ext cx="7759700" cy="4102100"/>
          </a:xfrm>
        </p:spPr>
        <p:txBody>
          <a:bodyPr/>
          <a:lstStyle/>
          <a:p>
            <a:r>
              <a:rPr lang="en-US" altLang="en-US"/>
              <a:t>An engine tune-up kit consists of 3 parts each having CFRs (in failures per mile) of .000034, .000017, and .0000086.</a:t>
            </a:r>
          </a:p>
          <a:p>
            <a:r>
              <a:rPr lang="en-US" altLang="en-US"/>
              <a:t>Find the MTTF, median time to failure, standard deviation, and reliability of the tune-up kit at 10,000 miles.</a:t>
            </a:r>
          </a:p>
        </p:txBody>
      </p:sp>
      <p:sp>
        <p:nvSpPr>
          <p:cNvPr id="5" name="Date Placeholder 3"/>
          <p:cNvSpPr>
            <a:spLocks noGrp="1"/>
          </p:cNvSpPr>
          <p:nvPr>
            <p:ph type="dt" sz="quarter" idx="10"/>
          </p:nvPr>
        </p:nvSpPr>
        <p:spPr/>
        <p:txBody>
          <a:bodyPr/>
          <a:lstStyle/>
          <a:p>
            <a:pPr>
              <a:defRPr/>
            </a:pPr>
            <a:r>
              <a:rPr lang="en-US" dirty="0"/>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DD32D7-20D8-47EF-BB18-BDFFF135C22A}"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pic>
        <p:nvPicPr>
          <p:cNvPr id="4096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648200"/>
            <a:ext cx="10223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lstStyle/>
          <a:p>
            <a:r>
              <a:rPr lang="en-US" altLang="en-US" sz="3600"/>
              <a:t>Example - solution</a:t>
            </a:r>
            <a:r>
              <a:rPr lang="en-US" altLang="en-US" sz="2800"/>
              <a:t> </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924704-4E95-4CA1-BB4E-54383AF9A50D}"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graphicFrame>
        <p:nvGraphicFramePr>
          <p:cNvPr id="12290" name="Object 4"/>
          <p:cNvGraphicFramePr>
            <a:graphicFrameLocks/>
          </p:cNvGraphicFramePr>
          <p:nvPr/>
        </p:nvGraphicFramePr>
        <p:xfrm>
          <a:off x="762000" y="2209800"/>
          <a:ext cx="6096000" cy="2209800"/>
        </p:xfrm>
        <a:graphic>
          <a:graphicData uri="http://schemas.openxmlformats.org/presentationml/2006/ole">
            <mc:AlternateContent xmlns:mc="http://schemas.openxmlformats.org/markup-compatibility/2006">
              <mc:Choice xmlns:v="urn:schemas-microsoft-com:vml" Requires="v">
                <p:oleObj spid="_x0000_s12295" name="Equation" r:id="rId4" imgW="5898960" imgH="2206440" progId="Equation.3">
                  <p:embed/>
                </p:oleObj>
              </mc:Choice>
              <mc:Fallback>
                <p:oleObj name="Equation" r:id="rId4" imgW="5898960" imgH="2206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09800"/>
                        <a:ext cx="6096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4"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343400"/>
            <a:ext cx="11747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1600200" y="533400"/>
            <a:ext cx="5842000" cy="660400"/>
          </a:xfrm>
          <a:noFill/>
        </p:spPr>
        <p:txBody>
          <a:bodyPr/>
          <a:lstStyle/>
          <a:p>
            <a:r>
              <a:rPr lang="en-US" altLang="en-US" sz="3600"/>
              <a:t>Parts Count Approach</a:t>
            </a:r>
          </a:p>
        </p:txBody>
      </p:sp>
      <p:sp>
        <p:nvSpPr>
          <p:cNvPr id="41987" name="Rectangle 1027"/>
          <p:cNvSpPr>
            <a:spLocks noGrp="1" noChangeArrowheads="1"/>
          </p:cNvSpPr>
          <p:nvPr>
            <p:ph idx="1"/>
          </p:nvPr>
        </p:nvSpPr>
        <p:spPr>
          <a:xfrm>
            <a:off x="685800" y="1600200"/>
            <a:ext cx="7759700" cy="3416300"/>
          </a:xfrm>
        </p:spPr>
        <p:txBody>
          <a:bodyPr/>
          <a:lstStyle/>
          <a:p>
            <a:r>
              <a:rPr lang="en-US" altLang="en-US" sz="2000"/>
              <a:t>An integrated circuit board consists of the following components each having a CFR.</a:t>
            </a:r>
          </a:p>
          <a:p>
            <a:r>
              <a:rPr lang="en-US" altLang="en-US" sz="1800" u="sng"/>
              <a:t>Component	a-Failure Rate(10</a:t>
            </a:r>
            <a:r>
              <a:rPr lang="en-US" altLang="en-US" sz="1800" baseline="30000"/>
              <a:t>-5</a:t>
            </a:r>
            <a:r>
              <a:rPr lang="en-US" altLang="en-US" sz="1800"/>
              <a:t>)</a:t>
            </a:r>
            <a:r>
              <a:rPr lang="en-US" altLang="en-US" sz="1800" u="sng"/>
              <a:t>	  b- Quantity	(a) x (b)</a:t>
            </a:r>
          </a:p>
          <a:p>
            <a:r>
              <a:rPr lang="en-US" altLang="en-US" sz="1800"/>
              <a:t>Diodes, silicon	     .00041	       10		.0041</a:t>
            </a:r>
          </a:p>
          <a:p>
            <a:r>
              <a:rPr lang="en-US" altLang="en-US" sz="1800"/>
              <a:t>Resistors	      	      .014	      	       25		.3500</a:t>
            </a:r>
          </a:p>
          <a:p>
            <a:r>
              <a:rPr lang="en-US" altLang="en-US" sz="1800"/>
              <a:t>Capacitors     	      .0015	       12		.0180</a:t>
            </a:r>
          </a:p>
          <a:p>
            <a:r>
              <a:rPr lang="en-US" altLang="en-US" sz="1800"/>
              <a:t>Transformer	      .0020	         2		.0040</a:t>
            </a:r>
          </a:p>
          <a:p>
            <a:r>
              <a:rPr lang="en-US" altLang="en-US" sz="1800"/>
              <a:t>Relays	   	      .0065                     6		.0390</a:t>
            </a:r>
          </a:p>
          <a:p>
            <a:r>
              <a:rPr lang="en-US" altLang="en-US" sz="1800"/>
              <a:t>Inductive devices       .0004	         12		</a:t>
            </a:r>
            <a:r>
              <a:rPr lang="en-US" altLang="en-US" sz="1800" u="sng"/>
              <a:t>.0048</a:t>
            </a:r>
          </a:p>
          <a:p>
            <a:r>
              <a:rPr lang="en-US" altLang="en-US" sz="2000"/>
              <a:t>					  total  	            .4199 x 10</a:t>
            </a:r>
            <a:r>
              <a:rPr lang="en-US" altLang="en-US" sz="2000" baseline="30000"/>
              <a:t>-5</a:t>
            </a:r>
            <a:r>
              <a:rPr lang="en-US" altLang="en-US" sz="2000"/>
              <a:t> </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FFD9B4-4753-4CC5-ABFA-AD0C29B1F2DD}"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41990" name="Rectangle 1028"/>
          <p:cNvSpPr>
            <a:spLocks noChangeArrowheads="1"/>
          </p:cNvSpPr>
          <p:nvPr/>
        </p:nvSpPr>
        <p:spPr bwMode="auto">
          <a:xfrm>
            <a:off x="663575" y="5646738"/>
            <a:ext cx="80327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91" name="Rectangle 1029"/>
          <p:cNvSpPr>
            <a:spLocks noChangeArrowheads="1"/>
          </p:cNvSpPr>
          <p:nvPr/>
        </p:nvSpPr>
        <p:spPr bwMode="auto">
          <a:xfrm>
            <a:off x="533400" y="5105400"/>
            <a:ext cx="802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Therefore R</a:t>
            </a:r>
            <a:r>
              <a:rPr lang="en-US" altLang="en-US" sz="2800" baseline="-25000"/>
              <a:t>sys</a:t>
            </a:r>
            <a:r>
              <a:rPr lang="en-US" altLang="en-US" sz="2800"/>
              <a:t>(t) = e</a:t>
            </a:r>
            <a:r>
              <a:rPr lang="en-US" altLang="en-US" sz="2800" baseline="30000"/>
              <a:t>- .000004199 t</a:t>
            </a:r>
            <a:r>
              <a:rPr lang="en-US" altLang="en-US"/>
              <a:t>  and MTTF = 1/.4199 x 10</a:t>
            </a:r>
            <a:r>
              <a:rPr lang="en-US" altLang="en-US" baseline="30000"/>
              <a:t>5</a:t>
            </a:r>
            <a:r>
              <a:rPr lang="en-US" altLang="en-US"/>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447800" y="533400"/>
            <a:ext cx="5842000" cy="660400"/>
          </a:xfrm>
          <a:noFill/>
        </p:spPr>
        <p:txBody>
          <a:bodyPr/>
          <a:lstStyle/>
          <a:p>
            <a:r>
              <a:rPr lang="en-US" altLang="en-US" sz="3600"/>
              <a:t>All Failure Modes are CFR</a:t>
            </a:r>
          </a:p>
        </p:txBody>
      </p:sp>
      <p:graphicFrame>
        <p:nvGraphicFramePr>
          <p:cNvPr id="13314" name="Object 3"/>
          <p:cNvGraphicFramePr>
            <a:graphicFrameLocks/>
          </p:cNvGraphicFramePr>
          <p:nvPr>
            <p:ph idx="1"/>
          </p:nvPr>
        </p:nvGraphicFramePr>
        <p:xfrm>
          <a:off x="623888" y="1295400"/>
          <a:ext cx="7062787" cy="3041650"/>
        </p:xfrm>
        <a:graphic>
          <a:graphicData uri="http://schemas.openxmlformats.org/presentationml/2006/ole">
            <mc:AlternateContent xmlns:mc="http://schemas.openxmlformats.org/markup-compatibility/2006">
              <mc:Choice xmlns:v="urn:schemas-microsoft-com:vml" Requires="v">
                <p:oleObj spid="_x0000_s13321" name="Equation" r:id="rId4" imgW="2654280" imgH="1143000" progId="Equation.3">
                  <p:embed/>
                </p:oleObj>
              </mc:Choice>
              <mc:Fallback>
                <p:oleObj name="Equation" r:id="rId4" imgW="2654280" imgH="11430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88" y="1295400"/>
                        <a:ext cx="7062787" cy="304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3"/>
          <p:cNvSpPr>
            <a:spLocks noGrp="1"/>
          </p:cNvSpPr>
          <p:nvPr>
            <p:ph type="dt" sz="quarter" idx="10"/>
          </p:nvPr>
        </p:nvSpPr>
        <p:spPr/>
        <p:txBody>
          <a:bodyPr/>
          <a:lstStyle/>
          <a:p>
            <a:pPr>
              <a:defRPr/>
            </a:pPr>
            <a:r>
              <a:rPr lang="en-US"/>
              <a:t>Chapter 3</a:t>
            </a:r>
          </a:p>
        </p:txBody>
      </p:sp>
      <p:sp>
        <p:nvSpPr>
          <p:cNvPr id="8"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6D2ED5-9CCF-4F36-B490-6698E91611A6}"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grpSp>
        <p:nvGrpSpPr>
          <p:cNvPr id="13319" name="Group 4"/>
          <p:cNvGrpSpPr>
            <a:grpSpLocks/>
          </p:cNvGrpSpPr>
          <p:nvPr/>
        </p:nvGrpSpPr>
        <p:grpSpPr bwMode="auto">
          <a:xfrm>
            <a:off x="762000" y="4572000"/>
            <a:ext cx="6389688" cy="1539875"/>
            <a:chOff x="470" y="3206"/>
            <a:chExt cx="4025" cy="970"/>
          </a:xfrm>
        </p:grpSpPr>
        <p:graphicFrame>
          <p:nvGraphicFramePr>
            <p:cNvPr id="13315" name="Object 5"/>
            <p:cNvGraphicFramePr>
              <a:graphicFrameLocks/>
            </p:cNvGraphicFramePr>
            <p:nvPr/>
          </p:nvGraphicFramePr>
          <p:xfrm>
            <a:off x="781" y="3456"/>
            <a:ext cx="3714" cy="720"/>
          </p:xfrm>
          <a:graphic>
            <a:graphicData uri="http://schemas.openxmlformats.org/presentationml/2006/ole">
              <mc:AlternateContent xmlns:mc="http://schemas.openxmlformats.org/markup-compatibility/2006">
                <mc:Choice xmlns:v="urn:schemas-microsoft-com:vml" Requires="v">
                  <p:oleObj spid="_x0000_s13322" name="Equation" r:id="rId6" imgW="2120760" imgH="419040" progId="Equation.3">
                    <p:embed/>
                  </p:oleObj>
                </mc:Choice>
                <mc:Fallback>
                  <p:oleObj name="Equation" r:id="rId6" imgW="212076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 y="3456"/>
                          <a:ext cx="3714"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Rectangle 6"/>
            <p:cNvSpPr>
              <a:spLocks noChangeArrowheads="1"/>
            </p:cNvSpPr>
            <p:nvPr/>
          </p:nvSpPr>
          <p:spPr bwMode="auto">
            <a:xfrm>
              <a:off x="470" y="3206"/>
              <a:ext cx="40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If all components have identical failure rates, then:</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371600" y="609600"/>
            <a:ext cx="7239000" cy="660400"/>
          </a:xfrm>
          <a:noFill/>
        </p:spPr>
        <p:txBody>
          <a:bodyPr/>
          <a:lstStyle/>
          <a:p>
            <a:r>
              <a:rPr lang="en-US" altLang="en-US" sz="3600"/>
              <a:t>The Exponential Distribution	</a:t>
            </a:r>
          </a:p>
        </p:txBody>
      </p:sp>
      <p:sp>
        <p:nvSpPr>
          <p:cNvPr id="7" name="Date Placeholder 3"/>
          <p:cNvSpPr>
            <a:spLocks noGrp="1"/>
          </p:cNvSpPr>
          <p:nvPr>
            <p:ph type="dt" sz="quarter" idx="10"/>
          </p:nvPr>
        </p:nvSpPr>
        <p:spPr/>
        <p:txBody>
          <a:bodyPr/>
          <a:lstStyle/>
          <a:p>
            <a:pPr>
              <a:defRPr/>
            </a:pPr>
            <a:r>
              <a:rPr lang="en-US"/>
              <a:t>Chapter 3</a:t>
            </a:r>
          </a:p>
        </p:txBody>
      </p:sp>
      <p:sp>
        <p:nvSpPr>
          <p:cNvPr id="8"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D2211A-C5D8-420D-8BD3-E50537F034EA}"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graphicFrame>
        <p:nvGraphicFramePr>
          <p:cNvPr id="1026" name="Object 3">
            <a:hlinkClick r:id="" action="ppaction://noaction" endSnd="1"/>
          </p:cNvPr>
          <p:cNvGraphicFramePr>
            <a:graphicFrameLocks/>
          </p:cNvGraphicFramePr>
          <p:nvPr/>
        </p:nvGraphicFramePr>
        <p:xfrm>
          <a:off x="1295400" y="1981200"/>
          <a:ext cx="6553200" cy="1143000"/>
        </p:xfrm>
        <a:graphic>
          <a:graphicData uri="http://schemas.openxmlformats.org/presentationml/2006/ole">
            <mc:AlternateContent xmlns:mc="http://schemas.openxmlformats.org/markup-compatibility/2006">
              <mc:Choice xmlns:v="urn:schemas-microsoft-com:vml" Requires="v">
                <p:oleObj spid="_x0000_s1033" name="Equation" r:id="rId4" imgW="1168200" imgH="203040" progId="Equation.3">
                  <p:embed/>
                </p:oleObj>
              </mc:Choice>
              <mc:Fallback>
                <p:oleObj name="Equation" r:id="rId4" imgW="1168200" imgH="2030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81200"/>
                        <a:ext cx="655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4"/>
          <p:cNvGraphicFramePr>
            <a:graphicFrameLocks/>
          </p:cNvGraphicFramePr>
          <p:nvPr/>
        </p:nvGraphicFramePr>
        <p:xfrm>
          <a:off x="838200" y="3962400"/>
          <a:ext cx="6858000" cy="1066800"/>
        </p:xfrm>
        <a:graphic>
          <a:graphicData uri="http://schemas.openxmlformats.org/presentationml/2006/ole">
            <mc:AlternateContent xmlns:mc="http://schemas.openxmlformats.org/markup-compatibility/2006">
              <mc:Choice xmlns:v="urn:schemas-microsoft-com:vml" Requires="v">
                <p:oleObj spid="_x0000_s1034" name="Equation" r:id="rId6" imgW="1511280" imgH="241200" progId="Equation.3">
                  <p:embed/>
                </p:oleObj>
              </mc:Choice>
              <mc:Fallback>
                <p:oleObj name="Equation" r:id="rId6" imgW="1511280" imgH="241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9624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5"/>
          <p:cNvSpPr>
            <a:spLocks noChangeArrowheads="1"/>
          </p:cNvSpPr>
          <p:nvPr/>
        </p:nvSpPr>
        <p:spPr bwMode="auto">
          <a:xfrm>
            <a:off x="1050925" y="326072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Then</a:t>
            </a:r>
          </a:p>
        </p:txBody>
      </p:sp>
      <p:sp>
        <p:nvSpPr>
          <p:cNvPr id="1032" name="Rectangle 7"/>
          <p:cNvSpPr>
            <a:spLocks noChangeArrowheads="1"/>
          </p:cNvSpPr>
          <p:nvPr/>
        </p:nvSpPr>
        <p:spPr bwMode="auto">
          <a:xfrm>
            <a:off x="1127125" y="15081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Let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a:xfrm>
            <a:off x="1295400" y="304800"/>
            <a:ext cx="7107238" cy="885825"/>
          </a:xfrm>
        </p:spPr>
        <p:txBody>
          <a:bodyPr/>
          <a:lstStyle/>
          <a:p>
            <a:r>
              <a:rPr lang="en-US" altLang="en-US"/>
              <a:t>3.5 Poisson Process</a:t>
            </a:r>
          </a:p>
        </p:txBody>
      </p:sp>
      <p:sp>
        <p:nvSpPr>
          <p:cNvPr id="3" name="Content Placeholder 2"/>
          <p:cNvSpPr>
            <a:spLocks noGrp="1"/>
          </p:cNvSpPr>
          <p:nvPr>
            <p:ph idx="1"/>
          </p:nvPr>
        </p:nvSpPr>
        <p:spPr>
          <a:xfrm>
            <a:off x="609600" y="1600200"/>
            <a:ext cx="7772400" cy="2438400"/>
          </a:xfrm>
        </p:spPr>
        <p:txBody>
          <a:bodyPr/>
          <a:lstStyle/>
          <a:p>
            <a:pPr marL="0">
              <a:lnSpc>
                <a:spcPct val="115000"/>
              </a:lnSpc>
              <a:spcBef>
                <a:spcPts val="0"/>
              </a:spcBef>
              <a:spcAft>
                <a:spcPts val="1000"/>
              </a:spcAft>
              <a:defRPr/>
            </a:pPr>
            <a:r>
              <a:rPr lang="en-US" sz="2400" dirty="0">
                <a:latin typeface="Calibri"/>
                <a:ea typeface="Calibri"/>
                <a:cs typeface="Times New Roman"/>
              </a:rPr>
              <a:t>If a component having a constant failure rate </a:t>
            </a:r>
            <a:r>
              <a:rPr lang="en-US" dirty="0">
                <a:latin typeface="Symbol"/>
                <a:ea typeface="Calibri"/>
                <a:cs typeface="Symbol"/>
              </a:rPr>
              <a:t>l</a:t>
            </a:r>
            <a:r>
              <a:rPr lang="en-US" sz="2400" dirty="0">
                <a:latin typeface="Calibri"/>
                <a:ea typeface="Calibri"/>
                <a:cs typeface="Times New Roman"/>
              </a:rPr>
              <a:t> is immediately repaired or replaced upon failing, the number of failures observed over a time period </a:t>
            </a:r>
            <a:r>
              <a:rPr lang="en-US" sz="2400" i="1" dirty="0">
                <a:latin typeface="Calibri"/>
                <a:ea typeface="Calibri"/>
                <a:cs typeface="Times New Roman"/>
              </a:rPr>
              <a:t>t</a:t>
            </a:r>
            <a:r>
              <a:rPr lang="en-US" sz="2400" dirty="0">
                <a:latin typeface="Calibri"/>
                <a:ea typeface="Calibri"/>
                <a:cs typeface="Times New Roman"/>
              </a:rPr>
              <a:t> has a Poisson distribution. The probability of observing </a:t>
            </a:r>
            <a:r>
              <a:rPr lang="en-US" sz="2400" i="1" dirty="0">
                <a:latin typeface="Calibri"/>
                <a:ea typeface="Calibri"/>
                <a:cs typeface="Times New Roman"/>
              </a:rPr>
              <a:t>n</a:t>
            </a:r>
            <a:r>
              <a:rPr lang="en-US" sz="2400" dirty="0">
                <a:latin typeface="Calibri"/>
                <a:ea typeface="Calibri"/>
                <a:cs typeface="Times New Roman"/>
              </a:rPr>
              <a:t> failures in time </a:t>
            </a:r>
            <a:r>
              <a:rPr lang="en-US" sz="2400" i="1" dirty="0">
                <a:latin typeface="Calibri"/>
                <a:ea typeface="Calibri"/>
                <a:cs typeface="Times New Roman"/>
              </a:rPr>
              <a:t>t</a:t>
            </a:r>
            <a:r>
              <a:rPr lang="en-US" sz="2400" dirty="0">
                <a:latin typeface="Calibri"/>
                <a:ea typeface="Calibri"/>
                <a:cs typeface="Times New Roman"/>
              </a:rPr>
              <a:t> is given by the Poisson probability mass function </a:t>
            </a:r>
            <a:r>
              <a:rPr lang="en-US" sz="2400" i="1" dirty="0" err="1">
                <a:latin typeface="Calibri"/>
                <a:ea typeface="Calibri"/>
                <a:cs typeface="Times New Roman"/>
              </a:rPr>
              <a:t>p</a:t>
            </a:r>
            <a:r>
              <a:rPr lang="en-US" sz="2400" i="1" baseline="-25000" dirty="0" err="1">
                <a:latin typeface="Calibri"/>
                <a:ea typeface="Calibri"/>
                <a:cs typeface="Times New Roman"/>
              </a:rPr>
              <a:t>n</a:t>
            </a:r>
            <a:r>
              <a:rPr lang="en-US" sz="2400" dirty="0">
                <a:latin typeface="Calibri"/>
                <a:ea typeface="Calibri"/>
                <a:cs typeface="Times New Roman"/>
              </a:rPr>
              <a:t>(</a:t>
            </a:r>
            <a:r>
              <a:rPr lang="en-US" sz="2400" i="1" dirty="0">
                <a:latin typeface="Calibri"/>
                <a:ea typeface="Calibri"/>
                <a:cs typeface="Times New Roman"/>
              </a:rPr>
              <a:t>t</a:t>
            </a:r>
            <a:r>
              <a:rPr lang="en-US" sz="2400" dirty="0">
                <a:latin typeface="Calibri"/>
                <a:ea typeface="Calibri"/>
                <a:cs typeface="Times New Roman"/>
              </a:rPr>
              <a:t>):</a:t>
            </a:r>
          </a:p>
          <a:p>
            <a:pPr>
              <a:defRPr/>
            </a:pPr>
            <a:endParaRPr lang="en-US" dirty="0"/>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6763E6-702D-4F94-A661-5336854ADED1}"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143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4338" name="Object 1"/>
          <p:cNvGraphicFramePr>
            <a:graphicFrameLocks noChangeAspect="1"/>
          </p:cNvGraphicFramePr>
          <p:nvPr/>
        </p:nvGraphicFramePr>
        <p:xfrm>
          <a:off x="1524000" y="3962400"/>
          <a:ext cx="5707063" cy="1570038"/>
        </p:xfrm>
        <a:graphic>
          <a:graphicData uri="http://schemas.openxmlformats.org/presentationml/2006/ole">
            <mc:AlternateContent xmlns:mc="http://schemas.openxmlformats.org/markup-compatibility/2006">
              <mc:Choice xmlns:v="urn:schemas-microsoft-com:vml" Requires="v">
                <p:oleObj spid="_x0000_s14344" name="Equation" r:id="rId3" imgW="2412720" imgH="660240" progId="Equation.DSMT4">
                  <p:embed/>
                </p:oleObj>
              </mc:Choice>
              <mc:Fallback>
                <p:oleObj name="Equation" r:id="rId3" imgW="2412720" imgH="66024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62400"/>
                        <a:ext cx="5707063"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a:xfrm>
            <a:off x="1371600" y="381000"/>
            <a:ext cx="7107238" cy="790575"/>
          </a:xfrm>
        </p:spPr>
        <p:txBody>
          <a:bodyPr/>
          <a:lstStyle/>
          <a:p>
            <a:r>
              <a:rPr lang="en-US" altLang="en-US"/>
              <a:t>The Poisson and Exponential</a:t>
            </a:r>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FF6838-E73F-4484-90C4-DFA66CC88FCB}"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5362" name="Object 1"/>
          <p:cNvGraphicFramePr>
            <a:graphicFrameLocks noChangeAspect="1"/>
          </p:cNvGraphicFramePr>
          <p:nvPr/>
        </p:nvGraphicFramePr>
        <p:xfrm>
          <a:off x="1143000" y="2133600"/>
          <a:ext cx="6445250" cy="1514475"/>
        </p:xfrm>
        <a:graphic>
          <a:graphicData uri="http://schemas.openxmlformats.org/presentationml/2006/ole">
            <mc:AlternateContent xmlns:mc="http://schemas.openxmlformats.org/markup-compatibility/2006">
              <mc:Choice xmlns:v="urn:schemas-microsoft-com:vml" Requires="v">
                <p:oleObj spid="_x0000_s15367" name="Equation" r:id="rId3" imgW="1905000" imgH="444500" progId="Equation.DSMT4">
                  <p:embed/>
                </p:oleObj>
              </mc:Choice>
              <mc:Fallback>
                <p:oleObj name="Equation" r:id="rId3" imgW="19050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644525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p:cNvSpPr>
            <a:spLocks noGrp="1"/>
          </p:cNvSpPr>
          <p:nvPr>
            <p:ph type="title"/>
          </p:nvPr>
        </p:nvSpPr>
        <p:spPr>
          <a:xfrm>
            <a:off x="1295400" y="381000"/>
            <a:ext cx="7107238" cy="885825"/>
          </a:xfrm>
        </p:spPr>
        <p:txBody>
          <a:bodyPr/>
          <a:lstStyle/>
          <a:p>
            <a:r>
              <a:rPr lang="en-US" altLang="en-US"/>
              <a:t>The Gamma Distribution</a:t>
            </a:r>
          </a:p>
        </p:txBody>
      </p:sp>
      <p:sp>
        <p:nvSpPr>
          <p:cNvPr id="16389" name="Content Placeholder 2"/>
          <p:cNvSpPr>
            <a:spLocks noGrp="1"/>
          </p:cNvSpPr>
          <p:nvPr>
            <p:ph idx="1"/>
          </p:nvPr>
        </p:nvSpPr>
        <p:spPr>
          <a:xfrm>
            <a:off x="533400" y="1447800"/>
            <a:ext cx="8305800" cy="3505200"/>
          </a:xfrm>
        </p:spPr>
        <p:txBody>
          <a:bodyPr/>
          <a:lstStyle/>
          <a:p>
            <a:pPr marL="0">
              <a:lnSpc>
                <a:spcPct val="115000"/>
              </a:lnSpc>
              <a:spcBef>
                <a:spcPct val="0"/>
              </a:spcBef>
              <a:spcAft>
                <a:spcPts val="1000"/>
              </a:spcAft>
            </a:pPr>
            <a:r>
              <a:rPr lang="en-US" altLang="en-US" sz="2400">
                <a:latin typeface="Calibri" panose="020F0502020204030204" pitchFamily="34" charset="0"/>
                <a:cs typeface="Calibri" panose="020F0502020204030204" pitchFamily="34" charset="0"/>
              </a:rPr>
              <a:t>Let</a:t>
            </a:r>
            <a:r>
              <a:rPr lang="en-US" altLang="en-US" sz="2400" i="1">
                <a:latin typeface="Calibri" panose="020F0502020204030204" pitchFamily="34" charset="0"/>
                <a:cs typeface="Calibri" panose="020F0502020204030204" pitchFamily="34" charset="0"/>
              </a:rPr>
              <a:t>T</a:t>
            </a:r>
            <a:r>
              <a:rPr lang="en-US" altLang="en-US" sz="2400" i="1" baseline="-25000">
                <a:latin typeface="Calibri" panose="020F0502020204030204" pitchFamily="34" charset="0"/>
                <a:cs typeface="Calibri" panose="020F0502020204030204" pitchFamily="34" charset="0"/>
              </a:rPr>
              <a:t>i </a:t>
            </a:r>
            <a:r>
              <a:rPr lang="en-US" altLang="en-US" sz="2400">
                <a:latin typeface="Calibri" panose="020F0502020204030204" pitchFamily="34" charset="0"/>
                <a:cs typeface="Calibri" panose="020F0502020204030204" pitchFamily="34" charset="0"/>
              </a:rPr>
              <a:t>= time between failure </a:t>
            </a:r>
            <a:r>
              <a:rPr lang="en-US" altLang="en-US" sz="2400" i="1">
                <a:latin typeface="Calibri" panose="020F0502020204030204" pitchFamily="34" charset="0"/>
                <a:cs typeface="Calibri" panose="020F0502020204030204" pitchFamily="34" charset="0"/>
              </a:rPr>
              <a:t>i</a:t>
            </a:r>
            <a:r>
              <a:rPr lang="en-US" altLang="en-US" sz="2400">
                <a:latin typeface="Calibri" panose="020F0502020204030204" pitchFamily="34" charset="0"/>
                <a:cs typeface="Calibri" panose="020F0502020204030204" pitchFamily="34" charset="0"/>
              </a:rPr>
              <a:t> – 1 and failure </a:t>
            </a:r>
            <a:r>
              <a:rPr lang="en-US" altLang="en-US" sz="2400" i="1">
                <a:latin typeface="Calibri" panose="020F0502020204030204" pitchFamily="34" charset="0"/>
                <a:cs typeface="Calibri" panose="020F0502020204030204" pitchFamily="34" charset="0"/>
              </a:rPr>
              <a:t>i</a:t>
            </a:r>
            <a:r>
              <a:rPr lang="en-US" altLang="en-US" sz="2400">
                <a:latin typeface="Calibri" panose="020F0502020204030204" pitchFamily="34" charset="0"/>
                <a:cs typeface="Calibri" panose="020F0502020204030204" pitchFamily="34" charset="0"/>
              </a:rPr>
              <a:t> having an exponential distribution with parameter </a:t>
            </a:r>
            <a:r>
              <a:rPr lang="en-US" altLang="en-US" sz="2400">
                <a:latin typeface="Symbol" panose="05050102010706020507" pitchFamily="18" charset="2"/>
                <a:cs typeface="Calibri" panose="020F0502020204030204" pitchFamily="34" charset="0"/>
              </a:rPr>
              <a:t>l</a:t>
            </a:r>
            <a:r>
              <a:rPr lang="en-US" altLang="en-US" sz="2400">
                <a:latin typeface="Calibri" panose="020F0502020204030204" pitchFamily="34" charset="0"/>
                <a:cs typeface="Calibri" panose="020F0502020204030204" pitchFamily="34" charset="0"/>
              </a:rPr>
              <a:t>. </a:t>
            </a:r>
          </a:p>
          <a:p>
            <a:pPr marL="0">
              <a:lnSpc>
                <a:spcPct val="115000"/>
              </a:lnSpc>
              <a:spcBef>
                <a:spcPct val="0"/>
              </a:spcBef>
              <a:spcAft>
                <a:spcPts val="1000"/>
              </a:spcAft>
            </a:pPr>
            <a:endParaRPr lang="en-US" altLang="en-US" sz="2400" i="1">
              <a:latin typeface="Calibri" panose="020F0502020204030204" pitchFamily="34" charset="0"/>
              <a:cs typeface="Calibri" panose="020F0502020204030204" pitchFamily="34" charset="0"/>
            </a:endParaRPr>
          </a:p>
          <a:p>
            <a:pPr marL="0">
              <a:lnSpc>
                <a:spcPct val="115000"/>
              </a:lnSpc>
              <a:spcBef>
                <a:spcPct val="0"/>
              </a:spcBef>
              <a:spcAft>
                <a:spcPts val="1000"/>
              </a:spcAft>
            </a:pPr>
            <a:r>
              <a:rPr lang="en-US" altLang="en-US" sz="2400" i="1">
                <a:latin typeface="Calibri" panose="020F0502020204030204" pitchFamily="34" charset="0"/>
                <a:cs typeface="Calibri" panose="020F0502020204030204" pitchFamily="34" charset="0"/>
              </a:rPr>
              <a:t>Y</a:t>
            </a:r>
            <a:r>
              <a:rPr lang="en-US" altLang="en-US" sz="2400" i="1" baseline="-25000">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 = the time of the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th failure. The sum of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 independent exponential random variables has a gamma distribution with parameters </a:t>
            </a:r>
            <a:r>
              <a:rPr lang="en-US" altLang="en-US" sz="2400">
                <a:latin typeface="Calibri" panose="020F0502020204030204" pitchFamily="34" charset="0"/>
                <a:cs typeface="Calibri" panose="020F0502020204030204" pitchFamily="34" charset="0"/>
                <a:sym typeface="Symbol" panose="05050102010706020507" pitchFamily="18" charset="2"/>
              </a:rPr>
              <a:t> and k</a:t>
            </a:r>
            <a:r>
              <a:rPr lang="en-US" altLang="en-US" sz="2400">
                <a:latin typeface="Calibri" panose="020F0502020204030204" pitchFamily="34" charset="0"/>
                <a:cs typeface="Calibri" panose="020F0502020204030204" pitchFamily="34" charset="0"/>
              </a:rPr>
              <a:t>.  </a:t>
            </a:r>
          </a:p>
          <a:p>
            <a:pPr marL="0">
              <a:lnSpc>
                <a:spcPct val="115000"/>
              </a:lnSpc>
              <a:spcBef>
                <a:spcPct val="0"/>
              </a:spcBef>
              <a:spcAft>
                <a:spcPts val="1000"/>
              </a:spcAft>
            </a:pPr>
            <a:r>
              <a:rPr lang="en-US" altLang="en-US" sz="2400">
                <a:latin typeface="Calibri" panose="020F0502020204030204" pitchFamily="34" charset="0"/>
                <a:cs typeface="Calibri" panose="020F0502020204030204" pitchFamily="34" charset="0"/>
              </a:rPr>
              <a:t>If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 is an integer (i.e. the Erlang distribution), </a:t>
            </a:r>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A5A77E-1DDE-495D-892D-1D27C0DD3871}"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163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6386" name="Object 1"/>
          <p:cNvGraphicFramePr>
            <a:graphicFrameLocks noChangeAspect="1"/>
          </p:cNvGraphicFramePr>
          <p:nvPr/>
        </p:nvGraphicFramePr>
        <p:xfrm>
          <a:off x="2743200" y="2209800"/>
          <a:ext cx="1309688" cy="904875"/>
        </p:xfrm>
        <a:graphic>
          <a:graphicData uri="http://schemas.openxmlformats.org/presentationml/2006/ole">
            <mc:AlternateContent xmlns:mc="http://schemas.openxmlformats.org/markup-compatibility/2006">
              <mc:Choice xmlns:v="urn:schemas-microsoft-com:vml" Requires="v">
                <p:oleObj spid="_x0000_s16394" name="Equation" r:id="rId3" imgW="647419" imgH="444307" progId="Equation.DSMT4">
                  <p:embed/>
                </p:oleObj>
              </mc:Choice>
              <mc:Fallback>
                <p:oleObj name="Equation" r:id="rId3" imgW="647419"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1309688"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6387" name="Object 3"/>
          <p:cNvGraphicFramePr>
            <a:graphicFrameLocks noChangeAspect="1"/>
          </p:cNvGraphicFramePr>
          <p:nvPr/>
        </p:nvGraphicFramePr>
        <p:xfrm>
          <a:off x="1828800" y="4999038"/>
          <a:ext cx="4419600" cy="1058862"/>
        </p:xfrm>
        <a:graphic>
          <a:graphicData uri="http://schemas.openxmlformats.org/presentationml/2006/ole">
            <mc:AlternateContent xmlns:mc="http://schemas.openxmlformats.org/markup-compatibility/2006">
              <mc:Choice xmlns:v="urn:schemas-microsoft-com:vml" Requires="v">
                <p:oleObj spid="_x0000_s16395" name="Equation" r:id="rId5" imgW="1943100" imgH="469900" progId="Equation.DSMT4">
                  <p:embed/>
                </p:oleObj>
              </mc:Choice>
              <mc:Fallback>
                <p:oleObj name="Equation" r:id="rId5" imgW="19431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999038"/>
                        <a:ext cx="4419600"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a:xfrm>
            <a:off x="1295400" y="381000"/>
            <a:ext cx="7107238" cy="885825"/>
          </a:xfrm>
        </p:spPr>
        <p:txBody>
          <a:bodyPr/>
          <a:lstStyle/>
          <a:p>
            <a:r>
              <a:rPr lang="en-US" altLang="en-US"/>
              <a:t>The Gamma Distribution</a:t>
            </a:r>
          </a:p>
        </p:txBody>
      </p:sp>
      <p:sp>
        <p:nvSpPr>
          <p:cNvPr id="17413" name="Content Placeholder 2"/>
          <p:cNvSpPr>
            <a:spLocks noGrp="1"/>
          </p:cNvSpPr>
          <p:nvPr>
            <p:ph idx="1"/>
          </p:nvPr>
        </p:nvSpPr>
        <p:spPr>
          <a:xfrm>
            <a:off x="609600" y="1447800"/>
            <a:ext cx="7772400" cy="1905000"/>
          </a:xfrm>
        </p:spPr>
        <p:txBody>
          <a:bodyPr/>
          <a:lstStyle/>
          <a:p>
            <a:r>
              <a:rPr lang="en-US" altLang="en-US" sz="2400">
                <a:latin typeface="Calibri" panose="020F0502020204030204" pitchFamily="34" charset="0"/>
                <a:cs typeface="Calibri" panose="020F0502020204030204" pitchFamily="34" charset="0"/>
              </a:rPr>
              <a:t>The CDF is the probability that the </a:t>
            </a:r>
            <a:r>
              <a:rPr lang="en-US" altLang="en-US" sz="2400" i="1">
                <a:latin typeface="Calibri" panose="020F0502020204030204" pitchFamily="34" charset="0"/>
                <a:cs typeface="Calibri" panose="020F0502020204030204" pitchFamily="34" charset="0"/>
              </a:rPr>
              <a:t>k</a:t>
            </a:r>
            <a:r>
              <a:rPr lang="en-US" altLang="en-US" sz="2400" baseline="30000">
                <a:latin typeface="Calibri" panose="020F0502020204030204" pitchFamily="34" charset="0"/>
                <a:cs typeface="Calibri" panose="020F0502020204030204" pitchFamily="34" charset="0"/>
              </a:rPr>
              <a:t>th</a:t>
            </a:r>
            <a:r>
              <a:rPr lang="en-US" altLang="en-US" sz="2400">
                <a:latin typeface="Calibri" panose="020F0502020204030204" pitchFamily="34" charset="0"/>
                <a:cs typeface="Calibri" panose="020F0502020204030204" pitchFamily="34" charset="0"/>
              </a:rPr>
              <a:t> failure will occur by time </a:t>
            </a:r>
            <a:r>
              <a:rPr lang="en-US" altLang="en-US" sz="2400" i="1">
                <a:latin typeface="Calibri" panose="020F0502020204030204" pitchFamily="34" charset="0"/>
                <a:cs typeface="Calibri" panose="020F0502020204030204" pitchFamily="34" charset="0"/>
              </a:rPr>
              <a:t>t</a:t>
            </a:r>
            <a:r>
              <a:rPr lang="en-US" altLang="en-US" sz="2400">
                <a:latin typeface="Calibri" panose="020F0502020204030204" pitchFamily="34" charset="0"/>
                <a:cs typeface="Calibri" panose="020F0502020204030204" pitchFamily="34" charset="0"/>
              </a:rPr>
              <a:t>. </a:t>
            </a:r>
          </a:p>
          <a:p>
            <a:r>
              <a:rPr lang="en-US" altLang="en-US" sz="2400">
                <a:latin typeface="Calibri" panose="020F0502020204030204" pitchFamily="34" charset="0"/>
                <a:cs typeface="Calibri" panose="020F0502020204030204" pitchFamily="34" charset="0"/>
              </a:rPr>
              <a:t>The mean value for </a:t>
            </a:r>
            <a:r>
              <a:rPr lang="en-US" altLang="en-US" sz="2400" i="1">
                <a:latin typeface="Calibri" panose="020F0502020204030204" pitchFamily="34" charset="0"/>
                <a:cs typeface="Calibri" panose="020F0502020204030204" pitchFamily="34" charset="0"/>
              </a:rPr>
              <a:t>Y</a:t>
            </a:r>
            <a:r>
              <a:rPr lang="en-US" altLang="en-US" sz="2400" i="1" baseline="-25000">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 is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a:t>
            </a:r>
            <a:r>
              <a:rPr lang="en-US" altLang="en-US" sz="2400">
                <a:latin typeface="Symbol" panose="05050102010706020507" pitchFamily="18" charset="2"/>
                <a:cs typeface="Calibri" panose="020F0502020204030204" pitchFamily="34" charset="0"/>
              </a:rPr>
              <a:t>l</a:t>
            </a:r>
            <a:r>
              <a:rPr lang="en-US" altLang="en-US" sz="2400">
                <a:latin typeface="Calibri" panose="020F0502020204030204" pitchFamily="34" charset="0"/>
                <a:cs typeface="Calibri" panose="020F0502020204030204" pitchFamily="34" charset="0"/>
              </a:rPr>
              <a:t>, and the variance is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a:t>
            </a:r>
            <a:r>
              <a:rPr lang="en-US" altLang="en-US" sz="2400">
                <a:latin typeface="Symbol" panose="05050102010706020507" pitchFamily="18" charset="2"/>
                <a:cs typeface="Calibri" panose="020F0502020204030204" pitchFamily="34" charset="0"/>
              </a:rPr>
              <a:t>l</a:t>
            </a:r>
            <a:r>
              <a:rPr lang="en-US" altLang="en-US" sz="2400" baseline="30000">
                <a:latin typeface="Calibri" panose="020F0502020204030204" pitchFamily="34" charset="0"/>
                <a:cs typeface="Calibri" panose="020F0502020204030204" pitchFamily="34" charset="0"/>
              </a:rPr>
              <a:t>2</a:t>
            </a:r>
            <a:r>
              <a:rPr lang="en-US" altLang="en-US" sz="2400">
                <a:latin typeface="Calibri" panose="020F0502020204030204" pitchFamily="34" charset="0"/>
                <a:cs typeface="Calibri" panose="020F0502020204030204" pitchFamily="34" charset="0"/>
              </a:rPr>
              <a:t>. </a:t>
            </a:r>
          </a:p>
          <a:p>
            <a:r>
              <a:rPr lang="en-US" altLang="en-US" sz="2400">
                <a:latin typeface="Calibri" panose="020F0502020204030204" pitchFamily="34" charset="0"/>
                <a:cs typeface="Calibri" panose="020F0502020204030204" pitchFamily="34" charset="0"/>
              </a:rPr>
              <a:t>The mode is (</a:t>
            </a:r>
            <a:r>
              <a:rPr lang="en-US" altLang="en-US" sz="2400" i="1">
                <a:latin typeface="Calibri" panose="020F0502020204030204" pitchFamily="34" charset="0"/>
                <a:cs typeface="Calibri" panose="020F0502020204030204" pitchFamily="34" charset="0"/>
              </a:rPr>
              <a:t>k</a:t>
            </a:r>
            <a:r>
              <a:rPr lang="en-US" altLang="en-US" sz="2400">
                <a:latin typeface="Calibri" panose="020F0502020204030204" pitchFamily="34" charset="0"/>
                <a:cs typeface="Calibri" panose="020F0502020204030204" pitchFamily="34" charset="0"/>
              </a:rPr>
              <a:t> </a:t>
            </a:r>
            <a:r>
              <a:rPr lang="en-US" altLang="en-US" sz="2400" i="1">
                <a:latin typeface="Calibri" panose="020F0502020204030204" pitchFamily="34" charset="0"/>
                <a:cs typeface="Calibri" panose="020F0502020204030204" pitchFamily="34" charset="0"/>
              </a:rPr>
              <a:t>–</a:t>
            </a:r>
            <a:r>
              <a:rPr lang="en-US" altLang="en-US" sz="2400">
                <a:latin typeface="Calibri" panose="020F0502020204030204" pitchFamily="34" charset="0"/>
                <a:cs typeface="Calibri" panose="020F0502020204030204" pitchFamily="34" charset="0"/>
              </a:rPr>
              <a:t> 1)/</a:t>
            </a:r>
            <a:r>
              <a:rPr lang="en-US" altLang="en-US" sz="2400">
                <a:latin typeface="Symbol" panose="05050102010706020507" pitchFamily="18" charset="2"/>
                <a:cs typeface="Calibri" panose="020F0502020204030204" pitchFamily="34" charset="0"/>
              </a:rPr>
              <a:t>l</a:t>
            </a:r>
            <a:r>
              <a:rPr lang="en-US" altLang="en-US" sz="2400">
                <a:latin typeface="Calibri" panose="020F0502020204030204" pitchFamily="34" charset="0"/>
                <a:cs typeface="Calibri" panose="020F0502020204030204" pitchFamily="34" charset="0"/>
              </a:rPr>
              <a:t>. </a:t>
            </a:r>
            <a:endParaRPr lang="en-US" altLang="en-US" sz="2400"/>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988B386-AAF9-4FA8-AF29-5F01E0E92D8D}"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174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7410" name="Object 1"/>
          <p:cNvGraphicFramePr>
            <a:graphicFrameLocks noChangeAspect="1"/>
          </p:cNvGraphicFramePr>
          <p:nvPr/>
        </p:nvGraphicFramePr>
        <p:xfrm>
          <a:off x="914400" y="3200400"/>
          <a:ext cx="5162550" cy="1076325"/>
        </p:xfrm>
        <a:graphic>
          <a:graphicData uri="http://schemas.openxmlformats.org/presentationml/2006/ole">
            <mc:AlternateContent xmlns:mc="http://schemas.openxmlformats.org/markup-compatibility/2006">
              <mc:Choice xmlns:v="urn:schemas-microsoft-com:vml" Requires="v">
                <p:oleObj spid="_x0000_s17418" name="Equation" r:id="rId3" imgW="2235200" imgH="469900" progId="Equation.DSMT4">
                  <p:embed/>
                </p:oleObj>
              </mc:Choice>
              <mc:Fallback>
                <p:oleObj name="Equation" r:id="rId3" imgW="22352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0400"/>
                        <a:ext cx="516255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98307" name="Object 3"/>
          <p:cNvGraphicFramePr>
            <a:graphicFrameLocks noChangeAspect="1"/>
          </p:cNvGraphicFramePr>
          <p:nvPr/>
        </p:nvGraphicFramePr>
        <p:xfrm>
          <a:off x="838200" y="4419600"/>
          <a:ext cx="6638925" cy="1517650"/>
        </p:xfrm>
        <a:graphic>
          <a:graphicData uri="http://schemas.openxmlformats.org/presentationml/2006/ole">
            <mc:AlternateContent xmlns:mc="http://schemas.openxmlformats.org/markup-compatibility/2006">
              <mc:Choice xmlns:v="urn:schemas-microsoft-com:vml" Requires="v">
                <p:oleObj spid="_x0000_s17419" name="Equation" r:id="rId5" imgW="3035160" imgH="685800" progId="Equation.DSMT4">
                  <p:embed/>
                </p:oleObj>
              </mc:Choice>
              <mc:Fallback>
                <p:oleObj name="Equation" r:id="rId5" imgW="3035160" imgH="685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419600"/>
                        <a:ext cx="6638925"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24000" y="381000"/>
            <a:ext cx="7107238" cy="790575"/>
          </a:xfrm>
        </p:spPr>
        <p:txBody>
          <a:bodyPr/>
          <a:lstStyle/>
          <a:p>
            <a:pPr>
              <a:lnSpc>
                <a:spcPct val="115000"/>
              </a:lnSpc>
            </a:pPr>
            <a:r>
              <a:rPr lang="en-US" altLang="en-US" b="1">
                <a:latin typeface="Calibri" panose="020F0502020204030204" pitchFamily="34" charset="0"/>
                <a:cs typeface="Calibri" panose="020F0502020204030204" pitchFamily="34" charset="0"/>
              </a:rPr>
              <a:t>Related Failure Distributions</a:t>
            </a:r>
            <a:endParaRPr lang="en-US" altLang="en-US">
              <a:latin typeface="Calibri" panose="020F0502020204030204" pitchFamily="34" charset="0"/>
              <a:cs typeface="Calibri" panose="020F0502020204030204" pitchFamily="34" charset="0"/>
            </a:endParaRPr>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D92D36-F8B8-4772-9568-399C43FC82D5}"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304800" y="1981200"/>
          <a:ext cx="8229600" cy="1682750"/>
        </p:xfrm>
        <a:graphic>
          <a:graphicData uri="http://schemas.openxmlformats.org/drawingml/2006/table">
            <a:tbl>
              <a:tblPr/>
              <a:tblGrid>
                <a:gridCol w="3881335">
                  <a:extLst>
                    <a:ext uri="{9D8B030D-6E8A-4147-A177-3AD203B41FA5}">
                      <a16:colId xmlns:a16="http://schemas.microsoft.com/office/drawing/2014/main" val="20000"/>
                    </a:ext>
                  </a:extLst>
                </a:gridCol>
                <a:gridCol w="2487850">
                  <a:extLst>
                    <a:ext uri="{9D8B030D-6E8A-4147-A177-3AD203B41FA5}">
                      <a16:colId xmlns:a16="http://schemas.microsoft.com/office/drawing/2014/main" val="20001"/>
                    </a:ext>
                  </a:extLst>
                </a:gridCol>
                <a:gridCol w="1860415">
                  <a:extLst>
                    <a:ext uri="{9D8B030D-6E8A-4147-A177-3AD203B41FA5}">
                      <a16:colId xmlns:a16="http://schemas.microsoft.com/office/drawing/2014/main" val="20002"/>
                    </a:ext>
                  </a:extLst>
                </a:gridCol>
              </a:tblGrid>
              <a:tr h="420687">
                <a:tc>
                  <a:txBody>
                    <a:bodyPr/>
                    <a:lstStyle/>
                    <a:p>
                      <a:pPr marL="0" marR="0">
                        <a:lnSpc>
                          <a:spcPct val="115000"/>
                        </a:lnSpc>
                        <a:spcBef>
                          <a:spcPts val="0"/>
                        </a:spcBef>
                        <a:spcAft>
                          <a:spcPts val="0"/>
                        </a:spcAft>
                      </a:pPr>
                      <a:r>
                        <a:rPr lang="en-US" sz="2400">
                          <a:latin typeface="Calibri"/>
                          <a:ea typeface="Calibri"/>
                          <a:cs typeface="Times New Roman"/>
                        </a:rPr>
                        <a:t>Random Variable</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Distribution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Parameter(s)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687">
                <a:tc>
                  <a:txBody>
                    <a:bodyPr/>
                    <a:lstStyle/>
                    <a:p>
                      <a:pPr marL="0" marR="0">
                        <a:lnSpc>
                          <a:spcPct val="115000"/>
                        </a:lnSpc>
                        <a:spcBef>
                          <a:spcPts val="0"/>
                        </a:spcBef>
                        <a:spcAft>
                          <a:spcPts val="0"/>
                        </a:spcAft>
                      </a:pPr>
                      <a:r>
                        <a:rPr lang="en-US" sz="2400">
                          <a:latin typeface="Calibri"/>
                          <a:ea typeface="Calibri"/>
                          <a:cs typeface="Times New Roman"/>
                        </a:rPr>
                        <a:t>T, time to failure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Exponential</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2400">
                          <a:latin typeface="Calibri"/>
                          <a:ea typeface="Calibri"/>
                          <a:cs typeface="Times New Roman"/>
                          <a:sym typeface="Symbol"/>
                        </a:rPr>
                        <a:t></a:t>
                      </a:r>
                      <a:endParaRPr lang="en-US" sz="24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20687">
                <a:tc>
                  <a:txBody>
                    <a:bodyPr/>
                    <a:lstStyle/>
                    <a:p>
                      <a:pPr marL="0" marR="0">
                        <a:lnSpc>
                          <a:spcPct val="115000"/>
                        </a:lnSpc>
                        <a:spcBef>
                          <a:spcPts val="0"/>
                        </a:spcBef>
                        <a:spcAft>
                          <a:spcPts val="0"/>
                        </a:spcAft>
                      </a:pPr>
                      <a:r>
                        <a:rPr lang="en-US" sz="2400">
                          <a:latin typeface="Calibri"/>
                          <a:ea typeface="Calibri"/>
                          <a:cs typeface="Times New Roman"/>
                        </a:rPr>
                        <a:t>Y</a:t>
                      </a:r>
                      <a:r>
                        <a:rPr lang="en-US" sz="2400" baseline="-25000">
                          <a:latin typeface="Calibri"/>
                          <a:ea typeface="Calibri"/>
                          <a:cs typeface="Times New Roman"/>
                        </a:rPr>
                        <a:t>k</a:t>
                      </a:r>
                      <a:r>
                        <a:rPr lang="en-US" sz="2400">
                          <a:latin typeface="Calibri"/>
                          <a:ea typeface="Calibri"/>
                          <a:cs typeface="Times New Roman"/>
                        </a:rPr>
                        <a:t>, time of the k</a:t>
                      </a:r>
                      <a:r>
                        <a:rPr lang="en-US" sz="2400" baseline="30000">
                          <a:latin typeface="Calibri"/>
                          <a:ea typeface="Calibri"/>
                          <a:cs typeface="Times New Roman"/>
                        </a:rPr>
                        <a:t>th </a:t>
                      </a:r>
                      <a:r>
                        <a:rPr lang="en-US" sz="2400">
                          <a:latin typeface="Calibri"/>
                          <a:ea typeface="Calibri"/>
                          <a:cs typeface="Times New Roman"/>
                        </a:rPr>
                        <a:t>failure</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Gamma (Erlang)</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sym typeface="Symbol"/>
                        </a:rPr>
                        <a:t></a:t>
                      </a:r>
                      <a:r>
                        <a:rPr lang="en-US" sz="2400">
                          <a:latin typeface="Calibri"/>
                          <a:ea typeface="Calibri"/>
                          <a:cs typeface="Times New Roman"/>
                        </a:rPr>
                        <a:t>, k</a:t>
                      </a:r>
                    </a:p>
                  </a:txBody>
                  <a:tcPr marL="68580" marR="68580" marT="0" marB="0">
                    <a:lnL>
                      <a:noFill/>
                    </a:lnL>
                    <a:lnR>
                      <a:noFill/>
                    </a:lnR>
                    <a:lnT>
                      <a:noFill/>
                    </a:lnT>
                    <a:lnB>
                      <a:noFill/>
                    </a:lnB>
                  </a:tcPr>
                </a:tc>
                <a:extLst>
                  <a:ext uri="{0D108BD9-81ED-4DB2-BD59-A6C34878D82A}">
                    <a16:rowId xmlns:a16="http://schemas.microsoft.com/office/drawing/2014/main" val="10002"/>
                  </a:ext>
                </a:extLst>
              </a:tr>
              <a:tr h="420687">
                <a:tc>
                  <a:txBody>
                    <a:bodyPr/>
                    <a:lstStyle/>
                    <a:p>
                      <a:pPr marL="0" marR="0">
                        <a:lnSpc>
                          <a:spcPct val="115000"/>
                        </a:lnSpc>
                        <a:spcBef>
                          <a:spcPts val="0"/>
                        </a:spcBef>
                        <a:spcAft>
                          <a:spcPts val="0"/>
                        </a:spcAft>
                      </a:pPr>
                      <a:r>
                        <a:rPr lang="en-US" sz="2400">
                          <a:latin typeface="Calibri"/>
                          <a:ea typeface="Calibri"/>
                          <a:cs typeface="Times New Roman"/>
                        </a:rPr>
                        <a:t>N, number of failures in time 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Poisson</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Times New Roman"/>
                          <a:sym typeface="Symbol"/>
                        </a:rPr>
                        <a:t></a:t>
                      </a:r>
                      <a:endParaRPr lang="en-US" sz="24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a:xfrm>
            <a:off x="1219200" y="304800"/>
            <a:ext cx="7107238" cy="885825"/>
          </a:xfrm>
        </p:spPr>
        <p:txBody>
          <a:bodyPr/>
          <a:lstStyle/>
          <a:p>
            <a:r>
              <a:rPr lang="en-US" altLang="en-US" b="1">
                <a:latin typeface="Calibri" panose="020F0502020204030204" pitchFamily="34" charset="0"/>
                <a:cs typeface="Calibri" panose="020F0502020204030204" pitchFamily="34" charset="0"/>
              </a:rPr>
              <a:t>EXAMPLE 3.9</a:t>
            </a:r>
            <a:endParaRPr lang="en-US" altLang="en-US"/>
          </a:p>
        </p:txBody>
      </p:sp>
      <p:sp>
        <p:nvSpPr>
          <p:cNvPr id="18436" name="Content Placeholder 4"/>
          <p:cNvSpPr>
            <a:spLocks noGrp="1"/>
          </p:cNvSpPr>
          <p:nvPr>
            <p:ph idx="1"/>
          </p:nvPr>
        </p:nvSpPr>
        <p:spPr>
          <a:xfrm>
            <a:off x="228600" y="1447800"/>
            <a:ext cx="8534400" cy="2438400"/>
          </a:xfrm>
        </p:spPr>
        <p:txBody>
          <a:bodyPr/>
          <a:lstStyle/>
          <a:p>
            <a:pPr marL="457200">
              <a:lnSpc>
                <a:spcPct val="115000"/>
              </a:lnSpc>
              <a:spcBef>
                <a:spcPct val="0"/>
              </a:spcBef>
              <a:spcAft>
                <a:spcPts val="1000"/>
              </a:spcAft>
            </a:pPr>
            <a:r>
              <a:rPr lang="en-US" altLang="en-US">
                <a:latin typeface="Calibri" panose="020F0502020204030204" pitchFamily="34" charset="0"/>
                <a:cs typeface="Calibri" panose="020F0502020204030204" pitchFamily="34" charset="0"/>
              </a:rPr>
              <a:t>	</a:t>
            </a:r>
            <a:r>
              <a:rPr lang="en-US" altLang="en-US" sz="2200">
                <a:latin typeface="Calibri" panose="020F0502020204030204" pitchFamily="34" charset="0"/>
                <a:cs typeface="Calibri" panose="020F0502020204030204" pitchFamily="34" charset="0"/>
              </a:rPr>
              <a:t>A specially designed welding machine has a nonrepairable motor with a constant failure rate of 0.05 failures per year. The company has purchased two spare motors. If the design life of the welding machine is 10 yr, what is the probability that the two spares will be adequate?</a:t>
            </a:r>
          </a:p>
          <a:p>
            <a:pPr marL="457200"/>
            <a:endParaRPr lang="en-US" altLang="en-US"/>
          </a:p>
        </p:txBody>
      </p:sp>
      <p:sp>
        <p:nvSpPr>
          <p:cNvPr id="3" name="Date Placeholder 2"/>
          <p:cNvSpPr>
            <a:spLocks noGrp="1"/>
          </p:cNvSpPr>
          <p:nvPr>
            <p:ph type="dt" sz="quarter" idx="10"/>
          </p:nvPr>
        </p:nvSpPr>
        <p:spPr/>
        <p:txBody>
          <a:bodyPr/>
          <a:lstStyle/>
          <a:p>
            <a:pPr>
              <a:defRPr/>
            </a:pPr>
            <a:r>
              <a:rPr lang="en-US"/>
              <a:t>Chapter 3</a:t>
            </a:r>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1816B8-669A-4288-A5C3-221176BBEE5B}"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sp>
        <p:nvSpPr>
          <p:cNvPr id="18439" name="TextBox 5"/>
          <p:cNvSpPr txBox="1">
            <a:spLocks noChangeArrowheads="1"/>
          </p:cNvSpPr>
          <p:nvPr/>
        </p:nvSpPr>
        <p:spPr bwMode="auto">
          <a:xfrm>
            <a:off x="914400" y="3810000"/>
            <a:ext cx="2613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Symbol" panose="05050102010706020507" pitchFamily="18" charset="2"/>
                <a:cs typeface="Calibri" panose="020F0502020204030204" pitchFamily="34" charset="0"/>
              </a:rPr>
              <a:t>l</a:t>
            </a:r>
            <a:r>
              <a:rPr lang="en-US" altLang="en-US" i="1">
                <a:latin typeface="Calibri" panose="020F0502020204030204" pitchFamily="34" charset="0"/>
                <a:cs typeface="Calibri" panose="020F0502020204030204" pitchFamily="34" charset="0"/>
              </a:rPr>
              <a:t>t</a:t>
            </a:r>
            <a:r>
              <a:rPr lang="en-US" altLang="en-US">
                <a:latin typeface="Calibri" panose="020F0502020204030204" pitchFamily="34" charset="0"/>
                <a:cs typeface="Calibri" panose="020F0502020204030204" pitchFamily="34" charset="0"/>
              </a:rPr>
              <a:t> = 0.05(10) = 0.5. </a:t>
            </a:r>
            <a:endParaRPr lang="en-US" altLang="en-US"/>
          </a:p>
        </p:txBody>
      </p:sp>
      <p:sp>
        <p:nvSpPr>
          <p:cNvPr id="184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8434" name="Object 1"/>
          <p:cNvGraphicFramePr>
            <a:graphicFrameLocks noChangeAspect="1"/>
          </p:cNvGraphicFramePr>
          <p:nvPr/>
        </p:nvGraphicFramePr>
        <p:xfrm>
          <a:off x="914400" y="4572000"/>
          <a:ext cx="6565900" cy="904875"/>
        </p:xfrm>
        <a:graphic>
          <a:graphicData uri="http://schemas.openxmlformats.org/presentationml/2006/ole">
            <mc:AlternateContent xmlns:mc="http://schemas.openxmlformats.org/markup-compatibility/2006">
              <mc:Choice xmlns:v="urn:schemas-microsoft-com:vml" Requires="v">
                <p:oleObj spid="_x0000_s18441" name="Equation" r:id="rId3" imgW="3251200" imgH="444500" progId="Equation.DSMT4">
                  <p:embed/>
                </p:oleObj>
              </mc:Choice>
              <mc:Fallback>
                <p:oleObj name="Equation" r:id="rId3" imgW="32512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65659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447800" y="228600"/>
            <a:ext cx="7107238" cy="885825"/>
          </a:xfrm>
        </p:spPr>
        <p:txBody>
          <a:bodyPr/>
          <a:lstStyle/>
          <a:p>
            <a:r>
              <a:rPr lang="en-US" altLang="en-US" b="1">
                <a:latin typeface="Calibri" panose="020F0502020204030204" pitchFamily="34" charset="0"/>
                <a:cs typeface="Calibri" panose="020F0502020204030204" pitchFamily="34" charset="0"/>
              </a:rPr>
              <a:t>EXAMPLE 3.9</a:t>
            </a:r>
            <a:endParaRPr lang="en-US" altLang="en-US"/>
          </a:p>
        </p:txBody>
      </p:sp>
      <p:sp>
        <p:nvSpPr>
          <p:cNvPr id="3" name="Content Placeholder 2"/>
          <p:cNvSpPr>
            <a:spLocks noGrp="1"/>
          </p:cNvSpPr>
          <p:nvPr>
            <p:ph idx="1"/>
          </p:nvPr>
        </p:nvSpPr>
        <p:spPr>
          <a:xfrm>
            <a:off x="304800" y="1371600"/>
            <a:ext cx="8382000" cy="2438400"/>
          </a:xfrm>
        </p:spPr>
        <p:txBody>
          <a:bodyPr/>
          <a:lstStyle/>
          <a:p>
            <a:pPr marL="457200" indent="228600">
              <a:lnSpc>
                <a:spcPct val="115000"/>
              </a:lnSpc>
              <a:spcBef>
                <a:spcPts val="0"/>
              </a:spcBef>
              <a:spcAft>
                <a:spcPts val="1000"/>
              </a:spcAft>
              <a:defRPr/>
            </a:pPr>
            <a:r>
              <a:rPr lang="en-US" sz="2400" dirty="0">
                <a:latin typeface="Calibri"/>
                <a:ea typeface="Calibri"/>
                <a:cs typeface="Times New Roman"/>
              </a:rPr>
              <a:t>Let </a:t>
            </a:r>
            <a:r>
              <a:rPr lang="en-US" sz="2400" i="1" dirty="0">
                <a:latin typeface="Calibri"/>
                <a:ea typeface="Calibri"/>
                <a:cs typeface="Times New Roman"/>
              </a:rPr>
              <a:t>Y</a:t>
            </a:r>
            <a:r>
              <a:rPr lang="en-US" sz="2400" baseline="-25000" dirty="0">
                <a:latin typeface="Calibri"/>
                <a:ea typeface="Calibri"/>
                <a:cs typeface="Times New Roman"/>
              </a:rPr>
              <a:t>3</a:t>
            </a:r>
            <a:r>
              <a:rPr lang="en-US" sz="2400" dirty="0">
                <a:latin typeface="Calibri"/>
                <a:ea typeface="Calibri"/>
                <a:cs typeface="Times New Roman"/>
              </a:rPr>
              <a:t> be the time of the third failure. </a:t>
            </a:r>
            <a:r>
              <a:rPr lang="en-US" sz="2400" i="1" dirty="0">
                <a:latin typeface="Calibri"/>
                <a:ea typeface="Calibri"/>
                <a:cs typeface="Times New Roman"/>
              </a:rPr>
              <a:t>Y</a:t>
            </a:r>
            <a:r>
              <a:rPr lang="en-US" sz="2400" baseline="-25000" dirty="0">
                <a:latin typeface="Calibri"/>
                <a:ea typeface="Calibri"/>
                <a:cs typeface="Times New Roman"/>
              </a:rPr>
              <a:t>3</a:t>
            </a:r>
            <a:r>
              <a:rPr lang="en-US" sz="2400" dirty="0">
                <a:latin typeface="Calibri"/>
                <a:ea typeface="Calibri"/>
                <a:cs typeface="Times New Roman"/>
              </a:rPr>
              <a:t> has a gamma distribution with </a:t>
            </a:r>
            <a:r>
              <a:rPr lang="en-US" sz="2400" i="1" dirty="0">
                <a:latin typeface="Calibri"/>
                <a:ea typeface="Calibri"/>
                <a:cs typeface="Times New Roman"/>
              </a:rPr>
              <a:t>k</a:t>
            </a:r>
            <a:r>
              <a:rPr lang="en-US" sz="2400" dirty="0">
                <a:latin typeface="Calibri"/>
                <a:ea typeface="Calibri"/>
                <a:cs typeface="Times New Roman"/>
              </a:rPr>
              <a:t> </a:t>
            </a:r>
            <a:r>
              <a:rPr lang="en-US" sz="2400" i="1" dirty="0">
                <a:latin typeface="Calibri"/>
                <a:ea typeface="Calibri"/>
                <a:cs typeface="Times New Roman"/>
              </a:rPr>
              <a:t>=</a:t>
            </a:r>
            <a:r>
              <a:rPr lang="en-US" sz="2400" dirty="0">
                <a:latin typeface="Calibri"/>
                <a:ea typeface="Calibri"/>
                <a:cs typeface="Times New Roman"/>
              </a:rPr>
              <a:t> 3 and </a:t>
            </a:r>
            <a:r>
              <a:rPr lang="en-US" sz="2400" dirty="0">
                <a:latin typeface="Symbol"/>
                <a:ea typeface="Calibri"/>
                <a:cs typeface="Times New Roman"/>
              </a:rPr>
              <a:t>l</a:t>
            </a:r>
            <a:r>
              <a:rPr lang="en-US" sz="2400" dirty="0">
                <a:latin typeface="Calibri"/>
                <a:ea typeface="Calibri"/>
                <a:cs typeface="Times New Roman"/>
              </a:rPr>
              <a:t> = 0.05. </a:t>
            </a:r>
          </a:p>
          <a:p>
            <a:pPr marL="457200" indent="228600">
              <a:lnSpc>
                <a:spcPct val="115000"/>
              </a:lnSpc>
              <a:spcBef>
                <a:spcPts val="0"/>
              </a:spcBef>
              <a:spcAft>
                <a:spcPts val="1000"/>
              </a:spcAft>
              <a:defRPr/>
            </a:pPr>
            <a:r>
              <a:rPr lang="en-US" sz="2400" dirty="0">
                <a:latin typeface="Calibri"/>
                <a:ea typeface="Calibri"/>
                <a:cs typeface="Times New Roman"/>
              </a:rPr>
              <a:t>The expected, or mean, time to obtain 3 failures is 3/0.05 = 60 yr. </a:t>
            </a:r>
          </a:p>
          <a:p>
            <a:pPr marL="457200" indent="228600">
              <a:lnSpc>
                <a:spcPct val="115000"/>
              </a:lnSpc>
              <a:spcBef>
                <a:spcPts val="0"/>
              </a:spcBef>
              <a:spcAft>
                <a:spcPts val="1000"/>
              </a:spcAft>
              <a:defRPr/>
            </a:pPr>
            <a:r>
              <a:rPr lang="en-US" sz="2400" dirty="0">
                <a:latin typeface="Calibri"/>
                <a:ea typeface="Calibri"/>
                <a:cs typeface="Times New Roman"/>
              </a:rPr>
              <a:t>The probability that the third failure will occur within 10 yr is</a:t>
            </a:r>
          </a:p>
          <a:p>
            <a:pPr>
              <a:defRPr/>
            </a:pPr>
            <a:endParaRPr lang="en-US" dirty="0"/>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54AA2B-CCEC-44C2-8768-6588D96183C0}"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194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9458" name="Object 1"/>
          <p:cNvGraphicFramePr>
            <a:graphicFrameLocks noChangeAspect="1"/>
          </p:cNvGraphicFramePr>
          <p:nvPr/>
        </p:nvGraphicFramePr>
        <p:xfrm>
          <a:off x="762000" y="3810000"/>
          <a:ext cx="7143750" cy="1066800"/>
        </p:xfrm>
        <a:graphic>
          <a:graphicData uri="http://schemas.openxmlformats.org/presentationml/2006/ole">
            <mc:AlternateContent xmlns:mc="http://schemas.openxmlformats.org/markup-compatibility/2006">
              <mc:Choice xmlns:v="urn:schemas-microsoft-com:vml" Requires="v">
                <p:oleObj spid="_x0000_s19465" name="Equation" r:id="rId3" imgW="3568700" imgH="533400" progId="Equation.DSMT4">
                  <p:embed/>
                </p:oleObj>
              </mc:Choice>
              <mc:Fallback>
                <p:oleObj name="Equation" r:id="rId3" imgW="35687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71437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457200" y="5257800"/>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Note: 0.0144 = 1 – 0.9856 since the probability of two or fewer failures in 10 yr is complementary to the event that the third failure occurs within 10 yr.</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1295400" y="457200"/>
            <a:ext cx="7061200" cy="914400"/>
          </a:xfrm>
          <a:noFill/>
        </p:spPr>
        <p:txBody>
          <a:bodyPr/>
          <a:lstStyle/>
          <a:p>
            <a:r>
              <a:rPr lang="en-US" altLang="en-US" sz="3600"/>
              <a:t>Redundancy</a:t>
            </a:r>
            <a:br>
              <a:rPr lang="en-US" altLang="en-US" sz="3600"/>
            </a:br>
            <a:r>
              <a:rPr lang="en-US" altLang="en-US" sz="3600"/>
              <a:t>2 identical components  with CFR</a:t>
            </a:r>
          </a:p>
        </p:txBody>
      </p:sp>
      <p:graphicFrame>
        <p:nvGraphicFramePr>
          <p:cNvPr id="20482" name="Object 3"/>
          <p:cNvGraphicFramePr>
            <a:graphicFrameLocks/>
          </p:cNvGraphicFramePr>
          <p:nvPr>
            <p:ph idx="1"/>
          </p:nvPr>
        </p:nvGraphicFramePr>
        <p:xfrm>
          <a:off x="914400" y="2022475"/>
          <a:ext cx="4114800" cy="831850"/>
        </p:xfrm>
        <a:graphic>
          <a:graphicData uri="http://schemas.openxmlformats.org/presentationml/2006/ole">
            <mc:AlternateContent xmlns:mc="http://schemas.openxmlformats.org/markup-compatibility/2006">
              <mc:Choice xmlns:v="urn:schemas-microsoft-com:vml" Requires="v">
                <p:oleObj spid="_x0000_s20488" name="Equation" r:id="rId4" imgW="1193760" imgH="241200" progId="Equation.3">
                  <p:embed/>
                </p:oleObj>
              </mc:Choice>
              <mc:Fallback>
                <p:oleObj name="Equation" r:id="rId4" imgW="1193760" imgH="241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022475"/>
                        <a:ext cx="41148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088768-F868-4751-BE64-CE50490AC5B3}"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graphicFrame>
        <p:nvGraphicFramePr>
          <p:cNvPr id="20483" name="Object 4"/>
          <p:cNvGraphicFramePr>
            <a:graphicFrameLocks/>
          </p:cNvGraphicFramePr>
          <p:nvPr/>
        </p:nvGraphicFramePr>
        <p:xfrm>
          <a:off x="1905000" y="3124200"/>
          <a:ext cx="4876800" cy="842963"/>
        </p:xfrm>
        <a:graphic>
          <a:graphicData uri="http://schemas.openxmlformats.org/presentationml/2006/ole">
            <mc:AlternateContent xmlns:mc="http://schemas.openxmlformats.org/markup-compatibility/2006">
              <mc:Choice xmlns:v="urn:schemas-microsoft-com:vml" Requires="v">
                <p:oleObj spid="_x0000_s20489" name="Equation" r:id="rId6" imgW="1295280" imgH="215640" progId="Equation.3">
                  <p:embed/>
                </p:oleObj>
              </mc:Choice>
              <mc:Fallback>
                <p:oleObj name="Equation" r:id="rId6" imgW="1295280" imgH="2156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124200"/>
                        <a:ext cx="48768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5"/>
          <p:cNvGraphicFramePr>
            <a:graphicFrameLocks/>
          </p:cNvGraphicFramePr>
          <p:nvPr/>
        </p:nvGraphicFramePr>
        <p:xfrm>
          <a:off x="1905000" y="4114800"/>
          <a:ext cx="3352800" cy="838200"/>
        </p:xfrm>
        <a:graphic>
          <a:graphicData uri="http://schemas.openxmlformats.org/presentationml/2006/ole">
            <mc:AlternateContent xmlns:mc="http://schemas.openxmlformats.org/markup-compatibility/2006">
              <mc:Choice xmlns:v="urn:schemas-microsoft-com:vml" Requires="v">
                <p:oleObj spid="_x0000_s20490" name="Equation" r:id="rId8" imgW="825480" imgH="203040" progId="Equation.3">
                  <p:embed/>
                </p:oleObj>
              </mc:Choice>
              <mc:Fallback>
                <p:oleObj name="Equation" r:id="rId8" imgW="825480" imgH="2030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114800"/>
                        <a:ext cx="335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026"/>
          <p:cNvSpPr>
            <a:spLocks noGrp="1" noChangeArrowheads="1"/>
          </p:cNvSpPr>
          <p:nvPr>
            <p:ph type="title"/>
          </p:nvPr>
        </p:nvSpPr>
        <p:spPr>
          <a:xfrm>
            <a:off x="1219200" y="533400"/>
            <a:ext cx="7620000" cy="685800"/>
          </a:xfrm>
          <a:noFill/>
        </p:spPr>
        <p:txBody>
          <a:bodyPr/>
          <a:lstStyle/>
          <a:p>
            <a:r>
              <a:rPr lang="en-US" altLang="en-US" sz="3600"/>
              <a:t>Redundancy - Hazard Rate Function</a:t>
            </a:r>
          </a:p>
        </p:txBody>
      </p:sp>
      <p:graphicFrame>
        <p:nvGraphicFramePr>
          <p:cNvPr id="21506" name="Object 1027"/>
          <p:cNvGraphicFramePr>
            <a:graphicFrameLocks/>
          </p:cNvGraphicFramePr>
          <p:nvPr>
            <p:ph idx="1"/>
          </p:nvPr>
        </p:nvGraphicFramePr>
        <p:xfrm>
          <a:off x="1206500" y="1981200"/>
          <a:ext cx="6273800" cy="1341438"/>
        </p:xfrm>
        <a:graphic>
          <a:graphicData uri="http://schemas.openxmlformats.org/presentationml/2006/ole">
            <mc:AlternateContent xmlns:mc="http://schemas.openxmlformats.org/markup-compatibility/2006">
              <mc:Choice xmlns:v="urn:schemas-microsoft-com:vml" Requires="v">
                <p:oleObj spid="_x0000_s21512" name="Equation" r:id="rId4" imgW="2019240" imgH="431640" progId="Equation.3">
                  <p:embed/>
                </p:oleObj>
              </mc:Choice>
              <mc:Fallback>
                <p:oleObj name="Equation" r:id="rId4" imgW="2019240" imgH="43164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1981200"/>
                        <a:ext cx="6273800"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72C9B31-68C9-4833-B12B-B460B4A9DC74}" type="slidenum">
              <a:rPr lang="en-US" altLang="en-US" sz="1400">
                <a:latin typeface="Tahoma" panose="020B0604030504040204" pitchFamily="34" charset="0"/>
              </a:rPr>
              <a:pPr eaLnBrk="1" hangingPunct="1"/>
              <a:t>28</a:t>
            </a:fld>
            <a:endParaRPr lang="en-US" altLang="en-US" sz="1400">
              <a:latin typeface="Tahoma" panose="020B0604030504040204" pitchFamily="34" charset="0"/>
            </a:endParaRPr>
          </a:p>
        </p:txBody>
      </p:sp>
      <p:graphicFrame>
        <p:nvGraphicFramePr>
          <p:cNvPr id="21507" name="Object 1028"/>
          <p:cNvGraphicFramePr>
            <a:graphicFrameLocks/>
          </p:cNvGraphicFramePr>
          <p:nvPr/>
        </p:nvGraphicFramePr>
        <p:xfrm>
          <a:off x="3810000" y="3429000"/>
          <a:ext cx="2667000" cy="1354138"/>
        </p:xfrm>
        <a:graphic>
          <a:graphicData uri="http://schemas.openxmlformats.org/presentationml/2006/ole">
            <mc:AlternateContent xmlns:mc="http://schemas.openxmlformats.org/markup-compatibility/2006">
              <mc:Choice xmlns:v="urn:schemas-microsoft-com:vml" Requires="v">
                <p:oleObj spid="_x0000_s21513" name="Equation" r:id="rId6" imgW="812520" imgH="431640" progId="Equation.3">
                  <p:embed/>
                </p:oleObj>
              </mc:Choice>
              <mc:Fallback>
                <p:oleObj name="Equation" r:id="rId6" imgW="812520" imgH="43164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3429000"/>
                        <a:ext cx="26670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Rectangle 1029"/>
          <p:cNvSpPr>
            <a:spLocks noChangeArrowheads="1"/>
          </p:cNvSpPr>
          <p:nvPr/>
        </p:nvSpPr>
        <p:spPr bwMode="auto">
          <a:xfrm>
            <a:off x="2286000" y="5257800"/>
            <a:ext cx="3049588" cy="569913"/>
          </a:xfrm>
          <a:prstGeom prst="rect">
            <a:avLst/>
          </a:prstGeom>
          <a:solidFill>
            <a:srgbClr val="FFCCCC"/>
          </a:solidFill>
          <a:ln w="50800">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Not a CFR process!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p:cNvGraphicFramePr>
          <p:nvPr>
            <p:ph idx="1"/>
          </p:nvPr>
        </p:nvGraphicFramePr>
        <p:xfrm>
          <a:off x="1752600" y="762000"/>
          <a:ext cx="5257800" cy="5257800"/>
        </p:xfrm>
        <a:graphic>
          <a:graphicData uri="http://schemas.openxmlformats.org/presentationml/2006/ole">
            <mc:AlternateContent xmlns:mc="http://schemas.openxmlformats.org/markup-compatibility/2006">
              <mc:Choice xmlns:v="urn:schemas-microsoft-com:vml" Requires="v">
                <p:oleObj spid="_x0000_s22533" name="Document" r:id="rId4" imgW="2743200" imgH="2743200" progId="Word.Document.8">
                  <p:embed/>
                </p:oleObj>
              </mc:Choice>
              <mc:Fallback>
                <p:oleObj name="Document" r:id="rId4" imgW="2743200" imgH="27432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762000"/>
                        <a:ext cx="52578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3"/>
          <p:cNvSpPr>
            <a:spLocks noGrp="1"/>
          </p:cNvSpPr>
          <p:nvPr>
            <p:ph type="dt" sz="quarter" idx="10"/>
          </p:nvPr>
        </p:nvSpPr>
        <p:spPr/>
        <p:txBody>
          <a:bodyPr/>
          <a:lstStyle/>
          <a:p>
            <a:pPr>
              <a:defRPr/>
            </a:pPr>
            <a:r>
              <a:rPr lang="en-US"/>
              <a:t>Chapter 3</a:t>
            </a:r>
          </a:p>
        </p:txBody>
      </p:sp>
      <p:sp>
        <p:nvSpPr>
          <p:cNvPr id="4"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6DAB1B-EB85-411C-84F7-3211BBC2BE52}" type="slidenum">
              <a:rPr lang="en-US" altLang="en-US" sz="1400">
                <a:latin typeface="Tahoma" panose="020B0604030504040204" pitchFamily="34" charset="0"/>
              </a:rPr>
              <a:pPr eaLnBrk="1" hangingPunct="1"/>
              <a:t>29</a:t>
            </a:fld>
            <a:endParaRPr lang="en-US" altLang="en-US" sz="1400">
              <a:latin typeface="Tahoma" panose="020B060403050404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1447800" y="457200"/>
            <a:ext cx="5842000" cy="660400"/>
          </a:xfrm>
          <a:noFill/>
        </p:spPr>
        <p:txBody>
          <a:bodyPr/>
          <a:lstStyle/>
          <a:p>
            <a:r>
              <a:rPr lang="en-US" altLang="en-US" sz="3600"/>
              <a:t>The Reliability Function</a:t>
            </a:r>
          </a:p>
        </p:txBody>
      </p:sp>
      <p:sp>
        <p:nvSpPr>
          <p:cNvPr id="4" name="Date Placeholder 3"/>
          <p:cNvSpPr>
            <a:spLocks noGrp="1"/>
          </p:cNvSpPr>
          <p:nvPr>
            <p:ph type="dt" sz="quarter" idx="10"/>
          </p:nvPr>
        </p:nvSpPr>
        <p:spPr/>
        <p:txBody>
          <a:bodyPr/>
          <a:lstStyle/>
          <a:p>
            <a:pPr>
              <a:defRPr/>
            </a:pPr>
            <a:r>
              <a:rPr lang="en-US"/>
              <a:t>Chapter 3</a:t>
            </a:r>
          </a:p>
        </p:txBody>
      </p:sp>
      <p:sp>
        <p:nvSpPr>
          <p:cNvPr id="5"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80F41F-D126-4BD9-83CE-8E981E47CD37}"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pic>
        <p:nvPicPr>
          <p:cNvPr id="37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7167563"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026"/>
          <p:cNvSpPr>
            <a:spLocks noGrp="1" noChangeArrowheads="1"/>
          </p:cNvSpPr>
          <p:nvPr>
            <p:ph type="title"/>
          </p:nvPr>
        </p:nvSpPr>
        <p:spPr>
          <a:xfrm>
            <a:off x="1600200" y="533400"/>
            <a:ext cx="5842000" cy="660400"/>
          </a:xfrm>
          <a:noFill/>
        </p:spPr>
        <p:txBody>
          <a:bodyPr/>
          <a:lstStyle/>
          <a:p>
            <a:r>
              <a:rPr lang="en-US" altLang="en-US" sz="3600"/>
              <a:t>Redundancy, CFR &amp; MTTF</a:t>
            </a:r>
          </a:p>
        </p:txBody>
      </p:sp>
      <p:sp>
        <p:nvSpPr>
          <p:cNvPr id="5" name="Date Placeholder 2"/>
          <p:cNvSpPr>
            <a:spLocks noGrp="1"/>
          </p:cNvSpPr>
          <p:nvPr>
            <p:ph type="dt" sz="quarter" idx="10"/>
          </p:nvPr>
        </p:nvSpPr>
        <p:spPr/>
        <p:txBody>
          <a:bodyPr/>
          <a:lstStyle/>
          <a:p>
            <a:pPr>
              <a:defRPr/>
            </a:pPr>
            <a:r>
              <a:rPr lang="en-US"/>
              <a:t>Chapter 3</a:t>
            </a:r>
          </a:p>
        </p:txBody>
      </p:sp>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0D37EE-D6EC-4D28-A0CB-EE41F63F7496}" type="slidenum">
              <a:rPr lang="en-US" altLang="en-US" sz="1400">
                <a:latin typeface="Tahoma" panose="020B0604030504040204" pitchFamily="34" charset="0"/>
              </a:rPr>
              <a:pPr eaLnBrk="1" hangingPunct="1"/>
              <a:t>30</a:t>
            </a:fld>
            <a:endParaRPr lang="en-US" altLang="en-US" sz="1400">
              <a:latin typeface="Tahoma" panose="020B0604030504040204" pitchFamily="34" charset="0"/>
            </a:endParaRPr>
          </a:p>
        </p:txBody>
      </p:sp>
      <p:graphicFrame>
        <p:nvGraphicFramePr>
          <p:cNvPr id="23554" name="Object 1028"/>
          <p:cNvGraphicFramePr>
            <a:graphicFrameLocks/>
          </p:cNvGraphicFramePr>
          <p:nvPr/>
        </p:nvGraphicFramePr>
        <p:xfrm>
          <a:off x="1905000" y="3352800"/>
          <a:ext cx="5014913" cy="1184275"/>
        </p:xfrm>
        <a:graphic>
          <a:graphicData uri="http://schemas.openxmlformats.org/presentationml/2006/ole">
            <mc:AlternateContent xmlns:mc="http://schemas.openxmlformats.org/markup-compatibility/2006">
              <mc:Choice xmlns:v="urn:schemas-microsoft-com:vml" Requires="v">
                <p:oleObj spid="_x0000_s23559" name="Equation" r:id="rId4" imgW="1638000" imgH="393480" progId="Equation.3">
                  <p:embed/>
                </p:oleObj>
              </mc:Choice>
              <mc:Fallback>
                <p:oleObj name="Equation" r:id="rId4" imgW="1638000" imgH="393480" progId="Equation.3">
                  <p:embed/>
                  <p:pic>
                    <p:nvPicPr>
                      <p:cNvPr id="0" name="Object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352800"/>
                        <a:ext cx="5014913"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1029"/>
          <p:cNvGraphicFramePr>
            <a:graphicFrameLocks noChangeAspect="1"/>
          </p:cNvGraphicFramePr>
          <p:nvPr/>
        </p:nvGraphicFramePr>
        <p:xfrm>
          <a:off x="381000" y="1905000"/>
          <a:ext cx="8153400" cy="942975"/>
        </p:xfrm>
        <a:graphic>
          <a:graphicData uri="http://schemas.openxmlformats.org/presentationml/2006/ole">
            <mc:AlternateContent xmlns:mc="http://schemas.openxmlformats.org/markup-compatibility/2006">
              <mc:Choice xmlns:v="urn:schemas-microsoft-com:vml" Requires="v">
                <p:oleObj spid="_x0000_s23560" name="Equation" r:id="rId6" imgW="2197080" imgH="253800" progId="Equation.DSMT4">
                  <p:embed/>
                </p:oleObj>
              </mc:Choice>
              <mc:Fallback>
                <p:oleObj name="Equation" r:id="rId6" imgW="2197080" imgH="253800" progId="Equation.DSMT4">
                  <p:embed/>
                  <p:pic>
                    <p:nvPicPr>
                      <p:cNvPr id="0"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905000"/>
                        <a:ext cx="81534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1026"/>
          <p:cNvSpPr>
            <a:spLocks noGrp="1" noChangeArrowheads="1"/>
          </p:cNvSpPr>
          <p:nvPr>
            <p:ph type="title"/>
          </p:nvPr>
        </p:nvSpPr>
        <p:spPr>
          <a:xfrm>
            <a:off x="1752600" y="533400"/>
            <a:ext cx="5842000" cy="660400"/>
          </a:xfrm>
          <a:noFill/>
        </p:spPr>
        <p:txBody>
          <a:bodyPr/>
          <a:lstStyle/>
          <a:p>
            <a:r>
              <a:rPr lang="en-US" altLang="en-US" sz="3600"/>
              <a:t>Two-parameter Exponential</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CB28DB-5734-4C97-8C19-C33C8DA7E240}" type="slidenum">
              <a:rPr lang="en-US" altLang="en-US" sz="1400">
                <a:latin typeface="Tahoma" panose="020B0604030504040204" pitchFamily="34" charset="0"/>
              </a:rPr>
              <a:pPr eaLnBrk="1" hangingPunct="1"/>
              <a:t>31</a:t>
            </a:fld>
            <a:endParaRPr lang="en-US" altLang="en-US" sz="1400">
              <a:latin typeface="Tahoma" panose="020B0604030504040204" pitchFamily="34" charset="0"/>
            </a:endParaRPr>
          </a:p>
        </p:txBody>
      </p:sp>
      <p:graphicFrame>
        <p:nvGraphicFramePr>
          <p:cNvPr id="24578" name="Object 1027"/>
          <p:cNvGraphicFramePr>
            <a:graphicFrameLocks/>
          </p:cNvGraphicFramePr>
          <p:nvPr/>
        </p:nvGraphicFramePr>
        <p:xfrm>
          <a:off x="1371600" y="1828800"/>
          <a:ext cx="6172200" cy="1030288"/>
        </p:xfrm>
        <a:graphic>
          <a:graphicData uri="http://schemas.openxmlformats.org/presentationml/2006/ole">
            <mc:AlternateContent xmlns:mc="http://schemas.openxmlformats.org/markup-compatibility/2006">
              <mc:Choice xmlns:v="urn:schemas-microsoft-com:vml" Requires="v">
                <p:oleObj spid="_x0000_s24584" name="Equation" r:id="rId4" imgW="2387520" imgH="393480" progId="Equation.3">
                  <p:embed/>
                </p:oleObj>
              </mc:Choice>
              <mc:Fallback>
                <p:oleObj name="Equation" r:id="rId4" imgW="2387520" imgH="39348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828800"/>
                        <a:ext cx="61722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1028"/>
          <p:cNvGraphicFramePr>
            <a:graphicFrameLocks/>
          </p:cNvGraphicFramePr>
          <p:nvPr/>
        </p:nvGraphicFramePr>
        <p:xfrm>
          <a:off x="1295400" y="3276600"/>
          <a:ext cx="4953000" cy="747713"/>
        </p:xfrm>
        <a:graphic>
          <a:graphicData uri="http://schemas.openxmlformats.org/presentationml/2006/ole">
            <mc:AlternateContent xmlns:mc="http://schemas.openxmlformats.org/markup-compatibility/2006">
              <mc:Choice xmlns:v="urn:schemas-microsoft-com:vml" Requires="v">
                <p:oleObj spid="_x0000_s24585" name="Equation" r:id="rId6" imgW="1218960" imgH="228600" progId="Equation.3">
                  <p:embed/>
                </p:oleObj>
              </mc:Choice>
              <mc:Fallback>
                <p:oleObj name="Equation" r:id="rId6" imgW="1218960" imgH="22860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276600"/>
                        <a:ext cx="495300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1030"/>
          <p:cNvGraphicFramePr>
            <a:graphicFrameLocks noChangeAspect="1"/>
          </p:cNvGraphicFramePr>
          <p:nvPr/>
        </p:nvGraphicFramePr>
        <p:xfrm>
          <a:off x="1154113" y="4267200"/>
          <a:ext cx="6378575" cy="1346200"/>
        </p:xfrm>
        <a:graphic>
          <a:graphicData uri="http://schemas.openxmlformats.org/presentationml/2006/ole">
            <mc:AlternateContent xmlns:mc="http://schemas.openxmlformats.org/markup-compatibility/2006">
              <mc:Choice xmlns:v="urn:schemas-microsoft-com:vml" Requires="v">
                <p:oleObj spid="_x0000_s24586" name="Equation" r:id="rId8" imgW="1866600" imgH="393480" progId="Equation.DSMT4">
                  <p:embed/>
                </p:oleObj>
              </mc:Choice>
              <mc:Fallback>
                <p:oleObj name="Equation" r:id="rId8" imgW="1866600" imgH="393480" progId="Equation.DSMT4">
                  <p:embed/>
                  <p:pic>
                    <p:nvPicPr>
                      <p:cNvPr id="0" name="Object 10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4113" y="4267200"/>
                        <a:ext cx="6378575"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371600" y="533400"/>
            <a:ext cx="7315200" cy="660400"/>
          </a:xfrm>
          <a:noFill/>
        </p:spPr>
        <p:txBody>
          <a:bodyPr/>
          <a:lstStyle/>
          <a:p>
            <a:r>
              <a:rPr lang="en-US" altLang="en-US" sz="3600"/>
              <a:t>More 2-parameter Exponential</a:t>
            </a:r>
          </a:p>
        </p:txBody>
      </p:sp>
      <p:sp>
        <p:nvSpPr>
          <p:cNvPr id="25604" name="Rectangle 3"/>
          <p:cNvSpPr>
            <a:spLocks noGrp="1" noChangeArrowheads="1"/>
          </p:cNvSpPr>
          <p:nvPr>
            <p:ph idx="1"/>
          </p:nvPr>
        </p:nvSpPr>
        <p:spPr>
          <a:xfrm>
            <a:off x="609600" y="2057400"/>
            <a:ext cx="6705600" cy="3276600"/>
          </a:xfrm>
          <a:solidFill>
            <a:schemeClr val="bg1"/>
          </a:solidFill>
        </p:spPr>
        <p:txBody>
          <a:bodyPr/>
          <a:lstStyle/>
          <a:p>
            <a:r>
              <a:rPr lang="en-US" altLang="en-US"/>
              <a:t> </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F2B8D4-42C2-4252-94C7-0D7BC7C5456E}" type="slidenum">
              <a:rPr lang="en-US" altLang="en-US" sz="1400">
                <a:latin typeface="Tahoma" panose="020B0604030504040204" pitchFamily="34" charset="0"/>
              </a:rPr>
              <a:pPr eaLnBrk="1" hangingPunct="1"/>
              <a:t>32</a:t>
            </a:fld>
            <a:endParaRPr lang="en-US" altLang="en-US" sz="1400">
              <a:latin typeface="Tahoma" panose="020B0604030504040204" pitchFamily="34" charset="0"/>
            </a:endParaRPr>
          </a:p>
        </p:txBody>
      </p:sp>
      <p:graphicFrame>
        <p:nvGraphicFramePr>
          <p:cNvPr id="25602" name="Object 4"/>
          <p:cNvGraphicFramePr>
            <a:graphicFrameLocks noChangeAspect="1"/>
          </p:cNvGraphicFramePr>
          <p:nvPr/>
        </p:nvGraphicFramePr>
        <p:xfrm>
          <a:off x="990600" y="1752600"/>
          <a:ext cx="5829300" cy="3225800"/>
        </p:xfrm>
        <a:graphic>
          <a:graphicData uri="http://schemas.openxmlformats.org/presentationml/2006/ole">
            <mc:AlternateContent xmlns:mc="http://schemas.openxmlformats.org/markup-compatibility/2006">
              <mc:Choice xmlns:v="urn:schemas-microsoft-com:vml" Requires="v">
                <p:oleObj spid="_x0000_s25608" name="Equation" r:id="rId4" imgW="1904760" imgH="1054080" progId="Equation.3">
                  <p:embed/>
                </p:oleObj>
              </mc:Choice>
              <mc:Fallback>
                <p:oleObj name="Equation" r:id="rId4" imgW="1904760" imgH="10540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5829300" cy="322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5"/>
          <p:cNvSpPr txBox="1">
            <a:spLocks noChangeArrowheads="1"/>
          </p:cNvSpPr>
          <p:nvPr/>
        </p:nvSpPr>
        <p:spPr bwMode="auto">
          <a:xfrm>
            <a:off x="533400" y="5181600"/>
            <a:ext cx="812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Note that the variance does not change and the mode occurs at t</a:t>
            </a:r>
            <a:r>
              <a:rPr lang="en-US" altLang="en-US" baseline="-25000"/>
              <a:t>0</a:t>
            </a:r>
            <a:r>
              <a:rPr lang="en-US" altLang="en-US"/>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0"/>
          <p:cNvSpPr>
            <a:spLocks noGrp="1" noChangeArrowheads="1"/>
          </p:cNvSpPr>
          <p:nvPr>
            <p:ph type="title"/>
          </p:nvPr>
        </p:nvSpPr>
        <p:spPr>
          <a:xfrm>
            <a:off x="1676400" y="533400"/>
            <a:ext cx="5842000" cy="660400"/>
          </a:xfrm>
          <a:noFill/>
        </p:spPr>
        <p:txBody>
          <a:bodyPr/>
          <a:lstStyle/>
          <a:p>
            <a:r>
              <a:rPr lang="en-US" altLang="en-US" sz="3600"/>
              <a:t>Example CFR Model	</a:t>
            </a:r>
          </a:p>
        </p:txBody>
      </p:sp>
      <p:sp>
        <p:nvSpPr>
          <p:cNvPr id="44035" name="Rectangle 2051"/>
          <p:cNvSpPr>
            <a:spLocks noGrp="1" noChangeArrowheads="1"/>
          </p:cNvSpPr>
          <p:nvPr>
            <p:ph idx="1"/>
          </p:nvPr>
        </p:nvSpPr>
        <p:spPr>
          <a:xfrm>
            <a:off x="685800" y="1600200"/>
            <a:ext cx="7759700" cy="4406900"/>
          </a:xfrm>
        </p:spPr>
        <p:txBody>
          <a:bodyPr/>
          <a:lstStyle/>
          <a:p>
            <a:pPr marL="609600" indent="-609600"/>
            <a:r>
              <a:rPr lang="en-US" altLang="en-US"/>
              <a:t>A certain type of surge protector is observed to fail at the constant rate of .0005 failures per day.  Find:</a:t>
            </a:r>
          </a:p>
          <a:p>
            <a:pPr marL="609600" indent="-609600"/>
            <a:r>
              <a:rPr lang="en-US" altLang="en-US"/>
              <a:t>a.  The MTTF, median, and the standard deviation.</a:t>
            </a:r>
          </a:p>
          <a:p>
            <a:pPr marL="609600" indent="-609600"/>
            <a:r>
              <a:rPr lang="en-US" altLang="en-US"/>
              <a:t>b.  Find the reliability during the first year; the second year; the second year given it has survived the first year.</a:t>
            </a:r>
          </a:p>
          <a:p>
            <a:pPr marL="609600" indent="-609600"/>
            <a:r>
              <a:rPr lang="en-US" altLang="en-US"/>
              <a:t>c.  The 90% design life.</a:t>
            </a:r>
            <a:r>
              <a:rPr lang="en-US" altLang="en-US" sz="2400"/>
              <a:t> </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A83F4C-DD63-4790-B696-774EDFF1CE6A}" type="slidenum">
              <a:rPr lang="en-US" altLang="en-US" sz="1400">
                <a:latin typeface="Tahoma" panose="020B0604030504040204" pitchFamily="34" charset="0"/>
              </a:rPr>
              <a:pPr eaLnBrk="1" hangingPunct="1"/>
              <a:t>33</a:t>
            </a:fld>
            <a:endParaRPr lang="en-US" altLang="en-US" sz="1400">
              <a:latin typeface="Tahoma" panose="020B0604030504040204" pitchFamily="34" charset="0"/>
            </a:endParaRPr>
          </a:p>
        </p:txBody>
      </p:sp>
      <p:pic>
        <p:nvPicPr>
          <p:cNvPr id="44038" name="Picture 2055" descr="H_HEL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5334000"/>
            <a:ext cx="25527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676400" y="533400"/>
            <a:ext cx="5842000" cy="660400"/>
          </a:xfrm>
          <a:noFill/>
        </p:spPr>
        <p:txBody>
          <a:bodyPr/>
          <a:lstStyle/>
          <a:p>
            <a:r>
              <a:rPr lang="en-US" altLang="en-US" sz="3600"/>
              <a:t>Example - solution</a:t>
            </a:r>
          </a:p>
        </p:txBody>
      </p:sp>
      <p:sp>
        <p:nvSpPr>
          <p:cNvPr id="45059" name="Rectangle 3"/>
          <p:cNvSpPr>
            <a:spLocks noGrp="1" noChangeArrowheads="1"/>
          </p:cNvSpPr>
          <p:nvPr>
            <p:ph idx="1"/>
          </p:nvPr>
        </p:nvSpPr>
        <p:spPr>
          <a:xfrm>
            <a:off x="609600" y="1752600"/>
            <a:ext cx="7759700" cy="4102100"/>
          </a:xfrm>
        </p:spPr>
        <p:txBody>
          <a:bodyPr/>
          <a:lstStyle/>
          <a:p>
            <a:r>
              <a:rPr lang="en-US" altLang="en-US"/>
              <a:t>a.  MTTF = 1/.0005 = 2000 days (5.5 yr.)</a:t>
            </a:r>
          </a:p>
          <a:p>
            <a:r>
              <a:rPr lang="en-US" altLang="en-US"/>
              <a:t>     Std Dev = 2000 days</a:t>
            </a:r>
          </a:p>
          <a:p>
            <a:r>
              <a:rPr lang="en-US" altLang="en-US"/>
              <a:t>      t</a:t>
            </a:r>
            <a:r>
              <a:rPr lang="en-US" altLang="en-US" baseline="-25000"/>
              <a:t>med</a:t>
            </a:r>
            <a:r>
              <a:rPr lang="en-US" altLang="en-US"/>
              <a:t> = 2000 x .69315 = 1386.3 days (3.8 yr.)</a:t>
            </a:r>
          </a:p>
          <a:p>
            <a:r>
              <a:rPr lang="en-US" altLang="en-US"/>
              <a:t>b.  R(365) = e</a:t>
            </a:r>
            <a:r>
              <a:rPr lang="en-US" altLang="en-US" baseline="30000"/>
              <a:t>- 365 x .0005</a:t>
            </a:r>
            <a:r>
              <a:rPr lang="en-US" altLang="en-US"/>
              <a:t> = .833</a:t>
            </a:r>
          </a:p>
          <a:p>
            <a:r>
              <a:rPr lang="en-US" altLang="en-US"/>
              <a:t>     R(730) = e</a:t>
            </a:r>
            <a:r>
              <a:rPr lang="en-US" altLang="en-US" baseline="30000"/>
              <a:t>-730 x .0005</a:t>
            </a:r>
            <a:r>
              <a:rPr lang="en-US" altLang="en-US"/>
              <a:t> = .694</a:t>
            </a:r>
          </a:p>
          <a:p>
            <a:r>
              <a:rPr lang="en-US" altLang="en-US"/>
              <a:t>      R(365|365) = R(365) = .833</a:t>
            </a:r>
          </a:p>
          <a:p>
            <a:r>
              <a:rPr lang="en-US" altLang="en-US"/>
              <a:t>c.  t</a:t>
            </a:r>
            <a:r>
              <a:rPr lang="en-US" altLang="en-US" baseline="-25000"/>
              <a:t>.90</a:t>
            </a:r>
            <a:r>
              <a:rPr lang="en-US" altLang="en-US"/>
              <a:t> = - 2000 ln .90 = 210 days (7 mo.)</a:t>
            </a:r>
          </a:p>
          <a:p>
            <a:endParaRPr lang="en-US" altLang="en-US"/>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F0B3CA-72DC-4A7E-B654-A2E90D39A547}" type="slidenum">
              <a:rPr lang="en-US" altLang="en-US" sz="1400">
                <a:latin typeface="Tahoma" panose="020B0604030504040204" pitchFamily="34" charset="0"/>
              </a:rPr>
              <a:pPr eaLnBrk="1" hangingPunct="1"/>
              <a:t>34</a:t>
            </a:fld>
            <a:endParaRPr lang="en-US" altLang="en-US" sz="1400">
              <a:latin typeface="Tahoma" panose="020B0604030504040204" pitchFamily="34" charset="0"/>
            </a:endParaRPr>
          </a:p>
        </p:txBody>
      </p:sp>
      <p:pic>
        <p:nvPicPr>
          <p:cNvPr id="45062" name="Picture 5" descr="H_HEL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04800"/>
            <a:ext cx="2089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600200" y="609600"/>
            <a:ext cx="7010400" cy="660400"/>
          </a:xfrm>
          <a:solidFill>
            <a:schemeClr val="bg1"/>
          </a:solidFill>
        </p:spPr>
        <p:txBody>
          <a:bodyPr/>
          <a:lstStyle/>
          <a:p>
            <a:r>
              <a:rPr lang="en-US" altLang="en-US" sz="3600"/>
              <a:t>Bonus Round - Return Period</a:t>
            </a:r>
          </a:p>
        </p:txBody>
      </p:sp>
      <p:sp>
        <p:nvSpPr>
          <p:cNvPr id="26628" name="Rectangle 3"/>
          <p:cNvSpPr>
            <a:spLocks noGrp="1" noChangeArrowheads="1"/>
          </p:cNvSpPr>
          <p:nvPr>
            <p:ph idx="1"/>
          </p:nvPr>
        </p:nvSpPr>
        <p:spPr>
          <a:xfrm>
            <a:off x="609600" y="1600200"/>
            <a:ext cx="7759700" cy="1587500"/>
          </a:xfrm>
          <a:solidFill>
            <a:schemeClr val="bg1"/>
          </a:solidFill>
        </p:spPr>
        <p:txBody>
          <a:bodyPr/>
          <a:lstStyle/>
          <a:p>
            <a:r>
              <a:rPr lang="en-US" altLang="en-US" sz="2400"/>
              <a:t>“An asteroid 2/3 of a mile across smashing into the Earth at a high speed which would cause a blast with the power of thousands of hydrogen bombs could happen within the next 300,000 years.” </a:t>
            </a:r>
          </a:p>
          <a:p>
            <a:r>
              <a:rPr lang="en-US" altLang="en-US" sz="2400"/>
              <a:t>					</a:t>
            </a:r>
            <a:r>
              <a:rPr lang="en-US" altLang="en-US" sz="1800"/>
              <a:t>- Dave Morrison (NASA) </a:t>
            </a:r>
            <a:endParaRPr lang="en-US" altLang="en-US" sz="2400"/>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F2A1A6-F3CA-4C28-9D68-B8968207886D}" type="slidenum">
              <a:rPr lang="en-US" altLang="en-US" sz="1400">
                <a:latin typeface="Tahoma" panose="020B0604030504040204" pitchFamily="34" charset="0"/>
              </a:rPr>
              <a:pPr eaLnBrk="1" hangingPunct="1"/>
              <a:t>35</a:t>
            </a:fld>
            <a:endParaRPr lang="en-US" altLang="en-US" sz="1400">
              <a:latin typeface="Tahoma" panose="020B0604030504040204" pitchFamily="34" charset="0"/>
            </a:endParaRPr>
          </a:p>
        </p:txBody>
      </p:sp>
      <p:sp>
        <p:nvSpPr>
          <p:cNvPr id="111620" name="Rectangle 4"/>
          <p:cNvSpPr>
            <a:spLocks noChangeArrowheads="1"/>
          </p:cNvSpPr>
          <p:nvPr/>
        </p:nvSpPr>
        <p:spPr bwMode="auto">
          <a:xfrm>
            <a:off x="685800" y="3657600"/>
            <a:ext cx="7396163" cy="22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Let P = the return period, the mean length of time between </a:t>
            </a:r>
          </a:p>
          <a:p>
            <a:r>
              <a:rPr lang="en-US" altLang="en-US"/>
              <a:t>a failure event.  Then</a:t>
            </a:r>
          </a:p>
          <a:p>
            <a:endParaRPr lang="en-US" altLang="en-US"/>
          </a:p>
          <a:p>
            <a:r>
              <a:rPr lang="en-US" altLang="en-US"/>
              <a:t>	R(t) = e</a:t>
            </a:r>
            <a:r>
              <a:rPr lang="en-US" altLang="en-US" baseline="30000"/>
              <a:t>- t / P</a:t>
            </a:r>
            <a:r>
              <a:rPr lang="en-US" altLang="en-US"/>
              <a:t> = e</a:t>
            </a:r>
            <a:r>
              <a:rPr lang="en-US" altLang="en-US" baseline="30000"/>
              <a:t>- t /300,000 yrs</a:t>
            </a:r>
            <a:r>
              <a:rPr lang="en-US" altLang="en-US"/>
              <a:t> </a:t>
            </a:r>
          </a:p>
          <a:p>
            <a:endParaRPr lang="en-US" altLang="en-US"/>
          </a:p>
          <a:p>
            <a:r>
              <a:rPr lang="en-US" altLang="en-US"/>
              <a:t>and       R(70 yr.) = e</a:t>
            </a:r>
            <a:r>
              <a:rPr lang="en-US" altLang="en-US" baseline="30000"/>
              <a:t>- 70 / 300,000</a:t>
            </a:r>
            <a:r>
              <a:rPr lang="en-US" altLang="en-US"/>
              <a:t> = .9997667 </a:t>
            </a:r>
          </a:p>
        </p:txBody>
      </p:sp>
      <p:graphicFrame>
        <p:nvGraphicFramePr>
          <p:cNvPr id="26626" name="Object 5"/>
          <p:cNvGraphicFramePr>
            <a:graphicFrameLocks/>
          </p:cNvGraphicFramePr>
          <p:nvPr/>
        </p:nvGraphicFramePr>
        <p:xfrm>
          <a:off x="7010400" y="4953000"/>
          <a:ext cx="1425575" cy="955675"/>
        </p:xfrm>
        <a:graphic>
          <a:graphicData uri="http://schemas.openxmlformats.org/presentationml/2006/ole">
            <mc:AlternateContent xmlns:mc="http://schemas.openxmlformats.org/markup-compatibility/2006">
              <mc:Choice xmlns:v="urn:schemas-microsoft-com:vml" Requires="v">
                <p:oleObj spid="_x0000_s26632" name="ClipArt" r:id="rId4" imgW="1425240" imgH="955440" progId="MS_ClipArt_Gallery.2">
                  <p:embed/>
                </p:oleObj>
              </mc:Choice>
              <mc:Fallback>
                <p:oleObj name="ClipArt" r:id="rId4" imgW="1425240" imgH="955440" progId="MS_ClipArt_Gallery.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953000"/>
                        <a:ext cx="142557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0">
                                            <p:txEl>
                                              <p:charRg st="4294967295" end="4294967295"/>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Explosion"/>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a:xfrm>
            <a:off x="1676400" y="533400"/>
            <a:ext cx="5842000" cy="660400"/>
          </a:xfrm>
          <a:noFill/>
        </p:spPr>
        <p:txBody>
          <a:bodyPr/>
          <a:lstStyle/>
          <a:p>
            <a:r>
              <a:rPr lang="en-US" altLang="en-US" sz="3600"/>
              <a:t>The End</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3C5A2F3-7973-4773-A3A9-9D362603F192}" type="slidenum">
              <a:rPr lang="en-US" altLang="en-US" sz="1400">
                <a:latin typeface="Tahoma" panose="020B0604030504040204" pitchFamily="34" charset="0"/>
              </a:rPr>
              <a:pPr eaLnBrk="1" hangingPunct="1"/>
              <a:t>36</a:t>
            </a:fld>
            <a:endParaRPr lang="en-US" altLang="en-US" sz="1400">
              <a:latin typeface="Tahoma" panose="020B0604030504040204" pitchFamily="34" charset="0"/>
            </a:endParaRPr>
          </a:p>
        </p:txBody>
      </p:sp>
      <p:graphicFrame>
        <p:nvGraphicFramePr>
          <p:cNvPr id="27650" name="Object 1028"/>
          <p:cNvGraphicFramePr>
            <a:graphicFrameLocks noChangeAspect="1"/>
          </p:cNvGraphicFramePr>
          <p:nvPr/>
        </p:nvGraphicFramePr>
        <p:xfrm>
          <a:off x="5562600" y="1981200"/>
          <a:ext cx="2630488" cy="3746500"/>
        </p:xfrm>
        <a:graphic>
          <a:graphicData uri="http://schemas.openxmlformats.org/presentationml/2006/ole">
            <mc:AlternateContent xmlns:mc="http://schemas.openxmlformats.org/markup-compatibility/2006">
              <mc:Choice xmlns:v="urn:schemas-microsoft-com:vml" Requires="v">
                <p:oleObj spid="_x0000_s27655" name="Clip" r:id="rId4" imgW="3111480" imgH="4431960" progId="MS_ClipArt_Gallery.2">
                  <p:embed/>
                </p:oleObj>
              </mc:Choice>
              <mc:Fallback>
                <p:oleObj name="Clip" r:id="rId4" imgW="3111480" imgH="4431960" progId="MS_ClipArt_Gallery.2">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981200"/>
                        <a:ext cx="2630488" cy="374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AutoShape 1039"/>
          <p:cNvSpPr>
            <a:spLocks noChangeArrowheads="1"/>
          </p:cNvSpPr>
          <p:nvPr/>
        </p:nvSpPr>
        <p:spPr bwMode="auto">
          <a:xfrm>
            <a:off x="457200" y="1371600"/>
            <a:ext cx="4419600" cy="3124200"/>
          </a:xfrm>
          <a:prstGeom prst="wedgeEllipseCallout">
            <a:avLst>
              <a:gd name="adj1" fmla="val 70977"/>
              <a:gd name="adj2" fmla="val -5727"/>
            </a:avLst>
          </a:prstGeom>
          <a:solidFill>
            <a:srgbClr val="FFFFCC"/>
          </a:solidFill>
          <a:ln w="12700">
            <a:solidFill>
              <a:schemeClr val="tx1"/>
            </a:solidFill>
            <a:miter lim="800000"/>
            <a:headEnd type="none" w="sm" len="sm"/>
            <a:tailEnd type="none" w="sm" len="sm"/>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Our next assignment will be in Chapter 4.  First, however, you will want work the problems identified for chapter 3.</a:t>
            </a:r>
          </a:p>
          <a:p>
            <a:pPr algn="ctr" eaLnBrk="1" hangingPunct="1"/>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676400" y="609600"/>
            <a:ext cx="5842000" cy="660400"/>
          </a:xfrm>
          <a:noFill/>
        </p:spPr>
        <p:txBody>
          <a:bodyPr/>
          <a:lstStyle/>
          <a:p>
            <a:r>
              <a:rPr lang="en-US" altLang="en-US" sz="3600"/>
              <a:t>The CDF and PDF</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998627-5DBD-4ACB-9495-03578331DC04}"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1676400" y="2057400"/>
          <a:ext cx="4724400" cy="1143000"/>
        </p:xfrm>
        <a:graphic>
          <a:graphicData uri="http://schemas.openxmlformats.org/presentationml/2006/ole">
            <mc:AlternateContent xmlns:mc="http://schemas.openxmlformats.org/markup-compatibility/2006">
              <mc:Choice xmlns:v="urn:schemas-microsoft-com:vml" Requires="v">
                <p:oleObj spid="_x0000_s2055" name="Equation" r:id="rId4" imgW="774360" imgH="228600" progId="Equation.3">
                  <p:embed/>
                </p:oleObj>
              </mc:Choice>
              <mc:Fallback>
                <p:oleObj name="Equation" r:id="rId4" imgW="77436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057400"/>
                        <a:ext cx="472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4"/>
          <p:cNvGraphicFramePr>
            <a:graphicFrameLocks/>
          </p:cNvGraphicFramePr>
          <p:nvPr/>
        </p:nvGraphicFramePr>
        <p:xfrm>
          <a:off x="1524000" y="3581400"/>
          <a:ext cx="5181600" cy="1600200"/>
        </p:xfrm>
        <a:graphic>
          <a:graphicData uri="http://schemas.openxmlformats.org/presentationml/2006/ole">
            <mc:AlternateContent xmlns:mc="http://schemas.openxmlformats.org/markup-compatibility/2006">
              <mc:Choice xmlns:v="urn:schemas-microsoft-com:vml" Requires="v">
                <p:oleObj spid="_x0000_s2056" name="Equation" r:id="rId6" imgW="1231560" imgH="393480" progId="Equation.3">
                  <p:embed/>
                </p:oleObj>
              </mc:Choice>
              <mc:Fallback>
                <p:oleObj name="Equation" r:id="rId6" imgW="123156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581400"/>
                        <a:ext cx="5181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noFill/>
        </p:spPr>
        <p:txBody>
          <a:bodyPr/>
          <a:lstStyle/>
          <a:p>
            <a:r>
              <a:rPr lang="en-US" altLang="en-US" sz="3600"/>
              <a:t>Probability Density Function (PDF)</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C04918-A257-4E3C-9573-A33739BF43BB}"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pic>
        <p:nvPicPr>
          <p:cNvPr id="389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727075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1600200" y="533400"/>
            <a:ext cx="5842000" cy="660400"/>
          </a:xfrm>
          <a:noFill/>
        </p:spPr>
        <p:txBody>
          <a:bodyPr/>
          <a:lstStyle/>
          <a:p>
            <a:r>
              <a:rPr lang="en-US" altLang="en-US" sz="3600"/>
              <a:t>The MTTF	</a:t>
            </a:r>
          </a:p>
        </p:txBody>
      </p:sp>
      <p:sp>
        <p:nvSpPr>
          <p:cNvPr id="10" name="Date Placeholder 3"/>
          <p:cNvSpPr>
            <a:spLocks noGrp="1"/>
          </p:cNvSpPr>
          <p:nvPr>
            <p:ph type="dt" sz="quarter" idx="10"/>
          </p:nvPr>
        </p:nvSpPr>
        <p:spPr/>
        <p:txBody>
          <a:bodyPr/>
          <a:lstStyle/>
          <a:p>
            <a:pPr>
              <a:defRPr/>
            </a:pPr>
            <a:r>
              <a:rPr lang="en-US"/>
              <a:t>Chapter 3</a:t>
            </a:r>
          </a:p>
        </p:txBody>
      </p:sp>
      <p:sp>
        <p:nvSpPr>
          <p:cNvPr id="11"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7A6FE9-D00A-4010-AC8B-CD9E98E28FD4}"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graphicFrame>
        <p:nvGraphicFramePr>
          <p:cNvPr id="3074" name="Object 4"/>
          <p:cNvGraphicFramePr>
            <a:graphicFrameLocks/>
          </p:cNvGraphicFramePr>
          <p:nvPr/>
        </p:nvGraphicFramePr>
        <p:xfrm>
          <a:off x="1981200" y="4876800"/>
          <a:ext cx="6096000" cy="962025"/>
        </p:xfrm>
        <a:graphic>
          <a:graphicData uri="http://schemas.openxmlformats.org/presentationml/2006/ole">
            <mc:AlternateContent xmlns:mc="http://schemas.openxmlformats.org/markup-compatibility/2006">
              <mc:Choice xmlns:v="urn:schemas-microsoft-com:vml" Requires="v">
                <p:oleObj spid="_x0000_s3084" name="Equation" r:id="rId4" imgW="1828800" imgH="279360" progId="Equation.3">
                  <p:embed/>
                </p:oleObj>
              </mc:Choice>
              <mc:Fallback>
                <p:oleObj name="Equation" r:id="rId4" imgW="1828800" imgH="27936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6096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Rectangle 5"/>
          <p:cNvSpPr>
            <a:spLocks noChangeArrowheads="1"/>
          </p:cNvSpPr>
          <p:nvPr/>
        </p:nvSpPr>
        <p:spPr bwMode="auto">
          <a:xfrm>
            <a:off x="609600" y="5181600"/>
            <a:ext cx="123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note that</a:t>
            </a:r>
          </a:p>
        </p:txBody>
      </p:sp>
      <p:sp>
        <p:nvSpPr>
          <p:cNvPr id="3083" name="Text Box 8"/>
          <p:cNvSpPr txBox="1">
            <a:spLocks noChangeArrowheads="1"/>
          </p:cNvSpPr>
          <p:nvPr/>
        </p:nvSpPr>
        <p:spPr bwMode="auto">
          <a:xfrm>
            <a:off x="990600" y="3505200"/>
            <a:ext cx="48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a:t>or</a:t>
            </a:r>
          </a:p>
        </p:txBody>
      </p:sp>
      <p:graphicFrame>
        <p:nvGraphicFramePr>
          <p:cNvPr id="3075"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5" name="Equation" r:id="rId6" imgW="114120" imgH="215640" progId="Equation.3">
                  <p:embed/>
                </p:oleObj>
              </mc:Choice>
              <mc:Fallback>
                <p:oleObj name="Equation" r:id="rId6" imgW="114120" imgH="2156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6" name="Equation" r:id="rId8" imgW="114120" imgH="215640" progId="Equation.3">
                  <p:embed/>
                </p:oleObj>
              </mc:Choice>
              <mc:Fallback>
                <p:oleObj name="Equation" r:id="rId8" imgW="114120" imgH="2156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13"/>
          <p:cNvGraphicFramePr>
            <a:graphicFrameLocks noChangeAspect="1"/>
          </p:cNvGraphicFramePr>
          <p:nvPr/>
        </p:nvGraphicFramePr>
        <p:xfrm>
          <a:off x="1828800" y="1295400"/>
          <a:ext cx="5410200" cy="1227138"/>
        </p:xfrm>
        <a:graphic>
          <a:graphicData uri="http://schemas.openxmlformats.org/presentationml/2006/ole">
            <mc:AlternateContent xmlns:mc="http://schemas.openxmlformats.org/markup-compatibility/2006">
              <mc:Choice xmlns:v="urn:schemas-microsoft-com:vml" Requires="v">
                <p:oleObj spid="_x0000_s3087" name="Equation" r:id="rId9" imgW="1790640" imgH="406080" progId="Equation.DSMT4">
                  <p:embed/>
                </p:oleObj>
              </mc:Choice>
              <mc:Fallback>
                <p:oleObj name="Equation" r:id="rId9" imgW="1790640" imgH="40608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295400"/>
                        <a:ext cx="5410200"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p:cNvGraphicFramePr>
            <a:graphicFrameLocks noChangeAspect="1"/>
          </p:cNvGraphicFramePr>
          <p:nvPr/>
        </p:nvGraphicFramePr>
        <p:xfrm>
          <a:off x="1981200" y="3124200"/>
          <a:ext cx="4495800" cy="1162050"/>
        </p:xfrm>
        <a:graphic>
          <a:graphicData uri="http://schemas.openxmlformats.org/presentationml/2006/ole">
            <mc:AlternateContent xmlns:mc="http://schemas.openxmlformats.org/markup-compatibility/2006">
              <mc:Choice xmlns:v="urn:schemas-microsoft-com:vml" Requires="v">
                <p:oleObj spid="_x0000_s3088" name="Equation" r:id="rId11" imgW="1523880" imgH="393480" progId="Equation.DSMT4">
                  <p:embed/>
                </p:oleObj>
              </mc:Choice>
              <mc:Fallback>
                <p:oleObj name="Equation" r:id="rId11" imgW="1523880" imgH="39348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3124200"/>
                        <a:ext cx="44958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a:xfrm>
            <a:off x="1676400" y="609600"/>
            <a:ext cx="5842000" cy="660400"/>
          </a:xfrm>
          <a:noFill/>
        </p:spPr>
        <p:txBody>
          <a:bodyPr/>
          <a:lstStyle/>
          <a:p>
            <a:r>
              <a:rPr lang="en-US" altLang="en-US" sz="3600"/>
              <a:t>The Standard Deviation</a:t>
            </a:r>
          </a:p>
        </p:txBody>
      </p:sp>
      <p:sp>
        <p:nvSpPr>
          <p:cNvPr id="5" name="Date Placeholder 3"/>
          <p:cNvSpPr>
            <a:spLocks noGrp="1"/>
          </p:cNvSpPr>
          <p:nvPr>
            <p:ph type="dt" sz="quarter" idx="10"/>
          </p:nvPr>
        </p:nvSpPr>
        <p:spPr/>
        <p:txBody>
          <a:bodyPr/>
          <a:lstStyle/>
          <a:p>
            <a:pPr>
              <a:defRPr/>
            </a:pPr>
            <a:r>
              <a:rPr lang="en-US"/>
              <a:t>Chapter 3</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633D34-E6AE-4398-BB9D-1DBDD90F1997}"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graphicFrame>
        <p:nvGraphicFramePr>
          <p:cNvPr id="4098" name="Object 1027"/>
          <p:cNvGraphicFramePr>
            <a:graphicFrameLocks/>
          </p:cNvGraphicFramePr>
          <p:nvPr/>
        </p:nvGraphicFramePr>
        <p:xfrm>
          <a:off x="838200" y="1752600"/>
          <a:ext cx="6477000" cy="1828800"/>
        </p:xfrm>
        <a:graphic>
          <a:graphicData uri="http://schemas.openxmlformats.org/presentationml/2006/ole">
            <mc:AlternateContent xmlns:mc="http://schemas.openxmlformats.org/markup-compatibility/2006">
              <mc:Choice xmlns:v="urn:schemas-microsoft-com:vml" Requires="v">
                <p:oleObj spid="_x0000_s4103" name="Equation" r:id="rId4" imgW="1739880" imgH="469800" progId="Equation.3">
                  <p:embed/>
                </p:oleObj>
              </mc:Choice>
              <mc:Fallback>
                <p:oleObj name="Equation" r:id="rId4" imgW="1739880" imgH="46980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647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028"/>
          <p:cNvGraphicFramePr>
            <a:graphicFrameLocks/>
          </p:cNvGraphicFramePr>
          <p:nvPr/>
        </p:nvGraphicFramePr>
        <p:xfrm>
          <a:off x="914400" y="3886200"/>
          <a:ext cx="6553200" cy="1676400"/>
        </p:xfrm>
        <a:graphic>
          <a:graphicData uri="http://schemas.openxmlformats.org/presentationml/2006/ole">
            <mc:AlternateContent xmlns:mc="http://schemas.openxmlformats.org/markup-compatibility/2006">
              <mc:Choice xmlns:v="urn:schemas-microsoft-com:vml" Requires="v">
                <p:oleObj spid="_x0000_s4104" name="Equation" r:id="rId6" imgW="1346040" imgH="393480" progId="Equation.3">
                  <p:embed/>
                </p:oleObj>
              </mc:Choice>
              <mc:Fallback>
                <p:oleObj name="Equation" r:id="rId6" imgW="1346040" imgH="39348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6553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447800" y="457200"/>
            <a:ext cx="5842000" cy="660400"/>
          </a:xfrm>
          <a:noFill/>
        </p:spPr>
        <p:txBody>
          <a:bodyPr/>
          <a:lstStyle/>
          <a:p>
            <a:r>
              <a:rPr lang="en-US" altLang="en-US" sz="3600"/>
              <a:t>The Median Time to Failure</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AAB1DF-19C0-43B0-AC4A-D1EFAA1D7AA3}"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graphicFrame>
        <p:nvGraphicFramePr>
          <p:cNvPr id="5122" name="Object 3"/>
          <p:cNvGraphicFramePr>
            <a:graphicFrameLocks/>
          </p:cNvGraphicFramePr>
          <p:nvPr/>
        </p:nvGraphicFramePr>
        <p:xfrm>
          <a:off x="990600" y="3048000"/>
          <a:ext cx="6019800" cy="1524000"/>
        </p:xfrm>
        <a:graphic>
          <a:graphicData uri="http://schemas.openxmlformats.org/presentationml/2006/ole">
            <mc:AlternateContent xmlns:mc="http://schemas.openxmlformats.org/markup-compatibility/2006">
              <mc:Choice xmlns:v="urn:schemas-microsoft-com:vml" Requires="v">
                <p:oleObj spid="_x0000_s5128" name="Equation" r:id="rId4" imgW="1473120" imgH="393480" progId="Equation.3">
                  <p:embed/>
                </p:oleObj>
              </mc:Choice>
              <mc:Fallback>
                <p:oleObj name="Equation" r:id="rId4" imgW="147312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048000"/>
                        <a:ext cx="6019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Rectangle 4"/>
          <p:cNvSpPr>
            <a:spLocks noChangeArrowheads="1"/>
          </p:cNvSpPr>
          <p:nvPr/>
        </p:nvSpPr>
        <p:spPr bwMode="auto">
          <a:xfrm>
            <a:off x="1828800" y="4876800"/>
            <a:ext cx="4137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800"/>
              <a:t>= .69315 MTTF</a:t>
            </a:r>
          </a:p>
        </p:txBody>
      </p:sp>
      <p:graphicFrame>
        <p:nvGraphicFramePr>
          <p:cNvPr id="5123" name="Object 5"/>
          <p:cNvGraphicFramePr>
            <a:graphicFrameLocks noChangeAspect="1"/>
          </p:cNvGraphicFramePr>
          <p:nvPr/>
        </p:nvGraphicFramePr>
        <p:xfrm>
          <a:off x="2286000" y="1752600"/>
          <a:ext cx="3816350" cy="954088"/>
        </p:xfrm>
        <a:graphic>
          <a:graphicData uri="http://schemas.openxmlformats.org/presentationml/2006/ole">
            <mc:AlternateContent xmlns:mc="http://schemas.openxmlformats.org/markup-compatibility/2006">
              <mc:Choice xmlns:v="urn:schemas-microsoft-com:vml" Requires="v">
                <p:oleObj spid="_x0000_s5129" name="Equation" r:id="rId6" imgW="914400" imgH="228600" progId="Equation.3">
                  <p:embed/>
                </p:oleObj>
              </mc:Choice>
              <mc:Fallback>
                <p:oleObj name="Equation" r:id="rId6" imgW="9144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752600"/>
                        <a:ext cx="3816350" cy="954088"/>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a:xfrm>
            <a:off x="1676400" y="609600"/>
            <a:ext cx="5842000" cy="660400"/>
          </a:xfrm>
          <a:noFill/>
        </p:spPr>
        <p:txBody>
          <a:bodyPr/>
          <a:lstStyle/>
          <a:p>
            <a:r>
              <a:rPr lang="en-US" altLang="en-US" sz="3600"/>
              <a:t>The Design Life</a:t>
            </a:r>
          </a:p>
        </p:txBody>
      </p:sp>
      <p:sp>
        <p:nvSpPr>
          <p:cNvPr id="6" name="Date Placeholder 3"/>
          <p:cNvSpPr>
            <a:spLocks noGrp="1"/>
          </p:cNvSpPr>
          <p:nvPr>
            <p:ph type="dt" sz="quarter" idx="10"/>
          </p:nvPr>
        </p:nvSpPr>
        <p:spPr/>
        <p:txBody>
          <a:bodyPr/>
          <a:lstStyle/>
          <a:p>
            <a:pPr>
              <a:defRPr/>
            </a:pPr>
            <a:r>
              <a:rPr lang="en-US"/>
              <a:t>Chapter 3</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8AE97F-D07D-437A-A200-53BEB584552D}"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graphicFrame>
        <p:nvGraphicFramePr>
          <p:cNvPr id="6146" name="Object 1024"/>
          <p:cNvGraphicFramePr>
            <a:graphicFrameLocks/>
          </p:cNvGraphicFramePr>
          <p:nvPr/>
        </p:nvGraphicFramePr>
        <p:xfrm>
          <a:off x="1219200" y="2895600"/>
          <a:ext cx="5029200" cy="968375"/>
        </p:xfrm>
        <a:graphic>
          <a:graphicData uri="http://schemas.openxmlformats.org/presentationml/2006/ole">
            <mc:AlternateContent xmlns:mc="http://schemas.openxmlformats.org/markup-compatibility/2006">
              <mc:Choice xmlns:v="urn:schemas-microsoft-com:vml" Requires="v">
                <p:oleObj spid="_x0000_s6152" name="Equation" r:id="rId4" imgW="1028520" imgH="228600" progId="Equation.3">
                  <p:embed/>
                </p:oleObj>
              </mc:Choice>
              <mc:Fallback>
                <p:oleObj name="Equation" r:id="rId4" imgW="1028520" imgH="22860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95600"/>
                        <a:ext cx="5029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028"/>
          <p:cNvSpPr>
            <a:spLocks noChangeArrowheads="1"/>
          </p:cNvSpPr>
          <p:nvPr/>
        </p:nvSpPr>
        <p:spPr bwMode="auto">
          <a:xfrm>
            <a:off x="815975" y="1836738"/>
            <a:ext cx="4129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For a given reliability R, let</a:t>
            </a:r>
          </a:p>
        </p:txBody>
      </p:sp>
      <p:graphicFrame>
        <p:nvGraphicFramePr>
          <p:cNvPr id="6147" name="Object 1025"/>
          <p:cNvGraphicFramePr>
            <a:graphicFrameLocks/>
          </p:cNvGraphicFramePr>
          <p:nvPr/>
        </p:nvGraphicFramePr>
        <p:xfrm>
          <a:off x="1219200" y="3962400"/>
          <a:ext cx="5946775" cy="1295400"/>
        </p:xfrm>
        <a:graphic>
          <a:graphicData uri="http://schemas.openxmlformats.org/presentationml/2006/ole">
            <mc:AlternateContent xmlns:mc="http://schemas.openxmlformats.org/markup-compatibility/2006">
              <mc:Choice xmlns:v="urn:schemas-microsoft-com:vml" Requires="v">
                <p:oleObj spid="_x0000_s6153" name="Equation" r:id="rId6" imgW="1193760" imgH="393480" progId="Equation.DSMT4">
                  <p:embed/>
                </p:oleObj>
              </mc:Choice>
              <mc:Fallback>
                <p:oleObj name="Equation" r:id="rId6" imgW="1193760" imgH="393480" progId="Equation.DSMT4">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962400"/>
                        <a:ext cx="59467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AMT_MUSIC" val="2"/>
</p:tagLst>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934</TotalTime>
  <Words>2326</Words>
  <Application>Microsoft Office PowerPoint</Application>
  <PresentationFormat>On-screen Show (4:3)</PresentationFormat>
  <Paragraphs>223</Paragraphs>
  <Slides>36</Slides>
  <Notes>28</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6</vt:i4>
      </vt:variant>
      <vt:variant>
        <vt:lpstr>Slide Titles</vt:lpstr>
      </vt:variant>
      <vt:variant>
        <vt:i4>36</vt:i4>
      </vt:variant>
      <vt:variant>
        <vt:lpstr>Custom Shows</vt:lpstr>
      </vt:variant>
      <vt:variant>
        <vt:i4>1</vt:i4>
      </vt:variant>
    </vt:vector>
  </HeadingPairs>
  <TitlesOfParts>
    <vt:vector size="51" baseType="lpstr">
      <vt:lpstr>Book Antiqua</vt:lpstr>
      <vt:lpstr>Arial</vt:lpstr>
      <vt:lpstr>Times New Roman</vt:lpstr>
      <vt:lpstr>Wingdings</vt:lpstr>
      <vt:lpstr>Tahoma</vt:lpstr>
      <vt:lpstr>Symbol</vt:lpstr>
      <vt:lpstr>Calibri</vt:lpstr>
      <vt:lpstr>Reliability FinalB</vt:lpstr>
      <vt:lpstr>Microsoft Equation 3.0</vt:lpstr>
      <vt:lpstr>MathType 5.0 Equation</vt:lpstr>
      <vt:lpstr>MathType 6.0 Equation</vt:lpstr>
      <vt:lpstr>Microsoft Word 97 - 2003 Document</vt:lpstr>
      <vt:lpstr>ClipArt</vt:lpstr>
      <vt:lpstr>Microsoft Clip Gallery</vt:lpstr>
      <vt:lpstr>Chapter 3 The Constant Failure Rate Model</vt:lpstr>
      <vt:lpstr>The Exponential Distribution </vt:lpstr>
      <vt:lpstr>The Reliability Function</vt:lpstr>
      <vt:lpstr>The CDF and PDF</vt:lpstr>
      <vt:lpstr>Probability Density Function (PDF)</vt:lpstr>
      <vt:lpstr>The MTTF </vt:lpstr>
      <vt:lpstr>The Standard Deviation</vt:lpstr>
      <vt:lpstr>The Median Time to Failure</vt:lpstr>
      <vt:lpstr>The Design Life</vt:lpstr>
      <vt:lpstr>Example #1 - CFR model</vt:lpstr>
      <vt:lpstr>Example #1 - solution</vt:lpstr>
      <vt:lpstr>Memoryless Property</vt:lpstr>
      <vt:lpstr>Failure Modes</vt:lpstr>
      <vt:lpstr>More on Failure Modes</vt:lpstr>
      <vt:lpstr>Failure Modes and CFR</vt:lpstr>
      <vt:lpstr>Example - Failure Modes</vt:lpstr>
      <vt:lpstr>Example - solution </vt:lpstr>
      <vt:lpstr>Parts Count Approach</vt:lpstr>
      <vt:lpstr>All Failure Modes are CFR</vt:lpstr>
      <vt:lpstr>3.5 Poisson Process</vt:lpstr>
      <vt:lpstr>The Poisson and Exponential</vt:lpstr>
      <vt:lpstr>The Gamma Distribution</vt:lpstr>
      <vt:lpstr>The Gamma Distribution</vt:lpstr>
      <vt:lpstr>Related Failure Distributions</vt:lpstr>
      <vt:lpstr>EXAMPLE 3.9</vt:lpstr>
      <vt:lpstr>EXAMPLE 3.9</vt:lpstr>
      <vt:lpstr>Redundancy 2 identical components  with CFR</vt:lpstr>
      <vt:lpstr>Redundancy - Hazard Rate Function</vt:lpstr>
      <vt:lpstr>PowerPoint Presentation</vt:lpstr>
      <vt:lpstr>Redundancy, CFR &amp; MTTF</vt:lpstr>
      <vt:lpstr>Two-parameter Exponential</vt:lpstr>
      <vt:lpstr>More 2-parameter Exponential</vt:lpstr>
      <vt:lpstr>Example CFR Model </vt:lpstr>
      <vt:lpstr>Example - solution</vt:lpstr>
      <vt:lpstr>Bonus Round - Return Period</vt:lpstr>
      <vt:lpstr>The End</vt:lpstr>
      <vt:lpstr>cfr lec1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Constant Failure Rate Model</dc:title>
  <dc:creator>CHARLES EBELING</dc:creator>
  <cp:lastModifiedBy>Jason Freels</cp:lastModifiedBy>
  <cp:revision>76</cp:revision>
  <dcterms:created xsi:type="dcterms:W3CDTF">1997-05-26T13:53:52Z</dcterms:created>
  <dcterms:modified xsi:type="dcterms:W3CDTF">2017-01-18T02:04:36Z</dcterms:modified>
</cp:coreProperties>
</file>