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72" r:id="rId1"/>
    <p:sldMasterId id="2147483820" r:id="rId2"/>
  </p:sldMasterIdLst>
  <p:notesMasterIdLst>
    <p:notesMasterId r:id="rId36"/>
  </p:notesMasterIdLst>
  <p:sldIdLst>
    <p:sldId id="334" r:id="rId3"/>
    <p:sldId id="325" r:id="rId4"/>
    <p:sldId id="301" r:id="rId5"/>
    <p:sldId id="302" r:id="rId6"/>
    <p:sldId id="326" r:id="rId7"/>
    <p:sldId id="303" r:id="rId8"/>
    <p:sldId id="304" r:id="rId9"/>
    <p:sldId id="305" r:id="rId10"/>
    <p:sldId id="306" r:id="rId11"/>
    <p:sldId id="307"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35" r:id="rId28"/>
    <p:sldId id="337" r:id="rId29"/>
    <p:sldId id="336" r:id="rId30"/>
    <p:sldId id="338" r:id="rId31"/>
    <p:sldId id="339" r:id="rId32"/>
    <p:sldId id="340" r:id="rId33"/>
    <p:sldId id="327" r:id="rId34"/>
    <p:sldId id="333" r:id="rId35"/>
  </p:sldIdLst>
  <p:sldSz cx="9144000" cy="6858000" type="screen4x3"/>
  <p:notesSz cx="6858000" cy="9144000"/>
  <p:embeddedFontLst>
    <p:embeddedFont>
      <p:font typeface="Book Antiqua" panose="02040602050305030304" pitchFamily="18" charset="0"/>
      <p:regular r:id="rId37"/>
      <p:bold r:id="rId38"/>
      <p:italic r:id="rId39"/>
      <p:boldItalic r:id="rId40"/>
    </p:embeddedFont>
    <p:embeddedFont>
      <p:font typeface="Comic Sans MS" panose="030F0702030302020204" pitchFamily="66" charset="0"/>
      <p:regular r:id="rId41"/>
      <p:bold r:id="rId42"/>
      <p:italic r:id="rId43"/>
      <p:boldItalic r:id="rId44"/>
    </p:embeddedFont>
    <p:embeddedFont>
      <p:font typeface="Tahoma" panose="020B0604030504040204" pitchFamily="34" charset="0"/>
      <p:regular r:id="rId45"/>
      <p:bold r:id="rId46"/>
    </p:embeddedFont>
    <p:embeddedFont>
      <p:font typeface="Calibri" panose="020F0502020204030204" pitchFamily="34" charset="0"/>
      <p:regular r:id="rId47"/>
      <p:bold r:id="rId48"/>
      <p:italic r:id="rId49"/>
      <p:boldItalic r:id="rId50"/>
    </p:embeddedFont>
  </p:embeddedFontLst>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FFCC"/>
    <a:srgbClr val="800000"/>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
    </p:cViewPr>
  </p:sorterViewPr>
  <p:notesViewPr>
    <p:cSldViewPr>
      <p:cViewPr>
        <p:scale>
          <a:sx n="100" d="100"/>
          <a:sy n="100" d="100"/>
        </p:scale>
        <p:origin x="-768" y="5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46616541353383E-2"/>
          <c:y val="4.5064377682403435E-2"/>
          <c:w val="0.83583959899749372"/>
          <c:h val="0.77896995708154504"/>
        </c:manualLayout>
      </c:layout>
      <c:lineChart>
        <c:grouping val="standard"/>
        <c:varyColors val="0"/>
        <c:ser>
          <c:idx val="0"/>
          <c:order val="0"/>
          <c:tx>
            <c:strRef>
              <c:f>Sheet1!$B$1</c:f>
              <c:strCache>
                <c:ptCount val="1"/>
                <c:pt idx="0">
                  <c:v>S=.4</c:v>
                </c:pt>
              </c:strCache>
            </c:strRef>
          </c:tx>
          <c:spPr>
            <a:ln w="12762">
              <a:solidFill>
                <a:srgbClr val="FF0000"/>
              </a:solidFill>
              <a:prstDash val="solid"/>
            </a:ln>
          </c:spPr>
          <c:marker>
            <c:symbol val="diamond"/>
            <c:size val="5"/>
            <c:spPr>
              <a:solidFill>
                <a:srgbClr val="FF0000"/>
              </a:solidFill>
              <a:ln>
                <a:solidFill>
                  <a:srgbClr val="FF0000"/>
                </a:solidFill>
                <a:prstDash val="solid"/>
              </a:ln>
            </c:spPr>
          </c:marker>
          <c:cat>
            <c:numRef>
              <c:f>Sheet1!$A$2:$A$51</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cat>
          <c:val>
            <c:numRef>
              <c:f>Sheet1!$B$2:$B$51</c:f>
              <c:numCache>
                <c:formatCode>0.00E+00</c:formatCode>
                <c:ptCount val="50"/>
                <c:pt idx="0">
                  <c:v>6.3695359999999998E-8</c:v>
                </c:pt>
                <c:pt idx="1">
                  <c:v>1.5218339999999999E-4</c:v>
                </c:pt>
                <c:pt idx="2">
                  <c:v>3.589297E-3</c:v>
                </c:pt>
                <c:pt idx="3">
                  <c:v>1.8286429999999999E-2</c:v>
                </c:pt>
                <c:pt idx="4">
                  <c:v>4.6362559999999997E-2</c:v>
                </c:pt>
                <c:pt idx="5">
                  <c:v>8.1781889999999996E-2</c:v>
                </c:pt>
                <c:pt idx="6" formatCode="General">
                  <c:v>0.1177642</c:v>
                </c:pt>
                <c:pt idx="7" formatCode="General">
                  <c:v>0.1502452</c:v>
                </c:pt>
                <c:pt idx="8" formatCode="General">
                  <c:v>0.17754130000000001</c:v>
                </c:pt>
                <c:pt idx="9" formatCode="General">
                  <c:v>0.19947090000000001</c:v>
                </c:pt>
                <c:pt idx="10" formatCode="General">
                  <c:v>0.21667400000000001</c:v>
                </c:pt>
                <c:pt idx="11" formatCode="General">
                  <c:v>0.23008410000000001</c:v>
                </c:pt>
                <c:pt idx="12" formatCode="General">
                  <c:v>0.24058019999999999</c:v>
                </c:pt>
                <c:pt idx="13" formatCode="General">
                  <c:v>0.24883630000000001</c:v>
                </c:pt>
                <c:pt idx="14" formatCode="General">
                  <c:v>0.25530910000000001</c:v>
                </c:pt>
                <c:pt idx="15" formatCode="General">
                  <c:v>0.26029160000000001</c:v>
                </c:pt>
                <c:pt idx="16" formatCode="General">
                  <c:v>0.26397730000000003</c:v>
                </c:pt>
                <c:pt idx="17" formatCode="General">
                  <c:v>0.26651219999999998</c:v>
                </c:pt>
                <c:pt idx="18" formatCode="General">
                  <c:v>0.26802599999999999</c:v>
                </c:pt>
                <c:pt idx="19" formatCode="General">
                  <c:v>0.26864870000000002</c:v>
                </c:pt>
                <c:pt idx="20" formatCode="General">
                  <c:v>0.26851340000000001</c:v>
                </c:pt>
                <c:pt idx="21" formatCode="General">
                  <c:v>0.26775539999999998</c:v>
                </c:pt>
                <c:pt idx="22" formatCode="General">
                  <c:v>0.26650740000000001</c:v>
                </c:pt>
                <c:pt idx="23" formatCode="General">
                  <c:v>0.26489679999999999</c:v>
                </c:pt>
                <c:pt idx="24" formatCode="General">
                  <c:v>0.26303749999999998</c:v>
                </c:pt>
                <c:pt idx="25" formatCode="General">
                  <c:v>0.26103090000000001</c:v>
                </c:pt>
                <c:pt idx="26" formatCode="General">
                  <c:v>0.25895869999999999</c:v>
                </c:pt>
                <c:pt idx="27" formatCode="General">
                  <c:v>0.25688529999999998</c:v>
                </c:pt>
                <c:pt idx="28" formatCode="General">
                  <c:v>0.25485740000000001</c:v>
                </c:pt>
                <c:pt idx="29" formatCode="General">
                  <c:v>0.2529014</c:v>
                </c:pt>
                <c:pt idx="30" formatCode="General">
                  <c:v>0.25102930000000001</c:v>
                </c:pt>
                <c:pt idx="31" formatCode="General">
                  <c:v>0.24922059999999999</c:v>
                </c:pt>
                <c:pt idx="32" formatCode="General">
                  <c:v>0.2474664</c:v>
                </c:pt>
                <c:pt idx="33" formatCode="General">
                  <c:v>0.24570700000000001</c:v>
                </c:pt>
                <c:pt idx="34" formatCode="General">
                  <c:v>0.2439173</c:v>
                </c:pt>
                <c:pt idx="35" formatCode="General">
                  <c:v>0.24203140000000001</c:v>
                </c:pt>
                <c:pt idx="36" formatCode="General">
                  <c:v>0.24001320000000001</c:v>
                </c:pt>
                <c:pt idx="37" formatCode="General">
                  <c:v>0.23782420000000001</c:v>
                </c:pt>
                <c:pt idx="38" formatCode="General">
                  <c:v>0.2354436</c:v>
                </c:pt>
                <c:pt idx="39" formatCode="General">
                  <c:v>0.232955</c:v>
                </c:pt>
                <c:pt idx="40" formatCode="General">
                  <c:v>0.23028950000000001</c:v>
                </c:pt>
                <c:pt idx="41" formatCode="General">
                  <c:v>0.22768759999999999</c:v>
                </c:pt>
                <c:pt idx="42" formatCode="General">
                  <c:v>0.22521070000000001</c:v>
                </c:pt>
                <c:pt idx="43" formatCode="General">
                  <c:v>0.22287879999999999</c:v>
                </c:pt>
                <c:pt idx="44" formatCode="General">
                  <c:v>0.2210348</c:v>
                </c:pt>
                <c:pt idx="45" formatCode="General">
                  <c:v>0.21965580000000001</c:v>
                </c:pt>
                <c:pt idx="46" formatCode="General">
                  <c:v>0.21838450000000001</c:v>
                </c:pt>
                <c:pt idx="47" formatCode="General">
                  <c:v>0.21709390000000001</c:v>
                </c:pt>
                <c:pt idx="48" formatCode="General">
                  <c:v>0.21433559999999999</c:v>
                </c:pt>
                <c:pt idx="49" formatCode="General">
                  <c:v>0.2088458</c:v>
                </c:pt>
              </c:numCache>
            </c:numRef>
          </c:val>
          <c:smooth val="0"/>
          <c:extLst>
            <c:ext xmlns:c16="http://schemas.microsoft.com/office/drawing/2014/chart" uri="{C3380CC4-5D6E-409C-BE32-E72D297353CC}">
              <c16:uniqueId val="{00000000-A5A7-437E-BB8A-A359D28B260C}"/>
            </c:ext>
          </c:extLst>
        </c:ser>
        <c:ser>
          <c:idx val="1"/>
          <c:order val="1"/>
          <c:tx>
            <c:strRef>
              <c:f>Sheet1!$C$1</c:f>
              <c:strCache>
                <c:ptCount val="1"/>
                <c:pt idx="0">
                  <c:v>S=.6</c:v>
                </c:pt>
              </c:strCache>
            </c:strRef>
          </c:tx>
          <c:spPr>
            <a:ln w="12762">
              <a:solidFill>
                <a:srgbClr val="FFFF00"/>
              </a:solidFill>
              <a:prstDash val="solid"/>
            </a:ln>
          </c:spPr>
          <c:marker>
            <c:symbol val="square"/>
            <c:size val="5"/>
            <c:spPr>
              <a:solidFill>
                <a:srgbClr val="FFFF00"/>
              </a:solidFill>
              <a:ln>
                <a:solidFill>
                  <a:srgbClr val="FFFF00"/>
                </a:solidFill>
                <a:prstDash val="solid"/>
              </a:ln>
            </c:spPr>
          </c:marker>
          <c:cat>
            <c:numRef>
              <c:f>Sheet1!$A$2:$A$51</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cat>
          <c:val>
            <c:numRef>
              <c:f>Sheet1!$C$2:$C$51</c:f>
              <c:numCache>
                <c:formatCode>0.00E+00</c:formatCode>
                <c:ptCount val="50"/>
                <c:pt idx="0">
                  <c:v>4.2145449999999999E-4</c:v>
                </c:pt>
                <c:pt idx="1">
                  <c:v>9.1389729999999999E-3</c:v>
                </c:pt>
                <c:pt idx="2">
                  <c:v>3.027552E-2</c:v>
                </c:pt>
                <c:pt idx="3">
                  <c:v>5.5282379999999999E-2</c:v>
                </c:pt>
                <c:pt idx="4">
                  <c:v>7.7900129999999998E-2</c:v>
                </c:pt>
                <c:pt idx="5">
                  <c:v>9.6182779999999996E-2</c:v>
                </c:pt>
                <c:pt idx="6" formatCode="General">
                  <c:v>0.1101616</c:v>
                </c:pt>
                <c:pt idx="7" formatCode="General">
                  <c:v>0.1204726</c:v>
                </c:pt>
                <c:pt idx="8" formatCode="General">
                  <c:v>0.12785350000000001</c:v>
                </c:pt>
                <c:pt idx="9" formatCode="General">
                  <c:v>0.1329806</c:v>
                </c:pt>
                <c:pt idx="10" formatCode="General">
                  <c:v>0.1364184</c:v>
                </c:pt>
                <c:pt idx="11" formatCode="General">
                  <c:v>0.13861190000000001</c:v>
                </c:pt>
                <c:pt idx="12" formatCode="General">
                  <c:v>0.13989770000000001</c:v>
                </c:pt>
                <c:pt idx="13" formatCode="General">
                  <c:v>0.1405228</c:v>
                </c:pt>
                <c:pt idx="14" formatCode="General">
                  <c:v>0.1406646</c:v>
                </c:pt>
                <c:pt idx="15" formatCode="General">
                  <c:v>0.14044880000000001</c:v>
                </c:pt>
                <c:pt idx="16" formatCode="General">
                  <c:v>0.1399639</c:v>
                </c:pt>
                <c:pt idx="17" formatCode="General">
                  <c:v>0.13927249999999999</c:v>
                </c:pt>
                <c:pt idx="18" formatCode="General">
                  <c:v>0.13841919999999999</c:v>
                </c:pt>
                <c:pt idx="19" formatCode="General">
                  <c:v>0.13743649999999999</c:v>
                </c:pt>
                <c:pt idx="20" formatCode="General">
                  <c:v>0.1363489</c:v>
                </c:pt>
                <c:pt idx="21" formatCode="General">
                  <c:v>0.1351753</c:v>
                </c:pt>
                <c:pt idx="22" formatCode="General">
                  <c:v>0.13393140000000001</c:v>
                </c:pt>
                <c:pt idx="23" formatCode="General">
                  <c:v>0.1326299</c:v>
                </c:pt>
                <c:pt idx="24" formatCode="General">
                  <c:v>0.1312818</c:v>
                </c:pt>
                <c:pt idx="25" formatCode="General">
                  <c:v>0.12989719999999999</c:v>
                </c:pt>
                <c:pt idx="26" formatCode="General">
                  <c:v>0.1284846</c:v>
                </c:pt>
                <c:pt idx="27" formatCode="General">
                  <c:v>0.127052</c:v>
                </c:pt>
                <c:pt idx="28" formatCode="General">
                  <c:v>0.12560679999999999</c:v>
                </c:pt>
                <c:pt idx="29" formatCode="General">
                  <c:v>0.12415519999999999</c:v>
                </c:pt>
                <c:pt idx="30" formatCode="General">
                  <c:v>0.1227031</c:v>
                </c:pt>
                <c:pt idx="31" formatCode="General">
                  <c:v>0.12125610000000001</c:v>
                </c:pt>
                <c:pt idx="32" formatCode="General">
                  <c:v>0.11981840000000001</c:v>
                </c:pt>
                <c:pt idx="33" formatCode="General">
                  <c:v>0.1183941</c:v>
                </c:pt>
                <c:pt idx="34" formatCode="General">
                  <c:v>0.1169873</c:v>
                </c:pt>
                <c:pt idx="35" formatCode="General">
                  <c:v>0.11560049999999999</c:v>
                </c:pt>
                <c:pt idx="36" formatCode="General">
                  <c:v>0.1142373</c:v>
                </c:pt>
                <c:pt idx="37" formatCode="General">
                  <c:v>0.1128991</c:v>
                </c:pt>
                <c:pt idx="38" formatCode="General">
                  <c:v>0.1115878</c:v>
                </c:pt>
                <c:pt idx="39" formatCode="General">
                  <c:v>0.1103058</c:v>
                </c:pt>
                <c:pt idx="40" formatCode="General">
                  <c:v>0.109053</c:v>
                </c:pt>
                <c:pt idx="41" formatCode="General">
                  <c:v>0.1078305</c:v>
                </c:pt>
                <c:pt idx="42" formatCode="General">
                  <c:v>0.1066396</c:v>
                </c:pt>
                <c:pt idx="43" formatCode="General">
                  <c:v>0.1054803</c:v>
                </c:pt>
                <c:pt idx="44" formatCode="General">
                  <c:v>0.104353</c:v>
                </c:pt>
                <c:pt idx="45" formatCode="General">
                  <c:v>0.10325570000000001</c:v>
                </c:pt>
                <c:pt idx="46" formatCode="General">
                  <c:v>0.10219019999999999</c:v>
                </c:pt>
                <c:pt idx="47" formatCode="General">
                  <c:v>0.1011557</c:v>
                </c:pt>
                <c:pt idx="48" formatCode="General">
                  <c:v>0.10015060000000001</c:v>
                </c:pt>
                <c:pt idx="49">
                  <c:v>9.9174490000000004E-2</c:v>
                </c:pt>
              </c:numCache>
            </c:numRef>
          </c:val>
          <c:smooth val="0"/>
          <c:extLst>
            <c:ext xmlns:c16="http://schemas.microsoft.com/office/drawing/2014/chart" uri="{C3380CC4-5D6E-409C-BE32-E72D297353CC}">
              <c16:uniqueId val="{00000001-A5A7-437E-BB8A-A359D28B260C}"/>
            </c:ext>
          </c:extLst>
        </c:ser>
        <c:ser>
          <c:idx val="2"/>
          <c:order val="2"/>
          <c:tx>
            <c:strRef>
              <c:f>Sheet1!$D$1</c:f>
              <c:strCache>
                <c:ptCount val="1"/>
                <c:pt idx="0">
                  <c:v>S=.8</c:v>
                </c:pt>
              </c:strCache>
            </c:strRef>
          </c:tx>
          <c:spPr>
            <a:ln w="12762">
              <a:solidFill>
                <a:srgbClr val="424242"/>
              </a:solidFill>
              <a:prstDash val="solid"/>
            </a:ln>
          </c:spPr>
          <c:marker>
            <c:symbol val="triangle"/>
            <c:size val="5"/>
            <c:spPr>
              <a:solidFill>
                <a:srgbClr val="424242"/>
              </a:solidFill>
              <a:ln>
                <a:solidFill>
                  <a:srgbClr val="424242"/>
                </a:solidFill>
                <a:prstDash val="solid"/>
              </a:ln>
            </c:spPr>
          </c:marker>
          <c:cat>
            <c:numRef>
              <c:f>Sheet1!$A$2:$A$51</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cat>
          <c:val>
            <c:numRef>
              <c:f>Sheet1!$D$2:$D$51</c:f>
              <c:numCache>
                <c:formatCode>General</c:formatCode>
                <c:ptCount val="50"/>
                <c:pt idx="0" formatCode="0.00E+00">
                  <c:v>7.9395660000000003E-3</c:v>
                </c:pt>
                <c:pt idx="1">
                  <c:v>3.3698199999999998E-2</c:v>
                </c:pt>
                <c:pt idx="2" formatCode="0.00E+00">
                  <c:v>5.734525E-2</c:v>
                </c:pt>
                <c:pt idx="3" formatCode="0.00E+00">
                  <c:v>7.4039839999999996E-2</c:v>
                </c:pt>
                <c:pt idx="4" formatCode="0.00E+00">
                  <c:v>8.5007830000000006E-2</c:v>
                </c:pt>
                <c:pt idx="5" formatCode="0.00E+00">
                  <c:v>9.1951439999999995E-2</c:v>
                </c:pt>
                <c:pt idx="6" formatCode="0.00E+00">
                  <c:v>9.6149129999999999E-2</c:v>
                </c:pt>
                <c:pt idx="7" formatCode="0.00E+00">
                  <c:v>9.8478949999999996E-2</c:v>
                </c:pt>
                <c:pt idx="8">
                  <c:v>9.9538199999999993E-2</c:v>
                </c:pt>
                <c:pt idx="9" formatCode="0.00E+00">
                  <c:v>9.9735450000000003E-2</c:v>
                </c:pt>
                <c:pt idx="10" formatCode="0.00E+00">
                  <c:v>9.9351759999999997E-2</c:v>
                </c:pt>
                <c:pt idx="11" formatCode="0.00E+00">
                  <c:v>9.8581020000000005E-2</c:v>
                </c:pt>
                <c:pt idx="12" formatCode="0.00E+00">
                  <c:v>9.7557089999999999E-2</c:v>
                </c:pt>
                <c:pt idx="13" formatCode="0.00E+00">
                  <c:v>9.6372330000000006E-2</c:v>
                </c:pt>
                <c:pt idx="14" formatCode="0.00E+00">
                  <c:v>9.5090250000000001E-2</c:v>
                </c:pt>
                <c:pt idx="15">
                  <c:v>9.3754400000000002E-2</c:v>
                </c:pt>
                <c:pt idx="16">
                  <c:v>9.2394400000000002E-2</c:v>
                </c:pt>
                <c:pt idx="17" formatCode="0.00E+00">
                  <c:v>9.1030169999999994E-2</c:v>
                </c:pt>
                <c:pt idx="18" formatCode="0.00E+00">
                  <c:v>8.9675050000000006E-2</c:v>
                </c:pt>
                <c:pt idx="19" formatCode="0.00E+00">
                  <c:v>8.833771E-2</c:v>
                </c:pt>
                <c:pt idx="20" formatCode="0.00E+00">
                  <c:v>8.7023649999999994E-2</c:v>
                </c:pt>
                <c:pt idx="21" formatCode="0.00E+00">
                  <c:v>8.5736190000000004E-2</c:v>
                </c:pt>
                <c:pt idx="22" formatCode="0.00E+00">
                  <c:v>8.4477179999999999E-2</c:v>
                </c:pt>
                <c:pt idx="23" formatCode="0.00E+00">
                  <c:v>8.3247470000000004E-2</c:v>
                </c:pt>
                <c:pt idx="24" formatCode="0.00E+00">
                  <c:v>8.2047220000000004E-2</c:v>
                </c:pt>
                <c:pt idx="25" formatCode="0.00E+00">
                  <c:v>8.0876219999999999E-2</c:v>
                </c:pt>
                <c:pt idx="26" formatCode="0.00E+00">
                  <c:v>7.9733979999999996E-2</c:v>
                </c:pt>
                <c:pt idx="27" formatCode="0.00E+00">
                  <c:v>7.8619770000000005E-2</c:v>
                </c:pt>
                <c:pt idx="28" formatCode="0.00E+00">
                  <c:v>7.7532920000000005E-2</c:v>
                </c:pt>
                <c:pt idx="29" formatCode="0.00E+00">
                  <c:v>7.6472589999999993E-2</c:v>
                </c:pt>
                <c:pt idx="30" formatCode="0.00E+00">
                  <c:v>7.5437950000000004E-2</c:v>
                </c:pt>
                <c:pt idx="31" formatCode="0.00E+00">
                  <c:v>7.4428250000000001E-2</c:v>
                </c:pt>
                <c:pt idx="32" formatCode="0.00E+00">
                  <c:v>7.3442729999999998E-2</c:v>
                </c:pt>
                <c:pt idx="33" formatCode="0.00E+00">
                  <c:v>7.2480580000000003E-2</c:v>
                </c:pt>
                <c:pt idx="34" formatCode="0.00E+00">
                  <c:v>7.1541170000000001E-2</c:v>
                </c:pt>
                <c:pt idx="35" formatCode="0.00E+00">
                  <c:v>7.0623759999999994E-2</c:v>
                </c:pt>
                <c:pt idx="36" formatCode="0.00E+00">
                  <c:v>6.9727780000000003E-2</c:v>
                </c:pt>
                <c:pt idx="37" formatCode="0.00E+00">
                  <c:v>6.8852540000000004E-2</c:v>
                </c:pt>
                <c:pt idx="38" formatCode="0.00E+00">
                  <c:v>6.7997559999999999E-2</c:v>
                </c:pt>
                <c:pt idx="39" formatCode="0.00E+00">
                  <c:v>6.7162189999999997E-2</c:v>
                </c:pt>
                <c:pt idx="40" formatCode="0.00E+00">
                  <c:v>6.6345989999999994E-2</c:v>
                </c:pt>
                <c:pt idx="41" formatCode="0.00E+00">
                  <c:v>6.5548350000000005E-2</c:v>
                </c:pt>
                <c:pt idx="42" formatCode="0.00E+00">
                  <c:v>6.4768809999999996E-2</c:v>
                </c:pt>
                <c:pt idx="43" formatCode="0.00E+00">
                  <c:v>6.400699E-2</c:v>
                </c:pt>
                <c:pt idx="44" formatCode="0.00E+00">
                  <c:v>6.3262269999999995E-2</c:v>
                </c:pt>
                <c:pt idx="45" formatCode="0.00E+00">
                  <c:v>6.2534389999999995E-2</c:v>
                </c:pt>
                <c:pt idx="46">
                  <c:v>6.18229E-2</c:v>
                </c:pt>
                <c:pt idx="47" formatCode="0.00E+00">
                  <c:v>6.1127380000000002E-2</c:v>
                </c:pt>
                <c:pt idx="48">
                  <c:v>6.04472E-2</c:v>
                </c:pt>
                <c:pt idx="49" formatCode="0.00E+00">
                  <c:v>5.9782370000000001E-2</c:v>
                </c:pt>
              </c:numCache>
            </c:numRef>
          </c:val>
          <c:smooth val="0"/>
          <c:extLst>
            <c:ext xmlns:c16="http://schemas.microsoft.com/office/drawing/2014/chart" uri="{C3380CC4-5D6E-409C-BE32-E72D297353CC}">
              <c16:uniqueId val="{00000002-A5A7-437E-BB8A-A359D28B260C}"/>
            </c:ext>
          </c:extLst>
        </c:ser>
        <c:ser>
          <c:idx val="3"/>
          <c:order val="3"/>
          <c:tx>
            <c:strRef>
              <c:f>Sheet1!$E$1</c:f>
              <c:strCache>
                <c:ptCount val="1"/>
                <c:pt idx="0">
                  <c:v>S=1</c:v>
                </c:pt>
              </c:strCache>
            </c:strRef>
          </c:tx>
          <c:spPr>
            <a:ln w="12762">
              <a:solidFill>
                <a:srgbClr val="666699"/>
              </a:solidFill>
              <a:prstDash val="solid"/>
            </a:ln>
          </c:spPr>
          <c:marker>
            <c:symbol val="x"/>
            <c:size val="5"/>
            <c:spPr>
              <a:noFill/>
              <a:ln>
                <a:solidFill>
                  <a:srgbClr val="666699"/>
                </a:solidFill>
                <a:prstDash val="solid"/>
              </a:ln>
            </c:spPr>
          </c:marker>
          <c:cat>
            <c:numRef>
              <c:f>Sheet1!$A$2:$A$51</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cat>
          <c:val>
            <c:numRef>
              <c:f>Sheet1!$E$2:$E$51</c:f>
              <c:numCache>
                <c:formatCode>0.00E+00</c:formatCode>
                <c:ptCount val="50"/>
                <c:pt idx="0">
                  <c:v>2.846251E-2</c:v>
                </c:pt>
                <c:pt idx="1">
                  <c:v>5.7715910000000002E-2</c:v>
                </c:pt>
                <c:pt idx="2">
                  <c:v>7.2736419999999996E-2</c:v>
                </c:pt>
                <c:pt idx="3">
                  <c:v>7.9973970000000005E-2</c:v>
                </c:pt>
                <c:pt idx="4">
                  <c:v>8.3143060000000005E-2</c:v>
                </c:pt>
                <c:pt idx="5">
                  <c:v>8.4097640000000001E-2</c:v>
                </c:pt>
                <c:pt idx="6">
                  <c:v>8.3806210000000006E-2</c:v>
                </c:pt>
                <c:pt idx="7">
                  <c:v>8.280469E-2</c:v>
                </c:pt>
                <c:pt idx="8">
                  <c:v>8.1403519999999993E-2</c:v>
                </c:pt>
                <c:pt idx="9">
                  <c:v>7.9788360000000003E-2</c:v>
                </c:pt>
                <c:pt idx="10">
                  <c:v>7.8072450000000002E-2</c:v>
                </c:pt>
                <c:pt idx="11" formatCode="General">
                  <c:v>7.6325400000000002E-2</c:v>
                </c:pt>
                <c:pt idx="12">
                  <c:v>7.4589920000000004E-2</c:v>
                </c:pt>
                <c:pt idx="13">
                  <c:v>7.2891739999999997E-2</c:v>
                </c:pt>
                <c:pt idx="14" formatCode="General">
                  <c:v>7.1245799999999998E-2</c:v>
                </c:pt>
                <c:pt idx="15">
                  <c:v>6.9660159999999999E-2</c:v>
                </c:pt>
                <c:pt idx="16">
                  <c:v>6.8138420000000005E-2</c:v>
                </c:pt>
                <c:pt idx="17">
                  <c:v>6.6681379999999998E-2</c:v>
                </c:pt>
                <c:pt idx="18">
                  <c:v>6.5288070000000004E-2</c:v>
                </c:pt>
                <c:pt idx="19">
                  <c:v>6.3956429999999995E-2</c:v>
                </c:pt>
                <c:pt idx="20">
                  <c:v>6.2683829999999996E-2</c:v>
                </c:pt>
                <c:pt idx="21">
                  <c:v>6.1467279999999999E-2</c:v>
                </c:pt>
                <c:pt idx="22">
                  <c:v>6.0303679999999998E-2</c:v>
                </c:pt>
                <c:pt idx="23">
                  <c:v>5.918996E-2</c:v>
                </c:pt>
                <c:pt idx="24">
                  <c:v>5.812312E-2</c:v>
                </c:pt>
                <c:pt idx="25">
                  <c:v>5.710026E-2</c:v>
                </c:pt>
                <c:pt idx="26">
                  <c:v>5.6118660000000001E-2</c:v>
                </c:pt>
                <c:pt idx="27">
                  <c:v>5.5175780000000001E-2</c:v>
                </c:pt>
                <c:pt idx="28">
                  <c:v>5.4269249999999998E-2</c:v>
                </c:pt>
                <c:pt idx="29">
                  <c:v>5.3396850000000003E-2</c:v>
                </c:pt>
                <c:pt idx="30" formatCode="General">
                  <c:v>5.2556499999999999E-2</c:v>
                </c:pt>
                <c:pt idx="31">
                  <c:v>5.174633E-2</c:v>
                </c:pt>
                <c:pt idx="32">
                  <c:v>5.0964570000000001E-2</c:v>
                </c:pt>
                <c:pt idx="33">
                  <c:v>5.0209589999999998E-2</c:v>
                </c:pt>
                <c:pt idx="34">
                  <c:v>4.9479889999999999E-2</c:v>
                </c:pt>
                <c:pt idx="35">
                  <c:v>4.8774110000000002E-2</c:v>
                </c:pt>
                <c:pt idx="36">
                  <c:v>4.8090889999999997E-2</c:v>
                </c:pt>
                <c:pt idx="37">
                  <c:v>4.742913E-2</c:v>
                </c:pt>
                <c:pt idx="38">
                  <c:v>4.678765E-2</c:v>
                </c:pt>
                <c:pt idx="39">
                  <c:v>4.6165490000000003E-2</c:v>
                </c:pt>
                <c:pt idx="40">
                  <c:v>4.556164E-2</c:v>
                </c:pt>
                <c:pt idx="41">
                  <c:v>4.497524E-2</c:v>
                </c:pt>
                <c:pt idx="42">
                  <c:v>4.4405479999999997E-2</c:v>
                </c:pt>
                <c:pt idx="43">
                  <c:v>4.3851550000000003E-2</c:v>
                </c:pt>
                <c:pt idx="44">
                  <c:v>4.3312789999999997E-2</c:v>
                </c:pt>
                <c:pt idx="45">
                  <c:v>4.2788479999999997E-2</c:v>
                </c:pt>
                <c:pt idx="46">
                  <c:v>4.2278059999999999E-2</c:v>
                </c:pt>
                <c:pt idx="47">
                  <c:v>4.1780860000000003E-2</c:v>
                </c:pt>
                <c:pt idx="48">
                  <c:v>4.1296369999999999E-2</c:v>
                </c:pt>
                <c:pt idx="49">
                  <c:v>4.082409E-2</c:v>
                </c:pt>
              </c:numCache>
            </c:numRef>
          </c:val>
          <c:smooth val="0"/>
          <c:extLst>
            <c:ext xmlns:c16="http://schemas.microsoft.com/office/drawing/2014/chart" uri="{C3380CC4-5D6E-409C-BE32-E72D297353CC}">
              <c16:uniqueId val="{00000003-A5A7-437E-BB8A-A359D28B260C}"/>
            </c:ext>
          </c:extLst>
        </c:ser>
        <c:dLbls>
          <c:showLegendKey val="0"/>
          <c:showVal val="0"/>
          <c:showCatName val="0"/>
          <c:showSerName val="0"/>
          <c:showPercent val="0"/>
          <c:showBubbleSize val="0"/>
        </c:dLbls>
        <c:marker val="1"/>
        <c:smooth val="0"/>
        <c:axId val="177155504"/>
        <c:axId val="1"/>
      </c:lineChart>
      <c:catAx>
        <c:axId val="177155504"/>
        <c:scaling>
          <c:orientation val="minMax"/>
        </c:scaling>
        <c:delete val="0"/>
        <c:axPos val="b"/>
        <c:title>
          <c:tx>
            <c:rich>
              <a:bodyPr/>
              <a:lstStyle/>
              <a:p>
                <a:pPr>
                  <a:defRPr sz="804" b="1" i="0" u="none" strike="noStrike" baseline="0">
                    <a:solidFill>
                      <a:schemeClr val="tx1"/>
                    </a:solidFill>
                    <a:latin typeface="Arial"/>
                    <a:ea typeface="Arial"/>
                    <a:cs typeface="Arial"/>
                  </a:defRPr>
                </a:pPr>
                <a:r>
                  <a:rPr lang="en-US"/>
                  <a:t>TIME</a:t>
                </a:r>
              </a:p>
            </c:rich>
          </c:tx>
          <c:layout>
            <c:manualLayout>
              <c:xMode val="edge"/>
              <c:yMode val="edge"/>
              <c:x val="0.89598997493734334"/>
              <c:y val="0.85622317596566522"/>
            </c:manualLayout>
          </c:layout>
          <c:overlay val="0"/>
          <c:spPr>
            <a:noFill/>
            <a:ln w="25525">
              <a:noFill/>
            </a:ln>
          </c:spPr>
        </c:title>
        <c:numFmt formatCode="0" sourceLinked="0"/>
        <c:majorTickMark val="cross"/>
        <c:minorTickMark val="none"/>
        <c:tickLblPos val="nextTo"/>
        <c:spPr>
          <a:ln w="3191">
            <a:solidFill>
              <a:schemeClr val="tx1"/>
            </a:solidFill>
            <a:prstDash val="solid"/>
          </a:ln>
        </c:spPr>
        <c:txPr>
          <a:bodyPr rot="0" vert="horz"/>
          <a:lstStyle/>
          <a:p>
            <a:pPr>
              <a:defRPr sz="804" b="0" i="0" u="none" strike="noStrike" baseline="0">
                <a:solidFill>
                  <a:schemeClr val="tx1"/>
                </a:solidFill>
                <a:latin typeface="Arial"/>
                <a:ea typeface="Arial"/>
                <a:cs typeface="Arial"/>
              </a:defRPr>
            </a:pPr>
            <a:endParaRPr lang="en-US"/>
          </a:p>
        </c:txPr>
        <c:crossAx val="1"/>
        <c:crosses val="autoZero"/>
        <c:auto val="0"/>
        <c:lblAlgn val="ctr"/>
        <c:lblOffset val="100"/>
        <c:tickLblSkip val="5"/>
        <c:tickMarkSkip val="1"/>
        <c:noMultiLvlLbl val="0"/>
      </c:catAx>
      <c:valAx>
        <c:axId val="1"/>
        <c:scaling>
          <c:orientation val="minMax"/>
        </c:scaling>
        <c:delete val="0"/>
        <c:axPos val="l"/>
        <c:majorGridlines>
          <c:spPr>
            <a:ln w="3191">
              <a:solidFill>
                <a:srgbClr val="000000"/>
              </a:solidFill>
              <a:prstDash val="sysDash"/>
            </a:ln>
          </c:spPr>
        </c:majorGridlines>
        <c:title>
          <c:tx>
            <c:rich>
              <a:bodyPr/>
              <a:lstStyle/>
              <a:p>
                <a:pPr>
                  <a:defRPr sz="804" b="1" i="0" u="none" strike="noStrike" baseline="0">
                    <a:solidFill>
                      <a:schemeClr val="tx1"/>
                    </a:solidFill>
                    <a:latin typeface="Arial"/>
                    <a:ea typeface="Arial"/>
                    <a:cs typeface="Arial"/>
                  </a:defRPr>
                </a:pPr>
                <a:r>
                  <a:rPr lang="en-US"/>
                  <a:t>HAZARD RATE</a:t>
                </a:r>
              </a:p>
            </c:rich>
          </c:tx>
          <c:layout>
            <c:manualLayout>
              <c:xMode val="edge"/>
              <c:yMode val="edge"/>
              <c:x val="2.0050125313283207E-2"/>
              <c:y val="0.34763948497854075"/>
            </c:manualLayout>
          </c:layout>
          <c:overlay val="0"/>
          <c:spPr>
            <a:noFill/>
            <a:ln w="25525">
              <a:noFill/>
            </a:ln>
          </c:spPr>
        </c:title>
        <c:numFmt formatCode="0.00" sourceLinked="0"/>
        <c:majorTickMark val="out"/>
        <c:minorTickMark val="none"/>
        <c:tickLblPos val="nextTo"/>
        <c:spPr>
          <a:ln w="3191">
            <a:solidFill>
              <a:schemeClr val="tx1"/>
            </a:solidFill>
            <a:prstDash val="solid"/>
          </a:ln>
        </c:spPr>
        <c:txPr>
          <a:bodyPr rot="0" vert="horz"/>
          <a:lstStyle/>
          <a:p>
            <a:pPr>
              <a:defRPr sz="804" b="0" i="0" u="none" strike="noStrike" baseline="0">
                <a:solidFill>
                  <a:schemeClr val="tx1"/>
                </a:solidFill>
                <a:latin typeface="Arial"/>
                <a:ea typeface="Arial"/>
                <a:cs typeface="Arial"/>
              </a:defRPr>
            </a:pPr>
            <a:endParaRPr lang="en-US"/>
          </a:p>
        </c:txPr>
        <c:crossAx val="177155504"/>
        <c:crosses val="autoZero"/>
        <c:crossBetween val="midCat"/>
      </c:valAx>
      <c:spPr>
        <a:solidFill>
          <a:srgbClr val="C0C0C0"/>
        </a:solidFill>
        <a:ln w="12762">
          <a:solidFill>
            <a:srgbClr val="808080"/>
          </a:solidFill>
          <a:prstDash val="solid"/>
        </a:ln>
      </c:spPr>
    </c:plotArea>
    <c:legend>
      <c:legendPos val="r"/>
      <c:layout>
        <c:manualLayout>
          <c:xMode val="edge"/>
          <c:yMode val="edge"/>
          <c:x val="0.33583959899749372"/>
          <c:y val="0.89270386266094426"/>
          <c:w val="0.34085213032581452"/>
          <c:h val="9.8712446351931327E-2"/>
        </c:manualLayout>
      </c:layout>
      <c:overlay val="0"/>
      <c:spPr>
        <a:solidFill>
          <a:schemeClr val="bg1"/>
        </a:solidFill>
        <a:ln w="3191">
          <a:solidFill>
            <a:schemeClr val="tx1"/>
          </a:solidFill>
          <a:prstDash val="solid"/>
        </a:ln>
      </c:spPr>
      <c:txPr>
        <a:bodyPr/>
        <a:lstStyle/>
        <a:p>
          <a:pPr>
            <a:defRPr sz="739" b="0"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804" b="0" i="0" u="none" strike="noStrike" baseline="0">
          <a:solidFill>
            <a:schemeClr val="tx1"/>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9"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While the CFR model is perhaps the simplest in its mathematical structure, it has limited application.  Obviously, not all failures modes have constant failure rates.  Three important failure distributions are the Weibull, normal, and lognormal having non-constant failure rates.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Be sure you can work a problem in reverse to find a design life.  In this case, we enter the normal table with a reliability (complementary cumulative probability) and find the corresponding z value.  Then we solve for t using the relationship t = </a:t>
            </a:r>
            <a:r>
              <a:rPr lang="en-US" altLang="en-US">
                <a:sym typeface="Symbol" panose="05050102010706020507" pitchFamily="18" charset="2"/>
              </a:rPr>
              <a:t> +  z. For a design life of .90, what is the corresponding z value?  What should the sign of z be, positive or negative?</a:t>
            </a: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Try your luck with one; answers follow.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Be sure you can work this type of a problem.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As we deviate from the normal, we turn our attention to the lognormal.  The lognormal has often been used a repair distribution.  Later on we will discuss maintainability and the repair probability distribution in detail.  We will be taking advantage of the relationship between the normal and the lognormal distribution.  (Perhaps that is where it gets its name; what do you think?)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The PDF look almost like the normal PDF.  We will define the parameters of the lognormal to be its median (a location parameter) and its shape parameter s. Others will define the parameters of the lognormal in terms of the mean and standard deviation of the underlying normal distribution.  Therefore, you must be careful and always be aware of how the parameters are being defined when using this distribution.  As you will see, there are formulae for converting from one set to the other.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Hey!  Here are the formulae.  The natural log of the median of the lognormal distribution is the mean of the underlying normal.  The shape parameter of the lognormal is the standard deviation of the underlying normal.  Don’t confuse the mean and standard deviation of the underlying normal with the mean and standard deviation of the lognormal. The lognormal is entitled to have its own mean and standard deviation.  You need o be able to use all of the above relationships.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“How do I find lognormal reliabilities,” you ask?  Quite simply, we use the underlying normal distribution and the normal table.  Can you follow the above steps to get an expression for R(t)?  If not, you might ask your instructor to talk you through it.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The lognormal has an interesting, almost exciting, hazard rate function.  As you can see from the graphs, over time it is increasing until it reaches a maximum point, and then it gradually decreases.  Can you describe a failure process that behaves in this way?  If so, share it with your instructor.  If the lognormal is used as a repair distribution, then the this function become an instantaneous repair rate.  How would you interpret its behavior as a repair rate function?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are examples of four lognormal hazard rate functions having different shape parameters.  If the maximum point, where the failure rate begins to decrease, occurs at a large value of t (relative to the MTTF and the mode of the distribution), then for all practical purposes the lognormal distribution will have an IFR.  This will only happen if the shape parameter’s value is small.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a:t>The derivation of the design life (and hence the median) is straightforward.  To find a design life, the normal probability table will be used.  First,</a:t>
            </a:r>
          </a:p>
          <a:p>
            <a:pPr marL="685800" lvl="1" indent="-228600">
              <a:buFontTx/>
              <a:buAutoNum type="arabicPeriod"/>
            </a:pPr>
            <a:r>
              <a:rPr lang="en-US" altLang="en-US"/>
              <a:t>R is specified, </a:t>
            </a:r>
          </a:p>
          <a:p>
            <a:pPr marL="685800" lvl="1" indent="-228600">
              <a:buFontTx/>
              <a:buAutoNum type="arabicPeriod"/>
            </a:pPr>
            <a:r>
              <a:rPr lang="en-US" altLang="en-US"/>
              <a:t>then the corresponding z value found in the normal table, </a:t>
            </a:r>
          </a:p>
          <a:p>
            <a:pPr marL="685800" lvl="1" indent="-228600">
              <a:buFontTx/>
              <a:buAutoNum type="arabicPeriod"/>
            </a:pPr>
            <a:r>
              <a:rPr lang="en-US" altLang="en-US"/>
              <a:t>and finally the formula shown is used to find t</a:t>
            </a:r>
            <a:r>
              <a:rPr lang="en-US" altLang="en-US" baseline="-25000"/>
              <a:t>R</a:t>
            </a:r>
            <a:r>
              <a:rPr lang="en-US" alt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Let’s put all this theory to practice.  An example suitable for the discriminating student.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Finding lognormal reliabilities is not only easy, its fun!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Ah ha! The design life.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Now its your turn. There is a severe penalty if you look ahead at the answers before you have tried solving the problem.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Be sure you can solve lognormal problems.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You may think that it does not get any better than this.  However, you will be mistaken.  Wait until you see what lies ahead in the next chapter.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Let us get back to normal.  You should already be familiar with this distribution.  We start with the density function and graph.  The normal has a location parameter (the MTTF) and a scale parameter (the variance or standard deviation).  There is no shape parameter since it always has the bell-shape curve.  Notice that the domain of a normally distributed random variable goes from negative infinity to plus infinity.  Is this a good property for a failure distribution?  What is the domain of the exponential and Weibull?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Interestingly, the hazard rate function is always increasing.  Therefore, we would never want to use this distribution for modeling manufacturing defects that are gradually removed.  The hazard rate function can only be determined numerically because we cannot integrate in closed form the normal PDF.</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To find normal probabilities, we standardize by subtracting the mean and dividing by the standard deviation.  This generates an equivalent normal random variable having a mean of zero and a standard deviation of one.  For this random variable, tables of cumulative or (complementary cumulative) probabilities are available. (there is one in the back of the text).  Make note of the above notation for the standardize normal PDF and CDF.  Is it all Greek to you?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An example of the normal probability table given in the Appendix (A.1) of the text.  Be sure you can se this or some other normal table (you are welcome to use your favorite normal table for the duration of the course).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To find normally distributed reliabilities, we standardize and then go to the normal 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altLang="en-US"/>
              <a:t>Check these reliabilities with the table values.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362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rgbClr val="006666"/>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rgbClr val="FFDAA3"/>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flip="none" rotWithShape="1">
                <a:gsLst>
                  <a:gs pos="0">
                    <a:srgbClr val="FFDAA3">
                      <a:shade val="30000"/>
                      <a:satMod val="115000"/>
                    </a:srgbClr>
                  </a:gs>
                  <a:gs pos="50000">
                    <a:srgbClr val="FFDAA3">
                      <a:shade val="67500"/>
                      <a:satMod val="115000"/>
                    </a:srgbClr>
                  </a:gs>
                  <a:gs pos="100000">
                    <a:srgbClr val="FFDAA3">
                      <a:shade val="100000"/>
                      <a:satMod val="115000"/>
                    </a:srgbClr>
                  </a:gs>
                </a:gsLst>
                <a:lin ang="5400000" scaled="1"/>
                <a:tileRect/>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1084" name="Rectangle 12"/>
          <p:cNvSpPr>
            <a:spLocks noGrp="1" noChangeArrowheads="1"/>
          </p:cNvSpPr>
          <p:nvPr>
            <p:ph type="ctrTitle"/>
          </p:nvPr>
        </p:nvSpPr>
        <p:spPr>
          <a:xfrm>
            <a:off x="990600" y="1676400"/>
            <a:ext cx="7772400" cy="1462088"/>
          </a:xfrm>
        </p:spPr>
        <p:txBody>
          <a:bodyPr/>
          <a:lstStyle>
            <a:lvl1pPr>
              <a:defRPr>
                <a:solidFill>
                  <a:srgbClr val="006666"/>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006666"/>
                </a:solidFill>
              </a:defRPr>
            </a:lvl1pPr>
          </a:lstStyle>
          <a:p>
            <a:r>
              <a:rPr lang="en-US"/>
              <a:t>Click to edit Master subtitle style</a:t>
            </a:r>
            <a:endParaRPr lang="en-US" dirty="0"/>
          </a:p>
        </p:txBody>
      </p:sp>
      <p:sp>
        <p:nvSpPr>
          <p:cNvPr id="14" name="Date Placeholder 13"/>
          <p:cNvSpPr>
            <a:spLocks noGrp="1" noChangeArrowheads="1"/>
          </p:cNvSpPr>
          <p:nvPr>
            <p:ph type="dt" sz="half" idx="10"/>
          </p:nvPr>
        </p:nvSpPr>
        <p:spPr>
          <a:xfrm>
            <a:off x="228600" y="6172200"/>
            <a:ext cx="1905000" cy="457200"/>
          </a:xfrm>
        </p:spPr>
        <p:txBody>
          <a:bodyPr/>
          <a:lstStyle>
            <a:lvl1pPr>
              <a:defRPr sz="1200">
                <a:solidFill>
                  <a:schemeClr val="bg2"/>
                </a:solidFill>
              </a:defRPr>
            </a:lvl1pPr>
          </a:lstStyle>
          <a:p>
            <a:pPr>
              <a:defRPr/>
            </a:pPr>
            <a:r>
              <a:rPr lang="en-US"/>
              <a:t>Chapter 4</a:t>
            </a:r>
          </a:p>
        </p:txBody>
      </p:sp>
      <p:sp>
        <p:nvSpPr>
          <p:cNvPr id="15" name="Slide Number Placeholder 14"/>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0EE5FF4E-CA46-4D23-BEC5-9256F8E093DF}" type="slidenum">
              <a:rPr lang="en-US" altLang="en-US"/>
              <a:pPr/>
              <a:t>‹#›</a:t>
            </a:fld>
            <a:endParaRPr lang="en-US" altLang="en-US"/>
          </a:p>
        </p:txBody>
      </p:sp>
    </p:spTree>
    <p:extLst>
      <p:ext uri="{BB962C8B-B14F-4D97-AF65-F5344CB8AC3E}">
        <p14:creationId xmlns:p14="http://schemas.microsoft.com/office/powerpoint/2010/main" val="206685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5" name="Rectangle 13"/>
          <p:cNvSpPr>
            <a:spLocks noGrp="1" noChangeArrowheads="1"/>
          </p:cNvSpPr>
          <p:nvPr>
            <p:ph type="sldNum" sz="quarter" idx="11"/>
          </p:nvPr>
        </p:nvSpPr>
        <p:spPr>
          <a:ln/>
        </p:spPr>
        <p:txBody>
          <a:bodyPr/>
          <a:lstStyle>
            <a:lvl1pPr>
              <a:defRPr/>
            </a:lvl1pPr>
          </a:lstStyle>
          <a:p>
            <a:fld id="{B4210D8D-BE7A-436B-8F97-875F45822C1F}" type="slidenum">
              <a:rPr lang="en-US" altLang="en-US"/>
              <a:pPr/>
              <a:t>‹#›</a:t>
            </a:fld>
            <a:endParaRPr lang="en-US" altLang="en-US"/>
          </a:p>
        </p:txBody>
      </p:sp>
    </p:spTree>
    <p:extLst>
      <p:ext uri="{BB962C8B-B14F-4D97-AF65-F5344CB8AC3E}">
        <p14:creationId xmlns:p14="http://schemas.microsoft.com/office/powerpoint/2010/main" val="62246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5" name="Rectangle 13"/>
          <p:cNvSpPr>
            <a:spLocks noGrp="1" noChangeArrowheads="1"/>
          </p:cNvSpPr>
          <p:nvPr>
            <p:ph type="sldNum" sz="quarter" idx="11"/>
          </p:nvPr>
        </p:nvSpPr>
        <p:spPr>
          <a:ln/>
        </p:spPr>
        <p:txBody>
          <a:bodyPr/>
          <a:lstStyle>
            <a:lvl1pPr>
              <a:defRPr/>
            </a:lvl1pPr>
          </a:lstStyle>
          <a:p>
            <a:fld id="{AB8F1C43-57F8-4D50-A3EA-F1B8C7E49DA3}" type="slidenum">
              <a:rPr lang="en-US" altLang="en-US"/>
              <a:pPr/>
              <a:t>‹#›</a:t>
            </a:fld>
            <a:endParaRPr lang="en-US" altLang="en-US"/>
          </a:p>
        </p:txBody>
      </p:sp>
    </p:spTree>
    <p:extLst>
      <p:ext uri="{BB962C8B-B14F-4D97-AF65-F5344CB8AC3E}">
        <p14:creationId xmlns:p14="http://schemas.microsoft.com/office/powerpoint/2010/main" val="2524406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4</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6C90E606-0195-410F-A69E-DC3BB3E4E915}" type="slidenum">
              <a:rPr lang="en-US" altLang="en-US"/>
              <a:pPr/>
              <a:t>‹#›</a:t>
            </a:fld>
            <a:endParaRPr lang="en-US" altLang="en-US"/>
          </a:p>
        </p:txBody>
      </p:sp>
    </p:spTree>
    <p:extLst>
      <p:ext uri="{BB962C8B-B14F-4D97-AF65-F5344CB8AC3E}">
        <p14:creationId xmlns:p14="http://schemas.microsoft.com/office/powerpoint/2010/main" val="1252967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4</a:t>
            </a:r>
          </a:p>
        </p:txBody>
      </p:sp>
      <p:sp>
        <p:nvSpPr>
          <p:cNvPr id="5" name="Slide Number Placeholder 5"/>
          <p:cNvSpPr>
            <a:spLocks noGrp="1"/>
          </p:cNvSpPr>
          <p:nvPr>
            <p:ph type="sldNum" sz="quarter" idx="11"/>
          </p:nvPr>
        </p:nvSpPr>
        <p:spPr/>
        <p:txBody>
          <a:bodyPr/>
          <a:lstStyle>
            <a:lvl1pPr>
              <a:defRPr/>
            </a:lvl1pPr>
          </a:lstStyle>
          <a:p>
            <a:fld id="{1E795464-368F-4DC8-BB8A-C49C312F7594}" type="slidenum">
              <a:rPr lang="en-US" altLang="en-US"/>
              <a:pPr/>
              <a:t>‹#›</a:t>
            </a:fld>
            <a:endParaRPr lang="en-US" altLang="en-US"/>
          </a:p>
        </p:txBody>
      </p:sp>
    </p:spTree>
    <p:extLst>
      <p:ext uri="{BB962C8B-B14F-4D97-AF65-F5344CB8AC3E}">
        <p14:creationId xmlns:p14="http://schemas.microsoft.com/office/powerpoint/2010/main" val="2675746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4</a:t>
            </a:r>
          </a:p>
        </p:txBody>
      </p:sp>
      <p:sp>
        <p:nvSpPr>
          <p:cNvPr id="5" name="Slide Number Placeholder 5"/>
          <p:cNvSpPr>
            <a:spLocks noGrp="1"/>
          </p:cNvSpPr>
          <p:nvPr>
            <p:ph type="sldNum" sz="quarter" idx="11"/>
          </p:nvPr>
        </p:nvSpPr>
        <p:spPr/>
        <p:txBody>
          <a:bodyPr/>
          <a:lstStyle>
            <a:lvl1pPr>
              <a:defRPr/>
            </a:lvl1pPr>
          </a:lstStyle>
          <a:p>
            <a:fld id="{53CDE65C-E06E-408C-B720-27CD56EB95F5}" type="slidenum">
              <a:rPr lang="en-US" altLang="en-US"/>
              <a:pPr/>
              <a:t>‹#›</a:t>
            </a:fld>
            <a:endParaRPr lang="en-US" altLang="en-US"/>
          </a:p>
        </p:txBody>
      </p:sp>
    </p:spTree>
    <p:extLst>
      <p:ext uri="{BB962C8B-B14F-4D97-AF65-F5344CB8AC3E}">
        <p14:creationId xmlns:p14="http://schemas.microsoft.com/office/powerpoint/2010/main" val="44023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4</a:t>
            </a:r>
          </a:p>
        </p:txBody>
      </p:sp>
      <p:sp>
        <p:nvSpPr>
          <p:cNvPr id="6" name="Slide Number Placeholder 6"/>
          <p:cNvSpPr>
            <a:spLocks noGrp="1"/>
          </p:cNvSpPr>
          <p:nvPr>
            <p:ph type="sldNum" sz="quarter" idx="11"/>
          </p:nvPr>
        </p:nvSpPr>
        <p:spPr/>
        <p:txBody>
          <a:bodyPr/>
          <a:lstStyle>
            <a:lvl1pPr>
              <a:defRPr/>
            </a:lvl1pPr>
          </a:lstStyle>
          <a:p>
            <a:fld id="{52B377A4-587E-44D7-8960-ACAAA4AD1016}" type="slidenum">
              <a:rPr lang="en-US" altLang="en-US"/>
              <a:pPr/>
              <a:t>‹#›</a:t>
            </a:fld>
            <a:endParaRPr lang="en-US" altLang="en-US"/>
          </a:p>
        </p:txBody>
      </p:sp>
    </p:spTree>
    <p:extLst>
      <p:ext uri="{BB962C8B-B14F-4D97-AF65-F5344CB8AC3E}">
        <p14:creationId xmlns:p14="http://schemas.microsoft.com/office/powerpoint/2010/main" val="963118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4</a:t>
            </a:r>
          </a:p>
        </p:txBody>
      </p:sp>
      <p:sp>
        <p:nvSpPr>
          <p:cNvPr id="8" name="Slide Number Placeholder 8"/>
          <p:cNvSpPr>
            <a:spLocks noGrp="1"/>
          </p:cNvSpPr>
          <p:nvPr>
            <p:ph type="sldNum" sz="quarter" idx="11"/>
          </p:nvPr>
        </p:nvSpPr>
        <p:spPr/>
        <p:txBody>
          <a:bodyPr/>
          <a:lstStyle>
            <a:lvl1pPr>
              <a:defRPr/>
            </a:lvl1pPr>
          </a:lstStyle>
          <a:p>
            <a:fld id="{25B554AF-CB3F-4AEF-933B-A1A720C645E9}" type="slidenum">
              <a:rPr lang="en-US" altLang="en-US"/>
              <a:pPr/>
              <a:t>‹#›</a:t>
            </a:fld>
            <a:endParaRPr lang="en-US" altLang="en-US"/>
          </a:p>
        </p:txBody>
      </p:sp>
    </p:spTree>
    <p:extLst>
      <p:ext uri="{BB962C8B-B14F-4D97-AF65-F5344CB8AC3E}">
        <p14:creationId xmlns:p14="http://schemas.microsoft.com/office/powerpoint/2010/main" val="3509583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4</a:t>
            </a:r>
          </a:p>
        </p:txBody>
      </p:sp>
      <p:sp>
        <p:nvSpPr>
          <p:cNvPr id="4" name="Slide Number Placeholder 4"/>
          <p:cNvSpPr>
            <a:spLocks noGrp="1"/>
          </p:cNvSpPr>
          <p:nvPr>
            <p:ph type="sldNum" sz="quarter" idx="11"/>
          </p:nvPr>
        </p:nvSpPr>
        <p:spPr/>
        <p:txBody>
          <a:bodyPr/>
          <a:lstStyle>
            <a:lvl1pPr>
              <a:defRPr/>
            </a:lvl1pPr>
          </a:lstStyle>
          <a:p>
            <a:fld id="{6A3341F5-5339-41BD-82D4-B91CE8686B49}" type="slidenum">
              <a:rPr lang="en-US" altLang="en-US"/>
              <a:pPr/>
              <a:t>‹#›</a:t>
            </a:fld>
            <a:endParaRPr lang="en-US" altLang="en-US"/>
          </a:p>
        </p:txBody>
      </p:sp>
    </p:spTree>
    <p:extLst>
      <p:ext uri="{BB962C8B-B14F-4D97-AF65-F5344CB8AC3E}">
        <p14:creationId xmlns:p14="http://schemas.microsoft.com/office/powerpoint/2010/main" val="3483219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4</a:t>
            </a:r>
          </a:p>
        </p:txBody>
      </p:sp>
      <p:sp>
        <p:nvSpPr>
          <p:cNvPr id="3" name="Slide Number Placeholder 3"/>
          <p:cNvSpPr>
            <a:spLocks noGrp="1"/>
          </p:cNvSpPr>
          <p:nvPr>
            <p:ph type="sldNum" sz="quarter" idx="11"/>
          </p:nvPr>
        </p:nvSpPr>
        <p:spPr/>
        <p:txBody>
          <a:bodyPr/>
          <a:lstStyle>
            <a:lvl1pPr>
              <a:defRPr/>
            </a:lvl1pPr>
          </a:lstStyle>
          <a:p>
            <a:fld id="{B1F36F3F-3ED5-439D-95EA-D417B08C729F}" type="slidenum">
              <a:rPr lang="en-US" altLang="en-US"/>
              <a:pPr/>
              <a:t>‹#›</a:t>
            </a:fld>
            <a:endParaRPr lang="en-US" altLang="en-US"/>
          </a:p>
        </p:txBody>
      </p:sp>
    </p:spTree>
    <p:extLst>
      <p:ext uri="{BB962C8B-B14F-4D97-AF65-F5344CB8AC3E}">
        <p14:creationId xmlns:p14="http://schemas.microsoft.com/office/powerpoint/2010/main" val="25203448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6" name="Rectangle 13"/>
          <p:cNvSpPr>
            <a:spLocks noGrp="1" noChangeArrowheads="1"/>
          </p:cNvSpPr>
          <p:nvPr>
            <p:ph type="sldNum" sz="quarter" idx="11"/>
          </p:nvPr>
        </p:nvSpPr>
        <p:spPr>
          <a:ln/>
        </p:spPr>
        <p:txBody>
          <a:bodyPr/>
          <a:lstStyle>
            <a:lvl1pPr>
              <a:defRPr/>
            </a:lvl1pPr>
          </a:lstStyle>
          <a:p>
            <a:fld id="{3DEDF266-7E31-4CBA-A68B-C9B3C0B01E83}" type="slidenum">
              <a:rPr lang="en-US" altLang="en-US"/>
              <a:pPr/>
              <a:t>‹#›</a:t>
            </a:fld>
            <a:endParaRPr lang="en-US" altLang="en-US"/>
          </a:p>
        </p:txBody>
      </p:sp>
    </p:spTree>
    <p:extLst>
      <p:ext uri="{BB962C8B-B14F-4D97-AF65-F5344CB8AC3E}">
        <p14:creationId xmlns:p14="http://schemas.microsoft.com/office/powerpoint/2010/main" val="420081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006666"/>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a:lvl1pPr>
          </a:lstStyle>
          <a:p>
            <a:pPr>
              <a:defRPr/>
            </a:pPr>
            <a:r>
              <a:rPr lang="en-US"/>
              <a:t>Chapter 4</a:t>
            </a:r>
          </a:p>
        </p:txBody>
      </p:sp>
      <p:sp>
        <p:nvSpPr>
          <p:cNvPr id="5" name="Slide Number Placeholder 5"/>
          <p:cNvSpPr>
            <a:spLocks noGrp="1"/>
          </p:cNvSpPr>
          <p:nvPr>
            <p:ph type="sldNum" sz="quarter" idx="11"/>
          </p:nvPr>
        </p:nvSpPr>
        <p:spPr/>
        <p:txBody>
          <a:bodyPr/>
          <a:lstStyle>
            <a:lvl1pPr>
              <a:defRPr/>
            </a:lvl1pPr>
          </a:lstStyle>
          <a:p>
            <a:fld id="{973041AF-A460-454B-817B-96BD1570B355}" type="slidenum">
              <a:rPr lang="en-US" altLang="en-US"/>
              <a:pPr/>
              <a:t>‹#›</a:t>
            </a:fld>
            <a:endParaRPr lang="en-US" altLang="en-US"/>
          </a:p>
        </p:txBody>
      </p:sp>
    </p:spTree>
    <p:extLst>
      <p:ext uri="{BB962C8B-B14F-4D97-AF65-F5344CB8AC3E}">
        <p14:creationId xmlns:p14="http://schemas.microsoft.com/office/powerpoint/2010/main" val="2471894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6" name="Rectangle 13"/>
          <p:cNvSpPr>
            <a:spLocks noGrp="1" noChangeArrowheads="1"/>
          </p:cNvSpPr>
          <p:nvPr>
            <p:ph type="sldNum" sz="quarter" idx="11"/>
          </p:nvPr>
        </p:nvSpPr>
        <p:spPr>
          <a:ln/>
        </p:spPr>
        <p:txBody>
          <a:bodyPr/>
          <a:lstStyle>
            <a:lvl1pPr>
              <a:defRPr/>
            </a:lvl1pPr>
          </a:lstStyle>
          <a:p>
            <a:fld id="{D9FFD67D-EC6B-4EE0-8BB8-4D31389C2DE5}" type="slidenum">
              <a:rPr lang="en-US" altLang="en-US"/>
              <a:pPr/>
              <a:t>‹#›</a:t>
            </a:fld>
            <a:endParaRPr lang="en-US" altLang="en-US"/>
          </a:p>
        </p:txBody>
      </p:sp>
    </p:spTree>
    <p:extLst>
      <p:ext uri="{BB962C8B-B14F-4D97-AF65-F5344CB8AC3E}">
        <p14:creationId xmlns:p14="http://schemas.microsoft.com/office/powerpoint/2010/main" val="2969103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5" name="Rectangle 13"/>
          <p:cNvSpPr>
            <a:spLocks noGrp="1" noChangeArrowheads="1"/>
          </p:cNvSpPr>
          <p:nvPr>
            <p:ph type="sldNum" sz="quarter" idx="11"/>
          </p:nvPr>
        </p:nvSpPr>
        <p:spPr>
          <a:ln/>
        </p:spPr>
        <p:txBody>
          <a:bodyPr/>
          <a:lstStyle>
            <a:lvl1pPr>
              <a:defRPr/>
            </a:lvl1pPr>
          </a:lstStyle>
          <a:p>
            <a:fld id="{6B4AA261-5DFC-4C41-9BE5-D8F5362B9063}" type="slidenum">
              <a:rPr lang="en-US" altLang="en-US"/>
              <a:pPr/>
              <a:t>‹#›</a:t>
            </a:fld>
            <a:endParaRPr lang="en-US" altLang="en-US"/>
          </a:p>
        </p:txBody>
      </p:sp>
    </p:spTree>
    <p:extLst>
      <p:ext uri="{BB962C8B-B14F-4D97-AF65-F5344CB8AC3E}">
        <p14:creationId xmlns:p14="http://schemas.microsoft.com/office/powerpoint/2010/main" val="1629055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5" name="Rectangle 13"/>
          <p:cNvSpPr>
            <a:spLocks noGrp="1" noChangeArrowheads="1"/>
          </p:cNvSpPr>
          <p:nvPr>
            <p:ph type="sldNum" sz="quarter" idx="11"/>
          </p:nvPr>
        </p:nvSpPr>
        <p:spPr>
          <a:ln/>
        </p:spPr>
        <p:txBody>
          <a:bodyPr/>
          <a:lstStyle>
            <a:lvl1pPr>
              <a:defRPr/>
            </a:lvl1pPr>
          </a:lstStyle>
          <a:p>
            <a:fld id="{053DD306-8523-4C32-BF75-6901A1E10FDD}" type="slidenum">
              <a:rPr lang="en-US" altLang="en-US"/>
              <a:pPr/>
              <a:t>‹#›</a:t>
            </a:fld>
            <a:endParaRPr lang="en-US" altLang="en-US"/>
          </a:p>
        </p:txBody>
      </p:sp>
    </p:spTree>
    <p:extLst>
      <p:ext uri="{BB962C8B-B14F-4D97-AF65-F5344CB8AC3E}">
        <p14:creationId xmlns:p14="http://schemas.microsoft.com/office/powerpoint/2010/main" val="336311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a:lvl1pPr>
          </a:lstStyle>
          <a:p>
            <a:pPr>
              <a:defRPr/>
            </a:pPr>
            <a:r>
              <a:rPr lang="en-US"/>
              <a:t>Chapter 4</a:t>
            </a:r>
          </a:p>
        </p:txBody>
      </p:sp>
      <p:sp>
        <p:nvSpPr>
          <p:cNvPr id="5" name="Slide Number Placeholder 5"/>
          <p:cNvSpPr>
            <a:spLocks noGrp="1"/>
          </p:cNvSpPr>
          <p:nvPr>
            <p:ph type="sldNum" sz="quarter" idx="11"/>
          </p:nvPr>
        </p:nvSpPr>
        <p:spPr/>
        <p:txBody>
          <a:bodyPr/>
          <a:lstStyle>
            <a:lvl1pPr>
              <a:defRPr/>
            </a:lvl1pPr>
          </a:lstStyle>
          <a:p>
            <a:fld id="{0C433BDA-5F62-435B-85A8-9051CD7121A8}" type="slidenum">
              <a:rPr lang="en-US" altLang="en-US"/>
              <a:pPr/>
              <a:t>‹#›</a:t>
            </a:fld>
            <a:endParaRPr lang="en-US" altLang="en-US"/>
          </a:p>
        </p:txBody>
      </p:sp>
    </p:spTree>
    <p:extLst>
      <p:ext uri="{BB962C8B-B14F-4D97-AF65-F5344CB8AC3E}">
        <p14:creationId xmlns:p14="http://schemas.microsoft.com/office/powerpoint/2010/main" val="246855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a:lvl1pPr>
          </a:lstStyle>
          <a:p>
            <a:pPr>
              <a:defRPr/>
            </a:pPr>
            <a:r>
              <a:rPr lang="en-US"/>
              <a:t>Chapter 4</a:t>
            </a:r>
          </a:p>
        </p:txBody>
      </p:sp>
      <p:sp>
        <p:nvSpPr>
          <p:cNvPr id="6" name="Slide Number Placeholder 6"/>
          <p:cNvSpPr>
            <a:spLocks noGrp="1"/>
          </p:cNvSpPr>
          <p:nvPr>
            <p:ph type="sldNum" sz="quarter" idx="11"/>
          </p:nvPr>
        </p:nvSpPr>
        <p:spPr/>
        <p:txBody>
          <a:bodyPr/>
          <a:lstStyle>
            <a:lvl1pPr>
              <a:defRPr/>
            </a:lvl1pPr>
          </a:lstStyle>
          <a:p>
            <a:fld id="{839B9ABF-236B-4B55-9298-20D815D6F1DE}" type="slidenum">
              <a:rPr lang="en-US" altLang="en-US"/>
              <a:pPr/>
              <a:t>‹#›</a:t>
            </a:fld>
            <a:endParaRPr lang="en-US" altLang="en-US"/>
          </a:p>
        </p:txBody>
      </p:sp>
    </p:spTree>
    <p:extLst>
      <p:ext uri="{BB962C8B-B14F-4D97-AF65-F5344CB8AC3E}">
        <p14:creationId xmlns:p14="http://schemas.microsoft.com/office/powerpoint/2010/main" val="365897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a:lvl1pPr>
          </a:lstStyle>
          <a:p>
            <a:pPr>
              <a:defRPr/>
            </a:pPr>
            <a:r>
              <a:rPr lang="en-US"/>
              <a:t>Chapter 4</a:t>
            </a:r>
          </a:p>
        </p:txBody>
      </p:sp>
      <p:sp>
        <p:nvSpPr>
          <p:cNvPr id="8" name="Slide Number Placeholder 8"/>
          <p:cNvSpPr>
            <a:spLocks noGrp="1"/>
          </p:cNvSpPr>
          <p:nvPr>
            <p:ph type="sldNum" sz="quarter" idx="11"/>
          </p:nvPr>
        </p:nvSpPr>
        <p:spPr/>
        <p:txBody>
          <a:bodyPr/>
          <a:lstStyle>
            <a:lvl1pPr>
              <a:defRPr/>
            </a:lvl1pPr>
          </a:lstStyle>
          <a:p>
            <a:fld id="{C385580C-B743-46DF-98B1-C678818FFC5D}" type="slidenum">
              <a:rPr lang="en-US" altLang="en-US"/>
              <a:pPr/>
              <a:t>‹#›</a:t>
            </a:fld>
            <a:endParaRPr lang="en-US" altLang="en-US"/>
          </a:p>
        </p:txBody>
      </p:sp>
    </p:spTree>
    <p:extLst>
      <p:ext uri="{BB962C8B-B14F-4D97-AF65-F5344CB8AC3E}">
        <p14:creationId xmlns:p14="http://schemas.microsoft.com/office/powerpoint/2010/main" val="207662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a:lvl1pPr>
          </a:lstStyle>
          <a:p>
            <a:pPr>
              <a:defRPr/>
            </a:pPr>
            <a:r>
              <a:rPr lang="en-US"/>
              <a:t>Chapter 4</a:t>
            </a:r>
          </a:p>
        </p:txBody>
      </p:sp>
      <p:sp>
        <p:nvSpPr>
          <p:cNvPr id="4" name="Slide Number Placeholder 4"/>
          <p:cNvSpPr>
            <a:spLocks noGrp="1"/>
          </p:cNvSpPr>
          <p:nvPr>
            <p:ph type="sldNum" sz="quarter" idx="11"/>
          </p:nvPr>
        </p:nvSpPr>
        <p:spPr/>
        <p:txBody>
          <a:bodyPr/>
          <a:lstStyle>
            <a:lvl1pPr>
              <a:defRPr/>
            </a:lvl1pPr>
          </a:lstStyle>
          <a:p>
            <a:fld id="{9B379C7E-8B94-4AE2-BF99-F597FA1896E0}" type="slidenum">
              <a:rPr lang="en-US" altLang="en-US"/>
              <a:pPr/>
              <a:t>‹#›</a:t>
            </a:fld>
            <a:endParaRPr lang="en-US" altLang="en-US"/>
          </a:p>
        </p:txBody>
      </p:sp>
    </p:spTree>
    <p:extLst>
      <p:ext uri="{BB962C8B-B14F-4D97-AF65-F5344CB8AC3E}">
        <p14:creationId xmlns:p14="http://schemas.microsoft.com/office/powerpoint/2010/main" val="99704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a:lvl1pPr>
          </a:lstStyle>
          <a:p>
            <a:pPr>
              <a:defRPr/>
            </a:pPr>
            <a:r>
              <a:rPr lang="en-US"/>
              <a:t>Chapter 4</a:t>
            </a:r>
          </a:p>
        </p:txBody>
      </p:sp>
      <p:sp>
        <p:nvSpPr>
          <p:cNvPr id="3" name="Slide Number Placeholder 3"/>
          <p:cNvSpPr>
            <a:spLocks noGrp="1"/>
          </p:cNvSpPr>
          <p:nvPr>
            <p:ph type="sldNum" sz="quarter" idx="11"/>
          </p:nvPr>
        </p:nvSpPr>
        <p:spPr/>
        <p:txBody>
          <a:bodyPr/>
          <a:lstStyle>
            <a:lvl1pPr>
              <a:defRPr/>
            </a:lvl1pPr>
          </a:lstStyle>
          <a:p>
            <a:fld id="{89F84432-11EB-4A50-8C47-44F213F7C4CF}" type="slidenum">
              <a:rPr lang="en-US" altLang="en-US"/>
              <a:pPr/>
              <a:t>‹#›</a:t>
            </a:fld>
            <a:endParaRPr lang="en-US" altLang="en-US"/>
          </a:p>
        </p:txBody>
      </p:sp>
    </p:spTree>
    <p:extLst>
      <p:ext uri="{BB962C8B-B14F-4D97-AF65-F5344CB8AC3E}">
        <p14:creationId xmlns:p14="http://schemas.microsoft.com/office/powerpoint/2010/main" val="176255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6" name="Rectangle 13"/>
          <p:cNvSpPr>
            <a:spLocks noGrp="1" noChangeArrowheads="1"/>
          </p:cNvSpPr>
          <p:nvPr>
            <p:ph type="sldNum" sz="quarter" idx="11"/>
          </p:nvPr>
        </p:nvSpPr>
        <p:spPr>
          <a:ln/>
        </p:spPr>
        <p:txBody>
          <a:bodyPr/>
          <a:lstStyle>
            <a:lvl1pPr>
              <a:defRPr/>
            </a:lvl1pPr>
          </a:lstStyle>
          <a:p>
            <a:fld id="{BD9990C1-5766-4E0B-ADFE-8FE08487A06A}" type="slidenum">
              <a:rPr lang="en-US" altLang="en-US"/>
              <a:pPr/>
              <a:t>‹#›</a:t>
            </a:fld>
            <a:endParaRPr lang="en-US" altLang="en-US"/>
          </a:p>
        </p:txBody>
      </p:sp>
    </p:spTree>
    <p:extLst>
      <p:ext uri="{BB962C8B-B14F-4D97-AF65-F5344CB8AC3E}">
        <p14:creationId xmlns:p14="http://schemas.microsoft.com/office/powerpoint/2010/main" val="383466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6" name="Rectangle 13"/>
          <p:cNvSpPr>
            <a:spLocks noGrp="1" noChangeArrowheads="1"/>
          </p:cNvSpPr>
          <p:nvPr>
            <p:ph type="sldNum" sz="quarter" idx="11"/>
          </p:nvPr>
        </p:nvSpPr>
        <p:spPr>
          <a:ln/>
        </p:spPr>
        <p:txBody>
          <a:bodyPr/>
          <a:lstStyle>
            <a:lvl1pPr>
              <a:defRPr/>
            </a:lvl1pPr>
          </a:lstStyle>
          <a:p>
            <a:fld id="{289372C7-A7F7-4323-B555-621DB76CF5D7}" type="slidenum">
              <a:rPr lang="en-US" altLang="en-US"/>
              <a:pPr/>
              <a:t>‹#›</a:t>
            </a:fld>
            <a:endParaRPr lang="en-US" altLang="en-US"/>
          </a:p>
        </p:txBody>
      </p:sp>
    </p:spTree>
    <p:extLst>
      <p:ext uri="{BB962C8B-B14F-4D97-AF65-F5344CB8AC3E}">
        <p14:creationId xmlns:p14="http://schemas.microsoft.com/office/powerpoint/2010/main" val="216685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006666"/>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006666">
                  <a:tint val="66000"/>
                  <a:satMod val="160000"/>
                </a:srgbClr>
              </a:gs>
              <a:gs pos="50000">
                <a:srgbClr val="006666">
                  <a:tint val="44500"/>
                  <a:satMod val="160000"/>
                </a:srgbClr>
              </a:gs>
              <a:gs pos="100000">
                <a:srgbClr val="006666">
                  <a:tint val="23500"/>
                  <a:satMod val="160000"/>
                </a:srgbClr>
              </a:gs>
            </a:gsLst>
            <a:lin ang="5400000" scaled="1"/>
            <a:tileRect/>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FFDAA3"/>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gradFill flip="none" rotWithShape="1">
            <a:gsLst>
              <a:gs pos="0">
                <a:srgbClr val="FFDAA3">
                  <a:shade val="30000"/>
                  <a:satMod val="115000"/>
                </a:srgbClr>
              </a:gs>
              <a:gs pos="50000">
                <a:srgbClr val="FFDAA3">
                  <a:shade val="67500"/>
                  <a:satMod val="115000"/>
                </a:srgbClr>
              </a:gs>
              <a:gs pos="100000">
                <a:srgbClr val="FFDAA3">
                  <a:shade val="100000"/>
                  <a:satMod val="115000"/>
                </a:srgbClr>
              </a:gs>
            </a:gsLst>
            <a:lin ang="10800000" scaled="1"/>
            <a:tileRect/>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22537" name="Rectangle 9"/>
          <p:cNvSpPr>
            <a:spLocks noGrp="1" noChangeArrowheads="1"/>
          </p:cNvSpPr>
          <p:nvPr>
            <p:ph type="title"/>
          </p:nvPr>
        </p:nvSpPr>
        <p:spPr bwMode="auto">
          <a:xfrm>
            <a:off x="1701800" y="200025"/>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2538"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a:t>Chapter 4</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96CAF0F2-5136-4465-8BFF-47D7E221EB8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46" r:id="rId8"/>
    <p:sldLayoutId id="2147483847" r:id="rId9"/>
    <p:sldLayoutId id="2147483848" r:id="rId10"/>
    <p:sldLayoutId id="2147483849" r:id="rId11"/>
  </p:sldLayoutIdLst>
  <p:hf hdr="0" ft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ahoma" pitchFamily="34" charset="0"/>
        </a:defRPr>
      </a:lvl2pPr>
      <a:lvl3pPr algn="l" rtl="0" eaLnBrk="0" fontAlgn="base" hangingPunct="0">
        <a:spcBef>
          <a:spcPct val="0"/>
        </a:spcBef>
        <a:spcAft>
          <a:spcPct val="0"/>
        </a:spcAft>
        <a:defRPr sz="4000">
          <a:solidFill>
            <a:schemeClr val="tx2"/>
          </a:solidFill>
          <a:latin typeface="Tahoma" pitchFamily="34" charset="0"/>
        </a:defRPr>
      </a:lvl3pPr>
      <a:lvl4pPr algn="l" rtl="0" eaLnBrk="0" fontAlgn="base" hangingPunct="0">
        <a:spcBef>
          <a:spcPct val="0"/>
        </a:spcBef>
        <a:spcAft>
          <a:spcPct val="0"/>
        </a:spcAft>
        <a:defRPr sz="4000">
          <a:solidFill>
            <a:schemeClr val="tx2"/>
          </a:solidFill>
          <a:latin typeface="Tahoma" pitchFamily="34" charset="0"/>
        </a:defRPr>
      </a:lvl4pPr>
      <a:lvl5pPr algn="l" rtl="0" eaLnBrk="0" fontAlgn="base" hangingPunct="0">
        <a:spcBef>
          <a:spcPct val="0"/>
        </a:spcBef>
        <a:spcAft>
          <a:spcPct val="0"/>
        </a:spcAft>
        <a:defRPr sz="40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23563"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3564"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4</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918E8846-858B-4EB4-BA9B-09277ECF1F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50" r:id="rId8"/>
    <p:sldLayoutId id="2147483851" r:id="rId9"/>
    <p:sldLayoutId id="2147483852" r:id="rId10"/>
    <p:sldLayoutId id="2147483853"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e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7.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5.xml"/><Relationship Id="rId7" Type="http://schemas.openxmlformats.org/officeDocument/2006/relationships/image" Target="../media/image20.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9.wmf"/><Relationship Id="rId4" Type="http://schemas.openxmlformats.org/officeDocument/2006/relationships/oleObject" Target="../embeddings/oleObject14.bin"/><Relationship Id="rId9"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6.xml"/><Relationship Id="rId7" Type="http://schemas.openxmlformats.org/officeDocument/2006/relationships/image" Target="../media/image23.e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22.emf"/><Relationship Id="rId4" Type="http://schemas.openxmlformats.org/officeDocument/2006/relationships/oleObject" Target="../embeddings/oleObject17.bin"/><Relationship Id="rId9"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9.wmf"/><Relationship Id="rId3" Type="http://schemas.openxmlformats.org/officeDocument/2006/relationships/notesSlide" Target="../notesSlides/notesSlide19.xml"/><Relationship Id="rId7" Type="http://schemas.openxmlformats.org/officeDocument/2006/relationships/image" Target="../media/image26.wmf"/><Relationship Id="rId12"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7.wmf"/></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notesSlide" Target="../notesSlides/notesSlide21.xml"/><Relationship Id="rId7"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image" Target="../media/image31.e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22.xml"/><Relationship Id="rId7"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37.wmf"/><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38.wmf"/><Relationship Id="rId4" Type="http://schemas.openxmlformats.org/officeDocument/2006/relationships/oleObject" Target="../embeddings/oleObject3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39.wmf"/><Relationship Id="rId4"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7.xml"/><Relationship Id="rId1" Type="http://schemas.openxmlformats.org/officeDocument/2006/relationships/vmlDrawing" Target="../drawings/vmlDrawing16.vml"/><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7.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34.bin"/><Relationship Id="rId4" Type="http://schemas.openxmlformats.org/officeDocument/2006/relationships/image" Target="../media/image42.wmf"/></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 Id="rId9"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7.xml"/><Relationship Id="rId1" Type="http://schemas.openxmlformats.org/officeDocument/2006/relationships/vmlDrawing" Target="../drawings/vmlDrawing18.vml"/><Relationship Id="rId4" Type="http://schemas.openxmlformats.org/officeDocument/2006/relationships/image" Target="../media/image4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46.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51.wmf"/><Relationship Id="rId18" Type="http://schemas.openxmlformats.org/officeDocument/2006/relationships/oleObject" Target="../embeddings/oleObject44.bin"/><Relationship Id="rId3" Type="http://schemas.openxmlformats.org/officeDocument/2006/relationships/notesSlide" Target="../notesSlides/notesSlide26.xml"/><Relationship Id="rId21" Type="http://schemas.openxmlformats.org/officeDocument/2006/relationships/image" Target="../media/image55.wmf"/><Relationship Id="rId7" Type="http://schemas.openxmlformats.org/officeDocument/2006/relationships/image" Target="../media/image48.wmf"/><Relationship Id="rId12" Type="http://schemas.openxmlformats.org/officeDocument/2006/relationships/oleObject" Target="../embeddings/oleObject41.bin"/><Relationship Id="rId17" Type="http://schemas.openxmlformats.org/officeDocument/2006/relationships/image" Target="../media/image53.wmf"/><Relationship Id="rId2" Type="http://schemas.openxmlformats.org/officeDocument/2006/relationships/slideLayout" Target="../slideLayouts/slideLayout17.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20.vml"/><Relationship Id="rId6" Type="http://schemas.openxmlformats.org/officeDocument/2006/relationships/oleObject" Target="../embeddings/oleObject38.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40.bin"/><Relationship Id="rId19" Type="http://schemas.openxmlformats.org/officeDocument/2006/relationships/image" Target="../media/image54.wmf"/><Relationship Id="rId4" Type="http://schemas.openxmlformats.org/officeDocument/2006/relationships/oleObject" Target="../embeddings/oleObject37.bin"/><Relationship Id="rId9" Type="http://schemas.openxmlformats.org/officeDocument/2006/relationships/image" Target="../media/image49.wmf"/><Relationship Id="rId1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0.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 Id="rId9"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2.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1143000" y="1371600"/>
            <a:ext cx="7391400" cy="1130300"/>
          </a:xfrm>
        </p:spPr>
        <p:txBody>
          <a:bodyPr/>
          <a:lstStyle/>
          <a:p>
            <a:r>
              <a:rPr lang="en-US" altLang="en-US"/>
              <a:t>Chapter 4 Part II</a:t>
            </a:r>
            <a:br>
              <a:rPr lang="en-US" altLang="en-US"/>
            </a:br>
            <a:r>
              <a:rPr lang="en-US" altLang="en-US"/>
              <a:t>Time-Dependent Failure Models</a:t>
            </a:r>
          </a:p>
        </p:txBody>
      </p:sp>
      <p:sp>
        <p:nvSpPr>
          <p:cNvPr id="38915" name="Rectangle 3"/>
          <p:cNvSpPr>
            <a:spLocks noGrp="1" noChangeArrowheads="1"/>
          </p:cNvSpPr>
          <p:nvPr>
            <p:ph type="subTitle" idx="1"/>
          </p:nvPr>
        </p:nvSpPr>
        <p:spPr>
          <a:xfrm>
            <a:off x="1143000" y="3352800"/>
            <a:ext cx="6388100" cy="1524000"/>
          </a:xfrm>
          <a:noFill/>
        </p:spPr>
        <p:txBody>
          <a:bodyPr/>
          <a:lstStyle/>
          <a:p>
            <a:pPr marL="342900" indent="-342900">
              <a:lnSpc>
                <a:spcPct val="90000"/>
              </a:lnSpc>
            </a:pPr>
            <a:r>
              <a:rPr lang="en-US" altLang="en-US" sz="2700"/>
              <a:t>The Normal Distribution</a:t>
            </a:r>
          </a:p>
          <a:p>
            <a:pPr marL="342900" indent="-342900">
              <a:lnSpc>
                <a:spcPct val="90000"/>
              </a:lnSpc>
            </a:pPr>
            <a:r>
              <a:rPr lang="en-US" altLang="en-US" sz="2700"/>
              <a:t>LogNormal Distribution</a:t>
            </a:r>
          </a:p>
          <a:p>
            <a:pPr marL="342900" indent="-342900">
              <a:lnSpc>
                <a:spcPct val="90000"/>
              </a:lnSpc>
            </a:pPr>
            <a:r>
              <a:rPr lang="en-US" altLang="en-US" sz="2700"/>
              <a:t>Gamma Distribution</a:t>
            </a:r>
          </a:p>
          <a:p>
            <a:pPr marL="342900" indent="-342900">
              <a:lnSpc>
                <a:spcPct val="90000"/>
              </a:lnSpc>
            </a:pPr>
            <a:endParaRPr lang="en-US" altLang="en-US"/>
          </a:p>
        </p:txBody>
      </p:sp>
      <p:sp>
        <p:nvSpPr>
          <p:cNvPr id="6" name="Date Placeholder 3"/>
          <p:cNvSpPr>
            <a:spLocks noGrp="1"/>
          </p:cNvSpPr>
          <p:nvPr>
            <p:ph type="dt" sz="quarter" idx="10"/>
          </p:nvPr>
        </p:nvSpPr>
        <p:spPr/>
        <p:txBody>
          <a:bodyPr/>
          <a:lstStyle/>
          <a:p>
            <a:pPr>
              <a:defRPr/>
            </a:pPr>
            <a:r>
              <a:rPr lang="en-US" dirty="0"/>
              <a:t>Chapter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1600" y="457200"/>
            <a:ext cx="7073900" cy="749300"/>
          </a:xfrm>
        </p:spPr>
        <p:txBody>
          <a:bodyPr/>
          <a:lstStyle/>
          <a:p>
            <a:r>
              <a:rPr lang="en-US" altLang="en-US" sz="3200"/>
              <a:t>Normal Example problem - design life</a:t>
            </a:r>
          </a:p>
        </p:txBody>
      </p:sp>
      <p:sp>
        <p:nvSpPr>
          <p:cNvPr id="44035" name="Rectangle 3"/>
          <p:cNvSpPr>
            <a:spLocks noGrp="1" noChangeArrowheads="1"/>
          </p:cNvSpPr>
          <p:nvPr>
            <p:ph idx="1"/>
          </p:nvPr>
        </p:nvSpPr>
        <p:spPr>
          <a:xfrm>
            <a:off x="609600" y="1524000"/>
            <a:ext cx="7759700" cy="4102100"/>
          </a:xfrm>
        </p:spPr>
        <p:txBody>
          <a:bodyPr/>
          <a:lstStyle/>
          <a:p>
            <a:pPr>
              <a:lnSpc>
                <a:spcPct val="90000"/>
              </a:lnSpc>
            </a:pPr>
            <a:r>
              <a:rPr lang="en-US" altLang="en-US" sz="2400"/>
              <a:t>A new fan belt is developed from a higher grade of material.  It has a time to failure distribution which is normal with a mean of 35,000 vehicle miles and a standard deviation of 7,000 vehicle miles.  Find its designed life if a .97 reliability is desired.</a:t>
            </a:r>
          </a:p>
          <a:p>
            <a:pPr>
              <a:lnSpc>
                <a:spcPct val="90000"/>
              </a:lnSpc>
            </a:pPr>
            <a:endParaRPr lang="en-US" altLang="en-US" sz="2400"/>
          </a:p>
          <a:p>
            <a:pPr>
              <a:lnSpc>
                <a:spcPct val="90000"/>
              </a:lnSpc>
            </a:pPr>
            <a:r>
              <a:rPr lang="en-US" altLang="en-US" sz="2400"/>
              <a:t>R(t) = 1 - </a:t>
            </a:r>
            <a:r>
              <a:rPr lang="en-US" altLang="en-US" sz="2400">
                <a:latin typeface="Symbol" panose="05050102010706020507" pitchFamily="18" charset="2"/>
              </a:rPr>
              <a:t>F</a:t>
            </a:r>
            <a:r>
              <a:rPr lang="en-US" altLang="en-US" sz="2400">
                <a:latin typeface="Univers"/>
              </a:rPr>
              <a:t>[ (t - 350)/70] = .97;  find t !</a:t>
            </a:r>
          </a:p>
          <a:p>
            <a:pPr>
              <a:lnSpc>
                <a:spcPct val="90000"/>
              </a:lnSpc>
            </a:pPr>
            <a:r>
              <a:rPr lang="en-US" altLang="en-US" sz="2400">
                <a:latin typeface="Univers"/>
              </a:rPr>
              <a:t>From the normal table, </a:t>
            </a:r>
            <a:r>
              <a:rPr lang="en-US" altLang="en-US" sz="2400"/>
              <a:t>1 - </a:t>
            </a:r>
            <a:r>
              <a:rPr lang="en-US" altLang="en-US" sz="2400">
                <a:latin typeface="Symbol" panose="05050102010706020507" pitchFamily="18" charset="2"/>
              </a:rPr>
              <a:t>F</a:t>
            </a:r>
            <a:r>
              <a:rPr lang="en-US" altLang="en-US" sz="2400">
                <a:latin typeface="Univers"/>
              </a:rPr>
              <a:t>(-1.88) = .96995</a:t>
            </a:r>
          </a:p>
          <a:p>
            <a:pPr>
              <a:lnSpc>
                <a:spcPct val="90000"/>
              </a:lnSpc>
            </a:pPr>
            <a:r>
              <a:rPr lang="en-US" altLang="en-US" sz="2400">
                <a:latin typeface="Univers"/>
              </a:rPr>
              <a:t>Therefore;  (t - 350 ) / 70 = -1.88</a:t>
            </a:r>
          </a:p>
          <a:p>
            <a:pPr>
              <a:lnSpc>
                <a:spcPct val="90000"/>
              </a:lnSpc>
            </a:pPr>
            <a:r>
              <a:rPr lang="en-US" altLang="en-US" sz="2400">
                <a:latin typeface="Univers"/>
              </a:rPr>
              <a:t>and t</a:t>
            </a:r>
            <a:r>
              <a:rPr lang="en-US" altLang="en-US" sz="2400" baseline="-25000">
                <a:latin typeface="Univers"/>
              </a:rPr>
              <a:t>.97</a:t>
            </a:r>
            <a:r>
              <a:rPr lang="en-US" altLang="en-US" sz="2400">
                <a:latin typeface="Univers"/>
              </a:rPr>
              <a:t> = 350 - 1.88 (70) = 218.4 or 21,840 vehicle miles </a:t>
            </a:r>
          </a:p>
        </p:txBody>
      </p:sp>
      <p:sp>
        <p:nvSpPr>
          <p:cNvPr id="4" name="Date Placeholder 3"/>
          <p:cNvSpPr>
            <a:spLocks noGrp="1"/>
          </p:cNvSpPr>
          <p:nvPr>
            <p:ph type="dt" sz="quarter" idx="10"/>
          </p:nvPr>
        </p:nvSpPr>
        <p:spPr/>
        <p:txBody>
          <a:bodyPr/>
          <a:lstStyle/>
          <a:p>
            <a:pPr>
              <a:defRPr/>
            </a:pPr>
            <a:r>
              <a:rPr lang="en-US"/>
              <a:t>Chapter 4</a:t>
            </a:r>
          </a:p>
        </p:txBody>
      </p:sp>
      <p:sp>
        <p:nvSpPr>
          <p:cNvPr id="5"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BC6FA4F-2263-47EE-9839-706C9C064E19}"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447800" y="457200"/>
            <a:ext cx="6769100" cy="749300"/>
          </a:xfrm>
        </p:spPr>
        <p:txBody>
          <a:bodyPr/>
          <a:lstStyle/>
          <a:p>
            <a:r>
              <a:rPr lang="en-US" altLang="en-US" sz="3600"/>
              <a:t>Student Exercise - Normal</a:t>
            </a:r>
          </a:p>
        </p:txBody>
      </p:sp>
      <p:sp>
        <p:nvSpPr>
          <p:cNvPr id="5124" name="Rectangle 3"/>
          <p:cNvSpPr>
            <a:spLocks noGrp="1" noChangeArrowheads="1"/>
          </p:cNvSpPr>
          <p:nvPr>
            <p:ph idx="1"/>
          </p:nvPr>
        </p:nvSpPr>
        <p:spPr>
          <a:xfrm>
            <a:off x="457200" y="1676400"/>
            <a:ext cx="7988300" cy="4102100"/>
          </a:xfrm>
        </p:spPr>
        <p:txBody>
          <a:bodyPr/>
          <a:lstStyle/>
          <a:p>
            <a:r>
              <a:rPr lang="en-US" altLang="en-US"/>
              <a:t>The operating hours until failure of a halogen headlamp is normally distributed with a mean of 1200 hr. and a standard deviation of 450 hr.</a:t>
            </a:r>
          </a:p>
          <a:p>
            <a:r>
              <a:rPr lang="en-US" altLang="en-US"/>
              <a:t>Find:</a:t>
            </a:r>
          </a:p>
          <a:p>
            <a:r>
              <a:rPr lang="en-US" altLang="en-US"/>
              <a:t>a.  The 5 year reliability if normal driving results in the use of the headlamp an average of .2 hr. a day.</a:t>
            </a:r>
          </a:p>
          <a:p>
            <a:r>
              <a:rPr lang="en-US" altLang="en-US"/>
              <a:t>b.  The .90 design life in years.</a:t>
            </a:r>
          </a:p>
        </p:txBody>
      </p:sp>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2ECC9C2-F783-4CC6-B387-114B90211010}"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graphicFrame>
        <p:nvGraphicFramePr>
          <p:cNvPr id="5122" name="Object 4"/>
          <p:cNvGraphicFramePr>
            <a:graphicFrameLocks/>
          </p:cNvGraphicFramePr>
          <p:nvPr/>
        </p:nvGraphicFramePr>
        <p:xfrm>
          <a:off x="6553200" y="5105400"/>
          <a:ext cx="1601788" cy="1262063"/>
        </p:xfrm>
        <a:graphic>
          <a:graphicData uri="http://schemas.openxmlformats.org/presentationml/2006/ole">
            <mc:AlternateContent xmlns:mc="http://schemas.openxmlformats.org/markup-compatibility/2006">
              <mc:Choice xmlns:v="urn:schemas-microsoft-com:vml" Requires="v">
                <p:oleObj spid="_x0000_s5127" name="ClipArt" r:id="rId4" imgW="1601640" imgH="1261800" progId="MS_ClipArt_Gallery.2">
                  <p:embed/>
                </p:oleObj>
              </mc:Choice>
              <mc:Fallback>
                <p:oleObj name="ClipArt" r:id="rId4" imgW="1601640" imgH="1261800"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5105400"/>
                        <a:ext cx="1601788"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295400" y="533400"/>
            <a:ext cx="7073900" cy="749300"/>
          </a:xfrm>
        </p:spPr>
        <p:txBody>
          <a:bodyPr/>
          <a:lstStyle/>
          <a:p>
            <a:r>
              <a:rPr lang="en-US" altLang="en-US" sz="3600"/>
              <a:t>Student exercise - solution</a:t>
            </a:r>
          </a:p>
        </p:txBody>
      </p:sp>
      <p:sp>
        <p:nvSpPr>
          <p:cNvPr id="6148" name="Rectangle 3"/>
          <p:cNvSpPr>
            <a:spLocks noGrp="1" noChangeArrowheads="1"/>
          </p:cNvSpPr>
          <p:nvPr>
            <p:ph idx="1"/>
          </p:nvPr>
        </p:nvSpPr>
        <p:spPr>
          <a:xfrm>
            <a:off x="457200" y="1600200"/>
            <a:ext cx="8305800" cy="4102100"/>
          </a:xfrm>
        </p:spPr>
        <p:txBody>
          <a:bodyPr/>
          <a:lstStyle/>
          <a:p>
            <a:r>
              <a:rPr lang="en-US" altLang="en-US"/>
              <a:t>a.   t = .2 hr./da. x 365 da./yr. x 5 yr. = 365 hr.</a:t>
            </a:r>
          </a:p>
          <a:p>
            <a:r>
              <a:rPr lang="en-US" altLang="en-US"/>
              <a:t>      R(365) = 1 - F[ (365 - 1200)/450]                              = 1 - F[ -1.86] = .96856</a:t>
            </a:r>
          </a:p>
          <a:p>
            <a:r>
              <a:rPr lang="en-US" altLang="en-US"/>
              <a:t>b.  R(t</a:t>
            </a:r>
            <a:r>
              <a:rPr lang="en-US" altLang="en-US" baseline="-25000"/>
              <a:t>.90</a:t>
            </a:r>
            <a:r>
              <a:rPr lang="en-US" altLang="en-US"/>
              <a:t>) = .90</a:t>
            </a:r>
          </a:p>
          <a:p>
            <a:r>
              <a:rPr lang="en-US" altLang="en-US"/>
              <a:t> or   1 - F[ (t</a:t>
            </a:r>
            <a:r>
              <a:rPr lang="en-US" altLang="en-US" baseline="-25000"/>
              <a:t>.90</a:t>
            </a:r>
            <a:r>
              <a:rPr lang="en-US" altLang="en-US"/>
              <a:t> - 1200)/450] = .90</a:t>
            </a:r>
          </a:p>
          <a:p>
            <a:r>
              <a:rPr lang="en-US" altLang="en-US"/>
              <a:t> ( t</a:t>
            </a:r>
            <a:r>
              <a:rPr lang="en-US" altLang="en-US" baseline="-25000"/>
              <a:t>.90</a:t>
            </a:r>
            <a:r>
              <a:rPr lang="en-US" altLang="en-US"/>
              <a:t> - 1200 ) / 450 = -1.28</a:t>
            </a:r>
          </a:p>
          <a:p>
            <a:r>
              <a:rPr lang="en-US" altLang="en-US"/>
              <a:t>  t</a:t>
            </a:r>
            <a:r>
              <a:rPr lang="en-US" altLang="en-US" baseline="-25000"/>
              <a:t>.90</a:t>
            </a:r>
            <a:r>
              <a:rPr lang="en-US" altLang="en-US"/>
              <a:t> = 1200 - 1.28 (450) = 624 hr.</a:t>
            </a:r>
          </a:p>
          <a:p>
            <a:r>
              <a:rPr lang="en-US" altLang="en-US"/>
              <a:t> or  t</a:t>
            </a:r>
            <a:r>
              <a:rPr lang="en-US" altLang="en-US" baseline="-25000"/>
              <a:t>.90</a:t>
            </a:r>
            <a:r>
              <a:rPr lang="en-US" altLang="en-US"/>
              <a:t> = 624  / (.2 x 365)  = 8.5 yr. </a:t>
            </a:r>
          </a:p>
        </p:txBody>
      </p:sp>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912965FA-9416-43FD-9C77-7D862D54DAAB}"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graphicFrame>
        <p:nvGraphicFramePr>
          <p:cNvPr id="6146" name="Object 4"/>
          <p:cNvGraphicFramePr>
            <a:graphicFrameLocks/>
          </p:cNvGraphicFramePr>
          <p:nvPr/>
        </p:nvGraphicFramePr>
        <p:xfrm>
          <a:off x="7086600" y="4495800"/>
          <a:ext cx="1601788" cy="1262063"/>
        </p:xfrm>
        <a:graphic>
          <a:graphicData uri="http://schemas.openxmlformats.org/presentationml/2006/ole">
            <mc:AlternateContent xmlns:mc="http://schemas.openxmlformats.org/markup-compatibility/2006">
              <mc:Choice xmlns:v="urn:schemas-microsoft-com:vml" Requires="v">
                <p:oleObj spid="_x0000_s6151" name="ClipArt" r:id="rId4" imgW="1601640" imgH="1261800" progId="MS_ClipArt_Gallery.2">
                  <p:embed/>
                </p:oleObj>
              </mc:Choice>
              <mc:Fallback>
                <p:oleObj name="ClipArt" r:id="rId4" imgW="1601640" imgH="1261800"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495800"/>
                        <a:ext cx="1601788"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1143000" y="1828800"/>
            <a:ext cx="7759700" cy="1130300"/>
          </a:xfrm>
        </p:spPr>
        <p:txBody>
          <a:bodyPr/>
          <a:lstStyle/>
          <a:p>
            <a:r>
              <a:rPr lang="en-US" altLang="en-US" sz="3600"/>
              <a:t>The Lognormal Failure Process</a:t>
            </a:r>
          </a:p>
        </p:txBody>
      </p:sp>
      <p:sp>
        <p:nvSpPr>
          <p:cNvPr id="45059" name="Rectangle 3"/>
          <p:cNvSpPr>
            <a:spLocks noGrp="1" noChangeArrowheads="1"/>
          </p:cNvSpPr>
          <p:nvPr>
            <p:ph type="subTitle" idx="1"/>
          </p:nvPr>
        </p:nvSpPr>
        <p:spPr>
          <a:xfrm>
            <a:off x="381000" y="3810000"/>
            <a:ext cx="8458200" cy="1511300"/>
          </a:xfrm>
          <a:noFill/>
        </p:spPr>
        <p:txBody>
          <a:bodyPr/>
          <a:lstStyle/>
          <a:p>
            <a:pPr marL="342900" indent="-342900" algn="l"/>
            <a:r>
              <a:rPr lang="en-US" altLang="en-US" sz="3000"/>
              <a:t>Let T = a random variable, the time to failure.  If T has a lognormal distribution, then the logarithm of T has a normal distribution.</a:t>
            </a:r>
          </a:p>
        </p:txBody>
      </p:sp>
      <p:sp>
        <p:nvSpPr>
          <p:cNvPr id="6" name="Date Placeholder 3"/>
          <p:cNvSpPr>
            <a:spLocks noGrp="1"/>
          </p:cNvSpPr>
          <p:nvPr>
            <p:ph type="dt" sz="quarter" idx="10"/>
          </p:nvPr>
        </p:nvSpPr>
        <p:spPr/>
        <p:txBody>
          <a:bodyPr/>
          <a:lstStyle/>
          <a:p>
            <a:pPr>
              <a:defRPr/>
            </a:pPr>
            <a:r>
              <a:rPr lang="en-US" dirty="0"/>
              <a:t>Chapter 4</a:t>
            </a:r>
          </a:p>
        </p:txBody>
      </p:sp>
      <p:sp>
        <p:nvSpPr>
          <p:cNvPr id="7"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0200A54-A7D7-4C50-A21C-BA966540CA02}" type="slidenum">
              <a:rPr lang="en-US" altLang="en-US" sz="1400">
                <a:solidFill>
                  <a:schemeClr val="bg2"/>
                </a:solidFill>
                <a:latin typeface="Tahoma" panose="020B0604030504040204" pitchFamily="34" charset="0"/>
              </a:rPr>
              <a:pPr/>
              <a:t>13</a:t>
            </a:fld>
            <a:endParaRPr lang="en-US" altLang="en-US" sz="1400">
              <a:solidFill>
                <a:schemeClr val="bg2"/>
              </a:solidFill>
              <a:latin typeface="Tahoma" panose="020B0604030504040204" pitchFamily="34" charset="0"/>
            </a:endParaRPr>
          </a:p>
        </p:txBody>
      </p:sp>
      <p:pic>
        <p:nvPicPr>
          <p:cNvPr id="45062" name="Picture 5" descr="MCSY00597_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28600"/>
            <a:ext cx="2039938"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6"/>
          <p:cNvSpPr txBox="1">
            <a:spLocks noChangeArrowheads="1"/>
          </p:cNvSpPr>
          <p:nvPr/>
        </p:nvSpPr>
        <p:spPr bwMode="auto">
          <a:xfrm>
            <a:off x="6553200" y="1295400"/>
            <a:ext cx="234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some normal logs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295400" y="457200"/>
            <a:ext cx="6997700" cy="749300"/>
          </a:xfrm>
        </p:spPr>
        <p:txBody>
          <a:bodyPr/>
          <a:lstStyle/>
          <a:p>
            <a:r>
              <a:rPr lang="en-US" altLang="en-US" sz="3600"/>
              <a:t>Lognormal Density Function</a:t>
            </a:r>
          </a:p>
        </p:txBody>
      </p:sp>
      <p:sp>
        <p:nvSpPr>
          <p:cNvPr id="7" name="Date Placeholder 3"/>
          <p:cNvSpPr>
            <a:spLocks noGrp="1"/>
          </p:cNvSpPr>
          <p:nvPr>
            <p:ph type="dt" sz="quarter" idx="10"/>
          </p:nvPr>
        </p:nvSpPr>
        <p:spPr/>
        <p:txBody>
          <a:bodyPr/>
          <a:lstStyle/>
          <a:p>
            <a:pPr>
              <a:defRPr/>
            </a:pPr>
            <a:r>
              <a:rPr lang="en-US"/>
              <a:t>Chapter 4</a:t>
            </a:r>
          </a:p>
        </p:txBody>
      </p:sp>
      <p:sp>
        <p:nvSpPr>
          <p:cNvPr id="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559A069-1F42-4FD2-8FA8-684036F88EE6}"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graphicFrame>
        <p:nvGraphicFramePr>
          <p:cNvPr id="7170" name="Object 3"/>
          <p:cNvGraphicFramePr>
            <a:graphicFrameLocks/>
          </p:cNvGraphicFramePr>
          <p:nvPr/>
        </p:nvGraphicFramePr>
        <p:xfrm>
          <a:off x="228600" y="1524000"/>
          <a:ext cx="4648200" cy="1143000"/>
        </p:xfrm>
        <a:graphic>
          <a:graphicData uri="http://schemas.openxmlformats.org/presentationml/2006/ole">
            <mc:AlternateContent xmlns:mc="http://schemas.openxmlformats.org/markup-compatibility/2006">
              <mc:Choice xmlns:v="urn:schemas-microsoft-com:vml" Requires="v">
                <p:oleObj spid="_x0000_s7176" name="Equation" r:id="rId4" imgW="1917360" imgH="457200" progId="Equation.DSMT4">
                  <p:embed/>
                </p:oleObj>
              </mc:Choice>
              <mc:Fallback>
                <p:oleObj name="Equation" r:id="rId4" imgW="1917360" imgH="45720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0"/>
                        <a:ext cx="4648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Rectangle 5"/>
          <p:cNvSpPr>
            <a:spLocks noChangeArrowheads="1"/>
          </p:cNvSpPr>
          <p:nvPr/>
        </p:nvSpPr>
        <p:spPr bwMode="auto">
          <a:xfrm>
            <a:off x="533400" y="4267200"/>
            <a:ext cx="2411413"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200"/>
              <a:t>t</a:t>
            </a:r>
            <a:r>
              <a:rPr lang="en-US" altLang="en-US" sz="2200" baseline="-25000"/>
              <a:t>med</a:t>
            </a:r>
            <a:r>
              <a:rPr lang="en-US" altLang="en-US" sz="2200"/>
              <a:t> = median time</a:t>
            </a:r>
          </a:p>
          <a:p>
            <a:r>
              <a:rPr lang="en-US" altLang="en-US" sz="2200"/>
              <a:t>          to failure</a:t>
            </a:r>
          </a:p>
          <a:p>
            <a:r>
              <a:rPr lang="en-US" altLang="en-US" sz="2200"/>
              <a:t>s = shape parameter</a:t>
            </a:r>
          </a:p>
        </p:txBody>
      </p:sp>
      <p:graphicFrame>
        <p:nvGraphicFramePr>
          <p:cNvPr id="7171" name="Object 6"/>
          <p:cNvGraphicFramePr>
            <a:graphicFrameLocks/>
          </p:cNvGraphicFramePr>
          <p:nvPr/>
        </p:nvGraphicFramePr>
        <p:xfrm>
          <a:off x="3352800" y="2438400"/>
          <a:ext cx="5372100" cy="3619500"/>
        </p:xfrm>
        <a:graphic>
          <a:graphicData uri="http://schemas.openxmlformats.org/presentationml/2006/ole">
            <mc:AlternateContent xmlns:mc="http://schemas.openxmlformats.org/markup-compatibility/2006">
              <mc:Choice xmlns:v="urn:schemas-microsoft-com:vml" Requires="v">
                <p:oleObj spid="_x0000_s7177" name="Document" r:id="rId6" imgW="5371920" imgH="3619440" progId="Word.Document.8">
                  <p:embed/>
                </p:oleObj>
              </mc:Choice>
              <mc:Fallback>
                <p:oleObj name="Document" r:id="rId6" imgW="5371920" imgH="3619440" progId="Word.Document.8">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438400"/>
                        <a:ext cx="53721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1219200" y="457200"/>
            <a:ext cx="7620000" cy="762000"/>
          </a:xfrm>
        </p:spPr>
        <p:txBody>
          <a:bodyPr/>
          <a:lstStyle/>
          <a:p>
            <a:r>
              <a:rPr lang="en-US" altLang="en-US" sz="3800"/>
              <a:t>Lognormal/Normal Relationship</a:t>
            </a:r>
          </a:p>
        </p:txBody>
      </p:sp>
      <p:sp>
        <p:nvSpPr>
          <p:cNvPr id="8198" name="Rectangle 3"/>
          <p:cNvSpPr>
            <a:spLocks noGrp="1" noChangeArrowheads="1"/>
          </p:cNvSpPr>
          <p:nvPr>
            <p:ph idx="1"/>
          </p:nvPr>
        </p:nvSpPr>
        <p:spPr>
          <a:xfrm>
            <a:off x="609600" y="1752600"/>
            <a:ext cx="7924800" cy="4102100"/>
          </a:xfrm>
        </p:spPr>
        <p:txBody>
          <a:bodyPr/>
          <a:lstStyle/>
          <a:p>
            <a:pPr algn="just">
              <a:lnSpc>
                <a:spcPct val="80000"/>
              </a:lnSpc>
            </a:pPr>
            <a:r>
              <a:rPr lang="en-US" altLang="en-US">
                <a:latin typeface="Book Antiqua" panose="02040602050305030304" pitchFamily="18" charset="0"/>
              </a:rPr>
              <a:t> Given T is a lognormal random variable, then</a:t>
            </a:r>
          </a:p>
          <a:p>
            <a:pPr algn="just">
              <a:lnSpc>
                <a:spcPct val="80000"/>
              </a:lnSpc>
            </a:pPr>
            <a:r>
              <a:rPr lang="en-US" altLang="en-US">
                <a:latin typeface="Book Antiqua" panose="02040602050305030304" pitchFamily="18" charset="0"/>
              </a:rPr>
              <a:t>					   </a:t>
            </a:r>
            <a:r>
              <a:rPr lang="en-US" altLang="en-US" u="sng">
                <a:latin typeface="Book Antiqua" panose="02040602050305030304" pitchFamily="18" charset="0"/>
              </a:rPr>
              <a:t>T</a:t>
            </a:r>
            <a:r>
              <a:rPr lang="en-US" altLang="en-US">
                <a:latin typeface="Book Antiqua" panose="02040602050305030304" pitchFamily="18" charset="0"/>
              </a:rPr>
              <a:t>                </a:t>
            </a:r>
            <a:r>
              <a:rPr lang="en-US" altLang="en-US" u="sng">
                <a:latin typeface="Book Antiqua" panose="02040602050305030304" pitchFamily="18" charset="0"/>
              </a:rPr>
              <a:t>Log T</a:t>
            </a:r>
            <a:r>
              <a:rPr lang="en-US" altLang="en-US">
                <a:latin typeface="Book Antiqua" panose="02040602050305030304" pitchFamily="18" charset="0"/>
              </a:rPr>
              <a:t> </a:t>
            </a:r>
          </a:p>
          <a:p>
            <a:pPr algn="just">
              <a:lnSpc>
                <a:spcPct val="80000"/>
              </a:lnSpc>
            </a:pPr>
            <a:r>
              <a:rPr lang="en-US" altLang="en-US">
                <a:latin typeface="Book Antiqua" panose="02040602050305030304" pitchFamily="18" charset="0"/>
              </a:rPr>
              <a:t>	Distribution	Lognormal		Normal</a:t>
            </a:r>
          </a:p>
          <a:p>
            <a:pPr algn="just">
              <a:lnSpc>
                <a:spcPct val="80000"/>
              </a:lnSpc>
            </a:pPr>
            <a:endParaRPr lang="en-US" altLang="en-US">
              <a:latin typeface="Book Antiqua" panose="02040602050305030304" pitchFamily="18" charset="0"/>
            </a:endParaRPr>
          </a:p>
          <a:p>
            <a:pPr algn="just">
              <a:lnSpc>
                <a:spcPct val="80000"/>
              </a:lnSpc>
            </a:pPr>
            <a:r>
              <a:rPr lang="en-US" altLang="en-US">
                <a:latin typeface="Book Antiqua" panose="02040602050305030304" pitchFamily="18" charset="0"/>
              </a:rPr>
              <a:t>	Mean					ln t</a:t>
            </a:r>
            <a:r>
              <a:rPr lang="en-US" altLang="en-US" baseline="-25000">
                <a:latin typeface="Book Antiqua" panose="02040602050305030304" pitchFamily="18" charset="0"/>
              </a:rPr>
              <a:t>med</a:t>
            </a:r>
            <a:r>
              <a:rPr lang="en-US" altLang="en-US">
                <a:latin typeface="Book Antiqua" panose="02040602050305030304" pitchFamily="18" charset="0"/>
              </a:rPr>
              <a:t> </a:t>
            </a:r>
          </a:p>
          <a:p>
            <a:pPr algn="just">
              <a:lnSpc>
                <a:spcPct val="80000"/>
              </a:lnSpc>
            </a:pPr>
            <a:endParaRPr lang="en-US" altLang="en-US">
              <a:latin typeface="Book Antiqua" panose="02040602050305030304" pitchFamily="18" charset="0"/>
            </a:endParaRPr>
          </a:p>
          <a:p>
            <a:pPr algn="just">
              <a:lnSpc>
                <a:spcPct val="80000"/>
              </a:lnSpc>
            </a:pPr>
            <a:r>
              <a:rPr lang="en-US" altLang="en-US">
                <a:latin typeface="Book Antiqua" panose="02040602050305030304" pitchFamily="18" charset="0"/>
              </a:rPr>
              <a:t>	Variance					 s</a:t>
            </a:r>
            <a:r>
              <a:rPr lang="en-US" altLang="en-US" baseline="30000">
                <a:latin typeface="Book Antiqua" panose="02040602050305030304" pitchFamily="18" charset="0"/>
              </a:rPr>
              <a:t>2</a:t>
            </a:r>
            <a:r>
              <a:rPr lang="en-US" altLang="en-US">
                <a:latin typeface="Book Antiqua" panose="02040602050305030304" pitchFamily="18" charset="0"/>
              </a:rPr>
              <a:t> </a:t>
            </a:r>
          </a:p>
          <a:p>
            <a:pPr algn="just">
              <a:lnSpc>
                <a:spcPct val="80000"/>
              </a:lnSpc>
            </a:pPr>
            <a:endParaRPr lang="en-US" altLang="en-US">
              <a:latin typeface="Book Antiqua" panose="02040602050305030304" pitchFamily="18" charset="0"/>
            </a:endParaRPr>
          </a:p>
          <a:p>
            <a:pPr algn="just">
              <a:lnSpc>
                <a:spcPct val="80000"/>
              </a:lnSpc>
            </a:pPr>
            <a:r>
              <a:rPr lang="en-US" altLang="en-US">
                <a:latin typeface="Book Antiqua" panose="02040602050305030304" pitchFamily="18" charset="0"/>
              </a:rPr>
              <a:t>     Mode		  			 ln t</a:t>
            </a:r>
            <a:r>
              <a:rPr lang="en-US" altLang="en-US" baseline="-25000">
                <a:latin typeface="Book Antiqua" panose="02040602050305030304" pitchFamily="18" charset="0"/>
              </a:rPr>
              <a:t>med</a:t>
            </a:r>
            <a:r>
              <a:rPr lang="en-US" altLang="en-US">
                <a:latin typeface="Book Antiqua" panose="02040602050305030304" pitchFamily="18" charset="0"/>
              </a:rPr>
              <a:t> </a:t>
            </a:r>
          </a:p>
          <a:p>
            <a:pPr algn="just">
              <a:lnSpc>
                <a:spcPct val="80000"/>
              </a:lnSpc>
            </a:pPr>
            <a:endParaRPr lang="en-US" altLang="en-US">
              <a:latin typeface="Book Antiqua" panose="02040602050305030304" pitchFamily="18" charset="0"/>
            </a:endParaRPr>
          </a:p>
        </p:txBody>
      </p:sp>
      <p:sp>
        <p:nvSpPr>
          <p:cNvPr id="7" name="Date Placeholder 3"/>
          <p:cNvSpPr>
            <a:spLocks noGrp="1"/>
          </p:cNvSpPr>
          <p:nvPr>
            <p:ph type="dt" sz="quarter" idx="10"/>
          </p:nvPr>
        </p:nvSpPr>
        <p:spPr/>
        <p:txBody>
          <a:bodyPr/>
          <a:lstStyle/>
          <a:p>
            <a:pPr>
              <a:defRPr/>
            </a:pPr>
            <a:r>
              <a:rPr lang="en-US"/>
              <a:t>Chapter 4</a:t>
            </a:r>
          </a:p>
        </p:txBody>
      </p:sp>
      <p:sp>
        <p:nvSpPr>
          <p:cNvPr id="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CEC2114-4F3C-4A10-8171-463FBAD32854}"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graphicFrame>
        <p:nvGraphicFramePr>
          <p:cNvPr id="8194" name="Object 4"/>
          <p:cNvGraphicFramePr>
            <a:graphicFrameLocks/>
          </p:cNvGraphicFramePr>
          <p:nvPr/>
        </p:nvGraphicFramePr>
        <p:xfrm>
          <a:off x="3200400" y="3200400"/>
          <a:ext cx="1752600" cy="762000"/>
        </p:xfrm>
        <a:graphic>
          <a:graphicData uri="http://schemas.openxmlformats.org/presentationml/2006/ole">
            <mc:AlternateContent xmlns:mc="http://schemas.openxmlformats.org/markup-compatibility/2006">
              <mc:Choice xmlns:v="urn:schemas-microsoft-com:vml" Requires="v">
                <p:oleObj spid="_x0000_s8201" name="Equation" r:id="rId4" imgW="520560" imgH="266400" progId="Equation.3">
                  <p:embed/>
                </p:oleObj>
              </mc:Choice>
              <mc:Fallback>
                <p:oleObj name="Equation" r:id="rId4" imgW="520560" imgH="2664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200400"/>
                        <a:ext cx="175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5"/>
          <p:cNvGraphicFramePr>
            <a:graphicFrameLocks/>
          </p:cNvGraphicFramePr>
          <p:nvPr/>
        </p:nvGraphicFramePr>
        <p:xfrm>
          <a:off x="3200400" y="4191000"/>
          <a:ext cx="2057400" cy="652463"/>
        </p:xfrm>
        <a:graphic>
          <a:graphicData uri="http://schemas.openxmlformats.org/presentationml/2006/ole">
            <mc:AlternateContent xmlns:mc="http://schemas.openxmlformats.org/markup-compatibility/2006">
              <mc:Choice xmlns:v="urn:schemas-microsoft-com:vml" Requires="v">
                <p:oleObj spid="_x0000_s8202" name="Equation" r:id="rId6" imgW="2043000" imgH="576000" progId="Equation.3">
                  <p:embed/>
                </p:oleObj>
              </mc:Choice>
              <mc:Fallback>
                <p:oleObj name="Equation" r:id="rId6" imgW="2043000" imgH="5760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191000"/>
                        <a:ext cx="20574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6"/>
          <p:cNvGraphicFramePr>
            <a:graphicFrameLocks/>
          </p:cNvGraphicFramePr>
          <p:nvPr/>
        </p:nvGraphicFramePr>
        <p:xfrm>
          <a:off x="3124200" y="4876800"/>
          <a:ext cx="2209800" cy="990600"/>
        </p:xfrm>
        <a:graphic>
          <a:graphicData uri="http://schemas.openxmlformats.org/presentationml/2006/ole">
            <mc:AlternateContent xmlns:mc="http://schemas.openxmlformats.org/markup-compatibility/2006">
              <mc:Choice xmlns:v="urn:schemas-microsoft-com:vml" Requires="v">
                <p:oleObj spid="_x0000_s8203" name="Equation" r:id="rId8" imgW="749160" imgH="431640" progId="Equation.DSMT4">
                  <p:embed/>
                </p:oleObj>
              </mc:Choice>
              <mc:Fallback>
                <p:oleObj name="Equation" r:id="rId8" imgW="749160" imgH="431640" progId="Equation.DSMT4">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876800"/>
                        <a:ext cx="2209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1295400" y="304800"/>
            <a:ext cx="7620000" cy="914400"/>
          </a:xfrm>
        </p:spPr>
        <p:txBody>
          <a:bodyPr/>
          <a:lstStyle/>
          <a:p>
            <a:r>
              <a:rPr lang="en-US" altLang="en-US" sz="3200"/>
              <a:t>Lognormal Failure &amp; Reliability  Distribution</a:t>
            </a:r>
          </a:p>
        </p:txBody>
      </p:sp>
      <p:sp>
        <p:nvSpPr>
          <p:cNvPr id="8" name="Date Placeholder 3"/>
          <p:cNvSpPr>
            <a:spLocks noGrp="1"/>
          </p:cNvSpPr>
          <p:nvPr>
            <p:ph type="dt" sz="quarter" idx="10"/>
          </p:nvPr>
        </p:nvSpPr>
        <p:spPr/>
        <p:txBody>
          <a:bodyPr/>
          <a:lstStyle/>
          <a:p>
            <a:pPr>
              <a:defRPr/>
            </a:pPr>
            <a:r>
              <a:rPr lang="en-US"/>
              <a:t>Chapter 4</a:t>
            </a:r>
          </a:p>
        </p:txBody>
      </p:sp>
      <p:sp>
        <p:nvSpPr>
          <p:cNvPr id="9"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132D8AE-C1EA-4CF6-A483-ADF281155F0B}"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graphicFrame>
        <p:nvGraphicFramePr>
          <p:cNvPr id="9218" name="Object 3"/>
          <p:cNvGraphicFramePr>
            <a:graphicFrameLocks/>
          </p:cNvGraphicFramePr>
          <p:nvPr/>
        </p:nvGraphicFramePr>
        <p:xfrm>
          <a:off x="1143000" y="1676400"/>
          <a:ext cx="5715000" cy="2895600"/>
        </p:xfrm>
        <a:graphic>
          <a:graphicData uri="http://schemas.openxmlformats.org/presentationml/2006/ole">
            <mc:AlternateContent xmlns:mc="http://schemas.openxmlformats.org/markup-compatibility/2006">
              <mc:Choice xmlns:v="urn:schemas-microsoft-com:vml" Requires="v">
                <p:oleObj spid="_x0000_s9224" name="Equation" r:id="rId4" imgW="2171520" imgH="1117440" progId="Equation.DSMT4">
                  <p:embed/>
                </p:oleObj>
              </mc:Choice>
              <mc:Fallback>
                <p:oleObj name="Equation" r:id="rId4" imgW="2171520" imgH="111744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676400"/>
                        <a:ext cx="5715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6"/>
          <p:cNvGraphicFramePr>
            <a:graphicFrameLocks/>
          </p:cNvGraphicFramePr>
          <p:nvPr/>
        </p:nvGraphicFramePr>
        <p:xfrm>
          <a:off x="4381500" y="4265613"/>
          <a:ext cx="114300" cy="177800"/>
        </p:xfrm>
        <a:graphic>
          <a:graphicData uri="http://schemas.openxmlformats.org/presentationml/2006/ole">
            <mc:AlternateContent xmlns:mc="http://schemas.openxmlformats.org/markup-compatibility/2006">
              <mc:Choice xmlns:v="urn:schemas-microsoft-com:vml" Requires="v">
                <p:oleObj spid="_x0000_s9225" name="Equation" r:id="rId6" imgW="114120" imgH="177480" progId="Equation.DSMT4">
                  <p:embed/>
                </p:oleObj>
              </mc:Choice>
              <mc:Fallback>
                <p:oleObj name="Equation" r:id="rId6" imgW="114120" imgH="177480" progId="Equation.DSMT4">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500" y="4265613"/>
                        <a:ext cx="1143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7"/>
          <p:cNvGraphicFramePr>
            <a:graphicFrameLocks/>
          </p:cNvGraphicFramePr>
          <p:nvPr/>
        </p:nvGraphicFramePr>
        <p:xfrm>
          <a:off x="2133600" y="4724400"/>
          <a:ext cx="4267200" cy="1143000"/>
        </p:xfrm>
        <a:graphic>
          <a:graphicData uri="http://schemas.openxmlformats.org/presentationml/2006/ole">
            <mc:AlternateContent xmlns:mc="http://schemas.openxmlformats.org/markup-compatibility/2006">
              <mc:Choice xmlns:v="urn:schemas-microsoft-com:vml" Requires="v">
                <p:oleObj spid="_x0000_s9226" name="Equation" r:id="rId8" imgW="1434960" imgH="457200" progId="Equation.DSMT4">
                  <p:embed/>
                </p:oleObj>
              </mc:Choice>
              <mc:Fallback>
                <p:oleObj name="Equation" r:id="rId8" imgW="1434960" imgH="457200" progId="Equation.DSMT4">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724400"/>
                        <a:ext cx="426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219200" y="457200"/>
            <a:ext cx="7150100" cy="749300"/>
          </a:xfrm>
        </p:spPr>
        <p:txBody>
          <a:bodyPr/>
          <a:lstStyle/>
          <a:p>
            <a:r>
              <a:rPr lang="en-US" altLang="en-US" sz="3600"/>
              <a:t>Lognormal Hazard Rate Function</a:t>
            </a:r>
          </a:p>
        </p:txBody>
      </p:sp>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68982E3-34BF-4EEB-83D9-E17442C48C0C}"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graphicFrame>
        <p:nvGraphicFramePr>
          <p:cNvPr id="2" name="Object 3"/>
          <p:cNvGraphicFramePr>
            <a:graphicFrameLocks/>
          </p:cNvGraphicFramePr>
          <p:nvPr/>
        </p:nvGraphicFramePr>
        <p:xfrm>
          <a:off x="736600" y="1422400"/>
          <a:ext cx="7670800" cy="4622800"/>
        </p:xfrm>
        <a:graphic>
          <a:graphicData uri="http://schemas.openxmlformats.org/drawingml/2006/chart">
            <c:chart xmlns:c="http://schemas.openxmlformats.org/drawingml/2006/chart" xmlns:r="http://schemas.openxmlformats.org/officeDocument/2006/relationships" r:id="rId3"/>
          </a:graphicData>
        </a:graphic>
      </p:graphicFrame>
      <p:sp>
        <p:nvSpPr>
          <p:cNvPr id="10246" name="Rectangle 4"/>
          <p:cNvSpPr>
            <a:spLocks noChangeArrowheads="1"/>
          </p:cNvSpPr>
          <p:nvPr/>
        </p:nvSpPr>
        <p:spPr bwMode="auto">
          <a:xfrm>
            <a:off x="6080125" y="2392363"/>
            <a:ext cx="106203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t</a:t>
            </a:r>
            <a:r>
              <a:rPr lang="en-US" altLang="en-US" sz="2000" baseline="-25000"/>
              <a:t>med</a:t>
            </a:r>
            <a:r>
              <a:rPr lang="en-US" altLang="en-US" sz="2000"/>
              <a:t> = 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p:nvPr>
        </p:nvSpPr>
        <p:spPr>
          <a:xfrm>
            <a:off x="1219200" y="533400"/>
            <a:ext cx="7696200" cy="749300"/>
          </a:xfrm>
        </p:spPr>
        <p:txBody>
          <a:bodyPr/>
          <a:lstStyle/>
          <a:p>
            <a:r>
              <a:rPr lang="en-US" altLang="en-US" sz="3600"/>
              <a:t>Lognormal Hazard Rate Function</a:t>
            </a:r>
          </a:p>
        </p:txBody>
      </p:sp>
      <p:sp>
        <p:nvSpPr>
          <p:cNvPr id="7" name="Date Placeholder 2"/>
          <p:cNvSpPr>
            <a:spLocks noGrp="1"/>
          </p:cNvSpPr>
          <p:nvPr>
            <p:ph type="dt" sz="quarter" idx="10"/>
          </p:nvPr>
        </p:nvSpPr>
        <p:spPr/>
        <p:txBody>
          <a:bodyPr/>
          <a:lstStyle/>
          <a:p>
            <a:pPr>
              <a:defRPr/>
            </a:pPr>
            <a:r>
              <a:rPr lang="en-US"/>
              <a:t>Chapter 4</a:t>
            </a:r>
          </a:p>
        </p:txBody>
      </p:sp>
      <p:sp>
        <p:nvSpPr>
          <p:cNvPr id="8"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9E81FEE-C99D-4B6C-BBA3-129BC75B64B3}"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sp>
        <p:nvSpPr>
          <p:cNvPr id="46085" name="Rectangle 2"/>
          <p:cNvSpPr>
            <a:spLocks noGrp="1" noChangeArrowheads="1"/>
          </p:cNvSpPr>
          <p:nvPr>
            <p:ph type="body" idx="4294967295"/>
          </p:nvPr>
        </p:nvSpPr>
        <p:spPr>
          <a:xfrm>
            <a:off x="0" y="1676400"/>
            <a:ext cx="8077200" cy="4102100"/>
          </a:xfrm>
          <a:noFill/>
        </p:spPr>
        <p:txBody>
          <a:bodyPr/>
          <a:lstStyle/>
          <a:p>
            <a:pPr>
              <a:buFont typeface="Wingdings" panose="05000000000000000000" pitchFamily="2" charset="2"/>
              <a:buNone/>
            </a:pPr>
            <a:r>
              <a:rPr lang="en-US" altLang="en-US"/>
              <a:t>	s		  1.0		.8	    .6		.4</a:t>
            </a:r>
          </a:p>
          <a:p>
            <a:pPr>
              <a:buFont typeface="Wingdings" panose="05000000000000000000" pitchFamily="2" charset="2"/>
              <a:buNone/>
            </a:pPr>
            <a:endParaRPr lang="en-US" altLang="en-US"/>
          </a:p>
          <a:p>
            <a:pPr>
              <a:buFont typeface="Wingdings" panose="05000000000000000000" pitchFamily="2" charset="2"/>
              <a:buNone/>
            </a:pPr>
            <a:r>
              <a:rPr lang="en-US" altLang="en-US"/>
              <a:t>	Mode	  3.7		5.3	  7.0		8.5</a:t>
            </a:r>
          </a:p>
          <a:p>
            <a:pPr>
              <a:buFont typeface="Wingdings" panose="05000000000000000000" pitchFamily="2" charset="2"/>
              <a:buNone/>
            </a:pPr>
            <a:r>
              <a:rPr lang="en-US" altLang="en-US"/>
              <a:t>	MTTF	  16.5  	13.8	 12.0		10.8</a:t>
            </a:r>
          </a:p>
          <a:p>
            <a:pPr>
              <a:buFont typeface="Wingdings" panose="05000000000000000000" pitchFamily="2" charset="2"/>
              <a:buNone/>
            </a:pPr>
            <a:r>
              <a:rPr lang="en-US" altLang="en-US"/>
              <a:t>	Max   </a:t>
            </a:r>
            <a:r>
              <a:rPr lang="en-US" altLang="en-US">
                <a:sym typeface="Symbol" panose="05050102010706020507" pitchFamily="18" charset="2"/>
              </a:rPr>
              <a:t></a:t>
            </a:r>
            <a:r>
              <a:rPr lang="en-US" altLang="en-US"/>
              <a:t>(t)    7		10	  16		20</a:t>
            </a:r>
          </a:p>
          <a:p>
            <a:endParaRPr lang="en-US" altLang="en-US"/>
          </a:p>
        </p:txBody>
      </p:sp>
      <p:sp>
        <p:nvSpPr>
          <p:cNvPr id="46086" name="Rectangle 4"/>
          <p:cNvSpPr>
            <a:spLocks noChangeArrowheads="1"/>
          </p:cNvSpPr>
          <p:nvPr/>
        </p:nvSpPr>
        <p:spPr bwMode="auto">
          <a:xfrm>
            <a:off x="5387975" y="4764088"/>
            <a:ext cx="160655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t>t</a:t>
            </a:r>
            <a:r>
              <a:rPr lang="en-US" altLang="en-US" sz="3200" baseline="-25000"/>
              <a:t>med</a:t>
            </a:r>
            <a:r>
              <a:rPr lang="en-US" altLang="en-US" sz="3200"/>
              <a:t> = 10</a:t>
            </a:r>
          </a:p>
        </p:txBody>
      </p:sp>
      <p:sp>
        <p:nvSpPr>
          <p:cNvPr id="46087" name="Line 6"/>
          <p:cNvSpPr>
            <a:spLocks noChangeShapeType="1"/>
          </p:cNvSpPr>
          <p:nvPr/>
        </p:nvSpPr>
        <p:spPr bwMode="auto">
          <a:xfrm>
            <a:off x="609600" y="2209800"/>
            <a:ext cx="7086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1" name="Rectangle 2"/>
          <p:cNvSpPr>
            <a:spLocks noGrp="1" noChangeArrowheads="1"/>
          </p:cNvSpPr>
          <p:nvPr>
            <p:ph type="title"/>
          </p:nvPr>
        </p:nvSpPr>
        <p:spPr>
          <a:xfrm>
            <a:off x="1447800" y="228600"/>
            <a:ext cx="7107238" cy="885825"/>
          </a:xfrm>
          <a:noFill/>
        </p:spPr>
        <p:txBody>
          <a:bodyPr/>
          <a:lstStyle/>
          <a:p>
            <a:r>
              <a:rPr lang="en-US" altLang="en-US" sz="3600"/>
              <a:t>Design Life</a:t>
            </a:r>
          </a:p>
        </p:txBody>
      </p:sp>
      <p:graphicFrame>
        <p:nvGraphicFramePr>
          <p:cNvPr id="11266" name="Object 3"/>
          <p:cNvGraphicFramePr>
            <a:graphicFrameLocks/>
          </p:cNvGraphicFramePr>
          <p:nvPr>
            <p:ph idx="1"/>
          </p:nvPr>
        </p:nvGraphicFramePr>
        <p:xfrm>
          <a:off x="533400" y="1841500"/>
          <a:ext cx="2905125" cy="1096963"/>
        </p:xfrm>
        <a:graphic>
          <a:graphicData uri="http://schemas.openxmlformats.org/presentationml/2006/ole">
            <mc:AlternateContent xmlns:mc="http://schemas.openxmlformats.org/markup-compatibility/2006">
              <mc:Choice xmlns:v="urn:schemas-microsoft-com:vml" Requires="v">
                <p:oleObj spid="_x0000_s11280" name="Equation" r:id="rId4" imgW="1346040" imgH="507960" progId="Equation.3">
                  <p:embed/>
                </p:oleObj>
              </mc:Choice>
              <mc:Fallback>
                <p:oleObj name="Equation" r:id="rId4" imgW="1346040" imgH="5079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841500"/>
                        <a:ext cx="2905125" cy="1096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cmpd="sng">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Date Placeholder 3"/>
          <p:cNvSpPr>
            <a:spLocks noGrp="1"/>
          </p:cNvSpPr>
          <p:nvPr>
            <p:ph type="dt" sz="quarter" idx="10"/>
          </p:nvPr>
        </p:nvSpPr>
        <p:spPr/>
        <p:txBody>
          <a:bodyPr/>
          <a:lstStyle/>
          <a:p>
            <a:pPr>
              <a:defRPr/>
            </a:pPr>
            <a:r>
              <a:rPr lang="en-US"/>
              <a:t>Chapter 4</a:t>
            </a:r>
          </a:p>
        </p:txBody>
      </p:sp>
      <p:sp>
        <p:nvSpPr>
          <p:cNvPr id="1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8C435A52-D298-4A08-B487-FF417B4B3553}"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graphicFrame>
        <p:nvGraphicFramePr>
          <p:cNvPr id="11267" name="Object 4"/>
          <p:cNvGraphicFramePr>
            <a:graphicFrameLocks/>
          </p:cNvGraphicFramePr>
          <p:nvPr/>
        </p:nvGraphicFramePr>
        <p:xfrm>
          <a:off x="304800" y="3810000"/>
          <a:ext cx="3429000" cy="1247775"/>
        </p:xfrm>
        <a:graphic>
          <a:graphicData uri="http://schemas.openxmlformats.org/presentationml/2006/ole">
            <mc:AlternateContent xmlns:mc="http://schemas.openxmlformats.org/markup-compatibility/2006">
              <mc:Choice xmlns:v="urn:schemas-microsoft-com:vml" Requires="v">
                <p:oleObj spid="_x0000_s11281" name="Equation" r:id="rId6" imgW="1358640" imgH="507960" progId="Equation.3">
                  <p:embed/>
                </p:oleObj>
              </mc:Choice>
              <mc:Fallback>
                <p:oleObj name="Equation" r:id="rId6" imgW="1358640" imgH="5079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810000"/>
                        <a:ext cx="3429000" cy="12477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6"/>
          <p:cNvGraphicFramePr>
            <a:graphicFrameLocks/>
          </p:cNvGraphicFramePr>
          <p:nvPr/>
        </p:nvGraphicFramePr>
        <p:xfrm>
          <a:off x="5562600" y="3124200"/>
          <a:ext cx="2643188" cy="1114425"/>
        </p:xfrm>
        <a:graphic>
          <a:graphicData uri="http://schemas.openxmlformats.org/presentationml/2006/ole">
            <mc:AlternateContent xmlns:mc="http://schemas.openxmlformats.org/markup-compatibility/2006">
              <mc:Choice xmlns:v="urn:schemas-microsoft-com:vml" Requires="v">
                <p:oleObj spid="_x0000_s11282" name="Equation" r:id="rId8" imgW="1054080" imgH="457200" progId="Equation.3">
                  <p:embed/>
                </p:oleObj>
              </mc:Choice>
              <mc:Fallback>
                <p:oleObj name="Equation" r:id="rId8" imgW="1054080" imgH="4572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3124200"/>
                        <a:ext cx="2643188" cy="1114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74" name="Group 16"/>
          <p:cNvGrpSpPr>
            <a:grpSpLocks/>
          </p:cNvGrpSpPr>
          <p:nvPr/>
        </p:nvGrpSpPr>
        <p:grpSpPr bwMode="auto">
          <a:xfrm>
            <a:off x="4267200" y="1828800"/>
            <a:ext cx="2971800" cy="944563"/>
            <a:chOff x="2688" y="1152"/>
            <a:chExt cx="1872" cy="595"/>
          </a:xfrm>
        </p:grpSpPr>
        <p:graphicFrame>
          <p:nvGraphicFramePr>
            <p:cNvPr id="11270" name="Object 8"/>
            <p:cNvGraphicFramePr>
              <a:graphicFrameLocks/>
            </p:cNvGraphicFramePr>
            <p:nvPr/>
          </p:nvGraphicFramePr>
          <p:xfrm>
            <a:off x="2766" y="1398"/>
            <a:ext cx="1794" cy="349"/>
          </p:xfrm>
          <a:graphic>
            <a:graphicData uri="http://schemas.openxmlformats.org/presentationml/2006/ole">
              <mc:AlternateContent xmlns:mc="http://schemas.openxmlformats.org/markup-compatibility/2006">
                <mc:Choice xmlns:v="urn:schemas-microsoft-com:vml" Requires="v">
                  <p:oleObj spid="_x0000_s11283" name="Equation" r:id="rId10" imgW="1002960" imgH="215640" progId="Equation.3">
                    <p:embed/>
                  </p:oleObj>
                </mc:Choice>
                <mc:Fallback>
                  <p:oleObj name="Equation" r:id="rId10" imgW="1002960" imgH="21564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6" y="1398"/>
                          <a:ext cx="1794" cy="34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9" name="Rectangle 9"/>
            <p:cNvSpPr>
              <a:spLocks noChangeArrowheads="1"/>
            </p:cNvSpPr>
            <p:nvPr/>
          </p:nvSpPr>
          <p:spPr bwMode="auto">
            <a:xfrm>
              <a:off x="2688" y="1152"/>
              <a:ext cx="15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Find z</a:t>
              </a:r>
              <a:r>
                <a:rPr lang="en-US" altLang="en-US" sz="2400" baseline="-25000"/>
                <a:t>1-R</a:t>
              </a:r>
              <a:r>
                <a:rPr lang="en-US" altLang="en-US" sz="2400"/>
                <a:t> such that:</a:t>
              </a:r>
            </a:p>
          </p:txBody>
        </p:sp>
      </p:grpSp>
      <p:graphicFrame>
        <p:nvGraphicFramePr>
          <p:cNvPr id="11269" name="Object 10"/>
          <p:cNvGraphicFramePr>
            <a:graphicFrameLocks/>
          </p:cNvGraphicFramePr>
          <p:nvPr/>
        </p:nvGraphicFramePr>
        <p:xfrm>
          <a:off x="3352800" y="5181600"/>
          <a:ext cx="5106988" cy="876300"/>
        </p:xfrm>
        <a:graphic>
          <a:graphicData uri="http://schemas.openxmlformats.org/presentationml/2006/ole">
            <mc:AlternateContent xmlns:mc="http://schemas.openxmlformats.org/markup-compatibility/2006">
              <mc:Choice xmlns:v="urn:schemas-microsoft-com:vml" Requires="v">
                <p:oleObj spid="_x0000_s11284" name="Equation" r:id="rId12" imgW="1002960" imgH="228600" progId="Equation.3">
                  <p:embed/>
                </p:oleObj>
              </mc:Choice>
              <mc:Fallback>
                <p:oleObj name="Equation" r:id="rId12" imgW="1002960" imgH="228600" progId="Equation.3">
                  <p:embed/>
                  <p:pic>
                    <p:nvPicPr>
                      <p:cNvPr id="0" name="Object 1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2800" y="5181600"/>
                        <a:ext cx="5106988" cy="876300"/>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5" name="Line 12"/>
          <p:cNvSpPr>
            <a:spLocks noChangeShapeType="1"/>
          </p:cNvSpPr>
          <p:nvPr/>
        </p:nvSpPr>
        <p:spPr bwMode="auto">
          <a:xfrm>
            <a:off x="1600200" y="2971800"/>
            <a:ext cx="0" cy="990600"/>
          </a:xfrm>
          <a:prstGeom prst="line">
            <a:avLst/>
          </a:prstGeom>
          <a:noFill/>
          <a:ln w="28575">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276" name="Line 13"/>
          <p:cNvSpPr>
            <a:spLocks noChangeShapeType="1"/>
          </p:cNvSpPr>
          <p:nvPr/>
        </p:nvSpPr>
        <p:spPr bwMode="auto">
          <a:xfrm flipV="1">
            <a:off x="3733800" y="3733800"/>
            <a:ext cx="1524000" cy="609600"/>
          </a:xfrm>
          <a:prstGeom prst="line">
            <a:avLst/>
          </a:prstGeom>
          <a:noFill/>
          <a:ln w="28575">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277" name="Line 14"/>
          <p:cNvSpPr>
            <a:spLocks noChangeShapeType="1"/>
          </p:cNvSpPr>
          <p:nvPr/>
        </p:nvSpPr>
        <p:spPr bwMode="auto">
          <a:xfrm flipV="1">
            <a:off x="3733800" y="2743200"/>
            <a:ext cx="762000" cy="1600200"/>
          </a:xfrm>
          <a:prstGeom prst="line">
            <a:avLst/>
          </a:prstGeom>
          <a:noFill/>
          <a:ln w="28575">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278" name="Line 15"/>
          <p:cNvSpPr>
            <a:spLocks noChangeShapeType="1"/>
          </p:cNvSpPr>
          <p:nvPr/>
        </p:nvSpPr>
        <p:spPr bwMode="auto">
          <a:xfrm flipH="1">
            <a:off x="5943600" y="4343400"/>
            <a:ext cx="457200" cy="838200"/>
          </a:xfrm>
          <a:prstGeom prst="line">
            <a:avLst/>
          </a:prstGeom>
          <a:noFill/>
          <a:ln w="28575">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71600" y="457200"/>
            <a:ext cx="6692900" cy="749300"/>
          </a:xfrm>
        </p:spPr>
        <p:txBody>
          <a:bodyPr/>
          <a:lstStyle/>
          <a:p>
            <a:r>
              <a:rPr lang="en-US" altLang="en-US" sz="3600"/>
              <a:t>The Normal Distribution</a:t>
            </a:r>
          </a:p>
        </p:txBody>
      </p:sp>
      <p:sp>
        <p:nvSpPr>
          <p:cNvPr id="8" name="Date Placeholder 2"/>
          <p:cNvSpPr>
            <a:spLocks noGrp="1"/>
          </p:cNvSpPr>
          <p:nvPr>
            <p:ph type="dt" sz="quarter" idx="10"/>
          </p:nvPr>
        </p:nvSpPr>
        <p:spPr/>
        <p:txBody>
          <a:bodyPr/>
          <a:lstStyle/>
          <a:p>
            <a:pPr>
              <a:defRPr/>
            </a:pPr>
            <a:r>
              <a:rPr lang="en-US"/>
              <a:t>Chapter 4</a:t>
            </a:r>
          </a:p>
        </p:txBody>
      </p:sp>
      <p:sp>
        <p:nvSpPr>
          <p:cNvPr id="9"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CA07E21-4907-4957-B80E-54F2941D763B}"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pic>
        <p:nvPicPr>
          <p:cNvPr id="399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19400"/>
            <a:ext cx="563562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9942" name="AutoShape 4"/>
          <p:cNvSpPr>
            <a:spLocks noChangeArrowheads="1"/>
          </p:cNvSpPr>
          <p:nvPr/>
        </p:nvSpPr>
        <p:spPr bwMode="auto">
          <a:xfrm>
            <a:off x="1143000" y="1524000"/>
            <a:ext cx="2895600" cy="1295400"/>
          </a:xfrm>
          <a:prstGeom prst="wedgeRoundRectCallout">
            <a:avLst>
              <a:gd name="adj1" fmla="val 72972"/>
              <a:gd name="adj2" fmla="val 83333"/>
              <a:gd name="adj3" fmla="val 16667"/>
            </a:avLst>
          </a:prstGeom>
          <a:solidFill>
            <a:srgbClr val="CCECFF"/>
          </a:solidFill>
          <a:ln w="12700">
            <a:solidFill>
              <a:schemeClr val="tx1"/>
            </a:solidFill>
            <a:miter lim="800000"/>
            <a:headEnd type="none" w="sm" len="sm"/>
            <a:tailEnd type="none" w="sm" len="sm"/>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400"/>
              <a:t>I understand that the lecture will return to normal.</a:t>
            </a:r>
          </a:p>
        </p:txBody>
      </p:sp>
      <p:sp>
        <p:nvSpPr>
          <p:cNvPr id="39943" name="AutoShape 5"/>
          <p:cNvSpPr>
            <a:spLocks noChangeArrowheads="1"/>
          </p:cNvSpPr>
          <p:nvPr/>
        </p:nvSpPr>
        <p:spPr bwMode="auto">
          <a:xfrm>
            <a:off x="5638800" y="1371600"/>
            <a:ext cx="2819400" cy="990600"/>
          </a:xfrm>
          <a:prstGeom prst="wedgeRoundRectCallout">
            <a:avLst>
              <a:gd name="adj1" fmla="val 26181"/>
              <a:gd name="adj2" fmla="val 125481"/>
              <a:gd name="adj3" fmla="val 16667"/>
            </a:avLst>
          </a:prstGeom>
          <a:solidFill>
            <a:srgbClr val="CCECFF"/>
          </a:solidFill>
          <a:ln w="12700">
            <a:solidFill>
              <a:schemeClr val="tx1"/>
            </a:solidFill>
            <a:miter lim="800000"/>
            <a:headEnd type="none" w="sm" len="sm"/>
            <a:tailEnd type="none" w="sm" len="sm"/>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400"/>
              <a:t>Ok, But what’s a normal deviate?</a:t>
            </a:r>
          </a:p>
        </p:txBody>
      </p:sp>
      <p:pic>
        <p:nvPicPr>
          <p:cNvPr id="399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648200"/>
            <a:ext cx="15621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9945" name="AutoShape 7"/>
          <p:cNvSpPr>
            <a:spLocks noChangeArrowheads="1"/>
          </p:cNvSpPr>
          <p:nvPr/>
        </p:nvSpPr>
        <p:spPr bwMode="auto">
          <a:xfrm>
            <a:off x="228600" y="3276600"/>
            <a:ext cx="1905000" cy="1295400"/>
          </a:xfrm>
          <a:prstGeom prst="wedgeRoundRectCallout">
            <a:avLst>
              <a:gd name="adj1" fmla="val 69417"/>
              <a:gd name="adj2" fmla="val -27819"/>
              <a:gd name="adj3" fmla="val 16667"/>
            </a:avLst>
          </a:prstGeom>
          <a:solidFill>
            <a:srgbClr val="CCECFF"/>
          </a:solidFill>
          <a:ln w="12700">
            <a:solidFill>
              <a:schemeClr val="tx1"/>
            </a:solidFill>
            <a:miter lim="800000"/>
            <a:headEnd type="none" w="sm" len="sm"/>
            <a:tailEnd type="none" w="sm" len="sm"/>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400"/>
              <a:t>I really liked those Weibull’s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5400" y="533400"/>
            <a:ext cx="6997700" cy="749300"/>
          </a:xfrm>
        </p:spPr>
        <p:txBody>
          <a:bodyPr/>
          <a:lstStyle/>
          <a:p>
            <a:r>
              <a:rPr lang="en-US" altLang="en-US" sz="3600"/>
              <a:t>Lognormal Example	</a:t>
            </a:r>
          </a:p>
        </p:txBody>
      </p:sp>
      <p:sp>
        <p:nvSpPr>
          <p:cNvPr id="47107" name="Rectangle 3"/>
          <p:cNvSpPr>
            <a:spLocks noGrp="1" noChangeArrowheads="1"/>
          </p:cNvSpPr>
          <p:nvPr>
            <p:ph idx="1"/>
          </p:nvPr>
        </p:nvSpPr>
        <p:spPr>
          <a:xfrm>
            <a:off x="533400" y="1600200"/>
            <a:ext cx="7759700" cy="4102100"/>
          </a:xfrm>
        </p:spPr>
        <p:txBody>
          <a:bodyPr/>
          <a:lstStyle/>
          <a:p>
            <a:r>
              <a:rPr lang="en-US" altLang="en-US"/>
              <a:t>The failure distribution of an exhaust system is lognormal with t</a:t>
            </a:r>
            <a:r>
              <a:rPr lang="en-US" altLang="en-US" baseline="-25000"/>
              <a:t>med</a:t>
            </a:r>
            <a:r>
              <a:rPr lang="en-US" altLang="en-US"/>
              <a:t> = 50,000 vehicle miles and     s = .8.  Therefore:</a:t>
            </a:r>
          </a:p>
          <a:p>
            <a:r>
              <a:rPr lang="en-US" altLang="en-US"/>
              <a:t>a.  MTTF =  50,000 e</a:t>
            </a:r>
            <a:r>
              <a:rPr lang="en-US" altLang="en-US" baseline="30000"/>
              <a:t>.64/2</a:t>
            </a:r>
            <a:r>
              <a:rPr lang="en-US" altLang="en-US"/>
              <a:t> = 68,856 mi.</a:t>
            </a:r>
          </a:p>
          <a:p>
            <a:r>
              <a:rPr lang="en-US" altLang="en-US"/>
              <a:t>b.  t</a:t>
            </a:r>
            <a:r>
              <a:rPr lang="en-US" altLang="en-US" baseline="-25000"/>
              <a:t>mode</a:t>
            </a:r>
            <a:r>
              <a:rPr lang="en-US" altLang="en-US"/>
              <a:t> = 50,000 / e</a:t>
            </a:r>
            <a:r>
              <a:rPr lang="en-US" altLang="en-US" baseline="30000"/>
              <a:t>.64</a:t>
            </a:r>
            <a:r>
              <a:rPr lang="en-US" altLang="en-US"/>
              <a:t> = 26,640 mi.</a:t>
            </a:r>
          </a:p>
          <a:p>
            <a:r>
              <a:rPr lang="en-US" altLang="en-US"/>
              <a:t>c.  variance = 50,000</a:t>
            </a:r>
            <a:r>
              <a:rPr lang="en-US" altLang="en-US" baseline="30000"/>
              <a:t>2</a:t>
            </a:r>
            <a:r>
              <a:rPr lang="en-US" altLang="en-US"/>
              <a:t> e</a:t>
            </a:r>
            <a:r>
              <a:rPr lang="en-US" altLang="en-US" baseline="30000"/>
              <a:t>.64</a:t>
            </a:r>
            <a:r>
              <a:rPr lang="en-US" altLang="en-US"/>
              <a:t> [e</a:t>
            </a:r>
            <a:r>
              <a:rPr lang="en-US" altLang="en-US" baseline="30000"/>
              <a:t>.64</a:t>
            </a:r>
            <a:r>
              <a:rPr lang="en-US" altLang="en-US"/>
              <a:t> - 1] and the standard deviation = 65,195 mi.</a:t>
            </a:r>
          </a:p>
          <a:p>
            <a:endParaRPr lang="en-US" altLang="en-US"/>
          </a:p>
          <a:p>
            <a:endParaRPr lang="en-US" altLang="en-US"/>
          </a:p>
        </p:txBody>
      </p:sp>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4F20C91-155F-43AA-B255-61B1E9FA7916}"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pic>
        <p:nvPicPr>
          <p:cNvPr id="4711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876800"/>
            <a:ext cx="15938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219200" y="533400"/>
            <a:ext cx="7226300" cy="749300"/>
          </a:xfrm>
        </p:spPr>
        <p:txBody>
          <a:bodyPr/>
          <a:lstStyle/>
          <a:p>
            <a:r>
              <a:rPr lang="en-US" altLang="en-US" sz="3600"/>
              <a:t>Lognormal Example (continued)</a:t>
            </a:r>
          </a:p>
        </p:txBody>
      </p:sp>
      <p:sp>
        <p:nvSpPr>
          <p:cNvPr id="8" name="Date Placeholder 3"/>
          <p:cNvSpPr>
            <a:spLocks noGrp="1"/>
          </p:cNvSpPr>
          <p:nvPr>
            <p:ph type="dt" sz="quarter" idx="10"/>
          </p:nvPr>
        </p:nvSpPr>
        <p:spPr/>
        <p:txBody>
          <a:bodyPr/>
          <a:lstStyle/>
          <a:p>
            <a:pPr>
              <a:defRPr/>
            </a:pPr>
            <a:r>
              <a:rPr lang="en-US"/>
              <a:t>Chapter 4</a:t>
            </a:r>
          </a:p>
        </p:txBody>
      </p:sp>
      <p:sp>
        <p:nvSpPr>
          <p:cNvPr id="9"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D203FC9-3326-4115-951E-D6E22987E0B6}"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graphicFrame>
        <p:nvGraphicFramePr>
          <p:cNvPr id="12290" name="Object 3"/>
          <p:cNvGraphicFramePr>
            <a:graphicFrameLocks/>
          </p:cNvGraphicFramePr>
          <p:nvPr/>
        </p:nvGraphicFramePr>
        <p:xfrm>
          <a:off x="762000" y="1676400"/>
          <a:ext cx="6934200" cy="914400"/>
        </p:xfrm>
        <a:graphic>
          <a:graphicData uri="http://schemas.openxmlformats.org/presentationml/2006/ole">
            <mc:AlternateContent xmlns:mc="http://schemas.openxmlformats.org/markup-compatibility/2006">
              <mc:Choice xmlns:v="urn:schemas-microsoft-com:vml" Requires="v">
                <p:oleObj spid="_x0000_s12298" name="Equation" r:id="rId4" imgW="4089240" imgH="457200" progId="Equation.DSMT4">
                  <p:embed/>
                </p:oleObj>
              </mc:Choice>
              <mc:Fallback>
                <p:oleObj name="Equation" r:id="rId4" imgW="4089240" imgH="45720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76400"/>
                        <a:ext cx="6934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295"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4876800"/>
            <a:ext cx="15938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1" name="Object 5"/>
          <p:cNvGraphicFramePr>
            <a:graphicFrameLocks/>
          </p:cNvGraphicFramePr>
          <p:nvPr/>
        </p:nvGraphicFramePr>
        <p:xfrm>
          <a:off x="762000" y="2819400"/>
          <a:ext cx="6705600" cy="838200"/>
        </p:xfrm>
        <a:graphic>
          <a:graphicData uri="http://schemas.openxmlformats.org/presentationml/2006/ole">
            <mc:AlternateContent xmlns:mc="http://schemas.openxmlformats.org/markup-compatibility/2006">
              <mc:Choice xmlns:v="urn:schemas-microsoft-com:vml" Requires="v">
                <p:oleObj spid="_x0000_s12299" name="Equation" r:id="rId7" imgW="4063680" imgH="457200" progId="Equation.DSMT4">
                  <p:embed/>
                </p:oleObj>
              </mc:Choice>
              <mc:Fallback>
                <p:oleObj name="Equation" r:id="rId7" imgW="4063680" imgH="457200" progId="Equation.DSMT4">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2819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Rectangle 6"/>
          <p:cNvSpPr>
            <a:spLocks noChangeArrowheads="1"/>
          </p:cNvSpPr>
          <p:nvPr/>
        </p:nvSpPr>
        <p:spPr bwMode="auto">
          <a:xfrm>
            <a:off x="914400" y="4648200"/>
            <a:ext cx="751205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2297" name="Rectangle 7"/>
          <p:cNvSpPr>
            <a:spLocks noChangeArrowheads="1"/>
          </p:cNvSpPr>
          <p:nvPr/>
        </p:nvSpPr>
        <p:spPr bwMode="auto">
          <a:xfrm>
            <a:off x="685800" y="4114800"/>
            <a:ext cx="69072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R(10,000 | 10,000) = R(20,000) / R(10,000) = .8749 / .9770 = .8955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1447800" y="457200"/>
            <a:ext cx="6845300" cy="749300"/>
          </a:xfrm>
        </p:spPr>
        <p:txBody>
          <a:bodyPr/>
          <a:lstStyle/>
          <a:p>
            <a:r>
              <a:rPr lang="en-US" altLang="en-US" sz="3600"/>
              <a:t>Example (continued)</a:t>
            </a:r>
          </a:p>
        </p:txBody>
      </p:sp>
      <p:sp>
        <p:nvSpPr>
          <p:cNvPr id="13317" name="Rectangle 3"/>
          <p:cNvSpPr>
            <a:spLocks noGrp="1" noChangeArrowheads="1"/>
          </p:cNvSpPr>
          <p:nvPr>
            <p:ph idx="1"/>
          </p:nvPr>
        </p:nvSpPr>
        <p:spPr>
          <a:xfrm>
            <a:off x="685800" y="1600200"/>
            <a:ext cx="7759700" cy="4102100"/>
          </a:xfrm>
        </p:spPr>
        <p:txBody>
          <a:bodyPr/>
          <a:lstStyle/>
          <a:p>
            <a:r>
              <a:rPr lang="en-US" altLang="en-US"/>
              <a:t>Find the design life corresponding to a 90 percent reliability.</a:t>
            </a:r>
          </a:p>
        </p:txBody>
      </p:sp>
      <p:sp>
        <p:nvSpPr>
          <p:cNvPr id="9" name="Date Placeholder 3"/>
          <p:cNvSpPr>
            <a:spLocks noGrp="1"/>
          </p:cNvSpPr>
          <p:nvPr>
            <p:ph type="dt" sz="quarter" idx="10"/>
          </p:nvPr>
        </p:nvSpPr>
        <p:spPr/>
        <p:txBody>
          <a:bodyPr/>
          <a:lstStyle/>
          <a:p>
            <a:pPr>
              <a:defRPr/>
            </a:pPr>
            <a:r>
              <a:rPr lang="en-US"/>
              <a:t>Chapter 4</a:t>
            </a:r>
          </a:p>
        </p:txBody>
      </p:sp>
      <p:sp>
        <p:nvSpPr>
          <p:cNvPr id="10"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1B8350A-8240-4AA2-AEA5-DC56DCC81FEF}"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pic>
        <p:nvPicPr>
          <p:cNvPr id="1332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343400"/>
            <a:ext cx="15938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4" name="Object 5"/>
          <p:cNvGraphicFramePr>
            <a:graphicFrameLocks/>
          </p:cNvGraphicFramePr>
          <p:nvPr/>
        </p:nvGraphicFramePr>
        <p:xfrm>
          <a:off x="1524000" y="2819400"/>
          <a:ext cx="4872038" cy="942975"/>
        </p:xfrm>
        <a:graphic>
          <a:graphicData uri="http://schemas.openxmlformats.org/presentationml/2006/ole">
            <mc:AlternateContent xmlns:mc="http://schemas.openxmlformats.org/markup-compatibility/2006">
              <mc:Choice xmlns:v="urn:schemas-microsoft-com:vml" Requires="v">
                <p:oleObj spid="_x0000_s13323" name="Equation" r:id="rId5" imgW="4871880" imgH="942840" progId="Equation.3">
                  <p:embed/>
                </p:oleObj>
              </mc:Choice>
              <mc:Fallback>
                <p:oleObj name="Equation" r:id="rId5" imgW="4871880" imgH="9428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819400"/>
                        <a:ext cx="4872038"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21" name="Group 9"/>
          <p:cNvGrpSpPr>
            <a:grpSpLocks/>
          </p:cNvGrpSpPr>
          <p:nvPr/>
        </p:nvGrpSpPr>
        <p:grpSpPr bwMode="auto">
          <a:xfrm>
            <a:off x="838200" y="3810000"/>
            <a:ext cx="5310188" cy="1765300"/>
            <a:chOff x="528" y="2400"/>
            <a:chExt cx="3345" cy="1112"/>
          </a:xfrm>
        </p:grpSpPr>
        <p:graphicFrame>
          <p:nvGraphicFramePr>
            <p:cNvPr id="13315" name="Object 7"/>
            <p:cNvGraphicFramePr>
              <a:graphicFrameLocks/>
            </p:cNvGraphicFramePr>
            <p:nvPr/>
          </p:nvGraphicFramePr>
          <p:xfrm>
            <a:off x="528" y="2610"/>
            <a:ext cx="3345" cy="902"/>
          </p:xfrm>
          <a:graphic>
            <a:graphicData uri="http://schemas.openxmlformats.org/presentationml/2006/ole">
              <mc:AlternateContent xmlns:mc="http://schemas.openxmlformats.org/markup-compatibility/2006">
                <mc:Choice xmlns:v="urn:schemas-microsoft-com:vml" Requires="v">
                  <p:oleObj spid="_x0000_s13324" name="Equation" r:id="rId7" imgW="5310000" imgH="1431720" progId="Equation.3">
                    <p:embed/>
                  </p:oleObj>
                </mc:Choice>
                <mc:Fallback>
                  <p:oleObj name="Equation" r:id="rId7" imgW="5310000" imgH="1431720"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2610"/>
                          <a:ext cx="3345"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Rectangle 8"/>
            <p:cNvSpPr>
              <a:spLocks noChangeArrowheads="1"/>
            </p:cNvSpPr>
            <p:nvPr/>
          </p:nvSpPr>
          <p:spPr bwMode="auto">
            <a:xfrm>
              <a:off x="634" y="2400"/>
              <a:ext cx="23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from the normal probability tables:</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295400" y="533400"/>
            <a:ext cx="7073900" cy="749300"/>
          </a:xfrm>
        </p:spPr>
        <p:txBody>
          <a:bodyPr/>
          <a:lstStyle/>
          <a:p>
            <a:r>
              <a:rPr lang="en-US" altLang="en-US" sz="3600"/>
              <a:t>Class Exercise - Lognormal</a:t>
            </a:r>
          </a:p>
        </p:txBody>
      </p:sp>
      <p:sp>
        <p:nvSpPr>
          <p:cNvPr id="14340" name="Rectangle 3"/>
          <p:cNvSpPr>
            <a:spLocks noGrp="1" noChangeArrowheads="1"/>
          </p:cNvSpPr>
          <p:nvPr>
            <p:ph idx="1"/>
          </p:nvPr>
        </p:nvSpPr>
        <p:spPr>
          <a:xfrm>
            <a:off x="533400" y="1600200"/>
            <a:ext cx="7759700" cy="4102100"/>
          </a:xfrm>
        </p:spPr>
        <p:txBody>
          <a:bodyPr/>
          <a:lstStyle/>
          <a:p>
            <a:pPr>
              <a:lnSpc>
                <a:spcPct val="90000"/>
              </a:lnSpc>
            </a:pPr>
            <a:r>
              <a:rPr lang="en-US" altLang="en-US"/>
              <a:t>Reliability testing of the new 1.6 liter automotive engine  has resulted in a time to failure distribution which is lognormal with t</a:t>
            </a:r>
            <a:r>
              <a:rPr lang="en-US" altLang="en-US" baseline="-25000"/>
              <a:t>med</a:t>
            </a:r>
            <a:r>
              <a:rPr lang="en-US" altLang="en-US"/>
              <a:t> = 100,000 mi. and s = .70.  Find:</a:t>
            </a:r>
          </a:p>
          <a:p>
            <a:pPr>
              <a:lnSpc>
                <a:spcPct val="90000"/>
              </a:lnSpc>
            </a:pPr>
            <a:r>
              <a:rPr lang="en-US" altLang="en-US"/>
              <a:t>a.  R(36,000 mi.)</a:t>
            </a:r>
          </a:p>
          <a:p>
            <a:pPr>
              <a:lnSpc>
                <a:spcPct val="90000"/>
              </a:lnSpc>
            </a:pPr>
            <a:r>
              <a:rPr lang="en-US" altLang="en-US"/>
              <a:t>b.  MTTF and Std. Dev.</a:t>
            </a:r>
          </a:p>
          <a:p>
            <a:pPr>
              <a:lnSpc>
                <a:spcPct val="90000"/>
              </a:lnSpc>
            </a:pPr>
            <a:r>
              <a:rPr lang="en-US" altLang="en-US"/>
              <a:t>c.  R(100,000|36,000)</a:t>
            </a:r>
          </a:p>
          <a:p>
            <a:pPr>
              <a:lnSpc>
                <a:spcPct val="90000"/>
              </a:lnSpc>
            </a:pPr>
            <a:r>
              <a:rPr lang="en-US" altLang="en-US"/>
              <a:t>d.  t</a:t>
            </a:r>
            <a:r>
              <a:rPr lang="en-US" altLang="en-US" baseline="-25000"/>
              <a:t>.95</a:t>
            </a:r>
            <a:endParaRPr lang="en-US" altLang="en-US"/>
          </a:p>
          <a:p>
            <a:pPr>
              <a:lnSpc>
                <a:spcPct val="90000"/>
              </a:lnSpc>
            </a:pPr>
            <a:endParaRPr lang="en-US" altLang="en-US"/>
          </a:p>
        </p:txBody>
      </p:sp>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242BE69-985A-4E2E-96A6-5523D18F8556}"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graphicFrame>
        <p:nvGraphicFramePr>
          <p:cNvPr id="14338" name="Object 4"/>
          <p:cNvGraphicFramePr>
            <a:graphicFrameLocks/>
          </p:cNvGraphicFramePr>
          <p:nvPr/>
        </p:nvGraphicFramePr>
        <p:xfrm>
          <a:off x="5791200" y="3810000"/>
          <a:ext cx="1408113" cy="1770063"/>
        </p:xfrm>
        <a:graphic>
          <a:graphicData uri="http://schemas.openxmlformats.org/presentationml/2006/ole">
            <mc:AlternateContent xmlns:mc="http://schemas.openxmlformats.org/markup-compatibility/2006">
              <mc:Choice xmlns:v="urn:schemas-microsoft-com:vml" Requires="v">
                <p:oleObj spid="_x0000_s14343" name="ClipArt" r:id="rId4" imgW="1407960" imgH="1769760" progId="MS_ClipArt_Gallery.2">
                  <p:embed/>
                </p:oleObj>
              </mc:Choice>
              <mc:Fallback>
                <p:oleObj name="ClipArt" r:id="rId4" imgW="1407960" imgH="1769760"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810000"/>
                        <a:ext cx="1408113"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95400" y="381000"/>
            <a:ext cx="7150100" cy="749300"/>
          </a:xfrm>
        </p:spPr>
        <p:txBody>
          <a:bodyPr/>
          <a:lstStyle/>
          <a:p>
            <a:r>
              <a:rPr lang="en-US" altLang="en-US" sz="3600"/>
              <a:t>Class Exercise - solution</a:t>
            </a:r>
          </a:p>
        </p:txBody>
      </p:sp>
      <p:sp>
        <p:nvSpPr>
          <p:cNvPr id="15364" name="Rectangle 3"/>
          <p:cNvSpPr>
            <a:spLocks noGrp="1" noChangeArrowheads="1"/>
          </p:cNvSpPr>
          <p:nvPr>
            <p:ph idx="1"/>
          </p:nvPr>
        </p:nvSpPr>
        <p:spPr>
          <a:xfrm>
            <a:off x="685800" y="1524000"/>
            <a:ext cx="8077200" cy="4102100"/>
          </a:xfrm>
        </p:spPr>
        <p:txBody>
          <a:bodyPr/>
          <a:lstStyle/>
          <a:p>
            <a:pPr>
              <a:lnSpc>
                <a:spcPct val="90000"/>
              </a:lnSpc>
            </a:pPr>
            <a:r>
              <a:rPr lang="en-US" altLang="en-US"/>
              <a:t>a.  R(36,000) = 1 - </a:t>
            </a:r>
            <a:r>
              <a:rPr lang="en-US" altLang="en-US">
                <a:latin typeface="Symbol" panose="05050102010706020507" pitchFamily="18" charset="2"/>
              </a:rPr>
              <a:t>F</a:t>
            </a:r>
            <a:r>
              <a:rPr lang="en-US" altLang="en-US">
                <a:latin typeface="Univers"/>
              </a:rPr>
              <a:t>[ (1/.7)ln(36,000/100,000] </a:t>
            </a:r>
          </a:p>
          <a:p>
            <a:pPr>
              <a:lnSpc>
                <a:spcPct val="90000"/>
              </a:lnSpc>
            </a:pPr>
            <a:r>
              <a:rPr lang="en-US" altLang="en-US">
                <a:latin typeface="Univers"/>
              </a:rPr>
              <a:t>     = </a:t>
            </a:r>
            <a:r>
              <a:rPr lang="en-US" altLang="en-US"/>
              <a:t>1 - </a:t>
            </a:r>
            <a:r>
              <a:rPr lang="en-US" altLang="en-US">
                <a:latin typeface="Symbol" panose="05050102010706020507" pitchFamily="18" charset="2"/>
              </a:rPr>
              <a:t>F</a:t>
            </a:r>
            <a:r>
              <a:rPr lang="en-US" altLang="en-US">
                <a:latin typeface="Univers"/>
              </a:rPr>
              <a:t>[ -1.46] = .92786</a:t>
            </a:r>
          </a:p>
          <a:p>
            <a:pPr>
              <a:lnSpc>
                <a:spcPct val="90000"/>
              </a:lnSpc>
            </a:pPr>
            <a:r>
              <a:rPr lang="en-US" altLang="en-US">
                <a:latin typeface="Univers"/>
              </a:rPr>
              <a:t>b.  MTTF = 100,000 e</a:t>
            </a:r>
            <a:r>
              <a:rPr lang="en-US" altLang="en-US" baseline="30000">
                <a:latin typeface="Univers"/>
              </a:rPr>
              <a:t>.49/2</a:t>
            </a:r>
            <a:r>
              <a:rPr lang="en-US" altLang="en-US">
                <a:latin typeface="Univers"/>
              </a:rPr>
              <a:t> = 127,762 mi.</a:t>
            </a:r>
          </a:p>
          <a:p>
            <a:pPr>
              <a:lnSpc>
                <a:spcPct val="90000"/>
              </a:lnSpc>
            </a:pPr>
            <a:r>
              <a:rPr lang="en-US" altLang="en-US">
                <a:latin typeface="Univers"/>
              </a:rPr>
              <a:t>      Var = 100,000</a:t>
            </a:r>
            <a:r>
              <a:rPr lang="en-US" altLang="en-US" baseline="30000">
                <a:latin typeface="Univers"/>
              </a:rPr>
              <a:t>2</a:t>
            </a:r>
            <a:r>
              <a:rPr lang="en-US" altLang="en-US">
                <a:latin typeface="Univers"/>
              </a:rPr>
              <a:t> e</a:t>
            </a:r>
            <a:r>
              <a:rPr lang="en-US" altLang="en-US" baseline="30000">
                <a:latin typeface="Univers"/>
              </a:rPr>
              <a:t>.49</a:t>
            </a:r>
            <a:r>
              <a:rPr lang="en-US" altLang="en-US">
                <a:latin typeface="Univers"/>
              </a:rPr>
              <a:t> [ e</a:t>
            </a:r>
            <a:r>
              <a:rPr lang="en-US" altLang="en-US" baseline="30000">
                <a:latin typeface="Univers"/>
              </a:rPr>
              <a:t>.49</a:t>
            </a:r>
            <a:r>
              <a:rPr lang="en-US" altLang="en-US">
                <a:latin typeface="Univers"/>
              </a:rPr>
              <a:t> -1] = 1.032 x 10</a:t>
            </a:r>
            <a:r>
              <a:rPr lang="en-US" altLang="en-US" baseline="30000">
                <a:latin typeface="Univers"/>
              </a:rPr>
              <a:t>10</a:t>
            </a:r>
            <a:endParaRPr lang="en-US" altLang="en-US">
              <a:latin typeface="Univers"/>
            </a:endParaRPr>
          </a:p>
          <a:p>
            <a:pPr>
              <a:lnSpc>
                <a:spcPct val="90000"/>
              </a:lnSpc>
            </a:pPr>
            <a:r>
              <a:rPr lang="en-US" altLang="en-US">
                <a:latin typeface="Univers"/>
              </a:rPr>
              <a:t>      Std Dev = 101,594 mi.</a:t>
            </a:r>
          </a:p>
          <a:p>
            <a:pPr>
              <a:lnSpc>
                <a:spcPct val="90000"/>
              </a:lnSpc>
            </a:pPr>
            <a:r>
              <a:rPr lang="en-US" altLang="en-US">
                <a:latin typeface="Univers"/>
              </a:rPr>
              <a:t>c.  R(64,000|36,000) </a:t>
            </a:r>
          </a:p>
          <a:p>
            <a:pPr>
              <a:lnSpc>
                <a:spcPct val="90000"/>
              </a:lnSpc>
            </a:pPr>
            <a:r>
              <a:rPr lang="en-US" altLang="en-US">
                <a:latin typeface="Univers"/>
              </a:rPr>
              <a:t>     = R(100,000)/R(36,000) </a:t>
            </a:r>
          </a:p>
          <a:p>
            <a:pPr>
              <a:lnSpc>
                <a:spcPct val="90000"/>
              </a:lnSpc>
            </a:pPr>
            <a:r>
              <a:rPr lang="en-US" altLang="en-US">
                <a:latin typeface="Univers"/>
              </a:rPr>
              <a:t>     = 5. / .92786 = .539 </a:t>
            </a:r>
          </a:p>
        </p:txBody>
      </p:sp>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C4B226A-5F8B-4784-AEBF-C05B50E1C1F9}"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graphicFrame>
        <p:nvGraphicFramePr>
          <p:cNvPr id="15362" name="Object 4"/>
          <p:cNvGraphicFramePr>
            <a:graphicFrameLocks/>
          </p:cNvGraphicFramePr>
          <p:nvPr/>
        </p:nvGraphicFramePr>
        <p:xfrm>
          <a:off x="6553200" y="4267200"/>
          <a:ext cx="1347788" cy="1693863"/>
        </p:xfrm>
        <a:graphic>
          <a:graphicData uri="http://schemas.openxmlformats.org/presentationml/2006/ole">
            <mc:AlternateContent xmlns:mc="http://schemas.openxmlformats.org/markup-compatibility/2006">
              <mc:Choice xmlns:v="urn:schemas-microsoft-com:vml" Requires="v">
                <p:oleObj spid="_x0000_s15367" name="ClipArt" r:id="rId4" imgW="1347480" imgH="1693800" progId="MS_ClipArt_Gallery.2">
                  <p:embed/>
                </p:oleObj>
              </mc:Choice>
              <mc:Fallback>
                <p:oleObj name="ClipArt" r:id="rId4" imgW="1347480" imgH="1693800"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267200"/>
                        <a:ext cx="1347788"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295400" y="533400"/>
            <a:ext cx="7150100" cy="749300"/>
          </a:xfrm>
        </p:spPr>
        <p:txBody>
          <a:bodyPr/>
          <a:lstStyle/>
          <a:p>
            <a:r>
              <a:rPr lang="en-US" altLang="en-US" sz="3600"/>
              <a:t>Class Exercise - solution</a:t>
            </a:r>
          </a:p>
        </p:txBody>
      </p:sp>
      <p:sp>
        <p:nvSpPr>
          <p:cNvPr id="16388" name="Rectangle 3"/>
          <p:cNvSpPr>
            <a:spLocks noGrp="1" noChangeArrowheads="1"/>
          </p:cNvSpPr>
          <p:nvPr>
            <p:ph idx="1"/>
          </p:nvPr>
        </p:nvSpPr>
        <p:spPr>
          <a:xfrm>
            <a:off x="685800" y="1600200"/>
            <a:ext cx="7759700" cy="4102100"/>
          </a:xfrm>
        </p:spPr>
        <p:txBody>
          <a:bodyPr/>
          <a:lstStyle/>
          <a:p>
            <a:r>
              <a:rPr lang="en-US" altLang="en-US"/>
              <a:t>d.     R(t</a:t>
            </a:r>
            <a:r>
              <a:rPr lang="en-US" altLang="en-US" baseline="-25000"/>
              <a:t>.95</a:t>
            </a:r>
            <a:r>
              <a:rPr lang="en-US" altLang="en-US"/>
              <a:t>) = .95</a:t>
            </a:r>
          </a:p>
          <a:p>
            <a:r>
              <a:rPr lang="en-US" altLang="en-US"/>
              <a:t>        1 - </a:t>
            </a:r>
            <a:r>
              <a:rPr lang="en-US" altLang="en-US">
                <a:latin typeface="Symbol" panose="05050102010706020507" pitchFamily="18" charset="2"/>
              </a:rPr>
              <a:t>F</a:t>
            </a:r>
            <a:r>
              <a:rPr lang="en-US" altLang="en-US">
                <a:latin typeface="Univers"/>
              </a:rPr>
              <a:t>[ (1/.7) ln(</a:t>
            </a:r>
            <a:r>
              <a:rPr lang="en-US" altLang="en-US"/>
              <a:t>t</a:t>
            </a:r>
            <a:r>
              <a:rPr lang="en-US" altLang="en-US" baseline="-25000"/>
              <a:t>.95</a:t>
            </a:r>
            <a:r>
              <a:rPr lang="en-US" altLang="en-US"/>
              <a:t> </a:t>
            </a:r>
            <a:r>
              <a:rPr lang="en-US" altLang="en-US">
                <a:latin typeface="Univers"/>
              </a:rPr>
              <a:t>/100,000) ] = .95</a:t>
            </a:r>
          </a:p>
          <a:p>
            <a:r>
              <a:rPr lang="en-US" altLang="en-US">
                <a:latin typeface="Univers"/>
              </a:rPr>
              <a:t>        (1/.7) ln(</a:t>
            </a:r>
            <a:r>
              <a:rPr lang="en-US" altLang="en-US"/>
              <a:t>t</a:t>
            </a:r>
            <a:r>
              <a:rPr lang="en-US" altLang="en-US" baseline="-25000"/>
              <a:t>.95</a:t>
            </a:r>
            <a:r>
              <a:rPr lang="en-US" altLang="en-US"/>
              <a:t> </a:t>
            </a:r>
            <a:r>
              <a:rPr lang="en-US" altLang="en-US">
                <a:latin typeface="Univers"/>
              </a:rPr>
              <a:t>/100,000) = -1.645</a:t>
            </a:r>
          </a:p>
          <a:p>
            <a:r>
              <a:rPr lang="en-US" altLang="en-US">
                <a:latin typeface="Univers"/>
              </a:rPr>
              <a:t>         t</a:t>
            </a:r>
            <a:r>
              <a:rPr lang="en-US" altLang="en-US" baseline="-25000">
                <a:latin typeface="Univers"/>
              </a:rPr>
              <a:t>.95</a:t>
            </a:r>
            <a:r>
              <a:rPr lang="en-US" altLang="en-US">
                <a:latin typeface="Univers"/>
              </a:rPr>
              <a:t> = 100,000 e</a:t>
            </a:r>
            <a:r>
              <a:rPr lang="en-US" altLang="en-US" baseline="30000">
                <a:latin typeface="Univers"/>
              </a:rPr>
              <a:t>-1.645 x .7</a:t>
            </a:r>
            <a:r>
              <a:rPr lang="en-US" altLang="en-US">
                <a:latin typeface="Univers"/>
              </a:rPr>
              <a:t> = 31,616 mi.</a:t>
            </a:r>
          </a:p>
        </p:txBody>
      </p:sp>
      <p:sp>
        <p:nvSpPr>
          <p:cNvPr id="7" name="Date Placeholder 3"/>
          <p:cNvSpPr>
            <a:spLocks noGrp="1"/>
          </p:cNvSpPr>
          <p:nvPr>
            <p:ph type="dt" sz="quarter" idx="10"/>
          </p:nvPr>
        </p:nvSpPr>
        <p:spPr/>
        <p:txBody>
          <a:bodyPr/>
          <a:lstStyle/>
          <a:p>
            <a:pPr>
              <a:defRPr/>
            </a:pPr>
            <a:r>
              <a:rPr lang="en-US"/>
              <a:t>Chapter 4</a:t>
            </a:r>
          </a:p>
        </p:txBody>
      </p:sp>
      <p:sp>
        <p:nvSpPr>
          <p:cNvPr id="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9C2B867F-4E40-4C72-9D5E-59658BA7B3AF}"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graphicFrame>
        <p:nvGraphicFramePr>
          <p:cNvPr id="16386" name="Object 4"/>
          <p:cNvGraphicFramePr>
            <a:graphicFrameLocks/>
          </p:cNvGraphicFramePr>
          <p:nvPr/>
        </p:nvGraphicFramePr>
        <p:xfrm>
          <a:off x="6248400" y="4191000"/>
          <a:ext cx="1408113" cy="1770063"/>
        </p:xfrm>
        <a:graphic>
          <a:graphicData uri="http://schemas.openxmlformats.org/presentationml/2006/ole">
            <mc:AlternateContent xmlns:mc="http://schemas.openxmlformats.org/markup-compatibility/2006">
              <mc:Choice xmlns:v="urn:schemas-microsoft-com:vml" Requires="v">
                <p:oleObj spid="_x0000_s16393" name="ClipArt" r:id="rId4" imgW="1407960" imgH="1769760" progId="MS_ClipArt_Gallery.2">
                  <p:embed/>
                </p:oleObj>
              </mc:Choice>
              <mc:Fallback>
                <p:oleObj name="ClipArt" r:id="rId4" imgW="1407960" imgH="1769760"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191000"/>
                        <a:ext cx="1408113"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1" name="Rectangle 5"/>
          <p:cNvSpPr>
            <a:spLocks noChangeArrowheads="1"/>
          </p:cNvSpPr>
          <p:nvPr/>
        </p:nvSpPr>
        <p:spPr bwMode="auto">
          <a:xfrm>
            <a:off x="1508125" y="4770438"/>
            <a:ext cx="30861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6392" name="Rectangle 6"/>
          <p:cNvSpPr>
            <a:spLocks noChangeArrowheads="1"/>
          </p:cNvSpPr>
          <p:nvPr/>
        </p:nvSpPr>
        <p:spPr bwMode="auto">
          <a:xfrm>
            <a:off x="990600" y="4495800"/>
            <a:ext cx="3086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t>general approach:</a:t>
            </a:r>
          </a:p>
          <a:p>
            <a:r>
              <a:rPr lang="en-US" altLang="en-US" sz="3200"/>
              <a:t>t</a:t>
            </a:r>
            <a:r>
              <a:rPr lang="en-US" altLang="en-US" sz="3200" baseline="-25000"/>
              <a:t>R</a:t>
            </a:r>
            <a:r>
              <a:rPr lang="en-US" altLang="en-US" sz="3200"/>
              <a:t> = t</a:t>
            </a:r>
            <a:r>
              <a:rPr lang="en-US" altLang="en-US" sz="3200" baseline="-25000"/>
              <a:t>med</a:t>
            </a:r>
            <a:r>
              <a:rPr lang="en-US" altLang="en-US" sz="3200"/>
              <a:t> e</a:t>
            </a:r>
            <a:r>
              <a:rPr lang="en-US" altLang="en-US" sz="3200" baseline="30000"/>
              <a:t> z x s</a:t>
            </a:r>
            <a:r>
              <a:rPr lang="en-US" altLang="en-US" sz="200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5"/>
          <p:cNvSpPr>
            <a:spLocks noGrp="1"/>
          </p:cNvSpPr>
          <p:nvPr>
            <p:ph type="title"/>
          </p:nvPr>
        </p:nvSpPr>
        <p:spPr>
          <a:xfrm>
            <a:off x="1447800" y="381000"/>
            <a:ext cx="7107238" cy="790575"/>
          </a:xfrm>
        </p:spPr>
        <p:txBody>
          <a:bodyPr/>
          <a:lstStyle/>
          <a:p>
            <a:r>
              <a:rPr lang="en-US" altLang="en-US"/>
              <a:t>The Gamma Distribution</a:t>
            </a:r>
          </a:p>
        </p:txBody>
      </p:sp>
      <p:sp>
        <p:nvSpPr>
          <p:cNvPr id="4" name="Date Placeholder 3"/>
          <p:cNvSpPr>
            <a:spLocks noGrp="1"/>
          </p:cNvSpPr>
          <p:nvPr>
            <p:ph type="dt" sz="quarter" idx="10"/>
          </p:nvPr>
        </p:nvSpPr>
        <p:spPr/>
        <p:txBody>
          <a:bodyPr/>
          <a:lstStyle/>
          <a:p>
            <a:pPr>
              <a:defRPr/>
            </a:pPr>
            <a:r>
              <a:rPr lang="en-US"/>
              <a:t>Chapter 4</a:t>
            </a:r>
          </a:p>
        </p:txBody>
      </p:sp>
      <p:sp>
        <p:nvSpPr>
          <p:cNvPr id="5"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243CE77-A7AF-4BFE-87A9-D65352ADBD4B}" type="slidenum">
              <a:rPr lang="en-US" altLang="en-US" sz="1400">
                <a:latin typeface="Tahoma" panose="020B0604030504040204" pitchFamily="34" charset="0"/>
              </a:rPr>
              <a:pPr/>
              <a:t>26</a:t>
            </a:fld>
            <a:endParaRPr lang="en-US" altLang="en-US" sz="1400">
              <a:latin typeface="Tahoma" panose="020B0604030504040204" pitchFamily="34" charset="0"/>
            </a:endParaRPr>
          </a:p>
        </p:txBody>
      </p:sp>
      <p:sp>
        <p:nvSpPr>
          <p:cNvPr id="1741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17410" name="Object 1"/>
          <p:cNvGraphicFramePr>
            <a:graphicFrameLocks noChangeAspect="1"/>
          </p:cNvGraphicFramePr>
          <p:nvPr/>
        </p:nvGraphicFramePr>
        <p:xfrm>
          <a:off x="1219200" y="1676400"/>
          <a:ext cx="5980113" cy="1133475"/>
        </p:xfrm>
        <a:graphic>
          <a:graphicData uri="http://schemas.openxmlformats.org/presentationml/2006/ole">
            <mc:AlternateContent xmlns:mc="http://schemas.openxmlformats.org/markup-compatibility/2006">
              <mc:Choice xmlns:v="urn:schemas-microsoft-com:vml" Requires="v">
                <p:oleObj spid="_x0000_s17418" name="Equation" r:id="rId3" imgW="2362200" imgH="444500" progId="Equation.DSMT4">
                  <p:embed/>
                </p:oleObj>
              </mc:Choice>
              <mc:Fallback>
                <p:oleObj name="Equation" r:id="rId3" imgW="23622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5980113"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7416" name="TextBox 11"/>
          <p:cNvSpPr txBox="1">
            <a:spLocks noChangeArrowheads="1"/>
          </p:cNvSpPr>
          <p:nvPr/>
        </p:nvSpPr>
        <p:spPr bwMode="auto">
          <a:xfrm>
            <a:off x="3886200" y="2819400"/>
            <a:ext cx="30765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ym typeface="Symbol" panose="05050102010706020507" pitchFamily="18" charset="2"/>
              </a:rPr>
              <a:t></a:t>
            </a:r>
            <a:r>
              <a:rPr lang="en-US" altLang="en-US"/>
              <a:t> - shape parameter </a:t>
            </a:r>
          </a:p>
          <a:p>
            <a:r>
              <a:rPr lang="en-US" altLang="en-US">
                <a:sym typeface="Symbol" panose="05050102010706020507" pitchFamily="18" charset="2"/>
              </a:rPr>
              <a:t> - </a:t>
            </a:r>
            <a:r>
              <a:rPr lang="en-US" altLang="en-US"/>
              <a:t>scale parameter</a:t>
            </a:r>
          </a:p>
        </p:txBody>
      </p:sp>
      <p:sp>
        <p:nvSpPr>
          <p:cNvPr id="17417" name="TextBox 12"/>
          <p:cNvSpPr txBox="1">
            <a:spLocks noChangeArrowheads="1"/>
          </p:cNvSpPr>
          <p:nvPr/>
        </p:nvSpPr>
        <p:spPr bwMode="auto">
          <a:xfrm>
            <a:off x="914400" y="4572000"/>
            <a:ext cx="6934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When </a:t>
            </a:r>
            <a:r>
              <a:rPr lang="en-US" altLang="en-US">
                <a:sym typeface="Symbol" panose="05050102010706020507" pitchFamily="18" charset="2"/>
              </a:rPr>
              <a:t></a:t>
            </a:r>
            <a:r>
              <a:rPr lang="en-US" altLang="en-US"/>
              <a:t> = 1, the resulting distribution is exponential with a mean equal to </a:t>
            </a:r>
            <a:r>
              <a:rPr lang="en-US" altLang="en-US">
                <a:sym typeface="Symbol" panose="05050102010706020507" pitchFamily="18" charset="2"/>
              </a:rPr>
              <a:t></a:t>
            </a:r>
            <a:r>
              <a:rPr lang="en-US" altLang="en-US"/>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4"/>
          <p:cNvSpPr>
            <a:spLocks noGrp="1"/>
          </p:cNvSpPr>
          <p:nvPr>
            <p:ph type="title"/>
          </p:nvPr>
        </p:nvSpPr>
        <p:spPr>
          <a:xfrm>
            <a:off x="1447800" y="381000"/>
            <a:ext cx="7107238" cy="790575"/>
          </a:xfrm>
        </p:spPr>
        <p:txBody>
          <a:bodyPr/>
          <a:lstStyle/>
          <a:p>
            <a:r>
              <a:rPr lang="en-US" altLang="en-US"/>
              <a:t>The Density Function Graphed</a:t>
            </a:r>
          </a:p>
        </p:txBody>
      </p:sp>
      <p:sp>
        <p:nvSpPr>
          <p:cNvPr id="3" name="Date Placeholder 2"/>
          <p:cNvSpPr>
            <a:spLocks noGrp="1"/>
          </p:cNvSpPr>
          <p:nvPr>
            <p:ph type="dt" sz="quarter" idx="10"/>
          </p:nvPr>
        </p:nvSpPr>
        <p:spPr/>
        <p:txBody>
          <a:bodyPr/>
          <a:lstStyle/>
          <a:p>
            <a:pPr>
              <a:defRPr/>
            </a:pPr>
            <a:r>
              <a:rPr lang="en-US"/>
              <a:t>Chapter 4</a:t>
            </a:r>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E2DCFAF-D884-4BC1-A4DE-85B0F97643F8}"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pic>
        <p:nvPicPr>
          <p:cNvPr id="48133" name="Chart 3"/>
          <p:cNvPicPr>
            <a:picLocks noChangeArrowheads="1"/>
          </p:cNvPicPr>
          <p:nvPr/>
        </p:nvPicPr>
        <p:blipFill>
          <a:blip r:embed="rId2">
            <a:extLst>
              <a:ext uri="{28A0092B-C50C-407E-A947-70E740481C1C}">
                <a14:useLocalDpi xmlns:a14="http://schemas.microsoft.com/office/drawing/2010/main" val="0"/>
              </a:ext>
            </a:extLst>
          </a:blip>
          <a:srcRect l="-2751" t="-1910" r="-21056" b="-7352"/>
          <a:stretch>
            <a:fillRect/>
          </a:stretch>
        </p:blipFill>
        <p:spPr bwMode="auto">
          <a:xfrm>
            <a:off x="1143000" y="1676400"/>
            <a:ext cx="6705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4"/>
          <p:cNvSpPr>
            <a:spLocks noGrp="1"/>
          </p:cNvSpPr>
          <p:nvPr>
            <p:ph type="title"/>
          </p:nvPr>
        </p:nvSpPr>
        <p:spPr>
          <a:xfrm>
            <a:off x="1447800" y="457200"/>
            <a:ext cx="7107238" cy="790575"/>
          </a:xfrm>
        </p:spPr>
        <p:txBody>
          <a:bodyPr/>
          <a:lstStyle/>
          <a:p>
            <a:r>
              <a:rPr lang="en-US" altLang="en-US"/>
              <a:t>The Reliability Function</a:t>
            </a:r>
          </a:p>
        </p:txBody>
      </p:sp>
      <p:sp>
        <p:nvSpPr>
          <p:cNvPr id="3" name="Date Placeholder 2"/>
          <p:cNvSpPr>
            <a:spLocks noGrp="1"/>
          </p:cNvSpPr>
          <p:nvPr>
            <p:ph type="dt" sz="quarter" idx="10"/>
          </p:nvPr>
        </p:nvSpPr>
        <p:spPr/>
        <p:txBody>
          <a:bodyPr/>
          <a:lstStyle/>
          <a:p>
            <a:pPr>
              <a:defRPr/>
            </a:pPr>
            <a:r>
              <a:rPr lang="en-US"/>
              <a:t>Chapter 4</a:t>
            </a:r>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776D65D-A082-4036-B26D-A047658DA91C}"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18434" name="Object 1"/>
          <p:cNvGraphicFramePr>
            <a:graphicFrameLocks noChangeAspect="1"/>
          </p:cNvGraphicFramePr>
          <p:nvPr/>
        </p:nvGraphicFramePr>
        <p:xfrm>
          <a:off x="609600" y="1752600"/>
          <a:ext cx="7124700" cy="2133600"/>
        </p:xfrm>
        <a:graphic>
          <a:graphicData uri="http://schemas.openxmlformats.org/presentationml/2006/ole">
            <mc:AlternateContent xmlns:mc="http://schemas.openxmlformats.org/markup-compatibility/2006">
              <mc:Choice xmlns:v="urn:schemas-microsoft-com:vml" Requires="v">
                <p:oleObj spid="_x0000_s18441" name="Equation" r:id="rId3" imgW="3657600" imgH="1092200" progId="Equation.DSMT4">
                  <p:embed/>
                </p:oleObj>
              </mc:Choice>
              <mc:Fallback>
                <p:oleObj name="Equation" r:id="rId3" imgW="3657600" imgH="1092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71247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18435" name="Object 3"/>
          <p:cNvGraphicFramePr>
            <a:graphicFrameLocks noChangeAspect="1"/>
          </p:cNvGraphicFramePr>
          <p:nvPr/>
        </p:nvGraphicFramePr>
        <p:xfrm>
          <a:off x="1981200" y="4267200"/>
          <a:ext cx="4230688" cy="1476375"/>
        </p:xfrm>
        <a:graphic>
          <a:graphicData uri="http://schemas.openxmlformats.org/presentationml/2006/ole">
            <mc:AlternateContent xmlns:mc="http://schemas.openxmlformats.org/markup-compatibility/2006">
              <mc:Choice xmlns:v="urn:schemas-microsoft-com:vml" Requires="v">
                <p:oleObj spid="_x0000_s18442" name="Equation" r:id="rId5" imgW="1828800" imgH="635000" progId="Equation.DSMT4">
                  <p:embed/>
                </p:oleObj>
              </mc:Choice>
              <mc:Fallback>
                <p:oleObj name="Equation" r:id="rId5" imgW="1828800" imgH="635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267200"/>
                        <a:ext cx="4230688" cy="147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4"/>
          <p:cNvSpPr>
            <a:spLocks noGrp="1"/>
          </p:cNvSpPr>
          <p:nvPr>
            <p:ph type="title"/>
          </p:nvPr>
        </p:nvSpPr>
        <p:spPr>
          <a:xfrm>
            <a:off x="1371600" y="381000"/>
            <a:ext cx="7107238" cy="790575"/>
          </a:xfrm>
        </p:spPr>
        <p:txBody>
          <a:bodyPr/>
          <a:lstStyle/>
          <a:p>
            <a:r>
              <a:rPr lang="en-US" altLang="en-US"/>
              <a:t>The Hazard Rate Function</a:t>
            </a:r>
          </a:p>
        </p:txBody>
      </p:sp>
      <p:sp>
        <p:nvSpPr>
          <p:cNvPr id="3" name="Date Placeholder 2"/>
          <p:cNvSpPr>
            <a:spLocks noGrp="1"/>
          </p:cNvSpPr>
          <p:nvPr>
            <p:ph type="dt" sz="quarter" idx="10"/>
          </p:nvPr>
        </p:nvSpPr>
        <p:spPr/>
        <p:txBody>
          <a:bodyPr/>
          <a:lstStyle/>
          <a:p>
            <a:pPr>
              <a:defRPr/>
            </a:pPr>
            <a:r>
              <a:rPr lang="en-US"/>
              <a:t>Chapter 4</a:t>
            </a:r>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F7F7B50-5754-44BC-9A7B-0E94BDF89E7C}" type="slidenum">
              <a:rPr lang="en-US" altLang="en-US" sz="1400">
                <a:latin typeface="Tahoma" panose="020B0604030504040204" pitchFamily="34" charset="0"/>
              </a:rPr>
              <a:pPr/>
              <a:t>29</a:t>
            </a:fld>
            <a:endParaRPr lang="en-US" altLang="en-US" sz="1400">
              <a:latin typeface="Tahoma" panose="020B0604030504040204" pitchFamily="34" charset="0"/>
            </a:endParaRPr>
          </a:p>
        </p:txBody>
      </p:sp>
      <p:graphicFrame>
        <p:nvGraphicFramePr>
          <p:cNvPr id="6" name="Table 5"/>
          <p:cNvGraphicFramePr>
            <a:graphicFrameLocks noGrp="1"/>
          </p:cNvGraphicFramePr>
          <p:nvPr/>
        </p:nvGraphicFramePr>
        <p:xfrm>
          <a:off x="1905000" y="4876800"/>
          <a:ext cx="4724400" cy="1262063"/>
        </p:xfrm>
        <a:graphic>
          <a:graphicData uri="http://schemas.openxmlformats.org/drawingml/2006/table">
            <a:tbl>
              <a:tblPr/>
              <a:tblGrid>
                <a:gridCol w="2227766">
                  <a:extLst>
                    <a:ext uri="{9D8B030D-6E8A-4147-A177-3AD203B41FA5}">
                      <a16:colId xmlns:a16="http://schemas.microsoft.com/office/drawing/2014/main" val="20000"/>
                    </a:ext>
                  </a:extLst>
                </a:gridCol>
                <a:gridCol w="2496634">
                  <a:extLst>
                    <a:ext uri="{9D8B030D-6E8A-4147-A177-3AD203B41FA5}">
                      <a16:colId xmlns:a16="http://schemas.microsoft.com/office/drawing/2014/main" val="20001"/>
                    </a:ext>
                  </a:extLst>
                </a:gridCol>
              </a:tblGrid>
              <a:tr h="315516">
                <a:tc>
                  <a:txBody>
                    <a:bodyPr/>
                    <a:lstStyle/>
                    <a:p>
                      <a:pPr marL="0" marR="0" algn="ctr">
                        <a:lnSpc>
                          <a:spcPct val="115000"/>
                        </a:lnSpc>
                        <a:spcBef>
                          <a:spcPts val="0"/>
                        </a:spcBef>
                        <a:spcAft>
                          <a:spcPts val="1000"/>
                        </a:spcAft>
                      </a:pPr>
                      <a:r>
                        <a:rPr lang="en-US" sz="1800" b="1">
                          <a:latin typeface="Times New Roman"/>
                          <a:ea typeface="Calibri"/>
                          <a:cs typeface="Times New Roman"/>
                        </a:rPr>
                        <a:t>Shape parameter</a:t>
                      </a:r>
                      <a:endParaRPr lang="en-US"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b="1">
                          <a:latin typeface="Times New Roman"/>
                          <a:ea typeface="Calibri"/>
                          <a:cs typeface="Times New Roman"/>
                        </a:rPr>
                        <a:t>Hazard rate function</a:t>
                      </a:r>
                      <a:endParaRPr lang="en-US"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5516">
                <a:tc>
                  <a:txBody>
                    <a:bodyPr/>
                    <a:lstStyle/>
                    <a:p>
                      <a:pPr marL="0" marR="0" algn="ctr">
                        <a:lnSpc>
                          <a:spcPct val="115000"/>
                        </a:lnSpc>
                        <a:spcBef>
                          <a:spcPts val="0"/>
                        </a:spcBef>
                        <a:spcAft>
                          <a:spcPts val="1000"/>
                        </a:spcAft>
                      </a:pPr>
                      <a:r>
                        <a:rPr lang="en-US" sz="1800">
                          <a:latin typeface="Times New Roman"/>
                          <a:ea typeface="Calibri"/>
                          <a:cs typeface="Times New Roman"/>
                        </a:rPr>
                        <a:t>0 &lt; </a:t>
                      </a:r>
                      <a:r>
                        <a:rPr lang="en-US" sz="1800">
                          <a:latin typeface="Times New Roman"/>
                          <a:ea typeface="Calibri"/>
                          <a:cs typeface="Times New Roman"/>
                          <a:sym typeface="Symbol"/>
                        </a:rPr>
                        <a:t></a:t>
                      </a:r>
                      <a:r>
                        <a:rPr lang="en-US" sz="1800">
                          <a:latin typeface="Times New Roman"/>
                          <a:ea typeface="Calibri"/>
                          <a:cs typeface="Times New Roman"/>
                        </a:rPr>
                        <a:t> &lt; 1</a:t>
                      </a:r>
                      <a:endParaRPr lang="en-US"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1000"/>
                        </a:spcAft>
                      </a:pPr>
                      <a:r>
                        <a:rPr lang="en-US" sz="1800">
                          <a:latin typeface="Times New Roman"/>
                          <a:ea typeface="Calibri"/>
                          <a:cs typeface="Times New Roman"/>
                        </a:rPr>
                        <a:t>DFR</a:t>
                      </a:r>
                      <a:endParaRPr lang="en-US"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5516">
                <a:tc>
                  <a:txBody>
                    <a:bodyPr/>
                    <a:lstStyle/>
                    <a:p>
                      <a:pPr marL="0" marR="0" algn="ctr">
                        <a:lnSpc>
                          <a:spcPct val="115000"/>
                        </a:lnSpc>
                        <a:spcBef>
                          <a:spcPts val="0"/>
                        </a:spcBef>
                        <a:spcAft>
                          <a:spcPts val="1000"/>
                        </a:spcAft>
                      </a:pPr>
                      <a:r>
                        <a:rPr lang="en-US" sz="1800">
                          <a:latin typeface="Times New Roman"/>
                          <a:ea typeface="Calibri"/>
                          <a:cs typeface="Times New Roman"/>
                          <a:sym typeface="Symbol"/>
                        </a:rPr>
                        <a:t></a:t>
                      </a:r>
                      <a:r>
                        <a:rPr lang="en-US" sz="1800">
                          <a:latin typeface="Times New Roman"/>
                          <a:ea typeface="Calibri"/>
                          <a:cs typeface="Times New Roman"/>
                        </a:rPr>
                        <a:t> = 1</a:t>
                      </a:r>
                      <a:endParaRPr lang="en-US" sz="18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1000"/>
                        </a:spcAft>
                      </a:pPr>
                      <a:r>
                        <a:rPr lang="en-US" sz="1800">
                          <a:latin typeface="Times New Roman"/>
                          <a:ea typeface="Calibri"/>
                          <a:cs typeface="Times New Roman"/>
                        </a:rPr>
                        <a:t>CFR</a:t>
                      </a:r>
                      <a:endParaRPr lang="en-US" sz="18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315516">
                <a:tc>
                  <a:txBody>
                    <a:bodyPr/>
                    <a:lstStyle/>
                    <a:p>
                      <a:pPr marL="0" marR="0" algn="ctr">
                        <a:lnSpc>
                          <a:spcPct val="115000"/>
                        </a:lnSpc>
                        <a:spcBef>
                          <a:spcPts val="0"/>
                        </a:spcBef>
                        <a:spcAft>
                          <a:spcPts val="1000"/>
                        </a:spcAft>
                      </a:pPr>
                      <a:r>
                        <a:rPr lang="en-US" sz="1800">
                          <a:latin typeface="Times New Roman"/>
                          <a:ea typeface="Calibri"/>
                          <a:cs typeface="Times New Roman"/>
                          <a:sym typeface="Symbol"/>
                        </a:rPr>
                        <a:t></a:t>
                      </a:r>
                      <a:r>
                        <a:rPr lang="en-US" sz="1800">
                          <a:latin typeface="Times New Roman"/>
                          <a:ea typeface="Calibri"/>
                          <a:cs typeface="Times New Roman"/>
                        </a:rPr>
                        <a:t>  &gt; 1</a:t>
                      </a:r>
                      <a:endParaRPr lang="en-US"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latin typeface="Times New Roman"/>
                          <a:ea typeface="Calibri"/>
                          <a:cs typeface="Times New Roman"/>
                        </a:rPr>
                        <a:t>IFR</a:t>
                      </a:r>
                      <a:endParaRPr lang="en-US" sz="18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49169" name="Chart 1"/>
          <p:cNvPicPr>
            <a:picLocks noChangeArrowheads="1"/>
          </p:cNvPicPr>
          <p:nvPr/>
        </p:nvPicPr>
        <p:blipFill>
          <a:blip r:embed="rId2">
            <a:extLst>
              <a:ext uri="{28A0092B-C50C-407E-A947-70E740481C1C}">
                <a14:useLocalDpi xmlns:a14="http://schemas.microsoft.com/office/drawing/2010/main" val="0"/>
              </a:ext>
            </a:extLst>
          </a:blip>
          <a:srcRect l="-3877" t="-3687" r="-24271" b="-6885"/>
          <a:stretch>
            <a:fillRect/>
          </a:stretch>
        </p:blipFill>
        <p:spPr bwMode="auto">
          <a:xfrm>
            <a:off x="1981200" y="1371600"/>
            <a:ext cx="4876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0" name="TextBox 7"/>
          <p:cNvSpPr txBox="1">
            <a:spLocks noChangeArrowheads="1"/>
          </p:cNvSpPr>
          <p:nvPr/>
        </p:nvSpPr>
        <p:spPr bwMode="auto">
          <a:xfrm>
            <a:off x="3200400" y="1447800"/>
            <a:ext cx="5133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asymptotically approaches1/</a:t>
            </a:r>
            <a:r>
              <a:rPr lang="en-US" altLang="en-US" sz="2400">
                <a:sym typeface="Symbol" panose="05050102010706020507" pitchFamily="18" charset="2"/>
              </a:rPr>
              <a:t></a:t>
            </a:r>
            <a:r>
              <a:rPr lang="en-US" altLang="en-US" sz="2400"/>
              <a:t> as t </a:t>
            </a:r>
            <a:r>
              <a:rPr lang="en-US" altLang="en-US" sz="2400">
                <a:sym typeface="Symbol" panose="05050102010706020507" pitchFamily="18" charset="2"/>
              </a:rPr>
              <a:t></a:t>
            </a:r>
            <a:r>
              <a:rPr lang="en-US" altLang="en-US" sz="2400"/>
              <a:t> </a:t>
            </a:r>
            <a:r>
              <a:rPr lang="en-US" altLang="en-US" sz="2400">
                <a:sym typeface="Symbol" panose="05050102010706020507" pitchFamily="18" charset="2"/>
              </a:rPr>
              <a:t></a:t>
            </a:r>
            <a:r>
              <a:rPr lang="en-US" altLang="en-US" sz="2400"/>
              <a:t>.</a:t>
            </a:r>
          </a:p>
        </p:txBody>
      </p:sp>
      <p:sp>
        <p:nvSpPr>
          <p:cNvPr id="49171" name="TextBox 8"/>
          <p:cNvSpPr txBox="1">
            <a:spLocks noChangeArrowheads="1"/>
          </p:cNvSpPr>
          <p:nvPr/>
        </p:nvSpPr>
        <p:spPr bwMode="auto">
          <a:xfrm>
            <a:off x="5715000" y="3200400"/>
            <a:ext cx="1122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ym typeface="Symbol" panose="05050102010706020507" pitchFamily="18" charset="2"/>
              </a:rPr>
              <a:t> = 10</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295400" y="457200"/>
            <a:ext cx="7543800" cy="749300"/>
          </a:xfrm>
        </p:spPr>
        <p:txBody>
          <a:bodyPr/>
          <a:lstStyle/>
          <a:p>
            <a:r>
              <a:rPr lang="en-US" altLang="en-US" sz="3200"/>
              <a:t>The Normal Probability Density Function</a:t>
            </a:r>
          </a:p>
        </p:txBody>
      </p:sp>
      <p:sp>
        <p:nvSpPr>
          <p:cNvPr id="6" name="Date Placeholder 3"/>
          <p:cNvSpPr>
            <a:spLocks noGrp="1"/>
          </p:cNvSpPr>
          <p:nvPr>
            <p:ph type="dt" sz="quarter" idx="10"/>
          </p:nvPr>
        </p:nvSpPr>
        <p:spPr/>
        <p:txBody>
          <a:bodyPr/>
          <a:lstStyle/>
          <a:p>
            <a:pPr>
              <a:defRPr/>
            </a:pPr>
            <a:r>
              <a:rPr lang="en-US"/>
              <a:t>Chapter 4</a:t>
            </a:r>
          </a:p>
        </p:txBody>
      </p:sp>
      <p:sp>
        <p:nvSpPr>
          <p:cNvPr id="7"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298AD6A-622A-4C33-86F6-015AC7D2D98B}"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graphicFrame>
        <p:nvGraphicFramePr>
          <p:cNvPr id="1026" name="Object 3"/>
          <p:cNvGraphicFramePr>
            <a:graphicFrameLocks/>
          </p:cNvGraphicFramePr>
          <p:nvPr/>
        </p:nvGraphicFramePr>
        <p:xfrm>
          <a:off x="1371600" y="1371600"/>
          <a:ext cx="6096000" cy="1295400"/>
        </p:xfrm>
        <a:graphic>
          <a:graphicData uri="http://schemas.openxmlformats.org/presentationml/2006/ole">
            <mc:AlternateContent xmlns:mc="http://schemas.openxmlformats.org/markup-compatibility/2006">
              <mc:Choice xmlns:v="urn:schemas-microsoft-com:vml" Requires="v">
                <p:oleObj spid="_x0000_s1032" name="Equation" r:id="rId4" imgW="2070000" imgH="444240" progId="Equation.DSMT4">
                  <p:embed/>
                </p:oleObj>
              </mc:Choice>
              <mc:Fallback>
                <p:oleObj name="Equation" r:id="rId4" imgW="2070000" imgH="44424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371600"/>
                        <a:ext cx="6096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4"/>
          <p:cNvGraphicFramePr>
            <a:graphicFrameLocks/>
          </p:cNvGraphicFramePr>
          <p:nvPr/>
        </p:nvGraphicFramePr>
        <p:xfrm>
          <a:off x="2971800" y="2895600"/>
          <a:ext cx="5422900" cy="3351213"/>
        </p:xfrm>
        <a:graphic>
          <a:graphicData uri="http://schemas.openxmlformats.org/presentationml/2006/ole">
            <mc:AlternateContent xmlns:mc="http://schemas.openxmlformats.org/markup-compatibility/2006">
              <mc:Choice xmlns:v="urn:schemas-microsoft-com:vml" Requires="v">
                <p:oleObj spid="_x0000_s1033" name="Document" r:id="rId6" imgW="5422680" imgH="3274920" progId="Word.Document.8">
                  <p:embed/>
                </p:oleObj>
              </mc:Choice>
              <mc:Fallback>
                <p:oleObj name="Document" r:id="rId6" imgW="5422680" imgH="3274920" progId="Word.Document.8">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895600"/>
                        <a:ext cx="5422900"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5"/>
          <p:cNvGraphicFramePr>
            <a:graphicFrameLocks/>
          </p:cNvGraphicFramePr>
          <p:nvPr/>
        </p:nvGraphicFramePr>
        <p:xfrm>
          <a:off x="381000" y="3657600"/>
          <a:ext cx="2057400" cy="1295400"/>
        </p:xfrm>
        <a:graphic>
          <a:graphicData uri="http://schemas.openxmlformats.org/presentationml/2006/ole">
            <mc:AlternateContent xmlns:mc="http://schemas.openxmlformats.org/markup-compatibility/2006">
              <mc:Choice xmlns:v="urn:schemas-microsoft-com:vml" Requires="v">
                <p:oleObj spid="_x0000_s1034" name="Equation" r:id="rId8" imgW="812520" imgH="431640" progId="Equation.DSMT4">
                  <p:embed/>
                </p:oleObj>
              </mc:Choice>
              <mc:Fallback>
                <p:oleObj name="Equation" r:id="rId8" imgW="812520" imgH="431640" progId="Equation.DSMT4">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657600"/>
                        <a:ext cx="2057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4"/>
          <p:cNvSpPr>
            <a:spLocks noGrp="1"/>
          </p:cNvSpPr>
          <p:nvPr>
            <p:ph type="title"/>
          </p:nvPr>
        </p:nvSpPr>
        <p:spPr>
          <a:xfrm>
            <a:off x="1524000" y="381000"/>
            <a:ext cx="7107238" cy="790575"/>
          </a:xfrm>
        </p:spPr>
        <p:txBody>
          <a:bodyPr/>
          <a:lstStyle/>
          <a:p>
            <a:r>
              <a:rPr lang="en-US" altLang="en-US"/>
              <a:t>Distribution Characteristics</a:t>
            </a:r>
          </a:p>
        </p:txBody>
      </p:sp>
      <p:sp>
        <p:nvSpPr>
          <p:cNvPr id="3" name="Date Placeholder 2"/>
          <p:cNvSpPr>
            <a:spLocks noGrp="1"/>
          </p:cNvSpPr>
          <p:nvPr>
            <p:ph type="dt" sz="quarter" idx="10"/>
          </p:nvPr>
        </p:nvSpPr>
        <p:spPr/>
        <p:txBody>
          <a:bodyPr/>
          <a:lstStyle/>
          <a:p>
            <a:pPr>
              <a:defRPr/>
            </a:pPr>
            <a:r>
              <a:rPr lang="en-US"/>
              <a:t>Chapter 4</a:t>
            </a:r>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2718CE4-D01D-41B7-B8FF-3F0DABB2FC65}" type="slidenum">
              <a:rPr lang="en-US" altLang="en-US" sz="1400">
                <a:latin typeface="Tahoma" panose="020B0604030504040204" pitchFamily="34" charset="0"/>
              </a:rPr>
              <a:pPr/>
              <a:t>30</a:t>
            </a:fld>
            <a:endParaRPr lang="en-US" altLang="en-US" sz="1400">
              <a:latin typeface="Tahoma" panose="020B0604030504040204" pitchFamily="34" charset="0"/>
            </a:endParaRPr>
          </a:p>
        </p:txBody>
      </p:sp>
      <p:sp>
        <p:nvSpPr>
          <p:cNvPr id="194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19458" name="Object 1"/>
          <p:cNvGraphicFramePr>
            <a:graphicFrameLocks noChangeAspect="1"/>
          </p:cNvGraphicFramePr>
          <p:nvPr/>
        </p:nvGraphicFramePr>
        <p:xfrm>
          <a:off x="1371600" y="1981200"/>
          <a:ext cx="5400675" cy="2994025"/>
        </p:xfrm>
        <a:graphic>
          <a:graphicData uri="http://schemas.openxmlformats.org/presentationml/2006/ole">
            <mc:AlternateContent xmlns:mc="http://schemas.openxmlformats.org/markup-compatibility/2006">
              <mc:Choice xmlns:v="urn:schemas-microsoft-com:vml" Requires="v">
                <p:oleObj spid="_x0000_s19463" name="Equation" r:id="rId3" imgW="1688760" imgH="927000" progId="Equation.DSMT4">
                  <p:embed/>
                </p:oleObj>
              </mc:Choice>
              <mc:Fallback>
                <p:oleObj name="Equation" r:id="rId3" imgW="1688760" imgH="927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81200"/>
                        <a:ext cx="5400675" cy="299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4"/>
          <p:cNvSpPr>
            <a:spLocks noGrp="1"/>
          </p:cNvSpPr>
          <p:nvPr>
            <p:ph type="title"/>
          </p:nvPr>
        </p:nvSpPr>
        <p:spPr>
          <a:xfrm>
            <a:off x="1447800" y="228600"/>
            <a:ext cx="7107238" cy="885825"/>
          </a:xfrm>
        </p:spPr>
        <p:txBody>
          <a:bodyPr/>
          <a:lstStyle/>
          <a:p>
            <a:r>
              <a:rPr lang="en-US" altLang="en-US"/>
              <a:t>EXAMPLE 4.11</a:t>
            </a:r>
          </a:p>
        </p:txBody>
      </p:sp>
      <p:sp>
        <p:nvSpPr>
          <p:cNvPr id="20484" name="Content Placeholder 5"/>
          <p:cNvSpPr>
            <a:spLocks noGrp="1"/>
          </p:cNvSpPr>
          <p:nvPr>
            <p:ph idx="1"/>
          </p:nvPr>
        </p:nvSpPr>
        <p:spPr>
          <a:xfrm>
            <a:off x="304800" y="1600200"/>
            <a:ext cx="8305800" cy="4114800"/>
          </a:xfrm>
        </p:spPr>
        <p:txBody>
          <a:bodyPr/>
          <a:lstStyle/>
          <a:p>
            <a:r>
              <a:rPr lang="en-US" altLang="en-US" sz="2400"/>
              <a:t>Failures of a critical machine part due to cyclical vibration has a gamma distribution with a shape parameter of 2.3 and a scale parameter of 2,000 operating hours.  Then</a:t>
            </a:r>
          </a:p>
          <a:p>
            <a:r>
              <a:rPr lang="en-US" altLang="en-US" sz="2400"/>
              <a:t>		MTTF = </a:t>
            </a:r>
            <a:r>
              <a:rPr lang="en-US" altLang="en-US" sz="2400">
                <a:sym typeface="Symbol" panose="05050102010706020507" pitchFamily="18" charset="2"/>
              </a:rPr>
              <a:t></a:t>
            </a:r>
            <a:r>
              <a:rPr lang="en-US" altLang="en-US" sz="2400"/>
              <a:t> = (2.3) (2,000) = 4600 hr</a:t>
            </a:r>
          </a:p>
          <a:p>
            <a:endParaRPr lang="en-US" altLang="en-US"/>
          </a:p>
        </p:txBody>
      </p:sp>
      <p:sp>
        <p:nvSpPr>
          <p:cNvPr id="3" name="Date Placeholder 2"/>
          <p:cNvSpPr>
            <a:spLocks noGrp="1"/>
          </p:cNvSpPr>
          <p:nvPr>
            <p:ph type="dt" sz="quarter" idx="10"/>
          </p:nvPr>
        </p:nvSpPr>
        <p:spPr/>
        <p:txBody>
          <a:bodyPr/>
          <a:lstStyle/>
          <a:p>
            <a:pPr>
              <a:defRPr/>
            </a:pPr>
            <a:r>
              <a:rPr lang="en-US"/>
              <a:t>Chapter 4</a:t>
            </a:r>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114E557-015A-439E-9D17-F8E51BA4A4A2}" type="slidenum">
              <a:rPr lang="en-US" altLang="en-US" sz="1400">
                <a:latin typeface="Tahoma" panose="020B0604030504040204" pitchFamily="34" charset="0"/>
              </a:rPr>
              <a:pPr/>
              <a:t>31</a:t>
            </a:fld>
            <a:endParaRPr lang="en-US" altLang="en-US" sz="1400">
              <a:latin typeface="Tahoma" panose="020B0604030504040204" pitchFamily="34" charset="0"/>
            </a:endParaRPr>
          </a:p>
        </p:txBody>
      </p:sp>
      <p:sp>
        <p:nvSpPr>
          <p:cNvPr id="204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20482" name="Object 1"/>
          <p:cNvGraphicFramePr>
            <a:graphicFrameLocks noChangeAspect="1"/>
          </p:cNvGraphicFramePr>
          <p:nvPr/>
        </p:nvGraphicFramePr>
        <p:xfrm>
          <a:off x="1219200" y="3276600"/>
          <a:ext cx="6164263" cy="1343025"/>
        </p:xfrm>
        <a:graphic>
          <a:graphicData uri="http://schemas.openxmlformats.org/presentationml/2006/ole">
            <mc:AlternateContent xmlns:mc="http://schemas.openxmlformats.org/markup-compatibility/2006">
              <mc:Choice xmlns:v="urn:schemas-microsoft-com:vml" Requires="v">
                <p:oleObj spid="_x0000_s20489" name="Equation" r:id="rId3" imgW="2667000" imgH="584200" progId="Equation.DSMT4">
                  <p:embed/>
                </p:oleObj>
              </mc:Choice>
              <mc:Fallback>
                <p:oleObj name="Equation" r:id="rId3" imgW="2667000" imgH="584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76600"/>
                        <a:ext cx="6164263"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8" name="TextBox 8"/>
          <p:cNvSpPr txBox="1">
            <a:spLocks noChangeArrowheads="1"/>
          </p:cNvSpPr>
          <p:nvPr/>
        </p:nvSpPr>
        <p:spPr bwMode="auto">
          <a:xfrm>
            <a:off x="457200" y="48006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Tahoma" panose="020B0604030504040204" pitchFamily="34" charset="0"/>
                <a:cs typeface="Tahoma" panose="020B0604030504040204" pitchFamily="34" charset="0"/>
              </a:rPr>
              <a:t>Using the Excel Chapter 4 template for the gamma distribution the median is found to be 3,953.25 hr and R(1000) = .9463</a:t>
            </a:r>
            <a:endParaRPr lang="en-US" altLang="en-US">
              <a:latin typeface="Tahoma" panose="020B0604030504040204" pitchFamily="34" charset="0"/>
              <a:cs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Rectangle 2"/>
          <p:cNvSpPr>
            <a:spLocks noGrp="1" noChangeArrowheads="1"/>
          </p:cNvSpPr>
          <p:nvPr>
            <p:ph type="title"/>
          </p:nvPr>
        </p:nvSpPr>
        <p:spPr>
          <a:xfrm>
            <a:off x="1143000" y="304800"/>
            <a:ext cx="6692900" cy="685800"/>
          </a:xfrm>
        </p:spPr>
        <p:txBody>
          <a:bodyPr/>
          <a:lstStyle/>
          <a:p>
            <a:r>
              <a:rPr lang="en-US" altLang="en-US" sz="2800" b="1"/>
              <a:t>Summary</a:t>
            </a:r>
          </a:p>
        </p:txBody>
      </p:sp>
      <p:sp>
        <p:nvSpPr>
          <p:cNvPr id="17" name="Date Placeholder 2"/>
          <p:cNvSpPr>
            <a:spLocks noGrp="1"/>
          </p:cNvSpPr>
          <p:nvPr>
            <p:ph type="dt" sz="quarter" idx="10"/>
          </p:nvPr>
        </p:nvSpPr>
        <p:spPr/>
        <p:txBody>
          <a:bodyPr/>
          <a:lstStyle/>
          <a:p>
            <a:pPr>
              <a:defRPr/>
            </a:pPr>
            <a:r>
              <a:rPr lang="en-US"/>
              <a:t>Chapter 4</a:t>
            </a:r>
          </a:p>
        </p:txBody>
      </p:sp>
      <p:sp>
        <p:nvSpPr>
          <p:cNvPr id="18"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E720FAC-035A-45E6-B57A-21580B0C63C6}" type="slidenum">
              <a:rPr lang="en-US" altLang="en-US" sz="1400">
                <a:latin typeface="Tahoma" panose="020B0604030504040204" pitchFamily="34" charset="0"/>
              </a:rPr>
              <a:pPr/>
              <a:t>32</a:t>
            </a:fld>
            <a:endParaRPr lang="en-US" altLang="en-US" sz="1400">
              <a:latin typeface="Tahoma" panose="020B0604030504040204" pitchFamily="34" charset="0"/>
            </a:endParaRPr>
          </a:p>
        </p:txBody>
      </p:sp>
      <p:graphicFrame>
        <p:nvGraphicFramePr>
          <p:cNvPr id="21506" name="Object 3"/>
          <p:cNvGraphicFramePr>
            <a:graphicFrameLocks/>
          </p:cNvGraphicFramePr>
          <p:nvPr/>
        </p:nvGraphicFramePr>
        <p:xfrm>
          <a:off x="3124200" y="1524000"/>
          <a:ext cx="1676400" cy="547688"/>
        </p:xfrm>
        <a:graphic>
          <a:graphicData uri="http://schemas.openxmlformats.org/presentationml/2006/ole">
            <mc:AlternateContent xmlns:mc="http://schemas.openxmlformats.org/markup-compatibility/2006">
              <mc:Choice xmlns:v="urn:schemas-microsoft-com:vml" Requires="v">
                <p:oleObj spid="_x0000_s21526" name="Equation" r:id="rId4" imgW="685800" imgH="228600" progId="Equation.3">
                  <p:embed/>
                </p:oleObj>
              </mc:Choice>
              <mc:Fallback>
                <p:oleObj name="Equation" r:id="rId4" imgW="685800" imgH="2286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524000"/>
                        <a:ext cx="16764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4"/>
          <p:cNvGraphicFramePr>
            <a:graphicFrameLocks/>
          </p:cNvGraphicFramePr>
          <p:nvPr/>
        </p:nvGraphicFramePr>
        <p:xfrm>
          <a:off x="2971800" y="1981200"/>
          <a:ext cx="1905000" cy="838200"/>
        </p:xfrm>
        <a:graphic>
          <a:graphicData uri="http://schemas.openxmlformats.org/presentationml/2006/ole">
            <mc:AlternateContent xmlns:mc="http://schemas.openxmlformats.org/markup-compatibility/2006">
              <mc:Choice xmlns:v="urn:schemas-microsoft-com:vml" Requires="v">
                <p:oleObj spid="_x0000_s21527" name="Equation" r:id="rId6" imgW="825480" imgH="380880" progId="Equation.3">
                  <p:embed/>
                </p:oleObj>
              </mc:Choice>
              <mc:Fallback>
                <p:oleObj name="Equation" r:id="rId6" imgW="825480" imgH="3808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1981200"/>
                        <a:ext cx="1905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5"/>
          <p:cNvGraphicFramePr>
            <a:graphicFrameLocks/>
          </p:cNvGraphicFramePr>
          <p:nvPr/>
        </p:nvGraphicFramePr>
        <p:xfrm>
          <a:off x="2895600" y="2895600"/>
          <a:ext cx="2590800" cy="963613"/>
        </p:xfrm>
        <a:graphic>
          <a:graphicData uri="http://schemas.openxmlformats.org/presentationml/2006/ole">
            <mc:AlternateContent xmlns:mc="http://schemas.openxmlformats.org/markup-compatibility/2006">
              <mc:Choice xmlns:v="urn:schemas-microsoft-com:vml" Requires="v">
                <p:oleObj spid="_x0000_s21528" name="Equation" r:id="rId8" imgW="1244520" imgH="431640" progId="Equation.3">
                  <p:embed/>
                </p:oleObj>
              </mc:Choice>
              <mc:Fallback>
                <p:oleObj name="Equation" r:id="rId8" imgW="1244520" imgH="4316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2895600"/>
                        <a:ext cx="2590800"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6"/>
          <p:cNvGraphicFramePr>
            <a:graphicFrameLocks/>
          </p:cNvGraphicFramePr>
          <p:nvPr/>
        </p:nvGraphicFramePr>
        <p:xfrm>
          <a:off x="2819400" y="3886200"/>
          <a:ext cx="2743200" cy="992188"/>
        </p:xfrm>
        <a:graphic>
          <a:graphicData uri="http://schemas.openxmlformats.org/presentationml/2006/ole">
            <mc:AlternateContent xmlns:mc="http://schemas.openxmlformats.org/markup-compatibility/2006">
              <mc:Choice xmlns:v="urn:schemas-microsoft-com:vml" Requires="v">
                <p:oleObj spid="_x0000_s21529" name="Equation" r:id="rId10" imgW="1422360" imgH="482400" progId="Equation.3">
                  <p:embed/>
                </p:oleObj>
              </mc:Choice>
              <mc:Fallback>
                <p:oleObj name="Equation" r:id="rId10" imgW="1422360" imgH="48240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3886200"/>
                        <a:ext cx="27432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8" name="Rectangle 7"/>
          <p:cNvSpPr>
            <a:spLocks noChangeArrowheads="1"/>
          </p:cNvSpPr>
          <p:nvPr/>
        </p:nvSpPr>
        <p:spPr bwMode="auto">
          <a:xfrm>
            <a:off x="685800" y="1600200"/>
            <a:ext cx="165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Exponential</a:t>
            </a:r>
          </a:p>
        </p:txBody>
      </p:sp>
      <p:sp>
        <p:nvSpPr>
          <p:cNvPr id="21519" name="Rectangle 8"/>
          <p:cNvSpPr>
            <a:spLocks noChangeArrowheads="1"/>
          </p:cNvSpPr>
          <p:nvPr/>
        </p:nvSpPr>
        <p:spPr bwMode="auto">
          <a:xfrm>
            <a:off x="685800" y="24384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Weibull</a:t>
            </a:r>
          </a:p>
        </p:txBody>
      </p:sp>
      <p:sp>
        <p:nvSpPr>
          <p:cNvPr id="21520" name="Rectangle 9"/>
          <p:cNvSpPr>
            <a:spLocks noChangeArrowheads="1"/>
          </p:cNvSpPr>
          <p:nvPr/>
        </p:nvSpPr>
        <p:spPr bwMode="auto">
          <a:xfrm>
            <a:off x="685800" y="3200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Normal</a:t>
            </a:r>
          </a:p>
        </p:txBody>
      </p:sp>
      <p:sp>
        <p:nvSpPr>
          <p:cNvPr id="21521" name="Rectangle 10"/>
          <p:cNvSpPr>
            <a:spLocks noChangeArrowheads="1"/>
          </p:cNvSpPr>
          <p:nvPr/>
        </p:nvSpPr>
        <p:spPr bwMode="auto">
          <a:xfrm>
            <a:off x="685800" y="4114800"/>
            <a:ext cx="153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Lognormal</a:t>
            </a:r>
          </a:p>
        </p:txBody>
      </p:sp>
      <p:sp>
        <p:nvSpPr>
          <p:cNvPr id="21522" name="Rectangle 11"/>
          <p:cNvSpPr>
            <a:spLocks noChangeArrowheads="1"/>
          </p:cNvSpPr>
          <p:nvPr/>
        </p:nvSpPr>
        <p:spPr bwMode="auto">
          <a:xfrm>
            <a:off x="6324600" y="838200"/>
            <a:ext cx="1065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u="sng"/>
              <a:t>MTTF</a:t>
            </a:r>
          </a:p>
        </p:txBody>
      </p:sp>
      <p:graphicFrame>
        <p:nvGraphicFramePr>
          <p:cNvPr id="21510" name="Object 12"/>
          <p:cNvGraphicFramePr>
            <a:graphicFrameLocks/>
          </p:cNvGraphicFramePr>
          <p:nvPr/>
        </p:nvGraphicFramePr>
        <p:xfrm>
          <a:off x="6553200" y="1600200"/>
          <a:ext cx="890588" cy="531813"/>
        </p:xfrm>
        <a:graphic>
          <a:graphicData uri="http://schemas.openxmlformats.org/presentationml/2006/ole">
            <mc:AlternateContent xmlns:mc="http://schemas.openxmlformats.org/markup-compatibility/2006">
              <mc:Choice xmlns:v="urn:schemas-microsoft-com:vml" Requires="v">
                <p:oleObj spid="_x0000_s21530" name="Equation" r:id="rId12" imgW="291960" imgH="177480" progId="Equation.3">
                  <p:embed/>
                </p:oleObj>
              </mc:Choice>
              <mc:Fallback>
                <p:oleObj name="Equation" r:id="rId12" imgW="291960" imgH="177480" progId="Equation.3">
                  <p:embed/>
                  <p:pic>
                    <p:nvPicPr>
                      <p:cNvPr id="0" name="Object 1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1600200"/>
                        <a:ext cx="8905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13"/>
          <p:cNvGraphicFramePr>
            <a:graphicFrameLocks/>
          </p:cNvGraphicFramePr>
          <p:nvPr/>
        </p:nvGraphicFramePr>
        <p:xfrm>
          <a:off x="6553200" y="2133600"/>
          <a:ext cx="1628775" cy="896938"/>
        </p:xfrm>
        <a:graphic>
          <a:graphicData uri="http://schemas.openxmlformats.org/presentationml/2006/ole">
            <mc:AlternateContent xmlns:mc="http://schemas.openxmlformats.org/markup-compatibility/2006">
              <mc:Choice xmlns:v="urn:schemas-microsoft-com:vml" Requires="v">
                <p:oleObj spid="_x0000_s21531" name="Equation" r:id="rId14" imgW="736560" imgH="469800" progId="Equation.3">
                  <p:embed/>
                </p:oleObj>
              </mc:Choice>
              <mc:Fallback>
                <p:oleObj name="Equation" r:id="rId14" imgW="736560" imgH="469800" progId="Equation.3">
                  <p:embed/>
                  <p:pic>
                    <p:nvPicPr>
                      <p:cNvPr id="0" name="Object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2133600"/>
                        <a:ext cx="1628775"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14"/>
          <p:cNvGraphicFramePr>
            <a:graphicFrameLocks/>
          </p:cNvGraphicFramePr>
          <p:nvPr/>
        </p:nvGraphicFramePr>
        <p:xfrm>
          <a:off x="6553200" y="3200400"/>
          <a:ext cx="452438" cy="533400"/>
        </p:xfrm>
        <a:graphic>
          <a:graphicData uri="http://schemas.openxmlformats.org/presentationml/2006/ole">
            <mc:AlternateContent xmlns:mc="http://schemas.openxmlformats.org/markup-compatibility/2006">
              <mc:Choice xmlns:v="urn:schemas-microsoft-com:vml" Requires="v">
                <p:oleObj spid="_x0000_s21532" name="Equation" r:id="rId16" imgW="152280" imgH="177480" progId="Equation.3">
                  <p:embed/>
                </p:oleObj>
              </mc:Choice>
              <mc:Fallback>
                <p:oleObj name="Equation" r:id="rId16" imgW="152280" imgH="177480" progId="Equation.3">
                  <p:embed/>
                  <p:pic>
                    <p:nvPicPr>
                      <p:cNvPr id="0" name="Object 1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53200" y="3200400"/>
                        <a:ext cx="4524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3" name="Object 15"/>
          <p:cNvGraphicFramePr>
            <a:graphicFrameLocks/>
          </p:cNvGraphicFramePr>
          <p:nvPr/>
        </p:nvGraphicFramePr>
        <p:xfrm>
          <a:off x="6553200" y="4038600"/>
          <a:ext cx="1312863" cy="628650"/>
        </p:xfrm>
        <a:graphic>
          <a:graphicData uri="http://schemas.openxmlformats.org/presentationml/2006/ole">
            <mc:AlternateContent xmlns:mc="http://schemas.openxmlformats.org/markup-compatibility/2006">
              <mc:Choice xmlns:v="urn:schemas-microsoft-com:vml" Requires="v">
                <p:oleObj spid="_x0000_s21533" name="Equation" r:id="rId18" imgW="520560" imgH="253800" progId="Equation.3">
                  <p:embed/>
                </p:oleObj>
              </mc:Choice>
              <mc:Fallback>
                <p:oleObj name="Equation" r:id="rId18" imgW="520560" imgH="253800" progId="Equation.3">
                  <p:embed/>
                  <p:pic>
                    <p:nvPicPr>
                      <p:cNvPr id="0" name="Object 1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53200" y="4038600"/>
                        <a:ext cx="1312863"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3" name="Rectangle 16"/>
          <p:cNvSpPr>
            <a:spLocks noChangeArrowheads="1"/>
          </p:cNvSpPr>
          <p:nvPr/>
        </p:nvSpPr>
        <p:spPr bwMode="auto">
          <a:xfrm>
            <a:off x="3352800" y="838200"/>
            <a:ext cx="153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u="sng"/>
              <a:t>Reliability</a:t>
            </a:r>
          </a:p>
        </p:txBody>
      </p:sp>
      <p:sp>
        <p:nvSpPr>
          <p:cNvPr id="21524" name="Rectangle 10"/>
          <p:cNvSpPr>
            <a:spLocks noChangeArrowheads="1"/>
          </p:cNvSpPr>
          <p:nvPr/>
        </p:nvSpPr>
        <p:spPr bwMode="auto">
          <a:xfrm>
            <a:off x="685800" y="5257800"/>
            <a:ext cx="1158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Gamma</a:t>
            </a:r>
          </a:p>
        </p:txBody>
      </p:sp>
      <p:graphicFrame>
        <p:nvGraphicFramePr>
          <p:cNvPr id="21514" name="Object 17"/>
          <p:cNvGraphicFramePr>
            <a:graphicFrameLocks noChangeAspect="1"/>
          </p:cNvGraphicFramePr>
          <p:nvPr/>
        </p:nvGraphicFramePr>
        <p:xfrm>
          <a:off x="2743200" y="4800600"/>
          <a:ext cx="2505075" cy="1295400"/>
        </p:xfrm>
        <a:graphic>
          <a:graphicData uri="http://schemas.openxmlformats.org/presentationml/2006/ole">
            <mc:AlternateContent xmlns:mc="http://schemas.openxmlformats.org/markup-compatibility/2006">
              <mc:Choice xmlns:v="urn:schemas-microsoft-com:vml" Requires="v">
                <p:oleObj spid="_x0000_s21534" name="Equation" r:id="rId20" imgW="1180800" imgH="634680" progId="Equation.DSMT4">
                  <p:embed/>
                </p:oleObj>
              </mc:Choice>
              <mc:Fallback>
                <p:oleObj name="Equation" r:id="rId20" imgW="1180800" imgH="634680" progId="Equation.DSMT4">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43200" y="4800600"/>
                        <a:ext cx="25050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5" name="TextBox 20"/>
          <p:cNvSpPr txBox="1">
            <a:spLocks noChangeArrowheads="1"/>
          </p:cNvSpPr>
          <p:nvPr/>
        </p:nvSpPr>
        <p:spPr bwMode="auto">
          <a:xfrm>
            <a:off x="6553200" y="5105400"/>
            <a:ext cx="61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sym typeface="Symbol" panose="05050102010706020507" pitchFamily="18" charset="2"/>
              </a:rPr>
              <a:t></a:t>
            </a:r>
            <a:endParaRPr lang="en-US" altLang="en-US" sz="3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1447800" y="609600"/>
            <a:ext cx="6997700" cy="749300"/>
          </a:xfrm>
        </p:spPr>
        <p:txBody>
          <a:bodyPr/>
          <a:lstStyle/>
          <a:p>
            <a:r>
              <a:rPr lang="en-US" altLang="en-US" sz="4400"/>
              <a:t>That’s all folks!</a:t>
            </a:r>
          </a:p>
        </p:txBody>
      </p:sp>
      <p:sp>
        <p:nvSpPr>
          <p:cNvPr id="5" name="Date Placeholder 2"/>
          <p:cNvSpPr>
            <a:spLocks noGrp="1"/>
          </p:cNvSpPr>
          <p:nvPr>
            <p:ph type="dt" sz="quarter" idx="10"/>
          </p:nvPr>
        </p:nvSpPr>
        <p:spPr/>
        <p:txBody>
          <a:bodyPr/>
          <a:lstStyle/>
          <a:p>
            <a:pPr>
              <a:defRPr/>
            </a:pPr>
            <a:r>
              <a:rPr lang="en-US"/>
              <a:t>Chapter 4</a:t>
            </a:r>
          </a:p>
        </p:txBody>
      </p:sp>
      <p:sp>
        <p:nvSpPr>
          <p:cNvPr id="6"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6050A06-FAD6-4704-921E-BB209C625235}" type="slidenum">
              <a:rPr lang="en-US" altLang="en-US" sz="1400">
                <a:latin typeface="Tahoma" panose="020B0604030504040204" pitchFamily="34" charset="0"/>
              </a:rPr>
              <a:pPr/>
              <a:t>33</a:t>
            </a:fld>
            <a:endParaRPr lang="en-US" altLang="en-US" sz="1400">
              <a:latin typeface="Tahoma" panose="020B0604030504040204" pitchFamily="34" charset="0"/>
            </a:endParaRPr>
          </a:p>
        </p:txBody>
      </p:sp>
      <p:pic>
        <p:nvPicPr>
          <p:cNvPr id="50181" name="Picture 15" descr="j042446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581400"/>
            <a:ext cx="197485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AutoShape 16"/>
          <p:cNvSpPr>
            <a:spLocks noChangeArrowheads="1"/>
          </p:cNvSpPr>
          <p:nvPr/>
        </p:nvSpPr>
        <p:spPr bwMode="auto">
          <a:xfrm>
            <a:off x="4114800" y="1752600"/>
            <a:ext cx="4419600" cy="1447800"/>
          </a:xfrm>
          <a:prstGeom prst="wedgeRoundRectCallout">
            <a:avLst>
              <a:gd name="adj1" fmla="val -53343"/>
              <a:gd name="adj2" fmla="val 93204"/>
              <a:gd name="adj3" fmla="val 16667"/>
            </a:avLst>
          </a:prstGeom>
          <a:solidFill>
            <a:srgbClr val="CCECFF"/>
          </a:solidFill>
          <a:ln w="12700">
            <a:solidFill>
              <a:schemeClr val="tx1"/>
            </a:solidFill>
            <a:miter lim="800000"/>
            <a:headEnd type="none" w="sm" len="sm"/>
            <a:tailEnd type="none" w="sm" len="sm"/>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Comic Sans MS" panose="030F0702030302020204" pitchFamily="66" charset="0"/>
              </a:rPr>
              <a:t>I cannot wait to work the</a:t>
            </a:r>
          </a:p>
          <a:p>
            <a:r>
              <a:rPr lang="en-US" altLang="en-US" sz="2400">
                <a:latin typeface="Comic Sans MS" panose="030F0702030302020204" pitchFamily="66" charset="0"/>
              </a:rPr>
              <a:t>Chapter 4 problems and to</a:t>
            </a:r>
          </a:p>
          <a:p>
            <a:r>
              <a:rPr lang="en-US" altLang="en-US" sz="2400">
                <a:latin typeface="Comic Sans MS" panose="030F0702030302020204" pitchFamily="66" charset="0"/>
              </a:rPr>
              <a:t>start reading Chapter 5!</a:t>
            </a:r>
          </a:p>
          <a:p>
            <a:pPr algn="ctr"/>
            <a:endParaRPr lang="en-US" altLang="en-US" sz="2400">
              <a:latin typeface="Comic Sans MS" panose="030F07020303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676400" y="533400"/>
            <a:ext cx="6997700" cy="749300"/>
          </a:xfrm>
        </p:spPr>
        <p:txBody>
          <a:bodyPr/>
          <a:lstStyle/>
          <a:p>
            <a:r>
              <a:rPr lang="en-US" altLang="en-US" sz="3600"/>
              <a:t>Normal Hazard Rate Function</a:t>
            </a:r>
          </a:p>
        </p:txBody>
      </p:sp>
      <p:sp>
        <p:nvSpPr>
          <p:cNvPr id="6" name="Date Placeholder 3"/>
          <p:cNvSpPr>
            <a:spLocks noGrp="1"/>
          </p:cNvSpPr>
          <p:nvPr>
            <p:ph type="dt" sz="quarter" idx="10"/>
          </p:nvPr>
        </p:nvSpPr>
        <p:spPr/>
        <p:txBody>
          <a:bodyPr/>
          <a:lstStyle/>
          <a:p>
            <a:pPr>
              <a:defRPr/>
            </a:pPr>
            <a:r>
              <a:rPr lang="en-US"/>
              <a:t>Chapter 4</a:t>
            </a:r>
          </a:p>
        </p:txBody>
      </p:sp>
      <p:sp>
        <p:nvSpPr>
          <p:cNvPr id="7"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3EF7CE8-8708-444A-8650-539AB3740CEA}"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graphicFrame>
        <p:nvGraphicFramePr>
          <p:cNvPr id="2050" name="Object 3"/>
          <p:cNvGraphicFramePr>
            <a:graphicFrameLocks/>
          </p:cNvGraphicFramePr>
          <p:nvPr/>
        </p:nvGraphicFramePr>
        <p:xfrm>
          <a:off x="762000" y="1524000"/>
          <a:ext cx="7277100" cy="4457700"/>
        </p:xfrm>
        <a:graphic>
          <a:graphicData uri="http://schemas.openxmlformats.org/presentationml/2006/ole">
            <mc:AlternateContent xmlns:mc="http://schemas.openxmlformats.org/markup-compatibility/2006">
              <mc:Choice xmlns:v="urn:schemas-microsoft-com:vml" Requires="v">
                <p:oleObj spid="_x0000_s2056" name="Document" r:id="rId4" imgW="7277040" imgH="4457520" progId="Word.Document.8">
                  <p:embed/>
                </p:oleObj>
              </mc:Choice>
              <mc:Fallback>
                <p:oleObj name="Document" r:id="rId4" imgW="7277040" imgH="445752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524000"/>
                        <a:ext cx="72771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Rectangle 4"/>
          <p:cNvSpPr>
            <a:spLocks noChangeArrowheads="1"/>
          </p:cNvSpPr>
          <p:nvPr/>
        </p:nvSpPr>
        <p:spPr bwMode="auto">
          <a:xfrm>
            <a:off x="1752600" y="2514600"/>
            <a:ext cx="1123950" cy="409575"/>
          </a:xfrm>
          <a:prstGeom prst="rect">
            <a:avLst/>
          </a:prstGeom>
          <a:solidFill>
            <a:schemeClr val="bg1"/>
          </a:solidFill>
          <a:ln w="12700">
            <a:solidFill>
              <a:schemeClr val="tx1"/>
            </a:solidFill>
            <a:miter lim="800000"/>
            <a:headEnd/>
            <a:tailEnd/>
          </a:ln>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f(t) / R(t)</a:t>
            </a:r>
          </a:p>
        </p:txBody>
      </p:sp>
      <p:sp>
        <p:nvSpPr>
          <p:cNvPr id="2055" name="Rectangle 5"/>
          <p:cNvSpPr>
            <a:spLocks noChangeArrowheads="1"/>
          </p:cNvSpPr>
          <p:nvPr/>
        </p:nvSpPr>
        <p:spPr bwMode="auto">
          <a:xfrm>
            <a:off x="5486400" y="2667000"/>
            <a:ext cx="841375" cy="604838"/>
          </a:xfrm>
          <a:prstGeom prst="rect">
            <a:avLst/>
          </a:prstGeom>
          <a:solidFill>
            <a:schemeClr val="bg1"/>
          </a:solidFill>
          <a:ln w="25400">
            <a:solidFill>
              <a:schemeClr val="tx1"/>
            </a:solidFill>
            <a:miter lim="800000"/>
            <a:headEnd/>
            <a:tailEnd/>
          </a:ln>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t>IFR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95400" y="533400"/>
            <a:ext cx="7467600" cy="749300"/>
          </a:xfrm>
        </p:spPr>
        <p:txBody>
          <a:bodyPr/>
          <a:lstStyle/>
          <a:p>
            <a:r>
              <a:rPr lang="en-US" altLang="en-US" sz="3600"/>
              <a:t>Normal Distribution - Applications</a:t>
            </a:r>
          </a:p>
        </p:txBody>
      </p:sp>
      <p:sp>
        <p:nvSpPr>
          <p:cNvPr id="40963" name="Rectangle 3"/>
          <p:cNvSpPr>
            <a:spLocks noGrp="1" noChangeArrowheads="1"/>
          </p:cNvSpPr>
          <p:nvPr>
            <p:ph idx="1"/>
          </p:nvPr>
        </p:nvSpPr>
        <p:spPr>
          <a:xfrm>
            <a:off x="692150" y="1987550"/>
            <a:ext cx="7759700" cy="2279650"/>
          </a:xfrm>
        </p:spPr>
        <p:txBody>
          <a:bodyPr/>
          <a:lstStyle/>
          <a:p>
            <a:pPr>
              <a:buFontTx/>
              <a:buChar char="•"/>
            </a:pPr>
            <a:r>
              <a:rPr lang="en-US" altLang="en-US"/>
              <a:t>Tool failures</a:t>
            </a:r>
          </a:p>
          <a:p>
            <a:pPr>
              <a:buFontTx/>
              <a:buChar char="•"/>
            </a:pPr>
            <a:r>
              <a:rPr lang="en-US" altLang="en-US"/>
              <a:t>Brake lining wear</a:t>
            </a:r>
          </a:p>
          <a:p>
            <a:pPr>
              <a:buFontTx/>
              <a:buChar char="•"/>
            </a:pPr>
            <a:r>
              <a:rPr lang="en-US" altLang="en-US"/>
              <a:t>Tire tread wear</a:t>
            </a:r>
          </a:p>
          <a:p>
            <a:endParaRPr lang="en-US" altLang="en-US"/>
          </a:p>
          <a:p>
            <a:endParaRPr lang="en-US" altLang="en-US"/>
          </a:p>
        </p:txBody>
      </p:sp>
      <p:sp>
        <p:nvSpPr>
          <p:cNvPr id="7" name="Date Placeholder 3"/>
          <p:cNvSpPr>
            <a:spLocks noGrp="1"/>
          </p:cNvSpPr>
          <p:nvPr>
            <p:ph type="dt" sz="quarter" idx="10"/>
          </p:nvPr>
        </p:nvSpPr>
        <p:spPr/>
        <p:txBody>
          <a:bodyPr/>
          <a:lstStyle/>
          <a:p>
            <a:pPr>
              <a:defRPr/>
            </a:pPr>
            <a:r>
              <a:rPr lang="en-US"/>
              <a:t>Chapter 4</a:t>
            </a:r>
          </a:p>
        </p:txBody>
      </p:sp>
      <p:sp>
        <p:nvSpPr>
          <p:cNvPr id="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FF93FD4-CFD5-432A-9186-D333BC63E9D7}"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sp>
        <p:nvSpPr>
          <p:cNvPr id="40966" name="AutoShape 5"/>
          <p:cNvSpPr>
            <a:spLocks noChangeArrowheads="1"/>
          </p:cNvSpPr>
          <p:nvPr/>
        </p:nvSpPr>
        <p:spPr bwMode="auto">
          <a:xfrm>
            <a:off x="4343400" y="3810000"/>
            <a:ext cx="3962400" cy="1371600"/>
          </a:xfrm>
          <a:prstGeom prst="wedgeRoundRectCallout">
            <a:avLst>
              <a:gd name="adj1" fmla="val -74037"/>
              <a:gd name="adj2" fmla="val 21181"/>
              <a:gd name="adj3" fmla="val 16667"/>
            </a:avLst>
          </a:prstGeom>
          <a:solidFill>
            <a:srgbClr val="FFFFCC"/>
          </a:solidFill>
          <a:ln w="12700">
            <a:solidFill>
              <a:schemeClr val="tx1"/>
            </a:solidFill>
            <a:miter lim="800000"/>
            <a:headEnd type="none" w="sm" len="sm"/>
            <a:tailEnd type="none" w="sm" len="sm"/>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t>It’s the additive effect of temperature variation, material wear, friction, and other random stresses over time, isn’t it?.</a:t>
            </a:r>
          </a:p>
        </p:txBody>
      </p:sp>
      <p:pic>
        <p:nvPicPr>
          <p:cNvPr id="40967" name="Picture 6" descr="j02328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114800"/>
            <a:ext cx="1014413"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9" descr="MCj0334696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676400"/>
            <a:ext cx="146526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1219200" y="533400"/>
            <a:ext cx="7696200" cy="749300"/>
          </a:xfrm>
        </p:spPr>
        <p:txBody>
          <a:bodyPr/>
          <a:lstStyle/>
          <a:p>
            <a:r>
              <a:rPr lang="en-US" altLang="en-US" sz="3200"/>
              <a:t>Finding Normal Cumulative Probabilities</a:t>
            </a:r>
          </a:p>
        </p:txBody>
      </p:sp>
      <p:sp>
        <p:nvSpPr>
          <p:cNvPr id="11" name="Date Placeholder 3"/>
          <p:cNvSpPr>
            <a:spLocks noGrp="1"/>
          </p:cNvSpPr>
          <p:nvPr>
            <p:ph type="dt" sz="quarter" idx="10"/>
          </p:nvPr>
        </p:nvSpPr>
        <p:spPr/>
        <p:txBody>
          <a:bodyPr/>
          <a:lstStyle/>
          <a:p>
            <a:pPr>
              <a:defRPr/>
            </a:pPr>
            <a:r>
              <a:rPr lang="en-US"/>
              <a:t>Chapter 4</a:t>
            </a:r>
          </a:p>
        </p:txBody>
      </p:sp>
      <p:sp>
        <p:nvSpPr>
          <p:cNvPr id="12"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61C767B-4230-4C0A-A703-B064DC66E92A}"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graphicFrame>
        <p:nvGraphicFramePr>
          <p:cNvPr id="3074" name="Object 3"/>
          <p:cNvGraphicFramePr>
            <a:graphicFrameLocks/>
          </p:cNvGraphicFramePr>
          <p:nvPr/>
        </p:nvGraphicFramePr>
        <p:xfrm>
          <a:off x="5181600" y="1524000"/>
          <a:ext cx="1371600" cy="838200"/>
        </p:xfrm>
        <a:graphic>
          <a:graphicData uri="http://schemas.openxmlformats.org/presentationml/2006/ole">
            <mc:AlternateContent xmlns:mc="http://schemas.openxmlformats.org/markup-compatibility/2006">
              <mc:Choice xmlns:v="urn:schemas-microsoft-com:vml" Requires="v">
                <p:oleObj spid="_x0000_s3084" name="Equation" r:id="rId4" imgW="622080" imgH="393480" progId="Equation.DSMT4">
                  <p:embed/>
                </p:oleObj>
              </mc:Choice>
              <mc:Fallback>
                <p:oleObj name="Equation" r:id="rId4" imgW="622080" imgH="39348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52400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Rectangle 4"/>
          <p:cNvSpPr>
            <a:spLocks noChangeArrowheads="1"/>
          </p:cNvSpPr>
          <p:nvPr/>
        </p:nvSpPr>
        <p:spPr bwMode="auto">
          <a:xfrm>
            <a:off x="685800" y="1752600"/>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If T is normally distributed, then let</a:t>
            </a:r>
          </a:p>
        </p:txBody>
      </p:sp>
      <p:sp>
        <p:nvSpPr>
          <p:cNvPr id="3081" name="Rectangle 6"/>
          <p:cNvSpPr>
            <a:spLocks noChangeArrowheads="1"/>
          </p:cNvSpPr>
          <p:nvPr/>
        </p:nvSpPr>
        <p:spPr bwMode="auto">
          <a:xfrm>
            <a:off x="609600" y="2514600"/>
            <a:ext cx="80899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Then z has a normal distribution with a mean of 0 and a standard</a:t>
            </a:r>
          </a:p>
          <a:p>
            <a:r>
              <a:rPr lang="en-US" altLang="en-US" sz="2400"/>
              <a:t>deviation of 1.  The PDF for z is given by</a:t>
            </a:r>
          </a:p>
        </p:txBody>
      </p:sp>
      <p:graphicFrame>
        <p:nvGraphicFramePr>
          <p:cNvPr id="3075" name="Object 7"/>
          <p:cNvGraphicFramePr>
            <a:graphicFrameLocks/>
          </p:cNvGraphicFramePr>
          <p:nvPr/>
        </p:nvGraphicFramePr>
        <p:xfrm>
          <a:off x="5867400" y="3352800"/>
          <a:ext cx="2286000" cy="1236663"/>
        </p:xfrm>
        <a:graphic>
          <a:graphicData uri="http://schemas.openxmlformats.org/presentationml/2006/ole">
            <mc:AlternateContent xmlns:mc="http://schemas.openxmlformats.org/markup-compatibility/2006">
              <mc:Choice xmlns:v="urn:schemas-microsoft-com:vml" Requires="v">
                <p:oleObj spid="_x0000_s3085" name="Equation" r:id="rId6" imgW="965160" imgH="419040" progId="Equation.DSMT4">
                  <p:embed/>
                </p:oleObj>
              </mc:Choice>
              <mc:Fallback>
                <p:oleObj name="Equation" r:id="rId6" imgW="965160" imgH="419040" progId="Equation.DSMT4">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3352800"/>
                        <a:ext cx="2286000" cy="123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2" name="Rectangle 9"/>
          <p:cNvSpPr>
            <a:spLocks noChangeArrowheads="1"/>
          </p:cNvSpPr>
          <p:nvPr/>
        </p:nvSpPr>
        <p:spPr bwMode="auto">
          <a:xfrm>
            <a:off x="304800" y="3810000"/>
            <a:ext cx="540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Its cumulative distribution is then given by</a:t>
            </a:r>
          </a:p>
        </p:txBody>
      </p:sp>
      <p:graphicFrame>
        <p:nvGraphicFramePr>
          <p:cNvPr id="3076" name="Object 10"/>
          <p:cNvGraphicFramePr>
            <a:graphicFrameLocks/>
          </p:cNvGraphicFramePr>
          <p:nvPr/>
        </p:nvGraphicFramePr>
        <p:xfrm>
          <a:off x="533400" y="4495800"/>
          <a:ext cx="5791200" cy="990600"/>
        </p:xfrm>
        <a:graphic>
          <a:graphicData uri="http://schemas.openxmlformats.org/presentationml/2006/ole">
            <mc:AlternateContent xmlns:mc="http://schemas.openxmlformats.org/markup-compatibility/2006">
              <mc:Choice xmlns:v="urn:schemas-microsoft-com:vml" Requires="v">
                <p:oleObj spid="_x0000_s3086" name="Equation" r:id="rId8" imgW="1854000" imgH="253800" progId="Equation.DSMT4">
                  <p:embed/>
                </p:oleObj>
              </mc:Choice>
              <mc:Fallback>
                <p:oleObj name="Equation" r:id="rId8" imgW="1854000" imgH="253800" progId="Equation.DSMT4">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4495800"/>
                        <a:ext cx="579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Rectangle 12"/>
          <p:cNvSpPr>
            <a:spLocks noChangeArrowheads="1"/>
          </p:cNvSpPr>
          <p:nvPr/>
        </p:nvSpPr>
        <p:spPr bwMode="auto">
          <a:xfrm>
            <a:off x="3962400" y="5638800"/>
            <a:ext cx="466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i="1"/>
              <a:t>z is the standardized normal deviate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95400" y="457200"/>
            <a:ext cx="7150100" cy="749300"/>
          </a:xfrm>
        </p:spPr>
        <p:txBody>
          <a:bodyPr/>
          <a:lstStyle/>
          <a:p>
            <a:r>
              <a:rPr lang="en-US" altLang="en-US" sz="3600"/>
              <a:t>Normal Probability Tables</a:t>
            </a:r>
          </a:p>
        </p:txBody>
      </p:sp>
      <p:sp>
        <p:nvSpPr>
          <p:cNvPr id="41987" name="Rectangle 3"/>
          <p:cNvSpPr>
            <a:spLocks noGrp="1" noChangeArrowheads="1"/>
          </p:cNvSpPr>
          <p:nvPr>
            <p:ph idx="1"/>
          </p:nvPr>
        </p:nvSpPr>
        <p:spPr>
          <a:xfrm>
            <a:off x="533400" y="1295400"/>
            <a:ext cx="7759700" cy="4787900"/>
          </a:xfrm>
        </p:spPr>
        <p:txBody>
          <a:bodyPr/>
          <a:lstStyle/>
          <a:p>
            <a:pPr algn="just">
              <a:lnSpc>
                <a:spcPct val="90000"/>
              </a:lnSpc>
              <a:spcBef>
                <a:spcPct val="5000"/>
              </a:spcBef>
            </a:pPr>
            <a:r>
              <a:rPr lang="en-US" altLang="en-US">
                <a:latin typeface="Univers"/>
              </a:rPr>
              <a:t> </a:t>
            </a:r>
            <a:r>
              <a:rPr lang="en-US" altLang="en-US" b="1">
                <a:latin typeface="Univers"/>
              </a:rPr>
              <a:t>Z             </a:t>
            </a:r>
            <a:r>
              <a:rPr lang="en-US" altLang="en-US" b="1">
                <a:latin typeface="Symbol" panose="05050102010706020507" pitchFamily="18" charset="2"/>
              </a:rPr>
              <a:t>F</a:t>
            </a:r>
            <a:r>
              <a:rPr lang="en-US" altLang="en-US" b="1">
                <a:latin typeface="Univers"/>
              </a:rPr>
              <a:t>(Z)        1-</a:t>
            </a:r>
            <a:r>
              <a:rPr lang="en-US" altLang="en-US" b="1">
                <a:latin typeface="Symbol" panose="05050102010706020507" pitchFamily="18" charset="2"/>
              </a:rPr>
              <a:t>F</a:t>
            </a:r>
            <a:r>
              <a:rPr lang="en-US" altLang="en-US" b="1">
                <a:latin typeface="Univers"/>
              </a:rPr>
              <a:t>(Z)</a:t>
            </a:r>
          </a:p>
          <a:p>
            <a:pPr algn="just">
              <a:lnSpc>
                <a:spcPct val="90000"/>
              </a:lnSpc>
              <a:spcBef>
                <a:spcPct val="5000"/>
              </a:spcBef>
            </a:pPr>
            <a:r>
              <a:rPr lang="en-US" altLang="en-US">
                <a:latin typeface="Univers"/>
              </a:rPr>
              <a:t>   </a:t>
            </a:r>
            <a:r>
              <a:rPr lang="en-US" altLang="en-US" sz="2400">
                <a:latin typeface="Univers"/>
              </a:rPr>
              <a:t>-0.55000    0.29116    0.70884</a:t>
            </a:r>
          </a:p>
          <a:p>
            <a:pPr algn="just">
              <a:lnSpc>
                <a:spcPct val="90000"/>
              </a:lnSpc>
              <a:spcBef>
                <a:spcPct val="5000"/>
              </a:spcBef>
            </a:pPr>
            <a:r>
              <a:rPr lang="en-US" altLang="en-US" sz="2400">
                <a:latin typeface="Univers"/>
              </a:rPr>
              <a:t>   -0.54000    0.29460    0.70540</a:t>
            </a:r>
          </a:p>
          <a:p>
            <a:pPr algn="just">
              <a:lnSpc>
                <a:spcPct val="90000"/>
              </a:lnSpc>
              <a:spcBef>
                <a:spcPct val="5000"/>
              </a:spcBef>
            </a:pPr>
            <a:r>
              <a:rPr lang="en-US" altLang="en-US" sz="2400">
                <a:latin typeface="Univers"/>
              </a:rPr>
              <a:t>   -0.53000    0.29806    0.70194</a:t>
            </a:r>
          </a:p>
          <a:p>
            <a:pPr algn="just">
              <a:lnSpc>
                <a:spcPct val="90000"/>
              </a:lnSpc>
              <a:spcBef>
                <a:spcPct val="5000"/>
              </a:spcBef>
            </a:pPr>
            <a:r>
              <a:rPr lang="en-US" altLang="en-US" sz="2400">
                <a:latin typeface="Univers"/>
              </a:rPr>
              <a:t>   -0.52000    0.30153    0.69847</a:t>
            </a:r>
          </a:p>
          <a:p>
            <a:pPr algn="just">
              <a:lnSpc>
                <a:spcPct val="90000"/>
              </a:lnSpc>
              <a:spcBef>
                <a:spcPct val="5000"/>
              </a:spcBef>
            </a:pPr>
            <a:r>
              <a:rPr lang="en-US" altLang="en-US" sz="2400">
                <a:latin typeface="Univers"/>
              </a:rPr>
              <a:t>   -0.51000    0.30503    0.69497</a:t>
            </a:r>
          </a:p>
          <a:p>
            <a:pPr algn="just">
              <a:lnSpc>
                <a:spcPct val="90000"/>
              </a:lnSpc>
              <a:spcBef>
                <a:spcPct val="5000"/>
              </a:spcBef>
            </a:pPr>
            <a:r>
              <a:rPr lang="en-US" altLang="en-US" sz="2400">
                <a:latin typeface="Univers"/>
              </a:rPr>
              <a:t>   -0.50000    0.30854    0.69146</a:t>
            </a:r>
          </a:p>
          <a:p>
            <a:pPr algn="just">
              <a:lnSpc>
                <a:spcPct val="90000"/>
              </a:lnSpc>
              <a:spcBef>
                <a:spcPct val="5000"/>
              </a:spcBef>
            </a:pPr>
            <a:r>
              <a:rPr lang="en-US" altLang="en-US" sz="2400">
                <a:latin typeface="Univers"/>
              </a:rPr>
              <a:t>   -0.49000    0.31207    0.68793</a:t>
            </a:r>
          </a:p>
          <a:p>
            <a:pPr algn="just">
              <a:lnSpc>
                <a:spcPct val="90000"/>
              </a:lnSpc>
              <a:spcBef>
                <a:spcPct val="5000"/>
              </a:spcBef>
            </a:pPr>
            <a:r>
              <a:rPr lang="en-US" altLang="en-US" sz="2400">
                <a:latin typeface="Univers"/>
              </a:rPr>
              <a:t>   -0.48000    0.31561    0.68439</a:t>
            </a:r>
          </a:p>
          <a:p>
            <a:pPr algn="just">
              <a:lnSpc>
                <a:spcPct val="90000"/>
              </a:lnSpc>
              <a:spcBef>
                <a:spcPct val="5000"/>
              </a:spcBef>
            </a:pPr>
            <a:r>
              <a:rPr lang="en-US" altLang="en-US" sz="2400">
                <a:latin typeface="Univers"/>
              </a:rPr>
              <a:t>   -0.47000    0.31918    0.68082</a:t>
            </a:r>
          </a:p>
          <a:p>
            <a:pPr algn="just">
              <a:lnSpc>
                <a:spcPct val="90000"/>
              </a:lnSpc>
              <a:spcBef>
                <a:spcPct val="5000"/>
              </a:spcBef>
            </a:pPr>
            <a:r>
              <a:rPr lang="en-US" altLang="en-US" sz="2400">
                <a:latin typeface="Univers"/>
              </a:rPr>
              <a:t>   -0.46000    0.32276    0.67724</a:t>
            </a:r>
          </a:p>
          <a:p>
            <a:pPr algn="just">
              <a:lnSpc>
                <a:spcPct val="90000"/>
              </a:lnSpc>
              <a:spcBef>
                <a:spcPct val="5000"/>
              </a:spcBef>
            </a:pPr>
            <a:r>
              <a:rPr lang="en-US" altLang="en-US" sz="2400">
                <a:latin typeface="Univers"/>
              </a:rPr>
              <a:t>   -0.45000    0.32636    0.67364</a:t>
            </a:r>
          </a:p>
          <a:p>
            <a:pPr algn="just">
              <a:lnSpc>
                <a:spcPct val="90000"/>
              </a:lnSpc>
              <a:spcBef>
                <a:spcPct val="5000"/>
              </a:spcBef>
            </a:pPr>
            <a:r>
              <a:rPr lang="en-US" altLang="en-US" sz="2400">
                <a:latin typeface="Univers"/>
              </a:rPr>
              <a:t>   -0.44000    0.32997    0.67003</a:t>
            </a:r>
          </a:p>
          <a:p>
            <a:pPr algn="just">
              <a:lnSpc>
                <a:spcPct val="90000"/>
              </a:lnSpc>
              <a:spcBef>
                <a:spcPct val="5000"/>
              </a:spcBef>
            </a:pPr>
            <a:endParaRPr lang="en-US" altLang="en-US" sz="2400">
              <a:latin typeface="Univers"/>
            </a:endParaRPr>
          </a:p>
        </p:txBody>
      </p:sp>
      <p:sp>
        <p:nvSpPr>
          <p:cNvPr id="10" name="Date Placeholder 3"/>
          <p:cNvSpPr>
            <a:spLocks noGrp="1"/>
          </p:cNvSpPr>
          <p:nvPr>
            <p:ph type="dt" sz="quarter" idx="10"/>
          </p:nvPr>
        </p:nvSpPr>
        <p:spPr/>
        <p:txBody>
          <a:bodyPr/>
          <a:lstStyle/>
          <a:p>
            <a:pPr>
              <a:defRPr/>
            </a:pPr>
            <a:r>
              <a:rPr lang="en-US"/>
              <a:t>Chapter 4</a:t>
            </a:r>
          </a:p>
        </p:txBody>
      </p:sp>
      <p:sp>
        <p:nvSpPr>
          <p:cNvPr id="11"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9300AC9-BB85-45E8-9EA2-2EB4B1403823}"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pSp>
        <p:nvGrpSpPr>
          <p:cNvPr id="41990" name="Group 10"/>
          <p:cNvGrpSpPr>
            <a:grpSpLocks/>
          </p:cNvGrpSpPr>
          <p:nvPr/>
        </p:nvGrpSpPr>
        <p:grpSpPr bwMode="auto">
          <a:xfrm>
            <a:off x="3575050" y="3194050"/>
            <a:ext cx="5081588" cy="519113"/>
            <a:chOff x="2252" y="2012"/>
            <a:chExt cx="3201" cy="327"/>
          </a:xfrm>
        </p:grpSpPr>
        <p:sp>
          <p:nvSpPr>
            <p:cNvPr id="41994" name="Rectangle 5"/>
            <p:cNvSpPr>
              <a:spLocks noChangeArrowheads="1"/>
            </p:cNvSpPr>
            <p:nvPr/>
          </p:nvSpPr>
          <p:spPr bwMode="auto">
            <a:xfrm>
              <a:off x="3393" y="2012"/>
              <a:ext cx="206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Pr{Z &lt; -.5} = .30854 </a:t>
              </a:r>
            </a:p>
          </p:txBody>
        </p:sp>
        <p:sp>
          <p:nvSpPr>
            <p:cNvPr id="41995" name="Line 6"/>
            <p:cNvSpPr>
              <a:spLocks noChangeShapeType="1"/>
            </p:cNvSpPr>
            <p:nvPr/>
          </p:nvSpPr>
          <p:spPr bwMode="auto">
            <a:xfrm flipV="1">
              <a:off x="2252" y="2196"/>
              <a:ext cx="1103" cy="143"/>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991" name="Group 11"/>
          <p:cNvGrpSpPr>
            <a:grpSpLocks/>
          </p:cNvGrpSpPr>
          <p:nvPr/>
        </p:nvGrpSpPr>
        <p:grpSpPr bwMode="auto">
          <a:xfrm>
            <a:off x="4794250" y="4184650"/>
            <a:ext cx="4019550" cy="746125"/>
            <a:chOff x="3020" y="2636"/>
            <a:chExt cx="2532" cy="470"/>
          </a:xfrm>
        </p:grpSpPr>
        <p:sp>
          <p:nvSpPr>
            <p:cNvPr id="41992" name="Rectangle 8"/>
            <p:cNvSpPr>
              <a:spLocks noChangeArrowheads="1"/>
            </p:cNvSpPr>
            <p:nvPr/>
          </p:nvSpPr>
          <p:spPr bwMode="auto">
            <a:xfrm>
              <a:off x="3489" y="2636"/>
              <a:ext cx="2063"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Pr{Z &gt; - .46 = .67724</a:t>
              </a:r>
            </a:p>
          </p:txBody>
        </p:sp>
        <p:sp>
          <p:nvSpPr>
            <p:cNvPr id="41993" name="Line 9"/>
            <p:cNvSpPr>
              <a:spLocks noChangeShapeType="1"/>
            </p:cNvSpPr>
            <p:nvPr/>
          </p:nvSpPr>
          <p:spPr bwMode="auto">
            <a:xfrm flipV="1">
              <a:off x="3020" y="2840"/>
              <a:ext cx="479" cy="26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371600" y="457200"/>
            <a:ext cx="7073900" cy="749300"/>
          </a:xfrm>
        </p:spPr>
        <p:txBody>
          <a:bodyPr/>
          <a:lstStyle/>
          <a:p>
            <a:r>
              <a:rPr lang="en-US" altLang="en-US" sz="3600"/>
              <a:t>Normal Reliability Function</a:t>
            </a:r>
          </a:p>
        </p:txBody>
      </p:sp>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4DB23AD-A6D8-444B-A411-E90AA95CCB18}"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graphicFrame>
        <p:nvGraphicFramePr>
          <p:cNvPr id="4098" name="Object 3"/>
          <p:cNvGraphicFramePr>
            <a:graphicFrameLocks/>
          </p:cNvGraphicFramePr>
          <p:nvPr/>
        </p:nvGraphicFramePr>
        <p:xfrm>
          <a:off x="1143000" y="1447800"/>
          <a:ext cx="4572000" cy="1676400"/>
        </p:xfrm>
        <a:graphic>
          <a:graphicData uri="http://schemas.openxmlformats.org/presentationml/2006/ole">
            <mc:AlternateContent xmlns:mc="http://schemas.openxmlformats.org/markup-compatibility/2006">
              <mc:Choice xmlns:v="urn:schemas-microsoft-com:vml" Requires="v">
                <p:oleObj spid="_x0000_s4103" name="Equation" r:id="rId4" imgW="1752480" imgH="507960" progId="Equation.DSMT4">
                  <p:embed/>
                </p:oleObj>
              </mc:Choice>
              <mc:Fallback>
                <p:oleObj name="Equation" r:id="rId4" imgW="1752480" imgH="50796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447800"/>
                        <a:ext cx="4572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4"/>
          <p:cNvGraphicFramePr>
            <a:graphicFrameLocks/>
          </p:cNvGraphicFramePr>
          <p:nvPr/>
        </p:nvGraphicFramePr>
        <p:xfrm>
          <a:off x="1066800" y="3200400"/>
          <a:ext cx="5791200" cy="2590800"/>
        </p:xfrm>
        <a:graphic>
          <a:graphicData uri="http://schemas.openxmlformats.org/presentationml/2006/ole">
            <mc:AlternateContent xmlns:mc="http://schemas.openxmlformats.org/markup-compatibility/2006">
              <mc:Choice xmlns:v="urn:schemas-microsoft-com:vml" Requires="v">
                <p:oleObj spid="_x0000_s4104" name="Equation" r:id="rId6" imgW="2298600" imgH="888840" progId="Equation.DSMT4">
                  <p:embed/>
                </p:oleObj>
              </mc:Choice>
              <mc:Fallback>
                <p:oleObj name="Equation" r:id="rId6" imgW="2298600" imgH="888840"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200400"/>
                        <a:ext cx="5791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447800" y="533400"/>
            <a:ext cx="6845300" cy="749300"/>
          </a:xfrm>
        </p:spPr>
        <p:txBody>
          <a:bodyPr/>
          <a:lstStyle/>
          <a:p>
            <a:r>
              <a:rPr lang="en-US" altLang="en-US" sz="3600"/>
              <a:t>Example Problem - Normal</a:t>
            </a:r>
          </a:p>
        </p:txBody>
      </p:sp>
      <p:sp>
        <p:nvSpPr>
          <p:cNvPr id="43011" name="Rectangle 3"/>
          <p:cNvSpPr>
            <a:spLocks noGrp="1" noChangeArrowheads="1"/>
          </p:cNvSpPr>
          <p:nvPr>
            <p:ph idx="1"/>
          </p:nvPr>
        </p:nvSpPr>
        <p:spPr>
          <a:xfrm>
            <a:off x="381000" y="1676400"/>
            <a:ext cx="8153400" cy="4343400"/>
          </a:xfrm>
        </p:spPr>
        <p:txBody>
          <a:bodyPr/>
          <a:lstStyle/>
          <a:p>
            <a:r>
              <a:rPr lang="en-US" altLang="en-US" sz="2400"/>
              <a:t>The time to failure of a fan belt is normally distributed with a MTTF = 220 (in hundreds of vehicle miles) and a standard deviation of 40 (in hundreds of vehicle miles).  </a:t>
            </a:r>
          </a:p>
          <a:p>
            <a:endParaRPr lang="en-US" altLang="en-US" sz="2400"/>
          </a:p>
          <a:p>
            <a:r>
              <a:rPr lang="en-US" altLang="en-US" sz="2400"/>
              <a:t>R(100) = 1 - </a:t>
            </a:r>
            <a:r>
              <a:rPr lang="en-US" altLang="en-US" sz="2400">
                <a:latin typeface="Symbol" panose="05050102010706020507" pitchFamily="18" charset="2"/>
              </a:rPr>
              <a:t>F</a:t>
            </a:r>
            <a:r>
              <a:rPr lang="en-US" altLang="en-US" sz="2400">
                <a:latin typeface="Univers"/>
              </a:rPr>
              <a:t>[ (100-220)/40] = 1 - </a:t>
            </a:r>
            <a:r>
              <a:rPr lang="en-US" altLang="en-US" sz="2400">
                <a:latin typeface="Symbol" panose="05050102010706020507" pitchFamily="18" charset="2"/>
              </a:rPr>
              <a:t>F</a:t>
            </a:r>
            <a:r>
              <a:rPr lang="en-US" altLang="en-US" sz="2400">
                <a:latin typeface="Univers"/>
              </a:rPr>
              <a:t>(-3) = .99865</a:t>
            </a:r>
          </a:p>
          <a:p>
            <a:r>
              <a:rPr lang="en-US" altLang="en-US" sz="2400">
                <a:latin typeface="Univers"/>
              </a:rPr>
              <a:t>R(200) = </a:t>
            </a:r>
            <a:r>
              <a:rPr lang="en-US" altLang="en-US" sz="2400"/>
              <a:t>1 - </a:t>
            </a:r>
            <a:r>
              <a:rPr lang="en-US" altLang="en-US" sz="2400">
                <a:latin typeface="Symbol" panose="05050102010706020507" pitchFamily="18" charset="2"/>
              </a:rPr>
              <a:t>F</a:t>
            </a:r>
            <a:r>
              <a:rPr lang="en-US" altLang="en-US" sz="2400">
                <a:latin typeface="Univers"/>
              </a:rPr>
              <a:t>[ (200-220)/40] = 1 - </a:t>
            </a:r>
            <a:r>
              <a:rPr lang="en-US" altLang="en-US" sz="2400">
                <a:latin typeface="Symbol" panose="05050102010706020507" pitchFamily="18" charset="2"/>
              </a:rPr>
              <a:t>F</a:t>
            </a:r>
            <a:r>
              <a:rPr lang="en-US" altLang="en-US" sz="2400">
                <a:latin typeface="Univers"/>
              </a:rPr>
              <a:t>(-.5) = .69146</a:t>
            </a:r>
          </a:p>
          <a:p>
            <a:r>
              <a:rPr lang="en-US" altLang="en-US" sz="2400">
                <a:latin typeface="Univers"/>
              </a:rPr>
              <a:t>R(300) = </a:t>
            </a:r>
            <a:r>
              <a:rPr lang="en-US" altLang="en-US" sz="2400"/>
              <a:t>1 - </a:t>
            </a:r>
            <a:r>
              <a:rPr lang="en-US" altLang="en-US" sz="2400">
                <a:latin typeface="Symbol" panose="05050102010706020507" pitchFamily="18" charset="2"/>
              </a:rPr>
              <a:t>F</a:t>
            </a:r>
            <a:r>
              <a:rPr lang="en-US" altLang="en-US" sz="2400">
                <a:latin typeface="Univers"/>
              </a:rPr>
              <a:t>[ (300-220)/40] = 1 - </a:t>
            </a:r>
            <a:r>
              <a:rPr lang="en-US" altLang="en-US" sz="2400">
                <a:latin typeface="Symbol" panose="05050102010706020507" pitchFamily="18" charset="2"/>
              </a:rPr>
              <a:t>F</a:t>
            </a:r>
            <a:r>
              <a:rPr lang="en-US" altLang="en-US" sz="2400">
                <a:latin typeface="Univers"/>
              </a:rPr>
              <a:t>(2) = .02275</a:t>
            </a:r>
          </a:p>
          <a:p>
            <a:r>
              <a:rPr lang="en-US" altLang="en-US" sz="2400">
                <a:latin typeface="Univers"/>
              </a:rPr>
              <a:t>R(100|200) = R(300) / R(200) = .02275 / .69146 = .0329</a:t>
            </a:r>
          </a:p>
          <a:p>
            <a:r>
              <a:rPr lang="en-US" altLang="en-US" sz="2400">
                <a:latin typeface="Univers"/>
              </a:rPr>
              <a:t>note:  both the median and mode = MTTF = 22,000 miles</a:t>
            </a:r>
          </a:p>
        </p:txBody>
      </p:sp>
      <p:sp>
        <p:nvSpPr>
          <p:cNvPr id="4" name="Date Placeholder 3"/>
          <p:cNvSpPr>
            <a:spLocks noGrp="1"/>
          </p:cNvSpPr>
          <p:nvPr>
            <p:ph type="dt" sz="quarter" idx="10"/>
          </p:nvPr>
        </p:nvSpPr>
        <p:spPr/>
        <p:txBody>
          <a:bodyPr/>
          <a:lstStyle/>
          <a:p>
            <a:pPr>
              <a:defRPr/>
            </a:pPr>
            <a:r>
              <a:rPr lang="en-US"/>
              <a:t>Chapter 4</a:t>
            </a:r>
          </a:p>
        </p:txBody>
      </p:sp>
      <p:sp>
        <p:nvSpPr>
          <p:cNvPr id="5"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9056BA8F-2EA0-43B0-94DE-EC1AE5709871}"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1_Reliability">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Template>
  <TotalTime>953</TotalTime>
  <Words>2495</Words>
  <Application>Microsoft Office PowerPoint</Application>
  <PresentationFormat>On-screen Show (4:3)</PresentationFormat>
  <Paragraphs>257</Paragraphs>
  <Slides>33</Slides>
  <Notes>27</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4</vt:i4>
      </vt:variant>
      <vt:variant>
        <vt:lpstr>Slide Titles</vt:lpstr>
      </vt:variant>
      <vt:variant>
        <vt:i4>33</vt:i4>
      </vt:variant>
    </vt:vector>
  </HeadingPairs>
  <TitlesOfParts>
    <vt:vector size="48" baseType="lpstr">
      <vt:lpstr>Univers</vt:lpstr>
      <vt:lpstr>Book Antiqua</vt:lpstr>
      <vt:lpstr>Times New Roman</vt:lpstr>
      <vt:lpstr>Wingdings</vt:lpstr>
      <vt:lpstr>Comic Sans MS</vt:lpstr>
      <vt:lpstr>Tahoma</vt:lpstr>
      <vt:lpstr>Calibri</vt:lpstr>
      <vt:lpstr>Symbol</vt:lpstr>
      <vt:lpstr>Arial</vt:lpstr>
      <vt:lpstr>1_Reliability</vt:lpstr>
      <vt:lpstr>Reliability FinalB</vt:lpstr>
      <vt:lpstr>MathType 6.0 Equation</vt:lpstr>
      <vt:lpstr>Microsoft Word 97 - 2003 Document</vt:lpstr>
      <vt:lpstr>ClipArt</vt:lpstr>
      <vt:lpstr>Microsoft Equation 3.0</vt:lpstr>
      <vt:lpstr>Chapter 4 Part II Time-Dependent Failure Models</vt:lpstr>
      <vt:lpstr>The Normal Distribution</vt:lpstr>
      <vt:lpstr>The Normal Probability Density Function</vt:lpstr>
      <vt:lpstr>Normal Hazard Rate Function</vt:lpstr>
      <vt:lpstr>Normal Distribution - Applications</vt:lpstr>
      <vt:lpstr>Finding Normal Cumulative Probabilities</vt:lpstr>
      <vt:lpstr>Normal Probability Tables</vt:lpstr>
      <vt:lpstr>Normal Reliability Function</vt:lpstr>
      <vt:lpstr>Example Problem - Normal</vt:lpstr>
      <vt:lpstr>Normal Example problem - design life</vt:lpstr>
      <vt:lpstr>Student Exercise - Normal</vt:lpstr>
      <vt:lpstr>Student exercise - solution</vt:lpstr>
      <vt:lpstr>The Lognormal Failure Process</vt:lpstr>
      <vt:lpstr>Lognormal Density Function</vt:lpstr>
      <vt:lpstr>Lognormal/Normal Relationship</vt:lpstr>
      <vt:lpstr>Lognormal Failure &amp; Reliability  Distribution</vt:lpstr>
      <vt:lpstr>Lognormal Hazard Rate Function</vt:lpstr>
      <vt:lpstr>Lognormal Hazard Rate Function</vt:lpstr>
      <vt:lpstr>Design Life</vt:lpstr>
      <vt:lpstr>Lognormal Example </vt:lpstr>
      <vt:lpstr>Lognormal Example (continued)</vt:lpstr>
      <vt:lpstr>Example (continued)</vt:lpstr>
      <vt:lpstr>Class Exercise - Lognormal</vt:lpstr>
      <vt:lpstr>Class Exercise - solution</vt:lpstr>
      <vt:lpstr>Class Exercise - solution</vt:lpstr>
      <vt:lpstr>The Gamma Distribution</vt:lpstr>
      <vt:lpstr>The Density Function Graphed</vt:lpstr>
      <vt:lpstr>The Reliability Function</vt:lpstr>
      <vt:lpstr>The Hazard Rate Function</vt:lpstr>
      <vt:lpstr>Distribution Characteristics</vt:lpstr>
      <vt:lpstr>EXAMPLE 4.11</vt:lpstr>
      <vt:lpstr>Summary</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Dependent Failure Mode</dc:title>
  <dc:creator>CHARLES EBELING</dc:creator>
  <cp:lastModifiedBy>Jason Freels</cp:lastModifiedBy>
  <cp:revision>81</cp:revision>
  <dcterms:created xsi:type="dcterms:W3CDTF">1997-05-31T17:16:34Z</dcterms:created>
  <dcterms:modified xsi:type="dcterms:W3CDTF">2017-01-18T02:06:10Z</dcterms:modified>
</cp:coreProperties>
</file>