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0" r:id="rId1"/>
  </p:sldMasterIdLst>
  <p:notesMasterIdLst>
    <p:notesMasterId r:id="rId43"/>
  </p:notesMasterIdLst>
  <p:sldIdLst>
    <p:sldId id="260" r:id="rId2"/>
    <p:sldId id="256" r:id="rId3"/>
    <p:sldId id="257" r:id="rId4"/>
    <p:sldId id="263" r:id="rId5"/>
    <p:sldId id="258" r:id="rId6"/>
    <p:sldId id="259" r:id="rId7"/>
    <p:sldId id="261" r:id="rId8"/>
    <p:sldId id="262" r:id="rId9"/>
    <p:sldId id="266" r:id="rId10"/>
    <p:sldId id="267" r:id="rId11"/>
    <p:sldId id="268" r:id="rId12"/>
    <p:sldId id="269" r:id="rId13"/>
    <p:sldId id="270" r:id="rId14"/>
    <p:sldId id="295" r:id="rId15"/>
    <p:sldId id="271" r:id="rId16"/>
    <p:sldId id="272" r:id="rId17"/>
    <p:sldId id="273" r:id="rId18"/>
    <p:sldId id="274" r:id="rId19"/>
    <p:sldId id="297" r:id="rId20"/>
    <p:sldId id="275" r:id="rId21"/>
    <p:sldId id="296" r:id="rId22"/>
    <p:sldId id="276" r:id="rId23"/>
    <p:sldId id="277" r:id="rId24"/>
    <p:sldId id="278" r:id="rId25"/>
    <p:sldId id="279" r:id="rId26"/>
    <p:sldId id="280" r:id="rId27"/>
    <p:sldId id="281" r:id="rId28"/>
    <p:sldId id="292" r:id="rId29"/>
    <p:sldId id="293" r:id="rId30"/>
    <p:sldId id="282" r:id="rId31"/>
    <p:sldId id="283" r:id="rId32"/>
    <p:sldId id="284" r:id="rId33"/>
    <p:sldId id="285" r:id="rId34"/>
    <p:sldId id="286" r:id="rId35"/>
    <p:sldId id="287" r:id="rId36"/>
    <p:sldId id="288" r:id="rId37"/>
    <p:sldId id="289" r:id="rId38"/>
    <p:sldId id="290" r:id="rId39"/>
    <p:sldId id="291" r:id="rId40"/>
    <p:sldId id="298" r:id="rId41"/>
    <p:sldId id="294" r:id="rId4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FFFFFF"/>
    <a:srgbClr val="99CCFF"/>
    <a:srgbClr val="CBCBCB"/>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1" d="100"/>
          <a:sy n="81" d="100"/>
        </p:scale>
        <p:origin x="159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768" y="58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There are two approaches to modeling the reliability of complex systems.  We can attempt to capture the observed failure distribution of the system itself by collecting and analyzing its failure data. Or, we can determine the failure distribution of each component and then determine the system failure distribution based upon the configuration of the components.  It is this second approach when the components are mutually independent that is the subject of this chapter.  Certain dependent situations will be addressed in Chapter 6.</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Perhaps we should schedule overhauls more frequently.  Can we assume that an overhaul of the landing gear system will restore it to “as good as new.”  That is, we set the time clock on the system back to zero.  If not, what can we conclude?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parallel or redundant relationship among components will require that all parallel components fail before the system will fail.  The easiest way to find the system reliability is to first compute the probability that all components fail and then subtract that number from one (1.0).  Why does this work?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What is the quantity in brackets?  What is its product?  State in words the meaning of the inequality.  Give at argument showing why it is true?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n parallel components having exponential distributions, the system failure distribution will not be exponential.  Observe how easily the system MTTF is derived by integrating the system reliability function.  We will see more of this in the next chapter.  Now write simplified expressions for R(t) and the MTTF if all components have the same constant failure rate.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n parallel components having exponential distributions, the system failure distribution will not be exponential.  Observe how easily the system MTTF is derived by integrating the system reliability function.  We will see more of this in the next chapter.  Now write simplified expressions for R(t) and the MTTF if all components have the same constant failure rate.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My gosh, n parallel, independent, Weibull components.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Physically how are two circuit breakers wired in order for them to be redundant?  What is the resulting reliability?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Congratulations, I am sure you got the same value.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“What happens if a system has both serial and parallel relationships among the components,” you ask.  We attempt to break the system down in sub-assemblies consisting of two or components that are all either serial or parallel related.  Then we put the sub-assemblies together that are all either serial or parallel related, etc.  But wait, this is best illustrated by an example.  Use the animation on the next several slides to see how this reliability network is solved.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“What happens if a system has both serial and parallel relationships among the components,” you ask.  We attempt to break the system down in sub-assemblies consisting of two or components that are all either serial or parallel related.  Then we put the sub-assemblies together that are all either serial or parallel related, etc.  But wait, this is best illustrated by an example.  Use the animation on the next several slides to see how this reliability network is solved.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Components within a system can be related in a serial or parallel fashion.  If n components are serially related then the failure of any one (or more) of the components results in a system failure.  This leads to the multiplicative relationship of their reliability functions to the system reliability.  Applying some basic rules of probability theory under the independence assumption leads to this result.  By the way, the diagram showing the serial relationship is called a reliability block diagram.  This is a useful way of depicting the reliability configuration of the system.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We first find the reliability of subassembly A.  Then form subassembly B and find its reliability.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We first find the reliability of subassembly A.  Then form subassembly B and find its reliability.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Separately find the reliability of subassembly C.  Now B and C are in parallel with their assembly in series with component 6.  And you thought this was going to be hard!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Here is an interesting concept.  High level versus low level redundancy.  Jump ahead to the next slide and look at the low level configuration.  Now describe the difference in words. From the reliability block diagram, you should be able to compute the high level redundancy reliability.</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Now compute the low level redundancy reliability.  Which do you think has the greater reliability?  Why?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Assuming each of the components has the identical reliability R, a little algebra produces the above result.  Now which type of redundancy has the better reliability?  Under what conditions will they be the same?  What are the important assumptions that lead to these conclusions?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generalization on the concept of redundancy is to require any k of the n components to operate for the system to operate.  In other words, there is a minimum number, k, that must not fail. When the N-k+1 component fails then the system fails. If all components are identically distributed, then the reliability can be found using the binomial probability distribution. Recall that the a binomial random variable is defined to be the number of successes among n independent trials.  A trial is a component and a success is operating at time 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each component has the same exponential failure distribution, the above results hold.  Would you like to try to derive the MTTF in this case?  No?</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Test your understanding on this example.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Doesn’t it feel good when you get the correct answer?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At time t, for the system to be functioning each of components must be functioning.  Since R</a:t>
            </a:r>
            <a:r>
              <a:rPr lang="en-US" altLang="en-US" baseline="-25000"/>
              <a:t>i</a:t>
            </a:r>
            <a:r>
              <a:rPr lang="en-US" altLang="en-US"/>
              <a:t>(t) is the probability that the i</a:t>
            </a:r>
            <a:r>
              <a:rPr lang="en-US" altLang="en-US" baseline="30000"/>
              <a:t>th</a:t>
            </a:r>
            <a:r>
              <a:rPr lang="en-US" altLang="en-US"/>
              <a:t> component is functioning at time t, then the product of all n reliabilities gives the desired result (i.e. component 1 is functioning, component 2 is functioning, component 3 is functioning etc.).  State in words the meaning of the above inequality.  Why is it true?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“Can all reliability block diagrams be solved by identifying pure serial and parallel relationships?” you wonder.  The answer is no.  The above block diagram is an example where component E creates some difficulty.  Component E participates in both a serial and parallel relationship that cannot be analyzed separately.  Such a block diagram is called a linked network.  One approach to solving such a network is known as decomposition.  Decomposition consists of solving the network twice.  Once when E is assumed to have failed and once when E is assumed to be 100 percent reliable.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Here is the corresponding block diagram when E is assumed to 100 percent reliable.  This will occur with a probability of R(E).  We find the system reliability, R</a:t>
            </a:r>
            <a:r>
              <a:rPr lang="en-US" altLang="en-US" baseline="-25000"/>
              <a:t>(b)</a:t>
            </a:r>
            <a:r>
              <a:rPr lang="en-US" altLang="en-US"/>
              <a:t> for this case.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Here is the corresponding block diagram when E is assumed to have failed.  This will occur with a probability of 1- R(E).  We find the system reliability, R</a:t>
            </a:r>
            <a:r>
              <a:rPr lang="en-US" altLang="en-US" baseline="-25000"/>
              <a:t>(c)</a:t>
            </a:r>
            <a:r>
              <a:rPr lang="en-US" altLang="en-US"/>
              <a:t> for this case.</a:t>
            </a:r>
          </a:p>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We now put the two cases together by computing the weighted average of the reliability of the two networks.  The weights are the probability of observing the corresponding network; i.e. R(E) and 1-R(E).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alternative to the decomposition method is an exhaustive enumeration of all possible combinations of component failures and non-failures (successes). For each combination, a determination is made as to whether the system will fail or not fail based upon its configuration (reliability block diagram).  By computing and then summing the probability of all combination resulting in a system non-failure, the system reliability is found.  If there are n components composing the system, then there are 2</a:t>
            </a:r>
            <a:r>
              <a:rPr lang="en-US" altLang="en-US" baseline="30000"/>
              <a:t>n</a:t>
            </a:r>
            <a:r>
              <a:rPr lang="en-US" altLang="en-US"/>
              <a:t> combinations to be analyzed.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More complex systems may have two or more linked components. In this example, both BP3 and BP4 are linked.  This generates four cases:  both operate, neither operates, BP3 operates and BP4 fails, and BP4 operates and BP3 fails.  </a:t>
            </a:r>
          </a:p>
          <a:p>
            <a:r>
              <a:rPr lang="en-US" altLang="en-US"/>
              <a:t>Notation:</a:t>
            </a:r>
          </a:p>
          <a:p>
            <a:r>
              <a:rPr lang="en-US" altLang="en-US"/>
              <a:t>M – master cylinder</a:t>
            </a:r>
          </a:p>
          <a:p>
            <a:r>
              <a:rPr lang="en-US" altLang="en-US"/>
              <a:t>C – cable (parking brake)</a:t>
            </a:r>
          </a:p>
          <a:p>
            <a:r>
              <a:rPr lang="en-US" altLang="en-US"/>
              <a:t>WC – wheel cylinder</a:t>
            </a:r>
          </a:p>
          <a:p>
            <a:r>
              <a:rPr lang="en-US" altLang="en-US"/>
              <a:t>BP – brake pad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Cases I and II.  Study the resulting network and its solution. In each network, P</a:t>
            </a:r>
            <a:r>
              <a:rPr lang="en-US" altLang="en-US" baseline="-25000"/>
              <a:t>i </a:t>
            </a:r>
            <a:r>
              <a:rPr lang="en-US" altLang="en-US"/>
              <a:t>where i = I, II, III, and IV, is the probability of that network being observed and R</a:t>
            </a:r>
            <a:r>
              <a:rPr lang="en-US" altLang="en-US" baseline="-25000"/>
              <a:t>i  </a:t>
            </a:r>
            <a:r>
              <a:rPr lang="en-US" altLang="en-US"/>
              <a:t>where i = I, II, III, and IV, is its system reliability.</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Case III. When both have failed, the rear braking system including the cable system is non-functional.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Case IV.  How many cases would have to be analyzed if there were 3 linked components? Can you work this problem using the enumeration method? How many combinations would you need to analyze then? Which method do you think is easier (fewer calculations).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Here is a typical, common everyday reliability block diagram. What is the system reliability?  Be sure you can solve this type of a problem before you continue to the next exciting chapter!</a:t>
            </a:r>
          </a:p>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Multiplication in action:  For systems having a large number of components, the individual component reliabilities must be large for the system to be reliable.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1857B5-C6AB-43D1-894F-6BB866051464}" type="slidenum">
              <a:rPr lang="en-US" altLang="en-US"/>
              <a:pPr/>
              <a:t>40</a:t>
            </a:fld>
            <a:endParaRPr lang="en-US" altLang="en-US"/>
          </a:p>
        </p:txBody>
      </p:sp>
      <p:sp>
        <p:nvSpPr>
          <p:cNvPr id="90115" name="Rectangle 2"/>
          <p:cNvSpPr>
            <a:spLocks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90116"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Here is a typical, common everyday reliability block diagram. What is the system reliability?  Be sure you can solve this type of a problem before you continue to the next exciting chapter!</a:t>
            </a:r>
          </a:p>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all the components are exponential (CFR), then the system is also exponential.  A result we had seen earlier.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all the components are Weibull, then the system is not necessarily Weibull.  Do you recall under what conditions, the system will be Weibull?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general, components can have a variety of distributions.  Regardless, if we multiply their reliabilities we will get the system reliability.  Without looking ahead, what is the system reliability at two years (17,520 hours at 24/7)?</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Is the reliability acceptable?  How would you find the system MTTF?  Don’t find it, just think about how to find 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would seem like an important reliability to know.  Can you find what it is?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93688" y="2362200"/>
            <a:ext cx="8715375" cy="1052513"/>
            <a:chOff x="185" y="1536"/>
            <a:chExt cx="5490" cy="663"/>
          </a:xfrm>
        </p:grpSpPr>
        <p:grpSp>
          <p:nvGrpSpPr>
            <p:cNvPr id="5" name="Group 3"/>
            <p:cNvGrpSpPr>
              <a:grpSpLocks/>
            </p:cNvGrpSpPr>
            <p:nvPr/>
          </p:nvGrpSpPr>
          <p:grpSpPr bwMode="auto">
            <a:xfrm>
              <a:off x="185" y="1604"/>
              <a:ext cx="449" cy="299"/>
              <a:chOff x="720" y="336"/>
              <a:chExt cx="624" cy="432"/>
            </a:xfrm>
          </p:grpSpPr>
          <p:sp>
            <p:nvSpPr>
              <p:cNvPr id="11" name="Rectangle 4"/>
              <p:cNvSpPr>
                <a:spLocks noChangeArrowheads="1"/>
              </p:cNvSpPr>
              <p:nvPr/>
            </p:nvSpPr>
            <p:spPr bwMode="auto">
              <a:xfrm>
                <a:off x="720" y="336"/>
                <a:ext cx="384" cy="432"/>
              </a:xfrm>
              <a:prstGeom prst="rect">
                <a:avLst/>
              </a:prstGeom>
              <a:solidFill>
                <a:srgbClr val="7A9A9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 name="Rectangle 5"/>
              <p:cNvSpPr>
                <a:spLocks noChangeArrowheads="1"/>
              </p:cNvSpPr>
              <p:nvPr/>
            </p:nvSpPr>
            <p:spPr bwMode="auto">
              <a:xfrm>
                <a:off x="1056" y="336"/>
                <a:ext cx="288" cy="432"/>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path path="circle">
                  <a:fillToRect l="100000" b="100000"/>
                </a:path>
                <a:tileRect t="-100000" r="-100000"/>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9" name="Rectangle 7"/>
              <p:cNvSpPr>
                <a:spLocks noChangeArrowheads="1"/>
              </p:cNvSpPr>
              <p:nvPr/>
            </p:nvSpPr>
            <p:spPr bwMode="auto">
              <a:xfrm>
                <a:off x="912" y="2640"/>
                <a:ext cx="384" cy="432"/>
              </a:xfrm>
              <a:prstGeom prst="rect">
                <a:avLst/>
              </a:prstGeom>
              <a:solidFill>
                <a:srgbClr val="E7DD9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 name="Rectangle 8"/>
              <p:cNvSpPr>
                <a:spLocks noChangeArrowheads="1"/>
              </p:cNvSpPr>
              <p:nvPr/>
            </p:nvSpPr>
            <p:spPr bwMode="auto">
              <a:xfrm>
                <a:off x="1248" y="2640"/>
                <a:ext cx="336" cy="432"/>
              </a:xfrm>
              <a:prstGeom prst="rect">
                <a:avLst/>
              </a:prstGeom>
              <a:solidFill>
                <a:srgbClr val="E7DD9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7"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13" name="Text Box 12"/>
          <p:cNvSpPr txBox="1">
            <a:spLocks noChangeArrowheads="1"/>
          </p:cNvSpPr>
          <p:nvPr/>
        </p:nvSpPr>
        <p:spPr bwMode="auto">
          <a:xfrm>
            <a:off x="2347913" y="6172200"/>
            <a:ext cx="4170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 Ebeling, </a:t>
            </a:r>
            <a:r>
              <a:rPr lang="en-US" altLang="en-US" sz="1200" i="1"/>
              <a:t>Intro to Reliability &amp; Maintainability Engineering, 2</a:t>
            </a:r>
            <a:r>
              <a:rPr lang="en-US" altLang="en-US" sz="1200" i="1" baseline="30000"/>
              <a:t>nd</a:t>
            </a:r>
            <a:r>
              <a:rPr lang="en-US" altLang="en-US" sz="1200" i="1"/>
              <a:t> ed. </a:t>
            </a:r>
            <a:r>
              <a:rPr lang="en-US" altLang="en-US" sz="1200"/>
              <a:t>Waveland Press</a:t>
            </a:r>
            <a:r>
              <a:rPr lang="en-US" altLang="en-US" sz="1200" i="1"/>
              <a:t>, Inc. </a:t>
            </a:r>
            <a:r>
              <a:rPr lang="en-US" altLang="en-US" sz="1200"/>
              <a:t>Copyright © 2010</a:t>
            </a:r>
          </a:p>
        </p:txBody>
      </p:sp>
      <p:sp>
        <p:nvSpPr>
          <p:cNvPr id="14" name="Rectangle 6"/>
          <p:cNvSpPr>
            <a:spLocks noChangeArrowheads="1"/>
          </p:cNvSpPr>
          <p:nvPr/>
        </p:nvSpPr>
        <p:spPr bwMode="ltGray">
          <a:xfrm>
            <a:off x="0" y="2671763"/>
            <a:ext cx="528638" cy="500062"/>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1084" name="Rectangle 12"/>
          <p:cNvSpPr>
            <a:spLocks noGrp="1" noChangeArrowheads="1"/>
          </p:cNvSpPr>
          <p:nvPr>
            <p:ph type="ctrTitle"/>
          </p:nvPr>
        </p:nvSpPr>
        <p:spPr>
          <a:xfrm>
            <a:off x="1357312" y="1676400"/>
            <a:ext cx="7405687" cy="1462088"/>
          </a:xfrm>
        </p:spPr>
        <p:txBody>
          <a:bodyPr/>
          <a:lstStyle>
            <a:lvl1pPr>
              <a:defRPr>
                <a:solidFill>
                  <a:schemeClr val="tx1"/>
                </a:solidFill>
              </a:defRPr>
            </a:lvl1pPr>
          </a:lstStyle>
          <a:p>
            <a:r>
              <a:rPr lang="en-US"/>
              <a:t>Click to edit Master title style</a:t>
            </a:r>
            <a:endParaRPr lang="en-US" dirty="0"/>
          </a:p>
        </p:txBody>
      </p:sp>
      <p:sp>
        <p:nvSpPr>
          <p:cNvPr id="13108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solidFill>
                  <a:srgbClr val="3D5150"/>
                </a:solidFill>
              </a:defRPr>
            </a:lvl1pPr>
          </a:lstStyle>
          <a:p>
            <a:r>
              <a:rPr lang="en-US"/>
              <a:t>Click to edit Master subtitle style</a:t>
            </a:r>
            <a:endParaRPr lang="en-US" dirty="0"/>
          </a:p>
        </p:txBody>
      </p:sp>
      <p:sp>
        <p:nvSpPr>
          <p:cNvPr id="15" name="Date Placeholder 14"/>
          <p:cNvSpPr>
            <a:spLocks noGrp="1" noChangeArrowheads="1"/>
          </p:cNvSpPr>
          <p:nvPr>
            <p:ph type="dt" sz="half" idx="10"/>
          </p:nvPr>
        </p:nvSpPr>
        <p:spPr>
          <a:xfrm>
            <a:off x="228600" y="6172200"/>
            <a:ext cx="1905000" cy="457200"/>
          </a:xfrm>
        </p:spPr>
        <p:txBody>
          <a:bodyPr/>
          <a:lstStyle>
            <a:lvl1pPr>
              <a:defRPr sz="1200">
                <a:solidFill>
                  <a:schemeClr val="bg2"/>
                </a:solidFill>
              </a:defRPr>
            </a:lvl1pPr>
          </a:lstStyle>
          <a:p>
            <a:pPr>
              <a:defRPr/>
            </a:pPr>
            <a:r>
              <a:rPr lang="en-US"/>
              <a:t>Chapter 5</a:t>
            </a:r>
          </a:p>
        </p:txBody>
      </p:sp>
      <p:sp>
        <p:nvSpPr>
          <p:cNvPr id="16" name="Slide Number Placeholder 15"/>
          <p:cNvSpPr>
            <a:spLocks noGrp="1" noChangeArrowheads="1"/>
          </p:cNvSpPr>
          <p:nvPr>
            <p:ph type="sldNum" sz="quarter" idx="11"/>
          </p:nvPr>
        </p:nvSpPr>
        <p:spPr>
          <a:xfrm>
            <a:off x="6858000" y="6248400"/>
            <a:ext cx="1905000" cy="457200"/>
          </a:xfrm>
        </p:spPr>
        <p:txBody>
          <a:bodyPr/>
          <a:lstStyle>
            <a:lvl1pPr>
              <a:defRPr smtClean="0">
                <a:solidFill>
                  <a:schemeClr val="bg2"/>
                </a:solidFill>
              </a:defRPr>
            </a:lvl1pPr>
          </a:lstStyle>
          <a:p>
            <a:pPr>
              <a:defRPr/>
            </a:pPr>
            <a:fld id="{46695433-8CEA-4A91-99C8-09F3B44472D9}" type="slidenum">
              <a:rPr lang="en-US" altLang="en-US"/>
              <a:pPr>
                <a:defRPr/>
              </a:pPr>
              <a:t>‹#›</a:t>
            </a:fld>
            <a:endParaRPr lang="en-US" altLang="en-US"/>
          </a:p>
        </p:txBody>
      </p:sp>
    </p:spTree>
    <p:extLst>
      <p:ext uri="{BB962C8B-B14F-4D97-AF65-F5344CB8AC3E}">
        <p14:creationId xmlns:p14="http://schemas.microsoft.com/office/powerpoint/2010/main" val="382482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5</a:t>
            </a:r>
          </a:p>
        </p:txBody>
      </p:sp>
      <p:sp>
        <p:nvSpPr>
          <p:cNvPr id="5" name="Rectangle 13"/>
          <p:cNvSpPr>
            <a:spLocks noGrp="1" noChangeArrowheads="1"/>
          </p:cNvSpPr>
          <p:nvPr>
            <p:ph type="sldNum" sz="quarter" idx="11"/>
          </p:nvPr>
        </p:nvSpPr>
        <p:spPr>
          <a:ln/>
        </p:spPr>
        <p:txBody>
          <a:bodyPr/>
          <a:lstStyle>
            <a:lvl1pPr>
              <a:defRPr/>
            </a:lvl1pPr>
          </a:lstStyle>
          <a:p>
            <a:pPr>
              <a:defRPr/>
            </a:pPr>
            <a:fld id="{4BC985EB-1C7E-41DF-9C91-41A27FA337B1}" type="slidenum">
              <a:rPr lang="en-US" altLang="en-US"/>
              <a:pPr>
                <a:defRPr/>
              </a:pPr>
              <a:t>‹#›</a:t>
            </a:fld>
            <a:endParaRPr lang="en-US" altLang="en-US"/>
          </a:p>
        </p:txBody>
      </p:sp>
    </p:spTree>
    <p:extLst>
      <p:ext uri="{BB962C8B-B14F-4D97-AF65-F5344CB8AC3E}">
        <p14:creationId xmlns:p14="http://schemas.microsoft.com/office/powerpoint/2010/main" val="2525563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5</a:t>
            </a:r>
          </a:p>
        </p:txBody>
      </p:sp>
      <p:sp>
        <p:nvSpPr>
          <p:cNvPr id="5" name="Rectangle 13"/>
          <p:cNvSpPr>
            <a:spLocks noGrp="1" noChangeArrowheads="1"/>
          </p:cNvSpPr>
          <p:nvPr>
            <p:ph type="sldNum" sz="quarter" idx="11"/>
          </p:nvPr>
        </p:nvSpPr>
        <p:spPr>
          <a:ln/>
        </p:spPr>
        <p:txBody>
          <a:bodyPr/>
          <a:lstStyle>
            <a:lvl1pPr>
              <a:defRPr/>
            </a:lvl1pPr>
          </a:lstStyle>
          <a:p>
            <a:pPr>
              <a:defRPr/>
            </a:pPr>
            <a:fld id="{F342FA03-76B1-41AF-8375-4DE041A4F3B3}" type="slidenum">
              <a:rPr lang="en-US" altLang="en-US"/>
              <a:pPr>
                <a:defRPr/>
              </a:pPr>
              <a:t>‹#›</a:t>
            </a:fld>
            <a:endParaRPr lang="en-US" altLang="en-US"/>
          </a:p>
        </p:txBody>
      </p:sp>
    </p:spTree>
    <p:extLst>
      <p:ext uri="{BB962C8B-B14F-4D97-AF65-F5344CB8AC3E}">
        <p14:creationId xmlns:p14="http://schemas.microsoft.com/office/powerpoint/2010/main" val="3906598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107237" cy="885825"/>
          </a:xfrm>
        </p:spPr>
        <p:txBody>
          <a:bodyPr/>
          <a:lstStyle>
            <a:lvl1pPr>
              <a:defRPr>
                <a:solidFill>
                  <a:srgbClr val="3D515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2800"/>
            </a:lvl1pPr>
            <a:lvl2pPr>
              <a:buNone/>
              <a:defRPr sz="2400"/>
            </a:lvl2pPr>
            <a:lvl3pPr>
              <a:buNone/>
              <a:defRPr sz="2000"/>
            </a:lvl3pPr>
            <a:lvl4pPr>
              <a:buNone/>
              <a:defRPr sz="1800"/>
            </a:lvl4pPr>
            <a:lvl5pP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28600" y="6248400"/>
            <a:ext cx="1905000" cy="457200"/>
          </a:xfrm>
        </p:spPr>
        <p:txBody>
          <a:bodyPr/>
          <a:lstStyle>
            <a:lvl1pPr>
              <a:defRPr/>
            </a:lvl1pPr>
          </a:lstStyle>
          <a:p>
            <a:pPr>
              <a:defRPr/>
            </a:pPr>
            <a:r>
              <a:rPr lang="en-US"/>
              <a:t>Chapter 5</a:t>
            </a:r>
          </a:p>
        </p:txBody>
      </p:sp>
      <p:sp>
        <p:nvSpPr>
          <p:cNvPr id="5" name="Slide Number Placeholder 5"/>
          <p:cNvSpPr>
            <a:spLocks noGrp="1"/>
          </p:cNvSpPr>
          <p:nvPr>
            <p:ph type="sldNum" sz="quarter" idx="11"/>
          </p:nvPr>
        </p:nvSpPr>
        <p:spPr/>
        <p:txBody>
          <a:bodyPr/>
          <a:lstStyle>
            <a:lvl1pPr>
              <a:defRPr smtClean="0"/>
            </a:lvl1pPr>
          </a:lstStyle>
          <a:p>
            <a:pPr>
              <a:defRPr/>
            </a:pPr>
            <a:fld id="{9415D3E1-340A-4A79-935F-D8CFF24CC958}" type="slidenum">
              <a:rPr lang="en-US" altLang="en-US"/>
              <a:pPr>
                <a:defRPr/>
              </a:pPr>
              <a:t>‹#›</a:t>
            </a:fld>
            <a:endParaRPr lang="en-US" altLang="en-US"/>
          </a:p>
        </p:txBody>
      </p:sp>
    </p:spTree>
    <p:extLst>
      <p:ext uri="{BB962C8B-B14F-4D97-AF65-F5344CB8AC3E}">
        <p14:creationId xmlns:p14="http://schemas.microsoft.com/office/powerpoint/2010/main" val="3469459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228600" y="6172200"/>
            <a:ext cx="1905000" cy="457200"/>
          </a:xfrm>
        </p:spPr>
        <p:txBody>
          <a:bodyPr/>
          <a:lstStyle>
            <a:lvl1pPr>
              <a:defRPr/>
            </a:lvl1pPr>
          </a:lstStyle>
          <a:p>
            <a:pPr>
              <a:defRPr/>
            </a:pPr>
            <a:r>
              <a:rPr lang="en-US"/>
              <a:t>Chapter 5</a:t>
            </a:r>
          </a:p>
        </p:txBody>
      </p:sp>
      <p:sp>
        <p:nvSpPr>
          <p:cNvPr id="5" name="Slide Number Placeholder 5"/>
          <p:cNvSpPr>
            <a:spLocks noGrp="1"/>
          </p:cNvSpPr>
          <p:nvPr>
            <p:ph type="sldNum" sz="quarter" idx="11"/>
          </p:nvPr>
        </p:nvSpPr>
        <p:spPr/>
        <p:txBody>
          <a:bodyPr/>
          <a:lstStyle>
            <a:lvl1pPr>
              <a:defRPr smtClean="0"/>
            </a:lvl1pPr>
          </a:lstStyle>
          <a:p>
            <a:pPr>
              <a:defRPr/>
            </a:pPr>
            <a:fld id="{BEE82BC7-2EFF-4FF8-8B13-731AF2A4E73A}" type="slidenum">
              <a:rPr lang="en-US" altLang="en-US"/>
              <a:pPr>
                <a:defRPr/>
              </a:pPr>
              <a:t>‹#›</a:t>
            </a:fld>
            <a:endParaRPr lang="en-US" altLang="en-US"/>
          </a:p>
        </p:txBody>
      </p:sp>
    </p:spTree>
    <p:extLst>
      <p:ext uri="{BB962C8B-B14F-4D97-AF65-F5344CB8AC3E}">
        <p14:creationId xmlns:p14="http://schemas.microsoft.com/office/powerpoint/2010/main" val="1414269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28600" y="6172200"/>
            <a:ext cx="1905000" cy="457200"/>
          </a:xfrm>
        </p:spPr>
        <p:txBody>
          <a:bodyPr/>
          <a:lstStyle>
            <a:lvl1pPr>
              <a:defRPr/>
            </a:lvl1pPr>
          </a:lstStyle>
          <a:p>
            <a:pPr>
              <a:defRPr/>
            </a:pPr>
            <a:r>
              <a:rPr lang="en-US"/>
              <a:t>Chapter 5</a:t>
            </a:r>
          </a:p>
        </p:txBody>
      </p:sp>
      <p:sp>
        <p:nvSpPr>
          <p:cNvPr id="6" name="Slide Number Placeholder 6"/>
          <p:cNvSpPr>
            <a:spLocks noGrp="1"/>
          </p:cNvSpPr>
          <p:nvPr>
            <p:ph type="sldNum" sz="quarter" idx="11"/>
          </p:nvPr>
        </p:nvSpPr>
        <p:spPr/>
        <p:txBody>
          <a:bodyPr/>
          <a:lstStyle>
            <a:lvl1pPr>
              <a:defRPr smtClean="0"/>
            </a:lvl1pPr>
          </a:lstStyle>
          <a:p>
            <a:pPr>
              <a:defRPr/>
            </a:pPr>
            <a:fld id="{3ED1D2B0-2AB7-4DAC-9C8E-11D1697E778E}" type="slidenum">
              <a:rPr lang="en-US" altLang="en-US"/>
              <a:pPr>
                <a:defRPr/>
              </a:pPr>
              <a:t>‹#›</a:t>
            </a:fld>
            <a:endParaRPr lang="en-US" altLang="en-US"/>
          </a:p>
        </p:txBody>
      </p:sp>
    </p:spTree>
    <p:extLst>
      <p:ext uri="{BB962C8B-B14F-4D97-AF65-F5344CB8AC3E}">
        <p14:creationId xmlns:p14="http://schemas.microsoft.com/office/powerpoint/2010/main" val="2875637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81000" y="6248400"/>
            <a:ext cx="1905000" cy="457200"/>
          </a:xfrm>
        </p:spPr>
        <p:txBody>
          <a:bodyPr/>
          <a:lstStyle>
            <a:lvl1pPr>
              <a:defRPr/>
            </a:lvl1pPr>
          </a:lstStyle>
          <a:p>
            <a:pPr>
              <a:defRPr/>
            </a:pPr>
            <a:r>
              <a:rPr lang="en-US"/>
              <a:t>Chapter 5</a:t>
            </a:r>
          </a:p>
        </p:txBody>
      </p:sp>
      <p:sp>
        <p:nvSpPr>
          <p:cNvPr id="8" name="Slide Number Placeholder 8"/>
          <p:cNvSpPr>
            <a:spLocks noGrp="1"/>
          </p:cNvSpPr>
          <p:nvPr>
            <p:ph type="sldNum" sz="quarter" idx="11"/>
          </p:nvPr>
        </p:nvSpPr>
        <p:spPr/>
        <p:txBody>
          <a:bodyPr/>
          <a:lstStyle>
            <a:lvl1pPr>
              <a:defRPr smtClean="0"/>
            </a:lvl1pPr>
          </a:lstStyle>
          <a:p>
            <a:pPr>
              <a:defRPr/>
            </a:pPr>
            <a:fld id="{6E8EF43E-C2AE-4631-8B6C-678756CDF68E}" type="slidenum">
              <a:rPr lang="en-US" altLang="en-US"/>
              <a:pPr>
                <a:defRPr/>
              </a:pPr>
              <a:t>‹#›</a:t>
            </a:fld>
            <a:endParaRPr lang="en-US" altLang="en-US"/>
          </a:p>
        </p:txBody>
      </p:sp>
    </p:spTree>
    <p:extLst>
      <p:ext uri="{BB962C8B-B14F-4D97-AF65-F5344CB8AC3E}">
        <p14:creationId xmlns:p14="http://schemas.microsoft.com/office/powerpoint/2010/main" val="288748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666"/>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304800" y="6248400"/>
            <a:ext cx="1905000" cy="457200"/>
          </a:xfrm>
        </p:spPr>
        <p:txBody>
          <a:bodyPr/>
          <a:lstStyle>
            <a:lvl1pPr>
              <a:defRPr/>
            </a:lvl1pPr>
          </a:lstStyle>
          <a:p>
            <a:pPr>
              <a:defRPr/>
            </a:pPr>
            <a:r>
              <a:rPr lang="en-US"/>
              <a:t>Chapter 5</a:t>
            </a:r>
          </a:p>
        </p:txBody>
      </p:sp>
      <p:sp>
        <p:nvSpPr>
          <p:cNvPr id="4" name="Slide Number Placeholder 4"/>
          <p:cNvSpPr>
            <a:spLocks noGrp="1"/>
          </p:cNvSpPr>
          <p:nvPr>
            <p:ph type="sldNum" sz="quarter" idx="11"/>
          </p:nvPr>
        </p:nvSpPr>
        <p:spPr/>
        <p:txBody>
          <a:bodyPr/>
          <a:lstStyle>
            <a:lvl1pPr>
              <a:defRPr smtClean="0"/>
            </a:lvl1pPr>
          </a:lstStyle>
          <a:p>
            <a:pPr>
              <a:defRPr/>
            </a:pPr>
            <a:fld id="{30A6B06B-D7A6-493F-9D6A-3219DE7CF5F3}" type="slidenum">
              <a:rPr lang="en-US" altLang="en-US"/>
              <a:pPr>
                <a:defRPr/>
              </a:pPr>
              <a:t>‹#›</a:t>
            </a:fld>
            <a:endParaRPr lang="en-US" altLang="en-US"/>
          </a:p>
        </p:txBody>
      </p:sp>
    </p:spTree>
    <p:extLst>
      <p:ext uri="{BB962C8B-B14F-4D97-AF65-F5344CB8AC3E}">
        <p14:creationId xmlns:p14="http://schemas.microsoft.com/office/powerpoint/2010/main" val="2893078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172200"/>
            <a:ext cx="1905000" cy="457200"/>
          </a:xfrm>
        </p:spPr>
        <p:txBody>
          <a:bodyPr/>
          <a:lstStyle>
            <a:lvl1pPr>
              <a:defRPr/>
            </a:lvl1pPr>
          </a:lstStyle>
          <a:p>
            <a:pPr>
              <a:defRPr/>
            </a:pPr>
            <a:r>
              <a:rPr lang="en-US"/>
              <a:t>Chapter 5</a:t>
            </a:r>
          </a:p>
        </p:txBody>
      </p:sp>
      <p:sp>
        <p:nvSpPr>
          <p:cNvPr id="3" name="Slide Number Placeholder 3"/>
          <p:cNvSpPr>
            <a:spLocks noGrp="1"/>
          </p:cNvSpPr>
          <p:nvPr>
            <p:ph type="sldNum" sz="quarter" idx="11"/>
          </p:nvPr>
        </p:nvSpPr>
        <p:spPr/>
        <p:txBody>
          <a:bodyPr/>
          <a:lstStyle>
            <a:lvl1pPr>
              <a:defRPr smtClean="0"/>
            </a:lvl1pPr>
          </a:lstStyle>
          <a:p>
            <a:pPr>
              <a:defRPr/>
            </a:pPr>
            <a:fld id="{3AF5E9C5-30AA-4914-A7F4-BDE28A2BCE98}" type="slidenum">
              <a:rPr lang="en-US" altLang="en-US"/>
              <a:pPr>
                <a:defRPr/>
              </a:pPr>
              <a:t>‹#›</a:t>
            </a:fld>
            <a:endParaRPr lang="en-US" altLang="en-US"/>
          </a:p>
        </p:txBody>
      </p:sp>
    </p:spTree>
    <p:extLst>
      <p:ext uri="{BB962C8B-B14F-4D97-AF65-F5344CB8AC3E}">
        <p14:creationId xmlns:p14="http://schemas.microsoft.com/office/powerpoint/2010/main" val="836954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5</a:t>
            </a:r>
          </a:p>
        </p:txBody>
      </p:sp>
      <p:sp>
        <p:nvSpPr>
          <p:cNvPr id="6" name="Rectangle 13"/>
          <p:cNvSpPr>
            <a:spLocks noGrp="1" noChangeArrowheads="1"/>
          </p:cNvSpPr>
          <p:nvPr>
            <p:ph type="sldNum" sz="quarter" idx="11"/>
          </p:nvPr>
        </p:nvSpPr>
        <p:spPr>
          <a:ln/>
        </p:spPr>
        <p:txBody>
          <a:bodyPr/>
          <a:lstStyle>
            <a:lvl1pPr>
              <a:defRPr/>
            </a:lvl1pPr>
          </a:lstStyle>
          <a:p>
            <a:pPr>
              <a:defRPr/>
            </a:pPr>
            <a:fld id="{38B4AF25-4C7A-4644-9C71-0EAC64FEB724}" type="slidenum">
              <a:rPr lang="en-US" altLang="en-US"/>
              <a:pPr>
                <a:defRPr/>
              </a:pPr>
              <a:t>‹#›</a:t>
            </a:fld>
            <a:endParaRPr lang="en-US" altLang="en-US"/>
          </a:p>
        </p:txBody>
      </p:sp>
    </p:spTree>
    <p:extLst>
      <p:ext uri="{BB962C8B-B14F-4D97-AF65-F5344CB8AC3E}">
        <p14:creationId xmlns:p14="http://schemas.microsoft.com/office/powerpoint/2010/main" val="2380279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5</a:t>
            </a:r>
          </a:p>
        </p:txBody>
      </p:sp>
      <p:sp>
        <p:nvSpPr>
          <p:cNvPr id="6" name="Rectangle 13"/>
          <p:cNvSpPr>
            <a:spLocks noGrp="1" noChangeArrowheads="1"/>
          </p:cNvSpPr>
          <p:nvPr>
            <p:ph type="sldNum" sz="quarter" idx="11"/>
          </p:nvPr>
        </p:nvSpPr>
        <p:spPr>
          <a:ln/>
        </p:spPr>
        <p:txBody>
          <a:bodyPr/>
          <a:lstStyle>
            <a:lvl1pPr>
              <a:defRPr/>
            </a:lvl1pPr>
          </a:lstStyle>
          <a:p>
            <a:pPr>
              <a:defRPr/>
            </a:pPr>
            <a:fld id="{19136756-2AC5-4DA2-A9F1-FEA3C5210E5E}" type="slidenum">
              <a:rPr lang="en-US" altLang="en-US"/>
              <a:pPr>
                <a:defRPr/>
              </a:pPr>
              <a:t>‹#›</a:t>
            </a:fld>
            <a:endParaRPr lang="en-US" altLang="en-US"/>
          </a:p>
        </p:txBody>
      </p:sp>
    </p:spTree>
    <p:extLst>
      <p:ext uri="{BB962C8B-B14F-4D97-AF65-F5344CB8AC3E}">
        <p14:creationId xmlns:p14="http://schemas.microsoft.com/office/powerpoint/2010/main" val="2546384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290513" y="612775"/>
            <a:ext cx="438150" cy="474663"/>
          </a:xfrm>
          <a:prstGeom prst="rect">
            <a:avLst/>
          </a:prstGeom>
          <a:solidFill>
            <a:srgbClr val="7A9A9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kumimoji="1" lang="en-US" altLang="en-US">
              <a:solidFill>
                <a:srgbClr val="548A84"/>
              </a:solidFill>
              <a:latin typeface="Tahoma" panose="020B0604030504040204" pitchFamily="34" charset="0"/>
            </a:endParaRPr>
          </a:p>
        </p:txBody>
      </p:sp>
      <p:sp>
        <p:nvSpPr>
          <p:cNvPr id="1027" name="Rectangle 3"/>
          <p:cNvSpPr>
            <a:spLocks noChangeArrowheads="1"/>
          </p:cNvSpPr>
          <p:nvPr/>
        </p:nvSpPr>
        <p:spPr bwMode="ltGray">
          <a:xfrm>
            <a:off x="673100" y="612775"/>
            <a:ext cx="328613" cy="474663"/>
          </a:xfrm>
          <a:prstGeom prst="rect">
            <a:avLst/>
          </a:prstGeom>
          <a:gradFill rotWithShape="1">
            <a:gsLst>
              <a:gs pos="0">
                <a:srgbClr val="435958"/>
              </a:gs>
              <a:gs pos="50000">
                <a:srgbClr val="638381"/>
              </a:gs>
              <a:gs pos="100000">
                <a:srgbClr val="789C9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kumimoji="1" lang="en-US" altLang="en-US">
              <a:latin typeface="Tahoma" panose="020B0604030504040204" pitchFamily="34" charset="0"/>
            </a:endParaRPr>
          </a:p>
        </p:txBody>
      </p:sp>
      <p:sp>
        <p:nvSpPr>
          <p:cNvPr id="1028" name="Rectangle 4"/>
          <p:cNvSpPr>
            <a:spLocks noChangeArrowheads="1"/>
          </p:cNvSpPr>
          <p:nvPr/>
        </p:nvSpPr>
        <p:spPr bwMode="ltGray">
          <a:xfrm>
            <a:off x="414338" y="1035050"/>
            <a:ext cx="422275" cy="474663"/>
          </a:xfrm>
          <a:prstGeom prst="rect">
            <a:avLst/>
          </a:prstGeom>
          <a:solidFill>
            <a:srgbClr val="E7DD9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kumimoji="1" lang="en-US" altLang="en-US">
              <a:latin typeface="Tahoma" panose="020B0604030504040204" pitchFamily="34" charset="0"/>
            </a:endParaRPr>
          </a:p>
        </p:txBody>
      </p:sp>
      <p:sp>
        <p:nvSpPr>
          <p:cNvPr id="1029" name="Rectangle 5"/>
          <p:cNvSpPr>
            <a:spLocks noChangeArrowheads="1"/>
          </p:cNvSpPr>
          <p:nvPr/>
        </p:nvSpPr>
        <p:spPr bwMode="ltGray">
          <a:xfrm>
            <a:off x="784225" y="1035050"/>
            <a:ext cx="368300" cy="474663"/>
          </a:xfrm>
          <a:prstGeom prst="rect">
            <a:avLst/>
          </a:prstGeom>
          <a:solidFill>
            <a:srgbClr val="E7DD9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kumimoji="1" lang="en-US" altLang="en-US">
              <a:solidFill>
                <a:srgbClr val="E7DD95"/>
              </a:solidFill>
              <a:latin typeface="Tahoma" panose="020B0604030504040204" pitchFamily="34" charset="0"/>
            </a:endParaRPr>
          </a:p>
        </p:txBody>
      </p:sp>
      <p:sp>
        <p:nvSpPr>
          <p:cNvPr id="130054" name="Rectangle 6"/>
          <p:cNvSpPr>
            <a:spLocks noChangeArrowheads="1"/>
          </p:cNvSpPr>
          <p:nvPr/>
        </p:nvSpPr>
        <p:spPr bwMode="ltGray">
          <a:xfrm>
            <a:off x="0" y="962025"/>
            <a:ext cx="560388" cy="422275"/>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033" name="Rectangle 7"/>
          <p:cNvSpPr>
            <a:spLocks noChangeArrowheads="1"/>
          </p:cNvSpPr>
          <p:nvPr/>
        </p:nvSpPr>
        <p:spPr bwMode="gray">
          <a:xfrm>
            <a:off x="635000" y="504825"/>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kumimoji="1" lang="en-US" altLang="en-US">
              <a:latin typeface="Tahoma" panose="020B0604030504040204" pitchFamily="34" charset="0"/>
            </a:endParaRPr>
          </a:p>
        </p:txBody>
      </p:sp>
      <p:sp>
        <p:nvSpPr>
          <p:cNvPr id="1034" name="Rectangle 8"/>
          <p:cNvSpPr>
            <a:spLocks noChangeArrowheads="1"/>
          </p:cNvSpPr>
          <p:nvPr/>
        </p:nvSpPr>
        <p:spPr bwMode="gray">
          <a:xfrm>
            <a:off x="315913" y="1295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kumimoji="1" lang="en-US" altLang="en-US">
              <a:latin typeface="Tahoma" panose="020B0604030504040204" pitchFamily="34" charset="0"/>
            </a:endParaRPr>
          </a:p>
        </p:txBody>
      </p:sp>
      <p:sp>
        <p:nvSpPr>
          <p:cNvPr id="1035" name="Rectangle 9"/>
          <p:cNvSpPr>
            <a:spLocks noGrp="1" noChangeArrowheads="1"/>
          </p:cNvSpPr>
          <p:nvPr>
            <p:ph type="title"/>
          </p:nvPr>
        </p:nvSpPr>
        <p:spPr bwMode="auto">
          <a:xfrm>
            <a:off x="1558925" y="357188"/>
            <a:ext cx="71072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6" name="Rectangle 10"/>
          <p:cNvSpPr>
            <a:spLocks noGrp="1" noChangeArrowheads="1"/>
          </p:cNvSpPr>
          <p:nvPr>
            <p:ph type="body" idx="1"/>
          </p:nvPr>
        </p:nvSpPr>
        <p:spPr bwMode="auto">
          <a:xfrm>
            <a:off x="685800" y="1828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0059" name="Rectangle 11"/>
          <p:cNvSpPr>
            <a:spLocks noGrp="1" noChangeArrowheads="1"/>
          </p:cNvSpPr>
          <p:nvPr>
            <p:ph type="dt" sz="half" idx="2"/>
          </p:nvPr>
        </p:nvSpPr>
        <p:spPr bwMode="auto">
          <a:xfrm>
            <a:off x="3048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r>
              <a:rPr lang="en-US"/>
              <a:t>Chapter 5</a:t>
            </a:r>
          </a:p>
        </p:txBody>
      </p:sp>
      <p:sp>
        <p:nvSpPr>
          <p:cNvPr id="130061"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smtClean="0">
                <a:latin typeface="Tahoma" panose="020B0604030504040204" pitchFamily="34" charset="0"/>
              </a:defRPr>
            </a:lvl1pPr>
          </a:lstStyle>
          <a:p>
            <a:pPr>
              <a:defRPr/>
            </a:pPr>
            <a:fld id="{7FB4F8A3-96F4-41D8-A73D-BF5A42C8001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87" r:id="rId8"/>
    <p:sldLayoutId id="2147483788" r:id="rId9"/>
    <p:sldLayoutId id="2147483789" r:id="rId10"/>
    <p:sldLayoutId id="2147483790" r:id="rId11"/>
  </p:sldLayoutIdLst>
  <p:hf hdr="0" ftr="0"/>
  <p:txStyles>
    <p:titleStyle>
      <a:lvl1pPr algn="l" rtl="0" eaLnBrk="0" fontAlgn="base" hangingPunct="0">
        <a:spcBef>
          <a:spcPct val="0"/>
        </a:spcBef>
        <a:spcAft>
          <a:spcPct val="0"/>
        </a:spcAft>
        <a:defRPr sz="4000">
          <a:solidFill>
            <a:srgbClr val="3D5150"/>
          </a:solidFill>
          <a:latin typeface="+mj-lt"/>
          <a:ea typeface="+mj-ea"/>
          <a:cs typeface="+mj-cs"/>
        </a:defRPr>
      </a:lvl1pPr>
      <a:lvl2pPr algn="l" rtl="0" eaLnBrk="0" fontAlgn="base" hangingPunct="0">
        <a:spcBef>
          <a:spcPct val="0"/>
        </a:spcBef>
        <a:spcAft>
          <a:spcPct val="0"/>
        </a:spcAft>
        <a:defRPr sz="4000">
          <a:solidFill>
            <a:srgbClr val="3D5150"/>
          </a:solidFill>
          <a:latin typeface="Tahoma" pitchFamily="34" charset="0"/>
        </a:defRPr>
      </a:lvl2pPr>
      <a:lvl3pPr algn="l" rtl="0" eaLnBrk="0" fontAlgn="base" hangingPunct="0">
        <a:spcBef>
          <a:spcPct val="0"/>
        </a:spcBef>
        <a:spcAft>
          <a:spcPct val="0"/>
        </a:spcAft>
        <a:defRPr sz="4000">
          <a:solidFill>
            <a:srgbClr val="3D5150"/>
          </a:solidFill>
          <a:latin typeface="Tahoma" pitchFamily="34" charset="0"/>
        </a:defRPr>
      </a:lvl3pPr>
      <a:lvl4pPr algn="l" rtl="0" eaLnBrk="0" fontAlgn="base" hangingPunct="0">
        <a:spcBef>
          <a:spcPct val="0"/>
        </a:spcBef>
        <a:spcAft>
          <a:spcPct val="0"/>
        </a:spcAft>
        <a:defRPr sz="4000">
          <a:solidFill>
            <a:srgbClr val="3D5150"/>
          </a:solidFill>
          <a:latin typeface="Tahoma" pitchFamily="34" charset="0"/>
        </a:defRPr>
      </a:lvl4pPr>
      <a:lvl5pPr algn="l" rtl="0" eaLnBrk="0" fontAlgn="base" hangingPunct="0">
        <a:spcBef>
          <a:spcPct val="0"/>
        </a:spcBef>
        <a:spcAft>
          <a:spcPct val="0"/>
        </a:spcAft>
        <a:defRPr sz="4000">
          <a:solidFill>
            <a:srgbClr val="3D5150"/>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4.wmf"/><Relationship Id="rId4"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5.wmf"/><Relationship Id="rId4"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14.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4.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8.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20.wmf"/><Relationship Id="rId4" Type="http://schemas.openxmlformats.org/officeDocument/2006/relationships/oleObject" Target="../embeddings/oleObject1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22.wmf"/><Relationship Id="rId5" Type="http://schemas.openxmlformats.org/officeDocument/2006/relationships/oleObject" Target="../embeddings/oleObject19.bin"/><Relationship Id="rId4" Type="http://schemas.openxmlformats.org/officeDocument/2006/relationships/image" Target="../media/image23.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5.w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21.bin"/><Relationship Id="rId5" Type="http://schemas.openxmlformats.org/officeDocument/2006/relationships/image" Target="../media/image24.wmf"/><Relationship Id="rId4" Type="http://schemas.openxmlformats.org/officeDocument/2006/relationships/oleObject" Target="../embeddings/oleObject20.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6.wmf"/><Relationship Id="rId4" Type="http://schemas.openxmlformats.org/officeDocument/2006/relationships/oleObject" Target="../embeddings/oleObject22.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7.wmf"/><Relationship Id="rId4"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5.bin"/><Relationship Id="rId5" Type="http://schemas.openxmlformats.org/officeDocument/2006/relationships/image" Target="../media/image28.wmf"/><Relationship Id="rId4" Type="http://schemas.openxmlformats.org/officeDocument/2006/relationships/oleObject" Target="../embeddings/oleObject24.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7.bin"/><Relationship Id="rId5" Type="http://schemas.openxmlformats.org/officeDocument/2006/relationships/image" Target="../media/image30.wmf"/><Relationship Id="rId4" Type="http://schemas.openxmlformats.org/officeDocument/2006/relationships/oleObject" Target="../embeddings/oleObject26.bin"/></Relationships>
</file>

<file path=ppt/slides/_rels/slide2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29.xml"/><Relationship Id="rId7" Type="http://schemas.openxmlformats.org/officeDocument/2006/relationships/image" Target="../media/image34.wmf"/><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oleObject" Target="../embeddings/oleObject29.bin"/><Relationship Id="rId5" Type="http://schemas.openxmlformats.org/officeDocument/2006/relationships/image" Target="../media/image33.wmf"/><Relationship Id="rId4" Type="http://schemas.openxmlformats.org/officeDocument/2006/relationships/oleObject" Target="../embeddings/oleObject28.bin"/><Relationship Id="rId9" Type="http://schemas.openxmlformats.org/officeDocument/2006/relationships/image" Target="../media/image35.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36.wmf"/><Relationship Id="rId4" Type="http://schemas.openxmlformats.org/officeDocument/2006/relationships/oleObject" Target="../embeddings/oleObject31.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6.xml"/><Relationship Id="rId5" Type="http://schemas.openxmlformats.org/officeDocument/2006/relationships/image" Target="../media/image40.png"/><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6.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5.wmf"/><Relationship Id="rId4" Type="http://schemas.openxmlformats.org/officeDocument/2006/relationships/oleObject" Target="../embeddings/oleObject4.bin"/><Relationship Id="rId9"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8.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7.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1"/>
          <p:cNvSpPr>
            <a:spLocks noGrp="1" noChangeArrowheads="1"/>
          </p:cNvSpPr>
          <p:nvPr>
            <p:ph type="ctrTitle"/>
          </p:nvPr>
        </p:nvSpPr>
        <p:spPr>
          <a:xfrm>
            <a:off x="1371600" y="1676400"/>
            <a:ext cx="7772400" cy="1143000"/>
          </a:xfrm>
        </p:spPr>
        <p:txBody>
          <a:bodyPr/>
          <a:lstStyle/>
          <a:p>
            <a:pPr eaLnBrk="1" hangingPunct="1"/>
            <a:r>
              <a:rPr lang="en-US" altLang="en-US" sz="4400"/>
              <a:t>Chapter 5</a:t>
            </a:r>
            <a:br>
              <a:rPr lang="en-US" altLang="en-US" sz="4400"/>
            </a:br>
            <a:r>
              <a:rPr lang="en-US" altLang="en-US" sz="4400"/>
              <a:t>Reliability of Systems</a:t>
            </a:r>
          </a:p>
        </p:txBody>
      </p:sp>
      <p:sp>
        <p:nvSpPr>
          <p:cNvPr id="9219" name="Rectangle 12"/>
          <p:cNvSpPr>
            <a:spLocks noGrp="1" noChangeArrowheads="1"/>
          </p:cNvSpPr>
          <p:nvPr>
            <p:ph type="subTitle" idx="1"/>
          </p:nvPr>
        </p:nvSpPr>
        <p:spPr>
          <a:xfrm>
            <a:off x="3505200" y="3581400"/>
            <a:ext cx="5334000" cy="1752600"/>
          </a:xfrm>
          <a:noFill/>
        </p:spPr>
        <p:txBody>
          <a:bodyPr/>
          <a:lstStyle/>
          <a:p>
            <a:pPr eaLnBrk="1" hangingPunct="1"/>
            <a:r>
              <a:rPr lang="en-US" altLang="en-US"/>
              <a:t>Serial Configuration</a:t>
            </a:r>
          </a:p>
          <a:p>
            <a:pPr eaLnBrk="1" hangingPunct="1"/>
            <a:r>
              <a:rPr lang="en-US" altLang="en-US"/>
              <a:t>Parallel Configuration</a:t>
            </a:r>
          </a:p>
          <a:p>
            <a:pPr eaLnBrk="1" hangingPunct="1"/>
            <a:r>
              <a:rPr lang="en-US" altLang="en-US"/>
              <a:t>Combined Series-Parallel</a:t>
            </a:r>
          </a:p>
        </p:txBody>
      </p:sp>
      <p:sp>
        <p:nvSpPr>
          <p:cNvPr id="6" name="Date Placeholder 3"/>
          <p:cNvSpPr>
            <a:spLocks noGrp="1"/>
          </p:cNvSpPr>
          <p:nvPr>
            <p:ph type="dt" sz="quarter" idx="10"/>
          </p:nvPr>
        </p:nvSpPr>
        <p:spPr/>
        <p:txBody>
          <a:bodyPr/>
          <a:lstStyle/>
          <a:p>
            <a:pPr>
              <a:defRPr/>
            </a:pPr>
            <a:r>
              <a:rPr lang="en-US" dirty="0"/>
              <a:t>Chapter 5</a:t>
            </a:r>
          </a:p>
        </p:txBody>
      </p:sp>
      <p:sp>
        <p:nvSpPr>
          <p:cNvPr id="9221" name="Slide Number Placeholder 5"/>
          <p:cNvSpPr>
            <a:spLocks noGrp="1"/>
          </p:cNvSpPr>
          <p:nvPr>
            <p:ph type="sldNum" sz="quarter" idx="11"/>
          </p:nvPr>
        </p:nvSpPr>
        <p:spPr>
          <a:xfrm>
            <a:off x="6934200" y="61722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DAAAF7A6-FF69-438E-AE67-19597C4EB5E2}" type="slidenum">
              <a:rPr lang="en-US" altLang="en-US" sz="1400">
                <a:solidFill>
                  <a:schemeClr val="bg2"/>
                </a:solidFill>
              </a:rPr>
              <a:pPr>
                <a:spcBef>
                  <a:spcPct val="0"/>
                </a:spcBef>
                <a:buClrTx/>
                <a:buSzTx/>
                <a:buFontTx/>
                <a:buNone/>
              </a:pPr>
              <a:t>1</a:t>
            </a:fld>
            <a:endParaRPr lang="en-US" altLang="en-US" sz="1400">
              <a:solidFill>
                <a:schemeClr val="bg2"/>
              </a:solidFill>
            </a:endParaRPr>
          </a:p>
        </p:txBody>
      </p:sp>
      <p:sp>
        <p:nvSpPr>
          <p:cNvPr id="9222" name="AutoShape 14"/>
          <p:cNvSpPr>
            <a:spLocks noChangeArrowheads="1"/>
          </p:cNvSpPr>
          <p:nvPr/>
        </p:nvSpPr>
        <p:spPr bwMode="auto">
          <a:xfrm>
            <a:off x="1066800" y="3352800"/>
            <a:ext cx="2971800" cy="1219200"/>
          </a:xfrm>
          <a:prstGeom prst="wedgeEllipseCallout">
            <a:avLst>
              <a:gd name="adj1" fmla="val -39236"/>
              <a:gd name="adj2" fmla="val 97083"/>
            </a:avLst>
          </a:prstGeom>
          <a:solidFill>
            <a:srgbClr val="CCECFF"/>
          </a:solidFill>
          <a:ln w="12700">
            <a:solidFill>
              <a:schemeClr val="tx1"/>
            </a:solidFill>
            <a:miter lim="800000"/>
            <a:headEnd type="none" w="sm" len="sm"/>
            <a:tailEnd type="none" w="sm" len="sm"/>
          </a:ln>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a:spcBef>
                <a:spcPct val="0"/>
              </a:spcBef>
              <a:buClrTx/>
              <a:buSzTx/>
              <a:buFontTx/>
              <a:buNone/>
            </a:pPr>
            <a:r>
              <a:rPr lang="en-US" altLang="en-US" sz="1800">
                <a:latin typeface="Comic Sans MS" panose="030F0702030302020204" pitchFamily="66" charset="0"/>
              </a:rPr>
              <a:t>Hey! Can you tell us how to analyze complex systems?</a:t>
            </a:r>
          </a:p>
        </p:txBody>
      </p:sp>
      <p:pic>
        <p:nvPicPr>
          <p:cNvPr id="922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803775"/>
            <a:ext cx="2057400"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752600" y="381000"/>
            <a:ext cx="5473700" cy="673100"/>
          </a:xfrm>
          <a:noFill/>
        </p:spPr>
        <p:txBody>
          <a:bodyPr/>
          <a:lstStyle/>
          <a:p>
            <a:pPr eaLnBrk="1" hangingPunct="1"/>
            <a:r>
              <a:rPr lang="en-US" altLang="en-US" sz="3600"/>
              <a:t>Class Exercise - solution</a:t>
            </a:r>
          </a:p>
        </p:txBody>
      </p:sp>
      <p:sp>
        <p:nvSpPr>
          <p:cNvPr id="60" name="Date Placeholder 3"/>
          <p:cNvSpPr>
            <a:spLocks noGrp="1"/>
          </p:cNvSpPr>
          <p:nvPr>
            <p:ph type="dt" sz="quarter" idx="10"/>
          </p:nvPr>
        </p:nvSpPr>
        <p:spPr/>
        <p:txBody>
          <a:bodyPr/>
          <a:lstStyle/>
          <a:p>
            <a:pPr>
              <a:defRPr/>
            </a:pPr>
            <a:r>
              <a:rPr lang="en-US"/>
              <a:t>Chapter 5</a:t>
            </a:r>
          </a:p>
        </p:txBody>
      </p:sp>
      <p:sp>
        <p:nvSpPr>
          <p:cNvPr id="2765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6D74DEF7-1C7C-45F9-A47E-442B91DD6887}" type="slidenum">
              <a:rPr lang="en-US" altLang="en-US" sz="1400"/>
              <a:pPr>
                <a:spcBef>
                  <a:spcPct val="0"/>
                </a:spcBef>
                <a:buClrTx/>
                <a:buSzTx/>
                <a:buFontTx/>
                <a:buNone/>
              </a:pPr>
              <a:t>10</a:t>
            </a:fld>
            <a:endParaRPr lang="en-US" altLang="en-US" sz="1400"/>
          </a:p>
        </p:txBody>
      </p:sp>
      <p:graphicFrame>
        <p:nvGraphicFramePr>
          <p:cNvPr id="27653" name="Object 3"/>
          <p:cNvGraphicFramePr>
            <a:graphicFrameLocks/>
          </p:cNvGraphicFramePr>
          <p:nvPr/>
        </p:nvGraphicFramePr>
        <p:xfrm>
          <a:off x="914400" y="1676400"/>
          <a:ext cx="7459663" cy="1084263"/>
        </p:xfrm>
        <a:graphic>
          <a:graphicData uri="http://schemas.openxmlformats.org/presentationml/2006/ole">
            <mc:AlternateContent xmlns:mc="http://schemas.openxmlformats.org/markup-compatibility/2006">
              <mc:Choice xmlns:v="urn:schemas-microsoft-com:vml" Requires="v">
                <p:oleObj spid="_x0000_s27710" name="Equation" r:id="rId5" imgW="2628900" imgH="393700" progId="Equation.3">
                  <p:embed/>
                </p:oleObj>
              </mc:Choice>
              <mc:Fallback>
                <p:oleObj name="Equation" r:id="rId5" imgW="2628900" imgH="393700"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676400"/>
                        <a:ext cx="7459663" cy="1084263"/>
                      </a:xfrm>
                      <a:prstGeom prst="rect">
                        <a:avLst/>
                      </a:prstGeom>
                      <a:noFill/>
                      <a:ln>
                        <a:noFill/>
                      </a:ln>
                      <a:effectLst/>
                      <a:extLst>
                        <a:ext uri="{909E8E84-426E-40DD-AFC4-6F175D3DCCD1}">
                          <a14:hiddenFill xmlns:a14="http://schemas.microsoft.com/office/drawing/2010/main">
                            <a:solidFill>
                              <a:srgbClr val="CBCBCB"/>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56"/>
          <p:cNvGrpSpPr>
            <a:grpSpLocks/>
          </p:cNvGrpSpPr>
          <p:nvPr/>
        </p:nvGrpSpPr>
        <p:grpSpPr bwMode="auto">
          <a:xfrm>
            <a:off x="1928813" y="4067175"/>
            <a:ext cx="2416175" cy="1204913"/>
            <a:chOff x="399" y="3234"/>
            <a:chExt cx="1522" cy="759"/>
          </a:xfrm>
        </p:grpSpPr>
        <p:sp>
          <p:nvSpPr>
            <p:cNvPr id="27658" name="Freeform 4"/>
            <p:cNvSpPr>
              <a:spLocks/>
            </p:cNvSpPr>
            <p:nvPr/>
          </p:nvSpPr>
          <p:spPr bwMode="auto">
            <a:xfrm>
              <a:off x="1227" y="3461"/>
              <a:ext cx="188" cy="80"/>
            </a:xfrm>
            <a:custGeom>
              <a:avLst/>
              <a:gdLst>
                <a:gd name="T0" fmla="*/ 10 w 188"/>
                <a:gd name="T1" fmla="*/ 79 h 80"/>
                <a:gd name="T2" fmla="*/ 7 w 188"/>
                <a:gd name="T3" fmla="*/ 76 h 80"/>
                <a:gd name="T4" fmla="*/ 5 w 188"/>
                <a:gd name="T5" fmla="*/ 74 h 80"/>
                <a:gd name="T6" fmla="*/ 2 w 188"/>
                <a:gd name="T7" fmla="*/ 69 h 80"/>
                <a:gd name="T8" fmla="*/ 0 w 188"/>
                <a:gd name="T9" fmla="*/ 64 h 80"/>
                <a:gd name="T10" fmla="*/ 0 w 188"/>
                <a:gd name="T11" fmla="*/ 56 h 80"/>
                <a:gd name="T12" fmla="*/ 2 w 188"/>
                <a:gd name="T13" fmla="*/ 48 h 80"/>
                <a:gd name="T14" fmla="*/ 5 w 188"/>
                <a:gd name="T15" fmla="*/ 43 h 80"/>
                <a:gd name="T16" fmla="*/ 7 w 188"/>
                <a:gd name="T17" fmla="*/ 38 h 80"/>
                <a:gd name="T18" fmla="*/ 12 w 188"/>
                <a:gd name="T19" fmla="*/ 36 h 80"/>
                <a:gd name="T20" fmla="*/ 17 w 188"/>
                <a:gd name="T21" fmla="*/ 31 h 80"/>
                <a:gd name="T22" fmla="*/ 20 w 188"/>
                <a:gd name="T23" fmla="*/ 28 h 80"/>
                <a:gd name="T24" fmla="*/ 27 w 188"/>
                <a:gd name="T25" fmla="*/ 26 h 80"/>
                <a:gd name="T26" fmla="*/ 32 w 188"/>
                <a:gd name="T27" fmla="*/ 23 h 80"/>
                <a:gd name="T28" fmla="*/ 37 w 188"/>
                <a:gd name="T29" fmla="*/ 21 h 80"/>
                <a:gd name="T30" fmla="*/ 43 w 188"/>
                <a:gd name="T31" fmla="*/ 18 h 80"/>
                <a:gd name="T32" fmla="*/ 48 w 188"/>
                <a:gd name="T33" fmla="*/ 18 h 80"/>
                <a:gd name="T34" fmla="*/ 53 w 188"/>
                <a:gd name="T35" fmla="*/ 16 h 80"/>
                <a:gd name="T36" fmla="*/ 60 w 188"/>
                <a:gd name="T37" fmla="*/ 13 h 80"/>
                <a:gd name="T38" fmla="*/ 65 w 188"/>
                <a:gd name="T39" fmla="*/ 11 h 80"/>
                <a:gd name="T40" fmla="*/ 70 w 188"/>
                <a:gd name="T41" fmla="*/ 11 h 80"/>
                <a:gd name="T42" fmla="*/ 75 w 188"/>
                <a:gd name="T43" fmla="*/ 11 h 80"/>
                <a:gd name="T44" fmla="*/ 83 w 188"/>
                <a:gd name="T45" fmla="*/ 8 h 80"/>
                <a:gd name="T46" fmla="*/ 88 w 188"/>
                <a:gd name="T47" fmla="*/ 6 h 80"/>
                <a:gd name="T48" fmla="*/ 93 w 188"/>
                <a:gd name="T49" fmla="*/ 6 h 80"/>
                <a:gd name="T50" fmla="*/ 101 w 188"/>
                <a:gd name="T51" fmla="*/ 6 h 80"/>
                <a:gd name="T52" fmla="*/ 106 w 188"/>
                <a:gd name="T53" fmla="*/ 3 h 80"/>
                <a:gd name="T54" fmla="*/ 111 w 188"/>
                <a:gd name="T55" fmla="*/ 3 h 80"/>
                <a:gd name="T56" fmla="*/ 116 w 188"/>
                <a:gd name="T57" fmla="*/ 3 h 80"/>
                <a:gd name="T58" fmla="*/ 121 w 188"/>
                <a:gd name="T59" fmla="*/ 3 h 80"/>
                <a:gd name="T60" fmla="*/ 126 w 188"/>
                <a:gd name="T61" fmla="*/ 0 h 80"/>
                <a:gd name="T62" fmla="*/ 131 w 188"/>
                <a:gd name="T63" fmla="*/ 0 h 80"/>
                <a:gd name="T64" fmla="*/ 139 w 188"/>
                <a:gd name="T65" fmla="*/ 0 h 80"/>
                <a:gd name="T66" fmla="*/ 144 w 188"/>
                <a:gd name="T67" fmla="*/ 0 h 80"/>
                <a:gd name="T68" fmla="*/ 149 w 188"/>
                <a:gd name="T69" fmla="*/ 0 h 80"/>
                <a:gd name="T70" fmla="*/ 151 w 188"/>
                <a:gd name="T71" fmla="*/ 0 h 80"/>
                <a:gd name="T72" fmla="*/ 156 w 188"/>
                <a:gd name="T73" fmla="*/ 0 h 80"/>
                <a:gd name="T74" fmla="*/ 161 w 188"/>
                <a:gd name="T75" fmla="*/ 3 h 80"/>
                <a:gd name="T76" fmla="*/ 167 w 188"/>
                <a:gd name="T77" fmla="*/ 3 h 80"/>
                <a:gd name="T78" fmla="*/ 169 w 188"/>
                <a:gd name="T79" fmla="*/ 3 h 80"/>
                <a:gd name="T80" fmla="*/ 172 w 188"/>
                <a:gd name="T81" fmla="*/ 3 h 80"/>
                <a:gd name="T82" fmla="*/ 179 w 188"/>
                <a:gd name="T83" fmla="*/ 6 h 80"/>
                <a:gd name="T84" fmla="*/ 184 w 188"/>
                <a:gd name="T85" fmla="*/ 8 h 80"/>
                <a:gd name="T86" fmla="*/ 187 w 188"/>
                <a:gd name="T87" fmla="*/ 13 h 80"/>
                <a:gd name="T88" fmla="*/ 187 w 188"/>
                <a:gd name="T89" fmla="*/ 18 h 80"/>
                <a:gd name="T90" fmla="*/ 10 w 188"/>
                <a:gd name="T91" fmla="*/ 79 h 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8"/>
                <a:gd name="T139" fmla="*/ 0 h 80"/>
                <a:gd name="T140" fmla="*/ 188 w 188"/>
                <a:gd name="T141" fmla="*/ 80 h 8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8" h="80">
                  <a:moveTo>
                    <a:pt x="10" y="79"/>
                  </a:moveTo>
                  <a:lnTo>
                    <a:pt x="7" y="76"/>
                  </a:lnTo>
                  <a:lnTo>
                    <a:pt x="5" y="74"/>
                  </a:lnTo>
                  <a:lnTo>
                    <a:pt x="2" y="69"/>
                  </a:lnTo>
                  <a:lnTo>
                    <a:pt x="0" y="64"/>
                  </a:lnTo>
                  <a:lnTo>
                    <a:pt x="0" y="56"/>
                  </a:lnTo>
                  <a:lnTo>
                    <a:pt x="2" y="48"/>
                  </a:lnTo>
                  <a:lnTo>
                    <a:pt x="5" y="43"/>
                  </a:lnTo>
                  <a:lnTo>
                    <a:pt x="7" y="38"/>
                  </a:lnTo>
                  <a:lnTo>
                    <a:pt x="12" y="36"/>
                  </a:lnTo>
                  <a:lnTo>
                    <a:pt x="17" y="31"/>
                  </a:lnTo>
                  <a:lnTo>
                    <a:pt x="20" y="28"/>
                  </a:lnTo>
                  <a:lnTo>
                    <a:pt x="27" y="26"/>
                  </a:lnTo>
                  <a:lnTo>
                    <a:pt x="32" y="23"/>
                  </a:lnTo>
                  <a:lnTo>
                    <a:pt x="37" y="21"/>
                  </a:lnTo>
                  <a:lnTo>
                    <a:pt x="43" y="18"/>
                  </a:lnTo>
                  <a:lnTo>
                    <a:pt x="48" y="18"/>
                  </a:lnTo>
                  <a:lnTo>
                    <a:pt x="53" y="16"/>
                  </a:lnTo>
                  <a:lnTo>
                    <a:pt x="60" y="13"/>
                  </a:lnTo>
                  <a:lnTo>
                    <a:pt x="65" y="11"/>
                  </a:lnTo>
                  <a:lnTo>
                    <a:pt x="70" y="11"/>
                  </a:lnTo>
                  <a:lnTo>
                    <a:pt x="75" y="11"/>
                  </a:lnTo>
                  <a:lnTo>
                    <a:pt x="83" y="8"/>
                  </a:lnTo>
                  <a:lnTo>
                    <a:pt x="88" y="6"/>
                  </a:lnTo>
                  <a:lnTo>
                    <a:pt x="93" y="6"/>
                  </a:lnTo>
                  <a:lnTo>
                    <a:pt x="101" y="6"/>
                  </a:lnTo>
                  <a:lnTo>
                    <a:pt x="106" y="3"/>
                  </a:lnTo>
                  <a:lnTo>
                    <a:pt x="111" y="3"/>
                  </a:lnTo>
                  <a:lnTo>
                    <a:pt x="116" y="3"/>
                  </a:lnTo>
                  <a:lnTo>
                    <a:pt x="121" y="3"/>
                  </a:lnTo>
                  <a:lnTo>
                    <a:pt x="126" y="0"/>
                  </a:lnTo>
                  <a:lnTo>
                    <a:pt x="131" y="0"/>
                  </a:lnTo>
                  <a:lnTo>
                    <a:pt x="139" y="0"/>
                  </a:lnTo>
                  <a:lnTo>
                    <a:pt x="144" y="0"/>
                  </a:lnTo>
                  <a:lnTo>
                    <a:pt x="149" y="0"/>
                  </a:lnTo>
                  <a:lnTo>
                    <a:pt x="151" y="0"/>
                  </a:lnTo>
                  <a:lnTo>
                    <a:pt x="156" y="0"/>
                  </a:lnTo>
                  <a:lnTo>
                    <a:pt x="161" y="3"/>
                  </a:lnTo>
                  <a:lnTo>
                    <a:pt x="167" y="3"/>
                  </a:lnTo>
                  <a:lnTo>
                    <a:pt x="169" y="3"/>
                  </a:lnTo>
                  <a:lnTo>
                    <a:pt x="172" y="3"/>
                  </a:lnTo>
                  <a:lnTo>
                    <a:pt x="179" y="6"/>
                  </a:lnTo>
                  <a:lnTo>
                    <a:pt x="184" y="8"/>
                  </a:lnTo>
                  <a:lnTo>
                    <a:pt x="187" y="13"/>
                  </a:lnTo>
                  <a:lnTo>
                    <a:pt x="187" y="18"/>
                  </a:lnTo>
                  <a:lnTo>
                    <a:pt x="10" y="79"/>
                  </a:lnTo>
                </a:path>
              </a:pathLst>
            </a:custGeom>
            <a:solidFill>
              <a:srgbClr val="FFFFFF"/>
            </a:solidFill>
            <a:ln w="12700" cap="rnd">
              <a:solidFill>
                <a:srgbClr val="000000"/>
              </a:solidFill>
              <a:round/>
              <a:headEnd/>
              <a:tailEnd/>
            </a:ln>
          </p:spPr>
          <p:txBody>
            <a:bodyPr/>
            <a:lstStyle/>
            <a:p>
              <a:endParaRPr lang="en-US"/>
            </a:p>
          </p:txBody>
        </p:sp>
        <p:sp>
          <p:nvSpPr>
            <p:cNvPr id="27659" name="Freeform 5"/>
            <p:cNvSpPr>
              <a:spLocks/>
            </p:cNvSpPr>
            <p:nvPr/>
          </p:nvSpPr>
          <p:spPr bwMode="auto">
            <a:xfrm>
              <a:off x="1232" y="3502"/>
              <a:ext cx="33" cy="46"/>
            </a:xfrm>
            <a:custGeom>
              <a:avLst/>
              <a:gdLst>
                <a:gd name="T0" fmla="*/ 10 w 33"/>
                <a:gd name="T1" fmla="*/ 0 h 46"/>
                <a:gd name="T2" fmla="*/ 12 w 33"/>
                <a:gd name="T3" fmla="*/ 0 h 46"/>
                <a:gd name="T4" fmla="*/ 17 w 33"/>
                <a:gd name="T5" fmla="*/ 0 h 46"/>
                <a:gd name="T6" fmla="*/ 20 w 33"/>
                <a:gd name="T7" fmla="*/ 0 h 46"/>
                <a:gd name="T8" fmla="*/ 22 w 33"/>
                <a:gd name="T9" fmla="*/ 2 h 46"/>
                <a:gd name="T10" fmla="*/ 25 w 33"/>
                <a:gd name="T11" fmla="*/ 5 h 46"/>
                <a:gd name="T12" fmla="*/ 27 w 33"/>
                <a:gd name="T13" fmla="*/ 10 h 46"/>
                <a:gd name="T14" fmla="*/ 27 w 33"/>
                <a:gd name="T15" fmla="*/ 13 h 46"/>
                <a:gd name="T16" fmla="*/ 30 w 33"/>
                <a:gd name="T17" fmla="*/ 15 h 46"/>
                <a:gd name="T18" fmla="*/ 30 w 33"/>
                <a:gd name="T19" fmla="*/ 18 h 46"/>
                <a:gd name="T20" fmla="*/ 30 w 33"/>
                <a:gd name="T21" fmla="*/ 18 h 46"/>
                <a:gd name="T22" fmla="*/ 30 w 33"/>
                <a:gd name="T23" fmla="*/ 20 h 46"/>
                <a:gd name="T24" fmla="*/ 30 w 33"/>
                <a:gd name="T25" fmla="*/ 23 h 46"/>
                <a:gd name="T26" fmla="*/ 32 w 33"/>
                <a:gd name="T27" fmla="*/ 25 h 46"/>
                <a:gd name="T28" fmla="*/ 32 w 33"/>
                <a:gd name="T29" fmla="*/ 28 h 46"/>
                <a:gd name="T30" fmla="*/ 30 w 33"/>
                <a:gd name="T31" fmla="*/ 30 h 46"/>
                <a:gd name="T32" fmla="*/ 30 w 33"/>
                <a:gd name="T33" fmla="*/ 33 h 46"/>
                <a:gd name="T34" fmla="*/ 30 w 33"/>
                <a:gd name="T35" fmla="*/ 35 h 46"/>
                <a:gd name="T36" fmla="*/ 30 w 33"/>
                <a:gd name="T37" fmla="*/ 35 h 46"/>
                <a:gd name="T38" fmla="*/ 30 w 33"/>
                <a:gd name="T39" fmla="*/ 38 h 46"/>
                <a:gd name="T40" fmla="*/ 27 w 33"/>
                <a:gd name="T41" fmla="*/ 40 h 46"/>
                <a:gd name="T42" fmla="*/ 25 w 33"/>
                <a:gd name="T43" fmla="*/ 43 h 46"/>
                <a:gd name="T44" fmla="*/ 22 w 33"/>
                <a:gd name="T45" fmla="*/ 45 h 46"/>
                <a:gd name="T46" fmla="*/ 22 w 33"/>
                <a:gd name="T47" fmla="*/ 45 h 46"/>
                <a:gd name="T48" fmla="*/ 17 w 33"/>
                <a:gd name="T49" fmla="*/ 45 h 46"/>
                <a:gd name="T50" fmla="*/ 15 w 33"/>
                <a:gd name="T51" fmla="*/ 45 h 46"/>
                <a:gd name="T52" fmla="*/ 12 w 33"/>
                <a:gd name="T53" fmla="*/ 43 h 46"/>
                <a:gd name="T54" fmla="*/ 10 w 33"/>
                <a:gd name="T55" fmla="*/ 40 h 46"/>
                <a:gd name="T56" fmla="*/ 7 w 33"/>
                <a:gd name="T57" fmla="*/ 38 h 46"/>
                <a:gd name="T58" fmla="*/ 5 w 33"/>
                <a:gd name="T59" fmla="*/ 35 h 46"/>
                <a:gd name="T60" fmla="*/ 5 w 33"/>
                <a:gd name="T61" fmla="*/ 33 h 46"/>
                <a:gd name="T62" fmla="*/ 2 w 33"/>
                <a:gd name="T63" fmla="*/ 30 h 46"/>
                <a:gd name="T64" fmla="*/ 2 w 33"/>
                <a:gd name="T65" fmla="*/ 28 h 46"/>
                <a:gd name="T66" fmla="*/ 2 w 33"/>
                <a:gd name="T67" fmla="*/ 25 h 46"/>
                <a:gd name="T68" fmla="*/ 2 w 33"/>
                <a:gd name="T69" fmla="*/ 23 h 46"/>
                <a:gd name="T70" fmla="*/ 0 w 33"/>
                <a:gd name="T71" fmla="*/ 20 h 46"/>
                <a:gd name="T72" fmla="*/ 0 w 33"/>
                <a:gd name="T73" fmla="*/ 18 h 46"/>
                <a:gd name="T74" fmla="*/ 0 w 33"/>
                <a:gd name="T75" fmla="*/ 18 h 46"/>
                <a:gd name="T76" fmla="*/ 0 w 33"/>
                <a:gd name="T77" fmla="*/ 15 h 46"/>
                <a:gd name="T78" fmla="*/ 2 w 33"/>
                <a:gd name="T79" fmla="*/ 13 h 46"/>
                <a:gd name="T80" fmla="*/ 2 w 33"/>
                <a:gd name="T81" fmla="*/ 10 h 46"/>
                <a:gd name="T82" fmla="*/ 2 w 33"/>
                <a:gd name="T83" fmla="*/ 7 h 46"/>
                <a:gd name="T84" fmla="*/ 2 w 33"/>
                <a:gd name="T85" fmla="*/ 5 h 46"/>
                <a:gd name="T86" fmla="*/ 5 w 33"/>
                <a:gd name="T87" fmla="*/ 2 h 46"/>
                <a:gd name="T88" fmla="*/ 7 w 33"/>
                <a:gd name="T89" fmla="*/ 0 h 46"/>
                <a:gd name="T90" fmla="*/ 10 w 33"/>
                <a:gd name="T91" fmla="*/ 0 h 4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3"/>
                <a:gd name="T139" fmla="*/ 0 h 46"/>
                <a:gd name="T140" fmla="*/ 33 w 33"/>
                <a:gd name="T141" fmla="*/ 46 h 4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3" h="46">
                  <a:moveTo>
                    <a:pt x="10" y="0"/>
                  </a:moveTo>
                  <a:lnTo>
                    <a:pt x="12" y="0"/>
                  </a:lnTo>
                  <a:lnTo>
                    <a:pt x="17" y="0"/>
                  </a:lnTo>
                  <a:lnTo>
                    <a:pt x="20" y="0"/>
                  </a:lnTo>
                  <a:lnTo>
                    <a:pt x="22" y="2"/>
                  </a:lnTo>
                  <a:lnTo>
                    <a:pt x="25" y="5"/>
                  </a:lnTo>
                  <a:lnTo>
                    <a:pt x="27" y="10"/>
                  </a:lnTo>
                  <a:lnTo>
                    <a:pt x="27" y="13"/>
                  </a:lnTo>
                  <a:lnTo>
                    <a:pt x="30" y="15"/>
                  </a:lnTo>
                  <a:lnTo>
                    <a:pt x="30" y="18"/>
                  </a:lnTo>
                  <a:lnTo>
                    <a:pt x="30" y="20"/>
                  </a:lnTo>
                  <a:lnTo>
                    <a:pt x="30" y="23"/>
                  </a:lnTo>
                  <a:lnTo>
                    <a:pt x="32" y="25"/>
                  </a:lnTo>
                  <a:lnTo>
                    <a:pt x="32" y="28"/>
                  </a:lnTo>
                  <a:lnTo>
                    <a:pt x="30" y="30"/>
                  </a:lnTo>
                  <a:lnTo>
                    <a:pt x="30" y="33"/>
                  </a:lnTo>
                  <a:lnTo>
                    <a:pt x="30" y="35"/>
                  </a:lnTo>
                  <a:lnTo>
                    <a:pt x="30" y="38"/>
                  </a:lnTo>
                  <a:lnTo>
                    <a:pt x="27" y="40"/>
                  </a:lnTo>
                  <a:lnTo>
                    <a:pt x="25" y="43"/>
                  </a:lnTo>
                  <a:lnTo>
                    <a:pt x="22" y="45"/>
                  </a:lnTo>
                  <a:lnTo>
                    <a:pt x="17" y="45"/>
                  </a:lnTo>
                  <a:lnTo>
                    <a:pt x="15" y="45"/>
                  </a:lnTo>
                  <a:lnTo>
                    <a:pt x="12" y="43"/>
                  </a:lnTo>
                  <a:lnTo>
                    <a:pt x="10" y="40"/>
                  </a:lnTo>
                  <a:lnTo>
                    <a:pt x="7" y="38"/>
                  </a:lnTo>
                  <a:lnTo>
                    <a:pt x="5" y="35"/>
                  </a:lnTo>
                  <a:lnTo>
                    <a:pt x="5" y="33"/>
                  </a:lnTo>
                  <a:lnTo>
                    <a:pt x="2" y="30"/>
                  </a:lnTo>
                  <a:lnTo>
                    <a:pt x="2" y="28"/>
                  </a:lnTo>
                  <a:lnTo>
                    <a:pt x="2" y="25"/>
                  </a:lnTo>
                  <a:lnTo>
                    <a:pt x="2" y="23"/>
                  </a:lnTo>
                  <a:lnTo>
                    <a:pt x="0" y="20"/>
                  </a:lnTo>
                  <a:lnTo>
                    <a:pt x="0" y="18"/>
                  </a:lnTo>
                  <a:lnTo>
                    <a:pt x="0" y="15"/>
                  </a:lnTo>
                  <a:lnTo>
                    <a:pt x="2" y="13"/>
                  </a:lnTo>
                  <a:lnTo>
                    <a:pt x="2" y="10"/>
                  </a:lnTo>
                  <a:lnTo>
                    <a:pt x="2" y="7"/>
                  </a:lnTo>
                  <a:lnTo>
                    <a:pt x="2" y="5"/>
                  </a:lnTo>
                  <a:lnTo>
                    <a:pt x="5" y="2"/>
                  </a:lnTo>
                  <a:lnTo>
                    <a:pt x="7" y="0"/>
                  </a:lnTo>
                  <a:lnTo>
                    <a:pt x="10" y="0"/>
                  </a:lnTo>
                </a:path>
              </a:pathLst>
            </a:custGeom>
            <a:solidFill>
              <a:srgbClr val="000000"/>
            </a:solidFill>
            <a:ln w="12700" cap="rnd">
              <a:solidFill>
                <a:srgbClr val="000000"/>
              </a:solidFill>
              <a:round/>
              <a:headEnd/>
              <a:tailEnd/>
            </a:ln>
          </p:spPr>
          <p:txBody>
            <a:bodyPr/>
            <a:lstStyle/>
            <a:p>
              <a:endParaRPr lang="en-US"/>
            </a:p>
          </p:txBody>
        </p:sp>
        <p:sp>
          <p:nvSpPr>
            <p:cNvPr id="27660" name="Freeform 6"/>
            <p:cNvSpPr>
              <a:spLocks/>
            </p:cNvSpPr>
            <p:nvPr/>
          </p:nvSpPr>
          <p:spPr bwMode="auto">
            <a:xfrm>
              <a:off x="1239" y="3492"/>
              <a:ext cx="39" cy="64"/>
            </a:xfrm>
            <a:custGeom>
              <a:avLst/>
              <a:gdLst>
                <a:gd name="T0" fmla="*/ 0 w 39"/>
                <a:gd name="T1" fmla="*/ 2 h 64"/>
                <a:gd name="T2" fmla="*/ 3 w 39"/>
                <a:gd name="T3" fmla="*/ 2 h 64"/>
                <a:gd name="T4" fmla="*/ 5 w 39"/>
                <a:gd name="T5" fmla="*/ 0 h 64"/>
                <a:gd name="T6" fmla="*/ 8 w 39"/>
                <a:gd name="T7" fmla="*/ 0 h 64"/>
                <a:gd name="T8" fmla="*/ 10 w 39"/>
                <a:gd name="T9" fmla="*/ 0 h 64"/>
                <a:gd name="T10" fmla="*/ 13 w 39"/>
                <a:gd name="T11" fmla="*/ 0 h 64"/>
                <a:gd name="T12" fmla="*/ 15 w 39"/>
                <a:gd name="T13" fmla="*/ 2 h 64"/>
                <a:gd name="T14" fmla="*/ 18 w 39"/>
                <a:gd name="T15" fmla="*/ 2 h 64"/>
                <a:gd name="T16" fmla="*/ 20 w 39"/>
                <a:gd name="T17" fmla="*/ 5 h 64"/>
                <a:gd name="T18" fmla="*/ 23 w 39"/>
                <a:gd name="T19" fmla="*/ 7 h 64"/>
                <a:gd name="T20" fmla="*/ 25 w 39"/>
                <a:gd name="T21" fmla="*/ 7 h 64"/>
                <a:gd name="T22" fmla="*/ 28 w 39"/>
                <a:gd name="T23" fmla="*/ 10 h 64"/>
                <a:gd name="T24" fmla="*/ 31 w 39"/>
                <a:gd name="T25" fmla="*/ 12 h 64"/>
                <a:gd name="T26" fmla="*/ 33 w 39"/>
                <a:gd name="T27" fmla="*/ 15 h 64"/>
                <a:gd name="T28" fmla="*/ 33 w 39"/>
                <a:gd name="T29" fmla="*/ 17 h 64"/>
                <a:gd name="T30" fmla="*/ 33 w 39"/>
                <a:gd name="T31" fmla="*/ 20 h 64"/>
                <a:gd name="T32" fmla="*/ 36 w 39"/>
                <a:gd name="T33" fmla="*/ 25 h 64"/>
                <a:gd name="T34" fmla="*/ 36 w 39"/>
                <a:gd name="T35" fmla="*/ 25 h 64"/>
                <a:gd name="T36" fmla="*/ 36 w 39"/>
                <a:gd name="T37" fmla="*/ 30 h 64"/>
                <a:gd name="T38" fmla="*/ 38 w 39"/>
                <a:gd name="T39" fmla="*/ 33 h 64"/>
                <a:gd name="T40" fmla="*/ 38 w 39"/>
                <a:gd name="T41" fmla="*/ 35 h 64"/>
                <a:gd name="T42" fmla="*/ 38 w 39"/>
                <a:gd name="T43" fmla="*/ 40 h 64"/>
                <a:gd name="T44" fmla="*/ 38 w 39"/>
                <a:gd name="T45" fmla="*/ 43 h 64"/>
                <a:gd name="T46" fmla="*/ 36 w 39"/>
                <a:gd name="T47" fmla="*/ 45 h 64"/>
                <a:gd name="T48" fmla="*/ 36 w 39"/>
                <a:gd name="T49" fmla="*/ 48 h 64"/>
                <a:gd name="T50" fmla="*/ 36 w 39"/>
                <a:gd name="T51" fmla="*/ 50 h 64"/>
                <a:gd name="T52" fmla="*/ 33 w 39"/>
                <a:gd name="T53" fmla="*/ 53 h 64"/>
                <a:gd name="T54" fmla="*/ 33 w 39"/>
                <a:gd name="T55" fmla="*/ 55 h 64"/>
                <a:gd name="T56" fmla="*/ 31 w 39"/>
                <a:gd name="T57" fmla="*/ 58 h 64"/>
                <a:gd name="T58" fmla="*/ 28 w 39"/>
                <a:gd name="T59" fmla="*/ 60 h 64"/>
                <a:gd name="T60" fmla="*/ 25 w 39"/>
                <a:gd name="T61" fmla="*/ 60 h 64"/>
                <a:gd name="T62" fmla="*/ 23 w 39"/>
                <a:gd name="T63" fmla="*/ 63 h 64"/>
                <a:gd name="T64" fmla="*/ 20 w 39"/>
                <a:gd name="T65" fmla="*/ 63 h 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9"/>
                <a:gd name="T100" fmla="*/ 0 h 64"/>
                <a:gd name="T101" fmla="*/ 39 w 39"/>
                <a:gd name="T102" fmla="*/ 64 h 6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9" h="64">
                  <a:moveTo>
                    <a:pt x="0" y="2"/>
                  </a:moveTo>
                  <a:lnTo>
                    <a:pt x="3" y="2"/>
                  </a:lnTo>
                  <a:lnTo>
                    <a:pt x="5" y="0"/>
                  </a:lnTo>
                  <a:lnTo>
                    <a:pt x="8" y="0"/>
                  </a:lnTo>
                  <a:lnTo>
                    <a:pt x="10" y="0"/>
                  </a:lnTo>
                  <a:lnTo>
                    <a:pt x="13" y="0"/>
                  </a:lnTo>
                  <a:lnTo>
                    <a:pt x="15" y="2"/>
                  </a:lnTo>
                  <a:lnTo>
                    <a:pt x="18" y="2"/>
                  </a:lnTo>
                  <a:lnTo>
                    <a:pt x="20" y="5"/>
                  </a:lnTo>
                  <a:lnTo>
                    <a:pt x="23" y="7"/>
                  </a:lnTo>
                  <a:lnTo>
                    <a:pt x="25" y="7"/>
                  </a:lnTo>
                  <a:lnTo>
                    <a:pt x="28" y="10"/>
                  </a:lnTo>
                  <a:lnTo>
                    <a:pt x="31" y="12"/>
                  </a:lnTo>
                  <a:lnTo>
                    <a:pt x="33" y="15"/>
                  </a:lnTo>
                  <a:lnTo>
                    <a:pt x="33" y="17"/>
                  </a:lnTo>
                  <a:lnTo>
                    <a:pt x="33" y="20"/>
                  </a:lnTo>
                  <a:lnTo>
                    <a:pt x="36" y="25"/>
                  </a:lnTo>
                  <a:lnTo>
                    <a:pt x="36" y="30"/>
                  </a:lnTo>
                  <a:lnTo>
                    <a:pt x="38" y="33"/>
                  </a:lnTo>
                  <a:lnTo>
                    <a:pt x="38" y="35"/>
                  </a:lnTo>
                  <a:lnTo>
                    <a:pt x="38" y="40"/>
                  </a:lnTo>
                  <a:lnTo>
                    <a:pt x="38" y="43"/>
                  </a:lnTo>
                  <a:lnTo>
                    <a:pt x="36" y="45"/>
                  </a:lnTo>
                  <a:lnTo>
                    <a:pt x="36" y="48"/>
                  </a:lnTo>
                  <a:lnTo>
                    <a:pt x="36" y="50"/>
                  </a:lnTo>
                  <a:lnTo>
                    <a:pt x="33" y="53"/>
                  </a:lnTo>
                  <a:lnTo>
                    <a:pt x="33" y="55"/>
                  </a:lnTo>
                  <a:lnTo>
                    <a:pt x="31" y="58"/>
                  </a:lnTo>
                  <a:lnTo>
                    <a:pt x="28" y="60"/>
                  </a:lnTo>
                  <a:lnTo>
                    <a:pt x="25" y="60"/>
                  </a:lnTo>
                  <a:lnTo>
                    <a:pt x="23" y="63"/>
                  </a:lnTo>
                  <a:lnTo>
                    <a:pt x="20" y="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61" name="Freeform 7"/>
            <p:cNvSpPr>
              <a:spLocks/>
            </p:cNvSpPr>
            <p:nvPr/>
          </p:nvSpPr>
          <p:spPr bwMode="auto">
            <a:xfrm>
              <a:off x="1257" y="3484"/>
              <a:ext cx="39" cy="67"/>
            </a:xfrm>
            <a:custGeom>
              <a:avLst/>
              <a:gdLst>
                <a:gd name="T0" fmla="*/ 0 w 39"/>
                <a:gd name="T1" fmla="*/ 0 h 67"/>
                <a:gd name="T2" fmla="*/ 2 w 39"/>
                <a:gd name="T3" fmla="*/ 0 h 67"/>
                <a:gd name="T4" fmla="*/ 5 w 39"/>
                <a:gd name="T5" fmla="*/ 0 h 67"/>
                <a:gd name="T6" fmla="*/ 7 w 39"/>
                <a:gd name="T7" fmla="*/ 0 h 67"/>
                <a:gd name="T8" fmla="*/ 10 w 39"/>
                <a:gd name="T9" fmla="*/ 0 h 67"/>
                <a:gd name="T10" fmla="*/ 13 w 39"/>
                <a:gd name="T11" fmla="*/ 0 h 67"/>
                <a:gd name="T12" fmla="*/ 15 w 39"/>
                <a:gd name="T13" fmla="*/ 0 h 67"/>
                <a:gd name="T14" fmla="*/ 18 w 39"/>
                <a:gd name="T15" fmla="*/ 3 h 67"/>
                <a:gd name="T16" fmla="*/ 20 w 39"/>
                <a:gd name="T17" fmla="*/ 5 h 67"/>
                <a:gd name="T18" fmla="*/ 23 w 39"/>
                <a:gd name="T19" fmla="*/ 8 h 67"/>
                <a:gd name="T20" fmla="*/ 25 w 39"/>
                <a:gd name="T21" fmla="*/ 8 h 67"/>
                <a:gd name="T22" fmla="*/ 28 w 39"/>
                <a:gd name="T23" fmla="*/ 10 h 67"/>
                <a:gd name="T24" fmla="*/ 30 w 39"/>
                <a:gd name="T25" fmla="*/ 13 h 67"/>
                <a:gd name="T26" fmla="*/ 33 w 39"/>
                <a:gd name="T27" fmla="*/ 15 h 67"/>
                <a:gd name="T28" fmla="*/ 33 w 39"/>
                <a:gd name="T29" fmla="*/ 20 h 67"/>
                <a:gd name="T30" fmla="*/ 35 w 39"/>
                <a:gd name="T31" fmla="*/ 23 h 67"/>
                <a:gd name="T32" fmla="*/ 35 w 39"/>
                <a:gd name="T33" fmla="*/ 25 h 67"/>
                <a:gd name="T34" fmla="*/ 35 w 39"/>
                <a:gd name="T35" fmla="*/ 28 h 67"/>
                <a:gd name="T36" fmla="*/ 38 w 39"/>
                <a:gd name="T37" fmla="*/ 31 h 67"/>
                <a:gd name="T38" fmla="*/ 38 w 39"/>
                <a:gd name="T39" fmla="*/ 36 h 67"/>
                <a:gd name="T40" fmla="*/ 38 w 39"/>
                <a:gd name="T41" fmla="*/ 38 h 67"/>
                <a:gd name="T42" fmla="*/ 38 w 39"/>
                <a:gd name="T43" fmla="*/ 41 h 67"/>
                <a:gd name="T44" fmla="*/ 38 w 39"/>
                <a:gd name="T45" fmla="*/ 43 h 67"/>
                <a:gd name="T46" fmla="*/ 38 w 39"/>
                <a:gd name="T47" fmla="*/ 48 h 67"/>
                <a:gd name="T48" fmla="*/ 38 w 39"/>
                <a:gd name="T49" fmla="*/ 51 h 67"/>
                <a:gd name="T50" fmla="*/ 35 w 39"/>
                <a:gd name="T51" fmla="*/ 53 h 67"/>
                <a:gd name="T52" fmla="*/ 35 w 39"/>
                <a:gd name="T53" fmla="*/ 56 h 67"/>
                <a:gd name="T54" fmla="*/ 33 w 39"/>
                <a:gd name="T55" fmla="*/ 58 h 67"/>
                <a:gd name="T56" fmla="*/ 33 w 39"/>
                <a:gd name="T57" fmla="*/ 61 h 67"/>
                <a:gd name="T58" fmla="*/ 30 w 39"/>
                <a:gd name="T59" fmla="*/ 63 h 67"/>
                <a:gd name="T60" fmla="*/ 28 w 39"/>
                <a:gd name="T61" fmla="*/ 63 h 67"/>
                <a:gd name="T62" fmla="*/ 25 w 39"/>
                <a:gd name="T63" fmla="*/ 66 h 67"/>
                <a:gd name="T64" fmla="*/ 23 w 39"/>
                <a:gd name="T65" fmla="*/ 66 h 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9"/>
                <a:gd name="T100" fmla="*/ 0 h 67"/>
                <a:gd name="T101" fmla="*/ 39 w 39"/>
                <a:gd name="T102" fmla="*/ 67 h 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9" h="67">
                  <a:moveTo>
                    <a:pt x="0" y="0"/>
                  </a:moveTo>
                  <a:lnTo>
                    <a:pt x="2" y="0"/>
                  </a:lnTo>
                  <a:lnTo>
                    <a:pt x="5" y="0"/>
                  </a:lnTo>
                  <a:lnTo>
                    <a:pt x="7" y="0"/>
                  </a:lnTo>
                  <a:lnTo>
                    <a:pt x="10" y="0"/>
                  </a:lnTo>
                  <a:lnTo>
                    <a:pt x="13" y="0"/>
                  </a:lnTo>
                  <a:lnTo>
                    <a:pt x="15" y="0"/>
                  </a:lnTo>
                  <a:lnTo>
                    <a:pt x="18" y="3"/>
                  </a:lnTo>
                  <a:lnTo>
                    <a:pt x="20" y="5"/>
                  </a:lnTo>
                  <a:lnTo>
                    <a:pt x="23" y="8"/>
                  </a:lnTo>
                  <a:lnTo>
                    <a:pt x="25" y="8"/>
                  </a:lnTo>
                  <a:lnTo>
                    <a:pt x="28" y="10"/>
                  </a:lnTo>
                  <a:lnTo>
                    <a:pt x="30" y="13"/>
                  </a:lnTo>
                  <a:lnTo>
                    <a:pt x="33" y="15"/>
                  </a:lnTo>
                  <a:lnTo>
                    <a:pt x="33" y="20"/>
                  </a:lnTo>
                  <a:lnTo>
                    <a:pt x="35" y="23"/>
                  </a:lnTo>
                  <a:lnTo>
                    <a:pt x="35" y="25"/>
                  </a:lnTo>
                  <a:lnTo>
                    <a:pt x="35" y="28"/>
                  </a:lnTo>
                  <a:lnTo>
                    <a:pt x="38" y="31"/>
                  </a:lnTo>
                  <a:lnTo>
                    <a:pt x="38" y="36"/>
                  </a:lnTo>
                  <a:lnTo>
                    <a:pt x="38" y="38"/>
                  </a:lnTo>
                  <a:lnTo>
                    <a:pt x="38" y="41"/>
                  </a:lnTo>
                  <a:lnTo>
                    <a:pt x="38" y="43"/>
                  </a:lnTo>
                  <a:lnTo>
                    <a:pt x="38" y="48"/>
                  </a:lnTo>
                  <a:lnTo>
                    <a:pt x="38" y="51"/>
                  </a:lnTo>
                  <a:lnTo>
                    <a:pt x="35" y="53"/>
                  </a:lnTo>
                  <a:lnTo>
                    <a:pt x="35" y="56"/>
                  </a:lnTo>
                  <a:lnTo>
                    <a:pt x="33" y="58"/>
                  </a:lnTo>
                  <a:lnTo>
                    <a:pt x="33" y="61"/>
                  </a:lnTo>
                  <a:lnTo>
                    <a:pt x="30" y="63"/>
                  </a:lnTo>
                  <a:lnTo>
                    <a:pt x="28" y="63"/>
                  </a:lnTo>
                  <a:lnTo>
                    <a:pt x="25" y="66"/>
                  </a:lnTo>
                  <a:lnTo>
                    <a:pt x="23" y="6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62" name="Freeform 8"/>
            <p:cNvSpPr>
              <a:spLocks/>
            </p:cNvSpPr>
            <p:nvPr/>
          </p:nvSpPr>
          <p:spPr bwMode="auto">
            <a:xfrm>
              <a:off x="867" y="3393"/>
              <a:ext cx="272" cy="272"/>
            </a:xfrm>
            <a:custGeom>
              <a:avLst/>
              <a:gdLst>
                <a:gd name="T0" fmla="*/ 58 w 272"/>
                <a:gd name="T1" fmla="*/ 0 h 272"/>
                <a:gd name="T2" fmla="*/ 21 w 272"/>
                <a:gd name="T3" fmla="*/ 8 h 272"/>
                <a:gd name="T4" fmla="*/ 18 w 272"/>
                <a:gd name="T5" fmla="*/ 10 h 272"/>
                <a:gd name="T6" fmla="*/ 13 w 272"/>
                <a:gd name="T7" fmla="*/ 13 h 272"/>
                <a:gd name="T8" fmla="*/ 10 w 272"/>
                <a:gd name="T9" fmla="*/ 13 h 272"/>
                <a:gd name="T10" fmla="*/ 8 w 272"/>
                <a:gd name="T11" fmla="*/ 15 h 272"/>
                <a:gd name="T12" fmla="*/ 5 w 272"/>
                <a:gd name="T13" fmla="*/ 15 h 272"/>
                <a:gd name="T14" fmla="*/ 3 w 272"/>
                <a:gd name="T15" fmla="*/ 21 h 272"/>
                <a:gd name="T16" fmla="*/ 3 w 272"/>
                <a:gd name="T17" fmla="*/ 23 h 272"/>
                <a:gd name="T18" fmla="*/ 0 w 272"/>
                <a:gd name="T19" fmla="*/ 26 h 272"/>
                <a:gd name="T20" fmla="*/ 0 w 272"/>
                <a:gd name="T21" fmla="*/ 28 h 272"/>
                <a:gd name="T22" fmla="*/ 0 w 272"/>
                <a:gd name="T23" fmla="*/ 31 h 272"/>
                <a:gd name="T24" fmla="*/ 0 w 272"/>
                <a:gd name="T25" fmla="*/ 33 h 272"/>
                <a:gd name="T26" fmla="*/ 3 w 272"/>
                <a:gd name="T27" fmla="*/ 36 h 272"/>
                <a:gd name="T28" fmla="*/ 3 w 272"/>
                <a:gd name="T29" fmla="*/ 41 h 272"/>
                <a:gd name="T30" fmla="*/ 3 w 272"/>
                <a:gd name="T31" fmla="*/ 43 h 272"/>
                <a:gd name="T32" fmla="*/ 58 w 272"/>
                <a:gd name="T33" fmla="*/ 271 h 272"/>
                <a:gd name="T34" fmla="*/ 271 w 272"/>
                <a:gd name="T35" fmla="*/ 185 h 272"/>
                <a:gd name="T36" fmla="*/ 58 w 272"/>
                <a:gd name="T37" fmla="*/ 0 h 2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2"/>
                <a:gd name="T58" fmla="*/ 0 h 272"/>
                <a:gd name="T59" fmla="*/ 272 w 272"/>
                <a:gd name="T60" fmla="*/ 272 h 2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2" h="272">
                  <a:moveTo>
                    <a:pt x="58" y="0"/>
                  </a:moveTo>
                  <a:lnTo>
                    <a:pt x="21" y="8"/>
                  </a:lnTo>
                  <a:lnTo>
                    <a:pt x="18" y="10"/>
                  </a:lnTo>
                  <a:lnTo>
                    <a:pt x="13" y="13"/>
                  </a:lnTo>
                  <a:lnTo>
                    <a:pt x="10" y="13"/>
                  </a:lnTo>
                  <a:lnTo>
                    <a:pt x="8" y="15"/>
                  </a:lnTo>
                  <a:lnTo>
                    <a:pt x="5" y="15"/>
                  </a:lnTo>
                  <a:lnTo>
                    <a:pt x="3" y="21"/>
                  </a:lnTo>
                  <a:lnTo>
                    <a:pt x="3" y="23"/>
                  </a:lnTo>
                  <a:lnTo>
                    <a:pt x="0" y="26"/>
                  </a:lnTo>
                  <a:lnTo>
                    <a:pt x="0" y="28"/>
                  </a:lnTo>
                  <a:lnTo>
                    <a:pt x="0" y="31"/>
                  </a:lnTo>
                  <a:lnTo>
                    <a:pt x="0" y="33"/>
                  </a:lnTo>
                  <a:lnTo>
                    <a:pt x="3" y="36"/>
                  </a:lnTo>
                  <a:lnTo>
                    <a:pt x="3" y="41"/>
                  </a:lnTo>
                  <a:lnTo>
                    <a:pt x="3" y="43"/>
                  </a:lnTo>
                  <a:lnTo>
                    <a:pt x="58" y="271"/>
                  </a:lnTo>
                  <a:lnTo>
                    <a:pt x="271" y="185"/>
                  </a:lnTo>
                  <a:lnTo>
                    <a:pt x="58" y="0"/>
                  </a:lnTo>
                </a:path>
              </a:pathLst>
            </a:custGeom>
            <a:solidFill>
              <a:srgbClr val="FFFFFF"/>
            </a:solidFill>
            <a:ln w="12700" cap="rnd">
              <a:solidFill>
                <a:srgbClr val="000000"/>
              </a:solidFill>
              <a:round/>
              <a:headEnd/>
              <a:tailEnd/>
            </a:ln>
          </p:spPr>
          <p:txBody>
            <a:bodyPr/>
            <a:lstStyle/>
            <a:p>
              <a:endParaRPr lang="en-US"/>
            </a:p>
          </p:txBody>
        </p:sp>
        <p:sp>
          <p:nvSpPr>
            <p:cNvPr id="27663" name="Freeform 9"/>
            <p:cNvSpPr>
              <a:spLocks/>
            </p:cNvSpPr>
            <p:nvPr/>
          </p:nvSpPr>
          <p:spPr bwMode="auto">
            <a:xfrm>
              <a:off x="399" y="3454"/>
              <a:ext cx="1218" cy="539"/>
            </a:xfrm>
            <a:custGeom>
              <a:avLst/>
              <a:gdLst>
                <a:gd name="T0" fmla="*/ 1217 w 1218"/>
                <a:gd name="T1" fmla="*/ 5 h 539"/>
                <a:gd name="T2" fmla="*/ 1215 w 1218"/>
                <a:gd name="T3" fmla="*/ 15 h 539"/>
                <a:gd name="T4" fmla="*/ 1202 w 1218"/>
                <a:gd name="T5" fmla="*/ 28 h 539"/>
                <a:gd name="T6" fmla="*/ 1184 w 1218"/>
                <a:gd name="T7" fmla="*/ 45 h 539"/>
                <a:gd name="T8" fmla="*/ 1164 w 1218"/>
                <a:gd name="T9" fmla="*/ 66 h 539"/>
                <a:gd name="T10" fmla="*/ 1146 w 1218"/>
                <a:gd name="T11" fmla="*/ 83 h 539"/>
                <a:gd name="T12" fmla="*/ 1126 w 1218"/>
                <a:gd name="T13" fmla="*/ 103 h 539"/>
                <a:gd name="T14" fmla="*/ 1106 w 1218"/>
                <a:gd name="T15" fmla="*/ 124 h 539"/>
                <a:gd name="T16" fmla="*/ 1086 w 1218"/>
                <a:gd name="T17" fmla="*/ 141 h 539"/>
                <a:gd name="T18" fmla="*/ 1063 w 1218"/>
                <a:gd name="T19" fmla="*/ 162 h 539"/>
                <a:gd name="T20" fmla="*/ 1040 w 1218"/>
                <a:gd name="T21" fmla="*/ 182 h 539"/>
                <a:gd name="T22" fmla="*/ 1015 w 1218"/>
                <a:gd name="T23" fmla="*/ 199 h 539"/>
                <a:gd name="T24" fmla="*/ 989 w 1218"/>
                <a:gd name="T25" fmla="*/ 217 h 539"/>
                <a:gd name="T26" fmla="*/ 962 w 1218"/>
                <a:gd name="T27" fmla="*/ 235 h 539"/>
                <a:gd name="T28" fmla="*/ 934 w 1218"/>
                <a:gd name="T29" fmla="*/ 252 h 539"/>
                <a:gd name="T30" fmla="*/ 903 w 1218"/>
                <a:gd name="T31" fmla="*/ 268 h 539"/>
                <a:gd name="T32" fmla="*/ 871 w 1218"/>
                <a:gd name="T33" fmla="*/ 283 h 539"/>
                <a:gd name="T34" fmla="*/ 835 w 1218"/>
                <a:gd name="T35" fmla="*/ 298 h 539"/>
                <a:gd name="T36" fmla="*/ 688 w 1218"/>
                <a:gd name="T37" fmla="*/ 351 h 539"/>
                <a:gd name="T38" fmla="*/ 435 w 1218"/>
                <a:gd name="T39" fmla="*/ 447 h 539"/>
                <a:gd name="T40" fmla="*/ 286 w 1218"/>
                <a:gd name="T41" fmla="*/ 502 h 539"/>
                <a:gd name="T42" fmla="*/ 243 w 1218"/>
                <a:gd name="T43" fmla="*/ 518 h 539"/>
                <a:gd name="T44" fmla="*/ 198 w 1218"/>
                <a:gd name="T45" fmla="*/ 528 h 539"/>
                <a:gd name="T46" fmla="*/ 147 w 1218"/>
                <a:gd name="T47" fmla="*/ 535 h 539"/>
                <a:gd name="T48" fmla="*/ 109 w 1218"/>
                <a:gd name="T49" fmla="*/ 538 h 539"/>
                <a:gd name="T50" fmla="*/ 91 w 1218"/>
                <a:gd name="T51" fmla="*/ 538 h 539"/>
                <a:gd name="T52" fmla="*/ 74 w 1218"/>
                <a:gd name="T53" fmla="*/ 538 h 539"/>
                <a:gd name="T54" fmla="*/ 58 w 1218"/>
                <a:gd name="T55" fmla="*/ 535 h 539"/>
                <a:gd name="T56" fmla="*/ 33 w 1218"/>
                <a:gd name="T57" fmla="*/ 530 h 539"/>
                <a:gd name="T58" fmla="*/ 10 w 1218"/>
                <a:gd name="T59" fmla="*/ 510 h 539"/>
                <a:gd name="T60" fmla="*/ 0 w 1218"/>
                <a:gd name="T61" fmla="*/ 482 h 539"/>
                <a:gd name="T62" fmla="*/ 8 w 1218"/>
                <a:gd name="T63" fmla="*/ 452 h 539"/>
                <a:gd name="T64" fmla="*/ 31 w 1218"/>
                <a:gd name="T65" fmla="*/ 429 h 539"/>
                <a:gd name="T66" fmla="*/ 53 w 1218"/>
                <a:gd name="T67" fmla="*/ 409 h 539"/>
                <a:gd name="T68" fmla="*/ 71 w 1218"/>
                <a:gd name="T69" fmla="*/ 391 h 539"/>
                <a:gd name="T70" fmla="*/ 81 w 1218"/>
                <a:gd name="T71" fmla="*/ 376 h 539"/>
                <a:gd name="T72" fmla="*/ 96 w 1218"/>
                <a:gd name="T73" fmla="*/ 359 h 539"/>
                <a:gd name="T74" fmla="*/ 114 w 1218"/>
                <a:gd name="T75" fmla="*/ 346 h 539"/>
                <a:gd name="T76" fmla="*/ 132 w 1218"/>
                <a:gd name="T77" fmla="*/ 336 h 539"/>
                <a:gd name="T78" fmla="*/ 150 w 1218"/>
                <a:gd name="T79" fmla="*/ 328 h 539"/>
                <a:gd name="T80" fmla="*/ 817 w 1218"/>
                <a:gd name="T81" fmla="*/ 76 h 539"/>
                <a:gd name="T82" fmla="*/ 840 w 1218"/>
                <a:gd name="T83" fmla="*/ 68 h 539"/>
                <a:gd name="T84" fmla="*/ 865 w 1218"/>
                <a:gd name="T85" fmla="*/ 61 h 539"/>
                <a:gd name="T86" fmla="*/ 888 w 1218"/>
                <a:gd name="T87" fmla="*/ 53 h 539"/>
                <a:gd name="T88" fmla="*/ 914 w 1218"/>
                <a:gd name="T89" fmla="*/ 45 h 539"/>
                <a:gd name="T90" fmla="*/ 936 w 1218"/>
                <a:gd name="T91" fmla="*/ 40 h 539"/>
                <a:gd name="T92" fmla="*/ 959 w 1218"/>
                <a:gd name="T93" fmla="*/ 33 h 539"/>
                <a:gd name="T94" fmla="*/ 984 w 1218"/>
                <a:gd name="T95" fmla="*/ 28 h 539"/>
                <a:gd name="T96" fmla="*/ 1010 w 1218"/>
                <a:gd name="T97" fmla="*/ 20 h 539"/>
                <a:gd name="T98" fmla="*/ 1035 w 1218"/>
                <a:gd name="T99" fmla="*/ 18 h 539"/>
                <a:gd name="T100" fmla="*/ 1060 w 1218"/>
                <a:gd name="T101" fmla="*/ 13 h 539"/>
                <a:gd name="T102" fmla="*/ 1086 w 1218"/>
                <a:gd name="T103" fmla="*/ 7 h 539"/>
                <a:gd name="T104" fmla="*/ 1111 w 1218"/>
                <a:gd name="T105" fmla="*/ 5 h 539"/>
                <a:gd name="T106" fmla="*/ 1136 w 1218"/>
                <a:gd name="T107" fmla="*/ 2 h 539"/>
                <a:gd name="T108" fmla="*/ 1164 w 1218"/>
                <a:gd name="T109" fmla="*/ 0 h 539"/>
                <a:gd name="T110" fmla="*/ 1189 w 1218"/>
                <a:gd name="T111" fmla="*/ 0 h 539"/>
                <a:gd name="T112" fmla="*/ 1217 w 1218"/>
                <a:gd name="T113" fmla="*/ 0 h 53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18"/>
                <a:gd name="T172" fmla="*/ 0 h 539"/>
                <a:gd name="T173" fmla="*/ 1218 w 1218"/>
                <a:gd name="T174" fmla="*/ 539 h 53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18" h="539">
                  <a:moveTo>
                    <a:pt x="1217" y="0"/>
                  </a:moveTo>
                  <a:lnTo>
                    <a:pt x="1217" y="5"/>
                  </a:lnTo>
                  <a:lnTo>
                    <a:pt x="1215" y="10"/>
                  </a:lnTo>
                  <a:lnTo>
                    <a:pt x="1215" y="15"/>
                  </a:lnTo>
                  <a:lnTo>
                    <a:pt x="1212" y="18"/>
                  </a:lnTo>
                  <a:lnTo>
                    <a:pt x="1202" y="28"/>
                  </a:lnTo>
                  <a:lnTo>
                    <a:pt x="1194" y="38"/>
                  </a:lnTo>
                  <a:lnTo>
                    <a:pt x="1184" y="45"/>
                  </a:lnTo>
                  <a:lnTo>
                    <a:pt x="1174" y="55"/>
                  </a:lnTo>
                  <a:lnTo>
                    <a:pt x="1164" y="66"/>
                  </a:lnTo>
                  <a:lnTo>
                    <a:pt x="1156" y="73"/>
                  </a:lnTo>
                  <a:lnTo>
                    <a:pt x="1146" y="83"/>
                  </a:lnTo>
                  <a:lnTo>
                    <a:pt x="1136" y="93"/>
                  </a:lnTo>
                  <a:lnTo>
                    <a:pt x="1126" y="103"/>
                  </a:lnTo>
                  <a:lnTo>
                    <a:pt x="1116" y="114"/>
                  </a:lnTo>
                  <a:lnTo>
                    <a:pt x="1106" y="124"/>
                  </a:lnTo>
                  <a:lnTo>
                    <a:pt x="1096" y="134"/>
                  </a:lnTo>
                  <a:lnTo>
                    <a:pt x="1086" y="141"/>
                  </a:lnTo>
                  <a:lnTo>
                    <a:pt x="1073" y="151"/>
                  </a:lnTo>
                  <a:lnTo>
                    <a:pt x="1063" y="162"/>
                  </a:lnTo>
                  <a:lnTo>
                    <a:pt x="1050" y="172"/>
                  </a:lnTo>
                  <a:lnTo>
                    <a:pt x="1040" y="182"/>
                  </a:lnTo>
                  <a:lnTo>
                    <a:pt x="1027" y="189"/>
                  </a:lnTo>
                  <a:lnTo>
                    <a:pt x="1015" y="199"/>
                  </a:lnTo>
                  <a:lnTo>
                    <a:pt x="1002" y="210"/>
                  </a:lnTo>
                  <a:lnTo>
                    <a:pt x="989" y="217"/>
                  </a:lnTo>
                  <a:lnTo>
                    <a:pt x="977" y="227"/>
                  </a:lnTo>
                  <a:lnTo>
                    <a:pt x="962" y="235"/>
                  </a:lnTo>
                  <a:lnTo>
                    <a:pt x="949" y="245"/>
                  </a:lnTo>
                  <a:lnTo>
                    <a:pt x="934" y="252"/>
                  </a:lnTo>
                  <a:lnTo>
                    <a:pt x="919" y="260"/>
                  </a:lnTo>
                  <a:lnTo>
                    <a:pt x="903" y="268"/>
                  </a:lnTo>
                  <a:lnTo>
                    <a:pt x="886" y="275"/>
                  </a:lnTo>
                  <a:lnTo>
                    <a:pt x="871" y="283"/>
                  </a:lnTo>
                  <a:lnTo>
                    <a:pt x="853" y="290"/>
                  </a:lnTo>
                  <a:lnTo>
                    <a:pt x="835" y="298"/>
                  </a:lnTo>
                  <a:lnTo>
                    <a:pt x="815" y="303"/>
                  </a:lnTo>
                  <a:lnTo>
                    <a:pt x="688" y="351"/>
                  </a:lnTo>
                  <a:lnTo>
                    <a:pt x="562" y="399"/>
                  </a:lnTo>
                  <a:lnTo>
                    <a:pt x="435" y="447"/>
                  </a:lnTo>
                  <a:lnTo>
                    <a:pt x="309" y="495"/>
                  </a:lnTo>
                  <a:lnTo>
                    <a:pt x="286" y="502"/>
                  </a:lnTo>
                  <a:lnTo>
                    <a:pt x="266" y="510"/>
                  </a:lnTo>
                  <a:lnTo>
                    <a:pt x="243" y="518"/>
                  </a:lnTo>
                  <a:lnTo>
                    <a:pt x="220" y="523"/>
                  </a:lnTo>
                  <a:lnTo>
                    <a:pt x="198" y="528"/>
                  </a:lnTo>
                  <a:lnTo>
                    <a:pt x="172" y="533"/>
                  </a:lnTo>
                  <a:lnTo>
                    <a:pt x="147" y="535"/>
                  </a:lnTo>
                  <a:lnTo>
                    <a:pt x="119" y="538"/>
                  </a:lnTo>
                  <a:lnTo>
                    <a:pt x="109" y="538"/>
                  </a:lnTo>
                  <a:lnTo>
                    <a:pt x="101" y="538"/>
                  </a:lnTo>
                  <a:lnTo>
                    <a:pt x="91" y="538"/>
                  </a:lnTo>
                  <a:lnTo>
                    <a:pt x="84" y="538"/>
                  </a:lnTo>
                  <a:lnTo>
                    <a:pt x="74" y="538"/>
                  </a:lnTo>
                  <a:lnTo>
                    <a:pt x="66" y="535"/>
                  </a:lnTo>
                  <a:lnTo>
                    <a:pt x="58" y="535"/>
                  </a:lnTo>
                  <a:lnTo>
                    <a:pt x="48" y="533"/>
                  </a:lnTo>
                  <a:lnTo>
                    <a:pt x="33" y="530"/>
                  </a:lnTo>
                  <a:lnTo>
                    <a:pt x="20" y="523"/>
                  </a:lnTo>
                  <a:lnTo>
                    <a:pt x="10" y="510"/>
                  </a:lnTo>
                  <a:lnTo>
                    <a:pt x="3" y="497"/>
                  </a:lnTo>
                  <a:lnTo>
                    <a:pt x="0" y="482"/>
                  </a:lnTo>
                  <a:lnTo>
                    <a:pt x="3" y="470"/>
                  </a:lnTo>
                  <a:lnTo>
                    <a:pt x="8" y="452"/>
                  </a:lnTo>
                  <a:lnTo>
                    <a:pt x="20" y="439"/>
                  </a:lnTo>
                  <a:lnTo>
                    <a:pt x="31" y="429"/>
                  </a:lnTo>
                  <a:lnTo>
                    <a:pt x="43" y="419"/>
                  </a:lnTo>
                  <a:lnTo>
                    <a:pt x="53" y="409"/>
                  </a:lnTo>
                  <a:lnTo>
                    <a:pt x="66" y="399"/>
                  </a:lnTo>
                  <a:lnTo>
                    <a:pt x="71" y="391"/>
                  </a:lnTo>
                  <a:lnTo>
                    <a:pt x="76" y="384"/>
                  </a:lnTo>
                  <a:lnTo>
                    <a:pt x="81" y="376"/>
                  </a:lnTo>
                  <a:lnTo>
                    <a:pt x="89" y="369"/>
                  </a:lnTo>
                  <a:lnTo>
                    <a:pt x="96" y="359"/>
                  </a:lnTo>
                  <a:lnTo>
                    <a:pt x="106" y="351"/>
                  </a:lnTo>
                  <a:lnTo>
                    <a:pt x="114" y="346"/>
                  </a:lnTo>
                  <a:lnTo>
                    <a:pt x="122" y="341"/>
                  </a:lnTo>
                  <a:lnTo>
                    <a:pt x="132" y="336"/>
                  </a:lnTo>
                  <a:lnTo>
                    <a:pt x="139" y="333"/>
                  </a:lnTo>
                  <a:lnTo>
                    <a:pt x="150" y="328"/>
                  </a:lnTo>
                  <a:lnTo>
                    <a:pt x="160" y="323"/>
                  </a:lnTo>
                  <a:lnTo>
                    <a:pt x="817" y="76"/>
                  </a:lnTo>
                  <a:lnTo>
                    <a:pt x="830" y="73"/>
                  </a:lnTo>
                  <a:lnTo>
                    <a:pt x="840" y="68"/>
                  </a:lnTo>
                  <a:lnTo>
                    <a:pt x="853" y="66"/>
                  </a:lnTo>
                  <a:lnTo>
                    <a:pt x="865" y="61"/>
                  </a:lnTo>
                  <a:lnTo>
                    <a:pt x="878" y="58"/>
                  </a:lnTo>
                  <a:lnTo>
                    <a:pt x="888" y="53"/>
                  </a:lnTo>
                  <a:lnTo>
                    <a:pt x="901" y="50"/>
                  </a:lnTo>
                  <a:lnTo>
                    <a:pt x="914" y="45"/>
                  </a:lnTo>
                  <a:lnTo>
                    <a:pt x="924" y="43"/>
                  </a:lnTo>
                  <a:lnTo>
                    <a:pt x="936" y="40"/>
                  </a:lnTo>
                  <a:lnTo>
                    <a:pt x="949" y="35"/>
                  </a:lnTo>
                  <a:lnTo>
                    <a:pt x="959" y="33"/>
                  </a:lnTo>
                  <a:lnTo>
                    <a:pt x="972" y="30"/>
                  </a:lnTo>
                  <a:lnTo>
                    <a:pt x="984" y="28"/>
                  </a:lnTo>
                  <a:lnTo>
                    <a:pt x="997" y="25"/>
                  </a:lnTo>
                  <a:lnTo>
                    <a:pt x="1010" y="20"/>
                  </a:lnTo>
                  <a:lnTo>
                    <a:pt x="1022" y="18"/>
                  </a:lnTo>
                  <a:lnTo>
                    <a:pt x="1035" y="18"/>
                  </a:lnTo>
                  <a:lnTo>
                    <a:pt x="1048" y="15"/>
                  </a:lnTo>
                  <a:lnTo>
                    <a:pt x="1060" y="13"/>
                  </a:lnTo>
                  <a:lnTo>
                    <a:pt x="1073" y="10"/>
                  </a:lnTo>
                  <a:lnTo>
                    <a:pt x="1086" y="7"/>
                  </a:lnTo>
                  <a:lnTo>
                    <a:pt x="1098" y="5"/>
                  </a:lnTo>
                  <a:lnTo>
                    <a:pt x="1111" y="5"/>
                  </a:lnTo>
                  <a:lnTo>
                    <a:pt x="1124" y="2"/>
                  </a:lnTo>
                  <a:lnTo>
                    <a:pt x="1136" y="2"/>
                  </a:lnTo>
                  <a:lnTo>
                    <a:pt x="1151" y="0"/>
                  </a:lnTo>
                  <a:lnTo>
                    <a:pt x="1164" y="0"/>
                  </a:lnTo>
                  <a:lnTo>
                    <a:pt x="1177" y="0"/>
                  </a:lnTo>
                  <a:lnTo>
                    <a:pt x="1189" y="0"/>
                  </a:lnTo>
                  <a:lnTo>
                    <a:pt x="1205" y="0"/>
                  </a:lnTo>
                  <a:lnTo>
                    <a:pt x="1217" y="0"/>
                  </a:lnTo>
                </a:path>
              </a:pathLst>
            </a:custGeom>
            <a:solidFill>
              <a:srgbClr val="FFFFFF"/>
            </a:solidFill>
            <a:ln w="12700" cap="rnd">
              <a:solidFill>
                <a:srgbClr val="000000"/>
              </a:solidFill>
              <a:round/>
              <a:headEnd/>
              <a:tailEnd/>
            </a:ln>
          </p:spPr>
          <p:txBody>
            <a:bodyPr/>
            <a:lstStyle/>
            <a:p>
              <a:endParaRPr lang="en-US"/>
            </a:p>
          </p:txBody>
        </p:sp>
        <p:sp>
          <p:nvSpPr>
            <p:cNvPr id="27664" name="Freeform 10"/>
            <p:cNvSpPr>
              <a:spLocks/>
            </p:cNvSpPr>
            <p:nvPr/>
          </p:nvSpPr>
          <p:spPr bwMode="auto">
            <a:xfrm>
              <a:off x="447" y="3472"/>
              <a:ext cx="1165" cy="521"/>
            </a:xfrm>
            <a:custGeom>
              <a:avLst/>
              <a:gdLst>
                <a:gd name="T0" fmla="*/ 1146 w 1165"/>
                <a:gd name="T1" fmla="*/ 17 h 521"/>
                <a:gd name="T2" fmla="*/ 1108 w 1165"/>
                <a:gd name="T3" fmla="*/ 55 h 521"/>
                <a:gd name="T4" fmla="*/ 1070 w 1165"/>
                <a:gd name="T5" fmla="*/ 93 h 521"/>
                <a:gd name="T6" fmla="*/ 1027 w 1165"/>
                <a:gd name="T7" fmla="*/ 133 h 521"/>
                <a:gd name="T8" fmla="*/ 982 w 1165"/>
                <a:gd name="T9" fmla="*/ 171 h 521"/>
                <a:gd name="T10" fmla="*/ 929 w 1165"/>
                <a:gd name="T11" fmla="*/ 207 h 521"/>
                <a:gd name="T12" fmla="*/ 871 w 1165"/>
                <a:gd name="T13" fmla="*/ 242 h 521"/>
                <a:gd name="T14" fmla="*/ 805 w 1165"/>
                <a:gd name="T15" fmla="*/ 272 h 521"/>
                <a:gd name="T16" fmla="*/ 737 w 1165"/>
                <a:gd name="T17" fmla="*/ 298 h 521"/>
                <a:gd name="T18" fmla="*/ 640 w 1165"/>
                <a:gd name="T19" fmla="*/ 333 h 521"/>
                <a:gd name="T20" fmla="*/ 514 w 1165"/>
                <a:gd name="T21" fmla="*/ 381 h 521"/>
                <a:gd name="T22" fmla="*/ 387 w 1165"/>
                <a:gd name="T23" fmla="*/ 429 h 521"/>
                <a:gd name="T24" fmla="*/ 291 w 1165"/>
                <a:gd name="T25" fmla="*/ 467 h 521"/>
                <a:gd name="T26" fmla="*/ 248 w 1165"/>
                <a:gd name="T27" fmla="*/ 482 h 521"/>
                <a:gd name="T28" fmla="*/ 228 w 1165"/>
                <a:gd name="T29" fmla="*/ 489 h 521"/>
                <a:gd name="T30" fmla="*/ 205 w 1165"/>
                <a:gd name="T31" fmla="*/ 495 h 521"/>
                <a:gd name="T32" fmla="*/ 185 w 1165"/>
                <a:gd name="T33" fmla="*/ 502 h 521"/>
                <a:gd name="T34" fmla="*/ 162 w 1165"/>
                <a:gd name="T35" fmla="*/ 507 h 521"/>
                <a:gd name="T36" fmla="*/ 137 w 1165"/>
                <a:gd name="T37" fmla="*/ 512 h 521"/>
                <a:gd name="T38" fmla="*/ 112 w 1165"/>
                <a:gd name="T39" fmla="*/ 515 h 521"/>
                <a:gd name="T40" fmla="*/ 86 w 1165"/>
                <a:gd name="T41" fmla="*/ 520 h 521"/>
                <a:gd name="T42" fmla="*/ 66 w 1165"/>
                <a:gd name="T43" fmla="*/ 520 h 521"/>
                <a:gd name="T44" fmla="*/ 58 w 1165"/>
                <a:gd name="T45" fmla="*/ 520 h 521"/>
                <a:gd name="T46" fmla="*/ 43 w 1165"/>
                <a:gd name="T47" fmla="*/ 520 h 521"/>
                <a:gd name="T48" fmla="*/ 26 w 1165"/>
                <a:gd name="T49" fmla="*/ 520 h 521"/>
                <a:gd name="T50" fmla="*/ 10 w 1165"/>
                <a:gd name="T51" fmla="*/ 517 h 521"/>
                <a:gd name="T52" fmla="*/ 15 w 1165"/>
                <a:gd name="T53" fmla="*/ 517 h 521"/>
                <a:gd name="T54" fmla="*/ 46 w 1165"/>
                <a:gd name="T55" fmla="*/ 515 h 521"/>
                <a:gd name="T56" fmla="*/ 74 w 1165"/>
                <a:gd name="T57" fmla="*/ 512 h 521"/>
                <a:gd name="T58" fmla="*/ 107 w 1165"/>
                <a:gd name="T59" fmla="*/ 510 h 521"/>
                <a:gd name="T60" fmla="*/ 142 w 1165"/>
                <a:gd name="T61" fmla="*/ 500 h 521"/>
                <a:gd name="T62" fmla="*/ 180 w 1165"/>
                <a:gd name="T63" fmla="*/ 489 h 521"/>
                <a:gd name="T64" fmla="*/ 223 w 1165"/>
                <a:gd name="T65" fmla="*/ 477 h 521"/>
                <a:gd name="T66" fmla="*/ 294 w 1165"/>
                <a:gd name="T67" fmla="*/ 452 h 521"/>
                <a:gd name="T68" fmla="*/ 392 w 1165"/>
                <a:gd name="T69" fmla="*/ 414 h 521"/>
                <a:gd name="T70" fmla="*/ 494 w 1165"/>
                <a:gd name="T71" fmla="*/ 376 h 521"/>
                <a:gd name="T72" fmla="*/ 592 w 1165"/>
                <a:gd name="T73" fmla="*/ 338 h 521"/>
                <a:gd name="T74" fmla="*/ 671 w 1165"/>
                <a:gd name="T75" fmla="*/ 305 h 521"/>
                <a:gd name="T76" fmla="*/ 726 w 1165"/>
                <a:gd name="T77" fmla="*/ 282 h 521"/>
                <a:gd name="T78" fmla="*/ 780 w 1165"/>
                <a:gd name="T79" fmla="*/ 262 h 521"/>
                <a:gd name="T80" fmla="*/ 830 w 1165"/>
                <a:gd name="T81" fmla="*/ 239 h 521"/>
                <a:gd name="T82" fmla="*/ 878 w 1165"/>
                <a:gd name="T83" fmla="*/ 219 h 521"/>
                <a:gd name="T84" fmla="*/ 924 w 1165"/>
                <a:gd name="T85" fmla="*/ 194 h 521"/>
                <a:gd name="T86" fmla="*/ 967 w 1165"/>
                <a:gd name="T87" fmla="*/ 169 h 521"/>
                <a:gd name="T88" fmla="*/ 1005 w 1165"/>
                <a:gd name="T89" fmla="*/ 138 h 521"/>
                <a:gd name="T90" fmla="*/ 1043 w 1165"/>
                <a:gd name="T91" fmla="*/ 106 h 521"/>
                <a:gd name="T92" fmla="*/ 1070 w 1165"/>
                <a:gd name="T93" fmla="*/ 78 h 521"/>
                <a:gd name="T94" fmla="*/ 1096 w 1165"/>
                <a:gd name="T95" fmla="*/ 55 h 521"/>
                <a:gd name="T96" fmla="*/ 1116 w 1165"/>
                <a:gd name="T97" fmla="*/ 40 h 521"/>
                <a:gd name="T98" fmla="*/ 1134 w 1165"/>
                <a:gd name="T99" fmla="*/ 27 h 521"/>
                <a:gd name="T100" fmla="*/ 1144 w 1165"/>
                <a:gd name="T101" fmla="*/ 15 h 521"/>
                <a:gd name="T102" fmla="*/ 1154 w 1165"/>
                <a:gd name="T103" fmla="*/ 7 h 521"/>
                <a:gd name="T104" fmla="*/ 1164 w 1165"/>
                <a:gd name="T105" fmla="*/ 0 h 5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65"/>
                <a:gd name="T160" fmla="*/ 0 h 521"/>
                <a:gd name="T161" fmla="*/ 1165 w 1165"/>
                <a:gd name="T162" fmla="*/ 521 h 52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65" h="521">
                  <a:moveTo>
                    <a:pt x="1164" y="0"/>
                  </a:moveTo>
                  <a:lnTo>
                    <a:pt x="1146" y="17"/>
                  </a:lnTo>
                  <a:lnTo>
                    <a:pt x="1129" y="37"/>
                  </a:lnTo>
                  <a:lnTo>
                    <a:pt x="1108" y="55"/>
                  </a:lnTo>
                  <a:lnTo>
                    <a:pt x="1091" y="75"/>
                  </a:lnTo>
                  <a:lnTo>
                    <a:pt x="1070" y="93"/>
                  </a:lnTo>
                  <a:lnTo>
                    <a:pt x="1050" y="113"/>
                  </a:lnTo>
                  <a:lnTo>
                    <a:pt x="1027" y="133"/>
                  </a:lnTo>
                  <a:lnTo>
                    <a:pt x="1005" y="151"/>
                  </a:lnTo>
                  <a:lnTo>
                    <a:pt x="982" y="171"/>
                  </a:lnTo>
                  <a:lnTo>
                    <a:pt x="957" y="189"/>
                  </a:lnTo>
                  <a:lnTo>
                    <a:pt x="929" y="207"/>
                  </a:lnTo>
                  <a:lnTo>
                    <a:pt x="901" y="227"/>
                  </a:lnTo>
                  <a:lnTo>
                    <a:pt x="871" y="242"/>
                  </a:lnTo>
                  <a:lnTo>
                    <a:pt x="838" y="257"/>
                  </a:lnTo>
                  <a:lnTo>
                    <a:pt x="805" y="272"/>
                  </a:lnTo>
                  <a:lnTo>
                    <a:pt x="767" y="285"/>
                  </a:lnTo>
                  <a:lnTo>
                    <a:pt x="737" y="298"/>
                  </a:lnTo>
                  <a:lnTo>
                    <a:pt x="704" y="310"/>
                  </a:lnTo>
                  <a:lnTo>
                    <a:pt x="640" y="333"/>
                  </a:lnTo>
                  <a:lnTo>
                    <a:pt x="577" y="358"/>
                  </a:lnTo>
                  <a:lnTo>
                    <a:pt x="514" y="381"/>
                  </a:lnTo>
                  <a:lnTo>
                    <a:pt x="451" y="406"/>
                  </a:lnTo>
                  <a:lnTo>
                    <a:pt x="387" y="429"/>
                  </a:lnTo>
                  <a:lnTo>
                    <a:pt x="322" y="454"/>
                  </a:lnTo>
                  <a:lnTo>
                    <a:pt x="291" y="467"/>
                  </a:lnTo>
                  <a:lnTo>
                    <a:pt x="261" y="477"/>
                  </a:lnTo>
                  <a:lnTo>
                    <a:pt x="248" y="482"/>
                  </a:lnTo>
                  <a:lnTo>
                    <a:pt x="238" y="484"/>
                  </a:lnTo>
                  <a:lnTo>
                    <a:pt x="228" y="489"/>
                  </a:lnTo>
                  <a:lnTo>
                    <a:pt x="218" y="492"/>
                  </a:lnTo>
                  <a:lnTo>
                    <a:pt x="205" y="495"/>
                  </a:lnTo>
                  <a:lnTo>
                    <a:pt x="195" y="500"/>
                  </a:lnTo>
                  <a:lnTo>
                    <a:pt x="185" y="502"/>
                  </a:lnTo>
                  <a:lnTo>
                    <a:pt x="172" y="505"/>
                  </a:lnTo>
                  <a:lnTo>
                    <a:pt x="162" y="507"/>
                  </a:lnTo>
                  <a:lnTo>
                    <a:pt x="150" y="510"/>
                  </a:lnTo>
                  <a:lnTo>
                    <a:pt x="137" y="512"/>
                  </a:lnTo>
                  <a:lnTo>
                    <a:pt x="124" y="515"/>
                  </a:lnTo>
                  <a:lnTo>
                    <a:pt x="112" y="515"/>
                  </a:lnTo>
                  <a:lnTo>
                    <a:pt x="99" y="517"/>
                  </a:lnTo>
                  <a:lnTo>
                    <a:pt x="86" y="520"/>
                  </a:lnTo>
                  <a:lnTo>
                    <a:pt x="71" y="520"/>
                  </a:lnTo>
                  <a:lnTo>
                    <a:pt x="66" y="520"/>
                  </a:lnTo>
                  <a:lnTo>
                    <a:pt x="61" y="520"/>
                  </a:lnTo>
                  <a:lnTo>
                    <a:pt x="58" y="520"/>
                  </a:lnTo>
                  <a:lnTo>
                    <a:pt x="53" y="520"/>
                  </a:lnTo>
                  <a:lnTo>
                    <a:pt x="43" y="520"/>
                  </a:lnTo>
                  <a:lnTo>
                    <a:pt x="36" y="520"/>
                  </a:lnTo>
                  <a:lnTo>
                    <a:pt x="26" y="520"/>
                  </a:lnTo>
                  <a:lnTo>
                    <a:pt x="18" y="517"/>
                  </a:lnTo>
                  <a:lnTo>
                    <a:pt x="10" y="517"/>
                  </a:lnTo>
                  <a:lnTo>
                    <a:pt x="0" y="515"/>
                  </a:lnTo>
                  <a:lnTo>
                    <a:pt x="15" y="517"/>
                  </a:lnTo>
                  <a:lnTo>
                    <a:pt x="36" y="517"/>
                  </a:lnTo>
                  <a:lnTo>
                    <a:pt x="46" y="515"/>
                  </a:lnTo>
                  <a:lnTo>
                    <a:pt x="61" y="515"/>
                  </a:lnTo>
                  <a:lnTo>
                    <a:pt x="74" y="512"/>
                  </a:lnTo>
                  <a:lnTo>
                    <a:pt x="89" y="512"/>
                  </a:lnTo>
                  <a:lnTo>
                    <a:pt x="107" y="510"/>
                  </a:lnTo>
                  <a:lnTo>
                    <a:pt x="122" y="505"/>
                  </a:lnTo>
                  <a:lnTo>
                    <a:pt x="142" y="500"/>
                  </a:lnTo>
                  <a:lnTo>
                    <a:pt x="162" y="497"/>
                  </a:lnTo>
                  <a:lnTo>
                    <a:pt x="180" y="489"/>
                  </a:lnTo>
                  <a:lnTo>
                    <a:pt x="203" y="484"/>
                  </a:lnTo>
                  <a:lnTo>
                    <a:pt x="223" y="477"/>
                  </a:lnTo>
                  <a:lnTo>
                    <a:pt x="243" y="469"/>
                  </a:lnTo>
                  <a:lnTo>
                    <a:pt x="294" y="452"/>
                  </a:lnTo>
                  <a:lnTo>
                    <a:pt x="344" y="431"/>
                  </a:lnTo>
                  <a:lnTo>
                    <a:pt x="392" y="414"/>
                  </a:lnTo>
                  <a:lnTo>
                    <a:pt x="443" y="394"/>
                  </a:lnTo>
                  <a:lnTo>
                    <a:pt x="494" y="376"/>
                  </a:lnTo>
                  <a:lnTo>
                    <a:pt x="542" y="356"/>
                  </a:lnTo>
                  <a:lnTo>
                    <a:pt x="592" y="338"/>
                  </a:lnTo>
                  <a:lnTo>
                    <a:pt x="643" y="320"/>
                  </a:lnTo>
                  <a:lnTo>
                    <a:pt x="671" y="305"/>
                  </a:lnTo>
                  <a:lnTo>
                    <a:pt x="699" y="295"/>
                  </a:lnTo>
                  <a:lnTo>
                    <a:pt x="726" y="282"/>
                  </a:lnTo>
                  <a:lnTo>
                    <a:pt x="752" y="272"/>
                  </a:lnTo>
                  <a:lnTo>
                    <a:pt x="780" y="262"/>
                  </a:lnTo>
                  <a:lnTo>
                    <a:pt x="805" y="252"/>
                  </a:lnTo>
                  <a:lnTo>
                    <a:pt x="830" y="239"/>
                  </a:lnTo>
                  <a:lnTo>
                    <a:pt x="855" y="229"/>
                  </a:lnTo>
                  <a:lnTo>
                    <a:pt x="878" y="219"/>
                  </a:lnTo>
                  <a:lnTo>
                    <a:pt x="901" y="207"/>
                  </a:lnTo>
                  <a:lnTo>
                    <a:pt x="924" y="194"/>
                  </a:lnTo>
                  <a:lnTo>
                    <a:pt x="947" y="181"/>
                  </a:lnTo>
                  <a:lnTo>
                    <a:pt x="967" y="169"/>
                  </a:lnTo>
                  <a:lnTo>
                    <a:pt x="987" y="154"/>
                  </a:lnTo>
                  <a:lnTo>
                    <a:pt x="1005" y="138"/>
                  </a:lnTo>
                  <a:lnTo>
                    <a:pt x="1025" y="123"/>
                  </a:lnTo>
                  <a:lnTo>
                    <a:pt x="1043" y="106"/>
                  </a:lnTo>
                  <a:lnTo>
                    <a:pt x="1058" y="90"/>
                  </a:lnTo>
                  <a:lnTo>
                    <a:pt x="1070" y="78"/>
                  </a:lnTo>
                  <a:lnTo>
                    <a:pt x="1083" y="68"/>
                  </a:lnTo>
                  <a:lnTo>
                    <a:pt x="1096" y="55"/>
                  </a:lnTo>
                  <a:lnTo>
                    <a:pt x="1106" y="48"/>
                  </a:lnTo>
                  <a:lnTo>
                    <a:pt x="1116" y="40"/>
                  </a:lnTo>
                  <a:lnTo>
                    <a:pt x="1124" y="32"/>
                  </a:lnTo>
                  <a:lnTo>
                    <a:pt x="1134" y="27"/>
                  </a:lnTo>
                  <a:lnTo>
                    <a:pt x="1139" y="20"/>
                  </a:lnTo>
                  <a:lnTo>
                    <a:pt x="1144" y="15"/>
                  </a:lnTo>
                  <a:lnTo>
                    <a:pt x="1149" y="12"/>
                  </a:lnTo>
                  <a:lnTo>
                    <a:pt x="1154" y="7"/>
                  </a:lnTo>
                  <a:lnTo>
                    <a:pt x="1159" y="5"/>
                  </a:lnTo>
                  <a:lnTo>
                    <a:pt x="1164" y="0"/>
                  </a:lnTo>
                </a:path>
              </a:pathLst>
            </a:custGeom>
            <a:solidFill>
              <a:srgbClr val="000000"/>
            </a:solidFill>
            <a:ln w="12700" cap="rnd">
              <a:solidFill>
                <a:srgbClr val="000000"/>
              </a:solidFill>
              <a:round/>
              <a:headEnd/>
              <a:tailEnd/>
            </a:ln>
          </p:spPr>
          <p:txBody>
            <a:bodyPr/>
            <a:lstStyle/>
            <a:p>
              <a:endParaRPr lang="en-US"/>
            </a:p>
          </p:txBody>
        </p:sp>
        <p:sp>
          <p:nvSpPr>
            <p:cNvPr id="27665" name="Freeform 11"/>
            <p:cNvSpPr>
              <a:spLocks/>
            </p:cNvSpPr>
            <p:nvPr/>
          </p:nvSpPr>
          <p:spPr bwMode="auto">
            <a:xfrm>
              <a:off x="1452" y="3290"/>
              <a:ext cx="239" cy="200"/>
            </a:xfrm>
            <a:custGeom>
              <a:avLst/>
              <a:gdLst>
                <a:gd name="T0" fmla="*/ 0 w 239"/>
                <a:gd name="T1" fmla="*/ 187 h 200"/>
                <a:gd name="T2" fmla="*/ 101 w 239"/>
                <a:gd name="T3" fmla="*/ 15 h 200"/>
                <a:gd name="T4" fmla="*/ 238 w 239"/>
                <a:gd name="T5" fmla="*/ 0 h 200"/>
                <a:gd name="T6" fmla="*/ 159 w 239"/>
                <a:gd name="T7" fmla="*/ 166 h 200"/>
                <a:gd name="T8" fmla="*/ 157 w 239"/>
                <a:gd name="T9" fmla="*/ 169 h 200"/>
                <a:gd name="T10" fmla="*/ 152 w 239"/>
                <a:gd name="T11" fmla="*/ 169 h 200"/>
                <a:gd name="T12" fmla="*/ 139 w 239"/>
                <a:gd name="T13" fmla="*/ 174 h 200"/>
                <a:gd name="T14" fmla="*/ 126 w 239"/>
                <a:gd name="T15" fmla="*/ 177 h 200"/>
                <a:gd name="T16" fmla="*/ 114 w 239"/>
                <a:gd name="T17" fmla="*/ 182 h 200"/>
                <a:gd name="T18" fmla="*/ 98 w 239"/>
                <a:gd name="T19" fmla="*/ 184 h 200"/>
                <a:gd name="T20" fmla="*/ 86 w 239"/>
                <a:gd name="T21" fmla="*/ 187 h 200"/>
                <a:gd name="T22" fmla="*/ 71 w 239"/>
                <a:gd name="T23" fmla="*/ 192 h 200"/>
                <a:gd name="T24" fmla="*/ 58 w 239"/>
                <a:gd name="T25" fmla="*/ 194 h 200"/>
                <a:gd name="T26" fmla="*/ 45 w 239"/>
                <a:gd name="T27" fmla="*/ 197 h 200"/>
                <a:gd name="T28" fmla="*/ 33 w 239"/>
                <a:gd name="T29" fmla="*/ 197 h 200"/>
                <a:gd name="T30" fmla="*/ 22 w 239"/>
                <a:gd name="T31" fmla="*/ 199 h 200"/>
                <a:gd name="T32" fmla="*/ 15 w 239"/>
                <a:gd name="T33" fmla="*/ 199 h 200"/>
                <a:gd name="T34" fmla="*/ 7 w 239"/>
                <a:gd name="T35" fmla="*/ 197 h 200"/>
                <a:gd name="T36" fmla="*/ 2 w 239"/>
                <a:gd name="T37" fmla="*/ 194 h 200"/>
                <a:gd name="T38" fmla="*/ 0 w 239"/>
                <a:gd name="T39" fmla="*/ 192 h 200"/>
                <a:gd name="T40" fmla="*/ 0 w 239"/>
                <a:gd name="T41" fmla="*/ 187 h 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9"/>
                <a:gd name="T64" fmla="*/ 0 h 200"/>
                <a:gd name="T65" fmla="*/ 239 w 239"/>
                <a:gd name="T66" fmla="*/ 200 h 20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9" h="200">
                  <a:moveTo>
                    <a:pt x="0" y="187"/>
                  </a:moveTo>
                  <a:lnTo>
                    <a:pt x="101" y="15"/>
                  </a:lnTo>
                  <a:lnTo>
                    <a:pt x="238" y="0"/>
                  </a:lnTo>
                  <a:lnTo>
                    <a:pt x="159" y="166"/>
                  </a:lnTo>
                  <a:lnTo>
                    <a:pt x="157" y="169"/>
                  </a:lnTo>
                  <a:lnTo>
                    <a:pt x="152" y="169"/>
                  </a:lnTo>
                  <a:lnTo>
                    <a:pt x="139" y="174"/>
                  </a:lnTo>
                  <a:lnTo>
                    <a:pt x="126" y="177"/>
                  </a:lnTo>
                  <a:lnTo>
                    <a:pt x="114" y="182"/>
                  </a:lnTo>
                  <a:lnTo>
                    <a:pt x="98" y="184"/>
                  </a:lnTo>
                  <a:lnTo>
                    <a:pt x="86" y="187"/>
                  </a:lnTo>
                  <a:lnTo>
                    <a:pt x="71" y="192"/>
                  </a:lnTo>
                  <a:lnTo>
                    <a:pt x="58" y="194"/>
                  </a:lnTo>
                  <a:lnTo>
                    <a:pt x="45" y="197"/>
                  </a:lnTo>
                  <a:lnTo>
                    <a:pt x="33" y="197"/>
                  </a:lnTo>
                  <a:lnTo>
                    <a:pt x="22" y="199"/>
                  </a:lnTo>
                  <a:lnTo>
                    <a:pt x="15" y="199"/>
                  </a:lnTo>
                  <a:lnTo>
                    <a:pt x="7" y="197"/>
                  </a:lnTo>
                  <a:lnTo>
                    <a:pt x="2" y="194"/>
                  </a:lnTo>
                  <a:lnTo>
                    <a:pt x="0" y="192"/>
                  </a:lnTo>
                  <a:lnTo>
                    <a:pt x="0" y="187"/>
                  </a:lnTo>
                </a:path>
              </a:pathLst>
            </a:custGeom>
            <a:solidFill>
              <a:srgbClr val="FFFFFF"/>
            </a:solidFill>
            <a:ln w="12700" cap="rnd">
              <a:solidFill>
                <a:srgbClr val="000000"/>
              </a:solidFill>
              <a:round/>
              <a:headEnd/>
              <a:tailEnd/>
            </a:ln>
          </p:spPr>
          <p:txBody>
            <a:bodyPr/>
            <a:lstStyle/>
            <a:p>
              <a:endParaRPr lang="en-US"/>
            </a:p>
          </p:txBody>
        </p:sp>
        <p:sp>
          <p:nvSpPr>
            <p:cNvPr id="27666" name="Freeform 12"/>
            <p:cNvSpPr>
              <a:spLocks/>
            </p:cNvSpPr>
            <p:nvPr/>
          </p:nvSpPr>
          <p:spPr bwMode="auto">
            <a:xfrm>
              <a:off x="1520" y="3234"/>
              <a:ext cx="173" cy="69"/>
            </a:xfrm>
            <a:custGeom>
              <a:avLst/>
              <a:gdLst>
                <a:gd name="T0" fmla="*/ 56 w 173"/>
                <a:gd name="T1" fmla="*/ 68 h 69"/>
                <a:gd name="T2" fmla="*/ 3 w 173"/>
                <a:gd name="T3" fmla="*/ 13 h 69"/>
                <a:gd name="T4" fmla="*/ 3 w 173"/>
                <a:gd name="T5" fmla="*/ 10 h 69"/>
                <a:gd name="T6" fmla="*/ 0 w 173"/>
                <a:gd name="T7" fmla="*/ 8 h 69"/>
                <a:gd name="T8" fmla="*/ 0 w 173"/>
                <a:gd name="T9" fmla="*/ 5 h 69"/>
                <a:gd name="T10" fmla="*/ 3 w 173"/>
                <a:gd name="T11" fmla="*/ 3 h 69"/>
                <a:gd name="T12" fmla="*/ 8 w 173"/>
                <a:gd name="T13" fmla="*/ 3 h 69"/>
                <a:gd name="T14" fmla="*/ 10 w 173"/>
                <a:gd name="T15" fmla="*/ 3 h 69"/>
                <a:gd name="T16" fmla="*/ 15 w 173"/>
                <a:gd name="T17" fmla="*/ 0 h 69"/>
                <a:gd name="T18" fmla="*/ 20 w 173"/>
                <a:gd name="T19" fmla="*/ 0 h 69"/>
                <a:gd name="T20" fmla="*/ 28 w 173"/>
                <a:gd name="T21" fmla="*/ 0 h 69"/>
                <a:gd name="T22" fmla="*/ 33 w 173"/>
                <a:gd name="T23" fmla="*/ 0 h 69"/>
                <a:gd name="T24" fmla="*/ 38 w 173"/>
                <a:gd name="T25" fmla="*/ 0 h 69"/>
                <a:gd name="T26" fmla="*/ 46 w 173"/>
                <a:gd name="T27" fmla="*/ 0 h 69"/>
                <a:gd name="T28" fmla="*/ 51 w 173"/>
                <a:gd name="T29" fmla="*/ 0 h 69"/>
                <a:gd name="T30" fmla="*/ 56 w 173"/>
                <a:gd name="T31" fmla="*/ 3 h 69"/>
                <a:gd name="T32" fmla="*/ 61 w 173"/>
                <a:gd name="T33" fmla="*/ 3 h 69"/>
                <a:gd name="T34" fmla="*/ 63 w 173"/>
                <a:gd name="T35" fmla="*/ 3 h 69"/>
                <a:gd name="T36" fmla="*/ 164 w 173"/>
                <a:gd name="T37" fmla="*/ 43 h 69"/>
                <a:gd name="T38" fmla="*/ 172 w 173"/>
                <a:gd name="T39" fmla="*/ 53 h 69"/>
                <a:gd name="T40" fmla="*/ 56 w 173"/>
                <a:gd name="T41" fmla="*/ 68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3"/>
                <a:gd name="T64" fmla="*/ 0 h 69"/>
                <a:gd name="T65" fmla="*/ 173 w 173"/>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3" h="69">
                  <a:moveTo>
                    <a:pt x="56" y="68"/>
                  </a:moveTo>
                  <a:lnTo>
                    <a:pt x="3" y="13"/>
                  </a:lnTo>
                  <a:lnTo>
                    <a:pt x="3" y="10"/>
                  </a:lnTo>
                  <a:lnTo>
                    <a:pt x="0" y="8"/>
                  </a:lnTo>
                  <a:lnTo>
                    <a:pt x="0" y="5"/>
                  </a:lnTo>
                  <a:lnTo>
                    <a:pt x="3" y="3"/>
                  </a:lnTo>
                  <a:lnTo>
                    <a:pt x="8" y="3"/>
                  </a:lnTo>
                  <a:lnTo>
                    <a:pt x="10" y="3"/>
                  </a:lnTo>
                  <a:lnTo>
                    <a:pt x="15" y="0"/>
                  </a:lnTo>
                  <a:lnTo>
                    <a:pt x="20" y="0"/>
                  </a:lnTo>
                  <a:lnTo>
                    <a:pt x="28" y="0"/>
                  </a:lnTo>
                  <a:lnTo>
                    <a:pt x="33" y="0"/>
                  </a:lnTo>
                  <a:lnTo>
                    <a:pt x="38" y="0"/>
                  </a:lnTo>
                  <a:lnTo>
                    <a:pt x="46" y="0"/>
                  </a:lnTo>
                  <a:lnTo>
                    <a:pt x="51" y="0"/>
                  </a:lnTo>
                  <a:lnTo>
                    <a:pt x="56" y="3"/>
                  </a:lnTo>
                  <a:lnTo>
                    <a:pt x="61" y="3"/>
                  </a:lnTo>
                  <a:lnTo>
                    <a:pt x="63" y="3"/>
                  </a:lnTo>
                  <a:lnTo>
                    <a:pt x="164" y="43"/>
                  </a:lnTo>
                  <a:lnTo>
                    <a:pt x="172" y="53"/>
                  </a:lnTo>
                  <a:lnTo>
                    <a:pt x="56" y="68"/>
                  </a:lnTo>
                </a:path>
              </a:pathLst>
            </a:custGeom>
            <a:solidFill>
              <a:srgbClr val="FFFFFF"/>
            </a:solidFill>
            <a:ln w="12700" cap="rnd">
              <a:solidFill>
                <a:srgbClr val="000000"/>
              </a:solidFill>
              <a:round/>
              <a:headEnd/>
              <a:tailEnd/>
            </a:ln>
          </p:spPr>
          <p:txBody>
            <a:bodyPr/>
            <a:lstStyle/>
            <a:p>
              <a:endParaRPr lang="en-US"/>
            </a:p>
          </p:txBody>
        </p:sp>
        <p:sp>
          <p:nvSpPr>
            <p:cNvPr id="27667" name="Freeform 13"/>
            <p:cNvSpPr>
              <a:spLocks/>
            </p:cNvSpPr>
            <p:nvPr/>
          </p:nvSpPr>
          <p:spPr bwMode="auto">
            <a:xfrm>
              <a:off x="1571" y="3285"/>
              <a:ext cx="312" cy="39"/>
            </a:xfrm>
            <a:custGeom>
              <a:avLst/>
              <a:gdLst>
                <a:gd name="T0" fmla="*/ 0 w 312"/>
                <a:gd name="T1" fmla="*/ 35 h 39"/>
                <a:gd name="T2" fmla="*/ 270 w 312"/>
                <a:gd name="T3" fmla="*/ 38 h 39"/>
                <a:gd name="T4" fmla="*/ 311 w 312"/>
                <a:gd name="T5" fmla="*/ 25 h 39"/>
                <a:gd name="T6" fmla="*/ 141 w 312"/>
                <a:gd name="T7" fmla="*/ 0 h 39"/>
                <a:gd name="T8" fmla="*/ 116 w 312"/>
                <a:gd name="T9" fmla="*/ 5 h 39"/>
                <a:gd name="T10" fmla="*/ 15 w 312"/>
                <a:gd name="T11" fmla="*/ 15 h 39"/>
                <a:gd name="T12" fmla="*/ 0 w 312"/>
                <a:gd name="T13" fmla="*/ 35 h 39"/>
                <a:gd name="T14" fmla="*/ 0 60000 65536"/>
                <a:gd name="T15" fmla="*/ 0 60000 65536"/>
                <a:gd name="T16" fmla="*/ 0 60000 65536"/>
                <a:gd name="T17" fmla="*/ 0 60000 65536"/>
                <a:gd name="T18" fmla="*/ 0 60000 65536"/>
                <a:gd name="T19" fmla="*/ 0 60000 65536"/>
                <a:gd name="T20" fmla="*/ 0 60000 65536"/>
                <a:gd name="T21" fmla="*/ 0 w 312"/>
                <a:gd name="T22" fmla="*/ 0 h 39"/>
                <a:gd name="T23" fmla="*/ 312 w 312"/>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2" h="39">
                  <a:moveTo>
                    <a:pt x="0" y="35"/>
                  </a:moveTo>
                  <a:lnTo>
                    <a:pt x="270" y="38"/>
                  </a:lnTo>
                  <a:lnTo>
                    <a:pt x="311" y="25"/>
                  </a:lnTo>
                  <a:lnTo>
                    <a:pt x="141" y="0"/>
                  </a:lnTo>
                  <a:lnTo>
                    <a:pt x="116" y="5"/>
                  </a:lnTo>
                  <a:lnTo>
                    <a:pt x="15" y="15"/>
                  </a:lnTo>
                  <a:lnTo>
                    <a:pt x="0" y="35"/>
                  </a:lnTo>
                </a:path>
              </a:pathLst>
            </a:custGeom>
            <a:solidFill>
              <a:srgbClr val="FFFFFF"/>
            </a:solidFill>
            <a:ln w="12700" cap="rnd">
              <a:solidFill>
                <a:srgbClr val="000000"/>
              </a:solidFill>
              <a:round/>
              <a:headEnd/>
              <a:tailEnd/>
            </a:ln>
          </p:spPr>
          <p:txBody>
            <a:bodyPr/>
            <a:lstStyle/>
            <a:p>
              <a:endParaRPr lang="en-US"/>
            </a:p>
          </p:txBody>
        </p:sp>
        <p:sp>
          <p:nvSpPr>
            <p:cNvPr id="27668" name="Freeform 14"/>
            <p:cNvSpPr>
              <a:spLocks/>
            </p:cNvSpPr>
            <p:nvPr/>
          </p:nvSpPr>
          <p:spPr bwMode="auto">
            <a:xfrm>
              <a:off x="1535" y="3285"/>
              <a:ext cx="158" cy="46"/>
            </a:xfrm>
            <a:custGeom>
              <a:avLst/>
              <a:gdLst>
                <a:gd name="T0" fmla="*/ 0 w 158"/>
                <a:gd name="T1" fmla="*/ 33 h 46"/>
                <a:gd name="T2" fmla="*/ 3 w 158"/>
                <a:gd name="T3" fmla="*/ 40 h 46"/>
                <a:gd name="T4" fmla="*/ 8 w 158"/>
                <a:gd name="T5" fmla="*/ 43 h 46"/>
                <a:gd name="T6" fmla="*/ 15 w 158"/>
                <a:gd name="T7" fmla="*/ 45 h 46"/>
                <a:gd name="T8" fmla="*/ 23 w 158"/>
                <a:gd name="T9" fmla="*/ 45 h 46"/>
                <a:gd name="T10" fmla="*/ 31 w 158"/>
                <a:gd name="T11" fmla="*/ 43 h 46"/>
                <a:gd name="T12" fmla="*/ 41 w 158"/>
                <a:gd name="T13" fmla="*/ 40 h 46"/>
                <a:gd name="T14" fmla="*/ 51 w 158"/>
                <a:gd name="T15" fmla="*/ 38 h 46"/>
                <a:gd name="T16" fmla="*/ 53 w 158"/>
                <a:gd name="T17" fmla="*/ 35 h 46"/>
                <a:gd name="T18" fmla="*/ 51 w 158"/>
                <a:gd name="T19" fmla="*/ 33 h 46"/>
                <a:gd name="T20" fmla="*/ 51 w 158"/>
                <a:gd name="T21" fmla="*/ 27 h 46"/>
                <a:gd name="T22" fmla="*/ 58 w 158"/>
                <a:gd name="T23" fmla="*/ 25 h 46"/>
                <a:gd name="T24" fmla="*/ 69 w 158"/>
                <a:gd name="T25" fmla="*/ 20 h 46"/>
                <a:gd name="T26" fmla="*/ 81 w 158"/>
                <a:gd name="T27" fmla="*/ 17 h 46"/>
                <a:gd name="T28" fmla="*/ 91 w 158"/>
                <a:gd name="T29" fmla="*/ 15 h 46"/>
                <a:gd name="T30" fmla="*/ 104 w 158"/>
                <a:gd name="T31" fmla="*/ 12 h 46"/>
                <a:gd name="T32" fmla="*/ 109 w 158"/>
                <a:gd name="T33" fmla="*/ 12 h 46"/>
                <a:gd name="T34" fmla="*/ 114 w 158"/>
                <a:gd name="T35" fmla="*/ 12 h 46"/>
                <a:gd name="T36" fmla="*/ 122 w 158"/>
                <a:gd name="T37" fmla="*/ 10 h 46"/>
                <a:gd name="T38" fmla="*/ 127 w 158"/>
                <a:gd name="T39" fmla="*/ 7 h 46"/>
                <a:gd name="T40" fmla="*/ 134 w 158"/>
                <a:gd name="T41" fmla="*/ 7 h 46"/>
                <a:gd name="T42" fmla="*/ 142 w 158"/>
                <a:gd name="T43" fmla="*/ 7 h 46"/>
                <a:gd name="T44" fmla="*/ 147 w 158"/>
                <a:gd name="T45" fmla="*/ 5 h 46"/>
                <a:gd name="T46" fmla="*/ 152 w 158"/>
                <a:gd name="T47" fmla="*/ 5 h 46"/>
                <a:gd name="T48" fmla="*/ 157 w 158"/>
                <a:gd name="T49" fmla="*/ 5 h 46"/>
                <a:gd name="T50" fmla="*/ 157 w 158"/>
                <a:gd name="T51" fmla="*/ 2 h 46"/>
                <a:gd name="T52" fmla="*/ 149 w 158"/>
                <a:gd name="T53" fmla="*/ 0 h 46"/>
                <a:gd name="T54" fmla="*/ 137 w 158"/>
                <a:gd name="T55" fmla="*/ 0 h 46"/>
                <a:gd name="T56" fmla="*/ 124 w 158"/>
                <a:gd name="T57" fmla="*/ 0 h 46"/>
                <a:gd name="T58" fmla="*/ 109 w 158"/>
                <a:gd name="T59" fmla="*/ 0 h 46"/>
                <a:gd name="T60" fmla="*/ 91 w 158"/>
                <a:gd name="T61" fmla="*/ 0 h 46"/>
                <a:gd name="T62" fmla="*/ 74 w 158"/>
                <a:gd name="T63" fmla="*/ 2 h 46"/>
                <a:gd name="T64" fmla="*/ 56 w 158"/>
                <a:gd name="T65" fmla="*/ 5 h 46"/>
                <a:gd name="T66" fmla="*/ 38 w 158"/>
                <a:gd name="T67" fmla="*/ 7 h 46"/>
                <a:gd name="T68" fmla="*/ 33 w 158"/>
                <a:gd name="T69" fmla="*/ 7 h 46"/>
                <a:gd name="T70" fmla="*/ 26 w 158"/>
                <a:gd name="T71" fmla="*/ 7 h 46"/>
                <a:gd name="T72" fmla="*/ 18 w 158"/>
                <a:gd name="T73" fmla="*/ 10 h 46"/>
                <a:gd name="T74" fmla="*/ 13 w 158"/>
                <a:gd name="T75" fmla="*/ 12 h 46"/>
                <a:gd name="T76" fmla="*/ 8 w 158"/>
                <a:gd name="T77" fmla="*/ 15 h 46"/>
                <a:gd name="T78" fmla="*/ 3 w 158"/>
                <a:gd name="T79" fmla="*/ 17 h 46"/>
                <a:gd name="T80" fmla="*/ 0 w 158"/>
                <a:gd name="T81" fmla="*/ 22 h 46"/>
                <a:gd name="T82" fmla="*/ 0 w 158"/>
                <a:gd name="T83" fmla="*/ 27 h 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8"/>
                <a:gd name="T127" fmla="*/ 0 h 46"/>
                <a:gd name="T128" fmla="*/ 158 w 158"/>
                <a:gd name="T129" fmla="*/ 46 h 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8" h="46">
                  <a:moveTo>
                    <a:pt x="0" y="33"/>
                  </a:moveTo>
                  <a:lnTo>
                    <a:pt x="0" y="33"/>
                  </a:lnTo>
                  <a:lnTo>
                    <a:pt x="3" y="38"/>
                  </a:lnTo>
                  <a:lnTo>
                    <a:pt x="3" y="40"/>
                  </a:lnTo>
                  <a:lnTo>
                    <a:pt x="5" y="43"/>
                  </a:lnTo>
                  <a:lnTo>
                    <a:pt x="8" y="43"/>
                  </a:lnTo>
                  <a:lnTo>
                    <a:pt x="13" y="45"/>
                  </a:lnTo>
                  <a:lnTo>
                    <a:pt x="15" y="45"/>
                  </a:lnTo>
                  <a:lnTo>
                    <a:pt x="18" y="45"/>
                  </a:lnTo>
                  <a:lnTo>
                    <a:pt x="23" y="45"/>
                  </a:lnTo>
                  <a:lnTo>
                    <a:pt x="28" y="45"/>
                  </a:lnTo>
                  <a:lnTo>
                    <a:pt x="31" y="43"/>
                  </a:lnTo>
                  <a:lnTo>
                    <a:pt x="36" y="43"/>
                  </a:lnTo>
                  <a:lnTo>
                    <a:pt x="41" y="40"/>
                  </a:lnTo>
                  <a:lnTo>
                    <a:pt x="46" y="40"/>
                  </a:lnTo>
                  <a:lnTo>
                    <a:pt x="51" y="38"/>
                  </a:lnTo>
                  <a:lnTo>
                    <a:pt x="56" y="38"/>
                  </a:lnTo>
                  <a:lnTo>
                    <a:pt x="53" y="35"/>
                  </a:lnTo>
                  <a:lnTo>
                    <a:pt x="51" y="33"/>
                  </a:lnTo>
                  <a:lnTo>
                    <a:pt x="51" y="30"/>
                  </a:lnTo>
                  <a:lnTo>
                    <a:pt x="51" y="27"/>
                  </a:lnTo>
                  <a:lnTo>
                    <a:pt x="53" y="25"/>
                  </a:lnTo>
                  <a:lnTo>
                    <a:pt x="58" y="25"/>
                  </a:lnTo>
                  <a:lnTo>
                    <a:pt x="63" y="22"/>
                  </a:lnTo>
                  <a:lnTo>
                    <a:pt x="69" y="20"/>
                  </a:lnTo>
                  <a:lnTo>
                    <a:pt x="74" y="20"/>
                  </a:lnTo>
                  <a:lnTo>
                    <a:pt x="81" y="17"/>
                  </a:lnTo>
                  <a:lnTo>
                    <a:pt x="86" y="15"/>
                  </a:lnTo>
                  <a:lnTo>
                    <a:pt x="91" y="15"/>
                  </a:lnTo>
                  <a:lnTo>
                    <a:pt x="99" y="15"/>
                  </a:lnTo>
                  <a:lnTo>
                    <a:pt x="104" y="12"/>
                  </a:lnTo>
                  <a:lnTo>
                    <a:pt x="106" y="12"/>
                  </a:lnTo>
                  <a:lnTo>
                    <a:pt x="109" y="12"/>
                  </a:lnTo>
                  <a:lnTo>
                    <a:pt x="112" y="12"/>
                  </a:lnTo>
                  <a:lnTo>
                    <a:pt x="114" y="12"/>
                  </a:lnTo>
                  <a:lnTo>
                    <a:pt x="117" y="10"/>
                  </a:lnTo>
                  <a:lnTo>
                    <a:pt x="122" y="10"/>
                  </a:lnTo>
                  <a:lnTo>
                    <a:pt x="124" y="10"/>
                  </a:lnTo>
                  <a:lnTo>
                    <a:pt x="127" y="7"/>
                  </a:lnTo>
                  <a:lnTo>
                    <a:pt x="132" y="7"/>
                  </a:lnTo>
                  <a:lnTo>
                    <a:pt x="134" y="7"/>
                  </a:lnTo>
                  <a:lnTo>
                    <a:pt x="137" y="7"/>
                  </a:lnTo>
                  <a:lnTo>
                    <a:pt x="142" y="7"/>
                  </a:lnTo>
                  <a:lnTo>
                    <a:pt x="144" y="5"/>
                  </a:lnTo>
                  <a:lnTo>
                    <a:pt x="147" y="5"/>
                  </a:lnTo>
                  <a:lnTo>
                    <a:pt x="149" y="5"/>
                  </a:lnTo>
                  <a:lnTo>
                    <a:pt x="152" y="5"/>
                  </a:lnTo>
                  <a:lnTo>
                    <a:pt x="155" y="5"/>
                  </a:lnTo>
                  <a:lnTo>
                    <a:pt x="157" y="5"/>
                  </a:lnTo>
                  <a:lnTo>
                    <a:pt x="157" y="2"/>
                  </a:lnTo>
                  <a:lnTo>
                    <a:pt x="155" y="2"/>
                  </a:lnTo>
                  <a:lnTo>
                    <a:pt x="149" y="0"/>
                  </a:lnTo>
                  <a:lnTo>
                    <a:pt x="142" y="0"/>
                  </a:lnTo>
                  <a:lnTo>
                    <a:pt x="137" y="0"/>
                  </a:lnTo>
                  <a:lnTo>
                    <a:pt x="129" y="0"/>
                  </a:lnTo>
                  <a:lnTo>
                    <a:pt x="124" y="0"/>
                  </a:lnTo>
                  <a:lnTo>
                    <a:pt x="117" y="0"/>
                  </a:lnTo>
                  <a:lnTo>
                    <a:pt x="109" y="0"/>
                  </a:lnTo>
                  <a:lnTo>
                    <a:pt x="99" y="0"/>
                  </a:lnTo>
                  <a:lnTo>
                    <a:pt x="91" y="0"/>
                  </a:lnTo>
                  <a:lnTo>
                    <a:pt x="84" y="2"/>
                  </a:lnTo>
                  <a:lnTo>
                    <a:pt x="74" y="2"/>
                  </a:lnTo>
                  <a:lnTo>
                    <a:pt x="66" y="5"/>
                  </a:lnTo>
                  <a:lnTo>
                    <a:pt x="56" y="5"/>
                  </a:lnTo>
                  <a:lnTo>
                    <a:pt x="46" y="5"/>
                  </a:lnTo>
                  <a:lnTo>
                    <a:pt x="38" y="7"/>
                  </a:lnTo>
                  <a:lnTo>
                    <a:pt x="36" y="7"/>
                  </a:lnTo>
                  <a:lnTo>
                    <a:pt x="33" y="7"/>
                  </a:lnTo>
                  <a:lnTo>
                    <a:pt x="28" y="7"/>
                  </a:lnTo>
                  <a:lnTo>
                    <a:pt x="26" y="7"/>
                  </a:lnTo>
                  <a:lnTo>
                    <a:pt x="20" y="10"/>
                  </a:lnTo>
                  <a:lnTo>
                    <a:pt x="18" y="10"/>
                  </a:lnTo>
                  <a:lnTo>
                    <a:pt x="15" y="10"/>
                  </a:lnTo>
                  <a:lnTo>
                    <a:pt x="13" y="12"/>
                  </a:lnTo>
                  <a:lnTo>
                    <a:pt x="8" y="12"/>
                  </a:lnTo>
                  <a:lnTo>
                    <a:pt x="8" y="15"/>
                  </a:lnTo>
                  <a:lnTo>
                    <a:pt x="5" y="15"/>
                  </a:lnTo>
                  <a:lnTo>
                    <a:pt x="3" y="17"/>
                  </a:lnTo>
                  <a:lnTo>
                    <a:pt x="3" y="20"/>
                  </a:lnTo>
                  <a:lnTo>
                    <a:pt x="0" y="22"/>
                  </a:lnTo>
                  <a:lnTo>
                    <a:pt x="0" y="25"/>
                  </a:lnTo>
                  <a:lnTo>
                    <a:pt x="0" y="27"/>
                  </a:lnTo>
                  <a:lnTo>
                    <a:pt x="0" y="33"/>
                  </a:lnTo>
                </a:path>
              </a:pathLst>
            </a:custGeom>
            <a:solidFill>
              <a:srgbClr val="FFFFFF"/>
            </a:solidFill>
            <a:ln w="12700" cap="rnd">
              <a:solidFill>
                <a:srgbClr val="000000"/>
              </a:solidFill>
              <a:round/>
              <a:headEnd/>
              <a:tailEnd/>
            </a:ln>
          </p:spPr>
          <p:txBody>
            <a:bodyPr/>
            <a:lstStyle/>
            <a:p>
              <a:endParaRPr lang="en-US"/>
            </a:p>
          </p:txBody>
        </p:sp>
        <p:sp>
          <p:nvSpPr>
            <p:cNvPr id="27669" name="Freeform 15"/>
            <p:cNvSpPr>
              <a:spLocks/>
            </p:cNvSpPr>
            <p:nvPr/>
          </p:nvSpPr>
          <p:spPr bwMode="auto">
            <a:xfrm>
              <a:off x="1072" y="3686"/>
              <a:ext cx="849" cy="201"/>
            </a:xfrm>
            <a:custGeom>
              <a:avLst/>
              <a:gdLst>
                <a:gd name="T0" fmla="*/ 3 w 849"/>
                <a:gd name="T1" fmla="*/ 116 h 201"/>
                <a:gd name="T2" fmla="*/ 704 w 849"/>
                <a:gd name="T3" fmla="*/ 197 h 201"/>
                <a:gd name="T4" fmla="*/ 709 w 849"/>
                <a:gd name="T5" fmla="*/ 200 h 201"/>
                <a:gd name="T6" fmla="*/ 716 w 849"/>
                <a:gd name="T7" fmla="*/ 200 h 201"/>
                <a:gd name="T8" fmla="*/ 729 w 849"/>
                <a:gd name="T9" fmla="*/ 200 h 201"/>
                <a:gd name="T10" fmla="*/ 739 w 849"/>
                <a:gd name="T11" fmla="*/ 200 h 201"/>
                <a:gd name="T12" fmla="*/ 752 w 849"/>
                <a:gd name="T13" fmla="*/ 200 h 201"/>
                <a:gd name="T14" fmla="*/ 762 w 849"/>
                <a:gd name="T15" fmla="*/ 200 h 201"/>
                <a:gd name="T16" fmla="*/ 772 w 849"/>
                <a:gd name="T17" fmla="*/ 200 h 201"/>
                <a:gd name="T18" fmla="*/ 782 w 849"/>
                <a:gd name="T19" fmla="*/ 197 h 201"/>
                <a:gd name="T20" fmla="*/ 792 w 849"/>
                <a:gd name="T21" fmla="*/ 197 h 201"/>
                <a:gd name="T22" fmla="*/ 800 w 849"/>
                <a:gd name="T23" fmla="*/ 195 h 201"/>
                <a:gd name="T24" fmla="*/ 810 w 849"/>
                <a:gd name="T25" fmla="*/ 192 h 201"/>
                <a:gd name="T26" fmla="*/ 817 w 849"/>
                <a:gd name="T27" fmla="*/ 190 h 201"/>
                <a:gd name="T28" fmla="*/ 825 w 849"/>
                <a:gd name="T29" fmla="*/ 185 h 201"/>
                <a:gd name="T30" fmla="*/ 833 w 849"/>
                <a:gd name="T31" fmla="*/ 182 h 201"/>
                <a:gd name="T32" fmla="*/ 838 w 849"/>
                <a:gd name="T33" fmla="*/ 177 h 201"/>
                <a:gd name="T34" fmla="*/ 843 w 849"/>
                <a:gd name="T35" fmla="*/ 172 h 201"/>
                <a:gd name="T36" fmla="*/ 848 w 849"/>
                <a:gd name="T37" fmla="*/ 164 h 201"/>
                <a:gd name="T38" fmla="*/ 392 w 849"/>
                <a:gd name="T39" fmla="*/ 38 h 201"/>
                <a:gd name="T40" fmla="*/ 301 w 849"/>
                <a:gd name="T41" fmla="*/ 0 h 201"/>
                <a:gd name="T42" fmla="*/ 294 w 849"/>
                <a:gd name="T43" fmla="*/ 0 h 201"/>
                <a:gd name="T44" fmla="*/ 284 w 849"/>
                <a:gd name="T45" fmla="*/ 3 h 201"/>
                <a:gd name="T46" fmla="*/ 261 w 849"/>
                <a:gd name="T47" fmla="*/ 3 h 201"/>
                <a:gd name="T48" fmla="*/ 238 w 849"/>
                <a:gd name="T49" fmla="*/ 8 h 201"/>
                <a:gd name="T50" fmla="*/ 213 w 849"/>
                <a:gd name="T51" fmla="*/ 13 h 201"/>
                <a:gd name="T52" fmla="*/ 185 w 849"/>
                <a:gd name="T53" fmla="*/ 20 h 201"/>
                <a:gd name="T54" fmla="*/ 160 w 849"/>
                <a:gd name="T55" fmla="*/ 28 h 201"/>
                <a:gd name="T56" fmla="*/ 132 w 849"/>
                <a:gd name="T57" fmla="*/ 36 h 201"/>
                <a:gd name="T58" fmla="*/ 106 w 849"/>
                <a:gd name="T59" fmla="*/ 46 h 201"/>
                <a:gd name="T60" fmla="*/ 81 w 849"/>
                <a:gd name="T61" fmla="*/ 56 h 201"/>
                <a:gd name="T62" fmla="*/ 58 w 849"/>
                <a:gd name="T63" fmla="*/ 66 h 201"/>
                <a:gd name="T64" fmla="*/ 41 w 849"/>
                <a:gd name="T65" fmla="*/ 73 h 201"/>
                <a:gd name="T66" fmla="*/ 23 w 849"/>
                <a:gd name="T67" fmla="*/ 84 h 201"/>
                <a:gd name="T68" fmla="*/ 10 w 849"/>
                <a:gd name="T69" fmla="*/ 94 h 201"/>
                <a:gd name="T70" fmla="*/ 3 w 849"/>
                <a:gd name="T71" fmla="*/ 101 h 201"/>
                <a:gd name="T72" fmla="*/ 0 w 849"/>
                <a:gd name="T73" fmla="*/ 109 h 201"/>
                <a:gd name="T74" fmla="*/ 3 w 849"/>
                <a:gd name="T75" fmla="*/ 116 h 20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49"/>
                <a:gd name="T115" fmla="*/ 0 h 201"/>
                <a:gd name="T116" fmla="*/ 849 w 849"/>
                <a:gd name="T117" fmla="*/ 201 h 20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49" h="201">
                  <a:moveTo>
                    <a:pt x="3" y="116"/>
                  </a:moveTo>
                  <a:lnTo>
                    <a:pt x="704" y="197"/>
                  </a:lnTo>
                  <a:lnTo>
                    <a:pt x="709" y="200"/>
                  </a:lnTo>
                  <a:lnTo>
                    <a:pt x="716" y="200"/>
                  </a:lnTo>
                  <a:lnTo>
                    <a:pt x="729" y="200"/>
                  </a:lnTo>
                  <a:lnTo>
                    <a:pt x="739" y="200"/>
                  </a:lnTo>
                  <a:lnTo>
                    <a:pt x="752" y="200"/>
                  </a:lnTo>
                  <a:lnTo>
                    <a:pt x="762" y="200"/>
                  </a:lnTo>
                  <a:lnTo>
                    <a:pt x="772" y="200"/>
                  </a:lnTo>
                  <a:lnTo>
                    <a:pt x="782" y="197"/>
                  </a:lnTo>
                  <a:lnTo>
                    <a:pt x="792" y="197"/>
                  </a:lnTo>
                  <a:lnTo>
                    <a:pt x="800" y="195"/>
                  </a:lnTo>
                  <a:lnTo>
                    <a:pt x="810" y="192"/>
                  </a:lnTo>
                  <a:lnTo>
                    <a:pt x="817" y="190"/>
                  </a:lnTo>
                  <a:lnTo>
                    <a:pt x="825" y="185"/>
                  </a:lnTo>
                  <a:lnTo>
                    <a:pt x="833" y="182"/>
                  </a:lnTo>
                  <a:lnTo>
                    <a:pt x="838" y="177"/>
                  </a:lnTo>
                  <a:lnTo>
                    <a:pt x="843" y="172"/>
                  </a:lnTo>
                  <a:lnTo>
                    <a:pt x="848" y="164"/>
                  </a:lnTo>
                  <a:lnTo>
                    <a:pt x="392" y="38"/>
                  </a:lnTo>
                  <a:lnTo>
                    <a:pt x="301" y="0"/>
                  </a:lnTo>
                  <a:lnTo>
                    <a:pt x="294" y="0"/>
                  </a:lnTo>
                  <a:lnTo>
                    <a:pt x="284" y="3"/>
                  </a:lnTo>
                  <a:lnTo>
                    <a:pt x="261" y="3"/>
                  </a:lnTo>
                  <a:lnTo>
                    <a:pt x="238" y="8"/>
                  </a:lnTo>
                  <a:lnTo>
                    <a:pt x="213" y="13"/>
                  </a:lnTo>
                  <a:lnTo>
                    <a:pt x="185" y="20"/>
                  </a:lnTo>
                  <a:lnTo>
                    <a:pt x="160" y="28"/>
                  </a:lnTo>
                  <a:lnTo>
                    <a:pt x="132" y="36"/>
                  </a:lnTo>
                  <a:lnTo>
                    <a:pt x="106" y="46"/>
                  </a:lnTo>
                  <a:lnTo>
                    <a:pt x="81" y="56"/>
                  </a:lnTo>
                  <a:lnTo>
                    <a:pt x="58" y="66"/>
                  </a:lnTo>
                  <a:lnTo>
                    <a:pt x="41" y="73"/>
                  </a:lnTo>
                  <a:lnTo>
                    <a:pt x="23" y="84"/>
                  </a:lnTo>
                  <a:lnTo>
                    <a:pt x="10" y="94"/>
                  </a:lnTo>
                  <a:lnTo>
                    <a:pt x="3" y="101"/>
                  </a:lnTo>
                  <a:lnTo>
                    <a:pt x="0" y="109"/>
                  </a:lnTo>
                  <a:lnTo>
                    <a:pt x="3" y="116"/>
                  </a:lnTo>
                </a:path>
              </a:pathLst>
            </a:custGeom>
            <a:solidFill>
              <a:srgbClr val="FFFFFF"/>
            </a:solidFill>
            <a:ln w="12700" cap="rnd">
              <a:solidFill>
                <a:srgbClr val="000000"/>
              </a:solidFill>
              <a:round/>
              <a:headEnd/>
              <a:tailEnd/>
            </a:ln>
          </p:spPr>
          <p:txBody>
            <a:bodyPr/>
            <a:lstStyle/>
            <a:p>
              <a:endParaRPr lang="en-US"/>
            </a:p>
          </p:txBody>
        </p:sp>
        <p:sp>
          <p:nvSpPr>
            <p:cNvPr id="27670" name="Freeform 16"/>
            <p:cNvSpPr>
              <a:spLocks/>
            </p:cNvSpPr>
            <p:nvPr/>
          </p:nvSpPr>
          <p:spPr bwMode="auto">
            <a:xfrm>
              <a:off x="1482" y="3507"/>
              <a:ext cx="117" cy="69"/>
            </a:xfrm>
            <a:custGeom>
              <a:avLst/>
              <a:gdLst>
                <a:gd name="T0" fmla="*/ 89 w 117"/>
                <a:gd name="T1" fmla="*/ 0 h 69"/>
                <a:gd name="T2" fmla="*/ 86 w 117"/>
                <a:gd name="T3" fmla="*/ 2 h 69"/>
                <a:gd name="T4" fmla="*/ 84 w 117"/>
                <a:gd name="T5" fmla="*/ 5 h 69"/>
                <a:gd name="T6" fmla="*/ 76 w 117"/>
                <a:gd name="T7" fmla="*/ 10 h 69"/>
                <a:gd name="T8" fmla="*/ 71 w 117"/>
                <a:gd name="T9" fmla="*/ 13 h 69"/>
                <a:gd name="T10" fmla="*/ 63 w 117"/>
                <a:gd name="T11" fmla="*/ 18 h 69"/>
                <a:gd name="T12" fmla="*/ 56 w 117"/>
                <a:gd name="T13" fmla="*/ 23 h 69"/>
                <a:gd name="T14" fmla="*/ 48 w 117"/>
                <a:gd name="T15" fmla="*/ 28 h 69"/>
                <a:gd name="T16" fmla="*/ 41 w 117"/>
                <a:gd name="T17" fmla="*/ 33 h 69"/>
                <a:gd name="T18" fmla="*/ 33 w 117"/>
                <a:gd name="T19" fmla="*/ 38 h 69"/>
                <a:gd name="T20" fmla="*/ 25 w 117"/>
                <a:gd name="T21" fmla="*/ 40 h 69"/>
                <a:gd name="T22" fmla="*/ 20 w 117"/>
                <a:gd name="T23" fmla="*/ 45 h 69"/>
                <a:gd name="T24" fmla="*/ 15 w 117"/>
                <a:gd name="T25" fmla="*/ 50 h 69"/>
                <a:gd name="T26" fmla="*/ 10 w 117"/>
                <a:gd name="T27" fmla="*/ 53 h 69"/>
                <a:gd name="T28" fmla="*/ 5 w 117"/>
                <a:gd name="T29" fmla="*/ 58 h 69"/>
                <a:gd name="T30" fmla="*/ 3 w 117"/>
                <a:gd name="T31" fmla="*/ 61 h 69"/>
                <a:gd name="T32" fmla="*/ 0 w 117"/>
                <a:gd name="T33" fmla="*/ 66 h 69"/>
                <a:gd name="T34" fmla="*/ 0 w 117"/>
                <a:gd name="T35" fmla="*/ 68 h 69"/>
                <a:gd name="T36" fmla="*/ 3 w 117"/>
                <a:gd name="T37" fmla="*/ 66 h 69"/>
                <a:gd name="T38" fmla="*/ 8 w 117"/>
                <a:gd name="T39" fmla="*/ 66 h 69"/>
                <a:gd name="T40" fmla="*/ 15 w 117"/>
                <a:gd name="T41" fmla="*/ 63 h 69"/>
                <a:gd name="T42" fmla="*/ 20 w 117"/>
                <a:gd name="T43" fmla="*/ 61 h 69"/>
                <a:gd name="T44" fmla="*/ 28 w 117"/>
                <a:gd name="T45" fmla="*/ 55 h 69"/>
                <a:gd name="T46" fmla="*/ 35 w 117"/>
                <a:gd name="T47" fmla="*/ 53 h 69"/>
                <a:gd name="T48" fmla="*/ 43 w 117"/>
                <a:gd name="T49" fmla="*/ 50 h 69"/>
                <a:gd name="T50" fmla="*/ 51 w 117"/>
                <a:gd name="T51" fmla="*/ 48 h 69"/>
                <a:gd name="T52" fmla="*/ 58 w 117"/>
                <a:gd name="T53" fmla="*/ 45 h 69"/>
                <a:gd name="T54" fmla="*/ 63 w 117"/>
                <a:gd name="T55" fmla="*/ 43 h 69"/>
                <a:gd name="T56" fmla="*/ 71 w 117"/>
                <a:gd name="T57" fmla="*/ 40 h 69"/>
                <a:gd name="T58" fmla="*/ 79 w 117"/>
                <a:gd name="T59" fmla="*/ 38 h 69"/>
                <a:gd name="T60" fmla="*/ 86 w 117"/>
                <a:gd name="T61" fmla="*/ 35 h 69"/>
                <a:gd name="T62" fmla="*/ 94 w 117"/>
                <a:gd name="T63" fmla="*/ 30 h 69"/>
                <a:gd name="T64" fmla="*/ 101 w 117"/>
                <a:gd name="T65" fmla="*/ 28 h 69"/>
                <a:gd name="T66" fmla="*/ 109 w 117"/>
                <a:gd name="T67" fmla="*/ 25 h 69"/>
                <a:gd name="T68" fmla="*/ 116 w 117"/>
                <a:gd name="T69" fmla="*/ 23 h 69"/>
                <a:gd name="T70" fmla="*/ 114 w 117"/>
                <a:gd name="T71" fmla="*/ 23 h 69"/>
                <a:gd name="T72" fmla="*/ 111 w 117"/>
                <a:gd name="T73" fmla="*/ 20 h 69"/>
                <a:gd name="T74" fmla="*/ 109 w 117"/>
                <a:gd name="T75" fmla="*/ 18 h 69"/>
                <a:gd name="T76" fmla="*/ 106 w 117"/>
                <a:gd name="T77" fmla="*/ 15 h 69"/>
                <a:gd name="T78" fmla="*/ 104 w 117"/>
                <a:gd name="T79" fmla="*/ 13 h 69"/>
                <a:gd name="T80" fmla="*/ 101 w 117"/>
                <a:gd name="T81" fmla="*/ 10 h 69"/>
                <a:gd name="T82" fmla="*/ 99 w 117"/>
                <a:gd name="T83" fmla="*/ 8 h 69"/>
                <a:gd name="T84" fmla="*/ 94 w 117"/>
                <a:gd name="T85" fmla="*/ 5 h 69"/>
                <a:gd name="T86" fmla="*/ 91 w 117"/>
                <a:gd name="T87" fmla="*/ 2 h 69"/>
                <a:gd name="T88" fmla="*/ 89 w 117"/>
                <a:gd name="T89" fmla="*/ 0 h 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17"/>
                <a:gd name="T136" fmla="*/ 0 h 69"/>
                <a:gd name="T137" fmla="*/ 117 w 117"/>
                <a:gd name="T138" fmla="*/ 69 h 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17" h="69">
                  <a:moveTo>
                    <a:pt x="89" y="0"/>
                  </a:moveTo>
                  <a:lnTo>
                    <a:pt x="86" y="2"/>
                  </a:lnTo>
                  <a:lnTo>
                    <a:pt x="84" y="5"/>
                  </a:lnTo>
                  <a:lnTo>
                    <a:pt x="76" y="10"/>
                  </a:lnTo>
                  <a:lnTo>
                    <a:pt x="71" y="13"/>
                  </a:lnTo>
                  <a:lnTo>
                    <a:pt x="63" y="18"/>
                  </a:lnTo>
                  <a:lnTo>
                    <a:pt x="56" y="23"/>
                  </a:lnTo>
                  <a:lnTo>
                    <a:pt x="48" y="28"/>
                  </a:lnTo>
                  <a:lnTo>
                    <a:pt x="41" y="33"/>
                  </a:lnTo>
                  <a:lnTo>
                    <a:pt x="33" y="38"/>
                  </a:lnTo>
                  <a:lnTo>
                    <a:pt x="25" y="40"/>
                  </a:lnTo>
                  <a:lnTo>
                    <a:pt x="20" y="45"/>
                  </a:lnTo>
                  <a:lnTo>
                    <a:pt x="15" y="50"/>
                  </a:lnTo>
                  <a:lnTo>
                    <a:pt x="10" y="53"/>
                  </a:lnTo>
                  <a:lnTo>
                    <a:pt x="5" y="58"/>
                  </a:lnTo>
                  <a:lnTo>
                    <a:pt x="3" y="61"/>
                  </a:lnTo>
                  <a:lnTo>
                    <a:pt x="0" y="66"/>
                  </a:lnTo>
                  <a:lnTo>
                    <a:pt x="0" y="68"/>
                  </a:lnTo>
                  <a:lnTo>
                    <a:pt x="3" y="66"/>
                  </a:lnTo>
                  <a:lnTo>
                    <a:pt x="8" y="66"/>
                  </a:lnTo>
                  <a:lnTo>
                    <a:pt x="15" y="63"/>
                  </a:lnTo>
                  <a:lnTo>
                    <a:pt x="20" y="61"/>
                  </a:lnTo>
                  <a:lnTo>
                    <a:pt x="28" y="55"/>
                  </a:lnTo>
                  <a:lnTo>
                    <a:pt x="35" y="53"/>
                  </a:lnTo>
                  <a:lnTo>
                    <a:pt x="43" y="50"/>
                  </a:lnTo>
                  <a:lnTo>
                    <a:pt x="51" y="48"/>
                  </a:lnTo>
                  <a:lnTo>
                    <a:pt x="58" y="45"/>
                  </a:lnTo>
                  <a:lnTo>
                    <a:pt x="63" y="43"/>
                  </a:lnTo>
                  <a:lnTo>
                    <a:pt x="71" y="40"/>
                  </a:lnTo>
                  <a:lnTo>
                    <a:pt x="79" y="38"/>
                  </a:lnTo>
                  <a:lnTo>
                    <a:pt x="86" y="35"/>
                  </a:lnTo>
                  <a:lnTo>
                    <a:pt x="94" y="30"/>
                  </a:lnTo>
                  <a:lnTo>
                    <a:pt x="101" y="28"/>
                  </a:lnTo>
                  <a:lnTo>
                    <a:pt x="109" y="25"/>
                  </a:lnTo>
                  <a:lnTo>
                    <a:pt x="116" y="23"/>
                  </a:lnTo>
                  <a:lnTo>
                    <a:pt x="114" y="23"/>
                  </a:lnTo>
                  <a:lnTo>
                    <a:pt x="111" y="20"/>
                  </a:lnTo>
                  <a:lnTo>
                    <a:pt x="109" y="18"/>
                  </a:lnTo>
                  <a:lnTo>
                    <a:pt x="106" y="15"/>
                  </a:lnTo>
                  <a:lnTo>
                    <a:pt x="104" y="13"/>
                  </a:lnTo>
                  <a:lnTo>
                    <a:pt x="101" y="10"/>
                  </a:lnTo>
                  <a:lnTo>
                    <a:pt x="99" y="8"/>
                  </a:lnTo>
                  <a:lnTo>
                    <a:pt x="94" y="5"/>
                  </a:lnTo>
                  <a:lnTo>
                    <a:pt x="91" y="2"/>
                  </a:lnTo>
                  <a:lnTo>
                    <a:pt x="89" y="0"/>
                  </a:lnTo>
                </a:path>
              </a:pathLst>
            </a:custGeom>
            <a:solidFill>
              <a:srgbClr val="FFFFFF"/>
            </a:solidFill>
            <a:ln w="12700" cap="rnd">
              <a:solidFill>
                <a:srgbClr val="000000"/>
              </a:solidFill>
              <a:round/>
              <a:headEnd/>
              <a:tailEnd/>
            </a:ln>
          </p:spPr>
          <p:txBody>
            <a:bodyPr/>
            <a:lstStyle/>
            <a:p>
              <a:endParaRPr lang="en-US"/>
            </a:p>
          </p:txBody>
        </p:sp>
        <p:sp>
          <p:nvSpPr>
            <p:cNvPr id="27671" name="Freeform 17"/>
            <p:cNvSpPr>
              <a:spLocks/>
            </p:cNvSpPr>
            <p:nvPr/>
          </p:nvSpPr>
          <p:spPr bwMode="auto">
            <a:xfrm>
              <a:off x="1439" y="3527"/>
              <a:ext cx="173" cy="122"/>
            </a:xfrm>
            <a:custGeom>
              <a:avLst/>
              <a:gdLst>
                <a:gd name="T0" fmla="*/ 159 w 173"/>
                <a:gd name="T1" fmla="*/ 0 h 122"/>
                <a:gd name="T2" fmla="*/ 152 w 173"/>
                <a:gd name="T3" fmla="*/ 0 h 122"/>
                <a:gd name="T4" fmla="*/ 144 w 173"/>
                <a:gd name="T5" fmla="*/ 3 h 122"/>
                <a:gd name="T6" fmla="*/ 134 w 173"/>
                <a:gd name="T7" fmla="*/ 5 h 122"/>
                <a:gd name="T8" fmla="*/ 127 w 173"/>
                <a:gd name="T9" fmla="*/ 8 h 122"/>
                <a:gd name="T10" fmla="*/ 119 w 173"/>
                <a:gd name="T11" fmla="*/ 13 h 122"/>
                <a:gd name="T12" fmla="*/ 109 w 173"/>
                <a:gd name="T13" fmla="*/ 15 h 122"/>
                <a:gd name="T14" fmla="*/ 101 w 173"/>
                <a:gd name="T15" fmla="*/ 18 h 122"/>
                <a:gd name="T16" fmla="*/ 91 w 173"/>
                <a:gd name="T17" fmla="*/ 20 h 122"/>
                <a:gd name="T18" fmla="*/ 84 w 173"/>
                <a:gd name="T19" fmla="*/ 25 h 122"/>
                <a:gd name="T20" fmla="*/ 73 w 173"/>
                <a:gd name="T21" fmla="*/ 28 h 122"/>
                <a:gd name="T22" fmla="*/ 63 w 173"/>
                <a:gd name="T23" fmla="*/ 33 h 122"/>
                <a:gd name="T24" fmla="*/ 56 w 173"/>
                <a:gd name="T25" fmla="*/ 35 h 122"/>
                <a:gd name="T26" fmla="*/ 46 w 173"/>
                <a:gd name="T27" fmla="*/ 41 h 122"/>
                <a:gd name="T28" fmla="*/ 35 w 173"/>
                <a:gd name="T29" fmla="*/ 46 h 122"/>
                <a:gd name="T30" fmla="*/ 25 w 173"/>
                <a:gd name="T31" fmla="*/ 51 h 122"/>
                <a:gd name="T32" fmla="*/ 20 w 173"/>
                <a:gd name="T33" fmla="*/ 53 h 122"/>
                <a:gd name="T34" fmla="*/ 15 w 173"/>
                <a:gd name="T35" fmla="*/ 56 h 122"/>
                <a:gd name="T36" fmla="*/ 8 w 173"/>
                <a:gd name="T37" fmla="*/ 58 h 122"/>
                <a:gd name="T38" fmla="*/ 5 w 173"/>
                <a:gd name="T39" fmla="*/ 63 h 122"/>
                <a:gd name="T40" fmla="*/ 3 w 173"/>
                <a:gd name="T41" fmla="*/ 68 h 122"/>
                <a:gd name="T42" fmla="*/ 0 w 173"/>
                <a:gd name="T43" fmla="*/ 73 h 122"/>
                <a:gd name="T44" fmla="*/ 0 w 173"/>
                <a:gd name="T45" fmla="*/ 78 h 122"/>
                <a:gd name="T46" fmla="*/ 0 w 173"/>
                <a:gd name="T47" fmla="*/ 83 h 122"/>
                <a:gd name="T48" fmla="*/ 0 w 173"/>
                <a:gd name="T49" fmla="*/ 91 h 122"/>
                <a:gd name="T50" fmla="*/ 3 w 173"/>
                <a:gd name="T51" fmla="*/ 99 h 122"/>
                <a:gd name="T52" fmla="*/ 5 w 173"/>
                <a:gd name="T53" fmla="*/ 104 h 122"/>
                <a:gd name="T54" fmla="*/ 8 w 173"/>
                <a:gd name="T55" fmla="*/ 109 h 122"/>
                <a:gd name="T56" fmla="*/ 13 w 173"/>
                <a:gd name="T57" fmla="*/ 114 h 122"/>
                <a:gd name="T58" fmla="*/ 18 w 173"/>
                <a:gd name="T59" fmla="*/ 116 h 122"/>
                <a:gd name="T60" fmla="*/ 23 w 173"/>
                <a:gd name="T61" fmla="*/ 119 h 122"/>
                <a:gd name="T62" fmla="*/ 28 w 173"/>
                <a:gd name="T63" fmla="*/ 121 h 122"/>
                <a:gd name="T64" fmla="*/ 35 w 173"/>
                <a:gd name="T65" fmla="*/ 121 h 122"/>
                <a:gd name="T66" fmla="*/ 43 w 173"/>
                <a:gd name="T67" fmla="*/ 121 h 122"/>
                <a:gd name="T68" fmla="*/ 51 w 173"/>
                <a:gd name="T69" fmla="*/ 119 h 122"/>
                <a:gd name="T70" fmla="*/ 58 w 173"/>
                <a:gd name="T71" fmla="*/ 116 h 122"/>
                <a:gd name="T72" fmla="*/ 68 w 173"/>
                <a:gd name="T73" fmla="*/ 114 h 122"/>
                <a:gd name="T74" fmla="*/ 76 w 173"/>
                <a:gd name="T75" fmla="*/ 111 h 122"/>
                <a:gd name="T76" fmla="*/ 86 w 173"/>
                <a:gd name="T77" fmla="*/ 106 h 122"/>
                <a:gd name="T78" fmla="*/ 94 w 173"/>
                <a:gd name="T79" fmla="*/ 101 h 122"/>
                <a:gd name="T80" fmla="*/ 104 w 173"/>
                <a:gd name="T81" fmla="*/ 96 h 122"/>
                <a:gd name="T82" fmla="*/ 111 w 173"/>
                <a:gd name="T83" fmla="*/ 91 h 122"/>
                <a:gd name="T84" fmla="*/ 122 w 173"/>
                <a:gd name="T85" fmla="*/ 83 h 122"/>
                <a:gd name="T86" fmla="*/ 129 w 173"/>
                <a:gd name="T87" fmla="*/ 78 h 122"/>
                <a:gd name="T88" fmla="*/ 137 w 173"/>
                <a:gd name="T89" fmla="*/ 73 h 122"/>
                <a:gd name="T90" fmla="*/ 144 w 173"/>
                <a:gd name="T91" fmla="*/ 66 h 122"/>
                <a:gd name="T92" fmla="*/ 152 w 173"/>
                <a:gd name="T93" fmla="*/ 58 h 122"/>
                <a:gd name="T94" fmla="*/ 157 w 173"/>
                <a:gd name="T95" fmla="*/ 51 h 122"/>
                <a:gd name="T96" fmla="*/ 162 w 173"/>
                <a:gd name="T97" fmla="*/ 43 h 122"/>
                <a:gd name="T98" fmla="*/ 170 w 173"/>
                <a:gd name="T99" fmla="*/ 35 h 122"/>
                <a:gd name="T100" fmla="*/ 172 w 173"/>
                <a:gd name="T101" fmla="*/ 28 h 122"/>
                <a:gd name="T102" fmla="*/ 172 w 173"/>
                <a:gd name="T103" fmla="*/ 20 h 122"/>
                <a:gd name="T104" fmla="*/ 172 w 173"/>
                <a:gd name="T105" fmla="*/ 13 h 122"/>
                <a:gd name="T106" fmla="*/ 172 w 173"/>
                <a:gd name="T107" fmla="*/ 8 h 122"/>
                <a:gd name="T108" fmla="*/ 170 w 173"/>
                <a:gd name="T109" fmla="*/ 3 h 122"/>
                <a:gd name="T110" fmla="*/ 167 w 173"/>
                <a:gd name="T111" fmla="*/ 0 h 122"/>
                <a:gd name="T112" fmla="*/ 159 w 173"/>
                <a:gd name="T113" fmla="*/ 0 h 12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73"/>
                <a:gd name="T172" fmla="*/ 0 h 122"/>
                <a:gd name="T173" fmla="*/ 173 w 173"/>
                <a:gd name="T174" fmla="*/ 122 h 12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73" h="122">
                  <a:moveTo>
                    <a:pt x="159" y="0"/>
                  </a:moveTo>
                  <a:lnTo>
                    <a:pt x="152" y="0"/>
                  </a:lnTo>
                  <a:lnTo>
                    <a:pt x="144" y="3"/>
                  </a:lnTo>
                  <a:lnTo>
                    <a:pt x="134" y="5"/>
                  </a:lnTo>
                  <a:lnTo>
                    <a:pt x="127" y="8"/>
                  </a:lnTo>
                  <a:lnTo>
                    <a:pt x="119" y="13"/>
                  </a:lnTo>
                  <a:lnTo>
                    <a:pt x="109" y="15"/>
                  </a:lnTo>
                  <a:lnTo>
                    <a:pt x="101" y="18"/>
                  </a:lnTo>
                  <a:lnTo>
                    <a:pt x="91" y="20"/>
                  </a:lnTo>
                  <a:lnTo>
                    <a:pt x="84" y="25"/>
                  </a:lnTo>
                  <a:lnTo>
                    <a:pt x="73" y="28"/>
                  </a:lnTo>
                  <a:lnTo>
                    <a:pt x="63" y="33"/>
                  </a:lnTo>
                  <a:lnTo>
                    <a:pt x="56" y="35"/>
                  </a:lnTo>
                  <a:lnTo>
                    <a:pt x="46" y="41"/>
                  </a:lnTo>
                  <a:lnTo>
                    <a:pt x="35" y="46"/>
                  </a:lnTo>
                  <a:lnTo>
                    <a:pt x="25" y="51"/>
                  </a:lnTo>
                  <a:lnTo>
                    <a:pt x="20" y="53"/>
                  </a:lnTo>
                  <a:lnTo>
                    <a:pt x="15" y="56"/>
                  </a:lnTo>
                  <a:lnTo>
                    <a:pt x="8" y="58"/>
                  </a:lnTo>
                  <a:lnTo>
                    <a:pt x="5" y="63"/>
                  </a:lnTo>
                  <a:lnTo>
                    <a:pt x="3" y="68"/>
                  </a:lnTo>
                  <a:lnTo>
                    <a:pt x="0" y="73"/>
                  </a:lnTo>
                  <a:lnTo>
                    <a:pt x="0" y="78"/>
                  </a:lnTo>
                  <a:lnTo>
                    <a:pt x="0" y="83"/>
                  </a:lnTo>
                  <a:lnTo>
                    <a:pt x="0" y="91"/>
                  </a:lnTo>
                  <a:lnTo>
                    <a:pt x="3" y="99"/>
                  </a:lnTo>
                  <a:lnTo>
                    <a:pt x="5" y="104"/>
                  </a:lnTo>
                  <a:lnTo>
                    <a:pt x="8" y="109"/>
                  </a:lnTo>
                  <a:lnTo>
                    <a:pt x="13" y="114"/>
                  </a:lnTo>
                  <a:lnTo>
                    <a:pt x="18" y="116"/>
                  </a:lnTo>
                  <a:lnTo>
                    <a:pt x="23" y="119"/>
                  </a:lnTo>
                  <a:lnTo>
                    <a:pt x="28" y="121"/>
                  </a:lnTo>
                  <a:lnTo>
                    <a:pt x="35" y="121"/>
                  </a:lnTo>
                  <a:lnTo>
                    <a:pt x="43" y="121"/>
                  </a:lnTo>
                  <a:lnTo>
                    <a:pt x="51" y="119"/>
                  </a:lnTo>
                  <a:lnTo>
                    <a:pt x="58" y="116"/>
                  </a:lnTo>
                  <a:lnTo>
                    <a:pt x="68" y="114"/>
                  </a:lnTo>
                  <a:lnTo>
                    <a:pt x="76" y="111"/>
                  </a:lnTo>
                  <a:lnTo>
                    <a:pt x="86" y="106"/>
                  </a:lnTo>
                  <a:lnTo>
                    <a:pt x="94" y="101"/>
                  </a:lnTo>
                  <a:lnTo>
                    <a:pt x="104" y="96"/>
                  </a:lnTo>
                  <a:lnTo>
                    <a:pt x="111" y="91"/>
                  </a:lnTo>
                  <a:lnTo>
                    <a:pt x="122" y="83"/>
                  </a:lnTo>
                  <a:lnTo>
                    <a:pt x="129" y="78"/>
                  </a:lnTo>
                  <a:lnTo>
                    <a:pt x="137" y="73"/>
                  </a:lnTo>
                  <a:lnTo>
                    <a:pt x="144" y="66"/>
                  </a:lnTo>
                  <a:lnTo>
                    <a:pt x="152" y="58"/>
                  </a:lnTo>
                  <a:lnTo>
                    <a:pt x="157" y="51"/>
                  </a:lnTo>
                  <a:lnTo>
                    <a:pt x="162" y="43"/>
                  </a:lnTo>
                  <a:lnTo>
                    <a:pt x="170" y="35"/>
                  </a:lnTo>
                  <a:lnTo>
                    <a:pt x="172" y="28"/>
                  </a:lnTo>
                  <a:lnTo>
                    <a:pt x="172" y="20"/>
                  </a:lnTo>
                  <a:lnTo>
                    <a:pt x="172" y="13"/>
                  </a:lnTo>
                  <a:lnTo>
                    <a:pt x="172" y="8"/>
                  </a:lnTo>
                  <a:lnTo>
                    <a:pt x="170" y="3"/>
                  </a:lnTo>
                  <a:lnTo>
                    <a:pt x="167" y="0"/>
                  </a:lnTo>
                  <a:lnTo>
                    <a:pt x="159" y="0"/>
                  </a:lnTo>
                </a:path>
              </a:pathLst>
            </a:custGeom>
            <a:solidFill>
              <a:srgbClr val="FFFFFF"/>
            </a:solidFill>
            <a:ln w="12700" cap="rnd">
              <a:solidFill>
                <a:srgbClr val="000000"/>
              </a:solidFill>
              <a:round/>
              <a:headEnd/>
              <a:tailEnd/>
            </a:ln>
          </p:spPr>
          <p:txBody>
            <a:bodyPr/>
            <a:lstStyle/>
            <a:p>
              <a:endParaRPr lang="en-US"/>
            </a:p>
          </p:txBody>
        </p:sp>
        <p:sp>
          <p:nvSpPr>
            <p:cNvPr id="27672" name="Freeform 18"/>
            <p:cNvSpPr>
              <a:spLocks/>
            </p:cNvSpPr>
            <p:nvPr/>
          </p:nvSpPr>
          <p:spPr bwMode="auto">
            <a:xfrm>
              <a:off x="465" y="3823"/>
              <a:ext cx="153" cy="86"/>
            </a:xfrm>
            <a:custGeom>
              <a:avLst/>
              <a:gdLst>
                <a:gd name="T0" fmla="*/ 23 w 153"/>
                <a:gd name="T1" fmla="*/ 0 h 86"/>
                <a:gd name="T2" fmla="*/ 20 w 153"/>
                <a:gd name="T3" fmla="*/ 5 h 86"/>
                <a:gd name="T4" fmla="*/ 20 w 153"/>
                <a:gd name="T5" fmla="*/ 10 h 86"/>
                <a:gd name="T6" fmla="*/ 20 w 153"/>
                <a:gd name="T7" fmla="*/ 17 h 86"/>
                <a:gd name="T8" fmla="*/ 23 w 153"/>
                <a:gd name="T9" fmla="*/ 25 h 86"/>
                <a:gd name="T10" fmla="*/ 28 w 153"/>
                <a:gd name="T11" fmla="*/ 30 h 86"/>
                <a:gd name="T12" fmla="*/ 35 w 153"/>
                <a:gd name="T13" fmla="*/ 35 h 86"/>
                <a:gd name="T14" fmla="*/ 43 w 153"/>
                <a:gd name="T15" fmla="*/ 37 h 86"/>
                <a:gd name="T16" fmla="*/ 51 w 153"/>
                <a:gd name="T17" fmla="*/ 40 h 86"/>
                <a:gd name="T18" fmla="*/ 58 w 153"/>
                <a:gd name="T19" fmla="*/ 43 h 86"/>
                <a:gd name="T20" fmla="*/ 68 w 153"/>
                <a:gd name="T21" fmla="*/ 43 h 86"/>
                <a:gd name="T22" fmla="*/ 78 w 153"/>
                <a:gd name="T23" fmla="*/ 43 h 86"/>
                <a:gd name="T24" fmla="*/ 89 w 153"/>
                <a:gd name="T25" fmla="*/ 43 h 86"/>
                <a:gd name="T26" fmla="*/ 99 w 153"/>
                <a:gd name="T27" fmla="*/ 43 h 86"/>
                <a:gd name="T28" fmla="*/ 106 w 153"/>
                <a:gd name="T29" fmla="*/ 40 h 86"/>
                <a:gd name="T30" fmla="*/ 114 w 153"/>
                <a:gd name="T31" fmla="*/ 40 h 86"/>
                <a:gd name="T32" fmla="*/ 121 w 153"/>
                <a:gd name="T33" fmla="*/ 37 h 86"/>
                <a:gd name="T34" fmla="*/ 124 w 153"/>
                <a:gd name="T35" fmla="*/ 37 h 86"/>
                <a:gd name="T36" fmla="*/ 152 w 153"/>
                <a:gd name="T37" fmla="*/ 70 h 86"/>
                <a:gd name="T38" fmla="*/ 144 w 153"/>
                <a:gd name="T39" fmla="*/ 73 h 86"/>
                <a:gd name="T40" fmla="*/ 137 w 153"/>
                <a:gd name="T41" fmla="*/ 75 h 86"/>
                <a:gd name="T42" fmla="*/ 119 w 153"/>
                <a:gd name="T43" fmla="*/ 80 h 86"/>
                <a:gd name="T44" fmla="*/ 104 w 153"/>
                <a:gd name="T45" fmla="*/ 83 h 86"/>
                <a:gd name="T46" fmla="*/ 89 w 153"/>
                <a:gd name="T47" fmla="*/ 85 h 86"/>
                <a:gd name="T48" fmla="*/ 76 w 153"/>
                <a:gd name="T49" fmla="*/ 85 h 86"/>
                <a:gd name="T50" fmla="*/ 63 w 153"/>
                <a:gd name="T51" fmla="*/ 85 h 86"/>
                <a:gd name="T52" fmla="*/ 51 w 153"/>
                <a:gd name="T53" fmla="*/ 85 h 86"/>
                <a:gd name="T54" fmla="*/ 40 w 153"/>
                <a:gd name="T55" fmla="*/ 83 h 86"/>
                <a:gd name="T56" fmla="*/ 30 w 153"/>
                <a:gd name="T57" fmla="*/ 80 h 86"/>
                <a:gd name="T58" fmla="*/ 20 w 153"/>
                <a:gd name="T59" fmla="*/ 75 h 86"/>
                <a:gd name="T60" fmla="*/ 13 w 153"/>
                <a:gd name="T61" fmla="*/ 70 h 86"/>
                <a:gd name="T62" fmla="*/ 8 w 153"/>
                <a:gd name="T63" fmla="*/ 65 h 86"/>
                <a:gd name="T64" fmla="*/ 3 w 153"/>
                <a:gd name="T65" fmla="*/ 58 h 86"/>
                <a:gd name="T66" fmla="*/ 0 w 153"/>
                <a:gd name="T67" fmla="*/ 48 h 86"/>
                <a:gd name="T68" fmla="*/ 0 w 153"/>
                <a:gd name="T69" fmla="*/ 40 h 86"/>
                <a:gd name="T70" fmla="*/ 0 w 153"/>
                <a:gd name="T71" fmla="*/ 27 h 86"/>
                <a:gd name="T72" fmla="*/ 23 w 153"/>
                <a:gd name="T73" fmla="*/ 0 h 8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3"/>
                <a:gd name="T112" fmla="*/ 0 h 86"/>
                <a:gd name="T113" fmla="*/ 153 w 153"/>
                <a:gd name="T114" fmla="*/ 86 h 8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3" h="86">
                  <a:moveTo>
                    <a:pt x="23" y="0"/>
                  </a:moveTo>
                  <a:lnTo>
                    <a:pt x="20" y="5"/>
                  </a:lnTo>
                  <a:lnTo>
                    <a:pt x="20" y="10"/>
                  </a:lnTo>
                  <a:lnTo>
                    <a:pt x="20" y="17"/>
                  </a:lnTo>
                  <a:lnTo>
                    <a:pt x="23" y="25"/>
                  </a:lnTo>
                  <a:lnTo>
                    <a:pt x="28" y="30"/>
                  </a:lnTo>
                  <a:lnTo>
                    <a:pt x="35" y="35"/>
                  </a:lnTo>
                  <a:lnTo>
                    <a:pt x="43" y="37"/>
                  </a:lnTo>
                  <a:lnTo>
                    <a:pt x="51" y="40"/>
                  </a:lnTo>
                  <a:lnTo>
                    <a:pt x="58" y="43"/>
                  </a:lnTo>
                  <a:lnTo>
                    <a:pt x="68" y="43"/>
                  </a:lnTo>
                  <a:lnTo>
                    <a:pt x="78" y="43"/>
                  </a:lnTo>
                  <a:lnTo>
                    <a:pt x="89" y="43"/>
                  </a:lnTo>
                  <a:lnTo>
                    <a:pt x="99" y="43"/>
                  </a:lnTo>
                  <a:lnTo>
                    <a:pt x="106" y="40"/>
                  </a:lnTo>
                  <a:lnTo>
                    <a:pt x="114" y="40"/>
                  </a:lnTo>
                  <a:lnTo>
                    <a:pt x="121" y="37"/>
                  </a:lnTo>
                  <a:lnTo>
                    <a:pt x="124" y="37"/>
                  </a:lnTo>
                  <a:lnTo>
                    <a:pt x="152" y="70"/>
                  </a:lnTo>
                  <a:lnTo>
                    <a:pt x="144" y="73"/>
                  </a:lnTo>
                  <a:lnTo>
                    <a:pt x="137" y="75"/>
                  </a:lnTo>
                  <a:lnTo>
                    <a:pt x="119" y="80"/>
                  </a:lnTo>
                  <a:lnTo>
                    <a:pt x="104" y="83"/>
                  </a:lnTo>
                  <a:lnTo>
                    <a:pt x="89" y="85"/>
                  </a:lnTo>
                  <a:lnTo>
                    <a:pt x="76" y="85"/>
                  </a:lnTo>
                  <a:lnTo>
                    <a:pt x="63" y="85"/>
                  </a:lnTo>
                  <a:lnTo>
                    <a:pt x="51" y="85"/>
                  </a:lnTo>
                  <a:lnTo>
                    <a:pt x="40" y="83"/>
                  </a:lnTo>
                  <a:lnTo>
                    <a:pt x="30" y="80"/>
                  </a:lnTo>
                  <a:lnTo>
                    <a:pt x="20" y="75"/>
                  </a:lnTo>
                  <a:lnTo>
                    <a:pt x="13" y="70"/>
                  </a:lnTo>
                  <a:lnTo>
                    <a:pt x="8" y="65"/>
                  </a:lnTo>
                  <a:lnTo>
                    <a:pt x="3" y="58"/>
                  </a:lnTo>
                  <a:lnTo>
                    <a:pt x="0" y="48"/>
                  </a:lnTo>
                  <a:lnTo>
                    <a:pt x="0" y="40"/>
                  </a:lnTo>
                  <a:lnTo>
                    <a:pt x="0" y="27"/>
                  </a:lnTo>
                  <a:lnTo>
                    <a:pt x="23" y="0"/>
                  </a:lnTo>
                </a:path>
              </a:pathLst>
            </a:custGeom>
            <a:solidFill>
              <a:srgbClr val="ABABAB"/>
            </a:solidFill>
            <a:ln w="12700" cap="rnd">
              <a:solidFill>
                <a:srgbClr val="000000"/>
              </a:solidFill>
              <a:round/>
              <a:headEnd/>
              <a:tailEnd/>
            </a:ln>
          </p:spPr>
          <p:txBody>
            <a:bodyPr/>
            <a:lstStyle/>
            <a:p>
              <a:endParaRPr lang="en-US"/>
            </a:p>
          </p:txBody>
        </p:sp>
        <p:sp>
          <p:nvSpPr>
            <p:cNvPr id="27673" name="Line 19"/>
            <p:cNvSpPr>
              <a:spLocks noChangeShapeType="1"/>
            </p:cNvSpPr>
            <p:nvPr/>
          </p:nvSpPr>
          <p:spPr bwMode="auto">
            <a:xfrm flipH="1">
              <a:off x="470" y="3855"/>
              <a:ext cx="28" cy="3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74" name="Line 20"/>
            <p:cNvSpPr>
              <a:spLocks noChangeShapeType="1"/>
            </p:cNvSpPr>
            <p:nvPr/>
          </p:nvSpPr>
          <p:spPr bwMode="auto">
            <a:xfrm>
              <a:off x="561" y="3866"/>
              <a:ext cx="8" cy="4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75" name="Freeform 21"/>
            <p:cNvSpPr>
              <a:spLocks/>
            </p:cNvSpPr>
            <p:nvPr/>
          </p:nvSpPr>
          <p:spPr bwMode="auto">
            <a:xfrm>
              <a:off x="622" y="3474"/>
              <a:ext cx="988" cy="441"/>
            </a:xfrm>
            <a:custGeom>
              <a:avLst/>
              <a:gdLst>
                <a:gd name="T0" fmla="*/ 106 w 988"/>
                <a:gd name="T1" fmla="*/ 440 h 441"/>
                <a:gd name="T2" fmla="*/ 106 w 988"/>
                <a:gd name="T3" fmla="*/ 414 h 441"/>
                <a:gd name="T4" fmla="*/ 154 w 988"/>
                <a:gd name="T5" fmla="*/ 397 h 441"/>
                <a:gd name="T6" fmla="*/ 205 w 988"/>
                <a:gd name="T7" fmla="*/ 379 h 441"/>
                <a:gd name="T8" fmla="*/ 260 w 988"/>
                <a:gd name="T9" fmla="*/ 359 h 441"/>
                <a:gd name="T10" fmla="*/ 316 w 988"/>
                <a:gd name="T11" fmla="*/ 339 h 441"/>
                <a:gd name="T12" fmla="*/ 374 w 988"/>
                <a:gd name="T13" fmla="*/ 316 h 441"/>
                <a:gd name="T14" fmla="*/ 435 w 988"/>
                <a:gd name="T15" fmla="*/ 293 h 441"/>
                <a:gd name="T16" fmla="*/ 493 w 988"/>
                <a:gd name="T17" fmla="*/ 270 h 441"/>
                <a:gd name="T18" fmla="*/ 551 w 988"/>
                <a:gd name="T19" fmla="*/ 245 h 441"/>
                <a:gd name="T20" fmla="*/ 610 w 988"/>
                <a:gd name="T21" fmla="*/ 222 h 441"/>
                <a:gd name="T22" fmla="*/ 668 w 988"/>
                <a:gd name="T23" fmla="*/ 195 h 441"/>
                <a:gd name="T24" fmla="*/ 726 w 988"/>
                <a:gd name="T25" fmla="*/ 167 h 441"/>
                <a:gd name="T26" fmla="*/ 779 w 988"/>
                <a:gd name="T27" fmla="*/ 136 h 441"/>
                <a:gd name="T28" fmla="*/ 832 w 988"/>
                <a:gd name="T29" fmla="*/ 104 h 441"/>
                <a:gd name="T30" fmla="*/ 951 w 988"/>
                <a:gd name="T31" fmla="*/ 38 h 441"/>
                <a:gd name="T32" fmla="*/ 969 w 988"/>
                <a:gd name="T33" fmla="*/ 20 h 441"/>
                <a:gd name="T34" fmla="*/ 987 w 988"/>
                <a:gd name="T35" fmla="*/ 0 h 441"/>
                <a:gd name="T36" fmla="*/ 933 w 988"/>
                <a:gd name="T37" fmla="*/ 30 h 441"/>
                <a:gd name="T38" fmla="*/ 878 w 988"/>
                <a:gd name="T39" fmla="*/ 58 h 441"/>
                <a:gd name="T40" fmla="*/ 817 w 988"/>
                <a:gd name="T41" fmla="*/ 86 h 441"/>
                <a:gd name="T42" fmla="*/ 756 w 988"/>
                <a:gd name="T43" fmla="*/ 114 h 441"/>
                <a:gd name="T44" fmla="*/ 691 w 988"/>
                <a:gd name="T45" fmla="*/ 142 h 441"/>
                <a:gd name="T46" fmla="*/ 627 w 988"/>
                <a:gd name="T47" fmla="*/ 167 h 441"/>
                <a:gd name="T48" fmla="*/ 564 w 988"/>
                <a:gd name="T49" fmla="*/ 192 h 441"/>
                <a:gd name="T50" fmla="*/ 501 w 988"/>
                <a:gd name="T51" fmla="*/ 215 h 441"/>
                <a:gd name="T52" fmla="*/ 438 w 988"/>
                <a:gd name="T53" fmla="*/ 240 h 441"/>
                <a:gd name="T54" fmla="*/ 374 w 988"/>
                <a:gd name="T55" fmla="*/ 265 h 441"/>
                <a:gd name="T56" fmla="*/ 306 w 988"/>
                <a:gd name="T57" fmla="*/ 288 h 441"/>
                <a:gd name="T58" fmla="*/ 240 w 988"/>
                <a:gd name="T59" fmla="*/ 313 h 441"/>
                <a:gd name="T60" fmla="*/ 174 w 988"/>
                <a:gd name="T61" fmla="*/ 336 h 441"/>
                <a:gd name="T62" fmla="*/ 111 w 988"/>
                <a:gd name="T63" fmla="*/ 359 h 441"/>
                <a:gd name="T64" fmla="*/ 53 w 988"/>
                <a:gd name="T65" fmla="*/ 379 h 441"/>
                <a:gd name="T66" fmla="*/ 0 w 988"/>
                <a:gd name="T67" fmla="*/ 397 h 44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88"/>
                <a:gd name="T103" fmla="*/ 0 h 441"/>
                <a:gd name="T104" fmla="*/ 988 w 988"/>
                <a:gd name="T105" fmla="*/ 441 h 44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88" h="441">
                  <a:moveTo>
                    <a:pt x="0" y="397"/>
                  </a:moveTo>
                  <a:lnTo>
                    <a:pt x="106" y="440"/>
                  </a:lnTo>
                  <a:lnTo>
                    <a:pt x="86" y="422"/>
                  </a:lnTo>
                  <a:lnTo>
                    <a:pt x="106" y="414"/>
                  </a:lnTo>
                  <a:lnTo>
                    <a:pt x="131" y="404"/>
                  </a:lnTo>
                  <a:lnTo>
                    <a:pt x="154" y="397"/>
                  </a:lnTo>
                  <a:lnTo>
                    <a:pt x="180" y="389"/>
                  </a:lnTo>
                  <a:lnTo>
                    <a:pt x="205" y="379"/>
                  </a:lnTo>
                  <a:lnTo>
                    <a:pt x="233" y="369"/>
                  </a:lnTo>
                  <a:lnTo>
                    <a:pt x="260" y="359"/>
                  </a:lnTo>
                  <a:lnTo>
                    <a:pt x="288" y="349"/>
                  </a:lnTo>
                  <a:lnTo>
                    <a:pt x="316" y="339"/>
                  </a:lnTo>
                  <a:lnTo>
                    <a:pt x="346" y="328"/>
                  </a:lnTo>
                  <a:lnTo>
                    <a:pt x="374" y="316"/>
                  </a:lnTo>
                  <a:lnTo>
                    <a:pt x="405" y="303"/>
                  </a:lnTo>
                  <a:lnTo>
                    <a:pt x="435" y="293"/>
                  </a:lnTo>
                  <a:lnTo>
                    <a:pt x="463" y="280"/>
                  </a:lnTo>
                  <a:lnTo>
                    <a:pt x="493" y="270"/>
                  </a:lnTo>
                  <a:lnTo>
                    <a:pt x="521" y="258"/>
                  </a:lnTo>
                  <a:lnTo>
                    <a:pt x="551" y="245"/>
                  </a:lnTo>
                  <a:lnTo>
                    <a:pt x="582" y="235"/>
                  </a:lnTo>
                  <a:lnTo>
                    <a:pt x="610" y="222"/>
                  </a:lnTo>
                  <a:lnTo>
                    <a:pt x="640" y="210"/>
                  </a:lnTo>
                  <a:lnTo>
                    <a:pt x="668" y="195"/>
                  </a:lnTo>
                  <a:lnTo>
                    <a:pt x="696" y="182"/>
                  </a:lnTo>
                  <a:lnTo>
                    <a:pt x="726" y="167"/>
                  </a:lnTo>
                  <a:lnTo>
                    <a:pt x="754" y="152"/>
                  </a:lnTo>
                  <a:lnTo>
                    <a:pt x="779" y="136"/>
                  </a:lnTo>
                  <a:lnTo>
                    <a:pt x="807" y="121"/>
                  </a:lnTo>
                  <a:lnTo>
                    <a:pt x="832" y="104"/>
                  </a:lnTo>
                  <a:lnTo>
                    <a:pt x="858" y="88"/>
                  </a:lnTo>
                  <a:lnTo>
                    <a:pt x="951" y="38"/>
                  </a:lnTo>
                  <a:lnTo>
                    <a:pt x="961" y="28"/>
                  </a:lnTo>
                  <a:lnTo>
                    <a:pt x="969" y="20"/>
                  </a:lnTo>
                  <a:lnTo>
                    <a:pt x="976" y="10"/>
                  </a:lnTo>
                  <a:lnTo>
                    <a:pt x="987" y="0"/>
                  </a:lnTo>
                  <a:lnTo>
                    <a:pt x="961" y="15"/>
                  </a:lnTo>
                  <a:lnTo>
                    <a:pt x="933" y="30"/>
                  </a:lnTo>
                  <a:lnTo>
                    <a:pt x="908" y="46"/>
                  </a:lnTo>
                  <a:lnTo>
                    <a:pt x="878" y="58"/>
                  </a:lnTo>
                  <a:lnTo>
                    <a:pt x="847" y="73"/>
                  </a:lnTo>
                  <a:lnTo>
                    <a:pt x="817" y="86"/>
                  </a:lnTo>
                  <a:lnTo>
                    <a:pt x="787" y="101"/>
                  </a:lnTo>
                  <a:lnTo>
                    <a:pt x="756" y="114"/>
                  </a:lnTo>
                  <a:lnTo>
                    <a:pt x="723" y="126"/>
                  </a:lnTo>
                  <a:lnTo>
                    <a:pt x="691" y="142"/>
                  </a:lnTo>
                  <a:lnTo>
                    <a:pt x="658" y="154"/>
                  </a:lnTo>
                  <a:lnTo>
                    <a:pt x="627" y="167"/>
                  </a:lnTo>
                  <a:lnTo>
                    <a:pt x="594" y="179"/>
                  </a:lnTo>
                  <a:lnTo>
                    <a:pt x="564" y="192"/>
                  </a:lnTo>
                  <a:lnTo>
                    <a:pt x="531" y="205"/>
                  </a:lnTo>
                  <a:lnTo>
                    <a:pt x="501" y="215"/>
                  </a:lnTo>
                  <a:lnTo>
                    <a:pt x="470" y="227"/>
                  </a:lnTo>
                  <a:lnTo>
                    <a:pt x="438" y="240"/>
                  </a:lnTo>
                  <a:lnTo>
                    <a:pt x="407" y="253"/>
                  </a:lnTo>
                  <a:lnTo>
                    <a:pt x="374" y="265"/>
                  </a:lnTo>
                  <a:lnTo>
                    <a:pt x="339" y="278"/>
                  </a:lnTo>
                  <a:lnTo>
                    <a:pt x="306" y="288"/>
                  </a:lnTo>
                  <a:lnTo>
                    <a:pt x="273" y="301"/>
                  </a:lnTo>
                  <a:lnTo>
                    <a:pt x="240" y="313"/>
                  </a:lnTo>
                  <a:lnTo>
                    <a:pt x="207" y="326"/>
                  </a:lnTo>
                  <a:lnTo>
                    <a:pt x="174" y="336"/>
                  </a:lnTo>
                  <a:lnTo>
                    <a:pt x="142" y="349"/>
                  </a:lnTo>
                  <a:lnTo>
                    <a:pt x="111" y="359"/>
                  </a:lnTo>
                  <a:lnTo>
                    <a:pt x="81" y="369"/>
                  </a:lnTo>
                  <a:lnTo>
                    <a:pt x="53" y="379"/>
                  </a:lnTo>
                  <a:lnTo>
                    <a:pt x="25" y="389"/>
                  </a:lnTo>
                  <a:lnTo>
                    <a:pt x="0" y="397"/>
                  </a:lnTo>
                </a:path>
              </a:pathLst>
            </a:custGeom>
            <a:solidFill>
              <a:srgbClr val="FF0016"/>
            </a:solidFill>
            <a:ln w="12700" cap="rnd">
              <a:solidFill>
                <a:srgbClr val="FF0016"/>
              </a:solidFill>
              <a:round/>
              <a:headEnd/>
              <a:tailEnd/>
            </a:ln>
          </p:spPr>
          <p:txBody>
            <a:bodyPr/>
            <a:lstStyle/>
            <a:p>
              <a:endParaRPr lang="en-US"/>
            </a:p>
          </p:txBody>
        </p:sp>
        <p:sp>
          <p:nvSpPr>
            <p:cNvPr id="27676" name="Freeform 22"/>
            <p:cNvSpPr>
              <a:spLocks/>
            </p:cNvSpPr>
            <p:nvPr/>
          </p:nvSpPr>
          <p:spPr bwMode="auto">
            <a:xfrm>
              <a:off x="1141" y="3686"/>
              <a:ext cx="26" cy="39"/>
            </a:xfrm>
            <a:custGeom>
              <a:avLst/>
              <a:gdLst>
                <a:gd name="T0" fmla="*/ 5 w 26"/>
                <a:gd name="T1" fmla="*/ 5 h 39"/>
                <a:gd name="T2" fmla="*/ 17 w 26"/>
                <a:gd name="T3" fmla="*/ 0 h 39"/>
                <a:gd name="T4" fmla="*/ 20 w 26"/>
                <a:gd name="T5" fmla="*/ 0 h 39"/>
                <a:gd name="T6" fmla="*/ 22 w 26"/>
                <a:gd name="T7" fmla="*/ 0 h 39"/>
                <a:gd name="T8" fmla="*/ 22 w 26"/>
                <a:gd name="T9" fmla="*/ 3 h 39"/>
                <a:gd name="T10" fmla="*/ 25 w 26"/>
                <a:gd name="T11" fmla="*/ 3 h 39"/>
                <a:gd name="T12" fmla="*/ 25 w 26"/>
                <a:gd name="T13" fmla="*/ 23 h 39"/>
                <a:gd name="T14" fmla="*/ 22 w 26"/>
                <a:gd name="T15" fmla="*/ 25 h 39"/>
                <a:gd name="T16" fmla="*/ 22 w 26"/>
                <a:gd name="T17" fmla="*/ 25 h 39"/>
                <a:gd name="T18" fmla="*/ 22 w 26"/>
                <a:gd name="T19" fmla="*/ 28 h 39"/>
                <a:gd name="T20" fmla="*/ 20 w 26"/>
                <a:gd name="T21" fmla="*/ 31 h 39"/>
                <a:gd name="T22" fmla="*/ 17 w 26"/>
                <a:gd name="T23" fmla="*/ 33 h 39"/>
                <a:gd name="T24" fmla="*/ 5 w 26"/>
                <a:gd name="T25" fmla="*/ 36 h 39"/>
                <a:gd name="T26" fmla="*/ 5 w 26"/>
                <a:gd name="T27" fmla="*/ 38 h 39"/>
                <a:gd name="T28" fmla="*/ 2 w 26"/>
                <a:gd name="T29" fmla="*/ 38 h 39"/>
                <a:gd name="T30" fmla="*/ 0 w 26"/>
                <a:gd name="T31" fmla="*/ 36 h 39"/>
                <a:gd name="T32" fmla="*/ 0 w 26"/>
                <a:gd name="T33" fmla="*/ 33 h 39"/>
                <a:gd name="T34" fmla="*/ 0 w 26"/>
                <a:gd name="T35" fmla="*/ 13 h 39"/>
                <a:gd name="T36" fmla="*/ 0 w 26"/>
                <a:gd name="T37" fmla="*/ 13 h 39"/>
                <a:gd name="T38" fmla="*/ 0 w 26"/>
                <a:gd name="T39" fmla="*/ 10 h 39"/>
                <a:gd name="T40" fmla="*/ 2 w 26"/>
                <a:gd name="T41" fmla="*/ 8 h 39"/>
                <a:gd name="T42" fmla="*/ 5 w 26"/>
                <a:gd name="T43" fmla="*/ 5 h 39"/>
                <a:gd name="T44" fmla="*/ 5 w 26"/>
                <a:gd name="T45" fmla="*/ 5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
                <a:gd name="T70" fmla="*/ 0 h 39"/>
                <a:gd name="T71" fmla="*/ 26 w 26"/>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 h="39">
                  <a:moveTo>
                    <a:pt x="5" y="5"/>
                  </a:moveTo>
                  <a:lnTo>
                    <a:pt x="17" y="0"/>
                  </a:lnTo>
                  <a:lnTo>
                    <a:pt x="20" y="0"/>
                  </a:lnTo>
                  <a:lnTo>
                    <a:pt x="22" y="0"/>
                  </a:lnTo>
                  <a:lnTo>
                    <a:pt x="22" y="3"/>
                  </a:lnTo>
                  <a:lnTo>
                    <a:pt x="25" y="3"/>
                  </a:lnTo>
                  <a:lnTo>
                    <a:pt x="25" y="23"/>
                  </a:lnTo>
                  <a:lnTo>
                    <a:pt x="22" y="25"/>
                  </a:lnTo>
                  <a:lnTo>
                    <a:pt x="22" y="28"/>
                  </a:lnTo>
                  <a:lnTo>
                    <a:pt x="20" y="31"/>
                  </a:lnTo>
                  <a:lnTo>
                    <a:pt x="17" y="33"/>
                  </a:lnTo>
                  <a:lnTo>
                    <a:pt x="5" y="36"/>
                  </a:lnTo>
                  <a:lnTo>
                    <a:pt x="5" y="38"/>
                  </a:lnTo>
                  <a:lnTo>
                    <a:pt x="2" y="38"/>
                  </a:lnTo>
                  <a:lnTo>
                    <a:pt x="0" y="36"/>
                  </a:lnTo>
                  <a:lnTo>
                    <a:pt x="0" y="33"/>
                  </a:lnTo>
                  <a:lnTo>
                    <a:pt x="0" y="13"/>
                  </a:lnTo>
                  <a:lnTo>
                    <a:pt x="0" y="10"/>
                  </a:lnTo>
                  <a:lnTo>
                    <a:pt x="2" y="8"/>
                  </a:lnTo>
                  <a:lnTo>
                    <a:pt x="5" y="5"/>
                  </a:lnTo>
                </a:path>
              </a:pathLst>
            </a:custGeom>
            <a:solidFill>
              <a:srgbClr val="ABABAB"/>
            </a:solidFill>
            <a:ln w="12700" cap="rnd">
              <a:solidFill>
                <a:srgbClr val="000000"/>
              </a:solidFill>
              <a:round/>
              <a:headEnd/>
              <a:tailEnd/>
            </a:ln>
          </p:spPr>
          <p:txBody>
            <a:bodyPr/>
            <a:lstStyle/>
            <a:p>
              <a:endParaRPr lang="en-US"/>
            </a:p>
          </p:txBody>
        </p:sp>
        <p:sp>
          <p:nvSpPr>
            <p:cNvPr id="27677" name="Freeform 23"/>
            <p:cNvSpPr>
              <a:spLocks/>
            </p:cNvSpPr>
            <p:nvPr/>
          </p:nvSpPr>
          <p:spPr bwMode="auto">
            <a:xfrm>
              <a:off x="1178" y="3671"/>
              <a:ext cx="24" cy="39"/>
            </a:xfrm>
            <a:custGeom>
              <a:avLst/>
              <a:gdLst>
                <a:gd name="T0" fmla="*/ 6 w 24"/>
                <a:gd name="T1" fmla="*/ 5 h 39"/>
                <a:gd name="T2" fmla="*/ 18 w 24"/>
                <a:gd name="T3" fmla="*/ 0 h 39"/>
                <a:gd name="T4" fmla="*/ 21 w 24"/>
                <a:gd name="T5" fmla="*/ 0 h 39"/>
                <a:gd name="T6" fmla="*/ 21 w 24"/>
                <a:gd name="T7" fmla="*/ 0 h 39"/>
                <a:gd name="T8" fmla="*/ 23 w 24"/>
                <a:gd name="T9" fmla="*/ 3 h 39"/>
                <a:gd name="T10" fmla="*/ 23 w 24"/>
                <a:gd name="T11" fmla="*/ 5 h 39"/>
                <a:gd name="T12" fmla="*/ 23 w 24"/>
                <a:gd name="T13" fmla="*/ 23 h 39"/>
                <a:gd name="T14" fmla="*/ 23 w 24"/>
                <a:gd name="T15" fmla="*/ 25 h 39"/>
                <a:gd name="T16" fmla="*/ 23 w 24"/>
                <a:gd name="T17" fmla="*/ 28 h 39"/>
                <a:gd name="T18" fmla="*/ 21 w 24"/>
                <a:gd name="T19" fmla="*/ 30 h 39"/>
                <a:gd name="T20" fmla="*/ 21 w 24"/>
                <a:gd name="T21" fmla="*/ 33 h 39"/>
                <a:gd name="T22" fmla="*/ 18 w 24"/>
                <a:gd name="T23" fmla="*/ 33 h 39"/>
                <a:gd name="T24" fmla="*/ 6 w 24"/>
                <a:gd name="T25" fmla="*/ 38 h 39"/>
                <a:gd name="T26" fmla="*/ 3 w 24"/>
                <a:gd name="T27" fmla="*/ 38 h 39"/>
                <a:gd name="T28" fmla="*/ 3 w 24"/>
                <a:gd name="T29" fmla="*/ 38 h 39"/>
                <a:gd name="T30" fmla="*/ 0 w 24"/>
                <a:gd name="T31" fmla="*/ 35 h 39"/>
                <a:gd name="T32" fmla="*/ 0 w 24"/>
                <a:gd name="T33" fmla="*/ 33 h 39"/>
                <a:gd name="T34" fmla="*/ 0 w 24"/>
                <a:gd name="T35" fmla="*/ 15 h 39"/>
                <a:gd name="T36" fmla="*/ 0 w 24"/>
                <a:gd name="T37" fmla="*/ 13 h 39"/>
                <a:gd name="T38" fmla="*/ 0 w 24"/>
                <a:gd name="T39" fmla="*/ 10 h 39"/>
                <a:gd name="T40" fmla="*/ 3 w 24"/>
                <a:gd name="T41" fmla="*/ 10 h 39"/>
                <a:gd name="T42" fmla="*/ 3 w 24"/>
                <a:gd name="T43" fmla="*/ 8 h 39"/>
                <a:gd name="T44" fmla="*/ 6 w 24"/>
                <a:gd name="T45" fmla="*/ 5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9"/>
                <a:gd name="T71" fmla="*/ 24 w 24"/>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9">
                  <a:moveTo>
                    <a:pt x="6" y="5"/>
                  </a:moveTo>
                  <a:lnTo>
                    <a:pt x="18" y="0"/>
                  </a:lnTo>
                  <a:lnTo>
                    <a:pt x="21" y="0"/>
                  </a:lnTo>
                  <a:lnTo>
                    <a:pt x="23" y="3"/>
                  </a:lnTo>
                  <a:lnTo>
                    <a:pt x="23" y="5"/>
                  </a:lnTo>
                  <a:lnTo>
                    <a:pt x="23" y="23"/>
                  </a:lnTo>
                  <a:lnTo>
                    <a:pt x="23" y="25"/>
                  </a:lnTo>
                  <a:lnTo>
                    <a:pt x="23" y="28"/>
                  </a:lnTo>
                  <a:lnTo>
                    <a:pt x="21" y="30"/>
                  </a:lnTo>
                  <a:lnTo>
                    <a:pt x="21" y="33"/>
                  </a:lnTo>
                  <a:lnTo>
                    <a:pt x="18" y="33"/>
                  </a:lnTo>
                  <a:lnTo>
                    <a:pt x="6" y="38"/>
                  </a:lnTo>
                  <a:lnTo>
                    <a:pt x="3" y="38"/>
                  </a:lnTo>
                  <a:lnTo>
                    <a:pt x="0" y="35"/>
                  </a:lnTo>
                  <a:lnTo>
                    <a:pt x="0" y="33"/>
                  </a:lnTo>
                  <a:lnTo>
                    <a:pt x="0" y="15"/>
                  </a:lnTo>
                  <a:lnTo>
                    <a:pt x="0" y="13"/>
                  </a:lnTo>
                  <a:lnTo>
                    <a:pt x="0" y="10"/>
                  </a:lnTo>
                  <a:lnTo>
                    <a:pt x="3" y="10"/>
                  </a:lnTo>
                  <a:lnTo>
                    <a:pt x="3" y="8"/>
                  </a:lnTo>
                  <a:lnTo>
                    <a:pt x="6" y="5"/>
                  </a:lnTo>
                </a:path>
              </a:pathLst>
            </a:custGeom>
            <a:solidFill>
              <a:srgbClr val="ABABAB"/>
            </a:solidFill>
            <a:ln w="12700" cap="rnd">
              <a:solidFill>
                <a:srgbClr val="000000"/>
              </a:solidFill>
              <a:round/>
              <a:headEnd/>
              <a:tailEnd/>
            </a:ln>
          </p:spPr>
          <p:txBody>
            <a:bodyPr/>
            <a:lstStyle/>
            <a:p>
              <a:endParaRPr lang="en-US"/>
            </a:p>
          </p:txBody>
        </p:sp>
        <p:sp>
          <p:nvSpPr>
            <p:cNvPr id="27678" name="Freeform 24"/>
            <p:cNvSpPr>
              <a:spLocks/>
            </p:cNvSpPr>
            <p:nvPr/>
          </p:nvSpPr>
          <p:spPr bwMode="auto">
            <a:xfrm>
              <a:off x="1290" y="3626"/>
              <a:ext cx="24" cy="36"/>
            </a:xfrm>
            <a:custGeom>
              <a:avLst/>
              <a:gdLst>
                <a:gd name="T0" fmla="*/ 5 w 24"/>
                <a:gd name="T1" fmla="*/ 5 h 36"/>
                <a:gd name="T2" fmla="*/ 15 w 24"/>
                <a:gd name="T3" fmla="*/ 2 h 36"/>
                <a:gd name="T4" fmla="*/ 18 w 24"/>
                <a:gd name="T5" fmla="*/ 0 h 36"/>
                <a:gd name="T6" fmla="*/ 20 w 24"/>
                <a:gd name="T7" fmla="*/ 2 h 36"/>
                <a:gd name="T8" fmla="*/ 23 w 24"/>
                <a:gd name="T9" fmla="*/ 2 h 36"/>
                <a:gd name="T10" fmla="*/ 23 w 24"/>
                <a:gd name="T11" fmla="*/ 5 h 36"/>
                <a:gd name="T12" fmla="*/ 23 w 24"/>
                <a:gd name="T13" fmla="*/ 22 h 36"/>
                <a:gd name="T14" fmla="*/ 23 w 24"/>
                <a:gd name="T15" fmla="*/ 22 h 36"/>
                <a:gd name="T16" fmla="*/ 20 w 24"/>
                <a:gd name="T17" fmla="*/ 25 h 36"/>
                <a:gd name="T18" fmla="*/ 20 w 24"/>
                <a:gd name="T19" fmla="*/ 27 h 36"/>
                <a:gd name="T20" fmla="*/ 18 w 24"/>
                <a:gd name="T21" fmla="*/ 30 h 36"/>
                <a:gd name="T22" fmla="*/ 15 w 24"/>
                <a:gd name="T23" fmla="*/ 30 h 36"/>
                <a:gd name="T24" fmla="*/ 5 w 24"/>
                <a:gd name="T25" fmla="*/ 35 h 36"/>
                <a:gd name="T26" fmla="*/ 2 w 24"/>
                <a:gd name="T27" fmla="*/ 35 h 36"/>
                <a:gd name="T28" fmla="*/ 0 w 24"/>
                <a:gd name="T29" fmla="*/ 35 h 36"/>
                <a:gd name="T30" fmla="*/ 0 w 24"/>
                <a:gd name="T31" fmla="*/ 32 h 36"/>
                <a:gd name="T32" fmla="*/ 0 w 24"/>
                <a:gd name="T33" fmla="*/ 32 h 36"/>
                <a:gd name="T34" fmla="*/ 0 w 24"/>
                <a:gd name="T35" fmla="*/ 15 h 36"/>
                <a:gd name="T36" fmla="*/ 0 w 24"/>
                <a:gd name="T37" fmla="*/ 12 h 36"/>
                <a:gd name="T38" fmla="*/ 0 w 24"/>
                <a:gd name="T39" fmla="*/ 10 h 36"/>
                <a:gd name="T40" fmla="*/ 2 w 24"/>
                <a:gd name="T41" fmla="*/ 7 h 36"/>
                <a:gd name="T42" fmla="*/ 2 w 24"/>
                <a:gd name="T43" fmla="*/ 7 h 36"/>
                <a:gd name="T44" fmla="*/ 5 w 24"/>
                <a:gd name="T45" fmla="*/ 5 h 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6"/>
                <a:gd name="T71" fmla="*/ 24 w 24"/>
                <a:gd name="T72" fmla="*/ 36 h 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6">
                  <a:moveTo>
                    <a:pt x="5" y="5"/>
                  </a:moveTo>
                  <a:lnTo>
                    <a:pt x="15" y="2"/>
                  </a:lnTo>
                  <a:lnTo>
                    <a:pt x="18" y="0"/>
                  </a:lnTo>
                  <a:lnTo>
                    <a:pt x="20" y="2"/>
                  </a:lnTo>
                  <a:lnTo>
                    <a:pt x="23" y="2"/>
                  </a:lnTo>
                  <a:lnTo>
                    <a:pt x="23" y="5"/>
                  </a:lnTo>
                  <a:lnTo>
                    <a:pt x="23" y="22"/>
                  </a:lnTo>
                  <a:lnTo>
                    <a:pt x="20" y="25"/>
                  </a:lnTo>
                  <a:lnTo>
                    <a:pt x="20" y="27"/>
                  </a:lnTo>
                  <a:lnTo>
                    <a:pt x="18" y="30"/>
                  </a:lnTo>
                  <a:lnTo>
                    <a:pt x="15" y="30"/>
                  </a:lnTo>
                  <a:lnTo>
                    <a:pt x="5" y="35"/>
                  </a:lnTo>
                  <a:lnTo>
                    <a:pt x="2" y="35"/>
                  </a:lnTo>
                  <a:lnTo>
                    <a:pt x="0" y="35"/>
                  </a:lnTo>
                  <a:lnTo>
                    <a:pt x="0" y="32"/>
                  </a:lnTo>
                  <a:lnTo>
                    <a:pt x="0" y="15"/>
                  </a:lnTo>
                  <a:lnTo>
                    <a:pt x="0" y="12"/>
                  </a:lnTo>
                  <a:lnTo>
                    <a:pt x="0" y="10"/>
                  </a:lnTo>
                  <a:lnTo>
                    <a:pt x="2" y="7"/>
                  </a:lnTo>
                  <a:lnTo>
                    <a:pt x="5" y="5"/>
                  </a:lnTo>
                </a:path>
              </a:pathLst>
            </a:custGeom>
            <a:solidFill>
              <a:srgbClr val="ABABAB"/>
            </a:solidFill>
            <a:ln w="12700" cap="rnd">
              <a:solidFill>
                <a:srgbClr val="000000"/>
              </a:solidFill>
              <a:round/>
              <a:headEnd/>
              <a:tailEnd/>
            </a:ln>
          </p:spPr>
          <p:txBody>
            <a:bodyPr/>
            <a:lstStyle/>
            <a:p>
              <a:endParaRPr lang="en-US"/>
            </a:p>
          </p:txBody>
        </p:sp>
        <p:sp>
          <p:nvSpPr>
            <p:cNvPr id="27679" name="Freeform 25"/>
            <p:cNvSpPr>
              <a:spLocks/>
            </p:cNvSpPr>
            <p:nvPr/>
          </p:nvSpPr>
          <p:spPr bwMode="auto">
            <a:xfrm>
              <a:off x="1252" y="3641"/>
              <a:ext cx="26" cy="39"/>
            </a:xfrm>
            <a:custGeom>
              <a:avLst/>
              <a:gdLst>
                <a:gd name="T0" fmla="*/ 7 w 26"/>
                <a:gd name="T1" fmla="*/ 5 h 39"/>
                <a:gd name="T2" fmla="*/ 18 w 26"/>
                <a:gd name="T3" fmla="*/ 0 h 39"/>
                <a:gd name="T4" fmla="*/ 20 w 26"/>
                <a:gd name="T5" fmla="*/ 0 h 39"/>
                <a:gd name="T6" fmla="*/ 23 w 26"/>
                <a:gd name="T7" fmla="*/ 0 h 39"/>
                <a:gd name="T8" fmla="*/ 25 w 26"/>
                <a:gd name="T9" fmla="*/ 2 h 39"/>
                <a:gd name="T10" fmla="*/ 25 w 26"/>
                <a:gd name="T11" fmla="*/ 5 h 39"/>
                <a:gd name="T12" fmla="*/ 25 w 26"/>
                <a:gd name="T13" fmla="*/ 23 h 39"/>
                <a:gd name="T14" fmla="*/ 25 w 26"/>
                <a:gd name="T15" fmla="*/ 25 h 39"/>
                <a:gd name="T16" fmla="*/ 23 w 26"/>
                <a:gd name="T17" fmla="*/ 28 h 39"/>
                <a:gd name="T18" fmla="*/ 23 w 26"/>
                <a:gd name="T19" fmla="*/ 28 h 39"/>
                <a:gd name="T20" fmla="*/ 20 w 26"/>
                <a:gd name="T21" fmla="*/ 30 h 39"/>
                <a:gd name="T22" fmla="*/ 18 w 26"/>
                <a:gd name="T23" fmla="*/ 33 h 39"/>
                <a:gd name="T24" fmla="*/ 7 w 26"/>
                <a:gd name="T25" fmla="*/ 38 h 39"/>
                <a:gd name="T26" fmla="*/ 5 w 26"/>
                <a:gd name="T27" fmla="*/ 38 h 39"/>
                <a:gd name="T28" fmla="*/ 2 w 26"/>
                <a:gd name="T29" fmla="*/ 38 h 39"/>
                <a:gd name="T30" fmla="*/ 0 w 26"/>
                <a:gd name="T31" fmla="*/ 35 h 39"/>
                <a:gd name="T32" fmla="*/ 0 w 26"/>
                <a:gd name="T33" fmla="*/ 33 h 39"/>
                <a:gd name="T34" fmla="*/ 0 w 26"/>
                <a:gd name="T35" fmla="*/ 15 h 39"/>
                <a:gd name="T36" fmla="*/ 0 w 26"/>
                <a:gd name="T37" fmla="*/ 12 h 39"/>
                <a:gd name="T38" fmla="*/ 2 w 26"/>
                <a:gd name="T39" fmla="*/ 10 h 39"/>
                <a:gd name="T40" fmla="*/ 2 w 26"/>
                <a:gd name="T41" fmla="*/ 10 h 39"/>
                <a:gd name="T42" fmla="*/ 5 w 26"/>
                <a:gd name="T43" fmla="*/ 7 h 39"/>
                <a:gd name="T44" fmla="*/ 7 w 26"/>
                <a:gd name="T45" fmla="*/ 5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
                <a:gd name="T70" fmla="*/ 0 h 39"/>
                <a:gd name="T71" fmla="*/ 26 w 26"/>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 h="39">
                  <a:moveTo>
                    <a:pt x="7" y="5"/>
                  </a:moveTo>
                  <a:lnTo>
                    <a:pt x="18" y="0"/>
                  </a:lnTo>
                  <a:lnTo>
                    <a:pt x="20" y="0"/>
                  </a:lnTo>
                  <a:lnTo>
                    <a:pt x="23" y="0"/>
                  </a:lnTo>
                  <a:lnTo>
                    <a:pt x="25" y="2"/>
                  </a:lnTo>
                  <a:lnTo>
                    <a:pt x="25" y="5"/>
                  </a:lnTo>
                  <a:lnTo>
                    <a:pt x="25" y="23"/>
                  </a:lnTo>
                  <a:lnTo>
                    <a:pt x="25" y="25"/>
                  </a:lnTo>
                  <a:lnTo>
                    <a:pt x="23" y="28"/>
                  </a:lnTo>
                  <a:lnTo>
                    <a:pt x="20" y="30"/>
                  </a:lnTo>
                  <a:lnTo>
                    <a:pt x="18" y="33"/>
                  </a:lnTo>
                  <a:lnTo>
                    <a:pt x="7" y="38"/>
                  </a:lnTo>
                  <a:lnTo>
                    <a:pt x="5" y="38"/>
                  </a:lnTo>
                  <a:lnTo>
                    <a:pt x="2" y="38"/>
                  </a:lnTo>
                  <a:lnTo>
                    <a:pt x="0" y="35"/>
                  </a:lnTo>
                  <a:lnTo>
                    <a:pt x="0" y="33"/>
                  </a:lnTo>
                  <a:lnTo>
                    <a:pt x="0" y="15"/>
                  </a:lnTo>
                  <a:lnTo>
                    <a:pt x="0" y="12"/>
                  </a:lnTo>
                  <a:lnTo>
                    <a:pt x="2" y="10"/>
                  </a:lnTo>
                  <a:lnTo>
                    <a:pt x="5" y="7"/>
                  </a:lnTo>
                  <a:lnTo>
                    <a:pt x="7" y="5"/>
                  </a:lnTo>
                </a:path>
              </a:pathLst>
            </a:custGeom>
            <a:solidFill>
              <a:srgbClr val="ABABAB"/>
            </a:solidFill>
            <a:ln w="12700" cap="rnd">
              <a:solidFill>
                <a:srgbClr val="000000"/>
              </a:solidFill>
              <a:round/>
              <a:headEnd/>
              <a:tailEnd/>
            </a:ln>
          </p:spPr>
          <p:txBody>
            <a:bodyPr/>
            <a:lstStyle/>
            <a:p>
              <a:endParaRPr lang="en-US"/>
            </a:p>
          </p:txBody>
        </p:sp>
        <p:sp>
          <p:nvSpPr>
            <p:cNvPr id="27680" name="Freeform 26"/>
            <p:cNvSpPr>
              <a:spLocks/>
            </p:cNvSpPr>
            <p:nvPr/>
          </p:nvSpPr>
          <p:spPr bwMode="auto">
            <a:xfrm>
              <a:off x="1214" y="3656"/>
              <a:ext cx="24" cy="39"/>
            </a:xfrm>
            <a:custGeom>
              <a:avLst/>
              <a:gdLst>
                <a:gd name="T0" fmla="*/ 5 w 24"/>
                <a:gd name="T1" fmla="*/ 5 h 39"/>
                <a:gd name="T2" fmla="*/ 18 w 24"/>
                <a:gd name="T3" fmla="*/ 0 h 39"/>
                <a:gd name="T4" fmla="*/ 20 w 24"/>
                <a:gd name="T5" fmla="*/ 0 h 39"/>
                <a:gd name="T6" fmla="*/ 23 w 24"/>
                <a:gd name="T7" fmla="*/ 0 h 39"/>
                <a:gd name="T8" fmla="*/ 23 w 24"/>
                <a:gd name="T9" fmla="*/ 2 h 39"/>
                <a:gd name="T10" fmla="*/ 23 w 24"/>
                <a:gd name="T11" fmla="*/ 5 h 39"/>
                <a:gd name="T12" fmla="*/ 23 w 24"/>
                <a:gd name="T13" fmla="*/ 23 h 39"/>
                <a:gd name="T14" fmla="*/ 23 w 24"/>
                <a:gd name="T15" fmla="*/ 25 h 39"/>
                <a:gd name="T16" fmla="*/ 23 w 24"/>
                <a:gd name="T17" fmla="*/ 28 h 39"/>
                <a:gd name="T18" fmla="*/ 23 w 24"/>
                <a:gd name="T19" fmla="*/ 30 h 39"/>
                <a:gd name="T20" fmla="*/ 20 w 24"/>
                <a:gd name="T21" fmla="*/ 33 h 39"/>
                <a:gd name="T22" fmla="*/ 18 w 24"/>
                <a:gd name="T23" fmla="*/ 33 h 39"/>
                <a:gd name="T24" fmla="*/ 5 w 24"/>
                <a:gd name="T25" fmla="*/ 38 h 39"/>
                <a:gd name="T26" fmla="*/ 5 w 24"/>
                <a:gd name="T27" fmla="*/ 38 h 39"/>
                <a:gd name="T28" fmla="*/ 2 w 24"/>
                <a:gd name="T29" fmla="*/ 38 h 39"/>
                <a:gd name="T30" fmla="*/ 0 w 24"/>
                <a:gd name="T31" fmla="*/ 35 h 39"/>
                <a:gd name="T32" fmla="*/ 0 w 24"/>
                <a:gd name="T33" fmla="*/ 33 h 39"/>
                <a:gd name="T34" fmla="*/ 0 w 24"/>
                <a:gd name="T35" fmla="*/ 15 h 39"/>
                <a:gd name="T36" fmla="*/ 0 w 24"/>
                <a:gd name="T37" fmla="*/ 13 h 39"/>
                <a:gd name="T38" fmla="*/ 0 w 24"/>
                <a:gd name="T39" fmla="*/ 10 h 39"/>
                <a:gd name="T40" fmla="*/ 2 w 24"/>
                <a:gd name="T41" fmla="*/ 10 h 39"/>
                <a:gd name="T42" fmla="*/ 5 w 24"/>
                <a:gd name="T43" fmla="*/ 8 h 39"/>
                <a:gd name="T44" fmla="*/ 5 w 24"/>
                <a:gd name="T45" fmla="*/ 5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9"/>
                <a:gd name="T71" fmla="*/ 24 w 24"/>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9">
                  <a:moveTo>
                    <a:pt x="5" y="5"/>
                  </a:moveTo>
                  <a:lnTo>
                    <a:pt x="18" y="0"/>
                  </a:lnTo>
                  <a:lnTo>
                    <a:pt x="20" y="0"/>
                  </a:lnTo>
                  <a:lnTo>
                    <a:pt x="23" y="0"/>
                  </a:lnTo>
                  <a:lnTo>
                    <a:pt x="23" y="2"/>
                  </a:lnTo>
                  <a:lnTo>
                    <a:pt x="23" y="5"/>
                  </a:lnTo>
                  <a:lnTo>
                    <a:pt x="23" y="23"/>
                  </a:lnTo>
                  <a:lnTo>
                    <a:pt x="23" y="25"/>
                  </a:lnTo>
                  <a:lnTo>
                    <a:pt x="23" y="28"/>
                  </a:lnTo>
                  <a:lnTo>
                    <a:pt x="23" y="30"/>
                  </a:lnTo>
                  <a:lnTo>
                    <a:pt x="20" y="33"/>
                  </a:lnTo>
                  <a:lnTo>
                    <a:pt x="18" y="33"/>
                  </a:lnTo>
                  <a:lnTo>
                    <a:pt x="5" y="38"/>
                  </a:lnTo>
                  <a:lnTo>
                    <a:pt x="2" y="38"/>
                  </a:lnTo>
                  <a:lnTo>
                    <a:pt x="0" y="35"/>
                  </a:lnTo>
                  <a:lnTo>
                    <a:pt x="0" y="33"/>
                  </a:lnTo>
                  <a:lnTo>
                    <a:pt x="0" y="15"/>
                  </a:lnTo>
                  <a:lnTo>
                    <a:pt x="0" y="13"/>
                  </a:lnTo>
                  <a:lnTo>
                    <a:pt x="0" y="10"/>
                  </a:lnTo>
                  <a:lnTo>
                    <a:pt x="2" y="10"/>
                  </a:lnTo>
                  <a:lnTo>
                    <a:pt x="5" y="8"/>
                  </a:lnTo>
                  <a:lnTo>
                    <a:pt x="5" y="5"/>
                  </a:lnTo>
                </a:path>
              </a:pathLst>
            </a:custGeom>
            <a:solidFill>
              <a:srgbClr val="ABABAB"/>
            </a:solidFill>
            <a:ln w="12700" cap="rnd">
              <a:solidFill>
                <a:srgbClr val="000000"/>
              </a:solidFill>
              <a:round/>
              <a:headEnd/>
              <a:tailEnd/>
            </a:ln>
          </p:spPr>
          <p:txBody>
            <a:bodyPr/>
            <a:lstStyle/>
            <a:p>
              <a:endParaRPr lang="en-US"/>
            </a:p>
          </p:txBody>
        </p:sp>
        <p:sp>
          <p:nvSpPr>
            <p:cNvPr id="27681" name="Freeform 27"/>
            <p:cNvSpPr>
              <a:spLocks/>
            </p:cNvSpPr>
            <p:nvPr/>
          </p:nvSpPr>
          <p:spPr bwMode="auto">
            <a:xfrm>
              <a:off x="1325" y="3610"/>
              <a:ext cx="21" cy="34"/>
            </a:xfrm>
            <a:custGeom>
              <a:avLst/>
              <a:gdLst>
                <a:gd name="T0" fmla="*/ 5 w 21"/>
                <a:gd name="T1" fmla="*/ 6 h 34"/>
                <a:gd name="T2" fmla="*/ 15 w 21"/>
                <a:gd name="T3" fmla="*/ 0 h 34"/>
                <a:gd name="T4" fmla="*/ 18 w 21"/>
                <a:gd name="T5" fmla="*/ 0 h 34"/>
                <a:gd name="T6" fmla="*/ 20 w 21"/>
                <a:gd name="T7" fmla="*/ 0 h 34"/>
                <a:gd name="T8" fmla="*/ 20 w 21"/>
                <a:gd name="T9" fmla="*/ 3 h 34"/>
                <a:gd name="T10" fmla="*/ 20 w 21"/>
                <a:gd name="T11" fmla="*/ 21 h 34"/>
                <a:gd name="T12" fmla="*/ 20 w 21"/>
                <a:gd name="T13" fmla="*/ 21 h 34"/>
                <a:gd name="T14" fmla="*/ 20 w 21"/>
                <a:gd name="T15" fmla="*/ 23 h 34"/>
                <a:gd name="T16" fmla="*/ 18 w 21"/>
                <a:gd name="T17" fmla="*/ 26 h 34"/>
                <a:gd name="T18" fmla="*/ 18 w 21"/>
                <a:gd name="T19" fmla="*/ 28 h 34"/>
                <a:gd name="T20" fmla="*/ 5 w 21"/>
                <a:gd name="T21" fmla="*/ 33 h 34"/>
                <a:gd name="T22" fmla="*/ 3 w 21"/>
                <a:gd name="T23" fmla="*/ 33 h 34"/>
                <a:gd name="T24" fmla="*/ 3 w 21"/>
                <a:gd name="T25" fmla="*/ 33 h 34"/>
                <a:gd name="T26" fmla="*/ 0 w 21"/>
                <a:gd name="T27" fmla="*/ 31 h 34"/>
                <a:gd name="T28" fmla="*/ 0 w 21"/>
                <a:gd name="T29" fmla="*/ 13 h 34"/>
                <a:gd name="T30" fmla="*/ 0 w 21"/>
                <a:gd name="T31" fmla="*/ 11 h 34"/>
                <a:gd name="T32" fmla="*/ 3 w 21"/>
                <a:gd name="T33" fmla="*/ 8 h 34"/>
                <a:gd name="T34" fmla="*/ 3 w 21"/>
                <a:gd name="T35" fmla="*/ 6 h 34"/>
                <a:gd name="T36" fmla="*/ 5 w 21"/>
                <a:gd name="T37" fmla="*/ 6 h 3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
                <a:gd name="T58" fmla="*/ 0 h 34"/>
                <a:gd name="T59" fmla="*/ 21 w 21"/>
                <a:gd name="T60" fmla="*/ 34 h 3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 h="34">
                  <a:moveTo>
                    <a:pt x="5" y="6"/>
                  </a:moveTo>
                  <a:lnTo>
                    <a:pt x="15" y="0"/>
                  </a:lnTo>
                  <a:lnTo>
                    <a:pt x="18" y="0"/>
                  </a:lnTo>
                  <a:lnTo>
                    <a:pt x="20" y="0"/>
                  </a:lnTo>
                  <a:lnTo>
                    <a:pt x="20" y="3"/>
                  </a:lnTo>
                  <a:lnTo>
                    <a:pt x="20" y="21"/>
                  </a:lnTo>
                  <a:lnTo>
                    <a:pt x="20" y="23"/>
                  </a:lnTo>
                  <a:lnTo>
                    <a:pt x="18" y="26"/>
                  </a:lnTo>
                  <a:lnTo>
                    <a:pt x="18" y="28"/>
                  </a:lnTo>
                  <a:lnTo>
                    <a:pt x="5" y="33"/>
                  </a:lnTo>
                  <a:lnTo>
                    <a:pt x="3" y="33"/>
                  </a:lnTo>
                  <a:lnTo>
                    <a:pt x="0" y="31"/>
                  </a:lnTo>
                  <a:lnTo>
                    <a:pt x="0" y="13"/>
                  </a:lnTo>
                  <a:lnTo>
                    <a:pt x="0" y="11"/>
                  </a:lnTo>
                  <a:lnTo>
                    <a:pt x="3" y="8"/>
                  </a:lnTo>
                  <a:lnTo>
                    <a:pt x="3" y="6"/>
                  </a:lnTo>
                  <a:lnTo>
                    <a:pt x="5" y="6"/>
                  </a:lnTo>
                </a:path>
              </a:pathLst>
            </a:custGeom>
            <a:solidFill>
              <a:srgbClr val="ABABAB"/>
            </a:solidFill>
            <a:ln w="12700" cap="rnd">
              <a:solidFill>
                <a:srgbClr val="000000"/>
              </a:solidFill>
              <a:round/>
              <a:headEnd/>
              <a:tailEnd/>
            </a:ln>
          </p:spPr>
          <p:txBody>
            <a:bodyPr/>
            <a:lstStyle/>
            <a:p>
              <a:endParaRPr lang="en-US"/>
            </a:p>
          </p:txBody>
        </p:sp>
        <p:sp>
          <p:nvSpPr>
            <p:cNvPr id="27682" name="Freeform 28"/>
            <p:cNvSpPr>
              <a:spLocks/>
            </p:cNvSpPr>
            <p:nvPr/>
          </p:nvSpPr>
          <p:spPr bwMode="auto">
            <a:xfrm>
              <a:off x="1024" y="3732"/>
              <a:ext cx="26" cy="39"/>
            </a:xfrm>
            <a:custGeom>
              <a:avLst/>
              <a:gdLst>
                <a:gd name="T0" fmla="*/ 8 w 26"/>
                <a:gd name="T1" fmla="*/ 5 h 39"/>
                <a:gd name="T2" fmla="*/ 18 w 26"/>
                <a:gd name="T3" fmla="*/ 0 h 39"/>
                <a:gd name="T4" fmla="*/ 20 w 26"/>
                <a:gd name="T5" fmla="*/ 0 h 39"/>
                <a:gd name="T6" fmla="*/ 23 w 26"/>
                <a:gd name="T7" fmla="*/ 0 h 39"/>
                <a:gd name="T8" fmla="*/ 25 w 26"/>
                <a:gd name="T9" fmla="*/ 2 h 39"/>
                <a:gd name="T10" fmla="*/ 25 w 26"/>
                <a:gd name="T11" fmla="*/ 5 h 39"/>
                <a:gd name="T12" fmla="*/ 25 w 26"/>
                <a:gd name="T13" fmla="*/ 22 h 39"/>
                <a:gd name="T14" fmla="*/ 25 w 26"/>
                <a:gd name="T15" fmla="*/ 25 h 39"/>
                <a:gd name="T16" fmla="*/ 23 w 26"/>
                <a:gd name="T17" fmla="*/ 27 h 39"/>
                <a:gd name="T18" fmla="*/ 23 w 26"/>
                <a:gd name="T19" fmla="*/ 30 h 39"/>
                <a:gd name="T20" fmla="*/ 20 w 26"/>
                <a:gd name="T21" fmla="*/ 33 h 39"/>
                <a:gd name="T22" fmla="*/ 18 w 26"/>
                <a:gd name="T23" fmla="*/ 33 h 39"/>
                <a:gd name="T24" fmla="*/ 8 w 26"/>
                <a:gd name="T25" fmla="*/ 38 h 39"/>
                <a:gd name="T26" fmla="*/ 5 w 26"/>
                <a:gd name="T27" fmla="*/ 38 h 39"/>
                <a:gd name="T28" fmla="*/ 3 w 26"/>
                <a:gd name="T29" fmla="*/ 38 h 39"/>
                <a:gd name="T30" fmla="*/ 0 w 26"/>
                <a:gd name="T31" fmla="*/ 35 h 39"/>
                <a:gd name="T32" fmla="*/ 0 w 26"/>
                <a:gd name="T33" fmla="*/ 33 h 39"/>
                <a:gd name="T34" fmla="*/ 0 w 26"/>
                <a:gd name="T35" fmla="*/ 12 h 39"/>
                <a:gd name="T36" fmla="*/ 0 w 26"/>
                <a:gd name="T37" fmla="*/ 12 h 39"/>
                <a:gd name="T38" fmla="*/ 3 w 26"/>
                <a:gd name="T39" fmla="*/ 10 h 39"/>
                <a:gd name="T40" fmla="*/ 3 w 26"/>
                <a:gd name="T41" fmla="*/ 7 h 39"/>
                <a:gd name="T42" fmla="*/ 5 w 26"/>
                <a:gd name="T43" fmla="*/ 5 h 39"/>
                <a:gd name="T44" fmla="*/ 8 w 26"/>
                <a:gd name="T45" fmla="*/ 5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
                <a:gd name="T70" fmla="*/ 0 h 39"/>
                <a:gd name="T71" fmla="*/ 26 w 26"/>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 h="39">
                  <a:moveTo>
                    <a:pt x="8" y="5"/>
                  </a:moveTo>
                  <a:lnTo>
                    <a:pt x="18" y="0"/>
                  </a:lnTo>
                  <a:lnTo>
                    <a:pt x="20" y="0"/>
                  </a:lnTo>
                  <a:lnTo>
                    <a:pt x="23" y="0"/>
                  </a:lnTo>
                  <a:lnTo>
                    <a:pt x="25" y="2"/>
                  </a:lnTo>
                  <a:lnTo>
                    <a:pt x="25" y="5"/>
                  </a:lnTo>
                  <a:lnTo>
                    <a:pt x="25" y="22"/>
                  </a:lnTo>
                  <a:lnTo>
                    <a:pt x="25" y="25"/>
                  </a:lnTo>
                  <a:lnTo>
                    <a:pt x="23" y="27"/>
                  </a:lnTo>
                  <a:lnTo>
                    <a:pt x="23" y="30"/>
                  </a:lnTo>
                  <a:lnTo>
                    <a:pt x="20" y="33"/>
                  </a:lnTo>
                  <a:lnTo>
                    <a:pt x="18" y="33"/>
                  </a:lnTo>
                  <a:lnTo>
                    <a:pt x="8" y="38"/>
                  </a:lnTo>
                  <a:lnTo>
                    <a:pt x="5" y="38"/>
                  </a:lnTo>
                  <a:lnTo>
                    <a:pt x="3" y="38"/>
                  </a:lnTo>
                  <a:lnTo>
                    <a:pt x="0" y="35"/>
                  </a:lnTo>
                  <a:lnTo>
                    <a:pt x="0" y="33"/>
                  </a:lnTo>
                  <a:lnTo>
                    <a:pt x="0" y="12"/>
                  </a:lnTo>
                  <a:lnTo>
                    <a:pt x="3" y="10"/>
                  </a:lnTo>
                  <a:lnTo>
                    <a:pt x="3" y="7"/>
                  </a:lnTo>
                  <a:lnTo>
                    <a:pt x="5" y="5"/>
                  </a:lnTo>
                  <a:lnTo>
                    <a:pt x="8" y="5"/>
                  </a:lnTo>
                </a:path>
              </a:pathLst>
            </a:custGeom>
            <a:solidFill>
              <a:srgbClr val="ABABAB"/>
            </a:solidFill>
            <a:ln w="12700" cap="rnd">
              <a:solidFill>
                <a:srgbClr val="000000"/>
              </a:solidFill>
              <a:round/>
              <a:headEnd/>
              <a:tailEnd/>
            </a:ln>
          </p:spPr>
          <p:txBody>
            <a:bodyPr/>
            <a:lstStyle/>
            <a:p>
              <a:endParaRPr lang="en-US"/>
            </a:p>
          </p:txBody>
        </p:sp>
        <p:sp>
          <p:nvSpPr>
            <p:cNvPr id="27683" name="Freeform 29"/>
            <p:cNvSpPr>
              <a:spLocks/>
            </p:cNvSpPr>
            <p:nvPr/>
          </p:nvSpPr>
          <p:spPr bwMode="auto">
            <a:xfrm>
              <a:off x="986" y="3744"/>
              <a:ext cx="26" cy="39"/>
            </a:xfrm>
            <a:custGeom>
              <a:avLst/>
              <a:gdLst>
                <a:gd name="T0" fmla="*/ 5 w 26"/>
                <a:gd name="T1" fmla="*/ 5 h 39"/>
                <a:gd name="T2" fmla="*/ 18 w 26"/>
                <a:gd name="T3" fmla="*/ 3 h 39"/>
                <a:gd name="T4" fmla="*/ 20 w 26"/>
                <a:gd name="T5" fmla="*/ 0 h 39"/>
                <a:gd name="T6" fmla="*/ 23 w 26"/>
                <a:gd name="T7" fmla="*/ 3 h 39"/>
                <a:gd name="T8" fmla="*/ 25 w 26"/>
                <a:gd name="T9" fmla="*/ 3 h 39"/>
                <a:gd name="T10" fmla="*/ 25 w 26"/>
                <a:gd name="T11" fmla="*/ 5 h 39"/>
                <a:gd name="T12" fmla="*/ 25 w 26"/>
                <a:gd name="T13" fmla="*/ 26 h 39"/>
                <a:gd name="T14" fmla="*/ 25 w 26"/>
                <a:gd name="T15" fmla="*/ 28 h 39"/>
                <a:gd name="T16" fmla="*/ 23 w 26"/>
                <a:gd name="T17" fmla="*/ 31 h 39"/>
                <a:gd name="T18" fmla="*/ 23 w 26"/>
                <a:gd name="T19" fmla="*/ 33 h 39"/>
                <a:gd name="T20" fmla="*/ 20 w 26"/>
                <a:gd name="T21" fmla="*/ 33 h 39"/>
                <a:gd name="T22" fmla="*/ 18 w 26"/>
                <a:gd name="T23" fmla="*/ 33 h 39"/>
                <a:gd name="T24" fmla="*/ 5 w 26"/>
                <a:gd name="T25" fmla="*/ 38 h 39"/>
                <a:gd name="T26" fmla="*/ 5 w 26"/>
                <a:gd name="T27" fmla="*/ 38 h 39"/>
                <a:gd name="T28" fmla="*/ 3 w 26"/>
                <a:gd name="T29" fmla="*/ 38 h 39"/>
                <a:gd name="T30" fmla="*/ 0 w 26"/>
                <a:gd name="T31" fmla="*/ 36 h 39"/>
                <a:gd name="T32" fmla="*/ 0 w 26"/>
                <a:gd name="T33" fmla="*/ 33 h 39"/>
                <a:gd name="T34" fmla="*/ 0 w 26"/>
                <a:gd name="T35" fmla="*/ 15 h 39"/>
                <a:gd name="T36" fmla="*/ 0 w 26"/>
                <a:gd name="T37" fmla="*/ 13 h 39"/>
                <a:gd name="T38" fmla="*/ 0 w 26"/>
                <a:gd name="T39" fmla="*/ 10 h 39"/>
                <a:gd name="T40" fmla="*/ 3 w 26"/>
                <a:gd name="T41" fmla="*/ 8 h 39"/>
                <a:gd name="T42" fmla="*/ 5 w 26"/>
                <a:gd name="T43" fmla="*/ 5 h 39"/>
                <a:gd name="T44" fmla="*/ 5 w 26"/>
                <a:gd name="T45" fmla="*/ 5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
                <a:gd name="T70" fmla="*/ 0 h 39"/>
                <a:gd name="T71" fmla="*/ 26 w 26"/>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 h="39">
                  <a:moveTo>
                    <a:pt x="5" y="5"/>
                  </a:moveTo>
                  <a:lnTo>
                    <a:pt x="18" y="3"/>
                  </a:lnTo>
                  <a:lnTo>
                    <a:pt x="20" y="0"/>
                  </a:lnTo>
                  <a:lnTo>
                    <a:pt x="23" y="3"/>
                  </a:lnTo>
                  <a:lnTo>
                    <a:pt x="25" y="3"/>
                  </a:lnTo>
                  <a:lnTo>
                    <a:pt x="25" y="5"/>
                  </a:lnTo>
                  <a:lnTo>
                    <a:pt x="25" y="26"/>
                  </a:lnTo>
                  <a:lnTo>
                    <a:pt x="25" y="28"/>
                  </a:lnTo>
                  <a:lnTo>
                    <a:pt x="23" y="31"/>
                  </a:lnTo>
                  <a:lnTo>
                    <a:pt x="23" y="33"/>
                  </a:lnTo>
                  <a:lnTo>
                    <a:pt x="20" y="33"/>
                  </a:lnTo>
                  <a:lnTo>
                    <a:pt x="18" y="33"/>
                  </a:lnTo>
                  <a:lnTo>
                    <a:pt x="5" y="38"/>
                  </a:lnTo>
                  <a:lnTo>
                    <a:pt x="3" y="38"/>
                  </a:lnTo>
                  <a:lnTo>
                    <a:pt x="0" y="36"/>
                  </a:lnTo>
                  <a:lnTo>
                    <a:pt x="0" y="33"/>
                  </a:lnTo>
                  <a:lnTo>
                    <a:pt x="0" y="15"/>
                  </a:lnTo>
                  <a:lnTo>
                    <a:pt x="0" y="13"/>
                  </a:lnTo>
                  <a:lnTo>
                    <a:pt x="0" y="10"/>
                  </a:lnTo>
                  <a:lnTo>
                    <a:pt x="3" y="8"/>
                  </a:lnTo>
                  <a:lnTo>
                    <a:pt x="5" y="5"/>
                  </a:lnTo>
                </a:path>
              </a:pathLst>
            </a:custGeom>
            <a:solidFill>
              <a:srgbClr val="ABABAB"/>
            </a:solidFill>
            <a:ln w="12700" cap="rnd">
              <a:solidFill>
                <a:srgbClr val="000000"/>
              </a:solidFill>
              <a:round/>
              <a:headEnd/>
              <a:tailEnd/>
            </a:ln>
          </p:spPr>
          <p:txBody>
            <a:bodyPr/>
            <a:lstStyle/>
            <a:p>
              <a:endParaRPr lang="en-US"/>
            </a:p>
          </p:txBody>
        </p:sp>
        <p:sp>
          <p:nvSpPr>
            <p:cNvPr id="27684" name="Freeform 30"/>
            <p:cNvSpPr>
              <a:spLocks/>
            </p:cNvSpPr>
            <p:nvPr/>
          </p:nvSpPr>
          <p:spPr bwMode="auto">
            <a:xfrm>
              <a:off x="1062" y="3717"/>
              <a:ext cx="26" cy="38"/>
            </a:xfrm>
            <a:custGeom>
              <a:avLst/>
              <a:gdLst>
                <a:gd name="T0" fmla="*/ 8 w 26"/>
                <a:gd name="T1" fmla="*/ 5 h 38"/>
                <a:gd name="T2" fmla="*/ 20 w 26"/>
                <a:gd name="T3" fmla="*/ 0 h 38"/>
                <a:gd name="T4" fmla="*/ 20 w 26"/>
                <a:gd name="T5" fmla="*/ 0 h 38"/>
                <a:gd name="T6" fmla="*/ 23 w 26"/>
                <a:gd name="T7" fmla="*/ 0 h 38"/>
                <a:gd name="T8" fmla="*/ 25 w 26"/>
                <a:gd name="T9" fmla="*/ 2 h 38"/>
                <a:gd name="T10" fmla="*/ 25 w 26"/>
                <a:gd name="T11" fmla="*/ 5 h 38"/>
                <a:gd name="T12" fmla="*/ 25 w 26"/>
                <a:gd name="T13" fmla="*/ 25 h 38"/>
                <a:gd name="T14" fmla="*/ 25 w 26"/>
                <a:gd name="T15" fmla="*/ 27 h 38"/>
                <a:gd name="T16" fmla="*/ 25 w 26"/>
                <a:gd name="T17" fmla="*/ 27 h 38"/>
                <a:gd name="T18" fmla="*/ 23 w 26"/>
                <a:gd name="T19" fmla="*/ 30 h 38"/>
                <a:gd name="T20" fmla="*/ 20 w 26"/>
                <a:gd name="T21" fmla="*/ 32 h 38"/>
                <a:gd name="T22" fmla="*/ 20 w 26"/>
                <a:gd name="T23" fmla="*/ 32 h 38"/>
                <a:gd name="T24" fmla="*/ 8 w 26"/>
                <a:gd name="T25" fmla="*/ 37 h 38"/>
                <a:gd name="T26" fmla="*/ 5 w 26"/>
                <a:gd name="T27" fmla="*/ 37 h 38"/>
                <a:gd name="T28" fmla="*/ 3 w 26"/>
                <a:gd name="T29" fmla="*/ 37 h 38"/>
                <a:gd name="T30" fmla="*/ 3 w 26"/>
                <a:gd name="T31" fmla="*/ 35 h 38"/>
                <a:gd name="T32" fmla="*/ 0 w 26"/>
                <a:gd name="T33" fmla="*/ 32 h 38"/>
                <a:gd name="T34" fmla="*/ 0 w 26"/>
                <a:gd name="T35" fmla="*/ 32 h 38"/>
                <a:gd name="T36" fmla="*/ 0 w 26"/>
                <a:gd name="T37" fmla="*/ 12 h 38"/>
                <a:gd name="T38" fmla="*/ 0 w 26"/>
                <a:gd name="T39" fmla="*/ 10 h 38"/>
                <a:gd name="T40" fmla="*/ 3 w 26"/>
                <a:gd name="T41" fmla="*/ 7 h 38"/>
                <a:gd name="T42" fmla="*/ 3 w 26"/>
                <a:gd name="T43" fmla="*/ 7 h 38"/>
                <a:gd name="T44" fmla="*/ 5 w 26"/>
                <a:gd name="T45" fmla="*/ 5 h 38"/>
                <a:gd name="T46" fmla="*/ 8 w 26"/>
                <a:gd name="T47" fmla="*/ 5 h 3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
                <a:gd name="T73" fmla="*/ 0 h 38"/>
                <a:gd name="T74" fmla="*/ 26 w 26"/>
                <a:gd name="T75" fmla="*/ 38 h 3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 h="38">
                  <a:moveTo>
                    <a:pt x="8" y="5"/>
                  </a:moveTo>
                  <a:lnTo>
                    <a:pt x="20" y="0"/>
                  </a:lnTo>
                  <a:lnTo>
                    <a:pt x="23" y="0"/>
                  </a:lnTo>
                  <a:lnTo>
                    <a:pt x="25" y="2"/>
                  </a:lnTo>
                  <a:lnTo>
                    <a:pt x="25" y="5"/>
                  </a:lnTo>
                  <a:lnTo>
                    <a:pt x="25" y="25"/>
                  </a:lnTo>
                  <a:lnTo>
                    <a:pt x="25" y="27"/>
                  </a:lnTo>
                  <a:lnTo>
                    <a:pt x="23" y="30"/>
                  </a:lnTo>
                  <a:lnTo>
                    <a:pt x="20" y="32"/>
                  </a:lnTo>
                  <a:lnTo>
                    <a:pt x="8" y="37"/>
                  </a:lnTo>
                  <a:lnTo>
                    <a:pt x="5" y="37"/>
                  </a:lnTo>
                  <a:lnTo>
                    <a:pt x="3" y="37"/>
                  </a:lnTo>
                  <a:lnTo>
                    <a:pt x="3" y="35"/>
                  </a:lnTo>
                  <a:lnTo>
                    <a:pt x="0" y="32"/>
                  </a:lnTo>
                  <a:lnTo>
                    <a:pt x="0" y="12"/>
                  </a:lnTo>
                  <a:lnTo>
                    <a:pt x="0" y="10"/>
                  </a:lnTo>
                  <a:lnTo>
                    <a:pt x="3" y="7"/>
                  </a:lnTo>
                  <a:lnTo>
                    <a:pt x="5" y="5"/>
                  </a:lnTo>
                  <a:lnTo>
                    <a:pt x="8" y="5"/>
                  </a:lnTo>
                </a:path>
              </a:pathLst>
            </a:custGeom>
            <a:solidFill>
              <a:srgbClr val="ABABAB"/>
            </a:solidFill>
            <a:ln w="12700" cap="rnd">
              <a:solidFill>
                <a:srgbClr val="000000"/>
              </a:solidFill>
              <a:round/>
              <a:headEnd/>
              <a:tailEnd/>
            </a:ln>
          </p:spPr>
          <p:txBody>
            <a:bodyPr/>
            <a:lstStyle/>
            <a:p>
              <a:endParaRPr lang="en-US"/>
            </a:p>
          </p:txBody>
        </p:sp>
        <p:sp>
          <p:nvSpPr>
            <p:cNvPr id="27685" name="Freeform 31"/>
            <p:cNvSpPr>
              <a:spLocks/>
            </p:cNvSpPr>
            <p:nvPr/>
          </p:nvSpPr>
          <p:spPr bwMode="auto">
            <a:xfrm>
              <a:off x="791" y="3818"/>
              <a:ext cx="27" cy="38"/>
            </a:xfrm>
            <a:custGeom>
              <a:avLst/>
              <a:gdLst>
                <a:gd name="T0" fmla="*/ 8 w 27"/>
                <a:gd name="T1" fmla="*/ 5 h 38"/>
                <a:gd name="T2" fmla="*/ 21 w 27"/>
                <a:gd name="T3" fmla="*/ 0 h 38"/>
                <a:gd name="T4" fmla="*/ 23 w 27"/>
                <a:gd name="T5" fmla="*/ 0 h 38"/>
                <a:gd name="T6" fmla="*/ 23 w 27"/>
                <a:gd name="T7" fmla="*/ 0 h 38"/>
                <a:gd name="T8" fmla="*/ 26 w 27"/>
                <a:gd name="T9" fmla="*/ 2 h 38"/>
                <a:gd name="T10" fmla="*/ 26 w 27"/>
                <a:gd name="T11" fmla="*/ 5 h 38"/>
                <a:gd name="T12" fmla="*/ 26 w 27"/>
                <a:gd name="T13" fmla="*/ 25 h 38"/>
                <a:gd name="T14" fmla="*/ 26 w 27"/>
                <a:gd name="T15" fmla="*/ 27 h 38"/>
                <a:gd name="T16" fmla="*/ 26 w 27"/>
                <a:gd name="T17" fmla="*/ 27 h 38"/>
                <a:gd name="T18" fmla="*/ 23 w 27"/>
                <a:gd name="T19" fmla="*/ 30 h 38"/>
                <a:gd name="T20" fmla="*/ 21 w 27"/>
                <a:gd name="T21" fmla="*/ 32 h 38"/>
                <a:gd name="T22" fmla="*/ 21 w 27"/>
                <a:gd name="T23" fmla="*/ 32 h 38"/>
                <a:gd name="T24" fmla="*/ 8 w 27"/>
                <a:gd name="T25" fmla="*/ 37 h 38"/>
                <a:gd name="T26" fmla="*/ 5 w 27"/>
                <a:gd name="T27" fmla="*/ 37 h 38"/>
                <a:gd name="T28" fmla="*/ 3 w 27"/>
                <a:gd name="T29" fmla="*/ 37 h 38"/>
                <a:gd name="T30" fmla="*/ 0 w 27"/>
                <a:gd name="T31" fmla="*/ 35 h 38"/>
                <a:gd name="T32" fmla="*/ 0 w 27"/>
                <a:gd name="T33" fmla="*/ 32 h 38"/>
                <a:gd name="T34" fmla="*/ 0 w 27"/>
                <a:gd name="T35" fmla="*/ 12 h 38"/>
                <a:gd name="T36" fmla="*/ 0 w 27"/>
                <a:gd name="T37" fmla="*/ 10 h 38"/>
                <a:gd name="T38" fmla="*/ 3 w 27"/>
                <a:gd name="T39" fmla="*/ 10 h 38"/>
                <a:gd name="T40" fmla="*/ 3 w 27"/>
                <a:gd name="T41" fmla="*/ 7 h 38"/>
                <a:gd name="T42" fmla="*/ 5 w 27"/>
                <a:gd name="T43" fmla="*/ 5 h 38"/>
                <a:gd name="T44" fmla="*/ 8 w 27"/>
                <a:gd name="T45" fmla="*/ 5 h 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
                <a:gd name="T70" fmla="*/ 0 h 38"/>
                <a:gd name="T71" fmla="*/ 27 w 27"/>
                <a:gd name="T72" fmla="*/ 38 h 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 h="38">
                  <a:moveTo>
                    <a:pt x="8" y="5"/>
                  </a:moveTo>
                  <a:lnTo>
                    <a:pt x="21" y="0"/>
                  </a:lnTo>
                  <a:lnTo>
                    <a:pt x="23" y="0"/>
                  </a:lnTo>
                  <a:lnTo>
                    <a:pt x="26" y="2"/>
                  </a:lnTo>
                  <a:lnTo>
                    <a:pt x="26" y="5"/>
                  </a:lnTo>
                  <a:lnTo>
                    <a:pt x="26" y="25"/>
                  </a:lnTo>
                  <a:lnTo>
                    <a:pt x="26" y="27"/>
                  </a:lnTo>
                  <a:lnTo>
                    <a:pt x="23" y="30"/>
                  </a:lnTo>
                  <a:lnTo>
                    <a:pt x="21" y="32"/>
                  </a:lnTo>
                  <a:lnTo>
                    <a:pt x="8" y="37"/>
                  </a:lnTo>
                  <a:lnTo>
                    <a:pt x="5" y="37"/>
                  </a:lnTo>
                  <a:lnTo>
                    <a:pt x="3" y="37"/>
                  </a:lnTo>
                  <a:lnTo>
                    <a:pt x="0" y="35"/>
                  </a:lnTo>
                  <a:lnTo>
                    <a:pt x="0" y="32"/>
                  </a:lnTo>
                  <a:lnTo>
                    <a:pt x="0" y="12"/>
                  </a:lnTo>
                  <a:lnTo>
                    <a:pt x="0" y="10"/>
                  </a:lnTo>
                  <a:lnTo>
                    <a:pt x="3" y="10"/>
                  </a:lnTo>
                  <a:lnTo>
                    <a:pt x="3" y="7"/>
                  </a:lnTo>
                  <a:lnTo>
                    <a:pt x="5" y="5"/>
                  </a:lnTo>
                  <a:lnTo>
                    <a:pt x="8" y="5"/>
                  </a:lnTo>
                </a:path>
              </a:pathLst>
            </a:custGeom>
            <a:solidFill>
              <a:srgbClr val="ABABAB"/>
            </a:solidFill>
            <a:ln w="12700" cap="rnd">
              <a:solidFill>
                <a:srgbClr val="000000"/>
              </a:solidFill>
              <a:round/>
              <a:headEnd/>
              <a:tailEnd/>
            </a:ln>
          </p:spPr>
          <p:txBody>
            <a:bodyPr/>
            <a:lstStyle/>
            <a:p>
              <a:endParaRPr lang="en-US"/>
            </a:p>
          </p:txBody>
        </p:sp>
        <p:sp>
          <p:nvSpPr>
            <p:cNvPr id="27686" name="Freeform 32"/>
            <p:cNvSpPr>
              <a:spLocks/>
            </p:cNvSpPr>
            <p:nvPr/>
          </p:nvSpPr>
          <p:spPr bwMode="auto">
            <a:xfrm>
              <a:off x="946" y="3762"/>
              <a:ext cx="26" cy="39"/>
            </a:xfrm>
            <a:custGeom>
              <a:avLst/>
              <a:gdLst>
                <a:gd name="T0" fmla="*/ 5 w 26"/>
                <a:gd name="T1" fmla="*/ 5 h 39"/>
                <a:gd name="T2" fmla="*/ 17 w 26"/>
                <a:gd name="T3" fmla="*/ 0 h 39"/>
                <a:gd name="T4" fmla="*/ 20 w 26"/>
                <a:gd name="T5" fmla="*/ 0 h 39"/>
                <a:gd name="T6" fmla="*/ 22 w 26"/>
                <a:gd name="T7" fmla="*/ 0 h 39"/>
                <a:gd name="T8" fmla="*/ 25 w 26"/>
                <a:gd name="T9" fmla="*/ 3 h 39"/>
                <a:gd name="T10" fmla="*/ 25 w 26"/>
                <a:gd name="T11" fmla="*/ 5 h 39"/>
                <a:gd name="T12" fmla="*/ 25 w 26"/>
                <a:gd name="T13" fmla="*/ 23 h 39"/>
                <a:gd name="T14" fmla="*/ 25 w 26"/>
                <a:gd name="T15" fmla="*/ 25 h 39"/>
                <a:gd name="T16" fmla="*/ 25 w 26"/>
                <a:gd name="T17" fmla="*/ 28 h 39"/>
                <a:gd name="T18" fmla="*/ 22 w 26"/>
                <a:gd name="T19" fmla="*/ 30 h 39"/>
                <a:gd name="T20" fmla="*/ 20 w 26"/>
                <a:gd name="T21" fmla="*/ 30 h 39"/>
                <a:gd name="T22" fmla="*/ 17 w 26"/>
                <a:gd name="T23" fmla="*/ 33 h 39"/>
                <a:gd name="T24" fmla="*/ 5 w 26"/>
                <a:gd name="T25" fmla="*/ 38 h 39"/>
                <a:gd name="T26" fmla="*/ 2 w 26"/>
                <a:gd name="T27" fmla="*/ 38 h 39"/>
                <a:gd name="T28" fmla="*/ 2 w 26"/>
                <a:gd name="T29" fmla="*/ 35 h 39"/>
                <a:gd name="T30" fmla="*/ 0 w 26"/>
                <a:gd name="T31" fmla="*/ 33 h 39"/>
                <a:gd name="T32" fmla="*/ 0 w 26"/>
                <a:gd name="T33" fmla="*/ 30 h 39"/>
                <a:gd name="T34" fmla="*/ 0 w 26"/>
                <a:gd name="T35" fmla="*/ 13 h 39"/>
                <a:gd name="T36" fmla="*/ 0 w 26"/>
                <a:gd name="T37" fmla="*/ 10 h 39"/>
                <a:gd name="T38" fmla="*/ 0 w 26"/>
                <a:gd name="T39" fmla="*/ 8 h 39"/>
                <a:gd name="T40" fmla="*/ 2 w 26"/>
                <a:gd name="T41" fmla="*/ 8 h 39"/>
                <a:gd name="T42" fmla="*/ 5 w 26"/>
                <a:gd name="T43" fmla="*/ 5 h 39"/>
                <a:gd name="T44" fmla="*/ 5 w 26"/>
                <a:gd name="T45" fmla="*/ 5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
                <a:gd name="T70" fmla="*/ 0 h 39"/>
                <a:gd name="T71" fmla="*/ 26 w 26"/>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 h="39">
                  <a:moveTo>
                    <a:pt x="5" y="5"/>
                  </a:moveTo>
                  <a:lnTo>
                    <a:pt x="17" y="0"/>
                  </a:lnTo>
                  <a:lnTo>
                    <a:pt x="20" y="0"/>
                  </a:lnTo>
                  <a:lnTo>
                    <a:pt x="22" y="0"/>
                  </a:lnTo>
                  <a:lnTo>
                    <a:pt x="25" y="3"/>
                  </a:lnTo>
                  <a:lnTo>
                    <a:pt x="25" y="5"/>
                  </a:lnTo>
                  <a:lnTo>
                    <a:pt x="25" y="23"/>
                  </a:lnTo>
                  <a:lnTo>
                    <a:pt x="25" y="25"/>
                  </a:lnTo>
                  <a:lnTo>
                    <a:pt x="25" y="28"/>
                  </a:lnTo>
                  <a:lnTo>
                    <a:pt x="22" y="30"/>
                  </a:lnTo>
                  <a:lnTo>
                    <a:pt x="20" y="30"/>
                  </a:lnTo>
                  <a:lnTo>
                    <a:pt x="17" y="33"/>
                  </a:lnTo>
                  <a:lnTo>
                    <a:pt x="5" y="38"/>
                  </a:lnTo>
                  <a:lnTo>
                    <a:pt x="2" y="38"/>
                  </a:lnTo>
                  <a:lnTo>
                    <a:pt x="2" y="35"/>
                  </a:lnTo>
                  <a:lnTo>
                    <a:pt x="0" y="33"/>
                  </a:lnTo>
                  <a:lnTo>
                    <a:pt x="0" y="30"/>
                  </a:lnTo>
                  <a:lnTo>
                    <a:pt x="0" y="13"/>
                  </a:lnTo>
                  <a:lnTo>
                    <a:pt x="0" y="10"/>
                  </a:lnTo>
                  <a:lnTo>
                    <a:pt x="0" y="8"/>
                  </a:lnTo>
                  <a:lnTo>
                    <a:pt x="2" y="8"/>
                  </a:lnTo>
                  <a:lnTo>
                    <a:pt x="5" y="5"/>
                  </a:lnTo>
                </a:path>
              </a:pathLst>
            </a:custGeom>
            <a:solidFill>
              <a:srgbClr val="ABABAB"/>
            </a:solidFill>
            <a:ln w="12700" cap="rnd">
              <a:solidFill>
                <a:srgbClr val="000000"/>
              </a:solidFill>
              <a:round/>
              <a:headEnd/>
              <a:tailEnd/>
            </a:ln>
          </p:spPr>
          <p:txBody>
            <a:bodyPr/>
            <a:lstStyle/>
            <a:p>
              <a:endParaRPr lang="en-US"/>
            </a:p>
          </p:txBody>
        </p:sp>
        <p:sp>
          <p:nvSpPr>
            <p:cNvPr id="27687" name="Freeform 33"/>
            <p:cNvSpPr>
              <a:spLocks/>
            </p:cNvSpPr>
            <p:nvPr/>
          </p:nvSpPr>
          <p:spPr bwMode="auto">
            <a:xfrm>
              <a:off x="905" y="3777"/>
              <a:ext cx="27" cy="37"/>
            </a:xfrm>
            <a:custGeom>
              <a:avLst/>
              <a:gdLst>
                <a:gd name="T0" fmla="*/ 8 w 27"/>
                <a:gd name="T1" fmla="*/ 3 h 37"/>
                <a:gd name="T2" fmla="*/ 20 w 27"/>
                <a:gd name="T3" fmla="*/ 0 h 37"/>
                <a:gd name="T4" fmla="*/ 20 w 27"/>
                <a:gd name="T5" fmla="*/ 0 h 37"/>
                <a:gd name="T6" fmla="*/ 23 w 27"/>
                <a:gd name="T7" fmla="*/ 0 h 37"/>
                <a:gd name="T8" fmla="*/ 26 w 27"/>
                <a:gd name="T9" fmla="*/ 0 h 37"/>
                <a:gd name="T10" fmla="*/ 26 w 27"/>
                <a:gd name="T11" fmla="*/ 3 h 37"/>
                <a:gd name="T12" fmla="*/ 26 w 27"/>
                <a:gd name="T13" fmla="*/ 23 h 37"/>
                <a:gd name="T14" fmla="*/ 26 w 27"/>
                <a:gd name="T15" fmla="*/ 25 h 37"/>
                <a:gd name="T16" fmla="*/ 26 w 27"/>
                <a:gd name="T17" fmla="*/ 28 h 37"/>
                <a:gd name="T18" fmla="*/ 23 w 27"/>
                <a:gd name="T19" fmla="*/ 30 h 37"/>
                <a:gd name="T20" fmla="*/ 20 w 27"/>
                <a:gd name="T21" fmla="*/ 30 h 37"/>
                <a:gd name="T22" fmla="*/ 20 w 27"/>
                <a:gd name="T23" fmla="*/ 33 h 37"/>
                <a:gd name="T24" fmla="*/ 8 w 27"/>
                <a:gd name="T25" fmla="*/ 36 h 37"/>
                <a:gd name="T26" fmla="*/ 5 w 27"/>
                <a:gd name="T27" fmla="*/ 36 h 37"/>
                <a:gd name="T28" fmla="*/ 3 w 27"/>
                <a:gd name="T29" fmla="*/ 36 h 37"/>
                <a:gd name="T30" fmla="*/ 3 w 27"/>
                <a:gd name="T31" fmla="*/ 36 h 37"/>
                <a:gd name="T32" fmla="*/ 0 w 27"/>
                <a:gd name="T33" fmla="*/ 30 h 37"/>
                <a:gd name="T34" fmla="*/ 0 w 27"/>
                <a:gd name="T35" fmla="*/ 13 h 37"/>
                <a:gd name="T36" fmla="*/ 0 w 27"/>
                <a:gd name="T37" fmla="*/ 10 h 37"/>
                <a:gd name="T38" fmla="*/ 3 w 27"/>
                <a:gd name="T39" fmla="*/ 8 h 37"/>
                <a:gd name="T40" fmla="*/ 5 w 27"/>
                <a:gd name="T41" fmla="*/ 5 h 37"/>
                <a:gd name="T42" fmla="*/ 5 w 27"/>
                <a:gd name="T43" fmla="*/ 5 h 37"/>
                <a:gd name="T44" fmla="*/ 8 w 27"/>
                <a:gd name="T45" fmla="*/ 3 h 3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
                <a:gd name="T70" fmla="*/ 0 h 37"/>
                <a:gd name="T71" fmla="*/ 27 w 27"/>
                <a:gd name="T72" fmla="*/ 37 h 3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 h="37">
                  <a:moveTo>
                    <a:pt x="8" y="3"/>
                  </a:moveTo>
                  <a:lnTo>
                    <a:pt x="20" y="0"/>
                  </a:lnTo>
                  <a:lnTo>
                    <a:pt x="23" y="0"/>
                  </a:lnTo>
                  <a:lnTo>
                    <a:pt x="26" y="0"/>
                  </a:lnTo>
                  <a:lnTo>
                    <a:pt x="26" y="3"/>
                  </a:lnTo>
                  <a:lnTo>
                    <a:pt x="26" y="23"/>
                  </a:lnTo>
                  <a:lnTo>
                    <a:pt x="26" y="25"/>
                  </a:lnTo>
                  <a:lnTo>
                    <a:pt x="26" y="28"/>
                  </a:lnTo>
                  <a:lnTo>
                    <a:pt x="23" y="30"/>
                  </a:lnTo>
                  <a:lnTo>
                    <a:pt x="20" y="30"/>
                  </a:lnTo>
                  <a:lnTo>
                    <a:pt x="20" y="33"/>
                  </a:lnTo>
                  <a:lnTo>
                    <a:pt x="8" y="36"/>
                  </a:lnTo>
                  <a:lnTo>
                    <a:pt x="5" y="36"/>
                  </a:lnTo>
                  <a:lnTo>
                    <a:pt x="3" y="36"/>
                  </a:lnTo>
                  <a:lnTo>
                    <a:pt x="0" y="30"/>
                  </a:lnTo>
                  <a:lnTo>
                    <a:pt x="0" y="13"/>
                  </a:lnTo>
                  <a:lnTo>
                    <a:pt x="0" y="10"/>
                  </a:lnTo>
                  <a:lnTo>
                    <a:pt x="3" y="8"/>
                  </a:lnTo>
                  <a:lnTo>
                    <a:pt x="5" y="5"/>
                  </a:lnTo>
                  <a:lnTo>
                    <a:pt x="8" y="3"/>
                  </a:lnTo>
                </a:path>
              </a:pathLst>
            </a:custGeom>
            <a:solidFill>
              <a:srgbClr val="ABABAB"/>
            </a:solidFill>
            <a:ln w="12700" cap="rnd">
              <a:solidFill>
                <a:srgbClr val="000000"/>
              </a:solidFill>
              <a:round/>
              <a:headEnd/>
              <a:tailEnd/>
            </a:ln>
          </p:spPr>
          <p:txBody>
            <a:bodyPr/>
            <a:lstStyle/>
            <a:p>
              <a:endParaRPr lang="en-US"/>
            </a:p>
          </p:txBody>
        </p:sp>
        <p:sp>
          <p:nvSpPr>
            <p:cNvPr id="27688" name="Freeform 34"/>
            <p:cNvSpPr>
              <a:spLocks/>
            </p:cNvSpPr>
            <p:nvPr/>
          </p:nvSpPr>
          <p:spPr bwMode="auto">
            <a:xfrm>
              <a:off x="867" y="3790"/>
              <a:ext cx="27" cy="39"/>
            </a:xfrm>
            <a:custGeom>
              <a:avLst/>
              <a:gdLst>
                <a:gd name="T0" fmla="*/ 8 w 27"/>
                <a:gd name="T1" fmla="*/ 5 h 39"/>
                <a:gd name="T2" fmla="*/ 18 w 27"/>
                <a:gd name="T3" fmla="*/ 2 h 39"/>
                <a:gd name="T4" fmla="*/ 21 w 27"/>
                <a:gd name="T5" fmla="*/ 0 h 39"/>
                <a:gd name="T6" fmla="*/ 23 w 27"/>
                <a:gd name="T7" fmla="*/ 2 h 39"/>
                <a:gd name="T8" fmla="*/ 26 w 27"/>
                <a:gd name="T9" fmla="*/ 2 h 39"/>
                <a:gd name="T10" fmla="*/ 26 w 27"/>
                <a:gd name="T11" fmla="*/ 5 h 39"/>
                <a:gd name="T12" fmla="*/ 26 w 27"/>
                <a:gd name="T13" fmla="*/ 25 h 39"/>
                <a:gd name="T14" fmla="*/ 26 w 27"/>
                <a:gd name="T15" fmla="*/ 28 h 39"/>
                <a:gd name="T16" fmla="*/ 23 w 27"/>
                <a:gd name="T17" fmla="*/ 30 h 39"/>
                <a:gd name="T18" fmla="*/ 23 w 27"/>
                <a:gd name="T19" fmla="*/ 30 h 39"/>
                <a:gd name="T20" fmla="*/ 21 w 27"/>
                <a:gd name="T21" fmla="*/ 33 h 39"/>
                <a:gd name="T22" fmla="*/ 18 w 27"/>
                <a:gd name="T23" fmla="*/ 33 h 39"/>
                <a:gd name="T24" fmla="*/ 8 w 27"/>
                <a:gd name="T25" fmla="*/ 38 h 39"/>
                <a:gd name="T26" fmla="*/ 5 w 27"/>
                <a:gd name="T27" fmla="*/ 38 h 39"/>
                <a:gd name="T28" fmla="*/ 3 w 27"/>
                <a:gd name="T29" fmla="*/ 38 h 39"/>
                <a:gd name="T30" fmla="*/ 0 w 27"/>
                <a:gd name="T31" fmla="*/ 35 h 39"/>
                <a:gd name="T32" fmla="*/ 0 w 27"/>
                <a:gd name="T33" fmla="*/ 33 h 39"/>
                <a:gd name="T34" fmla="*/ 0 w 27"/>
                <a:gd name="T35" fmla="*/ 15 h 39"/>
                <a:gd name="T36" fmla="*/ 0 w 27"/>
                <a:gd name="T37" fmla="*/ 12 h 39"/>
                <a:gd name="T38" fmla="*/ 0 w 27"/>
                <a:gd name="T39" fmla="*/ 10 h 39"/>
                <a:gd name="T40" fmla="*/ 3 w 27"/>
                <a:gd name="T41" fmla="*/ 7 h 39"/>
                <a:gd name="T42" fmla="*/ 5 w 27"/>
                <a:gd name="T43" fmla="*/ 5 h 39"/>
                <a:gd name="T44" fmla="*/ 8 w 27"/>
                <a:gd name="T45" fmla="*/ 5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
                <a:gd name="T70" fmla="*/ 0 h 39"/>
                <a:gd name="T71" fmla="*/ 27 w 27"/>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 h="39">
                  <a:moveTo>
                    <a:pt x="8" y="5"/>
                  </a:moveTo>
                  <a:lnTo>
                    <a:pt x="18" y="2"/>
                  </a:lnTo>
                  <a:lnTo>
                    <a:pt x="21" y="0"/>
                  </a:lnTo>
                  <a:lnTo>
                    <a:pt x="23" y="2"/>
                  </a:lnTo>
                  <a:lnTo>
                    <a:pt x="26" y="2"/>
                  </a:lnTo>
                  <a:lnTo>
                    <a:pt x="26" y="5"/>
                  </a:lnTo>
                  <a:lnTo>
                    <a:pt x="26" y="25"/>
                  </a:lnTo>
                  <a:lnTo>
                    <a:pt x="26" y="28"/>
                  </a:lnTo>
                  <a:lnTo>
                    <a:pt x="23" y="30"/>
                  </a:lnTo>
                  <a:lnTo>
                    <a:pt x="21" y="33"/>
                  </a:lnTo>
                  <a:lnTo>
                    <a:pt x="18" y="33"/>
                  </a:lnTo>
                  <a:lnTo>
                    <a:pt x="8" y="38"/>
                  </a:lnTo>
                  <a:lnTo>
                    <a:pt x="5" y="38"/>
                  </a:lnTo>
                  <a:lnTo>
                    <a:pt x="3" y="38"/>
                  </a:lnTo>
                  <a:lnTo>
                    <a:pt x="0" y="35"/>
                  </a:lnTo>
                  <a:lnTo>
                    <a:pt x="0" y="33"/>
                  </a:lnTo>
                  <a:lnTo>
                    <a:pt x="0" y="15"/>
                  </a:lnTo>
                  <a:lnTo>
                    <a:pt x="0" y="12"/>
                  </a:lnTo>
                  <a:lnTo>
                    <a:pt x="0" y="10"/>
                  </a:lnTo>
                  <a:lnTo>
                    <a:pt x="3" y="7"/>
                  </a:lnTo>
                  <a:lnTo>
                    <a:pt x="5" y="5"/>
                  </a:lnTo>
                  <a:lnTo>
                    <a:pt x="8" y="5"/>
                  </a:lnTo>
                </a:path>
              </a:pathLst>
            </a:custGeom>
            <a:solidFill>
              <a:srgbClr val="ABABAB"/>
            </a:solidFill>
            <a:ln w="12700" cap="rnd">
              <a:solidFill>
                <a:srgbClr val="000000"/>
              </a:solidFill>
              <a:round/>
              <a:headEnd/>
              <a:tailEnd/>
            </a:ln>
          </p:spPr>
          <p:txBody>
            <a:bodyPr/>
            <a:lstStyle/>
            <a:p>
              <a:endParaRPr lang="en-US"/>
            </a:p>
          </p:txBody>
        </p:sp>
        <p:sp>
          <p:nvSpPr>
            <p:cNvPr id="27689" name="Freeform 35"/>
            <p:cNvSpPr>
              <a:spLocks/>
            </p:cNvSpPr>
            <p:nvPr/>
          </p:nvSpPr>
          <p:spPr bwMode="auto">
            <a:xfrm>
              <a:off x="829" y="3805"/>
              <a:ext cx="27" cy="36"/>
            </a:xfrm>
            <a:custGeom>
              <a:avLst/>
              <a:gdLst>
                <a:gd name="T0" fmla="*/ 8 w 27"/>
                <a:gd name="T1" fmla="*/ 5 h 36"/>
                <a:gd name="T2" fmla="*/ 21 w 27"/>
                <a:gd name="T3" fmla="*/ 0 h 36"/>
                <a:gd name="T4" fmla="*/ 21 w 27"/>
                <a:gd name="T5" fmla="*/ 0 h 36"/>
                <a:gd name="T6" fmla="*/ 23 w 27"/>
                <a:gd name="T7" fmla="*/ 0 h 36"/>
                <a:gd name="T8" fmla="*/ 26 w 27"/>
                <a:gd name="T9" fmla="*/ 2 h 36"/>
                <a:gd name="T10" fmla="*/ 26 w 27"/>
                <a:gd name="T11" fmla="*/ 2 h 36"/>
                <a:gd name="T12" fmla="*/ 26 w 27"/>
                <a:gd name="T13" fmla="*/ 23 h 36"/>
                <a:gd name="T14" fmla="*/ 26 w 27"/>
                <a:gd name="T15" fmla="*/ 25 h 36"/>
                <a:gd name="T16" fmla="*/ 26 w 27"/>
                <a:gd name="T17" fmla="*/ 28 h 36"/>
                <a:gd name="T18" fmla="*/ 23 w 27"/>
                <a:gd name="T19" fmla="*/ 30 h 36"/>
                <a:gd name="T20" fmla="*/ 21 w 27"/>
                <a:gd name="T21" fmla="*/ 30 h 36"/>
                <a:gd name="T22" fmla="*/ 21 w 27"/>
                <a:gd name="T23" fmla="*/ 33 h 36"/>
                <a:gd name="T24" fmla="*/ 8 w 27"/>
                <a:gd name="T25" fmla="*/ 35 h 36"/>
                <a:gd name="T26" fmla="*/ 5 w 27"/>
                <a:gd name="T27" fmla="*/ 35 h 36"/>
                <a:gd name="T28" fmla="*/ 3 w 27"/>
                <a:gd name="T29" fmla="*/ 35 h 36"/>
                <a:gd name="T30" fmla="*/ 0 w 27"/>
                <a:gd name="T31" fmla="*/ 35 h 36"/>
                <a:gd name="T32" fmla="*/ 0 w 27"/>
                <a:gd name="T33" fmla="*/ 33 h 36"/>
                <a:gd name="T34" fmla="*/ 0 w 27"/>
                <a:gd name="T35" fmla="*/ 30 h 36"/>
                <a:gd name="T36" fmla="*/ 0 w 27"/>
                <a:gd name="T37" fmla="*/ 13 h 36"/>
                <a:gd name="T38" fmla="*/ 0 w 27"/>
                <a:gd name="T39" fmla="*/ 10 h 36"/>
                <a:gd name="T40" fmla="*/ 0 w 27"/>
                <a:gd name="T41" fmla="*/ 8 h 36"/>
                <a:gd name="T42" fmla="*/ 3 w 27"/>
                <a:gd name="T43" fmla="*/ 8 h 36"/>
                <a:gd name="T44" fmla="*/ 5 w 27"/>
                <a:gd name="T45" fmla="*/ 5 h 36"/>
                <a:gd name="T46" fmla="*/ 8 w 27"/>
                <a:gd name="T47" fmla="*/ 5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
                <a:gd name="T73" fmla="*/ 0 h 36"/>
                <a:gd name="T74" fmla="*/ 27 w 27"/>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 h="36">
                  <a:moveTo>
                    <a:pt x="8" y="5"/>
                  </a:moveTo>
                  <a:lnTo>
                    <a:pt x="21" y="0"/>
                  </a:lnTo>
                  <a:lnTo>
                    <a:pt x="23" y="0"/>
                  </a:lnTo>
                  <a:lnTo>
                    <a:pt x="26" y="2"/>
                  </a:lnTo>
                  <a:lnTo>
                    <a:pt x="26" y="23"/>
                  </a:lnTo>
                  <a:lnTo>
                    <a:pt x="26" y="25"/>
                  </a:lnTo>
                  <a:lnTo>
                    <a:pt x="26" y="28"/>
                  </a:lnTo>
                  <a:lnTo>
                    <a:pt x="23" y="30"/>
                  </a:lnTo>
                  <a:lnTo>
                    <a:pt x="21" y="30"/>
                  </a:lnTo>
                  <a:lnTo>
                    <a:pt x="21" y="33"/>
                  </a:lnTo>
                  <a:lnTo>
                    <a:pt x="8" y="35"/>
                  </a:lnTo>
                  <a:lnTo>
                    <a:pt x="5" y="35"/>
                  </a:lnTo>
                  <a:lnTo>
                    <a:pt x="3" y="35"/>
                  </a:lnTo>
                  <a:lnTo>
                    <a:pt x="0" y="35"/>
                  </a:lnTo>
                  <a:lnTo>
                    <a:pt x="0" y="33"/>
                  </a:lnTo>
                  <a:lnTo>
                    <a:pt x="0" y="30"/>
                  </a:lnTo>
                  <a:lnTo>
                    <a:pt x="0" y="13"/>
                  </a:lnTo>
                  <a:lnTo>
                    <a:pt x="0" y="10"/>
                  </a:lnTo>
                  <a:lnTo>
                    <a:pt x="0" y="8"/>
                  </a:lnTo>
                  <a:lnTo>
                    <a:pt x="3" y="8"/>
                  </a:lnTo>
                  <a:lnTo>
                    <a:pt x="5" y="5"/>
                  </a:lnTo>
                  <a:lnTo>
                    <a:pt x="8" y="5"/>
                  </a:lnTo>
                </a:path>
              </a:pathLst>
            </a:custGeom>
            <a:solidFill>
              <a:srgbClr val="ABABAB"/>
            </a:solidFill>
            <a:ln w="12700" cap="rnd">
              <a:solidFill>
                <a:srgbClr val="000000"/>
              </a:solidFill>
              <a:round/>
              <a:headEnd/>
              <a:tailEnd/>
            </a:ln>
          </p:spPr>
          <p:txBody>
            <a:bodyPr/>
            <a:lstStyle/>
            <a:p>
              <a:endParaRPr lang="en-US"/>
            </a:p>
          </p:txBody>
        </p:sp>
        <p:sp>
          <p:nvSpPr>
            <p:cNvPr id="27690" name="Freeform 36"/>
            <p:cNvSpPr>
              <a:spLocks/>
            </p:cNvSpPr>
            <p:nvPr/>
          </p:nvSpPr>
          <p:spPr bwMode="auto">
            <a:xfrm>
              <a:off x="1444" y="3588"/>
              <a:ext cx="37" cy="54"/>
            </a:xfrm>
            <a:custGeom>
              <a:avLst/>
              <a:gdLst>
                <a:gd name="T0" fmla="*/ 13 w 37"/>
                <a:gd name="T1" fmla="*/ 0 h 54"/>
                <a:gd name="T2" fmla="*/ 15 w 37"/>
                <a:gd name="T3" fmla="*/ 0 h 54"/>
                <a:gd name="T4" fmla="*/ 18 w 37"/>
                <a:gd name="T5" fmla="*/ 2 h 54"/>
                <a:gd name="T6" fmla="*/ 23 w 37"/>
                <a:gd name="T7" fmla="*/ 2 h 54"/>
                <a:gd name="T8" fmla="*/ 25 w 37"/>
                <a:gd name="T9" fmla="*/ 5 h 54"/>
                <a:gd name="T10" fmla="*/ 28 w 37"/>
                <a:gd name="T11" fmla="*/ 10 h 54"/>
                <a:gd name="T12" fmla="*/ 30 w 37"/>
                <a:gd name="T13" fmla="*/ 12 h 54"/>
                <a:gd name="T14" fmla="*/ 30 w 37"/>
                <a:gd name="T15" fmla="*/ 12 h 54"/>
                <a:gd name="T16" fmla="*/ 33 w 37"/>
                <a:gd name="T17" fmla="*/ 15 h 54"/>
                <a:gd name="T18" fmla="*/ 33 w 37"/>
                <a:gd name="T19" fmla="*/ 17 h 54"/>
                <a:gd name="T20" fmla="*/ 33 w 37"/>
                <a:gd name="T21" fmla="*/ 20 h 54"/>
                <a:gd name="T22" fmla="*/ 36 w 37"/>
                <a:gd name="T23" fmla="*/ 22 h 54"/>
                <a:gd name="T24" fmla="*/ 36 w 37"/>
                <a:gd name="T25" fmla="*/ 25 h 54"/>
                <a:gd name="T26" fmla="*/ 36 w 37"/>
                <a:gd name="T27" fmla="*/ 30 h 54"/>
                <a:gd name="T28" fmla="*/ 36 w 37"/>
                <a:gd name="T29" fmla="*/ 30 h 54"/>
                <a:gd name="T30" fmla="*/ 36 w 37"/>
                <a:gd name="T31" fmla="*/ 35 h 54"/>
                <a:gd name="T32" fmla="*/ 36 w 37"/>
                <a:gd name="T33" fmla="*/ 38 h 54"/>
                <a:gd name="T34" fmla="*/ 36 w 37"/>
                <a:gd name="T35" fmla="*/ 40 h 54"/>
                <a:gd name="T36" fmla="*/ 36 w 37"/>
                <a:gd name="T37" fmla="*/ 40 h 54"/>
                <a:gd name="T38" fmla="*/ 33 w 37"/>
                <a:gd name="T39" fmla="*/ 43 h 54"/>
                <a:gd name="T40" fmla="*/ 33 w 37"/>
                <a:gd name="T41" fmla="*/ 45 h 54"/>
                <a:gd name="T42" fmla="*/ 30 w 37"/>
                <a:gd name="T43" fmla="*/ 50 h 54"/>
                <a:gd name="T44" fmla="*/ 28 w 37"/>
                <a:gd name="T45" fmla="*/ 53 h 54"/>
                <a:gd name="T46" fmla="*/ 25 w 37"/>
                <a:gd name="T47" fmla="*/ 53 h 54"/>
                <a:gd name="T48" fmla="*/ 23 w 37"/>
                <a:gd name="T49" fmla="*/ 53 h 54"/>
                <a:gd name="T50" fmla="*/ 20 w 37"/>
                <a:gd name="T51" fmla="*/ 53 h 54"/>
                <a:gd name="T52" fmla="*/ 18 w 37"/>
                <a:gd name="T53" fmla="*/ 53 h 54"/>
                <a:gd name="T54" fmla="*/ 13 w 37"/>
                <a:gd name="T55" fmla="*/ 53 h 54"/>
                <a:gd name="T56" fmla="*/ 10 w 37"/>
                <a:gd name="T57" fmla="*/ 48 h 54"/>
                <a:gd name="T58" fmla="*/ 8 w 37"/>
                <a:gd name="T59" fmla="*/ 45 h 54"/>
                <a:gd name="T60" fmla="*/ 5 w 37"/>
                <a:gd name="T61" fmla="*/ 43 h 54"/>
                <a:gd name="T62" fmla="*/ 5 w 37"/>
                <a:gd name="T63" fmla="*/ 40 h 54"/>
                <a:gd name="T64" fmla="*/ 3 w 37"/>
                <a:gd name="T65" fmla="*/ 38 h 54"/>
                <a:gd name="T66" fmla="*/ 3 w 37"/>
                <a:gd name="T67" fmla="*/ 35 h 54"/>
                <a:gd name="T68" fmla="*/ 3 w 37"/>
                <a:gd name="T69" fmla="*/ 33 h 54"/>
                <a:gd name="T70" fmla="*/ 3 w 37"/>
                <a:gd name="T71" fmla="*/ 30 h 54"/>
                <a:gd name="T72" fmla="*/ 3 w 37"/>
                <a:gd name="T73" fmla="*/ 30 h 54"/>
                <a:gd name="T74" fmla="*/ 0 w 37"/>
                <a:gd name="T75" fmla="*/ 25 h 54"/>
                <a:gd name="T76" fmla="*/ 0 w 37"/>
                <a:gd name="T77" fmla="*/ 22 h 54"/>
                <a:gd name="T78" fmla="*/ 0 w 37"/>
                <a:gd name="T79" fmla="*/ 20 h 54"/>
                <a:gd name="T80" fmla="*/ 0 w 37"/>
                <a:gd name="T81" fmla="*/ 17 h 54"/>
                <a:gd name="T82" fmla="*/ 0 w 37"/>
                <a:gd name="T83" fmla="*/ 15 h 54"/>
                <a:gd name="T84" fmla="*/ 3 w 37"/>
                <a:gd name="T85" fmla="*/ 12 h 54"/>
                <a:gd name="T86" fmla="*/ 3 w 37"/>
                <a:gd name="T87" fmla="*/ 10 h 54"/>
                <a:gd name="T88" fmla="*/ 3 w 37"/>
                <a:gd name="T89" fmla="*/ 10 h 54"/>
                <a:gd name="T90" fmla="*/ 5 w 37"/>
                <a:gd name="T91" fmla="*/ 5 h 54"/>
                <a:gd name="T92" fmla="*/ 8 w 37"/>
                <a:gd name="T93" fmla="*/ 2 h 54"/>
                <a:gd name="T94" fmla="*/ 10 w 37"/>
                <a:gd name="T95" fmla="*/ 2 h 54"/>
                <a:gd name="T96" fmla="*/ 13 w 37"/>
                <a:gd name="T97" fmla="*/ 0 h 5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
                <a:gd name="T148" fmla="*/ 0 h 54"/>
                <a:gd name="T149" fmla="*/ 37 w 37"/>
                <a:gd name="T150" fmla="*/ 54 h 5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 h="54">
                  <a:moveTo>
                    <a:pt x="13" y="0"/>
                  </a:moveTo>
                  <a:lnTo>
                    <a:pt x="15" y="0"/>
                  </a:lnTo>
                  <a:lnTo>
                    <a:pt x="18" y="2"/>
                  </a:lnTo>
                  <a:lnTo>
                    <a:pt x="23" y="2"/>
                  </a:lnTo>
                  <a:lnTo>
                    <a:pt x="25" y="5"/>
                  </a:lnTo>
                  <a:lnTo>
                    <a:pt x="28" y="10"/>
                  </a:lnTo>
                  <a:lnTo>
                    <a:pt x="30" y="12"/>
                  </a:lnTo>
                  <a:lnTo>
                    <a:pt x="33" y="15"/>
                  </a:lnTo>
                  <a:lnTo>
                    <a:pt x="33" y="17"/>
                  </a:lnTo>
                  <a:lnTo>
                    <a:pt x="33" y="20"/>
                  </a:lnTo>
                  <a:lnTo>
                    <a:pt x="36" y="22"/>
                  </a:lnTo>
                  <a:lnTo>
                    <a:pt x="36" y="25"/>
                  </a:lnTo>
                  <a:lnTo>
                    <a:pt x="36" y="30"/>
                  </a:lnTo>
                  <a:lnTo>
                    <a:pt x="36" y="35"/>
                  </a:lnTo>
                  <a:lnTo>
                    <a:pt x="36" y="38"/>
                  </a:lnTo>
                  <a:lnTo>
                    <a:pt x="36" y="40"/>
                  </a:lnTo>
                  <a:lnTo>
                    <a:pt x="33" y="43"/>
                  </a:lnTo>
                  <a:lnTo>
                    <a:pt x="33" y="45"/>
                  </a:lnTo>
                  <a:lnTo>
                    <a:pt x="30" y="50"/>
                  </a:lnTo>
                  <a:lnTo>
                    <a:pt x="28" y="53"/>
                  </a:lnTo>
                  <a:lnTo>
                    <a:pt x="25" y="53"/>
                  </a:lnTo>
                  <a:lnTo>
                    <a:pt x="23" y="53"/>
                  </a:lnTo>
                  <a:lnTo>
                    <a:pt x="20" y="53"/>
                  </a:lnTo>
                  <a:lnTo>
                    <a:pt x="18" y="53"/>
                  </a:lnTo>
                  <a:lnTo>
                    <a:pt x="13" y="53"/>
                  </a:lnTo>
                  <a:lnTo>
                    <a:pt x="10" y="48"/>
                  </a:lnTo>
                  <a:lnTo>
                    <a:pt x="8" y="45"/>
                  </a:lnTo>
                  <a:lnTo>
                    <a:pt x="5" y="43"/>
                  </a:lnTo>
                  <a:lnTo>
                    <a:pt x="5" y="40"/>
                  </a:lnTo>
                  <a:lnTo>
                    <a:pt x="3" y="38"/>
                  </a:lnTo>
                  <a:lnTo>
                    <a:pt x="3" y="35"/>
                  </a:lnTo>
                  <a:lnTo>
                    <a:pt x="3" y="33"/>
                  </a:lnTo>
                  <a:lnTo>
                    <a:pt x="3" y="30"/>
                  </a:lnTo>
                  <a:lnTo>
                    <a:pt x="0" y="25"/>
                  </a:lnTo>
                  <a:lnTo>
                    <a:pt x="0" y="22"/>
                  </a:lnTo>
                  <a:lnTo>
                    <a:pt x="0" y="20"/>
                  </a:lnTo>
                  <a:lnTo>
                    <a:pt x="0" y="17"/>
                  </a:lnTo>
                  <a:lnTo>
                    <a:pt x="0" y="15"/>
                  </a:lnTo>
                  <a:lnTo>
                    <a:pt x="3" y="12"/>
                  </a:lnTo>
                  <a:lnTo>
                    <a:pt x="3" y="10"/>
                  </a:lnTo>
                  <a:lnTo>
                    <a:pt x="5" y="5"/>
                  </a:lnTo>
                  <a:lnTo>
                    <a:pt x="8" y="2"/>
                  </a:lnTo>
                  <a:lnTo>
                    <a:pt x="10" y="2"/>
                  </a:lnTo>
                  <a:lnTo>
                    <a:pt x="13" y="0"/>
                  </a:lnTo>
                </a:path>
              </a:pathLst>
            </a:custGeom>
            <a:solidFill>
              <a:srgbClr val="000000"/>
            </a:solidFill>
            <a:ln w="12700" cap="rnd">
              <a:solidFill>
                <a:srgbClr val="000000"/>
              </a:solidFill>
              <a:round/>
              <a:headEnd/>
              <a:tailEnd/>
            </a:ln>
          </p:spPr>
          <p:txBody>
            <a:bodyPr/>
            <a:lstStyle/>
            <a:p>
              <a:endParaRPr lang="en-US"/>
            </a:p>
          </p:txBody>
        </p:sp>
        <p:sp>
          <p:nvSpPr>
            <p:cNvPr id="27691" name="Freeform 37"/>
            <p:cNvSpPr>
              <a:spLocks/>
            </p:cNvSpPr>
            <p:nvPr/>
          </p:nvSpPr>
          <p:spPr bwMode="auto">
            <a:xfrm>
              <a:off x="1452" y="3583"/>
              <a:ext cx="39" cy="66"/>
            </a:xfrm>
            <a:custGeom>
              <a:avLst/>
              <a:gdLst>
                <a:gd name="T0" fmla="*/ 0 w 39"/>
                <a:gd name="T1" fmla="*/ 2 h 66"/>
                <a:gd name="T2" fmla="*/ 0 w 39"/>
                <a:gd name="T3" fmla="*/ 0 h 66"/>
                <a:gd name="T4" fmla="*/ 5 w 39"/>
                <a:gd name="T5" fmla="*/ 0 h 66"/>
                <a:gd name="T6" fmla="*/ 7 w 39"/>
                <a:gd name="T7" fmla="*/ 0 h 66"/>
                <a:gd name="T8" fmla="*/ 10 w 39"/>
                <a:gd name="T9" fmla="*/ 0 h 66"/>
                <a:gd name="T10" fmla="*/ 12 w 39"/>
                <a:gd name="T11" fmla="*/ 0 h 66"/>
                <a:gd name="T12" fmla="*/ 15 w 39"/>
                <a:gd name="T13" fmla="*/ 0 h 66"/>
                <a:gd name="T14" fmla="*/ 20 w 39"/>
                <a:gd name="T15" fmla="*/ 2 h 66"/>
                <a:gd name="T16" fmla="*/ 20 w 39"/>
                <a:gd name="T17" fmla="*/ 2 h 66"/>
                <a:gd name="T18" fmla="*/ 22 w 39"/>
                <a:gd name="T19" fmla="*/ 5 h 66"/>
                <a:gd name="T20" fmla="*/ 28 w 39"/>
                <a:gd name="T21" fmla="*/ 7 h 66"/>
                <a:gd name="T22" fmla="*/ 28 w 39"/>
                <a:gd name="T23" fmla="*/ 7 h 66"/>
                <a:gd name="T24" fmla="*/ 30 w 39"/>
                <a:gd name="T25" fmla="*/ 10 h 66"/>
                <a:gd name="T26" fmla="*/ 33 w 39"/>
                <a:gd name="T27" fmla="*/ 15 h 66"/>
                <a:gd name="T28" fmla="*/ 35 w 39"/>
                <a:gd name="T29" fmla="*/ 17 h 66"/>
                <a:gd name="T30" fmla="*/ 35 w 39"/>
                <a:gd name="T31" fmla="*/ 20 h 66"/>
                <a:gd name="T32" fmla="*/ 38 w 39"/>
                <a:gd name="T33" fmla="*/ 22 h 66"/>
                <a:gd name="T34" fmla="*/ 38 w 39"/>
                <a:gd name="T35" fmla="*/ 25 h 66"/>
                <a:gd name="T36" fmla="*/ 38 w 39"/>
                <a:gd name="T37" fmla="*/ 30 h 66"/>
                <a:gd name="T38" fmla="*/ 38 w 39"/>
                <a:gd name="T39" fmla="*/ 35 h 66"/>
                <a:gd name="T40" fmla="*/ 38 w 39"/>
                <a:gd name="T41" fmla="*/ 38 h 66"/>
                <a:gd name="T42" fmla="*/ 38 w 39"/>
                <a:gd name="T43" fmla="*/ 40 h 66"/>
                <a:gd name="T44" fmla="*/ 38 w 39"/>
                <a:gd name="T45" fmla="*/ 45 h 66"/>
                <a:gd name="T46" fmla="*/ 38 w 39"/>
                <a:gd name="T47" fmla="*/ 48 h 66"/>
                <a:gd name="T48" fmla="*/ 38 w 39"/>
                <a:gd name="T49" fmla="*/ 50 h 66"/>
                <a:gd name="T50" fmla="*/ 35 w 39"/>
                <a:gd name="T51" fmla="*/ 55 h 66"/>
                <a:gd name="T52" fmla="*/ 35 w 39"/>
                <a:gd name="T53" fmla="*/ 58 h 66"/>
                <a:gd name="T54" fmla="*/ 33 w 39"/>
                <a:gd name="T55" fmla="*/ 60 h 66"/>
                <a:gd name="T56" fmla="*/ 30 w 39"/>
                <a:gd name="T57" fmla="*/ 63 h 66"/>
                <a:gd name="T58" fmla="*/ 28 w 39"/>
                <a:gd name="T59" fmla="*/ 63 h 66"/>
                <a:gd name="T60" fmla="*/ 25 w 39"/>
                <a:gd name="T61" fmla="*/ 65 h 66"/>
                <a:gd name="T62" fmla="*/ 22 w 39"/>
                <a:gd name="T63" fmla="*/ 65 h 66"/>
                <a:gd name="T64" fmla="*/ 20 w 39"/>
                <a:gd name="T65" fmla="*/ 65 h 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9"/>
                <a:gd name="T100" fmla="*/ 0 h 66"/>
                <a:gd name="T101" fmla="*/ 39 w 39"/>
                <a:gd name="T102" fmla="*/ 66 h 6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9" h="66">
                  <a:moveTo>
                    <a:pt x="0" y="2"/>
                  </a:moveTo>
                  <a:lnTo>
                    <a:pt x="0" y="0"/>
                  </a:lnTo>
                  <a:lnTo>
                    <a:pt x="5" y="0"/>
                  </a:lnTo>
                  <a:lnTo>
                    <a:pt x="7" y="0"/>
                  </a:lnTo>
                  <a:lnTo>
                    <a:pt x="10" y="0"/>
                  </a:lnTo>
                  <a:lnTo>
                    <a:pt x="12" y="0"/>
                  </a:lnTo>
                  <a:lnTo>
                    <a:pt x="15" y="0"/>
                  </a:lnTo>
                  <a:lnTo>
                    <a:pt x="20" y="2"/>
                  </a:lnTo>
                  <a:lnTo>
                    <a:pt x="22" y="5"/>
                  </a:lnTo>
                  <a:lnTo>
                    <a:pt x="28" y="7"/>
                  </a:lnTo>
                  <a:lnTo>
                    <a:pt x="30" y="10"/>
                  </a:lnTo>
                  <a:lnTo>
                    <a:pt x="33" y="15"/>
                  </a:lnTo>
                  <a:lnTo>
                    <a:pt x="35" y="17"/>
                  </a:lnTo>
                  <a:lnTo>
                    <a:pt x="35" y="20"/>
                  </a:lnTo>
                  <a:lnTo>
                    <a:pt x="38" y="22"/>
                  </a:lnTo>
                  <a:lnTo>
                    <a:pt x="38" y="25"/>
                  </a:lnTo>
                  <a:lnTo>
                    <a:pt x="38" y="30"/>
                  </a:lnTo>
                  <a:lnTo>
                    <a:pt x="38" y="35"/>
                  </a:lnTo>
                  <a:lnTo>
                    <a:pt x="38" y="38"/>
                  </a:lnTo>
                  <a:lnTo>
                    <a:pt x="38" y="40"/>
                  </a:lnTo>
                  <a:lnTo>
                    <a:pt x="38" y="45"/>
                  </a:lnTo>
                  <a:lnTo>
                    <a:pt x="38" y="48"/>
                  </a:lnTo>
                  <a:lnTo>
                    <a:pt x="38" y="50"/>
                  </a:lnTo>
                  <a:lnTo>
                    <a:pt x="35" y="55"/>
                  </a:lnTo>
                  <a:lnTo>
                    <a:pt x="35" y="58"/>
                  </a:lnTo>
                  <a:lnTo>
                    <a:pt x="33" y="60"/>
                  </a:lnTo>
                  <a:lnTo>
                    <a:pt x="30" y="63"/>
                  </a:lnTo>
                  <a:lnTo>
                    <a:pt x="28" y="63"/>
                  </a:lnTo>
                  <a:lnTo>
                    <a:pt x="25" y="65"/>
                  </a:lnTo>
                  <a:lnTo>
                    <a:pt x="22" y="65"/>
                  </a:lnTo>
                  <a:lnTo>
                    <a:pt x="20" y="65"/>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92" name="Freeform 38"/>
            <p:cNvSpPr>
              <a:spLocks/>
            </p:cNvSpPr>
            <p:nvPr/>
          </p:nvSpPr>
          <p:spPr bwMode="auto">
            <a:xfrm>
              <a:off x="1472" y="3573"/>
              <a:ext cx="41" cy="74"/>
            </a:xfrm>
            <a:custGeom>
              <a:avLst/>
              <a:gdLst>
                <a:gd name="T0" fmla="*/ 0 w 41"/>
                <a:gd name="T1" fmla="*/ 2 h 74"/>
                <a:gd name="T2" fmla="*/ 0 w 41"/>
                <a:gd name="T3" fmla="*/ 2 h 74"/>
                <a:gd name="T4" fmla="*/ 5 w 41"/>
                <a:gd name="T5" fmla="*/ 0 h 74"/>
                <a:gd name="T6" fmla="*/ 8 w 41"/>
                <a:gd name="T7" fmla="*/ 0 h 74"/>
                <a:gd name="T8" fmla="*/ 10 w 41"/>
                <a:gd name="T9" fmla="*/ 0 h 74"/>
                <a:gd name="T10" fmla="*/ 13 w 41"/>
                <a:gd name="T11" fmla="*/ 0 h 74"/>
                <a:gd name="T12" fmla="*/ 15 w 41"/>
                <a:gd name="T13" fmla="*/ 2 h 74"/>
                <a:gd name="T14" fmla="*/ 18 w 41"/>
                <a:gd name="T15" fmla="*/ 2 h 74"/>
                <a:gd name="T16" fmla="*/ 20 w 41"/>
                <a:gd name="T17" fmla="*/ 5 h 74"/>
                <a:gd name="T18" fmla="*/ 23 w 41"/>
                <a:gd name="T19" fmla="*/ 7 h 74"/>
                <a:gd name="T20" fmla="*/ 25 w 41"/>
                <a:gd name="T21" fmla="*/ 10 h 74"/>
                <a:gd name="T22" fmla="*/ 28 w 41"/>
                <a:gd name="T23" fmla="*/ 12 h 74"/>
                <a:gd name="T24" fmla="*/ 30 w 41"/>
                <a:gd name="T25" fmla="*/ 12 h 74"/>
                <a:gd name="T26" fmla="*/ 33 w 41"/>
                <a:gd name="T27" fmla="*/ 17 h 74"/>
                <a:gd name="T28" fmla="*/ 35 w 41"/>
                <a:gd name="T29" fmla="*/ 20 h 74"/>
                <a:gd name="T30" fmla="*/ 35 w 41"/>
                <a:gd name="T31" fmla="*/ 22 h 74"/>
                <a:gd name="T32" fmla="*/ 38 w 41"/>
                <a:gd name="T33" fmla="*/ 25 h 74"/>
                <a:gd name="T34" fmla="*/ 38 w 41"/>
                <a:gd name="T35" fmla="*/ 27 h 74"/>
                <a:gd name="T36" fmla="*/ 38 w 41"/>
                <a:gd name="T37" fmla="*/ 32 h 74"/>
                <a:gd name="T38" fmla="*/ 40 w 41"/>
                <a:gd name="T39" fmla="*/ 37 h 74"/>
                <a:gd name="T40" fmla="*/ 40 w 41"/>
                <a:gd name="T41" fmla="*/ 40 h 74"/>
                <a:gd name="T42" fmla="*/ 40 w 41"/>
                <a:gd name="T43" fmla="*/ 45 h 74"/>
                <a:gd name="T44" fmla="*/ 40 w 41"/>
                <a:gd name="T45" fmla="*/ 48 h 74"/>
                <a:gd name="T46" fmla="*/ 38 w 41"/>
                <a:gd name="T47" fmla="*/ 50 h 74"/>
                <a:gd name="T48" fmla="*/ 38 w 41"/>
                <a:gd name="T49" fmla="*/ 55 h 74"/>
                <a:gd name="T50" fmla="*/ 38 w 41"/>
                <a:gd name="T51" fmla="*/ 58 h 74"/>
                <a:gd name="T52" fmla="*/ 35 w 41"/>
                <a:gd name="T53" fmla="*/ 60 h 74"/>
                <a:gd name="T54" fmla="*/ 33 w 41"/>
                <a:gd name="T55" fmla="*/ 63 h 74"/>
                <a:gd name="T56" fmla="*/ 33 w 41"/>
                <a:gd name="T57" fmla="*/ 65 h 74"/>
                <a:gd name="T58" fmla="*/ 30 w 41"/>
                <a:gd name="T59" fmla="*/ 68 h 74"/>
                <a:gd name="T60" fmla="*/ 28 w 41"/>
                <a:gd name="T61" fmla="*/ 70 h 74"/>
                <a:gd name="T62" fmla="*/ 25 w 41"/>
                <a:gd name="T63" fmla="*/ 70 h 74"/>
                <a:gd name="T64" fmla="*/ 20 w 41"/>
                <a:gd name="T65" fmla="*/ 73 h 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
                <a:gd name="T100" fmla="*/ 0 h 74"/>
                <a:gd name="T101" fmla="*/ 41 w 41"/>
                <a:gd name="T102" fmla="*/ 74 h 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 h="74">
                  <a:moveTo>
                    <a:pt x="0" y="2"/>
                  </a:moveTo>
                  <a:lnTo>
                    <a:pt x="0" y="2"/>
                  </a:lnTo>
                  <a:lnTo>
                    <a:pt x="5" y="0"/>
                  </a:lnTo>
                  <a:lnTo>
                    <a:pt x="8" y="0"/>
                  </a:lnTo>
                  <a:lnTo>
                    <a:pt x="10" y="0"/>
                  </a:lnTo>
                  <a:lnTo>
                    <a:pt x="13" y="0"/>
                  </a:lnTo>
                  <a:lnTo>
                    <a:pt x="15" y="2"/>
                  </a:lnTo>
                  <a:lnTo>
                    <a:pt x="18" y="2"/>
                  </a:lnTo>
                  <a:lnTo>
                    <a:pt x="20" y="5"/>
                  </a:lnTo>
                  <a:lnTo>
                    <a:pt x="23" y="7"/>
                  </a:lnTo>
                  <a:lnTo>
                    <a:pt x="25" y="10"/>
                  </a:lnTo>
                  <a:lnTo>
                    <a:pt x="28" y="12"/>
                  </a:lnTo>
                  <a:lnTo>
                    <a:pt x="30" y="12"/>
                  </a:lnTo>
                  <a:lnTo>
                    <a:pt x="33" y="17"/>
                  </a:lnTo>
                  <a:lnTo>
                    <a:pt x="35" y="20"/>
                  </a:lnTo>
                  <a:lnTo>
                    <a:pt x="35" y="22"/>
                  </a:lnTo>
                  <a:lnTo>
                    <a:pt x="38" y="25"/>
                  </a:lnTo>
                  <a:lnTo>
                    <a:pt x="38" y="27"/>
                  </a:lnTo>
                  <a:lnTo>
                    <a:pt x="38" y="32"/>
                  </a:lnTo>
                  <a:lnTo>
                    <a:pt x="40" y="37"/>
                  </a:lnTo>
                  <a:lnTo>
                    <a:pt x="40" y="40"/>
                  </a:lnTo>
                  <a:lnTo>
                    <a:pt x="40" y="45"/>
                  </a:lnTo>
                  <a:lnTo>
                    <a:pt x="40" y="48"/>
                  </a:lnTo>
                  <a:lnTo>
                    <a:pt x="38" y="50"/>
                  </a:lnTo>
                  <a:lnTo>
                    <a:pt x="38" y="55"/>
                  </a:lnTo>
                  <a:lnTo>
                    <a:pt x="38" y="58"/>
                  </a:lnTo>
                  <a:lnTo>
                    <a:pt x="35" y="60"/>
                  </a:lnTo>
                  <a:lnTo>
                    <a:pt x="33" y="63"/>
                  </a:lnTo>
                  <a:lnTo>
                    <a:pt x="33" y="65"/>
                  </a:lnTo>
                  <a:lnTo>
                    <a:pt x="30" y="68"/>
                  </a:lnTo>
                  <a:lnTo>
                    <a:pt x="28" y="70"/>
                  </a:lnTo>
                  <a:lnTo>
                    <a:pt x="25" y="70"/>
                  </a:lnTo>
                  <a:lnTo>
                    <a:pt x="20" y="7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93" name="Line 39"/>
            <p:cNvSpPr>
              <a:spLocks noChangeShapeType="1"/>
            </p:cNvSpPr>
            <p:nvPr/>
          </p:nvSpPr>
          <p:spPr bwMode="auto">
            <a:xfrm flipV="1">
              <a:off x="1553" y="3323"/>
              <a:ext cx="73" cy="15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94" name="Freeform 40"/>
            <p:cNvSpPr>
              <a:spLocks/>
            </p:cNvSpPr>
            <p:nvPr/>
          </p:nvSpPr>
          <p:spPr bwMode="auto">
            <a:xfrm>
              <a:off x="1555" y="3237"/>
              <a:ext cx="115" cy="36"/>
            </a:xfrm>
            <a:custGeom>
              <a:avLst/>
              <a:gdLst>
                <a:gd name="T0" fmla="*/ 23 w 115"/>
                <a:gd name="T1" fmla="*/ 0 h 36"/>
                <a:gd name="T2" fmla="*/ 0 w 115"/>
                <a:gd name="T3" fmla="*/ 0 h 36"/>
                <a:gd name="T4" fmla="*/ 86 w 115"/>
                <a:gd name="T5" fmla="*/ 35 h 36"/>
                <a:gd name="T6" fmla="*/ 114 w 115"/>
                <a:gd name="T7" fmla="*/ 35 h 36"/>
                <a:gd name="T8" fmla="*/ 0 60000 65536"/>
                <a:gd name="T9" fmla="*/ 0 60000 65536"/>
                <a:gd name="T10" fmla="*/ 0 60000 65536"/>
                <a:gd name="T11" fmla="*/ 0 60000 65536"/>
                <a:gd name="T12" fmla="*/ 0 w 115"/>
                <a:gd name="T13" fmla="*/ 0 h 36"/>
                <a:gd name="T14" fmla="*/ 115 w 115"/>
                <a:gd name="T15" fmla="*/ 36 h 36"/>
              </a:gdLst>
              <a:ahLst/>
              <a:cxnLst>
                <a:cxn ang="T8">
                  <a:pos x="T0" y="T1"/>
                </a:cxn>
                <a:cxn ang="T9">
                  <a:pos x="T2" y="T3"/>
                </a:cxn>
                <a:cxn ang="T10">
                  <a:pos x="T4" y="T5"/>
                </a:cxn>
                <a:cxn ang="T11">
                  <a:pos x="T6" y="T7"/>
                </a:cxn>
              </a:cxnLst>
              <a:rect l="T12" t="T13" r="T14" b="T15"/>
              <a:pathLst>
                <a:path w="115" h="36">
                  <a:moveTo>
                    <a:pt x="23" y="0"/>
                  </a:moveTo>
                  <a:lnTo>
                    <a:pt x="0" y="0"/>
                  </a:lnTo>
                  <a:lnTo>
                    <a:pt x="86" y="35"/>
                  </a:lnTo>
                  <a:lnTo>
                    <a:pt x="114" y="35"/>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95" name="Freeform 41"/>
            <p:cNvSpPr>
              <a:spLocks/>
            </p:cNvSpPr>
            <p:nvPr/>
          </p:nvSpPr>
          <p:spPr bwMode="auto">
            <a:xfrm>
              <a:off x="1687" y="3290"/>
              <a:ext cx="173" cy="23"/>
            </a:xfrm>
            <a:custGeom>
              <a:avLst/>
              <a:gdLst>
                <a:gd name="T0" fmla="*/ 43 w 173"/>
                <a:gd name="T1" fmla="*/ 0 h 23"/>
                <a:gd name="T2" fmla="*/ 0 w 173"/>
                <a:gd name="T3" fmla="*/ 5 h 23"/>
                <a:gd name="T4" fmla="*/ 137 w 173"/>
                <a:gd name="T5" fmla="*/ 22 h 23"/>
                <a:gd name="T6" fmla="*/ 172 w 173"/>
                <a:gd name="T7" fmla="*/ 17 h 23"/>
                <a:gd name="T8" fmla="*/ 0 60000 65536"/>
                <a:gd name="T9" fmla="*/ 0 60000 65536"/>
                <a:gd name="T10" fmla="*/ 0 60000 65536"/>
                <a:gd name="T11" fmla="*/ 0 60000 65536"/>
                <a:gd name="T12" fmla="*/ 0 w 173"/>
                <a:gd name="T13" fmla="*/ 0 h 23"/>
                <a:gd name="T14" fmla="*/ 173 w 173"/>
                <a:gd name="T15" fmla="*/ 23 h 23"/>
              </a:gdLst>
              <a:ahLst/>
              <a:cxnLst>
                <a:cxn ang="T8">
                  <a:pos x="T0" y="T1"/>
                </a:cxn>
                <a:cxn ang="T9">
                  <a:pos x="T2" y="T3"/>
                </a:cxn>
                <a:cxn ang="T10">
                  <a:pos x="T4" y="T5"/>
                </a:cxn>
                <a:cxn ang="T11">
                  <a:pos x="T6" y="T7"/>
                </a:cxn>
              </a:cxnLst>
              <a:rect l="T12" t="T13" r="T14" b="T15"/>
              <a:pathLst>
                <a:path w="173" h="23">
                  <a:moveTo>
                    <a:pt x="43" y="0"/>
                  </a:moveTo>
                  <a:lnTo>
                    <a:pt x="0" y="5"/>
                  </a:lnTo>
                  <a:lnTo>
                    <a:pt x="137" y="22"/>
                  </a:lnTo>
                  <a:lnTo>
                    <a:pt x="172" y="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96" name="Line 42"/>
            <p:cNvSpPr>
              <a:spLocks noChangeShapeType="1"/>
            </p:cNvSpPr>
            <p:nvPr/>
          </p:nvSpPr>
          <p:spPr bwMode="auto">
            <a:xfrm flipV="1">
              <a:off x="1576" y="3414"/>
              <a:ext cx="55" cy="1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97" name="Line 43"/>
            <p:cNvSpPr>
              <a:spLocks noChangeShapeType="1"/>
            </p:cNvSpPr>
            <p:nvPr/>
          </p:nvSpPr>
          <p:spPr bwMode="auto">
            <a:xfrm flipV="1">
              <a:off x="1609" y="3343"/>
              <a:ext cx="55" cy="1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98" name="Line 44"/>
            <p:cNvSpPr>
              <a:spLocks noChangeShapeType="1"/>
            </p:cNvSpPr>
            <p:nvPr/>
          </p:nvSpPr>
          <p:spPr bwMode="auto">
            <a:xfrm flipV="1">
              <a:off x="1593" y="3376"/>
              <a:ext cx="59" cy="1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99" name="Line 45"/>
            <p:cNvSpPr>
              <a:spLocks noChangeShapeType="1"/>
            </p:cNvSpPr>
            <p:nvPr/>
          </p:nvSpPr>
          <p:spPr bwMode="auto">
            <a:xfrm flipV="1">
              <a:off x="1588" y="3383"/>
              <a:ext cx="59" cy="1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700" name="Line 46"/>
            <p:cNvSpPr>
              <a:spLocks noChangeShapeType="1"/>
            </p:cNvSpPr>
            <p:nvPr/>
          </p:nvSpPr>
          <p:spPr bwMode="auto">
            <a:xfrm>
              <a:off x="885" y="3416"/>
              <a:ext cx="68" cy="21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701" name="Freeform 47"/>
            <p:cNvSpPr>
              <a:spLocks/>
            </p:cNvSpPr>
            <p:nvPr/>
          </p:nvSpPr>
          <p:spPr bwMode="auto">
            <a:xfrm>
              <a:off x="910" y="3401"/>
              <a:ext cx="105" cy="69"/>
            </a:xfrm>
            <a:custGeom>
              <a:avLst/>
              <a:gdLst>
                <a:gd name="T0" fmla="*/ 23 w 105"/>
                <a:gd name="T1" fmla="*/ 0 h 69"/>
                <a:gd name="T2" fmla="*/ 0 w 105"/>
                <a:gd name="T3" fmla="*/ 2 h 69"/>
                <a:gd name="T4" fmla="*/ 56 w 105"/>
                <a:gd name="T5" fmla="*/ 68 h 69"/>
                <a:gd name="T6" fmla="*/ 104 w 105"/>
                <a:gd name="T7" fmla="*/ 68 h 69"/>
                <a:gd name="T8" fmla="*/ 0 60000 65536"/>
                <a:gd name="T9" fmla="*/ 0 60000 65536"/>
                <a:gd name="T10" fmla="*/ 0 60000 65536"/>
                <a:gd name="T11" fmla="*/ 0 60000 65536"/>
                <a:gd name="T12" fmla="*/ 0 w 105"/>
                <a:gd name="T13" fmla="*/ 0 h 69"/>
                <a:gd name="T14" fmla="*/ 105 w 105"/>
                <a:gd name="T15" fmla="*/ 69 h 69"/>
              </a:gdLst>
              <a:ahLst/>
              <a:cxnLst>
                <a:cxn ang="T8">
                  <a:pos x="T0" y="T1"/>
                </a:cxn>
                <a:cxn ang="T9">
                  <a:pos x="T2" y="T3"/>
                </a:cxn>
                <a:cxn ang="T10">
                  <a:pos x="T4" y="T5"/>
                </a:cxn>
                <a:cxn ang="T11">
                  <a:pos x="T6" y="T7"/>
                </a:cxn>
              </a:cxnLst>
              <a:rect l="T12" t="T13" r="T14" b="T15"/>
              <a:pathLst>
                <a:path w="105" h="69">
                  <a:moveTo>
                    <a:pt x="23" y="0"/>
                  </a:moveTo>
                  <a:lnTo>
                    <a:pt x="0" y="2"/>
                  </a:lnTo>
                  <a:lnTo>
                    <a:pt x="56" y="68"/>
                  </a:lnTo>
                  <a:lnTo>
                    <a:pt x="104" y="6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02" name="Line 48"/>
            <p:cNvSpPr>
              <a:spLocks noChangeShapeType="1"/>
            </p:cNvSpPr>
            <p:nvPr/>
          </p:nvSpPr>
          <p:spPr bwMode="auto">
            <a:xfrm>
              <a:off x="984" y="3469"/>
              <a:ext cx="96" cy="11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703" name="Line 49"/>
            <p:cNvSpPr>
              <a:spLocks noChangeShapeType="1"/>
            </p:cNvSpPr>
            <p:nvPr/>
          </p:nvSpPr>
          <p:spPr bwMode="auto">
            <a:xfrm>
              <a:off x="1034" y="3527"/>
              <a:ext cx="4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704" name="Line 50"/>
            <p:cNvSpPr>
              <a:spLocks noChangeShapeType="1"/>
            </p:cNvSpPr>
            <p:nvPr/>
          </p:nvSpPr>
          <p:spPr bwMode="auto">
            <a:xfrm>
              <a:off x="1143" y="3777"/>
              <a:ext cx="627" cy="83"/>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705" name="Freeform 51"/>
            <p:cNvSpPr>
              <a:spLocks/>
            </p:cNvSpPr>
            <p:nvPr/>
          </p:nvSpPr>
          <p:spPr bwMode="auto">
            <a:xfrm>
              <a:off x="1543" y="3765"/>
              <a:ext cx="340" cy="91"/>
            </a:xfrm>
            <a:custGeom>
              <a:avLst/>
              <a:gdLst>
                <a:gd name="T0" fmla="*/ 339 w 340"/>
                <a:gd name="T1" fmla="*/ 75 h 91"/>
                <a:gd name="T2" fmla="*/ 314 w 340"/>
                <a:gd name="T3" fmla="*/ 90 h 91"/>
                <a:gd name="T4" fmla="*/ 0 w 340"/>
                <a:gd name="T5" fmla="*/ 22 h 91"/>
                <a:gd name="T6" fmla="*/ 63 w 340"/>
                <a:gd name="T7" fmla="*/ 0 h 91"/>
                <a:gd name="T8" fmla="*/ 0 60000 65536"/>
                <a:gd name="T9" fmla="*/ 0 60000 65536"/>
                <a:gd name="T10" fmla="*/ 0 60000 65536"/>
                <a:gd name="T11" fmla="*/ 0 60000 65536"/>
                <a:gd name="T12" fmla="*/ 0 w 340"/>
                <a:gd name="T13" fmla="*/ 0 h 91"/>
                <a:gd name="T14" fmla="*/ 340 w 340"/>
                <a:gd name="T15" fmla="*/ 91 h 91"/>
              </a:gdLst>
              <a:ahLst/>
              <a:cxnLst>
                <a:cxn ang="T8">
                  <a:pos x="T0" y="T1"/>
                </a:cxn>
                <a:cxn ang="T9">
                  <a:pos x="T2" y="T3"/>
                </a:cxn>
                <a:cxn ang="T10">
                  <a:pos x="T4" y="T5"/>
                </a:cxn>
                <a:cxn ang="T11">
                  <a:pos x="T6" y="T7"/>
                </a:cxn>
              </a:cxnLst>
              <a:rect l="T12" t="T13" r="T14" b="T15"/>
              <a:pathLst>
                <a:path w="340" h="91">
                  <a:moveTo>
                    <a:pt x="339" y="75"/>
                  </a:moveTo>
                  <a:lnTo>
                    <a:pt x="314" y="90"/>
                  </a:lnTo>
                  <a:lnTo>
                    <a:pt x="0" y="22"/>
                  </a:lnTo>
                  <a:lnTo>
                    <a:pt x="63"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06" name="Freeform 52"/>
            <p:cNvSpPr>
              <a:spLocks/>
            </p:cNvSpPr>
            <p:nvPr/>
          </p:nvSpPr>
          <p:spPr bwMode="auto">
            <a:xfrm>
              <a:off x="1351" y="3696"/>
              <a:ext cx="213" cy="85"/>
            </a:xfrm>
            <a:custGeom>
              <a:avLst/>
              <a:gdLst>
                <a:gd name="T0" fmla="*/ 212 w 213"/>
                <a:gd name="T1" fmla="*/ 84 h 85"/>
                <a:gd name="T2" fmla="*/ 0 w 213"/>
                <a:gd name="T3" fmla="*/ 21 h 85"/>
                <a:gd name="T4" fmla="*/ 45 w 213"/>
                <a:gd name="T5" fmla="*/ 0 h 85"/>
                <a:gd name="T6" fmla="*/ 0 60000 65536"/>
                <a:gd name="T7" fmla="*/ 0 60000 65536"/>
                <a:gd name="T8" fmla="*/ 0 60000 65536"/>
                <a:gd name="T9" fmla="*/ 0 w 213"/>
                <a:gd name="T10" fmla="*/ 0 h 85"/>
                <a:gd name="T11" fmla="*/ 213 w 213"/>
                <a:gd name="T12" fmla="*/ 85 h 85"/>
              </a:gdLst>
              <a:ahLst/>
              <a:cxnLst>
                <a:cxn ang="T6">
                  <a:pos x="T0" y="T1"/>
                </a:cxn>
                <a:cxn ang="T7">
                  <a:pos x="T2" y="T3"/>
                </a:cxn>
                <a:cxn ang="T8">
                  <a:pos x="T4" y="T5"/>
                </a:cxn>
              </a:cxnLst>
              <a:rect l="T9" t="T10" r="T11" b="T12"/>
              <a:pathLst>
                <a:path w="213" h="85">
                  <a:moveTo>
                    <a:pt x="212" y="84"/>
                  </a:moveTo>
                  <a:lnTo>
                    <a:pt x="0" y="21"/>
                  </a:lnTo>
                  <a:lnTo>
                    <a:pt x="45"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07" name="Line 53"/>
            <p:cNvSpPr>
              <a:spLocks noChangeShapeType="1"/>
            </p:cNvSpPr>
            <p:nvPr/>
          </p:nvSpPr>
          <p:spPr bwMode="auto">
            <a:xfrm flipV="1">
              <a:off x="1449" y="3729"/>
              <a:ext cx="28" cy="1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708" name="Freeform 54"/>
            <p:cNvSpPr>
              <a:spLocks/>
            </p:cNvSpPr>
            <p:nvPr/>
          </p:nvSpPr>
          <p:spPr bwMode="auto">
            <a:xfrm>
              <a:off x="508" y="3866"/>
              <a:ext cx="42" cy="41"/>
            </a:xfrm>
            <a:custGeom>
              <a:avLst/>
              <a:gdLst>
                <a:gd name="T0" fmla="*/ 23 w 42"/>
                <a:gd name="T1" fmla="*/ 0 h 41"/>
                <a:gd name="T2" fmla="*/ 0 w 42"/>
                <a:gd name="T3" fmla="*/ 10 h 41"/>
                <a:gd name="T4" fmla="*/ 3 w 42"/>
                <a:gd name="T5" fmla="*/ 32 h 41"/>
                <a:gd name="T6" fmla="*/ 18 w 42"/>
                <a:gd name="T7" fmla="*/ 40 h 41"/>
                <a:gd name="T8" fmla="*/ 20 w 42"/>
                <a:gd name="T9" fmla="*/ 15 h 41"/>
                <a:gd name="T10" fmla="*/ 41 w 42"/>
                <a:gd name="T11" fmla="*/ 0 h 41"/>
                <a:gd name="T12" fmla="*/ 23 w 42"/>
                <a:gd name="T13" fmla="*/ 0 h 41"/>
                <a:gd name="T14" fmla="*/ 0 60000 65536"/>
                <a:gd name="T15" fmla="*/ 0 60000 65536"/>
                <a:gd name="T16" fmla="*/ 0 60000 65536"/>
                <a:gd name="T17" fmla="*/ 0 60000 65536"/>
                <a:gd name="T18" fmla="*/ 0 60000 65536"/>
                <a:gd name="T19" fmla="*/ 0 60000 65536"/>
                <a:gd name="T20" fmla="*/ 0 60000 65536"/>
                <a:gd name="T21" fmla="*/ 0 w 42"/>
                <a:gd name="T22" fmla="*/ 0 h 41"/>
                <a:gd name="T23" fmla="*/ 42 w 42"/>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41">
                  <a:moveTo>
                    <a:pt x="23" y="0"/>
                  </a:moveTo>
                  <a:lnTo>
                    <a:pt x="0" y="10"/>
                  </a:lnTo>
                  <a:lnTo>
                    <a:pt x="3" y="32"/>
                  </a:lnTo>
                  <a:lnTo>
                    <a:pt x="18" y="40"/>
                  </a:lnTo>
                  <a:lnTo>
                    <a:pt x="20" y="15"/>
                  </a:lnTo>
                  <a:lnTo>
                    <a:pt x="41" y="0"/>
                  </a:lnTo>
                  <a:lnTo>
                    <a:pt x="23" y="0"/>
                  </a:lnTo>
                </a:path>
              </a:pathLst>
            </a:custGeom>
            <a:solidFill>
              <a:srgbClr val="FFFFFF"/>
            </a:solidFill>
            <a:ln w="12700" cap="rnd">
              <a:solidFill>
                <a:srgbClr val="FFFFFF"/>
              </a:solidFill>
              <a:round/>
              <a:headEnd/>
              <a:tailEnd/>
            </a:ln>
          </p:spPr>
          <p:txBody>
            <a:bodyPr/>
            <a:lstStyle/>
            <a:p>
              <a:endParaRPr lang="en-US"/>
            </a:p>
          </p:txBody>
        </p:sp>
        <p:sp>
          <p:nvSpPr>
            <p:cNvPr id="27709" name="Line 55"/>
            <p:cNvSpPr>
              <a:spLocks noChangeShapeType="1"/>
            </p:cNvSpPr>
            <p:nvPr/>
          </p:nvSpPr>
          <p:spPr bwMode="auto">
            <a:xfrm flipH="1">
              <a:off x="526" y="3866"/>
              <a:ext cx="2" cy="4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7655" name="Line 57"/>
          <p:cNvSpPr>
            <a:spLocks noChangeShapeType="1"/>
          </p:cNvSpPr>
          <p:nvPr/>
        </p:nvSpPr>
        <p:spPr bwMode="auto">
          <a:xfrm flipV="1">
            <a:off x="1676400" y="3200400"/>
            <a:ext cx="4495800" cy="1295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6" name="Line 58"/>
          <p:cNvSpPr>
            <a:spLocks noChangeShapeType="1"/>
          </p:cNvSpPr>
          <p:nvPr/>
        </p:nvSpPr>
        <p:spPr bwMode="auto">
          <a:xfrm flipV="1">
            <a:off x="2667000" y="4343400"/>
            <a:ext cx="4495800" cy="1295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7" name="Text Box 60"/>
          <p:cNvSpPr txBox="1">
            <a:spLocks noChangeArrowheads="1"/>
          </p:cNvSpPr>
          <p:nvPr/>
        </p:nvSpPr>
        <p:spPr bwMode="auto">
          <a:xfrm>
            <a:off x="1524000" y="5257800"/>
            <a:ext cx="987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Animated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LEA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81200" y="533400"/>
            <a:ext cx="5473700" cy="673100"/>
          </a:xfrm>
          <a:noFill/>
        </p:spPr>
        <p:txBody>
          <a:bodyPr/>
          <a:lstStyle/>
          <a:p>
            <a:pPr eaLnBrk="1" hangingPunct="1"/>
            <a:r>
              <a:rPr lang="en-US" altLang="en-US" sz="3600"/>
              <a:t>Parallel Configuration</a:t>
            </a:r>
          </a:p>
        </p:txBody>
      </p:sp>
      <p:sp>
        <p:nvSpPr>
          <p:cNvPr id="29699" name="Rectangle 3"/>
          <p:cNvSpPr>
            <a:spLocks noGrp="1" noChangeArrowheads="1"/>
          </p:cNvSpPr>
          <p:nvPr>
            <p:ph idx="1"/>
          </p:nvPr>
        </p:nvSpPr>
        <p:spPr>
          <a:xfrm>
            <a:off x="2978150" y="1530350"/>
            <a:ext cx="5854700" cy="3797300"/>
          </a:xfrm>
        </p:spPr>
        <p:txBody>
          <a:bodyPr/>
          <a:lstStyle/>
          <a:p>
            <a:pPr algn="just" eaLnBrk="1" hangingPunct="1"/>
            <a:r>
              <a:rPr lang="en-US" altLang="en-US" sz="2400">
                <a:latin typeface="Book Antiqua" panose="02040602050305030304" pitchFamily="18" charset="0"/>
              </a:rPr>
              <a:t>R</a:t>
            </a:r>
            <a:r>
              <a:rPr lang="en-US" altLang="en-US" sz="2400" baseline="-25000">
                <a:latin typeface="Book Antiqua" panose="02040602050305030304" pitchFamily="18" charset="0"/>
              </a:rPr>
              <a:t>s</a:t>
            </a:r>
            <a:r>
              <a:rPr lang="en-US" altLang="en-US" sz="2400">
                <a:latin typeface="Book Antiqua" panose="02040602050305030304" pitchFamily="18" charset="0"/>
              </a:rPr>
              <a:t> = P{E1 </a:t>
            </a:r>
            <a:r>
              <a:rPr lang="en-US" altLang="en-US" sz="2400">
                <a:latin typeface="Symbol" panose="05050102010706020507" pitchFamily="18" charset="2"/>
              </a:rPr>
              <a:t>È</a:t>
            </a:r>
            <a:r>
              <a:rPr lang="en-US" altLang="en-US" sz="2400">
                <a:latin typeface="Book Antiqua" panose="02040602050305030304" pitchFamily="18" charset="0"/>
              </a:rPr>
              <a:t> E2}  = 1 - P{(E1 </a:t>
            </a:r>
            <a:r>
              <a:rPr lang="en-US" altLang="en-US" sz="2400">
                <a:latin typeface="Symbol" panose="05050102010706020507" pitchFamily="18" charset="2"/>
              </a:rPr>
              <a:t>È</a:t>
            </a:r>
            <a:r>
              <a:rPr lang="en-US" altLang="en-US" sz="2400">
                <a:latin typeface="Book Antiqua" panose="02040602050305030304" pitchFamily="18" charset="0"/>
              </a:rPr>
              <a:t> E2)</a:t>
            </a:r>
            <a:r>
              <a:rPr lang="en-US" altLang="en-US" sz="2400" baseline="30000">
                <a:latin typeface="Book Antiqua" panose="02040602050305030304" pitchFamily="18" charset="0"/>
              </a:rPr>
              <a:t>c </a:t>
            </a:r>
            <a:r>
              <a:rPr lang="en-US" altLang="en-US" sz="2400">
                <a:latin typeface="Book Antiqua" panose="02040602050305030304" pitchFamily="18" charset="0"/>
              </a:rPr>
              <a:t>}</a:t>
            </a:r>
          </a:p>
          <a:p>
            <a:pPr algn="just" eaLnBrk="1" hangingPunct="1"/>
            <a:endParaRPr lang="en-US" altLang="en-US" sz="2400">
              <a:latin typeface="Book Antiqua" panose="02040602050305030304" pitchFamily="18" charset="0"/>
            </a:endParaRPr>
          </a:p>
          <a:p>
            <a:pPr algn="just" eaLnBrk="1" hangingPunct="1"/>
            <a:r>
              <a:rPr lang="en-US" altLang="en-US" sz="2400">
                <a:latin typeface="Book Antiqua" panose="02040602050305030304" pitchFamily="18" charset="0"/>
              </a:rPr>
              <a:t>     = 1 - P{E1</a:t>
            </a:r>
            <a:r>
              <a:rPr lang="en-US" altLang="en-US" sz="2400" baseline="30000">
                <a:latin typeface="Book Antiqua" panose="02040602050305030304" pitchFamily="18" charset="0"/>
              </a:rPr>
              <a:t>c</a:t>
            </a:r>
            <a:r>
              <a:rPr lang="en-US" altLang="en-US" sz="2400">
                <a:latin typeface="Book Antiqua" panose="02040602050305030304" pitchFamily="18" charset="0"/>
              </a:rPr>
              <a:t>  </a:t>
            </a:r>
            <a:r>
              <a:rPr lang="en-US" altLang="en-US" sz="2400">
                <a:latin typeface="Symbol" panose="05050102010706020507" pitchFamily="18" charset="2"/>
              </a:rPr>
              <a:t>Ç</a:t>
            </a:r>
            <a:r>
              <a:rPr lang="en-US" altLang="en-US" sz="2400">
                <a:latin typeface="Book Antiqua" panose="02040602050305030304" pitchFamily="18" charset="0"/>
              </a:rPr>
              <a:t> E2</a:t>
            </a:r>
            <a:r>
              <a:rPr lang="en-US" altLang="en-US" sz="2400" baseline="30000">
                <a:latin typeface="Book Antiqua" panose="02040602050305030304" pitchFamily="18" charset="0"/>
              </a:rPr>
              <a:t>c</a:t>
            </a:r>
            <a:r>
              <a:rPr lang="en-US" altLang="en-US" sz="2400">
                <a:latin typeface="Book Antiqua" panose="02040602050305030304" pitchFamily="18" charset="0"/>
              </a:rPr>
              <a:t> }</a:t>
            </a:r>
          </a:p>
          <a:p>
            <a:pPr algn="just" eaLnBrk="1" hangingPunct="1"/>
            <a:r>
              <a:rPr lang="en-US" altLang="en-US" sz="2400">
                <a:latin typeface="Book Antiqua" panose="02040602050305030304" pitchFamily="18" charset="0"/>
              </a:rPr>
              <a:t>		</a:t>
            </a:r>
          </a:p>
          <a:p>
            <a:pPr algn="just" eaLnBrk="1" hangingPunct="1"/>
            <a:r>
              <a:rPr lang="en-US" altLang="en-US" sz="2400">
                <a:latin typeface="Book Antiqua" panose="02040602050305030304" pitchFamily="18" charset="0"/>
              </a:rPr>
              <a:t>	= 1 - P{E1</a:t>
            </a:r>
            <a:r>
              <a:rPr lang="en-US" altLang="en-US" sz="2400" baseline="30000">
                <a:latin typeface="Book Antiqua" panose="02040602050305030304" pitchFamily="18" charset="0"/>
              </a:rPr>
              <a:t>c</a:t>
            </a:r>
            <a:r>
              <a:rPr lang="en-US" altLang="en-US" sz="2400">
                <a:latin typeface="Book Antiqua" panose="02040602050305030304" pitchFamily="18" charset="0"/>
              </a:rPr>
              <a:t> } P{E2</a:t>
            </a:r>
            <a:r>
              <a:rPr lang="en-US" altLang="en-US" sz="2400" baseline="30000">
                <a:latin typeface="Book Antiqua" panose="02040602050305030304" pitchFamily="18" charset="0"/>
              </a:rPr>
              <a:t>c</a:t>
            </a:r>
            <a:r>
              <a:rPr lang="en-US" altLang="en-US" sz="2400">
                <a:latin typeface="Book Antiqua" panose="02040602050305030304" pitchFamily="18" charset="0"/>
              </a:rPr>
              <a:t> } = 1 - (1-R</a:t>
            </a:r>
            <a:r>
              <a:rPr lang="en-US" altLang="en-US" sz="2400" baseline="-25000">
                <a:latin typeface="Book Antiqua" panose="02040602050305030304" pitchFamily="18" charset="0"/>
              </a:rPr>
              <a:t>1</a:t>
            </a:r>
            <a:r>
              <a:rPr lang="en-US" altLang="en-US" sz="2400">
                <a:latin typeface="Book Antiqua" panose="02040602050305030304" pitchFamily="18" charset="0"/>
              </a:rPr>
              <a:t>)  (1-R</a:t>
            </a:r>
            <a:r>
              <a:rPr lang="en-US" altLang="en-US" sz="2400" baseline="-25000">
                <a:latin typeface="Book Antiqua" panose="02040602050305030304" pitchFamily="18" charset="0"/>
              </a:rPr>
              <a:t>2</a:t>
            </a:r>
            <a:r>
              <a:rPr lang="en-US" altLang="en-US" sz="2400">
                <a:latin typeface="Book Antiqua" panose="02040602050305030304" pitchFamily="18" charset="0"/>
              </a:rPr>
              <a:t>) </a:t>
            </a:r>
          </a:p>
          <a:p>
            <a:pPr algn="just" eaLnBrk="1" hangingPunct="1"/>
            <a:endParaRPr lang="en-US" altLang="en-US" sz="2000">
              <a:latin typeface="Book Antiqua" panose="02040602050305030304" pitchFamily="18" charset="0"/>
            </a:endParaRPr>
          </a:p>
          <a:p>
            <a:pPr algn="just" eaLnBrk="1" hangingPunct="1"/>
            <a:r>
              <a:rPr lang="en-US" altLang="en-US" sz="2000">
                <a:latin typeface="Book Antiqua" panose="02040602050305030304" pitchFamily="18" charset="0"/>
              </a:rPr>
              <a:t>where E1 = event,  component 1 does not fail</a:t>
            </a:r>
            <a:endParaRPr lang="en-US" altLang="en-US">
              <a:latin typeface="Book Antiqua" panose="02040602050305030304" pitchFamily="18" charset="0"/>
            </a:endParaRPr>
          </a:p>
          <a:p>
            <a:pPr algn="just" eaLnBrk="1" hangingPunct="1"/>
            <a:r>
              <a:rPr lang="en-US" altLang="en-US" sz="2000">
                <a:latin typeface="Book Antiqua" panose="02040602050305030304" pitchFamily="18" charset="0"/>
              </a:rPr>
              <a:t>E2 = event, component 2 does not fail, and</a:t>
            </a:r>
          </a:p>
          <a:p>
            <a:pPr algn="just" eaLnBrk="1" hangingPunct="1"/>
            <a:r>
              <a:rPr lang="en-US" altLang="en-US" sz="2000">
                <a:latin typeface="Book Antiqua" panose="02040602050305030304" pitchFamily="18" charset="0"/>
              </a:rPr>
              <a:t>Pr{E1} = R</a:t>
            </a:r>
            <a:r>
              <a:rPr lang="en-US" altLang="en-US" sz="2000" baseline="-25000">
                <a:latin typeface="Book Antiqua" panose="02040602050305030304" pitchFamily="18" charset="0"/>
              </a:rPr>
              <a:t>1</a:t>
            </a:r>
            <a:r>
              <a:rPr lang="en-US" altLang="en-US" sz="2000">
                <a:latin typeface="Book Antiqua" panose="02040602050305030304" pitchFamily="18" charset="0"/>
              </a:rPr>
              <a:t> and Pr{E2} = R</a:t>
            </a:r>
            <a:r>
              <a:rPr lang="en-US" altLang="en-US" sz="2000" baseline="-25000">
                <a:latin typeface="Book Antiqua" panose="02040602050305030304" pitchFamily="18" charset="0"/>
              </a:rPr>
              <a:t>2</a:t>
            </a:r>
            <a:r>
              <a:rPr lang="en-US" altLang="en-US" sz="2000">
                <a:latin typeface="Book Antiqua" panose="02040602050305030304" pitchFamily="18" charset="0"/>
              </a:rPr>
              <a:t> </a:t>
            </a:r>
          </a:p>
        </p:txBody>
      </p:sp>
      <p:sp>
        <p:nvSpPr>
          <p:cNvPr id="25" name="Date Placeholder 3"/>
          <p:cNvSpPr>
            <a:spLocks noGrp="1"/>
          </p:cNvSpPr>
          <p:nvPr>
            <p:ph type="dt" sz="quarter" idx="10"/>
          </p:nvPr>
        </p:nvSpPr>
        <p:spPr/>
        <p:txBody>
          <a:bodyPr/>
          <a:lstStyle/>
          <a:p>
            <a:pPr>
              <a:defRPr/>
            </a:pPr>
            <a:r>
              <a:rPr lang="en-US"/>
              <a:t>Chapter 5</a:t>
            </a:r>
          </a:p>
        </p:txBody>
      </p:sp>
      <p:sp>
        <p:nvSpPr>
          <p:cNvPr id="29701"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D01CBF8F-51F2-4F0A-B97F-161C0B600A48}" type="slidenum">
              <a:rPr lang="en-US" altLang="en-US" sz="1400"/>
              <a:pPr>
                <a:spcBef>
                  <a:spcPct val="0"/>
                </a:spcBef>
                <a:buClrTx/>
                <a:buSzTx/>
                <a:buFontTx/>
                <a:buNone/>
              </a:pPr>
              <a:t>11</a:t>
            </a:fld>
            <a:endParaRPr lang="en-US" altLang="en-US" sz="1400"/>
          </a:p>
        </p:txBody>
      </p:sp>
      <p:grpSp>
        <p:nvGrpSpPr>
          <p:cNvPr id="29702" name="Group 4"/>
          <p:cNvGrpSpPr>
            <a:grpSpLocks/>
          </p:cNvGrpSpPr>
          <p:nvPr/>
        </p:nvGrpSpPr>
        <p:grpSpPr bwMode="auto">
          <a:xfrm>
            <a:off x="304800" y="1835150"/>
            <a:ext cx="2286000" cy="2921000"/>
            <a:chOff x="192" y="1444"/>
            <a:chExt cx="1440" cy="1840"/>
          </a:xfrm>
        </p:grpSpPr>
        <p:sp>
          <p:nvSpPr>
            <p:cNvPr id="29704" name="Rectangle 5"/>
            <p:cNvSpPr>
              <a:spLocks noChangeArrowheads="1"/>
            </p:cNvSpPr>
            <p:nvPr/>
          </p:nvSpPr>
          <p:spPr bwMode="auto">
            <a:xfrm>
              <a:off x="660" y="1444"/>
              <a:ext cx="495" cy="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9705" name="Rectangle 6"/>
            <p:cNvSpPr>
              <a:spLocks noChangeArrowheads="1"/>
            </p:cNvSpPr>
            <p:nvPr/>
          </p:nvSpPr>
          <p:spPr bwMode="auto">
            <a:xfrm>
              <a:off x="660" y="2002"/>
              <a:ext cx="495" cy="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9706" name="Rectangle 7"/>
            <p:cNvSpPr>
              <a:spLocks noChangeArrowheads="1"/>
            </p:cNvSpPr>
            <p:nvPr/>
          </p:nvSpPr>
          <p:spPr bwMode="auto">
            <a:xfrm>
              <a:off x="660" y="2860"/>
              <a:ext cx="495" cy="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9707" name="Line 8"/>
            <p:cNvSpPr>
              <a:spLocks noChangeShapeType="1"/>
            </p:cNvSpPr>
            <p:nvPr/>
          </p:nvSpPr>
          <p:spPr bwMode="auto">
            <a:xfrm>
              <a:off x="346" y="1608"/>
              <a:ext cx="0" cy="14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08" name="Line 9"/>
            <p:cNvSpPr>
              <a:spLocks noChangeShapeType="1"/>
            </p:cNvSpPr>
            <p:nvPr/>
          </p:nvSpPr>
          <p:spPr bwMode="auto">
            <a:xfrm>
              <a:off x="346" y="1608"/>
              <a:ext cx="31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09" name="Line 10"/>
            <p:cNvSpPr>
              <a:spLocks noChangeShapeType="1"/>
            </p:cNvSpPr>
            <p:nvPr/>
          </p:nvSpPr>
          <p:spPr bwMode="auto">
            <a:xfrm>
              <a:off x="346" y="2230"/>
              <a:ext cx="31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10" name="Line 11"/>
            <p:cNvSpPr>
              <a:spLocks noChangeShapeType="1"/>
            </p:cNvSpPr>
            <p:nvPr/>
          </p:nvSpPr>
          <p:spPr bwMode="auto">
            <a:xfrm>
              <a:off x="346" y="3048"/>
              <a:ext cx="31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11" name="Line 12"/>
            <p:cNvSpPr>
              <a:spLocks noChangeShapeType="1"/>
            </p:cNvSpPr>
            <p:nvPr/>
          </p:nvSpPr>
          <p:spPr bwMode="auto">
            <a:xfrm>
              <a:off x="192" y="2230"/>
              <a:ext cx="154"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9712" name="Line 13"/>
            <p:cNvSpPr>
              <a:spLocks noChangeShapeType="1"/>
            </p:cNvSpPr>
            <p:nvPr/>
          </p:nvSpPr>
          <p:spPr bwMode="auto">
            <a:xfrm flipV="1">
              <a:off x="1469" y="1632"/>
              <a:ext cx="0" cy="14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13" name="Line 14"/>
            <p:cNvSpPr>
              <a:spLocks noChangeShapeType="1"/>
            </p:cNvSpPr>
            <p:nvPr/>
          </p:nvSpPr>
          <p:spPr bwMode="auto">
            <a:xfrm flipH="1">
              <a:off x="1159" y="3072"/>
              <a:ext cx="31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14" name="Line 15"/>
            <p:cNvSpPr>
              <a:spLocks noChangeShapeType="1"/>
            </p:cNvSpPr>
            <p:nvPr/>
          </p:nvSpPr>
          <p:spPr bwMode="auto">
            <a:xfrm flipH="1">
              <a:off x="1159" y="2207"/>
              <a:ext cx="31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15" name="Line 16"/>
            <p:cNvSpPr>
              <a:spLocks noChangeShapeType="1"/>
            </p:cNvSpPr>
            <p:nvPr/>
          </p:nvSpPr>
          <p:spPr bwMode="auto">
            <a:xfrm flipH="1">
              <a:off x="1159" y="1632"/>
              <a:ext cx="31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16" name="Line 17"/>
            <p:cNvSpPr>
              <a:spLocks noChangeShapeType="1"/>
            </p:cNvSpPr>
            <p:nvPr/>
          </p:nvSpPr>
          <p:spPr bwMode="auto">
            <a:xfrm flipH="1">
              <a:off x="1477" y="2207"/>
              <a:ext cx="155"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17" name="Rectangle 18"/>
            <p:cNvSpPr>
              <a:spLocks noChangeArrowheads="1"/>
            </p:cNvSpPr>
            <p:nvPr/>
          </p:nvSpPr>
          <p:spPr bwMode="auto">
            <a:xfrm>
              <a:off x="787" y="1540"/>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a:latin typeface="Times New Roman" panose="02020603050405020304" pitchFamily="18" charset="0"/>
                </a:rPr>
                <a:t>R</a:t>
              </a:r>
              <a:r>
                <a:rPr lang="en-US" altLang="en-US" baseline="-25000">
                  <a:latin typeface="Times New Roman" panose="02020603050405020304" pitchFamily="18" charset="0"/>
                </a:rPr>
                <a:t>1</a:t>
              </a:r>
            </a:p>
          </p:txBody>
        </p:sp>
        <p:sp>
          <p:nvSpPr>
            <p:cNvPr id="29718" name="Rectangle 19"/>
            <p:cNvSpPr>
              <a:spLocks noChangeArrowheads="1"/>
            </p:cNvSpPr>
            <p:nvPr/>
          </p:nvSpPr>
          <p:spPr bwMode="auto">
            <a:xfrm>
              <a:off x="787" y="2058"/>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a:latin typeface="Times New Roman" panose="02020603050405020304" pitchFamily="18" charset="0"/>
                </a:rPr>
                <a:t>R</a:t>
              </a:r>
              <a:r>
                <a:rPr lang="en-US" altLang="en-US" baseline="-25000">
                  <a:latin typeface="Times New Roman" panose="02020603050405020304" pitchFamily="18" charset="0"/>
                </a:rPr>
                <a:t>2</a:t>
              </a:r>
            </a:p>
          </p:txBody>
        </p:sp>
        <p:sp>
          <p:nvSpPr>
            <p:cNvPr id="29719" name="Rectangle 20"/>
            <p:cNvSpPr>
              <a:spLocks noChangeArrowheads="1"/>
            </p:cNvSpPr>
            <p:nvPr/>
          </p:nvSpPr>
          <p:spPr bwMode="auto">
            <a:xfrm>
              <a:off x="787" y="2957"/>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a:latin typeface="Times New Roman" panose="02020603050405020304" pitchFamily="18" charset="0"/>
                </a:rPr>
                <a:t>R</a:t>
              </a:r>
              <a:r>
                <a:rPr lang="en-US" altLang="en-US" baseline="-25000">
                  <a:latin typeface="Times New Roman" panose="02020603050405020304" pitchFamily="18" charset="0"/>
                </a:rPr>
                <a:t>n</a:t>
              </a:r>
            </a:p>
          </p:txBody>
        </p:sp>
        <p:sp>
          <p:nvSpPr>
            <p:cNvPr id="29720" name="Oval 21"/>
            <p:cNvSpPr>
              <a:spLocks noChangeArrowheads="1"/>
            </p:cNvSpPr>
            <p:nvPr/>
          </p:nvSpPr>
          <p:spPr bwMode="auto">
            <a:xfrm>
              <a:off x="880" y="2498"/>
              <a:ext cx="28" cy="32"/>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9721" name="Oval 22"/>
            <p:cNvSpPr>
              <a:spLocks noChangeArrowheads="1"/>
            </p:cNvSpPr>
            <p:nvPr/>
          </p:nvSpPr>
          <p:spPr bwMode="auto">
            <a:xfrm>
              <a:off x="880" y="2619"/>
              <a:ext cx="28" cy="33"/>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9722" name="Oval 23"/>
            <p:cNvSpPr>
              <a:spLocks noChangeArrowheads="1"/>
            </p:cNvSpPr>
            <p:nvPr/>
          </p:nvSpPr>
          <p:spPr bwMode="auto">
            <a:xfrm>
              <a:off x="880" y="2741"/>
              <a:ext cx="28" cy="33"/>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29703" name="Rectangle 24"/>
          <p:cNvSpPr>
            <a:spLocks noChangeArrowheads="1"/>
          </p:cNvSpPr>
          <p:nvPr/>
        </p:nvSpPr>
        <p:spPr bwMode="auto">
          <a:xfrm>
            <a:off x="914400" y="5181600"/>
            <a:ext cx="6624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The probability at least one component does not fail!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219200" y="457200"/>
            <a:ext cx="7696200" cy="762000"/>
          </a:xfrm>
          <a:noFill/>
        </p:spPr>
        <p:txBody>
          <a:bodyPr/>
          <a:lstStyle/>
          <a:p>
            <a:pPr eaLnBrk="1" hangingPunct="1"/>
            <a:r>
              <a:rPr lang="en-US" altLang="en-US" sz="3200"/>
              <a:t>Parallel Configuration - Generalization</a:t>
            </a:r>
          </a:p>
        </p:txBody>
      </p:sp>
      <p:graphicFrame>
        <p:nvGraphicFramePr>
          <p:cNvPr id="31747" name="Object 3"/>
          <p:cNvGraphicFramePr>
            <a:graphicFrameLocks/>
          </p:cNvGraphicFramePr>
          <p:nvPr>
            <p:ph idx="1"/>
          </p:nvPr>
        </p:nvGraphicFramePr>
        <p:xfrm>
          <a:off x="1981200" y="2105025"/>
          <a:ext cx="4318000" cy="1311275"/>
        </p:xfrm>
        <a:graphic>
          <a:graphicData uri="http://schemas.openxmlformats.org/presentationml/2006/ole">
            <mc:AlternateContent xmlns:mc="http://schemas.openxmlformats.org/markup-compatibility/2006">
              <mc:Choice xmlns:v="urn:schemas-microsoft-com:vml" Requires="v">
                <p:oleObj spid="_x0000_s31752" name="Equation" r:id="rId4" imgW="1422400" imgH="431800" progId="Equation.DSMT4">
                  <p:embed/>
                </p:oleObj>
              </mc:Choice>
              <mc:Fallback>
                <p:oleObj name="Equation" r:id="rId4" imgW="1422400" imgH="431800" progId="Equation.DSMT4">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2105025"/>
                        <a:ext cx="4318000" cy="13112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Date Placeholder 3"/>
          <p:cNvSpPr>
            <a:spLocks noGrp="1"/>
          </p:cNvSpPr>
          <p:nvPr>
            <p:ph type="dt" sz="quarter" idx="10"/>
          </p:nvPr>
        </p:nvSpPr>
        <p:spPr/>
        <p:txBody>
          <a:bodyPr/>
          <a:lstStyle/>
          <a:p>
            <a:pPr>
              <a:defRPr/>
            </a:pPr>
            <a:r>
              <a:rPr lang="en-US"/>
              <a:t>Chapter 5</a:t>
            </a:r>
          </a:p>
        </p:txBody>
      </p:sp>
      <p:sp>
        <p:nvSpPr>
          <p:cNvPr id="3174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1FA13CC2-D51E-4053-A7EB-A13DEBE92844}" type="slidenum">
              <a:rPr lang="en-US" altLang="en-US" sz="1400"/>
              <a:pPr>
                <a:spcBef>
                  <a:spcPct val="0"/>
                </a:spcBef>
                <a:buClrTx/>
                <a:buSzTx/>
                <a:buFontTx/>
                <a:buNone/>
              </a:pPr>
              <a:t>12</a:t>
            </a:fld>
            <a:endParaRPr lang="en-US" altLang="en-US" sz="1400"/>
          </a:p>
        </p:txBody>
      </p:sp>
      <p:sp>
        <p:nvSpPr>
          <p:cNvPr id="31750" name="Rectangle 4"/>
          <p:cNvSpPr>
            <a:spLocks noChangeArrowheads="1"/>
          </p:cNvSpPr>
          <p:nvPr/>
        </p:nvSpPr>
        <p:spPr bwMode="auto">
          <a:xfrm>
            <a:off x="1219200" y="4267200"/>
            <a:ext cx="65754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3200">
                <a:latin typeface="Times New Roman" panose="02020603050405020304" pitchFamily="18" charset="0"/>
              </a:rPr>
              <a:t>R</a:t>
            </a:r>
            <a:r>
              <a:rPr lang="en-US" altLang="en-US" sz="3200" baseline="-25000">
                <a:latin typeface="Times New Roman" panose="02020603050405020304" pitchFamily="18" charset="0"/>
              </a:rPr>
              <a:t>s</a:t>
            </a:r>
            <a:r>
              <a:rPr lang="en-US" altLang="en-US" sz="3200">
                <a:latin typeface="Times New Roman" panose="02020603050405020304" pitchFamily="18" charset="0"/>
              </a:rPr>
              <a:t> (t) &gt;= max {R</a:t>
            </a:r>
            <a:r>
              <a:rPr lang="en-US" altLang="en-US" sz="3200" baseline="-25000">
                <a:latin typeface="Times New Roman" panose="02020603050405020304" pitchFamily="18" charset="0"/>
              </a:rPr>
              <a:t>1</a:t>
            </a:r>
            <a:r>
              <a:rPr lang="en-US" altLang="en-US" sz="3200">
                <a:latin typeface="Times New Roman" panose="02020603050405020304" pitchFamily="18" charset="0"/>
              </a:rPr>
              <a:t>(t), R</a:t>
            </a:r>
            <a:r>
              <a:rPr lang="en-US" altLang="en-US" sz="3200" baseline="-25000">
                <a:latin typeface="Times New Roman" panose="02020603050405020304" pitchFamily="18" charset="0"/>
              </a:rPr>
              <a:t>2</a:t>
            </a:r>
            <a:r>
              <a:rPr lang="en-US" altLang="en-US" sz="3200">
                <a:latin typeface="Times New Roman" panose="02020603050405020304" pitchFamily="18" charset="0"/>
              </a:rPr>
              <a:t>(t), …, R</a:t>
            </a:r>
            <a:r>
              <a:rPr lang="en-US" altLang="en-US" sz="3200" baseline="-25000">
                <a:latin typeface="Times New Roman" panose="02020603050405020304" pitchFamily="18" charset="0"/>
              </a:rPr>
              <a:t>n</a:t>
            </a:r>
            <a:r>
              <a:rPr lang="en-US" altLang="en-US" sz="3200">
                <a:latin typeface="Times New Roman" panose="02020603050405020304" pitchFamily="18" charset="0"/>
              </a:rPr>
              <a:t>(t)}</a:t>
            </a:r>
          </a:p>
        </p:txBody>
      </p:sp>
      <p:sp>
        <p:nvSpPr>
          <p:cNvPr id="31751" name="Text Box 6"/>
          <p:cNvSpPr txBox="1">
            <a:spLocks noChangeArrowheads="1"/>
          </p:cNvSpPr>
          <p:nvPr/>
        </p:nvSpPr>
        <p:spPr bwMode="auto">
          <a:xfrm>
            <a:off x="228600" y="6324600"/>
            <a:ext cx="987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Animated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219200" y="387350"/>
            <a:ext cx="7543800" cy="755650"/>
          </a:xfrm>
          <a:noFill/>
        </p:spPr>
        <p:txBody>
          <a:bodyPr/>
          <a:lstStyle/>
          <a:p>
            <a:pPr eaLnBrk="1" hangingPunct="1"/>
            <a:r>
              <a:rPr lang="en-US" altLang="en-US" sz="3600"/>
              <a:t>Parallel Configuration - CFR Model</a:t>
            </a:r>
          </a:p>
        </p:txBody>
      </p:sp>
      <p:graphicFrame>
        <p:nvGraphicFramePr>
          <p:cNvPr id="33795" name="Object 3"/>
          <p:cNvGraphicFramePr>
            <a:graphicFrameLocks/>
          </p:cNvGraphicFramePr>
          <p:nvPr>
            <p:ph idx="1"/>
          </p:nvPr>
        </p:nvGraphicFramePr>
        <p:xfrm>
          <a:off x="2133600" y="2376488"/>
          <a:ext cx="4178300" cy="1303337"/>
        </p:xfrm>
        <a:graphic>
          <a:graphicData uri="http://schemas.openxmlformats.org/presentationml/2006/ole">
            <mc:AlternateContent xmlns:mc="http://schemas.openxmlformats.org/markup-compatibility/2006">
              <mc:Choice xmlns:v="urn:schemas-microsoft-com:vml" Requires="v">
                <p:oleObj spid="_x0000_s33798" name="Equation" r:id="rId4" imgW="1384300" imgH="431800" progId="Equation.DSMT4">
                  <p:embed/>
                </p:oleObj>
              </mc:Choice>
              <mc:Fallback>
                <p:oleObj name="Equation" r:id="rId4" imgW="1384300" imgH="431800" progId="Equation.DSMT4">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376488"/>
                        <a:ext cx="4178300" cy="130333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Date Placeholder 3"/>
          <p:cNvSpPr>
            <a:spLocks noGrp="1"/>
          </p:cNvSpPr>
          <p:nvPr>
            <p:ph type="dt" sz="quarter" idx="10"/>
          </p:nvPr>
        </p:nvSpPr>
        <p:spPr/>
        <p:txBody>
          <a:bodyPr/>
          <a:lstStyle/>
          <a:p>
            <a:pPr>
              <a:defRPr/>
            </a:pPr>
            <a:r>
              <a:rPr lang="en-US"/>
              <a:t>Chapter 5</a:t>
            </a:r>
          </a:p>
        </p:txBody>
      </p:sp>
      <p:sp>
        <p:nvSpPr>
          <p:cNvPr id="33797"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4F31C4F9-0AC4-4A77-A192-F1DF374775B5}" type="slidenum">
              <a:rPr lang="en-US" altLang="en-US" sz="1400"/>
              <a:pPr>
                <a:spcBef>
                  <a:spcPct val="0"/>
                </a:spcBef>
                <a:buClrTx/>
                <a:buSzTx/>
                <a:buFontTx/>
                <a:buNone/>
              </a:pPr>
              <a:t>13</a:t>
            </a:fld>
            <a:endParaRPr lang="en-US"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295400" y="387350"/>
            <a:ext cx="7620000" cy="908050"/>
          </a:xfrm>
          <a:noFill/>
        </p:spPr>
        <p:txBody>
          <a:bodyPr/>
          <a:lstStyle/>
          <a:p>
            <a:pPr eaLnBrk="1" hangingPunct="1"/>
            <a:r>
              <a:rPr lang="en-US" altLang="en-US" sz="3200"/>
              <a:t>Parallel Configuration – 2-component CFR Model</a:t>
            </a:r>
          </a:p>
        </p:txBody>
      </p:sp>
      <p:graphicFrame>
        <p:nvGraphicFramePr>
          <p:cNvPr id="35843" name="Object 3"/>
          <p:cNvGraphicFramePr>
            <a:graphicFrameLocks/>
          </p:cNvGraphicFramePr>
          <p:nvPr>
            <p:ph idx="1"/>
          </p:nvPr>
        </p:nvGraphicFramePr>
        <p:xfrm>
          <a:off x="2709863" y="1600200"/>
          <a:ext cx="3552825" cy="627063"/>
        </p:xfrm>
        <a:graphic>
          <a:graphicData uri="http://schemas.openxmlformats.org/presentationml/2006/ole">
            <mc:AlternateContent xmlns:mc="http://schemas.openxmlformats.org/markup-compatibility/2006">
              <mc:Choice xmlns:v="urn:schemas-microsoft-com:vml" Requires="v">
                <p:oleObj spid="_x0000_s35852" name="Equation" r:id="rId4" imgW="1511300" imgH="266700" progId="Equation.3">
                  <p:embed/>
                </p:oleObj>
              </mc:Choice>
              <mc:Fallback>
                <p:oleObj name="Equation" r:id="rId4" imgW="1511300" imgH="2667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9863" y="1600200"/>
                        <a:ext cx="3552825" cy="6270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Date Placeholder 3"/>
          <p:cNvSpPr>
            <a:spLocks noGrp="1"/>
          </p:cNvSpPr>
          <p:nvPr>
            <p:ph type="dt" sz="quarter" idx="10"/>
          </p:nvPr>
        </p:nvSpPr>
        <p:spPr/>
        <p:txBody>
          <a:bodyPr/>
          <a:lstStyle/>
          <a:p>
            <a:pPr>
              <a:defRPr/>
            </a:pPr>
            <a:r>
              <a:rPr lang="en-US"/>
              <a:t>Chapter 5</a:t>
            </a:r>
          </a:p>
        </p:txBody>
      </p:sp>
      <p:sp>
        <p:nvSpPr>
          <p:cNvPr id="3584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E5378CE9-01DB-4E4C-8C60-D1DE85B11300}" type="slidenum">
              <a:rPr lang="en-US" altLang="en-US" sz="1400"/>
              <a:pPr>
                <a:spcBef>
                  <a:spcPct val="0"/>
                </a:spcBef>
                <a:buClrTx/>
                <a:buSzTx/>
                <a:buFontTx/>
                <a:buNone/>
              </a:pPr>
              <a:t>14</a:t>
            </a:fld>
            <a:endParaRPr lang="en-US" altLang="en-US" sz="1400"/>
          </a:p>
        </p:txBody>
      </p:sp>
      <p:grpSp>
        <p:nvGrpSpPr>
          <p:cNvPr id="35846" name="Group 4"/>
          <p:cNvGrpSpPr>
            <a:grpSpLocks/>
          </p:cNvGrpSpPr>
          <p:nvPr/>
        </p:nvGrpSpPr>
        <p:grpSpPr bwMode="auto">
          <a:xfrm>
            <a:off x="533400" y="2209800"/>
            <a:ext cx="6164263" cy="1914525"/>
            <a:chOff x="470" y="2054"/>
            <a:chExt cx="3883" cy="1206"/>
          </a:xfrm>
        </p:grpSpPr>
        <p:graphicFrame>
          <p:nvGraphicFramePr>
            <p:cNvPr id="35850" name="Object 5"/>
            <p:cNvGraphicFramePr>
              <a:graphicFrameLocks/>
            </p:cNvGraphicFramePr>
            <p:nvPr/>
          </p:nvGraphicFramePr>
          <p:xfrm>
            <a:off x="484" y="2358"/>
            <a:ext cx="3869" cy="902"/>
          </p:xfrm>
          <a:graphic>
            <a:graphicData uri="http://schemas.openxmlformats.org/presentationml/2006/ole">
              <mc:AlternateContent xmlns:mc="http://schemas.openxmlformats.org/markup-compatibility/2006">
                <mc:Choice xmlns:v="urn:schemas-microsoft-com:vml" Requires="v">
                  <p:oleObj spid="_x0000_s35853" name="Equation" r:id="rId6" imgW="1739900" imgH="457200" progId="Equation.3">
                    <p:embed/>
                  </p:oleObj>
                </mc:Choice>
                <mc:Fallback>
                  <p:oleObj name="Equation" r:id="rId6" imgW="1739900" imgH="45720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4" y="2358"/>
                          <a:ext cx="3869" cy="90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51" name="Rectangle 6"/>
            <p:cNvSpPr>
              <a:spLocks noChangeArrowheads="1"/>
            </p:cNvSpPr>
            <p:nvPr/>
          </p:nvSpPr>
          <p:spPr bwMode="auto">
            <a:xfrm>
              <a:off x="470" y="2054"/>
              <a:ext cx="8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For n = 2:</a:t>
              </a:r>
            </a:p>
          </p:txBody>
        </p:sp>
      </p:grpSp>
      <p:grpSp>
        <p:nvGrpSpPr>
          <p:cNvPr id="35847" name="Group 7"/>
          <p:cNvGrpSpPr>
            <a:grpSpLocks/>
          </p:cNvGrpSpPr>
          <p:nvPr/>
        </p:nvGrpSpPr>
        <p:grpSpPr bwMode="auto">
          <a:xfrm>
            <a:off x="533400" y="4343400"/>
            <a:ext cx="7772400" cy="1531938"/>
            <a:chOff x="443" y="3382"/>
            <a:chExt cx="4676" cy="821"/>
          </a:xfrm>
        </p:grpSpPr>
        <p:graphicFrame>
          <p:nvGraphicFramePr>
            <p:cNvPr id="35848" name="Object 8"/>
            <p:cNvGraphicFramePr>
              <a:graphicFrameLocks/>
            </p:cNvGraphicFramePr>
            <p:nvPr/>
          </p:nvGraphicFramePr>
          <p:xfrm>
            <a:off x="443" y="3382"/>
            <a:ext cx="4676" cy="304"/>
          </p:xfrm>
          <a:graphic>
            <a:graphicData uri="http://schemas.openxmlformats.org/presentationml/2006/ole">
              <mc:AlternateContent xmlns:mc="http://schemas.openxmlformats.org/markup-compatibility/2006">
                <mc:Choice xmlns:v="urn:schemas-microsoft-com:vml" Requires="v">
                  <p:oleObj spid="_x0000_s35854" name="Equation" r:id="rId8" imgW="3606800" imgH="254000" progId="Equation.3">
                    <p:embed/>
                  </p:oleObj>
                </mc:Choice>
                <mc:Fallback>
                  <p:oleObj name="Equation" r:id="rId8" imgW="3606800" imgH="254000" progId="Equation.3">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3" y="3382"/>
                          <a:ext cx="4676" cy="304"/>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9" name="Object 9"/>
            <p:cNvGraphicFramePr>
              <a:graphicFrameLocks/>
            </p:cNvGraphicFramePr>
            <p:nvPr/>
          </p:nvGraphicFramePr>
          <p:xfrm>
            <a:off x="1104" y="3685"/>
            <a:ext cx="1589" cy="518"/>
          </p:xfrm>
          <a:graphic>
            <a:graphicData uri="http://schemas.openxmlformats.org/presentationml/2006/ole">
              <mc:AlternateContent xmlns:mc="http://schemas.openxmlformats.org/markup-compatibility/2006">
                <mc:Choice xmlns:v="urn:schemas-microsoft-com:vml" Requires="v">
                  <p:oleObj spid="_x0000_s35855" name="Equation" r:id="rId10" imgW="1307532" imgH="444307" progId="Equation.3">
                    <p:embed/>
                  </p:oleObj>
                </mc:Choice>
                <mc:Fallback>
                  <p:oleObj name="Equation" r:id="rId10" imgW="1307532" imgH="444307" progId="Equation.3">
                    <p:embed/>
                    <p:pic>
                      <p:nvPicPr>
                        <p:cNvPr id="0" name="Object 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4" y="3685"/>
                          <a:ext cx="1589" cy="51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066800" y="311150"/>
            <a:ext cx="7848600" cy="831850"/>
          </a:xfrm>
          <a:noFill/>
        </p:spPr>
        <p:txBody>
          <a:bodyPr/>
          <a:lstStyle/>
          <a:p>
            <a:pPr eaLnBrk="1" hangingPunct="1"/>
            <a:r>
              <a:rPr lang="en-US" altLang="en-US" sz="3600"/>
              <a:t>Parallel Configuration - Weibull Model</a:t>
            </a:r>
          </a:p>
        </p:txBody>
      </p:sp>
      <p:graphicFrame>
        <p:nvGraphicFramePr>
          <p:cNvPr id="37891" name="Object 3"/>
          <p:cNvGraphicFramePr>
            <a:graphicFrameLocks/>
          </p:cNvGraphicFramePr>
          <p:nvPr>
            <p:ph idx="1"/>
          </p:nvPr>
        </p:nvGraphicFramePr>
        <p:xfrm>
          <a:off x="838200" y="1462088"/>
          <a:ext cx="6248400" cy="1773237"/>
        </p:xfrm>
        <a:graphic>
          <a:graphicData uri="http://schemas.openxmlformats.org/presentationml/2006/ole">
            <mc:AlternateContent xmlns:mc="http://schemas.openxmlformats.org/markup-compatibility/2006">
              <mc:Choice xmlns:v="urn:schemas-microsoft-com:vml" Requires="v">
                <p:oleObj spid="_x0000_s37897" name="Equation" r:id="rId4" imgW="1790700" imgH="508000" progId="Equation.3">
                  <p:embed/>
                </p:oleObj>
              </mc:Choice>
              <mc:Fallback>
                <p:oleObj name="Equation" r:id="rId4" imgW="1790700" imgH="5080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462088"/>
                        <a:ext cx="6248400" cy="177323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Date Placeholder 3"/>
          <p:cNvSpPr>
            <a:spLocks noGrp="1"/>
          </p:cNvSpPr>
          <p:nvPr>
            <p:ph type="dt" sz="quarter" idx="10"/>
          </p:nvPr>
        </p:nvSpPr>
        <p:spPr/>
        <p:txBody>
          <a:bodyPr/>
          <a:lstStyle/>
          <a:p>
            <a:pPr>
              <a:defRPr/>
            </a:pPr>
            <a:r>
              <a:rPr lang="en-US"/>
              <a:t>Chapter 5</a:t>
            </a:r>
          </a:p>
        </p:txBody>
      </p:sp>
      <p:sp>
        <p:nvSpPr>
          <p:cNvPr id="37893"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92F9CD45-901C-4E7F-A888-D5E04DEEE8A8}" type="slidenum">
              <a:rPr lang="en-US" altLang="en-US" sz="1400"/>
              <a:pPr>
                <a:spcBef>
                  <a:spcPct val="0"/>
                </a:spcBef>
                <a:buClrTx/>
                <a:buSzTx/>
                <a:buFontTx/>
                <a:buNone/>
              </a:pPr>
              <a:t>15</a:t>
            </a:fld>
            <a:endParaRPr lang="en-US" altLang="en-US" sz="1400"/>
          </a:p>
        </p:txBody>
      </p:sp>
      <p:grpSp>
        <p:nvGrpSpPr>
          <p:cNvPr id="37894" name="Group 4"/>
          <p:cNvGrpSpPr>
            <a:grpSpLocks/>
          </p:cNvGrpSpPr>
          <p:nvPr/>
        </p:nvGrpSpPr>
        <p:grpSpPr bwMode="auto">
          <a:xfrm>
            <a:off x="685800" y="3429000"/>
            <a:ext cx="6173788" cy="2300288"/>
            <a:chOff x="470" y="2582"/>
            <a:chExt cx="3889" cy="1449"/>
          </a:xfrm>
        </p:grpSpPr>
        <p:sp>
          <p:nvSpPr>
            <p:cNvPr id="37895" name="Rectangle 5"/>
            <p:cNvSpPr>
              <a:spLocks noChangeArrowheads="1"/>
            </p:cNvSpPr>
            <p:nvPr/>
          </p:nvSpPr>
          <p:spPr bwMode="auto">
            <a:xfrm>
              <a:off x="470" y="2582"/>
              <a:ext cx="38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If n identical Weibull components are in parallel:</a:t>
              </a:r>
            </a:p>
          </p:txBody>
        </p:sp>
        <p:graphicFrame>
          <p:nvGraphicFramePr>
            <p:cNvPr id="37896" name="Object 6"/>
            <p:cNvGraphicFramePr>
              <a:graphicFrameLocks/>
            </p:cNvGraphicFramePr>
            <p:nvPr/>
          </p:nvGraphicFramePr>
          <p:xfrm>
            <a:off x="804" y="3021"/>
            <a:ext cx="3098" cy="1010"/>
          </p:xfrm>
          <a:graphic>
            <a:graphicData uri="http://schemas.openxmlformats.org/presentationml/2006/ole">
              <mc:AlternateContent xmlns:mc="http://schemas.openxmlformats.org/markup-compatibility/2006">
                <mc:Choice xmlns:v="urn:schemas-microsoft-com:vml" Requires="v">
                  <p:oleObj spid="_x0000_s37898" name="Equation" r:id="rId6" imgW="1473200" imgH="469900" progId="Equation.3">
                    <p:embed/>
                  </p:oleObj>
                </mc:Choice>
                <mc:Fallback>
                  <p:oleObj name="Equation" r:id="rId6" imgW="1473200" imgH="46990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4" y="3021"/>
                          <a:ext cx="3098" cy="101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143000" y="457200"/>
            <a:ext cx="7004050" cy="673100"/>
          </a:xfrm>
        </p:spPr>
        <p:txBody>
          <a:bodyPr/>
          <a:lstStyle/>
          <a:p>
            <a:pPr eaLnBrk="1" hangingPunct="1"/>
            <a:r>
              <a:rPr lang="en-US" altLang="en-US" sz="3600"/>
              <a:t>Parallel Configuration - Example</a:t>
            </a:r>
            <a:endParaRPr lang="en-US" altLang="en-US"/>
          </a:p>
        </p:txBody>
      </p:sp>
      <p:sp>
        <p:nvSpPr>
          <p:cNvPr id="7" name="Date Placeholder 2"/>
          <p:cNvSpPr>
            <a:spLocks noGrp="1"/>
          </p:cNvSpPr>
          <p:nvPr>
            <p:ph type="dt" sz="quarter" idx="10"/>
          </p:nvPr>
        </p:nvSpPr>
        <p:spPr/>
        <p:txBody>
          <a:bodyPr/>
          <a:lstStyle/>
          <a:p>
            <a:pPr>
              <a:defRPr/>
            </a:pPr>
            <a:r>
              <a:rPr lang="en-US"/>
              <a:t>Chapter 5</a:t>
            </a:r>
          </a:p>
        </p:txBody>
      </p:sp>
      <p:sp>
        <p:nvSpPr>
          <p:cNvPr id="3994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F1097E0B-67B8-4010-BC2B-BDAC63751689}" type="slidenum">
              <a:rPr lang="en-US" altLang="en-US" sz="1400"/>
              <a:pPr>
                <a:spcBef>
                  <a:spcPct val="0"/>
                </a:spcBef>
                <a:buClrTx/>
                <a:buSzTx/>
                <a:buFontTx/>
                <a:buNone/>
              </a:pPr>
              <a:t>16</a:t>
            </a:fld>
            <a:endParaRPr lang="en-US" altLang="en-US" sz="1400"/>
          </a:p>
        </p:txBody>
      </p:sp>
      <p:sp>
        <p:nvSpPr>
          <p:cNvPr id="39941" name="Text Box 3"/>
          <p:cNvSpPr txBox="1">
            <a:spLocks noChangeArrowheads="1"/>
          </p:cNvSpPr>
          <p:nvPr/>
        </p:nvSpPr>
        <p:spPr bwMode="auto">
          <a:xfrm>
            <a:off x="685800" y="1371600"/>
            <a:ext cx="8001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Arial" panose="020B0604020202020204" pitchFamily="34" charset="0"/>
              </a:rPr>
              <a:t>A circuit breaker has a Weibull failure distribution (against a power surge) with beta equal to .75 and a characteristic life of 12 years.</a:t>
            </a:r>
          </a:p>
        </p:txBody>
      </p:sp>
      <p:pic>
        <p:nvPicPr>
          <p:cNvPr id="39942" name="Picture 4" descr="H_HEL2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819400"/>
            <a:ext cx="91598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9943" name="Object 5"/>
          <p:cNvGraphicFramePr>
            <a:graphicFrameLocks noChangeAspect="1"/>
          </p:cNvGraphicFramePr>
          <p:nvPr/>
        </p:nvGraphicFramePr>
        <p:xfrm>
          <a:off x="2438400" y="2590800"/>
          <a:ext cx="5562600" cy="1668463"/>
        </p:xfrm>
        <a:graphic>
          <a:graphicData uri="http://schemas.openxmlformats.org/presentationml/2006/ole">
            <mc:AlternateContent xmlns:mc="http://schemas.openxmlformats.org/markup-compatibility/2006">
              <mc:Choice xmlns:v="urn:schemas-microsoft-com:vml" Requires="v">
                <p:oleObj spid="_x0000_s39945" name="Equation" r:id="rId5" imgW="1269449" imgH="380835" progId="Equation.3">
                  <p:embed/>
                </p:oleObj>
              </mc:Choice>
              <mc:Fallback>
                <p:oleObj name="Equation" r:id="rId5" imgW="1269449" imgH="38083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2590800"/>
                        <a:ext cx="5562600" cy="166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4" name="Text Box 6"/>
          <p:cNvSpPr txBox="1">
            <a:spLocks noChangeArrowheads="1"/>
          </p:cNvSpPr>
          <p:nvPr/>
        </p:nvSpPr>
        <p:spPr bwMode="auto">
          <a:xfrm>
            <a:off x="304800" y="4953000"/>
            <a:ext cx="82089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a:latin typeface="Times New Roman" panose="02020603050405020304" pitchFamily="18" charset="0"/>
              </a:rPr>
              <a:t>Determine the one year reliability if two identical circuit</a:t>
            </a:r>
          </a:p>
          <a:p>
            <a:pPr>
              <a:spcBef>
                <a:spcPct val="0"/>
              </a:spcBef>
              <a:buClrTx/>
              <a:buSzTx/>
              <a:buFontTx/>
              <a:buNone/>
            </a:pPr>
            <a:r>
              <a:rPr lang="en-US" altLang="en-US">
                <a:latin typeface="Times New Roman" panose="02020603050405020304" pitchFamily="18" charset="0"/>
              </a:rPr>
              <a:t>breakers are redundant.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219200" y="381000"/>
            <a:ext cx="7696200" cy="673100"/>
          </a:xfrm>
        </p:spPr>
        <p:txBody>
          <a:bodyPr/>
          <a:lstStyle/>
          <a:p>
            <a:pPr eaLnBrk="1" hangingPunct="1"/>
            <a:r>
              <a:rPr lang="en-US" altLang="en-US" sz="3200"/>
              <a:t>Parallel Configuration – Example Solution</a:t>
            </a:r>
          </a:p>
        </p:txBody>
      </p:sp>
      <p:sp>
        <p:nvSpPr>
          <p:cNvPr id="6" name="Date Placeholder 2"/>
          <p:cNvSpPr>
            <a:spLocks noGrp="1"/>
          </p:cNvSpPr>
          <p:nvPr>
            <p:ph type="dt" sz="quarter" idx="10"/>
          </p:nvPr>
        </p:nvSpPr>
        <p:spPr/>
        <p:txBody>
          <a:bodyPr/>
          <a:lstStyle/>
          <a:p>
            <a:pPr>
              <a:defRPr/>
            </a:pPr>
            <a:r>
              <a:rPr lang="en-US"/>
              <a:t>Chapter 5</a:t>
            </a:r>
          </a:p>
        </p:txBody>
      </p:sp>
      <p:sp>
        <p:nvSpPr>
          <p:cNvPr id="4198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E6A104FF-48CE-4135-9D91-2A535F6DC0C1}" type="slidenum">
              <a:rPr lang="en-US" altLang="en-US" sz="1400"/>
              <a:pPr>
                <a:spcBef>
                  <a:spcPct val="0"/>
                </a:spcBef>
                <a:buClrTx/>
                <a:buSzTx/>
                <a:buFontTx/>
                <a:buNone/>
              </a:pPr>
              <a:t>17</a:t>
            </a:fld>
            <a:endParaRPr lang="en-US" altLang="en-US" sz="1400"/>
          </a:p>
        </p:txBody>
      </p:sp>
      <p:sp>
        <p:nvSpPr>
          <p:cNvPr id="41989" name="Text Box 3"/>
          <p:cNvSpPr txBox="1">
            <a:spLocks noChangeArrowheads="1"/>
          </p:cNvSpPr>
          <p:nvPr/>
        </p:nvSpPr>
        <p:spPr bwMode="auto">
          <a:xfrm>
            <a:off x="990600" y="1447800"/>
            <a:ext cx="7339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Arial" panose="020B0604020202020204" pitchFamily="34" charset="0"/>
              </a:rPr>
              <a:t>Two redundant breakers have a reliability function of:</a:t>
            </a:r>
          </a:p>
        </p:txBody>
      </p:sp>
      <p:graphicFrame>
        <p:nvGraphicFramePr>
          <p:cNvPr id="41990" name="Object 4"/>
          <p:cNvGraphicFramePr>
            <a:graphicFrameLocks noChangeAspect="1"/>
          </p:cNvGraphicFramePr>
          <p:nvPr/>
        </p:nvGraphicFramePr>
        <p:xfrm>
          <a:off x="1066800" y="2057400"/>
          <a:ext cx="3733800" cy="1531938"/>
        </p:xfrm>
        <a:graphic>
          <a:graphicData uri="http://schemas.openxmlformats.org/presentationml/2006/ole">
            <mc:AlternateContent xmlns:mc="http://schemas.openxmlformats.org/markup-compatibility/2006">
              <mc:Choice xmlns:v="urn:schemas-microsoft-com:vml" Requires="v">
                <p:oleObj spid="_x0000_s41993" name="Equation" r:id="rId4" imgW="1485900" imgH="609600" progId="Equation.3">
                  <p:embed/>
                </p:oleObj>
              </mc:Choice>
              <mc:Fallback>
                <p:oleObj name="Equation" r:id="rId4" imgW="1485900" imgH="609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057400"/>
                        <a:ext cx="3733800" cy="153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1" name="Object 5"/>
          <p:cNvGraphicFramePr>
            <a:graphicFrameLocks noChangeAspect="1"/>
          </p:cNvGraphicFramePr>
          <p:nvPr/>
        </p:nvGraphicFramePr>
        <p:xfrm>
          <a:off x="990600" y="3657600"/>
          <a:ext cx="7086600" cy="1538288"/>
        </p:xfrm>
        <a:graphic>
          <a:graphicData uri="http://schemas.openxmlformats.org/presentationml/2006/ole">
            <mc:AlternateContent xmlns:mc="http://schemas.openxmlformats.org/markup-compatibility/2006">
              <mc:Choice xmlns:v="urn:schemas-microsoft-com:vml" Requires="v">
                <p:oleObj spid="_x0000_s41994" name="Equation" r:id="rId6" imgW="2806700" imgH="609600" progId="Equation.3">
                  <p:embed/>
                </p:oleObj>
              </mc:Choice>
              <mc:Fallback>
                <p:oleObj name="Equation" r:id="rId6" imgW="2806700" imgH="609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3657600"/>
                        <a:ext cx="7086600" cy="1538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2" name="TextBox 8"/>
          <p:cNvSpPr txBox="1">
            <a:spLocks noChangeArrowheads="1"/>
          </p:cNvSpPr>
          <p:nvPr/>
        </p:nvSpPr>
        <p:spPr bwMode="auto">
          <a:xfrm>
            <a:off x="533400" y="5638800"/>
            <a:ext cx="7715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Question:  how are two redundant circuit breakers physically configured?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371600" y="304800"/>
            <a:ext cx="7467600" cy="838200"/>
          </a:xfrm>
          <a:noFill/>
        </p:spPr>
        <p:txBody>
          <a:bodyPr/>
          <a:lstStyle/>
          <a:p>
            <a:pPr eaLnBrk="1" hangingPunct="1"/>
            <a:r>
              <a:rPr lang="en-US" altLang="en-US" sz="3600"/>
              <a:t>Combined Series - Parallel Systems</a:t>
            </a:r>
          </a:p>
        </p:txBody>
      </p:sp>
      <p:sp>
        <p:nvSpPr>
          <p:cNvPr id="38" name="Date Placeholder 3"/>
          <p:cNvSpPr>
            <a:spLocks noGrp="1"/>
          </p:cNvSpPr>
          <p:nvPr>
            <p:ph type="dt" sz="quarter" idx="10"/>
          </p:nvPr>
        </p:nvSpPr>
        <p:spPr/>
        <p:txBody>
          <a:bodyPr/>
          <a:lstStyle/>
          <a:p>
            <a:pPr>
              <a:defRPr/>
            </a:pPr>
            <a:r>
              <a:rPr lang="en-US"/>
              <a:t>Chapter 5</a:t>
            </a:r>
          </a:p>
        </p:txBody>
      </p:sp>
      <p:sp>
        <p:nvSpPr>
          <p:cNvPr id="4403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FAA47631-5AC6-4165-AE61-40A5424BC6FF}" type="slidenum">
              <a:rPr lang="en-US" altLang="en-US" sz="1400"/>
              <a:pPr>
                <a:spcBef>
                  <a:spcPct val="0"/>
                </a:spcBef>
                <a:buClrTx/>
                <a:buSzTx/>
                <a:buFontTx/>
                <a:buNone/>
              </a:pPr>
              <a:t>18</a:t>
            </a:fld>
            <a:endParaRPr lang="en-US" altLang="en-US" sz="1400"/>
          </a:p>
        </p:txBody>
      </p:sp>
      <p:grpSp>
        <p:nvGrpSpPr>
          <p:cNvPr id="44037" name="Group 4"/>
          <p:cNvGrpSpPr>
            <a:grpSpLocks/>
          </p:cNvGrpSpPr>
          <p:nvPr/>
        </p:nvGrpSpPr>
        <p:grpSpPr bwMode="auto">
          <a:xfrm>
            <a:off x="2667000" y="1752600"/>
            <a:ext cx="1054100" cy="673100"/>
            <a:chOff x="1684" y="1540"/>
            <a:chExt cx="664" cy="424"/>
          </a:xfrm>
        </p:grpSpPr>
        <p:sp>
          <p:nvSpPr>
            <p:cNvPr id="44070" name="Rectangle 5"/>
            <p:cNvSpPr>
              <a:spLocks noChangeArrowheads="1"/>
            </p:cNvSpPr>
            <p:nvPr/>
          </p:nvSpPr>
          <p:spPr bwMode="auto">
            <a:xfrm>
              <a:off x="1684" y="1540"/>
              <a:ext cx="664" cy="424"/>
            </a:xfrm>
            <a:prstGeom prst="rect">
              <a:avLst/>
            </a:prstGeom>
            <a:solidFill>
              <a:srgbClr val="CCECFF"/>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4071" name="Rectangle 6"/>
            <p:cNvSpPr>
              <a:spLocks noChangeArrowheads="1"/>
            </p:cNvSpPr>
            <p:nvPr/>
          </p:nvSpPr>
          <p:spPr bwMode="auto">
            <a:xfrm>
              <a:off x="1862" y="162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t>
              </a:r>
              <a:r>
                <a:rPr lang="en-US" altLang="en-US" sz="2400" baseline="-25000">
                  <a:latin typeface="Times New Roman" panose="02020603050405020304" pitchFamily="18" charset="0"/>
                </a:rPr>
                <a:t>1</a:t>
              </a:r>
            </a:p>
          </p:txBody>
        </p:sp>
      </p:grpSp>
      <p:grpSp>
        <p:nvGrpSpPr>
          <p:cNvPr id="44038" name="Group 7"/>
          <p:cNvGrpSpPr>
            <a:grpSpLocks/>
          </p:cNvGrpSpPr>
          <p:nvPr/>
        </p:nvGrpSpPr>
        <p:grpSpPr bwMode="auto">
          <a:xfrm>
            <a:off x="2667000" y="2895600"/>
            <a:ext cx="1054100" cy="673100"/>
            <a:chOff x="1684" y="2260"/>
            <a:chExt cx="664" cy="424"/>
          </a:xfrm>
        </p:grpSpPr>
        <p:sp>
          <p:nvSpPr>
            <p:cNvPr id="44068" name="Rectangle 8"/>
            <p:cNvSpPr>
              <a:spLocks noChangeArrowheads="1"/>
            </p:cNvSpPr>
            <p:nvPr/>
          </p:nvSpPr>
          <p:spPr bwMode="auto">
            <a:xfrm>
              <a:off x="1684" y="2260"/>
              <a:ext cx="664" cy="424"/>
            </a:xfrm>
            <a:prstGeom prst="rect">
              <a:avLst/>
            </a:prstGeom>
            <a:solidFill>
              <a:srgbClr val="CCECFF"/>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4069" name="Rectangle 9"/>
            <p:cNvSpPr>
              <a:spLocks noChangeArrowheads="1"/>
            </p:cNvSpPr>
            <p:nvPr/>
          </p:nvSpPr>
          <p:spPr bwMode="auto">
            <a:xfrm>
              <a:off x="1862" y="234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t>
              </a:r>
              <a:r>
                <a:rPr lang="en-US" altLang="en-US" sz="2400" baseline="-25000">
                  <a:latin typeface="Times New Roman" panose="02020603050405020304" pitchFamily="18" charset="0"/>
                </a:rPr>
                <a:t>2</a:t>
              </a:r>
            </a:p>
          </p:txBody>
        </p:sp>
      </p:grpSp>
      <p:grpSp>
        <p:nvGrpSpPr>
          <p:cNvPr id="44039" name="Group 10"/>
          <p:cNvGrpSpPr>
            <a:grpSpLocks/>
          </p:cNvGrpSpPr>
          <p:nvPr/>
        </p:nvGrpSpPr>
        <p:grpSpPr bwMode="auto">
          <a:xfrm>
            <a:off x="4800600" y="2286000"/>
            <a:ext cx="1054100" cy="673100"/>
            <a:chOff x="3028" y="1876"/>
            <a:chExt cx="664" cy="424"/>
          </a:xfrm>
        </p:grpSpPr>
        <p:sp>
          <p:nvSpPr>
            <p:cNvPr id="44066" name="Rectangle 11"/>
            <p:cNvSpPr>
              <a:spLocks noChangeArrowheads="1"/>
            </p:cNvSpPr>
            <p:nvPr/>
          </p:nvSpPr>
          <p:spPr bwMode="auto">
            <a:xfrm>
              <a:off x="3028" y="1876"/>
              <a:ext cx="664" cy="424"/>
            </a:xfrm>
            <a:prstGeom prst="rect">
              <a:avLst/>
            </a:prstGeom>
            <a:solidFill>
              <a:srgbClr val="CCECFF"/>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4067" name="Rectangle 12"/>
            <p:cNvSpPr>
              <a:spLocks noChangeArrowheads="1"/>
            </p:cNvSpPr>
            <p:nvPr/>
          </p:nvSpPr>
          <p:spPr bwMode="auto">
            <a:xfrm>
              <a:off x="3206" y="195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t>
              </a:r>
              <a:r>
                <a:rPr lang="en-US" altLang="en-US" sz="2400" baseline="-25000">
                  <a:latin typeface="Times New Roman" panose="02020603050405020304" pitchFamily="18" charset="0"/>
                </a:rPr>
                <a:t>3</a:t>
              </a:r>
            </a:p>
          </p:txBody>
        </p:sp>
      </p:grpSp>
      <p:grpSp>
        <p:nvGrpSpPr>
          <p:cNvPr id="44040" name="Group 13"/>
          <p:cNvGrpSpPr>
            <a:grpSpLocks/>
          </p:cNvGrpSpPr>
          <p:nvPr/>
        </p:nvGrpSpPr>
        <p:grpSpPr bwMode="auto">
          <a:xfrm>
            <a:off x="2743200" y="4572000"/>
            <a:ext cx="1054100" cy="673100"/>
            <a:chOff x="1732" y="3316"/>
            <a:chExt cx="664" cy="424"/>
          </a:xfrm>
        </p:grpSpPr>
        <p:sp>
          <p:nvSpPr>
            <p:cNvPr id="44064" name="Rectangle 14"/>
            <p:cNvSpPr>
              <a:spLocks noChangeArrowheads="1"/>
            </p:cNvSpPr>
            <p:nvPr/>
          </p:nvSpPr>
          <p:spPr bwMode="auto">
            <a:xfrm>
              <a:off x="1732" y="3316"/>
              <a:ext cx="664" cy="424"/>
            </a:xfrm>
            <a:prstGeom prst="rect">
              <a:avLst/>
            </a:prstGeom>
            <a:solidFill>
              <a:srgbClr val="CCECFF"/>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4065" name="Rectangle 15"/>
            <p:cNvSpPr>
              <a:spLocks noChangeArrowheads="1"/>
            </p:cNvSpPr>
            <p:nvPr/>
          </p:nvSpPr>
          <p:spPr bwMode="auto">
            <a:xfrm>
              <a:off x="1910" y="33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t>
              </a:r>
              <a:r>
                <a:rPr lang="en-US" altLang="en-US" sz="2400" baseline="-25000">
                  <a:latin typeface="Times New Roman" panose="02020603050405020304" pitchFamily="18" charset="0"/>
                </a:rPr>
                <a:t>4</a:t>
              </a:r>
            </a:p>
          </p:txBody>
        </p:sp>
      </p:grpSp>
      <p:grpSp>
        <p:nvGrpSpPr>
          <p:cNvPr id="44041" name="Group 16"/>
          <p:cNvGrpSpPr>
            <a:grpSpLocks/>
          </p:cNvGrpSpPr>
          <p:nvPr/>
        </p:nvGrpSpPr>
        <p:grpSpPr bwMode="auto">
          <a:xfrm>
            <a:off x="4724400" y="4572000"/>
            <a:ext cx="1054100" cy="673100"/>
            <a:chOff x="2980" y="3316"/>
            <a:chExt cx="664" cy="424"/>
          </a:xfrm>
        </p:grpSpPr>
        <p:sp>
          <p:nvSpPr>
            <p:cNvPr id="44062" name="Rectangle 17"/>
            <p:cNvSpPr>
              <a:spLocks noChangeArrowheads="1"/>
            </p:cNvSpPr>
            <p:nvPr/>
          </p:nvSpPr>
          <p:spPr bwMode="auto">
            <a:xfrm>
              <a:off x="2980" y="3316"/>
              <a:ext cx="664" cy="424"/>
            </a:xfrm>
            <a:prstGeom prst="rect">
              <a:avLst/>
            </a:prstGeom>
            <a:solidFill>
              <a:srgbClr val="CCECFF"/>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4063" name="Rectangle 18"/>
            <p:cNvSpPr>
              <a:spLocks noChangeArrowheads="1"/>
            </p:cNvSpPr>
            <p:nvPr/>
          </p:nvSpPr>
          <p:spPr bwMode="auto">
            <a:xfrm>
              <a:off x="3158" y="33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t>
              </a:r>
              <a:r>
                <a:rPr lang="en-US" altLang="en-US" sz="2400" baseline="-25000">
                  <a:latin typeface="Times New Roman" panose="02020603050405020304" pitchFamily="18" charset="0"/>
                </a:rPr>
                <a:t>5</a:t>
              </a:r>
            </a:p>
          </p:txBody>
        </p:sp>
      </p:grpSp>
      <p:grpSp>
        <p:nvGrpSpPr>
          <p:cNvPr id="44042" name="Group 19"/>
          <p:cNvGrpSpPr>
            <a:grpSpLocks/>
          </p:cNvGrpSpPr>
          <p:nvPr/>
        </p:nvGrpSpPr>
        <p:grpSpPr bwMode="auto">
          <a:xfrm>
            <a:off x="6629400" y="3048000"/>
            <a:ext cx="1054100" cy="673100"/>
            <a:chOff x="4180" y="2356"/>
            <a:chExt cx="664" cy="424"/>
          </a:xfrm>
        </p:grpSpPr>
        <p:sp>
          <p:nvSpPr>
            <p:cNvPr id="44060" name="Rectangle 20"/>
            <p:cNvSpPr>
              <a:spLocks noChangeArrowheads="1"/>
            </p:cNvSpPr>
            <p:nvPr/>
          </p:nvSpPr>
          <p:spPr bwMode="auto">
            <a:xfrm>
              <a:off x="4180" y="2356"/>
              <a:ext cx="664" cy="424"/>
            </a:xfrm>
            <a:prstGeom prst="rect">
              <a:avLst/>
            </a:prstGeom>
            <a:solidFill>
              <a:srgbClr val="CCECFF"/>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4061" name="Rectangle 21"/>
            <p:cNvSpPr>
              <a:spLocks noChangeArrowheads="1"/>
            </p:cNvSpPr>
            <p:nvPr/>
          </p:nvSpPr>
          <p:spPr bwMode="auto">
            <a:xfrm>
              <a:off x="4358" y="243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t>
              </a:r>
              <a:r>
                <a:rPr lang="en-US" altLang="en-US" sz="2400" baseline="-25000">
                  <a:latin typeface="Times New Roman" panose="02020603050405020304" pitchFamily="18" charset="0"/>
                </a:rPr>
                <a:t>6</a:t>
              </a:r>
            </a:p>
          </p:txBody>
        </p:sp>
      </p:grpSp>
      <p:sp>
        <p:nvSpPr>
          <p:cNvPr id="44043" name="Line 22"/>
          <p:cNvSpPr>
            <a:spLocks noChangeShapeType="1"/>
          </p:cNvSpPr>
          <p:nvPr/>
        </p:nvSpPr>
        <p:spPr bwMode="auto">
          <a:xfrm>
            <a:off x="1593850" y="2584450"/>
            <a:ext cx="0" cy="2362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4044" name="Line 23"/>
          <p:cNvSpPr>
            <a:spLocks noChangeShapeType="1"/>
          </p:cNvSpPr>
          <p:nvPr/>
        </p:nvSpPr>
        <p:spPr bwMode="auto">
          <a:xfrm>
            <a:off x="1593850" y="4946650"/>
            <a:ext cx="11430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4045" name="Line 24"/>
          <p:cNvSpPr>
            <a:spLocks noChangeShapeType="1"/>
          </p:cNvSpPr>
          <p:nvPr/>
        </p:nvSpPr>
        <p:spPr bwMode="auto">
          <a:xfrm>
            <a:off x="2203450" y="2051050"/>
            <a:ext cx="0" cy="1219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4046" name="Line 25"/>
          <p:cNvSpPr>
            <a:spLocks noChangeShapeType="1"/>
          </p:cNvSpPr>
          <p:nvPr/>
        </p:nvSpPr>
        <p:spPr bwMode="auto">
          <a:xfrm>
            <a:off x="1593850" y="2584450"/>
            <a:ext cx="6096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4047" name="Line 26"/>
          <p:cNvSpPr>
            <a:spLocks noChangeShapeType="1"/>
          </p:cNvSpPr>
          <p:nvPr/>
        </p:nvSpPr>
        <p:spPr bwMode="auto">
          <a:xfrm>
            <a:off x="2203450" y="205105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4048" name="Line 27"/>
          <p:cNvSpPr>
            <a:spLocks noChangeShapeType="1"/>
          </p:cNvSpPr>
          <p:nvPr/>
        </p:nvSpPr>
        <p:spPr bwMode="auto">
          <a:xfrm>
            <a:off x="2203450" y="327025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4049" name="Line 28"/>
          <p:cNvSpPr>
            <a:spLocks noChangeShapeType="1"/>
          </p:cNvSpPr>
          <p:nvPr/>
        </p:nvSpPr>
        <p:spPr bwMode="auto">
          <a:xfrm>
            <a:off x="6165850" y="2584450"/>
            <a:ext cx="0" cy="2362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4050" name="Line 29"/>
          <p:cNvSpPr>
            <a:spLocks noChangeShapeType="1"/>
          </p:cNvSpPr>
          <p:nvPr/>
        </p:nvSpPr>
        <p:spPr bwMode="auto">
          <a:xfrm>
            <a:off x="6165850" y="3422650"/>
            <a:ext cx="4572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4051" name="Line 30"/>
          <p:cNvSpPr>
            <a:spLocks noChangeShapeType="1"/>
          </p:cNvSpPr>
          <p:nvPr/>
        </p:nvSpPr>
        <p:spPr bwMode="auto">
          <a:xfrm>
            <a:off x="5861050" y="2584450"/>
            <a:ext cx="304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4052" name="Line 31"/>
          <p:cNvSpPr>
            <a:spLocks noChangeShapeType="1"/>
          </p:cNvSpPr>
          <p:nvPr/>
        </p:nvSpPr>
        <p:spPr bwMode="auto">
          <a:xfrm>
            <a:off x="5784850" y="4946650"/>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4053" name="Line 32"/>
          <p:cNvSpPr>
            <a:spLocks noChangeShapeType="1"/>
          </p:cNvSpPr>
          <p:nvPr/>
        </p:nvSpPr>
        <p:spPr bwMode="auto">
          <a:xfrm>
            <a:off x="4184650" y="2051050"/>
            <a:ext cx="0" cy="1219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4054" name="Line 33"/>
          <p:cNvSpPr>
            <a:spLocks noChangeShapeType="1"/>
          </p:cNvSpPr>
          <p:nvPr/>
        </p:nvSpPr>
        <p:spPr bwMode="auto">
          <a:xfrm>
            <a:off x="3727450" y="327025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4055" name="Line 34"/>
          <p:cNvSpPr>
            <a:spLocks noChangeShapeType="1"/>
          </p:cNvSpPr>
          <p:nvPr/>
        </p:nvSpPr>
        <p:spPr bwMode="auto">
          <a:xfrm>
            <a:off x="3727450" y="205105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4056" name="Line 35"/>
          <p:cNvSpPr>
            <a:spLocks noChangeShapeType="1"/>
          </p:cNvSpPr>
          <p:nvPr/>
        </p:nvSpPr>
        <p:spPr bwMode="auto">
          <a:xfrm>
            <a:off x="4184650" y="2584450"/>
            <a:ext cx="6096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4057" name="Line 36"/>
          <p:cNvSpPr>
            <a:spLocks noChangeShapeType="1"/>
          </p:cNvSpPr>
          <p:nvPr/>
        </p:nvSpPr>
        <p:spPr bwMode="auto">
          <a:xfrm>
            <a:off x="3803650" y="4946650"/>
            <a:ext cx="9144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4058" name="Line 37"/>
          <p:cNvSpPr>
            <a:spLocks noChangeShapeType="1"/>
          </p:cNvSpPr>
          <p:nvPr/>
        </p:nvSpPr>
        <p:spPr bwMode="auto">
          <a:xfrm>
            <a:off x="7689850" y="3422650"/>
            <a:ext cx="4572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4059" name="Line 38"/>
          <p:cNvSpPr>
            <a:spLocks noChangeShapeType="1"/>
          </p:cNvSpPr>
          <p:nvPr/>
        </p:nvSpPr>
        <p:spPr bwMode="auto">
          <a:xfrm>
            <a:off x="1212850" y="3498850"/>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143000" y="304800"/>
            <a:ext cx="7537450" cy="977900"/>
          </a:xfrm>
          <a:noFill/>
        </p:spPr>
        <p:txBody>
          <a:bodyPr/>
          <a:lstStyle/>
          <a:p>
            <a:pPr eaLnBrk="1" hangingPunct="1"/>
            <a:r>
              <a:rPr lang="en-US" altLang="en-US" sz="3600"/>
              <a:t>Combined Series - Parallel Systems</a:t>
            </a:r>
          </a:p>
        </p:txBody>
      </p:sp>
      <p:sp>
        <p:nvSpPr>
          <p:cNvPr id="45" name="Date Placeholder 3"/>
          <p:cNvSpPr>
            <a:spLocks noGrp="1"/>
          </p:cNvSpPr>
          <p:nvPr>
            <p:ph type="dt" sz="quarter" idx="10"/>
          </p:nvPr>
        </p:nvSpPr>
        <p:spPr/>
        <p:txBody>
          <a:bodyPr/>
          <a:lstStyle/>
          <a:p>
            <a:pPr>
              <a:defRPr/>
            </a:pPr>
            <a:r>
              <a:rPr lang="en-US"/>
              <a:t>Chapter 5</a:t>
            </a:r>
          </a:p>
        </p:txBody>
      </p:sp>
      <p:sp>
        <p:nvSpPr>
          <p:cNvPr id="4608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BC8AE6FD-30AD-4F7D-805B-A4FB949338DD}" type="slidenum">
              <a:rPr lang="en-US" altLang="en-US" sz="1400"/>
              <a:pPr>
                <a:spcBef>
                  <a:spcPct val="0"/>
                </a:spcBef>
                <a:buClrTx/>
                <a:buSzTx/>
                <a:buFontTx/>
                <a:buNone/>
              </a:pPr>
              <a:t>19</a:t>
            </a:fld>
            <a:endParaRPr lang="en-US" altLang="en-US" sz="1400"/>
          </a:p>
        </p:txBody>
      </p:sp>
      <p:grpSp>
        <p:nvGrpSpPr>
          <p:cNvPr id="46085" name="Group 3"/>
          <p:cNvGrpSpPr>
            <a:grpSpLocks/>
          </p:cNvGrpSpPr>
          <p:nvPr/>
        </p:nvGrpSpPr>
        <p:grpSpPr bwMode="auto">
          <a:xfrm>
            <a:off x="927100" y="1889125"/>
            <a:ext cx="7226300" cy="4346575"/>
            <a:chOff x="584" y="1190"/>
            <a:chExt cx="4552" cy="2738"/>
          </a:xfrm>
        </p:grpSpPr>
        <p:grpSp>
          <p:nvGrpSpPr>
            <p:cNvPr id="46086" name="Group 4"/>
            <p:cNvGrpSpPr>
              <a:grpSpLocks/>
            </p:cNvGrpSpPr>
            <p:nvPr/>
          </p:nvGrpSpPr>
          <p:grpSpPr bwMode="auto">
            <a:xfrm>
              <a:off x="1684" y="1540"/>
              <a:ext cx="664" cy="424"/>
              <a:chOff x="1684" y="1540"/>
              <a:chExt cx="664" cy="424"/>
            </a:xfrm>
          </p:grpSpPr>
          <p:sp>
            <p:nvSpPr>
              <p:cNvPr id="46125" name="Rectangle 5"/>
              <p:cNvSpPr>
                <a:spLocks noChangeArrowheads="1"/>
              </p:cNvSpPr>
              <p:nvPr/>
            </p:nvSpPr>
            <p:spPr bwMode="auto">
              <a:xfrm>
                <a:off x="1684" y="1540"/>
                <a:ext cx="664" cy="424"/>
              </a:xfrm>
              <a:prstGeom prst="rect">
                <a:avLst/>
              </a:prstGeom>
              <a:solidFill>
                <a:srgbClr val="CCECFF"/>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6126" name="Rectangle 6"/>
              <p:cNvSpPr>
                <a:spLocks noChangeArrowheads="1"/>
              </p:cNvSpPr>
              <p:nvPr/>
            </p:nvSpPr>
            <p:spPr bwMode="auto">
              <a:xfrm>
                <a:off x="1862" y="162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t>
                </a:r>
                <a:r>
                  <a:rPr lang="en-US" altLang="en-US" sz="2400" baseline="-25000">
                    <a:latin typeface="Times New Roman" panose="02020603050405020304" pitchFamily="18" charset="0"/>
                  </a:rPr>
                  <a:t>1</a:t>
                </a:r>
              </a:p>
            </p:txBody>
          </p:sp>
        </p:grpSp>
        <p:grpSp>
          <p:nvGrpSpPr>
            <p:cNvPr id="46087" name="Group 7"/>
            <p:cNvGrpSpPr>
              <a:grpSpLocks/>
            </p:cNvGrpSpPr>
            <p:nvPr/>
          </p:nvGrpSpPr>
          <p:grpSpPr bwMode="auto">
            <a:xfrm>
              <a:off x="1684" y="2260"/>
              <a:ext cx="664" cy="424"/>
              <a:chOff x="1684" y="2260"/>
              <a:chExt cx="664" cy="424"/>
            </a:xfrm>
          </p:grpSpPr>
          <p:sp>
            <p:nvSpPr>
              <p:cNvPr id="46123" name="Rectangle 8"/>
              <p:cNvSpPr>
                <a:spLocks noChangeArrowheads="1"/>
              </p:cNvSpPr>
              <p:nvPr/>
            </p:nvSpPr>
            <p:spPr bwMode="auto">
              <a:xfrm>
                <a:off x="1684" y="2260"/>
                <a:ext cx="664" cy="424"/>
              </a:xfrm>
              <a:prstGeom prst="rect">
                <a:avLst/>
              </a:prstGeom>
              <a:solidFill>
                <a:srgbClr val="CCECFF"/>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6124" name="Rectangle 9"/>
              <p:cNvSpPr>
                <a:spLocks noChangeArrowheads="1"/>
              </p:cNvSpPr>
              <p:nvPr/>
            </p:nvSpPr>
            <p:spPr bwMode="auto">
              <a:xfrm>
                <a:off x="1862" y="234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t>
                </a:r>
                <a:r>
                  <a:rPr lang="en-US" altLang="en-US" sz="2400" baseline="-25000">
                    <a:latin typeface="Times New Roman" panose="02020603050405020304" pitchFamily="18" charset="0"/>
                  </a:rPr>
                  <a:t>2</a:t>
                </a:r>
              </a:p>
            </p:txBody>
          </p:sp>
        </p:grpSp>
        <p:grpSp>
          <p:nvGrpSpPr>
            <p:cNvPr id="46088" name="Group 10"/>
            <p:cNvGrpSpPr>
              <a:grpSpLocks/>
            </p:cNvGrpSpPr>
            <p:nvPr/>
          </p:nvGrpSpPr>
          <p:grpSpPr bwMode="auto">
            <a:xfrm>
              <a:off x="3028" y="1876"/>
              <a:ext cx="664" cy="424"/>
              <a:chOff x="3028" y="1876"/>
              <a:chExt cx="664" cy="424"/>
            </a:xfrm>
          </p:grpSpPr>
          <p:sp>
            <p:nvSpPr>
              <p:cNvPr id="46121" name="Rectangle 11"/>
              <p:cNvSpPr>
                <a:spLocks noChangeArrowheads="1"/>
              </p:cNvSpPr>
              <p:nvPr/>
            </p:nvSpPr>
            <p:spPr bwMode="auto">
              <a:xfrm>
                <a:off x="3028" y="1876"/>
                <a:ext cx="664" cy="424"/>
              </a:xfrm>
              <a:prstGeom prst="rect">
                <a:avLst/>
              </a:prstGeom>
              <a:solidFill>
                <a:srgbClr val="CCECFF"/>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6122" name="Rectangle 12"/>
              <p:cNvSpPr>
                <a:spLocks noChangeArrowheads="1"/>
              </p:cNvSpPr>
              <p:nvPr/>
            </p:nvSpPr>
            <p:spPr bwMode="auto">
              <a:xfrm>
                <a:off x="3206" y="195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t>
                </a:r>
                <a:r>
                  <a:rPr lang="en-US" altLang="en-US" sz="2400" baseline="-25000">
                    <a:latin typeface="Times New Roman" panose="02020603050405020304" pitchFamily="18" charset="0"/>
                  </a:rPr>
                  <a:t>3</a:t>
                </a:r>
              </a:p>
            </p:txBody>
          </p:sp>
        </p:grpSp>
        <p:grpSp>
          <p:nvGrpSpPr>
            <p:cNvPr id="46089" name="Group 13"/>
            <p:cNvGrpSpPr>
              <a:grpSpLocks/>
            </p:cNvGrpSpPr>
            <p:nvPr/>
          </p:nvGrpSpPr>
          <p:grpSpPr bwMode="auto">
            <a:xfrm>
              <a:off x="1732" y="3316"/>
              <a:ext cx="664" cy="424"/>
              <a:chOff x="1732" y="3316"/>
              <a:chExt cx="664" cy="424"/>
            </a:xfrm>
          </p:grpSpPr>
          <p:sp>
            <p:nvSpPr>
              <p:cNvPr id="46119" name="Rectangle 14"/>
              <p:cNvSpPr>
                <a:spLocks noChangeArrowheads="1"/>
              </p:cNvSpPr>
              <p:nvPr/>
            </p:nvSpPr>
            <p:spPr bwMode="auto">
              <a:xfrm>
                <a:off x="1732" y="3316"/>
                <a:ext cx="664" cy="424"/>
              </a:xfrm>
              <a:prstGeom prst="rect">
                <a:avLst/>
              </a:prstGeom>
              <a:solidFill>
                <a:srgbClr val="CCECFF"/>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6120" name="Rectangle 15"/>
              <p:cNvSpPr>
                <a:spLocks noChangeArrowheads="1"/>
              </p:cNvSpPr>
              <p:nvPr/>
            </p:nvSpPr>
            <p:spPr bwMode="auto">
              <a:xfrm>
                <a:off x="1910" y="33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t>
                </a:r>
                <a:r>
                  <a:rPr lang="en-US" altLang="en-US" sz="2400" baseline="-25000">
                    <a:latin typeface="Times New Roman" panose="02020603050405020304" pitchFamily="18" charset="0"/>
                  </a:rPr>
                  <a:t>4</a:t>
                </a:r>
              </a:p>
            </p:txBody>
          </p:sp>
        </p:grpSp>
        <p:grpSp>
          <p:nvGrpSpPr>
            <p:cNvPr id="46090" name="Group 16"/>
            <p:cNvGrpSpPr>
              <a:grpSpLocks/>
            </p:cNvGrpSpPr>
            <p:nvPr/>
          </p:nvGrpSpPr>
          <p:grpSpPr bwMode="auto">
            <a:xfrm>
              <a:off x="2980" y="3316"/>
              <a:ext cx="664" cy="424"/>
              <a:chOff x="2980" y="3316"/>
              <a:chExt cx="664" cy="424"/>
            </a:xfrm>
          </p:grpSpPr>
          <p:sp>
            <p:nvSpPr>
              <p:cNvPr id="46117" name="Rectangle 17"/>
              <p:cNvSpPr>
                <a:spLocks noChangeArrowheads="1"/>
              </p:cNvSpPr>
              <p:nvPr/>
            </p:nvSpPr>
            <p:spPr bwMode="auto">
              <a:xfrm>
                <a:off x="2980" y="3316"/>
                <a:ext cx="664" cy="424"/>
              </a:xfrm>
              <a:prstGeom prst="rect">
                <a:avLst/>
              </a:prstGeom>
              <a:solidFill>
                <a:srgbClr val="CCECFF"/>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6118" name="Rectangle 18"/>
              <p:cNvSpPr>
                <a:spLocks noChangeArrowheads="1"/>
              </p:cNvSpPr>
              <p:nvPr/>
            </p:nvSpPr>
            <p:spPr bwMode="auto">
              <a:xfrm>
                <a:off x="3158" y="33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t>
                </a:r>
                <a:r>
                  <a:rPr lang="en-US" altLang="en-US" sz="2400" baseline="-25000">
                    <a:latin typeface="Times New Roman" panose="02020603050405020304" pitchFamily="18" charset="0"/>
                  </a:rPr>
                  <a:t>5</a:t>
                </a:r>
              </a:p>
            </p:txBody>
          </p:sp>
        </p:grpSp>
        <p:grpSp>
          <p:nvGrpSpPr>
            <p:cNvPr id="46091" name="Group 19"/>
            <p:cNvGrpSpPr>
              <a:grpSpLocks/>
            </p:cNvGrpSpPr>
            <p:nvPr/>
          </p:nvGrpSpPr>
          <p:grpSpPr bwMode="auto">
            <a:xfrm>
              <a:off x="4180" y="2356"/>
              <a:ext cx="664" cy="424"/>
              <a:chOff x="4180" y="2356"/>
              <a:chExt cx="664" cy="424"/>
            </a:xfrm>
          </p:grpSpPr>
          <p:sp>
            <p:nvSpPr>
              <p:cNvPr id="46115" name="Rectangle 20"/>
              <p:cNvSpPr>
                <a:spLocks noChangeArrowheads="1"/>
              </p:cNvSpPr>
              <p:nvPr/>
            </p:nvSpPr>
            <p:spPr bwMode="auto">
              <a:xfrm>
                <a:off x="4180" y="2356"/>
                <a:ext cx="664" cy="424"/>
              </a:xfrm>
              <a:prstGeom prst="rect">
                <a:avLst/>
              </a:prstGeom>
              <a:solidFill>
                <a:srgbClr val="CCECFF"/>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6116" name="Rectangle 21"/>
              <p:cNvSpPr>
                <a:spLocks noChangeArrowheads="1"/>
              </p:cNvSpPr>
              <p:nvPr/>
            </p:nvSpPr>
            <p:spPr bwMode="auto">
              <a:xfrm>
                <a:off x="4358" y="243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t>
                </a:r>
                <a:r>
                  <a:rPr lang="en-US" altLang="en-US" sz="2400" baseline="-25000">
                    <a:latin typeface="Times New Roman" panose="02020603050405020304" pitchFamily="18" charset="0"/>
                  </a:rPr>
                  <a:t>6</a:t>
                </a:r>
              </a:p>
            </p:txBody>
          </p:sp>
        </p:grpSp>
        <p:sp>
          <p:nvSpPr>
            <p:cNvPr id="46092" name="Line 22"/>
            <p:cNvSpPr>
              <a:spLocks noChangeShapeType="1"/>
            </p:cNvSpPr>
            <p:nvPr/>
          </p:nvSpPr>
          <p:spPr bwMode="auto">
            <a:xfrm>
              <a:off x="1008" y="2064"/>
              <a:ext cx="0" cy="14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93" name="Line 23"/>
            <p:cNvSpPr>
              <a:spLocks noChangeShapeType="1"/>
            </p:cNvSpPr>
            <p:nvPr/>
          </p:nvSpPr>
          <p:spPr bwMode="auto">
            <a:xfrm>
              <a:off x="1008" y="3552"/>
              <a:ext cx="72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6094" name="Line 24"/>
            <p:cNvSpPr>
              <a:spLocks noChangeShapeType="1"/>
            </p:cNvSpPr>
            <p:nvPr/>
          </p:nvSpPr>
          <p:spPr bwMode="auto">
            <a:xfrm>
              <a:off x="1392" y="1728"/>
              <a:ext cx="0" cy="7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95" name="Line 25"/>
            <p:cNvSpPr>
              <a:spLocks noChangeShapeType="1"/>
            </p:cNvSpPr>
            <p:nvPr/>
          </p:nvSpPr>
          <p:spPr bwMode="auto">
            <a:xfrm>
              <a:off x="1008" y="2064"/>
              <a:ext cx="384"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6096" name="Line 26"/>
            <p:cNvSpPr>
              <a:spLocks noChangeShapeType="1"/>
            </p:cNvSpPr>
            <p:nvPr/>
          </p:nvSpPr>
          <p:spPr bwMode="auto">
            <a:xfrm>
              <a:off x="1392" y="1728"/>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97" name="Line 27"/>
            <p:cNvSpPr>
              <a:spLocks noChangeShapeType="1"/>
            </p:cNvSpPr>
            <p:nvPr/>
          </p:nvSpPr>
          <p:spPr bwMode="auto">
            <a:xfrm>
              <a:off x="1392" y="2496"/>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98" name="Line 28"/>
            <p:cNvSpPr>
              <a:spLocks noChangeShapeType="1"/>
            </p:cNvSpPr>
            <p:nvPr/>
          </p:nvSpPr>
          <p:spPr bwMode="auto">
            <a:xfrm>
              <a:off x="3888" y="2064"/>
              <a:ext cx="0" cy="14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99" name="Line 29"/>
            <p:cNvSpPr>
              <a:spLocks noChangeShapeType="1"/>
            </p:cNvSpPr>
            <p:nvPr/>
          </p:nvSpPr>
          <p:spPr bwMode="auto">
            <a:xfrm>
              <a:off x="3888" y="2592"/>
              <a:ext cx="2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6100" name="Line 30"/>
            <p:cNvSpPr>
              <a:spLocks noChangeShapeType="1"/>
            </p:cNvSpPr>
            <p:nvPr/>
          </p:nvSpPr>
          <p:spPr bwMode="auto">
            <a:xfrm>
              <a:off x="3696" y="2064"/>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01" name="Line 31"/>
            <p:cNvSpPr>
              <a:spLocks noChangeShapeType="1"/>
            </p:cNvSpPr>
            <p:nvPr/>
          </p:nvSpPr>
          <p:spPr bwMode="auto">
            <a:xfrm>
              <a:off x="3648" y="3552"/>
              <a:ext cx="24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02" name="Line 32"/>
            <p:cNvSpPr>
              <a:spLocks noChangeShapeType="1"/>
            </p:cNvSpPr>
            <p:nvPr/>
          </p:nvSpPr>
          <p:spPr bwMode="auto">
            <a:xfrm>
              <a:off x="2640" y="1728"/>
              <a:ext cx="0" cy="7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03" name="Line 33"/>
            <p:cNvSpPr>
              <a:spLocks noChangeShapeType="1"/>
            </p:cNvSpPr>
            <p:nvPr/>
          </p:nvSpPr>
          <p:spPr bwMode="auto">
            <a:xfrm>
              <a:off x="2352" y="2496"/>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04" name="Line 34"/>
            <p:cNvSpPr>
              <a:spLocks noChangeShapeType="1"/>
            </p:cNvSpPr>
            <p:nvPr/>
          </p:nvSpPr>
          <p:spPr bwMode="auto">
            <a:xfrm>
              <a:off x="2352" y="1728"/>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05" name="Line 35"/>
            <p:cNvSpPr>
              <a:spLocks noChangeShapeType="1"/>
            </p:cNvSpPr>
            <p:nvPr/>
          </p:nvSpPr>
          <p:spPr bwMode="auto">
            <a:xfrm>
              <a:off x="2640" y="2064"/>
              <a:ext cx="384"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6106" name="Line 36"/>
            <p:cNvSpPr>
              <a:spLocks noChangeShapeType="1"/>
            </p:cNvSpPr>
            <p:nvPr/>
          </p:nvSpPr>
          <p:spPr bwMode="auto">
            <a:xfrm>
              <a:off x="2400" y="3552"/>
              <a:ext cx="576"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6107" name="Line 37"/>
            <p:cNvSpPr>
              <a:spLocks noChangeShapeType="1"/>
            </p:cNvSpPr>
            <p:nvPr/>
          </p:nvSpPr>
          <p:spPr bwMode="auto">
            <a:xfrm>
              <a:off x="4848" y="2592"/>
              <a:ext cx="2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6108" name="Line 38"/>
            <p:cNvSpPr>
              <a:spLocks noChangeShapeType="1"/>
            </p:cNvSpPr>
            <p:nvPr/>
          </p:nvSpPr>
          <p:spPr bwMode="auto">
            <a:xfrm>
              <a:off x="768" y="2640"/>
              <a:ext cx="24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09" name="Oval 39"/>
            <p:cNvSpPr>
              <a:spLocks noChangeArrowheads="1"/>
            </p:cNvSpPr>
            <p:nvPr/>
          </p:nvSpPr>
          <p:spPr bwMode="auto">
            <a:xfrm>
              <a:off x="1252" y="1252"/>
              <a:ext cx="1528" cy="1624"/>
            </a:xfrm>
            <a:prstGeom prst="ellipse">
              <a:avLst/>
            </a:prstGeom>
            <a:noFill/>
            <a:ln w="127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6110" name="Rectangle 40"/>
            <p:cNvSpPr>
              <a:spLocks noChangeArrowheads="1"/>
            </p:cNvSpPr>
            <p:nvPr/>
          </p:nvSpPr>
          <p:spPr bwMode="auto">
            <a:xfrm>
              <a:off x="2582" y="128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a:t>
              </a:r>
            </a:p>
          </p:txBody>
        </p:sp>
        <p:sp>
          <p:nvSpPr>
            <p:cNvPr id="46111" name="Oval 41"/>
            <p:cNvSpPr>
              <a:spLocks noChangeArrowheads="1"/>
            </p:cNvSpPr>
            <p:nvPr/>
          </p:nvSpPr>
          <p:spPr bwMode="auto">
            <a:xfrm>
              <a:off x="584" y="1208"/>
              <a:ext cx="3488" cy="1712"/>
            </a:xfrm>
            <a:prstGeom prst="ellipse">
              <a:avLst/>
            </a:prstGeom>
            <a:noFill/>
            <a:ln w="254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6112" name="Rectangle 42"/>
            <p:cNvSpPr>
              <a:spLocks noChangeArrowheads="1"/>
            </p:cNvSpPr>
            <p:nvPr/>
          </p:nvSpPr>
          <p:spPr bwMode="auto">
            <a:xfrm>
              <a:off x="3542" y="119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B</a:t>
              </a:r>
            </a:p>
          </p:txBody>
        </p:sp>
        <p:sp>
          <p:nvSpPr>
            <p:cNvPr id="46113" name="Oval 43"/>
            <p:cNvSpPr>
              <a:spLocks noChangeArrowheads="1"/>
            </p:cNvSpPr>
            <p:nvPr/>
          </p:nvSpPr>
          <p:spPr bwMode="auto">
            <a:xfrm>
              <a:off x="1208" y="3128"/>
              <a:ext cx="2816" cy="800"/>
            </a:xfrm>
            <a:prstGeom prst="ellipse">
              <a:avLst/>
            </a:prstGeom>
            <a:noFill/>
            <a:ln w="254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6114" name="Rectangle 44"/>
            <p:cNvSpPr>
              <a:spLocks noChangeArrowheads="1"/>
            </p:cNvSpPr>
            <p:nvPr/>
          </p:nvSpPr>
          <p:spPr bwMode="auto">
            <a:xfrm>
              <a:off x="3542" y="291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C</a:t>
              </a:r>
            </a:p>
          </p:txBody>
        </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600200" y="457200"/>
            <a:ext cx="5473700" cy="673100"/>
          </a:xfrm>
          <a:noFill/>
        </p:spPr>
        <p:txBody>
          <a:bodyPr/>
          <a:lstStyle/>
          <a:p>
            <a:pPr eaLnBrk="1" hangingPunct="1"/>
            <a:r>
              <a:rPr lang="en-US" altLang="en-US" sz="3600"/>
              <a:t>Serial Configuration</a:t>
            </a:r>
          </a:p>
        </p:txBody>
      </p:sp>
      <p:graphicFrame>
        <p:nvGraphicFramePr>
          <p:cNvPr id="11267" name="Object 3"/>
          <p:cNvGraphicFramePr>
            <a:graphicFrameLocks/>
          </p:cNvGraphicFramePr>
          <p:nvPr>
            <p:ph idx="1"/>
          </p:nvPr>
        </p:nvGraphicFramePr>
        <p:xfrm>
          <a:off x="5111750" y="1377950"/>
          <a:ext cx="1435100" cy="1435100"/>
        </p:xfrm>
        <a:graphic>
          <a:graphicData uri="http://schemas.openxmlformats.org/presentationml/2006/ole">
            <mc:AlternateContent xmlns:mc="http://schemas.openxmlformats.org/markup-compatibility/2006">
              <mc:Choice xmlns:v="urn:schemas-microsoft-com:vml" Requires="v">
                <p:oleObj spid="_x0000_s11272" name="Document" r:id="rId4" imgW="4225591" imgH="1260264" progId="Word.Document.8">
                  <p:embed/>
                </p:oleObj>
              </mc:Choice>
              <mc:Fallback>
                <p:oleObj name="Document" r:id="rId4" imgW="4225591" imgH="1260264"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1750" y="1377950"/>
                        <a:ext cx="1435100" cy="1435100"/>
                      </a:xfrm>
                      <a:prstGeom prst="rect">
                        <a:avLst/>
                      </a:prstGeom>
                      <a:solidFill>
                        <a:srgbClr val="EAEAEA"/>
                      </a:solidFill>
                      <a:ln w="12700" cap="flat" cmpd="sng">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Date Placeholder 3"/>
          <p:cNvSpPr>
            <a:spLocks noGrp="1"/>
          </p:cNvSpPr>
          <p:nvPr>
            <p:ph type="dt" sz="quarter" idx="10"/>
          </p:nvPr>
        </p:nvSpPr>
        <p:spPr/>
        <p:txBody>
          <a:bodyPr/>
          <a:lstStyle/>
          <a:p>
            <a:pPr>
              <a:defRPr/>
            </a:pPr>
            <a:r>
              <a:rPr lang="en-US"/>
              <a:t>Chapter 5</a:t>
            </a:r>
          </a:p>
        </p:txBody>
      </p:sp>
      <p:sp>
        <p:nvSpPr>
          <p:cNvPr id="1126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20618523-9101-4FA2-9ADD-309BE403B318}" type="slidenum">
              <a:rPr lang="en-US" altLang="en-US" sz="1400"/>
              <a:pPr>
                <a:spcBef>
                  <a:spcPct val="0"/>
                </a:spcBef>
                <a:buClrTx/>
                <a:buSzTx/>
                <a:buFontTx/>
                <a:buNone/>
              </a:pPr>
              <a:t>2</a:t>
            </a:fld>
            <a:endParaRPr lang="en-US" altLang="en-US" sz="1400"/>
          </a:p>
        </p:txBody>
      </p:sp>
      <p:sp>
        <p:nvSpPr>
          <p:cNvPr id="11270" name="Rectangle 4"/>
          <p:cNvSpPr>
            <a:spLocks noChangeArrowheads="1"/>
          </p:cNvSpPr>
          <p:nvPr/>
        </p:nvSpPr>
        <p:spPr bwMode="auto">
          <a:xfrm>
            <a:off x="1127125" y="1736725"/>
            <a:ext cx="20542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Reliability </a:t>
            </a:r>
          </a:p>
          <a:p>
            <a:pPr algn="ctr">
              <a:spcBef>
                <a:spcPct val="0"/>
              </a:spcBef>
              <a:buClrTx/>
              <a:buSzTx/>
              <a:buFontTx/>
              <a:buNone/>
            </a:pPr>
            <a:r>
              <a:rPr lang="en-US" altLang="en-US" sz="2400">
                <a:latin typeface="Times New Roman" panose="02020603050405020304" pitchFamily="18" charset="0"/>
              </a:rPr>
              <a:t>Block Diagram</a:t>
            </a:r>
          </a:p>
        </p:txBody>
      </p:sp>
      <p:sp>
        <p:nvSpPr>
          <p:cNvPr id="11271" name="Rectangle 5"/>
          <p:cNvSpPr>
            <a:spLocks noChangeArrowheads="1"/>
          </p:cNvSpPr>
          <p:nvPr/>
        </p:nvSpPr>
        <p:spPr bwMode="auto">
          <a:xfrm>
            <a:off x="1122363" y="3330575"/>
            <a:ext cx="65151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Book Antiqua" panose="02040602050305030304" pitchFamily="18" charset="0"/>
              </a:rPr>
              <a:t>E</a:t>
            </a:r>
            <a:r>
              <a:rPr lang="en-US" altLang="en-US" sz="2400" baseline="-25000">
                <a:latin typeface="Book Antiqua" panose="02040602050305030304" pitchFamily="18" charset="0"/>
              </a:rPr>
              <a:t>1</a:t>
            </a:r>
            <a:r>
              <a:rPr lang="en-US" altLang="en-US" sz="2400">
                <a:latin typeface="Book Antiqua" panose="02040602050305030304" pitchFamily="18" charset="0"/>
              </a:rPr>
              <a:t>  = the event, component 1 does not fail, and</a:t>
            </a:r>
          </a:p>
          <a:p>
            <a:pPr>
              <a:spcBef>
                <a:spcPct val="0"/>
              </a:spcBef>
              <a:buClrTx/>
              <a:buSzTx/>
              <a:buFontTx/>
              <a:buNone/>
            </a:pPr>
            <a:r>
              <a:rPr lang="en-US" altLang="en-US" sz="2400">
                <a:latin typeface="Book Antiqua" panose="02040602050305030304" pitchFamily="18" charset="0"/>
              </a:rPr>
              <a:t>E</a:t>
            </a:r>
            <a:r>
              <a:rPr lang="en-US" altLang="en-US" sz="2400" baseline="-25000">
                <a:latin typeface="Book Antiqua" panose="02040602050305030304" pitchFamily="18" charset="0"/>
              </a:rPr>
              <a:t>2</a:t>
            </a:r>
            <a:r>
              <a:rPr lang="en-US" altLang="en-US" sz="2400">
                <a:latin typeface="Book Antiqua" panose="02040602050305030304" pitchFamily="18" charset="0"/>
              </a:rPr>
              <a:t>  = the event, component 2 does not fail, then</a:t>
            </a:r>
          </a:p>
          <a:p>
            <a:pPr>
              <a:spcBef>
                <a:spcPct val="0"/>
              </a:spcBef>
              <a:buClrTx/>
              <a:buSzTx/>
              <a:buFontTx/>
              <a:buNone/>
            </a:pPr>
            <a:r>
              <a:rPr lang="en-US" altLang="en-US" sz="2400">
                <a:latin typeface="Book Antiqua" panose="02040602050305030304" pitchFamily="18" charset="0"/>
              </a:rPr>
              <a:t>P{E</a:t>
            </a:r>
            <a:r>
              <a:rPr lang="en-US" altLang="en-US" sz="2400" baseline="-25000">
                <a:latin typeface="Book Antiqua" panose="02040602050305030304" pitchFamily="18" charset="0"/>
              </a:rPr>
              <a:t>1</a:t>
            </a:r>
            <a:r>
              <a:rPr lang="en-US" altLang="en-US" sz="2400">
                <a:latin typeface="Book Antiqua" panose="02040602050305030304" pitchFamily="18" charset="0"/>
              </a:rPr>
              <a:t>} = R</a:t>
            </a:r>
            <a:r>
              <a:rPr lang="en-US" altLang="en-US" sz="2400" baseline="-25000">
                <a:latin typeface="Book Antiqua" panose="02040602050305030304" pitchFamily="18" charset="0"/>
              </a:rPr>
              <a:t>1</a:t>
            </a:r>
            <a:r>
              <a:rPr lang="en-US" altLang="en-US" sz="2400">
                <a:latin typeface="Book Antiqua" panose="02040602050305030304" pitchFamily="18" charset="0"/>
              </a:rPr>
              <a:t> and P{E</a:t>
            </a:r>
            <a:r>
              <a:rPr lang="en-US" altLang="en-US" sz="2400" baseline="-25000">
                <a:latin typeface="Book Antiqua" panose="02040602050305030304" pitchFamily="18" charset="0"/>
              </a:rPr>
              <a:t>2</a:t>
            </a:r>
            <a:r>
              <a:rPr lang="en-US" altLang="en-US" sz="2400">
                <a:latin typeface="Book Antiqua" panose="02040602050305030304" pitchFamily="18" charset="0"/>
              </a:rPr>
              <a:t>} = R</a:t>
            </a:r>
            <a:r>
              <a:rPr lang="en-US" altLang="en-US" sz="2400" baseline="-25000">
                <a:latin typeface="Book Antiqua" panose="02040602050305030304" pitchFamily="18" charset="0"/>
              </a:rPr>
              <a:t>2</a:t>
            </a:r>
            <a:r>
              <a:rPr lang="en-US" altLang="en-US" sz="2400">
                <a:latin typeface="Book Antiqua" panose="02040602050305030304" pitchFamily="18" charset="0"/>
              </a:rPr>
              <a:t> where </a:t>
            </a:r>
          </a:p>
          <a:p>
            <a:pPr>
              <a:spcBef>
                <a:spcPct val="0"/>
              </a:spcBef>
              <a:buClrTx/>
              <a:buSzTx/>
              <a:buFontTx/>
              <a:buNone/>
            </a:pPr>
            <a:r>
              <a:rPr lang="en-US" altLang="en-US" sz="2400">
                <a:latin typeface="Book Antiqua" panose="02040602050305030304" pitchFamily="18" charset="0"/>
              </a:rPr>
              <a:t>R</a:t>
            </a:r>
            <a:r>
              <a:rPr lang="en-US" altLang="en-US" sz="2400" baseline="-25000">
                <a:latin typeface="Book Antiqua" panose="02040602050305030304" pitchFamily="18" charset="0"/>
              </a:rPr>
              <a:t>1</a:t>
            </a:r>
            <a:r>
              <a:rPr lang="en-US" altLang="en-US" sz="2400">
                <a:latin typeface="Book Antiqua" panose="02040602050305030304" pitchFamily="18" charset="0"/>
              </a:rPr>
              <a:t> = the reliability of component 1, and</a:t>
            </a:r>
          </a:p>
          <a:p>
            <a:pPr>
              <a:spcBef>
                <a:spcPct val="0"/>
              </a:spcBef>
              <a:buClrTx/>
              <a:buSzTx/>
              <a:buFontTx/>
              <a:buNone/>
            </a:pPr>
            <a:r>
              <a:rPr lang="en-US" altLang="en-US" sz="2400">
                <a:latin typeface="Book Antiqua" panose="02040602050305030304" pitchFamily="18" charset="0"/>
              </a:rPr>
              <a:t>R</a:t>
            </a:r>
            <a:r>
              <a:rPr lang="en-US" altLang="en-US" sz="2400" baseline="-25000">
                <a:latin typeface="Book Antiqua" panose="02040602050305030304" pitchFamily="18" charset="0"/>
              </a:rPr>
              <a:t>2</a:t>
            </a:r>
            <a:r>
              <a:rPr lang="en-US" altLang="en-US" sz="2400">
                <a:latin typeface="Book Antiqua" panose="02040602050305030304" pitchFamily="18" charset="0"/>
              </a:rPr>
              <a:t> = the reliability of component 2.</a:t>
            </a:r>
          </a:p>
          <a:p>
            <a:pPr>
              <a:spcBef>
                <a:spcPct val="0"/>
              </a:spcBef>
              <a:buClrTx/>
              <a:buSzTx/>
              <a:buFontTx/>
              <a:buNone/>
            </a:pPr>
            <a:r>
              <a:rPr lang="en-US" altLang="en-US" sz="2400">
                <a:latin typeface="Book Antiqua" panose="02040602050305030304" pitchFamily="18" charset="0"/>
              </a:rPr>
              <a:t>Therefore assuming independence:	</a:t>
            </a:r>
          </a:p>
          <a:p>
            <a:pPr>
              <a:spcBef>
                <a:spcPct val="0"/>
              </a:spcBef>
              <a:buClrTx/>
              <a:buSzTx/>
              <a:buFontTx/>
              <a:buNone/>
            </a:pPr>
            <a:r>
              <a:rPr lang="en-US" altLang="en-US" sz="2400">
                <a:latin typeface="Book Antiqua" panose="02040602050305030304" pitchFamily="18" charset="0"/>
              </a:rPr>
              <a:t>R</a:t>
            </a:r>
            <a:r>
              <a:rPr lang="en-US" altLang="en-US" sz="2400" baseline="-25000">
                <a:latin typeface="Book Antiqua" panose="02040602050305030304" pitchFamily="18" charset="0"/>
              </a:rPr>
              <a:t>s</a:t>
            </a:r>
            <a:r>
              <a:rPr lang="en-US" altLang="en-US" sz="2400">
                <a:latin typeface="Book Antiqua" panose="02040602050305030304" pitchFamily="18" charset="0"/>
              </a:rPr>
              <a:t> = P{E</a:t>
            </a:r>
            <a:r>
              <a:rPr lang="en-US" altLang="en-US" sz="2400" baseline="-25000">
                <a:latin typeface="Book Antiqua" panose="02040602050305030304" pitchFamily="18" charset="0"/>
              </a:rPr>
              <a:t>1</a:t>
            </a:r>
            <a:r>
              <a:rPr lang="en-US" altLang="en-US" sz="2400">
                <a:latin typeface="Book Antiqua" panose="02040602050305030304" pitchFamily="18" charset="0"/>
              </a:rPr>
              <a:t> </a:t>
            </a:r>
            <a:r>
              <a:rPr lang="en-US" altLang="en-US" sz="2400">
                <a:latin typeface="Symbol" panose="05050102010706020507" pitchFamily="18" charset="2"/>
              </a:rPr>
              <a:t>Ç</a:t>
            </a:r>
            <a:r>
              <a:rPr lang="en-US" altLang="en-US" sz="2400">
                <a:latin typeface="Book Antiqua" panose="02040602050305030304" pitchFamily="18" charset="0"/>
              </a:rPr>
              <a:t> E</a:t>
            </a:r>
            <a:r>
              <a:rPr lang="en-US" altLang="en-US" sz="2400" baseline="-25000">
                <a:latin typeface="Book Antiqua" panose="02040602050305030304" pitchFamily="18" charset="0"/>
              </a:rPr>
              <a:t>2</a:t>
            </a:r>
            <a:r>
              <a:rPr lang="en-US" altLang="en-US" sz="2400">
                <a:latin typeface="Book Antiqua" panose="02040602050305030304" pitchFamily="18" charset="0"/>
              </a:rPr>
              <a:t>} = P{E</a:t>
            </a:r>
            <a:r>
              <a:rPr lang="en-US" altLang="en-US" sz="2400" baseline="-25000">
                <a:latin typeface="Book Antiqua" panose="02040602050305030304" pitchFamily="18" charset="0"/>
              </a:rPr>
              <a:t>1</a:t>
            </a:r>
            <a:r>
              <a:rPr lang="en-US" altLang="en-US" sz="2400">
                <a:latin typeface="Book Antiqua" panose="02040602050305030304" pitchFamily="18" charset="0"/>
              </a:rPr>
              <a:t>} P{E</a:t>
            </a:r>
            <a:r>
              <a:rPr lang="en-US" altLang="en-US" sz="2400" baseline="-25000">
                <a:latin typeface="Book Antiqua" panose="02040602050305030304" pitchFamily="18" charset="0"/>
              </a:rPr>
              <a:t>2</a:t>
            </a:r>
            <a:r>
              <a:rPr lang="en-US" altLang="en-US" sz="2400">
                <a:latin typeface="Book Antiqua" panose="02040602050305030304" pitchFamily="18" charset="0"/>
              </a:rPr>
              <a:t>} = R</a:t>
            </a:r>
            <a:r>
              <a:rPr lang="en-US" altLang="en-US" sz="2400" baseline="-25000">
                <a:latin typeface="Book Antiqua" panose="02040602050305030304" pitchFamily="18" charset="0"/>
              </a:rPr>
              <a:t>1</a:t>
            </a:r>
            <a:r>
              <a:rPr lang="en-US" altLang="en-US" sz="2400">
                <a:latin typeface="Book Antiqua" panose="02040602050305030304" pitchFamily="18" charset="0"/>
              </a:rPr>
              <a:t> R</a:t>
            </a:r>
            <a:r>
              <a:rPr lang="en-US" altLang="en-US" sz="2400" baseline="-25000">
                <a:latin typeface="Book Antiqua" panose="02040602050305030304" pitchFamily="18" charset="0"/>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48"/>
          <p:cNvSpPr>
            <a:spLocks noGrp="1" noChangeArrowheads="1"/>
          </p:cNvSpPr>
          <p:nvPr>
            <p:ph type="title"/>
          </p:nvPr>
        </p:nvSpPr>
        <p:spPr>
          <a:xfrm>
            <a:off x="1066800" y="533400"/>
            <a:ext cx="7308850" cy="673100"/>
          </a:xfrm>
          <a:noFill/>
        </p:spPr>
        <p:txBody>
          <a:bodyPr/>
          <a:lstStyle/>
          <a:p>
            <a:pPr eaLnBrk="1" hangingPunct="1"/>
            <a:r>
              <a:rPr lang="en-US" altLang="en-US" sz="3600"/>
              <a:t>Combined Series - Parallel Systems</a:t>
            </a:r>
          </a:p>
        </p:txBody>
      </p:sp>
      <p:sp>
        <p:nvSpPr>
          <p:cNvPr id="48131" name="Rectangle 18"/>
          <p:cNvSpPr>
            <a:spLocks noGrp="1" noChangeArrowheads="1"/>
          </p:cNvSpPr>
          <p:nvPr>
            <p:ph idx="1"/>
          </p:nvPr>
        </p:nvSpPr>
        <p:spPr>
          <a:xfrm>
            <a:off x="3657600" y="3200400"/>
            <a:ext cx="4864100" cy="722313"/>
          </a:xfrm>
        </p:spPr>
        <p:txBody>
          <a:bodyPr/>
          <a:lstStyle/>
          <a:p>
            <a:pPr eaLnBrk="1" hangingPunct="1"/>
            <a:r>
              <a:rPr lang="en-US" altLang="en-US">
                <a:latin typeface="Book Antiqua" panose="02040602050305030304" pitchFamily="18" charset="0"/>
              </a:rPr>
              <a:t>R</a:t>
            </a:r>
            <a:r>
              <a:rPr lang="en-US" altLang="en-US" baseline="-25000">
                <a:latin typeface="Book Antiqua" panose="02040602050305030304" pitchFamily="18" charset="0"/>
              </a:rPr>
              <a:t>A</a:t>
            </a:r>
            <a:r>
              <a:rPr lang="en-US" altLang="en-US">
                <a:latin typeface="Book Antiqua" panose="02040602050305030304" pitchFamily="18" charset="0"/>
              </a:rPr>
              <a:t> = [ 1 - (1 - R</a:t>
            </a:r>
            <a:r>
              <a:rPr lang="en-US" altLang="en-US" baseline="-25000">
                <a:latin typeface="Book Antiqua" panose="02040602050305030304" pitchFamily="18" charset="0"/>
              </a:rPr>
              <a:t>1</a:t>
            </a:r>
            <a:r>
              <a:rPr lang="en-US" altLang="en-US">
                <a:latin typeface="Book Antiqua" panose="02040602050305030304" pitchFamily="18" charset="0"/>
              </a:rPr>
              <a:t>) (1 - R</a:t>
            </a:r>
            <a:r>
              <a:rPr lang="en-US" altLang="en-US" baseline="-25000">
                <a:latin typeface="Book Antiqua" panose="02040602050305030304" pitchFamily="18" charset="0"/>
              </a:rPr>
              <a:t>2</a:t>
            </a:r>
            <a:r>
              <a:rPr lang="en-US" altLang="en-US">
                <a:latin typeface="Book Antiqua" panose="02040602050305030304" pitchFamily="18" charset="0"/>
              </a:rPr>
              <a:t> )]</a:t>
            </a:r>
          </a:p>
        </p:txBody>
      </p:sp>
      <p:sp>
        <p:nvSpPr>
          <p:cNvPr id="19" name="Date Placeholder 3"/>
          <p:cNvSpPr>
            <a:spLocks noGrp="1"/>
          </p:cNvSpPr>
          <p:nvPr>
            <p:ph type="dt" sz="quarter" idx="10"/>
          </p:nvPr>
        </p:nvSpPr>
        <p:spPr/>
        <p:txBody>
          <a:bodyPr/>
          <a:lstStyle/>
          <a:p>
            <a:pPr>
              <a:defRPr/>
            </a:pPr>
            <a:r>
              <a:rPr lang="en-US"/>
              <a:t>Chapter 5</a:t>
            </a:r>
          </a:p>
        </p:txBody>
      </p:sp>
      <p:sp>
        <p:nvSpPr>
          <p:cNvPr id="48133"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159D8273-CE12-4259-AAF2-40F318542656}" type="slidenum">
              <a:rPr lang="en-US" altLang="en-US" sz="1400"/>
              <a:pPr>
                <a:spcBef>
                  <a:spcPct val="0"/>
                </a:spcBef>
                <a:buClrTx/>
                <a:buSzTx/>
                <a:buFontTx/>
                <a:buNone/>
              </a:pPr>
              <a:t>20</a:t>
            </a:fld>
            <a:endParaRPr lang="en-US" altLang="en-US" sz="1400"/>
          </a:p>
        </p:txBody>
      </p:sp>
      <p:grpSp>
        <p:nvGrpSpPr>
          <p:cNvPr id="48134" name="Group 3"/>
          <p:cNvGrpSpPr>
            <a:grpSpLocks/>
          </p:cNvGrpSpPr>
          <p:nvPr/>
        </p:nvGrpSpPr>
        <p:grpSpPr bwMode="auto">
          <a:xfrm>
            <a:off x="463550" y="1987550"/>
            <a:ext cx="2516188" cy="2578100"/>
            <a:chOff x="292" y="1252"/>
            <a:chExt cx="1585" cy="1624"/>
          </a:xfrm>
        </p:grpSpPr>
        <p:grpSp>
          <p:nvGrpSpPr>
            <p:cNvPr id="48135" name="Group 4"/>
            <p:cNvGrpSpPr>
              <a:grpSpLocks/>
            </p:cNvGrpSpPr>
            <p:nvPr/>
          </p:nvGrpSpPr>
          <p:grpSpPr bwMode="auto">
            <a:xfrm>
              <a:off x="724" y="1540"/>
              <a:ext cx="664" cy="424"/>
              <a:chOff x="724" y="1540"/>
              <a:chExt cx="664" cy="424"/>
            </a:xfrm>
          </p:grpSpPr>
          <p:sp>
            <p:nvSpPr>
              <p:cNvPr id="48147" name="Rectangle 5"/>
              <p:cNvSpPr>
                <a:spLocks noChangeArrowheads="1"/>
              </p:cNvSpPr>
              <p:nvPr/>
            </p:nvSpPr>
            <p:spPr bwMode="auto">
              <a:xfrm>
                <a:off x="724" y="1540"/>
                <a:ext cx="664" cy="424"/>
              </a:xfrm>
              <a:prstGeom prst="rect">
                <a:avLst/>
              </a:prstGeom>
              <a:solidFill>
                <a:srgbClr val="CCECFF"/>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8148" name="Rectangle 6"/>
              <p:cNvSpPr>
                <a:spLocks noChangeArrowheads="1"/>
              </p:cNvSpPr>
              <p:nvPr/>
            </p:nvSpPr>
            <p:spPr bwMode="auto">
              <a:xfrm>
                <a:off x="902" y="162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t>
                </a:r>
                <a:r>
                  <a:rPr lang="en-US" altLang="en-US" sz="2400" baseline="-25000">
                    <a:latin typeface="Times New Roman" panose="02020603050405020304" pitchFamily="18" charset="0"/>
                  </a:rPr>
                  <a:t>1</a:t>
                </a:r>
              </a:p>
            </p:txBody>
          </p:sp>
        </p:grpSp>
        <p:grpSp>
          <p:nvGrpSpPr>
            <p:cNvPr id="48136" name="Group 7"/>
            <p:cNvGrpSpPr>
              <a:grpSpLocks/>
            </p:cNvGrpSpPr>
            <p:nvPr/>
          </p:nvGrpSpPr>
          <p:grpSpPr bwMode="auto">
            <a:xfrm>
              <a:off x="724" y="2260"/>
              <a:ext cx="664" cy="424"/>
              <a:chOff x="724" y="2260"/>
              <a:chExt cx="664" cy="424"/>
            </a:xfrm>
          </p:grpSpPr>
          <p:sp>
            <p:nvSpPr>
              <p:cNvPr id="48145" name="Rectangle 8"/>
              <p:cNvSpPr>
                <a:spLocks noChangeArrowheads="1"/>
              </p:cNvSpPr>
              <p:nvPr/>
            </p:nvSpPr>
            <p:spPr bwMode="auto">
              <a:xfrm>
                <a:off x="724" y="2260"/>
                <a:ext cx="664" cy="424"/>
              </a:xfrm>
              <a:prstGeom prst="rect">
                <a:avLst/>
              </a:prstGeom>
              <a:solidFill>
                <a:srgbClr val="CCECFF"/>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8146" name="Rectangle 9"/>
              <p:cNvSpPr>
                <a:spLocks noChangeArrowheads="1"/>
              </p:cNvSpPr>
              <p:nvPr/>
            </p:nvSpPr>
            <p:spPr bwMode="auto">
              <a:xfrm>
                <a:off x="902" y="234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t>
                </a:r>
                <a:r>
                  <a:rPr lang="en-US" altLang="en-US" sz="2400" baseline="-25000">
                    <a:latin typeface="Times New Roman" panose="02020603050405020304" pitchFamily="18" charset="0"/>
                  </a:rPr>
                  <a:t>2</a:t>
                </a:r>
              </a:p>
            </p:txBody>
          </p:sp>
        </p:grpSp>
        <p:sp>
          <p:nvSpPr>
            <p:cNvPr id="48137" name="Line 10"/>
            <p:cNvSpPr>
              <a:spLocks noChangeShapeType="1"/>
            </p:cNvSpPr>
            <p:nvPr/>
          </p:nvSpPr>
          <p:spPr bwMode="auto">
            <a:xfrm>
              <a:off x="432" y="1728"/>
              <a:ext cx="0" cy="7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8138" name="Line 11"/>
            <p:cNvSpPr>
              <a:spLocks noChangeShapeType="1"/>
            </p:cNvSpPr>
            <p:nvPr/>
          </p:nvSpPr>
          <p:spPr bwMode="auto">
            <a:xfrm>
              <a:off x="432" y="1728"/>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8139" name="Line 12"/>
            <p:cNvSpPr>
              <a:spLocks noChangeShapeType="1"/>
            </p:cNvSpPr>
            <p:nvPr/>
          </p:nvSpPr>
          <p:spPr bwMode="auto">
            <a:xfrm>
              <a:off x="432" y="2496"/>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8140" name="Line 13"/>
            <p:cNvSpPr>
              <a:spLocks noChangeShapeType="1"/>
            </p:cNvSpPr>
            <p:nvPr/>
          </p:nvSpPr>
          <p:spPr bwMode="auto">
            <a:xfrm>
              <a:off x="1680" y="1728"/>
              <a:ext cx="0" cy="7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8141" name="Line 14"/>
            <p:cNvSpPr>
              <a:spLocks noChangeShapeType="1"/>
            </p:cNvSpPr>
            <p:nvPr/>
          </p:nvSpPr>
          <p:spPr bwMode="auto">
            <a:xfrm>
              <a:off x="1392" y="2496"/>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8142" name="Line 15"/>
            <p:cNvSpPr>
              <a:spLocks noChangeShapeType="1"/>
            </p:cNvSpPr>
            <p:nvPr/>
          </p:nvSpPr>
          <p:spPr bwMode="auto">
            <a:xfrm>
              <a:off x="1392" y="1728"/>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8143" name="Oval 16"/>
            <p:cNvSpPr>
              <a:spLocks noChangeArrowheads="1"/>
            </p:cNvSpPr>
            <p:nvPr/>
          </p:nvSpPr>
          <p:spPr bwMode="auto">
            <a:xfrm>
              <a:off x="292" y="1252"/>
              <a:ext cx="1528" cy="1624"/>
            </a:xfrm>
            <a:prstGeom prst="ellipse">
              <a:avLst/>
            </a:prstGeom>
            <a:noFill/>
            <a:ln w="127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8144" name="Rectangle 17"/>
            <p:cNvSpPr>
              <a:spLocks noChangeArrowheads="1"/>
            </p:cNvSpPr>
            <p:nvPr/>
          </p:nvSpPr>
          <p:spPr bwMode="auto">
            <a:xfrm>
              <a:off x="1622" y="128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a:t>
              </a:r>
            </a:p>
          </p:txBody>
        </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47"/>
          <p:cNvSpPr>
            <a:spLocks noGrp="1" noChangeArrowheads="1"/>
          </p:cNvSpPr>
          <p:nvPr>
            <p:ph type="title"/>
          </p:nvPr>
        </p:nvSpPr>
        <p:spPr>
          <a:xfrm>
            <a:off x="1066800" y="463550"/>
            <a:ext cx="7461250" cy="673100"/>
          </a:xfrm>
          <a:noFill/>
        </p:spPr>
        <p:txBody>
          <a:bodyPr/>
          <a:lstStyle/>
          <a:p>
            <a:pPr eaLnBrk="1" hangingPunct="1"/>
            <a:r>
              <a:rPr lang="en-US" altLang="en-US" sz="3600"/>
              <a:t>Combined Series - Parallel Systems</a:t>
            </a:r>
          </a:p>
        </p:txBody>
      </p:sp>
      <p:sp>
        <p:nvSpPr>
          <p:cNvPr id="50179" name="Rectangle 18"/>
          <p:cNvSpPr>
            <a:spLocks noGrp="1" noChangeArrowheads="1"/>
          </p:cNvSpPr>
          <p:nvPr>
            <p:ph idx="1"/>
          </p:nvPr>
        </p:nvSpPr>
        <p:spPr>
          <a:xfrm>
            <a:off x="3505200" y="1600200"/>
            <a:ext cx="4864100" cy="722313"/>
          </a:xfrm>
        </p:spPr>
        <p:txBody>
          <a:bodyPr/>
          <a:lstStyle/>
          <a:p>
            <a:pPr eaLnBrk="1" hangingPunct="1"/>
            <a:r>
              <a:rPr lang="en-US" altLang="en-US">
                <a:latin typeface="Book Antiqua" panose="02040602050305030304" pitchFamily="18" charset="0"/>
              </a:rPr>
              <a:t>R</a:t>
            </a:r>
            <a:r>
              <a:rPr lang="en-US" altLang="en-US" baseline="-25000">
                <a:latin typeface="Book Antiqua" panose="02040602050305030304" pitchFamily="18" charset="0"/>
              </a:rPr>
              <a:t>A</a:t>
            </a:r>
            <a:r>
              <a:rPr lang="en-US" altLang="en-US">
                <a:latin typeface="Book Antiqua" panose="02040602050305030304" pitchFamily="18" charset="0"/>
              </a:rPr>
              <a:t> = [ 1 - (1 - R</a:t>
            </a:r>
            <a:r>
              <a:rPr lang="en-US" altLang="en-US" baseline="-25000">
                <a:latin typeface="Book Antiqua" panose="02040602050305030304" pitchFamily="18" charset="0"/>
              </a:rPr>
              <a:t>1</a:t>
            </a:r>
            <a:r>
              <a:rPr lang="en-US" altLang="en-US">
                <a:latin typeface="Book Antiqua" panose="02040602050305030304" pitchFamily="18" charset="0"/>
              </a:rPr>
              <a:t>) (1 - R</a:t>
            </a:r>
            <a:r>
              <a:rPr lang="en-US" altLang="en-US" baseline="-25000">
                <a:latin typeface="Book Antiqua" panose="02040602050305030304" pitchFamily="18" charset="0"/>
              </a:rPr>
              <a:t>2</a:t>
            </a:r>
            <a:r>
              <a:rPr lang="en-US" altLang="en-US">
                <a:latin typeface="Book Antiqua" panose="02040602050305030304" pitchFamily="18" charset="0"/>
              </a:rPr>
              <a:t> )]</a:t>
            </a:r>
          </a:p>
        </p:txBody>
      </p:sp>
      <p:sp>
        <p:nvSpPr>
          <p:cNvPr id="44" name="Date Placeholder 3"/>
          <p:cNvSpPr>
            <a:spLocks noGrp="1"/>
          </p:cNvSpPr>
          <p:nvPr>
            <p:ph type="dt" sz="quarter" idx="10"/>
          </p:nvPr>
        </p:nvSpPr>
        <p:spPr/>
        <p:txBody>
          <a:bodyPr/>
          <a:lstStyle/>
          <a:p>
            <a:pPr>
              <a:defRPr/>
            </a:pPr>
            <a:r>
              <a:rPr lang="en-US"/>
              <a:t>Chapter 5</a:t>
            </a:r>
          </a:p>
        </p:txBody>
      </p:sp>
      <p:sp>
        <p:nvSpPr>
          <p:cNvPr id="50181"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F410EC81-E988-4C3C-85F5-6961C5EF20A9}" type="slidenum">
              <a:rPr lang="en-US" altLang="en-US" sz="1400"/>
              <a:pPr>
                <a:spcBef>
                  <a:spcPct val="0"/>
                </a:spcBef>
                <a:buClrTx/>
                <a:buSzTx/>
                <a:buFontTx/>
                <a:buNone/>
              </a:pPr>
              <a:t>21</a:t>
            </a:fld>
            <a:endParaRPr lang="en-US" altLang="en-US" sz="1400"/>
          </a:p>
        </p:txBody>
      </p:sp>
      <p:grpSp>
        <p:nvGrpSpPr>
          <p:cNvPr id="50182" name="Group 3"/>
          <p:cNvGrpSpPr>
            <a:grpSpLocks/>
          </p:cNvGrpSpPr>
          <p:nvPr/>
        </p:nvGrpSpPr>
        <p:grpSpPr bwMode="auto">
          <a:xfrm>
            <a:off x="457200" y="1524000"/>
            <a:ext cx="2516188" cy="2578100"/>
            <a:chOff x="292" y="1252"/>
            <a:chExt cx="1585" cy="1624"/>
          </a:xfrm>
        </p:grpSpPr>
        <p:grpSp>
          <p:nvGrpSpPr>
            <p:cNvPr id="50208" name="Group 4"/>
            <p:cNvGrpSpPr>
              <a:grpSpLocks/>
            </p:cNvGrpSpPr>
            <p:nvPr/>
          </p:nvGrpSpPr>
          <p:grpSpPr bwMode="auto">
            <a:xfrm>
              <a:off x="724" y="1540"/>
              <a:ext cx="664" cy="424"/>
              <a:chOff x="724" y="1540"/>
              <a:chExt cx="664" cy="424"/>
            </a:xfrm>
          </p:grpSpPr>
          <p:sp>
            <p:nvSpPr>
              <p:cNvPr id="50220" name="Rectangle 5"/>
              <p:cNvSpPr>
                <a:spLocks noChangeArrowheads="1"/>
              </p:cNvSpPr>
              <p:nvPr/>
            </p:nvSpPr>
            <p:spPr bwMode="auto">
              <a:xfrm>
                <a:off x="724" y="1540"/>
                <a:ext cx="664" cy="424"/>
              </a:xfrm>
              <a:prstGeom prst="rect">
                <a:avLst/>
              </a:prstGeom>
              <a:solidFill>
                <a:srgbClr val="CCECFF"/>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0221" name="Rectangle 6"/>
              <p:cNvSpPr>
                <a:spLocks noChangeArrowheads="1"/>
              </p:cNvSpPr>
              <p:nvPr/>
            </p:nvSpPr>
            <p:spPr bwMode="auto">
              <a:xfrm>
                <a:off x="902" y="162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t>
                </a:r>
                <a:r>
                  <a:rPr lang="en-US" altLang="en-US" sz="2400" baseline="-25000">
                    <a:latin typeface="Times New Roman" panose="02020603050405020304" pitchFamily="18" charset="0"/>
                  </a:rPr>
                  <a:t>1</a:t>
                </a:r>
              </a:p>
            </p:txBody>
          </p:sp>
        </p:grpSp>
        <p:grpSp>
          <p:nvGrpSpPr>
            <p:cNvPr id="50209" name="Group 7"/>
            <p:cNvGrpSpPr>
              <a:grpSpLocks/>
            </p:cNvGrpSpPr>
            <p:nvPr/>
          </p:nvGrpSpPr>
          <p:grpSpPr bwMode="auto">
            <a:xfrm>
              <a:off x="724" y="2260"/>
              <a:ext cx="664" cy="424"/>
              <a:chOff x="724" y="2260"/>
              <a:chExt cx="664" cy="424"/>
            </a:xfrm>
          </p:grpSpPr>
          <p:sp>
            <p:nvSpPr>
              <p:cNvPr id="50218" name="Rectangle 8"/>
              <p:cNvSpPr>
                <a:spLocks noChangeArrowheads="1"/>
              </p:cNvSpPr>
              <p:nvPr/>
            </p:nvSpPr>
            <p:spPr bwMode="auto">
              <a:xfrm>
                <a:off x="724" y="2260"/>
                <a:ext cx="664" cy="424"/>
              </a:xfrm>
              <a:prstGeom prst="rect">
                <a:avLst/>
              </a:prstGeom>
              <a:solidFill>
                <a:srgbClr val="CCECFF"/>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0219" name="Rectangle 9"/>
              <p:cNvSpPr>
                <a:spLocks noChangeArrowheads="1"/>
              </p:cNvSpPr>
              <p:nvPr/>
            </p:nvSpPr>
            <p:spPr bwMode="auto">
              <a:xfrm>
                <a:off x="902" y="234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t>
                </a:r>
                <a:r>
                  <a:rPr lang="en-US" altLang="en-US" sz="2400" baseline="-25000">
                    <a:latin typeface="Times New Roman" panose="02020603050405020304" pitchFamily="18" charset="0"/>
                  </a:rPr>
                  <a:t>2</a:t>
                </a:r>
              </a:p>
            </p:txBody>
          </p:sp>
        </p:grpSp>
        <p:sp>
          <p:nvSpPr>
            <p:cNvPr id="50210" name="Line 10"/>
            <p:cNvSpPr>
              <a:spLocks noChangeShapeType="1"/>
            </p:cNvSpPr>
            <p:nvPr/>
          </p:nvSpPr>
          <p:spPr bwMode="auto">
            <a:xfrm>
              <a:off x="432" y="1728"/>
              <a:ext cx="0" cy="7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0211" name="Line 11"/>
            <p:cNvSpPr>
              <a:spLocks noChangeShapeType="1"/>
            </p:cNvSpPr>
            <p:nvPr/>
          </p:nvSpPr>
          <p:spPr bwMode="auto">
            <a:xfrm>
              <a:off x="432" y="1728"/>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0212" name="Line 12"/>
            <p:cNvSpPr>
              <a:spLocks noChangeShapeType="1"/>
            </p:cNvSpPr>
            <p:nvPr/>
          </p:nvSpPr>
          <p:spPr bwMode="auto">
            <a:xfrm>
              <a:off x="432" y="2496"/>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0213" name="Line 13"/>
            <p:cNvSpPr>
              <a:spLocks noChangeShapeType="1"/>
            </p:cNvSpPr>
            <p:nvPr/>
          </p:nvSpPr>
          <p:spPr bwMode="auto">
            <a:xfrm>
              <a:off x="1680" y="1728"/>
              <a:ext cx="0" cy="7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0214" name="Line 14"/>
            <p:cNvSpPr>
              <a:spLocks noChangeShapeType="1"/>
            </p:cNvSpPr>
            <p:nvPr/>
          </p:nvSpPr>
          <p:spPr bwMode="auto">
            <a:xfrm>
              <a:off x="1392" y="2496"/>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0215" name="Line 15"/>
            <p:cNvSpPr>
              <a:spLocks noChangeShapeType="1"/>
            </p:cNvSpPr>
            <p:nvPr/>
          </p:nvSpPr>
          <p:spPr bwMode="auto">
            <a:xfrm>
              <a:off x="1392" y="1728"/>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0216" name="Oval 16"/>
            <p:cNvSpPr>
              <a:spLocks noChangeArrowheads="1"/>
            </p:cNvSpPr>
            <p:nvPr/>
          </p:nvSpPr>
          <p:spPr bwMode="auto">
            <a:xfrm>
              <a:off x="292" y="1252"/>
              <a:ext cx="1528" cy="1624"/>
            </a:xfrm>
            <a:prstGeom prst="ellipse">
              <a:avLst/>
            </a:prstGeom>
            <a:noFill/>
            <a:ln w="127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0217" name="Rectangle 17"/>
            <p:cNvSpPr>
              <a:spLocks noChangeArrowheads="1"/>
            </p:cNvSpPr>
            <p:nvPr/>
          </p:nvSpPr>
          <p:spPr bwMode="auto">
            <a:xfrm>
              <a:off x="1622" y="128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a:t>
              </a:r>
            </a:p>
          </p:txBody>
        </p:sp>
      </p:grpSp>
      <p:grpSp>
        <p:nvGrpSpPr>
          <p:cNvPr id="50183" name="Group 19"/>
          <p:cNvGrpSpPr>
            <a:grpSpLocks/>
          </p:cNvGrpSpPr>
          <p:nvPr/>
        </p:nvGrpSpPr>
        <p:grpSpPr bwMode="auto">
          <a:xfrm>
            <a:off x="3276600" y="3276600"/>
            <a:ext cx="5537200" cy="2746375"/>
            <a:chOff x="2024" y="2438"/>
            <a:chExt cx="3488" cy="1730"/>
          </a:xfrm>
        </p:grpSpPr>
        <p:grpSp>
          <p:nvGrpSpPr>
            <p:cNvPr id="50185" name="Group 20"/>
            <p:cNvGrpSpPr>
              <a:grpSpLocks/>
            </p:cNvGrpSpPr>
            <p:nvPr/>
          </p:nvGrpSpPr>
          <p:grpSpPr bwMode="auto">
            <a:xfrm>
              <a:off x="4468" y="3124"/>
              <a:ext cx="664" cy="424"/>
              <a:chOff x="4468" y="3124"/>
              <a:chExt cx="664" cy="424"/>
            </a:xfrm>
          </p:grpSpPr>
          <p:sp>
            <p:nvSpPr>
              <p:cNvPr id="50206" name="Rectangle 21"/>
              <p:cNvSpPr>
                <a:spLocks noChangeArrowheads="1"/>
              </p:cNvSpPr>
              <p:nvPr/>
            </p:nvSpPr>
            <p:spPr bwMode="auto">
              <a:xfrm>
                <a:off x="4468" y="3124"/>
                <a:ext cx="664" cy="424"/>
              </a:xfrm>
              <a:prstGeom prst="rect">
                <a:avLst/>
              </a:prstGeom>
              <a:solidFill>
                <a:srgbClr val="CCECFF"/>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0207" name="Rectangle 22"/>
              <p:cNvSpPr>
                <a:spLocks noChangeArrowheads="1"/>
              </p:cNvSpPr>
              <p:nvPr/>
            </p:nvSpPr>
            <p:spPr bwMode="auto">
              <a:xfrm>
                <a:off x="4646" y="320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t>
                </a:r>
                <a:r>
                  <a:rPr lang="en-US" altLang="en-US" sz="2400" baseline="-25000">
                    <a:latin typeface="Times New Roman" panose="02020603050405020304" pitchFamily="18" charset="0"/>
                  </a:rPr>
                  <a:t>3</a:t>
                </a:r>
              </a:p>
            </p:txBody>
          </p:sp>
        </p:grpSp>
        <p:sp>
          <p:nvSpPr>
            <p:cNvPr id="50186" name="Line 23"/>
            <p:cNvSpPr>
              <a:spLocks noChangeShapeType="1"/>
            </p:cNvSpPr>
            <p:nvPr/>
          </p:nvSpPr>
          <p:spPr bwMode="auto">
            <a:xfrm>
              <a:off x="2448" y="3312"/>
              <a:ext cx="384"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0187" name="Line 24"/>
            <p:cNvSpPr>
              <a:spLocks noChangeShapeType="1"/>
            </p:cNvSpPr>
            <p:nvPr/>
          </p:nvSpPr>
          <p:spPr bwMode="auto">
            <a:xfrm>
              <a:off x="5136" y="3312"/>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0188" name="Line 25"/>
            <p:cNvSpPr>
              <a:spLocks noChangeShapeType="1"/>
            </p:cNvSpPr>
            <p:nvPr/>
          </p:nvSpPr>
          <p:spPr bwMode="auto">
            <a:xfrm>
              <a:off x="4080" y="3312"/>
              <a:ext cx="384"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50189" name="Group 26"/>
            <p:cNvGrpSpPr>
              <a:grpSpLocks/>
            </p:cNvGrpSpPr>
            <p:nvPr/>
          </p:nvGrpSpPr>
          <p:grpSpPr bwMode="auto">
            <a:xfrm>
              <a:off x="2692" y="2500"/>
              <a:ext cx="1585" cy="1624"/>
              <a:chOff x="2692" y="2500"/>
              <a:chExt cx="1585" cy="1624"/>
            </a:xfrm>
          </p:grpSpPr>
          <p:grpSp>
            <p:nvGrpSpPr>
              <p:cNvPr id="50192" name="Group 27"/>
              <p:cNvGrpSpPr>
                <a:grpSpLocks/>
              </p:cNvGrpSpPr>
              <p:nvPr/>
            </p:nvGrpSpPr>
            <p:grpSpPr bwMode="auto">
              <a:xfrm>
                <a:off x="3124" y="2788"/>
                <a:ext cx="664" cy="424"/>
                <a:chOff x="3124" y="2788"/>
                <a:chExt cx="664" cy="424"/>
              </a:xfrm>
            </p:grpSpPr>
            <p:sp>
              <p:nvSpPr>
                <p:cNvPr id="50204" name="Rectangle 28"/>
                <p:cNvSpPr>
                  <a:spLocks noChangeArrowheads="1"/>
                </p:cNvSpPr>
                <p:nvPr/>
              </p:nvSpPr>
              <p:spPr bwMode="auto">
                <a:xfrm>
                  <a:off x="3124" y="2788"/>
                  <a:ext cx="664" cy="424"/>
                </a:xfrm>
                <a:prstGeom prst="rect">
                  <a:avLst/>
                </a:prstGeom>
                <a:solidFill>
                  <a:srgbClr val="CCECFF"/>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0205" name="Rectangle 29"/>
                <p:cNvSpPr>
                  <a:spLocks noChangeArrowheads="1"/>
                </p:cNvSpPr>
                <p:nvPr/>
              </p:nvSpPr>
              <p:spPr bwMode="auto">
                <a:xfrm>
                  <a:off x="3302" y="287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t>
                  </a:r>
                  <a:r>
                    <a:rPr lang="en-US" altLang="en-US" sz="2400" baseline="-25000">
                      <a:latin typeface="Times New Roman" panose="02020603050405020304" pitchFamily="18" charset="0"/>
                    </a:rPr>
                    <a:t>1</a:t>
                  </a:r>
                </a:p>
              </p:txBody>
            </p:sp>
          </p:grpSp>
          <p:grpSp>
            <p:nvGrpSpPr>
              <p:cNvPr id="50193" name="Group 30"/>
              <p:cNvGrpSpPr>
                <a:grpSpLocks/>
              </p:cNvGrpSpPr>
              <p:nvPr/>
            </p:nvGrpSpPr>
            <p:grpSpPr bwMode="auto">
              <a:xfrm>
                <a:off x="3124" y="3508"/>
                <a:ext cx="664" cy="424"/>
                <a:chOff x="3124" y="3508"/>
                <a:chExt cx="664" cy="424"/>
              </a:xfrm>
            </p:grpSpPr>
            <p:sp>
              <p:nvSpPr>
                <p:cNvPr id="50202" name="Rectangle 31"/>
                <p:cNvSpPr>
                  <a:spLocks noChangeArrowheads="1"/>
                </p:cNvSpPr>
                <p:nvPr/>
              </p:nvSpPr>
              <p:spPr bwMode="auto">
                <a:xfrm>
                  <a:off x="3124" y="3508"/>
                  <a:ext cx="664" cy="424"/>
                </a:xfrm>
                <a:prstGeom prst="rect">
                  <a:avLst/>
                </a:prstGeom>
                <a:solidFill>
                  <a:srgbClr val="CCECFF"/>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0203" name="Rectangle 32"/>
                <p:cNvSpPr>
                  <a:spLocks noChangeArrowheads="1"/>
                </p:cNvSpPr>
                <p:nvPr/>
              </p:nvSpPr>
              <p:spPr bwMode="auto">
                <a:xfrm>
                  <a:off x="3302" y="359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t>
                  </a:r>
                  <a:r>
                    <a:rPr lang="en-US" altLang="en-US" sz="2400" baseline="-25000">
                      <a:latin typeface="Times New Roman" panose="02020603050405020304" pitchFamily="18" charset="0"/>
                    </a:rPr>
                    <a:t>2</a:t>
                  </a:r>
                </a:p>
              </p:txBody>
            </p:sp>
          </p:grpSp>
          <p:sp>
            <p:nvSpPr>
              <p:cNvPr id="50194" name="Line 33"/>
              <p:cNvSpPr>
                <a:spLocks noChangeShapeType="1"/>
              </p:cNvSpPr>
              <p:nvPr/>
            </p:nvSpPr>
            <p:spPr bwMode="auto">
              <a:xfrm>
                <a:off x="2832" y="2976"/>
                <a:ext cx="0" cy="7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0195" name="Line 34"/>
              <p:cNvSpPr>
                <a:spLocks noChangeShapeType="1"/>
              </p:cNvSpPr>
              <p:nvPr/>
            </p:nvSpPr>
            <p:spPr bwMode="auto">
              <a:xfrm>
                <a:off x="2832" y="2976"/>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0196" name="Line 35"/>
              <p:cNvSpPr>
                <a:spLocks noChangeShapeType="1"/>
              </p:cNvSpPr>
              <p:nvPr/>
            </p:nvSpPr>
            <p:spPr bwMode="auto">
              <a:xfrm>
                <a:off x="2832" y="3744"/>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0197" name="Line 36"/>
              <p:cNvSpPr>
                <a:spLocks noChangeShapeType="1"/>
              </p:cNvSpPr>
              <p:nvPr/>
            </p:nvSpPr>
            <p:spPr bwMode="auto">
              <a:xfrm>
                <a:off x="4080" y="2976"/>
                <a:ext cx="0" cy="7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0198" name="Line 37"/>
              <p:cNvSpPr>
                <a:spLocks noChangeShapeType="1"/>
              </p:cNvSpPr>
              <p:nvPr/>
            </p:nvSpPr>
            <p:spPr bwMode="auto">
              <a:xfrm>
                <a:off x="3792" y="3744"/>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0199" name="Line 38"/>
              <p:cNvSpPr>
                <a:spLocks noChangeShapeType="1"/>
              </p:cNvSpPr>
              <p:nvPr/>
            </p:nvSpPr>
            <p:spPr bwMode="auto">
              <a:xfrm>
                <a:off x="3792" y="2976"/>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0200" name="Oval 39"/>
              <p:cNvSpPr>
                <a:spLocks noChangeArrowheads="1"/>
              </p:cNvSpPr>
              <p:nvPr/>
            </p:nvSpPr>
            <p:spPr bwMode="auto">
              <a:xfrm>
                <a:off x="2692" y="2500"/>
                <a:ext cx="1528" cy="1624"/>
              </a:xfrm>
              <a:prstGeom prst="ellipse">
                <a:avLst/>
              </a:prstGeom>
              <a:noFill/>
              <a:ln w="127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0201" name="Rectangle 40"/>
              <p:cNvSpPr>
                <a:spLocks noChangeArrowheads="1"/>
              </p:cNvSpPr>
              <p:nvPr/>
            </p:nvSpPr>
            <p:spPr bwMode="auto">
              <a:xfrm>
                <a:off x="4022" y="253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a:t>
                </a:r>
              </a:p>
            </p:txBody>
          </p:sp>
        </p:grpSp>
        <p:sp>
          <p:nvSpPr>
            <p:cNvPr id="50190" name="Oval 41"/>
            <p:cNvSpPr>
              <a:spLocks noChangeArrowheads="1"/>
            </p:cNvSpPr>
            <p:nvPr/>
          </p:nvSpPr>
          <p:spPr bwMode="auto">
            <a:xfrm>
              <a:off x="2024" y="2456"/>
              <a:ext cx="3488" cy="1712"/>
            </a:xfrm>
            <a:prstGeom prst="ellipse">
              <a:avLst/>
            </a:prstGeom>
            <a:noFill/>
            <a:ln w="254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0191" name="Rectangle 42"/>
            <p:cNvSpPr>
              <a:spLocks noChangeArrowheads="1"/>
            </p:cNvSpPr>
            <p:nvPr/>
          </p:nvSpPr>
          <p:spPr bwMode="auto">
            <a:xfrm>
              <a:off x="4982" y="243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B</a:t>
              </a:r>
            </a:p>
          </p:txBody>
        </p:sp>
      </p:grpSp>
      <p:sp>
        <p:nvSpPr>
          <p:cNvPr id="50184" name="Rectangle 43"/>
          <p:cNvSpPr>
            <a:spLocks noChangeArrowheads="1"/>
          </p:cNvSpPr>
          <p:nvPr/>
        </p:nvSpPr>
        <p:spPr bwMode="auto">
          <a:xfrm>
            <a:off x="990600" y="4724400"/>
            <a:ext cx="1652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t>
            </a:r>
            <a:r>
              <a:rPr lang="en-US" altLang="en-US" sz="2400" baseline="-25000">
                <a:latin typeface="Times New Roman" panose="02020603050405020304" pitchFamily="18" charset="0"/>
              </a:rPr>
              <a:t>B</a:t>
            </a:r>
            <a:r>
              <a:rPr lang="en-US" altLang="en-US" sz="2400">
                <a:latin typeface="Times New Roman" panose="02020603050405020304" pitchFamily="18" charset="0"/>
              </a:rPr>
              <a:t> = R</a:t>
            </a:r>
            <a:r>
              <a:rPr lang="en-US" altLang="en-US" sz="2400" baseline="-25000">
                <a:latin typeface="Times New Roman" panose="02020603050405020304" pitchFamily="18" charset="0"/>
              </a:rPr>
              <a:t>A</a:t>
            </a:r>
            <a:r>
              <a:rPr lang="en-US" altLang="en-US" sz="2400">
                <a:latin typeface="Times New Roman" panose="02020603050405020304" pitchFamily="18" charset="0"/>
              </a:rPr>
              <a:t> R</a:t>
            </a:r>
            <a:r>
              <a:rPr lang="en-US" altLang="en-US" sz="2400" baseline="-25000">
                <a:latin typeface="Times New Roman" panose="02020603050405020304" pitchFamily="18" charset="0"/>
              </a:rPr>
              <a:t>3</a:t>
            </a:r>
            <a:r>
              <a:rPr lang="en-US" altLang="en-US" sz="2400">
                <a:latin typeface="Times New Roman" panose="02020603050405020304" pitchFamily="18" charset="0"/>
              </a:rPr>
              <a:t>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37"/>
          <p:cNvSpPr>
            <a:spLocks noGrp="1" noChangeArrowheads="1"/>
          </p:cNvSpPr>
          <p:nvPr>
            <p:ph type="title"/>
          </p:nvPr>
        </p:nvSpPr>
        <p:spPr>
          <a:xfrm>
            <a:off x="990600" y="463550"/>
            <a:ext cx="7537450" cy="673100"/>
          </a:xfrm>
          <a:noFill/>
        </p:spPr>
        <p:txBody>
          <a:bodyPr/>
          <a:lstStyle/>
          <a:p>
            <a:pPr eaLnBrk="1" hangingPunct="1"/>
            <a:r>
              <a:rPr lang="en-US" altLang="en-US" sz="3600"/>
              <a:t>Combined Series - Parallel Systems</a:t>
            </a:r>
          </a:p>
        </p:txBody>
      </p:sp>
      <p:sp>
        <p:nvSpPr>
          <p:cNvPr id="52227" name="Rectangle 3"/>
          <p:cNvSpPr>
            <a:spLocks noGrp="1" noChangeArrowheads="1"/>
          </p:cNvSpPr>
          <p:nvPr>
            <p:ph idx="1"/>
          </p:nvPr>
        </p:nvSpPr>
        <p:spPr>
          <a:xfrm>
            <a:off x="6096000" y="1463675"/>
            <a:ext cx="1892300" cy="804863"/>
          </a:xfrm>
        </p:spPr>
        <p:txBody>
          <a:bodyPr/>
          <a:lstStyle/>
          <a:p>
            <a:pPr eaLnBrk="1" hangingPunct="1"/>
            <a:r>
              <a:rPr lang="en-US" altLang="en-US"/>
              <a:t>R</a:t>
            </a:r>
            <a:r>
              <a:rPr lang="en-US" altLang="en-US" baseline="-25000"/>
              <a:t>C</a:t>
            </a:r>
            <a:r>
              <a:rPr lang="en-US" altLang="en-US"/>
              <a:t> = R</a:t>
            </a:r>
            <a:r>
              <a:rPr lang="en-US" altLang="en-US" baseline="-25000"/>
              <a:t>4</a:t>
            </a:r>
            <a:r>
              <a:rPr lang="en-US" altLang="en-US"/>
              <a:t> R</a:t>
            </a:r>
            <a:r>
              <a:rPr lang="en-US" altLang="en-US" baseline="-25000"/>
              <a:t>5</a:t>
            </a:r>
            <a:r>
              <a:rPr lang="en-US" altLang="en-US"/>
              <a:t> </a:t>
            </a:r>
          </a:p>
        </p:txBody>
      </p:sp>
      <p:sp>
        <p:nvSpPr>
          <p:cNvPr id="33" name="Date Placeholder 3"/>
          <p:cNvSpPr>
            <a:spLocks noGrp="1"/>
          </p:cNvSpPr>
          <p:nvPr>
            <p:ph type="dt" sz="quarter" idx="10"/>
          </p:nvPr>
        </p:nvSpPr>
        <p:spPr/>
        <p:txBody>
          <a:bodyPr/>
          <a:lstStyle/>
          <a:p>
            <a:pPr>
              <a:defRPr/>
            </a:pPr>
            <a:r>
              <a:rPr lang="en-US"/>
              <a:t>Chapter 5</a:t>
            </a:r>
          </a:p>
        </p:txBody>
      </p:sp>
      <p:sp>
        <p:nvSpPr>
          <p:cNvPr id="5222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A197AD3D-C422-4DEC-93DF-465DA640D596}" type="slidenum">
              <a:rPr lang="en-US" altLang="en-US" sz="1400"/>
              <a:pPr>
                <a:spcBef>
                  <a:spcPct val="0"/>
                </a:spcBef>
                <a:buClrTx/>
                <a:buSzTx/>
                <a:buFontTx/>
                <a:buNone/>
              </a:pPr>
              <a:t>22</a:t>
            </a:fld>
            <a:endParaRPr lang="en-US" altLang="en-US" sz="1400"/>
          </a:p>
        </p:txBody>
      </p:sp>
      <p:grpSp>
        <p:nvGrpSpPr>
          <p:cNvPr id="52230" name="Group 4"/>
          <p:cNvGrpSpPr>
            <a:grpSpLocks/>
          </p:cNvGrpSpPr>
          <p:nvPr/>
        </p:nvGrpSpPr>
        <p:grpSpPr bwMode="auto">
          <a:xfrm>
            <a:off x="381000" y="1295400"/>
            <a:ext cx="4787900" cy="1527175"/>
            <a:chOff x="192" y="1142"/>
            <a:chExt cx="3016" cy="962"/>
          </a:xfrm>
        </p:grpSpPr>
        <p:grpSp>
          <p:nvGrpSpPr>
            <p:cNvPr id="52247" name="Group 5"/>
            <p:cNvGrpSpPr>
              <a:grpSpLocks/>
            </p:cNvGrpSpPr>
            <p:nvPr/>
          </p:nvGrpSpPr>
          <p:grpSpPr bwMode="auto">
            <a:xfrm>
              <a:off x="192" y="1304"/>
              <a:ext cx="3016" cy="800"/>
              <a:chOff x="192" y="1304"/>
              <a:chExt cx="3016" cy="800"/>
            </a:xfrm>
          </p:grpSpPr>
          <p:grpSp>
            <p:nvGrpSpPr>
              <p:cNvPr id="52249" name="Group 6"/>
              <p:cNvGrpSpPr>
                <a:grpSpLocks/>
              </p:cNvGrpSpPr>
              <p:nvPr/>
            </p:nvGrpSpPr>
            <p:grpSpPr bwMode="auto">
              <a:xfrm>
                <a:off x="916" y="1492"/>
                <a:ext cx="664" cy="424"/>
                <a:chOff x="916" y="1492"/>
                <a:chExt cx="664" cy="424"/>
              </a:xfrm>
            </p:grpSpPr>
            <p:sp>
              <p:nvSpPr>
                <p:cNvPr id="52257" name="Rectangle 7"/>
                <p:cNvSpPr>
                  <a:spLocks noChangeArrowheads="1"/>
                </p:cNvSpPr>
                <p:nvPr/>
              </p:nvSpPr>
              <p:spPr bwMode="auto">
                <a:xfrm>
                  <a:off x="916" y="1492"/>
                  <a:ext cx="664" cy="424"/>
                </a:xfrm>
                <a:prstGeom prst="rect">
                  <a:avLst/>
                </a:prstGeom>
                <a:solidFill>
                  <a:srgbClr val="CCECFF"/>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2258" name="Rectangle 8"/>
                <p:cNvSpPr>
                  <a:spLocks noChangeArrowheads="1"/>
                </p:cNvSpPr>
                <p:nvPr/>
              </p:nvSpPr>
              <p:spPr bwMode="auto">
                <a:xfrm>
                  <a:off x="1094" y="157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t>
                  </a:r>
                  <a:r>
                    <a:rPr lang="en-US" altLang="en-US" sz="2400" baseline="-25000">
                      <a:latin typeface="Times New Roman" panose="02020603050405020304" pitchFamily="18" charset="0"/>
                    </a:rPr>
                    <a:t>4</a:t>
                  </a:r>
                </a:p>
              </p:txBody>
            </p:sp>
          </p:grpSp>
          <p:grpSp>
            <p:nvGrpSpPr>
              <p:cNvPr id="52250" name="Group 9"/>
              <p:cNvGrpSpPr>
                <a:grpSpLocks/>
              </p:cNvGrpSpPr>
              <p:nvPr/>
            </p:nvGrpSpPr>
            <p:grpSpPr bwMode="auto">
              <a:xfrm>
                <a:off x="2164" y="1492"/>
                <a:ext cx="664" cy="424"/>
                <a:chOff x="2164" y="1492"/>
                <a:chExt cx="664" cy="424"/>
              </a:xfrm>
            </p:grpSpPr>
            <p:sp>
              <p:nvSpPr>
                <p:cNvPr id="52255" name="Rectangle 10"/>
                <p:cNvSpPr>
                  <a:spLocks noChangeArrowheads="1"/>
                </p:cNvSpPr>
                <p:nvPr/>
              </p:nvSpPr>
              <p:spPr bwMode="auto">
                <a:xfrm>
                  <a:off x="2164" y="1492"/>
                  <a:ext cx="664" cy="424"/>
                </a:xfrm>
                <a:prstGeom prst="rect">
                  <a:avLst/>
                </a:prstGeom>
                <a:solidFill>
                  <a:srgbClr val="CCECFF"/>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2256" name="Rectangle 11"/>
                <p:cNvSpPr>
                  <a:spLocks noChangeArrowheads="1"/>
                </p:cNvSpPr>
                <p:nvPr/>
              </p:nvSpPr>
              <p:spPr bwMode="auto">
                <a:xfrm>
                  <a:off x="2342" y="157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t>
                  </a:r>
                  <a:r>
                    <a:rPr lang="en-US" altLang="en-US" sz="2400" baseline="-25000">
                      <a:latin typeface="Times New Roman" panose="02020603050405020304" pitchFamily="18" charset="0"/>
                    </a:rPr>
                    <a:t>5</a:t>
                  </a:r>
                </a:p>
              </p:txBody>
            </p:sp>
          </p:grpSp>
          <p:sp>
            <p:nvSpPr>
              <p:cNvPr id="52251" name="Line 12"/>
              <p:cNvSpPr>
                <a:spLocks noChangeShapeType="1"/>
              </p:cNvSpPr>
              <p:nvPr/>
            </p:nvSpPr>
            <p:spPr bwMode="auto">
              <a:xfrm>
                <a:off x="192" y="1728"/>
                <a:ext cx="72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2252" name="Line 13"/>
              <p:cNvSpPr>
                <a:spLocks noChangeShapeType="1"/>
              </p:cNvSpPr>
              <p:nvPr/>
            </p:nvSpPr>
            <p:spPr bwMode="auto">
              <a:xfrm>
                <a:off x="2832" y="1728"/>
                <a:ext cx="240" cy="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53" name="Line 14"/>
              <p:cNvSpPr>
                <a:spLocks noChangeShapeType="1"/>
              </p:cNvSpPr>
              <p:nvPr/>
            </p:nvSpPr>
            <p:spPr bwMode="auto">
              <a:xfrm>
                <a:off x="1584" y="1728"/>
                <a:ext cx="576"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2254" name="Oval 15"/>
              <p:cNvSpPr>
                <a:spLocks noChangeArrowheads="1"/>
              </p:cNvSpPr>
              <p:nvPr/>
            </p:nvSpPr>
            <p:spPr bwMode="auto">
              <a:xfrm>
                <a:off x="392" y="1304"/>
                <a:ext cx="2816" cy="800"/>
              </a:xfrm>
              <a:prstGeom prst="ellipse">
                <a:avLst/>
              </a:prstGeom>
              <a:noFill/>
              <a:ln w="254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52248" name="Rectangle 16"/>
            <p:cNvSpPr>
              <a:spLocks noChangeArrowheads="1"/>
            </p:cNvSpPr>
            <p:nvPr/>
          </p:nvSpPr>
          <p:spPr bwMode="auto">
            <a:xfrm>
              <a:off x="2870" y="114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C</a:t>
              </a:r>
            </a:p>
          </p:txBody>
        </p:sp>
      </p:grpSp>
      <p:grpSp>
        <p:nvGrpSpPr>
          <p:cNvPr id="6" name="Group 17"/>
          <p:cNvGrpSpPr>
            <a:grpSpLocks/>
          </p:cNvGrpSpPr>
          <p:nvPr/>
        </p:nvGrpSpPr>
        <p:grpSpPr bwMode="auto">
          <a:xfrm>
            <a:off x="685800" y="3352800"/>
            <a:ext cx="5022850" cy="1381125"/>
            <a:chOff x="384" y="2534"/>
            <a:chExt cx="3164" cy="870"/>
          </a:xfrm>
        </p:grpSpPr>
        <p:sp>
          <p:nvSpPr>
            <p:cNvPr id="52233" name="Oval 18"/>
            <p:cNvSpPr>
              <a:spLocks noChangeArrowheads="1"/>
            </p:cNvSpPr>
            <p:nvPr/>
          </p:nvSpPr>
          <p:spPr bwMode="auto">
            <a:xfrm>
              <a:off x="676" y="3076"/>
              <a:ext cx="1672" cy="328"/>
            </a:xfrm>
            <a:prstGeom prst="ellipse">
              <a:avLst/>
            </a:prstGeom>
            <a:solidFill>
              <a:srgbClr val="CCECFF"/>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2234" name="Oval 19"/>
            <p:cNvSpPr>
              <a:spLocks noChangeArrowheads="1"/>
            </p:cNvSpPr>
            <p:nvPr/>
          </p:nvSpPr>
          <p:spPr bwMode="auto">
            <a:xfrm>
              <a:off x="724" y="2548"/>
              <a:ext cx="1672" cy="328"/>
            </a:xfrm>
            <a:prstGeom prst="ellipse">
              <a:avLst/>
            </a:prstGeom>
            <a:solidFill>
              <a:srgbClr val="CCECFF"/>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2235" name="Rectangle 20"/>
            <p:cNvSpPr>
              <a:spLocks noChangeArrowheads="1"/>
            </p:cNvSpPr>
            <p:nvPr/>
          </p:nvSpPr>
          <p:spPr bwMode="auto">
            <a:xfrm>
              <a:off x="2932" y="2740"/>
              <a:ext cx="616" cy="472"/>
            </a:xfrm>
            <a:prstGeom prst="rect">
              <a:avLst/>
            </a:prstGeom>
            <a:solidFill>
              <a:srgbClr val="CCECFF"/>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2236" name="Rectangle 21"/>
            <p:cNvSpPr>
              <a:spLocks noChangeArrowheads="1"/>
            </p:cNvSpPr>
            <p:nvPr/>
          </p:nvSpPr>
          <p:spPr bwMode="auto">
            <a:xfrm>
              <a:off x="3014" y="2870"/>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t>
              </a:r>
              <a:r>
                <a:rPr lang="en-US" altLang="en-US" sz="2400" baseline="-25000">
                  <a:latin typeface="Times New Roman" panose="02020603050405020304" pitchFamily="18" charset="0"/>
                </a:rPr>
                <a:t>6</a:t>
              </a:r>
              <a:r>
                <a:rPr lang="en-US" altLang="en-US" sz="2400">
                  <a:latin typeface="Times New Roman" panose="02020603050405020304" pitchFamily="18" charset="0"/>
                </a:rPr>
                <a:t> </a:t>
              </a:r>
            </a:p>
          </p:txBody>
        </p:sp>
        <p:sp>
          <p:nvSpPr>
            <p:cNvPr id="52237" name="Rectangle 22"/>
            <p:cNvSpPr>
              <a:spLocks noChangeArrowheads="1"/>
            </p:cNvSpPr>
            <p:nvPr/>
          </p:nvSpPr>
          <p:spPr bwMode="auto">
            <a:xfrm>
              <a:off x="1430" y="2534"/>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t>
              </a:r>
              <a:r>
                <a:rPr lang="en-US" altLang="en-US" sz="2400" baseline="-25000">
                  <a:latin typeface="Times New Roman" panose="02020603050405020304" pitchFamily="18" charset="0"/>
                </a:rPr>
                <a:t>B</a:t>
              </a:r>
            </a:p>
          </p:txBody>
        </p:sp>
        <p:sp>
          <p:nvSpPr>
            <p:cNvPr id="52238" name="Rectangle 23"/>
            <p:cNvSpPr>
              <a:spLocks noChangeArrowheads="1"/>
            </p:cNvSpPr>
            <p:nvPr/>
          </p:nvSpPr>
          <p:spPr bwMode="auto">
            <a:xfrm>
              <a:off x="1430" y="3110"/>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t>
              </a:r>
              <a:r>
                <a:rPr lang="en-US" altLang="en-US" sz="2400" baseline="-25000">
                  <a:latin typeface="Times New Roman" panose="02020603050405020304" pitchFamily="18" charset="0"/>
                </a:rPr>
                <a:t>C</a:t>
              </a:r>
            </a:p>
          </p:txBody>
        </p:sp>
        <p:sp>
          <p:nvSpPr>
            <p:cNvPr id="52239" name="Line 24"/>
            <p:cNvSpPr>
              <a:spLocks noChangeShapeType="1"/>
            </p:cNvSpPr>
            <p:nvPr/>
          </p:nvSpPr>
          <p:spPr bwMode="auto">
            <a:xfrm>
              <a:off x="2592" y="2688"/>
              <a:ext cx="0"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2240" name="Line 25"/>
            <p:cNvSpPr>
              <a:spLocks noChangeShapeType="1"/>
            </p:cNvSpPr>
            <p:nvPr/>
          </p:nvSpPr>
          <p:spPr bwMode="auto">
            <a:xfrm>
              <a:off x="2400" y="2688"/>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2241" name="Line 26"/>
            <p:cNvSpPr>
              <a:spLocks noChangeShapeType="1"/>
            </p:cNvSpPr>
            <p:nvPr/>
          </p:nvSpPr>
          <p:spPr bwMode="auto">
            <a:xfrm>
              <a:off x="2352" y="3216"/>
              <a:ext cx="24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2242" name="Line 27"/>
            <p:cNvSpPr>
              <a:spLocks noChangeShapeType="1"/>
            </p:cNvSpPr>
            <p:nvPr/>
          </p:nvSpPr>
          <p:spPr bwMode="auto">
            <a:xfrm>
              <a:off x="2592" y="2976"/>
              <a:ext cx="336"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2243" name="Line 28"/>
            <p:cNvSpPr>
              <a:spLocks noChangeShapeType="1"/>
            </p:cNvSpPr>
            <p:nvPr/>
          </p:nvSpPr>
          <p:spPr bwMode="auto">
            <a:xfrm>
              <a:off x="528" y="2688"/>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2244" name="Line 29"/>
            <p:cNvSpPr>
              <a:spLocks noChangeShapeType="1"/>
            </p:cNvSpPr>
            <p:nvPr/>
          </p:nvSpPr>
          <p:spPr bwMode="auto">
            <a:xfrm>
              <a:off x="528" y="2688"/>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2245" name="Line 30"/>
            <p:cNvSpPr>
              <a:spLocks noChangeShapeType="1"/>
            </p:cNvSpPr>
            <p:nvPr/>
          </p:nvSpPr>
          <p:spPr bwMode="auto">
            <a:xfrm>
              <a:off x="528" y="3264"/>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2246" name="Line 31"/>
            <p:cNvSpPr>
              <a:spLocks noChangeShapeType="1"/>
            </p:cNvSpPr>
            <p:nvPr/>
          </p:nvSpPr>
          <p:spPr bwMode="auto">
            <a:xfrm>
              <a:off x="384" y="2976"/>
              <a:ext cx="144"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21536" name="Rectangle 32"/>
          <p:cNvSpPr>
            <a:spLocks noChangeArrowheads="1"/>
          </p:cNvSpPr>
          <p:nvPr/>
        </p:nvSpPr>
        <p:spPr bwMode="auto">
          <a:xfrm>
            <a:off x="2362200" y="5197475"/>
            <a:ext cx="4664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a:latin typeface="Times New Roman" panose="02020603050405020304" pitchFamily="18" charset="0"/>
              </a:rPr>
              <a:t>R</a:t>
            </a:r>
            <a:r>
              <a:rPr lang="en-US" altLang="en-US" baseline="-25000">
                <a:latin typeface="Times New Roman" panose="02020603050405020304" pitchFamily="18" charset="0"/>
              </a:rPr>
              <a:t>s</a:t>
            </a:r>
            <a:r>
              <a:rPr lang="en-US" altLang="en-US">
                <a:latin typeface="Times New Roman" panose="02020603050405020304" pitchFamily="18" charset="0"/>
              </a:rPr>
              <a:t> = [1 - (1 - R</a:t>
            </a:r>
            <a:r>
              <a:rPr lang="en-US" altLang="en-US" baseline="-25000">
                <a:latin typeface="Times New Roman" panose="02020603050405020304" pitchFamily="18" charset="0"/>
              </a:rPr>
              <a:t>B</a:t>
            </a:r>
            <a:r>
              <a:rPr lang="en-US" altLang="en-US">
                <a:latin typeface="Times New Roman" panose="02020603050405020304" pitchFamily="18" charset="0"/>
              </a:rPr>
              <a:t>) (1 - R</a:t>
            </a:r>
            <a:r>
              <a:rPr lang="en-US" altLang="en-US" baseline="-25000">
                <a:latin typeface="Times New Roman" panose="02020603050405020304" pitchFamily="18" charset="0"/>
              </a:rPr>
              <a:t>c</a:t>
            </a:r>
            <a:r>
              <a:rPr lang="en-US" altLang="en-US">
                <a:latin typeface="Times New Roman" panose="02020603050405020304" pitchFamily="18" charset="0"/>
              </a:rPr>
              <a:t>) ] R</a:t>
            </a:r>
            <a:r>
              <a:rPr lang="en-US" altLang="en-US" baseline="-25000">
                <a:latin typeface="Times New Roman" panose="02020603050405020304" pitchFamily="18" charset="0"/>
              </a:rPr>
              <a:t>6</a:t>
            </a:r>
            <a:r>
              <a:rPr lang="en-US" altLang="en-US" sz="2400">
                <a:latin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1536"/>
                                        </p:tgtEl>
                                        <p:attrNameLst>
                                          <p:attrName>style.visibility</p:attrName>
                                        </p:attrNameLst>
                                      </p:cBhvr>
                                      <p:to>
                                        <p:strVal val="visible"/>
                                      </p:to>
                                    </p:set>
                                    <p:anim calcmode="lin" valueType="num">
                                      <p:cBhvr additive="base">
                                        <p:cTn id="13" dur="500" fill="hold"/>
                                        <p:tgtEl>
                                          <p:spTgt spid="21536"/>
                                        </p:tgtEl>
                                        <p:attrNameLst>
                                          <p:attrName>ppt_x</p:attrName>
                                        </p:attrNameLst>
                                      </p:cBhvr>
                                      <p:tavLst>
                                        <p:tav tm="0">
                                          <p:val>
                                            <p:strVal val="#ppt_x"/>
                                          </p:val>
                                        </p:tav>
                                        <p:tav tm="100000">
                                          <p:val>
                                            <p:strVal val="#ppt_x"/>
                                          </p:val>
                                        </p:tav>
                                      </p:tavLst>
                                    </p:anim>
                                    <p:anim calcmode="lin" valueType="num">
                                      <p:cBhvr additive="base">
                                        <p:cTn id="14" dur="500" fill="hold"/>
                                        <p:tgtEl>
                                          <p:spTgt spid="2153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6"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981200" y="381000"/>
            <a:ext cx="5473700" cy="673100"/>
          </a:xfrm>
          <a:noFill/>
        </p:spPr>
        <p:txBody>
          <a:bodyPr/>
          <a:lstStyle/>
          <a:p>
            <a:pPr eaLnBrk="1" hangingPunct="1"/>
            <a:r>
              <a:rPr lang="en-US" altLang="en-US" sz="3600"/>
              <a:t>High Level Redundancy</a:t>
            </a:r>
          </a:p>
        </p:txBody>
      </p:sp>
      <p:graphicFrame>
        <p:nvGraphicFramePr>
          <p:cNvPr id="54275" name="Object 3"/>
          <p:cNvGraphicFramePr>
            <a:graphicFrameLocks/>
          </p:cNvGraphicFramePr>
          <p:nvPr>
            <p:ph idx="1"/>
          </p:nvPr>
        </p:nvGraphicFramePr>
        <p:xfrm>
          <a:off x="3355975" y="1682750"/>
          <a:ext cx="2278063" cy="2278063"/>
        </p:xfrm>
        <a:graphic>
          <a:graphicData uri="http://schemas.openxmlformats.org/presentationml/2006/ole">
            <mc:AlternateContent xmlns:mc="http://schemas.openxmlformats.org/markup-compatibility/2006">
              <mc:Choice xmlns:v="urn:schemas-microsoft-com:vml" Requires="v">
                <p:oleObj spid="_x0000_s54280" name="Document" r:id="rId4" imgW="3867336" imgH="1618648" progId="Word.Document.8">
                  <p:embed/>
                </p:oleObj>
              </mc:Choice>
              <mc:Fallback>
                <p:oleObj name="Document" r:id="rId4" imgW="3867336" imgH="1618648"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5975" y="1682750"/>
                        <a:ext cx="2278063" cy="227806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Date Placeholder 3"/>
          <p:cNvSpPr>
            <a:spLocks noGrp="1"/>
          </p:cNvSpPr>
          <p:nvPr>
            <p:ph type="dt" sz="quarter" idx="10"/>
          </p:nvPr>
        </p:nvSpPr>
        <p:spPr/>
        <p:txBody>
          <a:bodyPr/>
          <a:lstStyle/>
          <a:p>
            <a:pPr>
              <a:defRPr/>
            </a:pPr>
            <a:r>
              <a:rPr lang="en-US"/>
              <a:t>Chapter 5</a:t>
            </a:r>
          </a:p>
        </p:txBody>
      </p:sp>
      <p:sp>
        <p:nvSpPr>
          <p:cNvPr id="54277"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2210FD6E-8A91-4C66-BC2A-AF9A86A629EA}" type="slidenum">
              <a:rPr lang="en-US" altLang="en-US" sz="1400"/>
              <a:pPr>
                <a:spcBef>
                  <a:spcPct val="0"/>
                </a:spcBef>
                <a:buClrTx/>
                <a:buSzTx/>
                <a:buFontTx/>
                <a:buNone/>
              </a:pPr>
              <a:t>23</a:t>
            </a:fld>
            <a:endParaRPr lang="en-US" altLang="en-US" sz="1400"/>
          </a:p>
        </p:txBody>
      </p:sp>
      <p:sp>
        <p:nvSpPr>
          <p:cNvPr id="54278" name="Rectangle 4"/>
          <p:cNvSpPr>
            <a:spLocks noChangeArrowheads="1"/>
          </p:cNvSpPr>
          <p:nvPr/>
        </p:nvSpPr>
        <p:spPr bwMode="auto">
          <a:xfrm>
            <a:off x="838200" y="4572000"/>
            <a:ext cx="7588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a:latin typeface="Book Antiqua" panose="02040602050305030304" pitchFamily="18" charset="0"/>
              </a:rPr>
              <a:t>R</a:t>
            </a:r>
            <a:r>
              <a:rPr lang="en-US" altLang="en-US" baseline="-25000">
                <a:latin typeface="Book Antiqua" panose="02040602050305030304" pitchFamily="18" charset="0"/>
              </a:rPr>
              <a:t>high</a:t>
            </a:r>
            <a:r>
              <a:rPr lang="en-US" altLang="en-US">
                <a:latin typeface="Book Antiqua" panose="02040602050305030304" pitchFamily="18" charset="0"/>
              </a:rPr>
              <a:t>   = 1 - (1-R</a:t>
            </a:r>
            <a:r>
              <a:rPr lang="en-US" altLang="en-US" baseline="30000">
                <a:latin typeface="Book Antiqua" panose="02040602050305030304" pitchFamily="18" charset="0"/>
              </a:rPr>
              <a:t>2</a:t>
            </a:r>
            <a:r>
              <a:rPr lang="en-US" altLang="en-US">
                <a:latin typeface="Book Antiqua" panose="02040602050305030304" pitchFamily="18" charset="0"/>
              </a:rPr>
              <a:t> )</a:t>
            </a:r>
            <a:r>
              <a:rPr lang="en-US" altLang="en-US" baseline="30000">
                <a:latin typeface="Book Antiqua" panose="02040602050305030304" pitchFamily="18" charset="0"/>
              </a:rPr>
              <a:t>2</a:t>
            </a:r>
            <a:r>
              <a:rPr lang="en-US" altLang="en-US">
                <a:latin typeface="Book Antiqua" panose="02040602050305030304" pitchFamily="18" charset="0"/>
              </a:rPr>
              <a:t>  = 1 - [1-2 R</a:t>
            </a:r>
            <a:r>
              <a:rPr lang="en-US" altLang="en-US" baseline="30000">
                <a:latin typeface="Book Antiqua" panose="02040602050305030304" pitchFamily="18" charset="0"/>
              </a:rPr>
              <a:t>2</a:t>
            </a:r>
            <a:r>
              <a:rPr lang="en-US" altLang="en-US">
                <a:latin typeface="Book Antiqua" panose="02040602050305030304" pitchFamily="18" charset="0"/>
              </a:rPr>
              <a:t> +R</a:t>
            </a:r>
            <a:r>
              <a:rPr lang="en-US" altLang="en-US" baseline="30000">
                <a:latin typeface="Book Antiqua" panose="02040602050305030304" pitchFamily="18" charset="0"/>
              </a:rPr>
              <a:t>4</a:t>
            </a:r>
            <a:r>
              <a:rPr lang="en-US" altLang="en-US">
                <a:latin typeface="Book Antiqua" panose="02040602050305030304" pitchFamily="18" charset="0"/>
              </a:rPr>
              <a:t> ] = 2R</a:t>
            </a:r>
            <a:r>
              <a:rPr lang="en-US" altLang="en-US" baseline="30000">
                <a:latin typeface="Book Antiqua" panose="02040602050305030304" pitchFamily="18" charset="0"/>
              </a:rPr>
              <a:t>2</a:t>
            </a:r>
            <a:r>
              <a:rPr lang="en-US" altLang="en-US">
                <a:latin typeface="Book Antiqua" panose="02040602050305030304" pitchFamily="18" charset="0"/>
              </a:rPr>
              <a:t> - R</a:t>
            </a:r>
            <a:r>
              <a:rPr lang="en-US" altLang="en-US" baseline="30000">
                <a:latin typeface="Book Antiqua" panose="02040602050305030304" pitchFamily="18" charset="0"/>
              </a:rPr>
              <a:t>4</a:t>
            </a:r>
            <a:r>
              <a:rPr lang="en-US" altLang="en-US" sz="2400">
                <a:latin typeface="Book Antiqua" panose="02040602050305030304" pitchFamily="18" charset="0"/>
              </a:rPr>
              <a:t> </a:t>
            </a:r>
          </a:p>
        </p:txBody>
      </p:sp>
      <p:sp>
        <p:nvSpPr>
          <p:cNvPr id="54279" name="Text Box 6"/>
          <p:cNvSpPr txBox="1">
            <a:spLocks noChangeArrowheads="1"/>
          </p:cNvSpPr>
          <p:nvPr/>
        </p:nvSpPr>
        <p:spPr bwMode="auto">
          <a:xfrm>
            <a:off x="228600" y="6324600"/>
            <a:ext cx="987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Animated</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057400" y="457200"/>
            <a:ext cx="5473700" cy="673100"/>
          </a:xfrm>
          <a:noFill/>
        </p:spPr>
        <p:txBody>
          <a:bodyPr/>
          <a:lstStyle/>
          <a:p>
            <a:pPr eaLnBrk="1" hangingPunct="1"/>
            <a:r>
              <a:rPr lang="en-US" altLang="en-US" sz="3600"/>
              <a:t>Low Level Redundancy</a:t>
            </a:r>
          </a:p>
        </p:txBody>
      </p:sp>
      <p:sp>
        <p:nvSpPr>
          <p:cNvPr id="56323" name="Rectangle 3"/>
          <p:cNvSpPr>
            <a:spLocks noGrp="1" noChangeArrowheads="1"/>
          </p:cNvSpPr>
          <p:nvPr>
            <p:ph idx="1"/>
          </p:nvPr>
        </p:nvSpPr>
        <p:spPr>
          <a:xfrm>
            <a:off x="692150" y="4465638"/>
            <a:ext cx="7759700" cy="804862"/>
          </a:xfrm>
        </p:spPr>
        <p:txBody>
          <a:bodyPr/>
          <a:lstStyle/>
          <a:p>
            <a:pPr eaLnBrk="1" hangingPunct="1"/>
            <a:r>
              <a:rPr lang="en-US" altLang="en-US">
                <a:latin typeface="Book Antiqua" panose="02040602050305030304" pitchFamily="18" charset="0"/>
              </a:rPr>
              <a:t>R</a:t>
            </a:r>
            <a:r>
              <a:rPr lang="en-US" altLang="en-US" baseline="-25000">
                <a:latin typeface="Book Antiqua" panose="02040602050305030304" pitchFamily="18" charset="0"/>
              </a:rPr>
              <a:t>LOW</a:t>
            </a:r>
            <a:r>
              <a:rPr lang="en-US" altLang="en-US">
                <a:latin typeface="Book Antiqua" panose="02040602050305030304" pitchFamily="18" charset="0"/>
              </a:rPr>
              <a:t> = [1-(1-R)</a:t>
            </a:r>
            <a:r>
              <a:rPr lang="en-US" altLang="en-US" baseline="30000">
                <a:latin typeface="Book Antiqua" panose="02040602050305030304" pitchFamily="18" charset="0"/>
              </a:rPr>
              <a:t>2</a:t>
            </a:r>
            <a:r>
              <a:rPr lang="en-US" altLang="en-US">
                <a:latin typeface="Book Antiqua" panose="02040602050305030304" pitchFamily="18" charset="0"/>
              </a:rPr>
              <a:t>]</a:t>
            </a:r>
            <a:r>
              <a:rPr lang="en-US" altLang="en-US" baseline="30000">
                <a:latin typeface="Book Antiqua" panose="02040602050305030304" pitchFamily="18" charset="0"/>
              </a:rPr>
              <a:t>2</a:t>
            </a:r>
            <a:r>
              <a:rPr lang="en-US" altLang="en-US">
                <a:latin typeface="Book Antiqua" panose="02040602050305030304" pitchFamily="18" charset="0"/>
              </a:rPr>
              <a:t> = [1-(1-2R+R</a:t>
            </a:r>
            <a:r>
              <a:rPr lang="en-US" altLang="en-US" baseline="30000">
                <a:latin typeface="Book Antiqua" panose="02040602050305030304" pitchFamily="18" charset="0"/>
              </a:rPr>
              <a:t>2</a:t>
            </a:r>
            <a:r>
              <a:rPr lang="en-US" altLang="en-US">
                <a:latin typeface="Book Antiqua" panose="02040602050305030304" pitchFamily="18" charset="0"/>
              </a:rPr>
              <a:t>)]</a:t>
            </a:r>
            <a:r>
              <a:rPr lang="en-US" altLang="en-US" baseline="30000">
                <a:latin typeface="Book Antiqua" panose="02040602050305030304" pitchFamily="18" charset="0"/>
              </a:rPr>
              <a:t>2</a:t>
            </a:r>
            <a:r>
              <a:rPr lang="en-US" altLang="en-US">
                <a:latin typeface="Book Antiqua" panose="02040602050305030304" pitchFamily="18" charset="0"/>
              </a:rPr>
              <a:t> = (2R-R</a:t>
            </a:r>
            <a:r>
              <a:rPr lang="en-US" altLang="en-US" baseline="30000">
                <a:latin typeface="Book Antiqua" panose="02040602050305030304" pitchFamily="18" charset="0"/>
              </a:rPr>
              <a:t>2</a:t>
            </a:r>
            <a:r>
              <a:rPr lang="en-US" altLang="en-US">
                <a:latin typeface="Book Antiqua" panose="02040602050305030304" pitchFamily="18" charset="0"/>
              </a:rPr>
              <a:t>)</a:t>
            </a:r>
            <a:r>
              <a:rPr lang="en-US" altLang="en-US" baseline="30000">
                <a:latin typeface="Book Antiqua" panose="02040602050305030304" pitchFamily="18" charset="0"/>
              </a:rPr>
              <a:t>2</a:t>
            </a:r>
            <a:r>
              <a:rPr lang="en-US" altLang="en-US">
                <a:latin typeface="Book Antiqua" panose="02040602050305030304" pitchFamily="18" charset="0"/>
              </a:rPr>
              <a:t> </a:t>
            </a:r>
          </a:p>
        </p:txBody>
      </p:sp>
      <p:sp>
        <p:nvSpPr>
          <p:cNvPr id="5" name="Date Placeholder 3"/>
          <p:cNvSpPr>
            <a:spLocks noGrp="1"/>
          </p:cNvSpPr>
          <p:nvPr>
            <p:ph type="dt" sz="quarter" idx="10"/>
          </p:nvPr>
        </p:nvSpPr>
        <p:spPr/>
        <p:txBody>
          <a:bodyPr/>
          <a:lstStyle/>
          <a:p>
            <a:pPr>
              <a:defRPr/>
            </a:pPr>
            <a:r>
              <a:rPr lang="en-US"/>
              <a:t>Chapter 5</a:t>
            </a:r>
          </a:p>
        </p:txBody>
      </p:sp>
      <p:sp>
        <p:nvSpPr>
          <p:cNvPr id="5632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C4EF2992-84F3-4C93-9B48-501334B38953}" type="slidenum">
              <a:rPr lang="en-US" altLang="en-US" sz="1400"/>
              <a:pPr>
                <a:spcBef>
                  <a:spcPct val="0"/>
                </a:spcBef>
                <a:buClrTx/>
                <a:buSzTx/>
                <a:buFontTx/>
                <a:buNone/>
              </a:pPr>
              <a:t>24</a:t>
            </a:fld>
            <a:endParaRPr lang="en-US" altLang="en-US" sz="1400"/>
          </a:p>
        </p:txBody>
      </p:sp>
      <p:graphicFrame>
        <p:nvGraphicFramePr>
          <p:cNvPr id="56326" name="Object 4"/>
          <p:cNvGraphicFramePr>
            <a:graphicFrameLocks/>
          </p:cNvGraphicFramePr>
          <p:nvPr/>
        </p:nvGraphicFramePr>
        <p:xfrm>
          <a:off x="2597150" y="1835150"/>
          <a:ext cx="3859213" cy="2106613"/>
        </p:xfrm>
        <a:graphic>
          <a:graphicData uri="http://schemas.openxmlformats.org/presentationml/2006/ole">
            <mc:AlternateContent xmlns:mc="http://schemas.openxmlformats.org/markup-compatibility/2006">
              <mc:Choice xmlns:v="urn:schemas-microsoft-com:vml" Requires="v">
                <p:oleObj spid="_x0000_s56327" name="Document" r:id="rId4" imgW="4007800" imgH="1479031" progId="Word.Document.8">
                  <p:embed/>
                </p:oleObj>
              </mc:Choice>
              <mc:Fallback>
                <p:oleObj name="Document" r:id="rId4" imgW="4007800" imgH="1479031" progId="Word.Documen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7150" y="1835150"/>
                        <a:ext cx="3859213" cy="210661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295400" y="311150"/>
            <a:ext cx="7156450" cy="908050"/>
          </a:xfrm>
          <a:noFill/>
        </p:spPr>
        <p:txBody>
          <a:bodyPr/>
          <a:lstStyle/>
          <a:p>
            <a:pPr eaLnBrk="1" hangingPunct="1"/>
            <a:r>
              <a:rPr lang="en-US" altLang="en-US" sz="3600"/>
              <a:t>High vs Low Level Redundancy</a:t>
            </a:r>
          </a:p>
        </p:txBody>
      </p:sp>
      <p:sp>
        <p:nvSpPr>
          <p:cNvPr id="58371" name="Rectangle 3"/>
          <p:cNvSpPr>
            <a:spLocks noGrp="1" noChangeArrowheads="1"/>
          </p:cNvSpPr>
          <p:nvPr>
            <p:ph idx="1"/>
          </p:nvPr>
        </p:nvSpPr>
        <p:spPr/>
        <p:txBody>
          <a:bodyPr/>
          <a:lstStyle/>
          <a:p>
            <a:pPr algn="just" eaLnBrk="1" hangingPunct="1"/>
            <a:r>
              <a:rPr lang="en-US" altLang="en-US">
                <a:latin typeface="Book Antiqua" panose="02040602050305030304" pitchFamily="18" charset="0"/>
              </a:rPr>
              <a:t>R</a:t>
            </a:r>
            <a:r>
              <a:rPr lang="en-US" altLang="en-US" baseline="-25000">
                <a:latin typeface="Book Antiqua" panose="02040602050305030304" pitchFamily="18" charset="0"/>
              </a:rPr>
              <a:t>low</a:t>
            </a:r>
            <a:r>
              <a:rPr lang="en-US" altLang="en-US">
                <a:latin typeface="Book Antiqua" panose="02040602050305030304" pitchFamily="18" charset="0"/>
              </a:rPr>
              <a:t> - R</a:t>
            </a:r>
            <a:r>
              <a:rPr lang="en-US" altLang="en-US" baseline="-25000">
                <a:latin typeface="Book Antiqua" panose="02040602050305030304" pitchFamily="18" charset="0"/>
              </a:rPr>
              <a:t>high</a:t>
            </a:r>
            <a:r>
              <a:rPr lang="en-US" altLang="en-US">
                <a:latin typeface="Book Antiqua" panose="02040602050305030304" pitchFamily="18" charset="0"/>
              </a:rPr>
              <a:t> = (2R - R</a:t>
            </a:r>
            <a:r>
              <a:rPr lang="en-US" altLang="en-US" baseline="30000">
                <a:latin typeface="Book Antiqua" panose="02040602050305030304" pitchFamily="18" charset="0"/>
              </a:rPr>
              <a:t>2</a:t>
            </a:r>
            <a:r>
              <a:rPr lang="en-US" altLang="en-US">
                <a:latin typeface="Book Antiqua" panose="02040602050305030304" pitchFamily="18" charset="0"/>
              </a:rPr>
              <a:t>)</a:t>
            </a:r>
            <a:r>
              <a:rPr lang="en-US" altLang="en-US" baseline="30000">
                <a:latin typeface="Book Antiqua" panose="02040602050305030304" pitchFamily="18" charset="0"/>
              </a:rPr>
              <a:t>2</a:t>
            </a:r>
            <a:r>
              <a:rPr lang="en-US" altLang="en-US">
                <a:latin typeface="Book Antiqua" panose="02040602050305030304" pitchFamily="18" charset="0"/>
              </a:rPr>
              <a:t>- (2R</a:t>
            </a:r>
            <a:r>
              <a:rPr lang="en-US" altLang="en-US" baseline="30000">
                <a:latin typeface="Book Antiqua" panose="02040602050305030304" pitchFamily="18" charset="0"/>
              </a:rPr>
              <a:t>2 </a:t>
            </a:r>
            <a:r>
              <a:rPr lang="en-US" altLang="en-US">
                <a:latin typeface="Book Antiqua" panose="02040602050305030304" pitchFamily="18" charset="0"/>
              </a:rPr>
              <a:t>- R</a:t>
            </a:r>
            <a:r>
              <a:rPr lang="en-US" altLang="en-US" baseline="30000">
                <a:latin typeface="Book Antiqua" panose="02040602050305030304" pitchFamily="18" charset="0"/>
              </a:rPr>
              <a:t>4</a:t>
            </a:r>
            <a:r>
              <a:rPr lang="en-US" altLang="en-US">
                <a:latin typeface="Book Antiqua" panose="02040602050305030304" pitchFamily="18" charset="0"/>
              </a:rPr>
              <a:t>)</a:t>
            </a:r>
          </a:p>
          <a:p>
            <a:pPr algn="just" eaLnBrk="1" hangingPunct="1"/>
            <a:endParaRPr lang="en-US" altLang="en-US">
              <a:latin typeface="Book Antiqua" panose="02040602050305030304" pitchFamily="18" charset="0"/>
            </a:endParaRPr>
          </a:p>
          <a:p>
            <a:pPr algn="just" eaLnBrk="1" hangingPunct="1"/>
            <a:r>
              <a:rPr lang="en-US" altLang="en-US">
                <a:latin typeface="Book Antiqua" panose="02040602050305030304" pitchFamily="18" charset="0"/>
              </a:rPr>
              <a:t>= R</a:t>
            </a:r>
            <a:r>
              <a:rPr lang="en-US" altLang="en-US" baseline="30000">
                <a:latin typeface="Book Antiqua" panose="02040602050305030304" pitchFamily="18" charset="0"/>
              </a:rPr>
              <a:t>2 </a:t>
            </a:r>
            <a:r>
              <a:rPr lang="en-US" altLang="en-US">
                <a:latin typeface="Book Antiqua" panose="02040602050305030304" pitchFamily="18" charset="0"/>
              </a:rPr>
              <a:t>(2-R)</a:t>
            </a:r>
            <a:r>
              <a:rPr lang="en-US" altLang="en-US" baseline="30000">
                <a:latin typeface="Book Antiqua" panose="02040602050305030304" pitchFamily="18" charset="0"/>
              </a:rPr>
              <a:t>2 </a:t>
            </a:r>
            <a:r>
              <a:rPr lang="en-US" altLang="en-US">
                <a:latin typeface="Book Antiqua" panose="02040602050305030304" pitchFamily="18" charset="0"/>
              </a:rPr>
              <a:t>- R</a:t>
            </a:r>
            <a:r>
              <a:rPr lang="en-US" altLang="en-US" baseline="30000">
                <a:latin typeface="Book Antiqua" panose="02040602050305030304" pitchFamily="18" charset="0"/>
              </a:rPr>
              <a:t>2 </a:t>
            </a:r>
            <a:r>
              <a:rPr lang="en-US" altLang="en-US">
                <a:latin typeface="Book Antiqua" panose="02040602050305030304" pitchFamily="18" charset="0"/>
              </a:rPr>
              <a:t>(2 - R</a:t>
            </a:r>
            <a:r>
              <a:rPr lang="en-US" altLang="en-US" baseline="30000">
                <a:latin typeface="Book Antiqua" panose="02040602050305030304" pitchFamily="18" charset="0"/>
              </a:rPr>
              <a:t>2</a:t>
            </a:r>
            <a:r>
              <a:rPr lang="en-US" altLang="en-US">
                <a:latin typeface="Book Antiqua" panose="02040602050305030304" pitchFamily="18" charset="0"/>
              </a:rPr>
              <a:t>)</a:t>
            </a:r>
          </a:p>
          <a:p>
            <a:pPr algn="just" eaLnBrk="1" hangingPunct="1"/>
            <a:endParaRPr lang="en-US" altLang="en-US">
              <a:latin typeface="Book Antiqua" panose="02040602050305030304" pitchFamily="18" charset="0"/>
            </a:endParaRPr>
          </a:p>
          <a:p>
            <a:pPr algn="just" eaLnBrk="1" hangingPunct="1"/>
            <a:r>
              <a:rPr lang="en-US" altLang="en-US">
                <a:latin typeface="Book Antiqua" panose="02040602050305030304" pitchFamily="18" charset="0"/>
              </a:rPr>
              <a:t>= R</a:t>
            </a:r>
            <a:r>
              <a:rPr lang="en-US" altLang="en-US" baseline="30000">
                <a:latin typeface="Book Antiqua" panose="02040602050305030304" pitchFamily="18" charset="0"/>
              </a:rPr>
              <a:t>2</a:t>
            </a:r>
            <a:r>
              <a:rPr lang="en-US" altLang="en-US">
                <a:latin typeface="Book Antiqua" panose="02040602050305030304" pitchFamily="18" charset="0"/>
              </a:rPr>
              <a:t> [4 - 4R + R</a:t>
            </a:r>
            <a:r>
              <a:rPr lang="en-US" altLang="en-US" baseline="30000">
                <a:latin typeface="Book Antiqua" panose="02040602050305030304" pitchFamily="18" charset="0"/>
              </a:rPr>
              <a:t>2 </a:t>
            </a:r>
            <a:r>
              <a:rPr lang="en-US" altLang="en-US">
                <a:latin typeface="Book Antiqua" panose="02040602050305030304" pitchFamily="18" charset="0"/>
              </a:rPr>
              <a:t>- 2 + R</a:t>
            </a:r>
            <a:r>
              <a:rPr lang="en-US" altLang="en-US" baseline="30000">
                <a:latin typeface="Book Antiqua" panose="02040602050305030304" pitchFamily="18" charset="0"/>
              </a:rPr>
              <a:t>2</a:t>
            </a:r>
            <a:r>
              <a:rPr lang="en-US" altLang="en-US">
                <a:latin typeface="Book Antiqua" panose="02040602050305030304" pitchFamily="18" charset="0"/>
              </a:rPr>
              <a:t>]</a:t>
            </a:r>
          </a:p>
          <a:p>
            <a:pPr algn="just" eaLnBrk="1" hangingPunct="1"/>
            <a:endParaRPr lang="en-US" altLang="en-US">
              <a:latin typeface="Book Antiqua" panose="02040602050305030304" pitchFamily="18" charset="0"/>
            </a:endParaRPr>
          </a:p>
          <a:p>
            <a:pPr algn="just" eaLnBrk="1" hangingPunct="1"/>
            <a:r>
              <a:rPr lang="en-US" altLang="en-US">
                <a:latin typeface="Book Antiqua" panose="02040602050305030304" pitchFamily="18" charset="0"/>
              </a:rPr>
              <a:t>= 2 R</a:t>
            </a:r>
            <a:r>
              <a:rPr lang="en-US" altLang="en-US" baseline="30000">
                <a:latin typeface="Book Antiqua" panose="02040602050305030304" pitchFamily="18" charset="0"/>
              </a:rPr>
              <a:t>2</a:t>
            </a:r>
            <a:r>
              <a:rPr lang="en-US" altLang="en-US">
                <a:latin typeface="Book Antiqua" panose="02040602050305030304" pitchFamily="18" charset="0"/>
              </a:rPr>
              <a:t> [R</a:t>
            </a:r>
            <a:r>
              <a:rPr lang="en-US" altLang="en-US" baseline="30000">
                <a:latin typeface="Book Antiqua" panose="02040602050305030304" pitchFamily="18" charset="0"/>
              </a:rPr>
              <a:t>2 </a:t>
            </a:r>
            <a:r>
              <a:rPr lang="en-US" altLang="en-US">
                <a:latin typeface="Book Antiqua" panose="02040602050305030304" pitchFamily="18" charset="0"/>
              </a:rPr>
              <a:t>- 2R + 1] = 2 R</a:t>
            </a:r>
            <a:r>
              <a:rPr lang="en-US" altLang="en-US" baseline="30000">
                <a:latin typeface="Book Antiqua" panose="02040602050305030304" pitchFamily="18" charset="0"/>
              </a:rPr>
              <a:t>2 </a:t>
            </a:r>
            <a:r>
              <a:rPr lang="en-US" altLang="en-US">
                <a:latin typeface="Book Antiqua" panose="02040602050305030304" pitchFamily="18" charset="0"/>
              </a:rPr>
              <a:t>(R - 1)</a:t>
            </a:r>
            <a:r>
              <a:rPr lang="en-US" altLang="en-US" baseline="30000">
                <a:latin typeface="Book Antiqua" panose="02040602050305030304" pitchFamily="18" charset="0"/>
              </a:rPr>
              <a:t>2 </a:t>
            </a:r>
            <a:r>
              <a:rPr lang="en-US" altLang="en-US">
                <a:latin typeface="Symbol" panose="05050102010706020507" pitchFamily="18" charset="2"/>
              </a:rPr>
              <a:t>³ </a:t>
            </a:r>
            <a:r>
              <a:rPr lang="en-US" altLang="en-US">
                <a:latin typeface="Book Antiqua" panose="02040602050305030304" pitchFamily="18" charset="0"/>
              </a:rPr>
              <a:t>0</a:t>
            </a:r>
          </a:p>
        </p:txBody>
      </p:sp>
      <p:sp>
        <p:nvSpPr>
          <p:cNvPr id="4" name="Date Placeholder 3"/>
          <p:cNvSpPr>
            <a:spLocks noGrp="1"/>
          </p:cNvSpPr>
          <p:nvPr>
            <p:ph type="dt" sz="quarter" idx="10"/>
          </p:nvPr>
        </p:nvSpPr>
        <p:spPr/>
        <p:txBody>
          <a:bodyPr/>
          <a:lstStyle/>
          <a:p>
            <a:pPr>
              <a:defRPr/>
            </a:pPr>
            <a:r>
              <a:rPr lang="en-US"/>
              <a:t>Chapter 5</a:t>
            </a:r>
          </a:p>
        </p:txBody>
      </p:sp>
      <p:sp>
        <p:nvSpPr>
          <p:cNvPr id="58373"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B889A57C-39EA-44B2-A4EE-5D04EB0A9BB7}" type="slidenum">
              <a:rPr lang="en-US" altLang="en-US" sz="1400"/>
              <a:pPr>
                <a:spcBef>
                  <a:spcPct val="0"/>
                </a:spcBef>
                <a:buClrTx/>
                <a:buSzTx/>
                <a:buFontTx/>
                <a:buNone/>
              </a:pPr>
              <a:t>25</a:t>
            </a:fld>
            <a:endParaRPr lang="en-US" altLang="en-US" sz="140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057400" y="381000"/>
            <a:ext cx="5473700" cy="673100"/>
          </a:xfrm>
          <a:noFill/>
        </p:spPr>
        <p:txBody>
          <a:bodyPr/>
          <a:lstStyle/>
          <a:p>
            <a:pPr eaLnBrk="1" hangingPunct="1"/>
            <a:r>
              <a:rPr lang="en-US" altLang="en-US" sz="3600"/>
              <a:t>k-out-of-n Redundancy</a:t>
            </a:r>
          </a:p>
        </p:txBody>
      </p:sp>
      <p:graphicFrame>
        <p:nvGraphicFramePr>
          <p:cNvPr id="60419" name="Object 3"/>
          <p:cNvGraphicFramePr>
            <a:graphicFrameLocks/>
          </p:cNvGraphicFramePr>
          <p:nvPr>
            <p:ph idx="1"/>
          </p:nvPr>
        </p:nvGraphicFramePr>
        <p:xfrm>
          <a:off x="811213" y="2932113"/>
          <a:ext cx="7183437" cy="1428750"/>
        </p:xfrm>
        <a:graphic>
          <a:graphicData uri="http://schemas.openxmlformats.org/presentationml/2006/ole">
            <mc:AlternateContent xmlns:mc="http://schemas.openxmlformats.org/markup-compatibility/2006">
              <mc:Choice xmlns:v="urn:schemas-microsoft-com:vml" Requires="v">
                <p:oleObj spid="_x0000_s60426" name="Equation" r:id="rId4" imgW="2298700" imgH="457200" progId="Equation.3">
                  <p:embed/>
                </p:oleObj>
              </mc:Choice>
              <mc:Fallback>
                <p:oleObj name="Equation" r:id="rId4" imgW="2298700" imgH="4572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213" y="2932113"/>
                        <a:ext cx="7183437" cy="1428750"/>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Date Placeholder 3"/>
          <p:cNvSpPr>
            <a:spLocks noGrp="1"/>
          </p:cNvSpPr>
          <p:nvPr>
            <p:ph type="dt" sz="quarter" idx="10"/>
          </p:nvPr>
        </p:nvSpPr>
        <p:spPr/>
        <p:txBody>
          <a:bodyPr/>
          <a:lstStyle/>
          <a:p>
            <a:pPr>
              <a:defRPr/>
            </a:pPr>
            <a:r>
              <a:rPr lang="en-US"/>
              <a:t>Chapter 5</a:t>
            </a:r>
          </a:p>
        </p:txBody>
      </p:sp>
      <p:sp>
        <p:nvSpPr>
          <p:cNvPr id="60421"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0094CEF7-179F-4CC7-AF08-78B59975AA1D}" type="slidenum">
              <a:rPr lang="en-US" altLang="en-US" sz="1400"/>
              <a:pPr>
                <a:spcBef>
                  <a:spcPct val="0"/>
                </a:spcBef>
                <a:buClrTx/>
                <a:buSzTx/>
                <a:buFontTx/>
                <a:buNone/>
              </a:pPr>
              <a:t>26</a:t>
            </a:fld>
            <a:endParaRPr lang="en-US" altLang="en-US" sz="1400"/>
          </a:p>
        </p:txBody>
      </p:sp>
      <p:sp>
        <p:nvSpPr>
          <p:cNvPr id="60422" name="Rectangle 4"/>
          <p:cNvSpPr>
            <a:spLocks noChangeArrowheads="1"/>
          </p:cNvSpPr>
          <p:nvPr/>
        </p:nvSpPr>
        <p:spPr bwMode="auto">
          <a:xfrm>
            <a:off x="685800" y="1371600"/>
            <a:ext cx="74215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Let n = the number of redundant, identical and independent</a:t>
            </a:r>
          </a:p>
          <a:p>
            <a:pPr>
              <a:spcBef>
                <a:spcPct val="0"/>
              </a:spcBef>
              <a:buClrTx/>
              <a:buSzTx/>
              <a:buFontTx/>
              <a:buNone/>
            </a:pPr>
            <a:r>
              <a:rPr lang="en-US" altLang="en-US" sz="2400">
                <a:latin typeface="Times New Roman" panose="02020603050405020304" pitchFamily="18" charset="0"/>
              </a:rPr>
              <a:t>components each having a reliability of R. </a:t>
            </a:r>
          </a:p>
        </p:txBody>
      </p:sp>
      <p:sp>
        <p:nvSpPr>
          <p:cNvPr id="60423" name="Rectangle 5"/>
          <p:cNvSpPr>
            <a:spLocks noChangeArrowheads="1"/>
          </p:cNvSpPr>
          <p:nvPr/>
        </p:nvSpPr>
        <p:spPr bwMode="auto">
          <a:xfrm>
            <a:off x="714375" y="2286000"/>
            <a:ext cx="7378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Let X = a random variable, the number of components (out of n components) operating.  Then </a:t>
            </a:r>
          </a:p>
        </p:txBody>
      </p:sp>
      <p:sp>
        <p:nvSpPr>
          <p:cNvPr id="60424" name="Rectangle 6"/>
          <p:cNvSpPr>
            <a:spLocks noChangeArrowheads="1"/>
          </p:cNvSpPr>
          <p:nvPr/>
        </p:nvSpPr>
        <p:spPr bwMode="auto">
          <a:xfrm>
            <a:off x="762000" y="4572000"/>
            <a:ext cx="7824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If k (&lt;= n) components must operate for the system to operate:</a:t>
            </a:r>
          </a:p>
        </p:txBody>
      </p:sp>
      <p:graphicFrame>
        <p:nvGraphicFramePr>
          <p:cNvPr id="60425" name="Object 7"/>
          <p:cNvGraphicFramePr>
            <a:graphicFrameLocks/>
          </p:cNvGraphicFramePr>
          <p:nvPr/>
        </p:nvGraphicFramePr>
        <p:xfrm>
          <a:off x="2800350" y="5203825"/>
          <a:ext cx="3851275" cy="768350"/>
        </p:xfrm>
        <a:graphic>
          <a:graphicData uri="http://schemas.openxmlformats.org/presentationml/2006/ole">
            <mc:AlternateContent xmlns:mc="http://schemas.openxmlformats.org/markup-compatibility/2006">
              <mc:Choice xmlns:v="urn:schemas-microsoft-com:vml" Requires="v">
                <p:oleObj spid="_x0000_s60427" name="Equation" r:id="rId6" imgW="1104900" imgH="228600" progId="Equation.3">
                  <p:embed/>
                </p:oleObj>
              </mc:Choice>
              <mc:Fallback>
                <p:oleObj name="Equation" r:id="rId6" imgW="1104900" imgH="228600" progId="Equation.3">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0350" y="5203825"/>
                        <a:ext cx="3851275" cy="768350"/>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371600" y="228600"/>
            <a:ext cx="7467600" cy="1066800"/>
          </a:xfrm>
          <a:noFill/>
        </p:spPr>
        <p:txBody>
          <a:bodyPr/>
          <a:lstStyle/>
          <a:p>
            <a:pPr eaLnBrk="1" hangingPunct="1"/>
            <a:r>
              <a:rPr lang="en-US" altLang="en-US" sz="3600"/>
              <a:t>k-out-of-n Redundancy</a:t>
            </a:r>
            <a:br>
              <a:rPr lang="en-US" altLang="en-US" sz="3600"/>
            </a:br>
            <a:r>
              <a:rPr lang="en-US" altLang="en-US" sz="3600"/>
              <a:t>Exponential Distribution</a:t>
            </a:r>
          </a:p>
        </p:txBody>
      </p:sp>
      <p:graphicFrame>
        <p:nvGraphicFramePr>
          <p:cNvPr id="62467" name="Object 3"/>
          <p:cNvGraphicFramePr>
            <a:graphicFrameLocks/>
          </p:cNvGraphicFramePr>
          <p:nvPr>
            <p:ph idx="1"/>
          </p:nvPr>
        </p:nvGraphicFramePr>
        <p:xfrm>
          <a:off x="1016000" y="2020888"/>
          <a:ext cx="7061200" cy="1546225"/>
        </p:xfrm>
        <a:graphic>
          <a:graphicData uri="http://schemas.openxmlformats.org/presentationml/2006/ole">
            <mc:AlternateContent xmlns:mc="http://schemas.openxmlformats.org/markup-compatibility/2006">
              <mc:Choice xmlns:v="urn:schemas-microsoft-com:vml" Requires="v">
                <p:oleObj spid="_x0000_s62471" name="Equation" r:id="rId4" imgW="2146300" imgH="469900" progId="Equation.3">
                  <p:embed/>
                </p:oleObj>
              </mc:Choice>
              <mc:Fallback>
                <p:oleObj name="Equation" r:id="rId4" imgW="2146300" imgH="4699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020888"/>
                        <a:ext cx="7061200" cy="15462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Date Placeholder 3"/>
          <p:cNvSpPr>
            <a:spLocks noGrp="1"/>
          </p:cNvSpPr>
          <p:nvPr>
            <p:ph type="dt" sz="quarter" idx="10"/>
          </p:nvPr>
        </p:nvSpPr>
        <p:spPr/>
        <p:txBody>
          <a:bodyPr/>
          <a:lstStyle/>
          <a:p>
            <a:pPr>
              <a:defRPr/>
            </a:pPr>
            <a:r>
              <a:rPr lang="en-US"/>
              <a:t>Chapter 5</a:t>
            </a:r>
          </a:p>
        </p:txBody>
      </p:sp>
      <p:sp>
        <p:nvSpPr>
          <p:cNvPr id="6246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6A398709-F9EA-4095-A14B-EB9DA7A7A236}" type="slidenum">
              <a:rPr lang="en-US" altLang="en-US" sz="1400"/>
              <a:pPr>
                <a:spcBef>
                  <a:spcPct val="0"/>
                </a:spcBef>
                <a:buClrTx/>
                <a:buSzTx/>
                <a:buFontTx/>
                <a:buNone/>
              </a:pPr>
              <a:t>27</a:t>
            </a:fld>
            <a:endParaRPr lang="en-US" altLang="en-US" sz="1400"/>
          </a:p>
        </p:txBody>
      </p:sp>
      <p:graphicFrame>
        <p:nvGraphicFramePr>
          <p:cNvPr id="62470" name="Object 4"/>
          <p:cNvGraphicFramePr>
            <a:graphicFrameLocks/>
          </p:cNvGraphicFramePr>
          <p:nvPr/>
        </p:nvGraphicFramePr>
        <p:xfrm>
          <a:off x="1073150" y="4356100"/>
          <a:ext cx="6997700" cy="1273175"/>
        </p:xfrm>
        <a:graphic>
          <a:graphicData uri="http://schemas.openxmlformats.org/presentationml/2006/ole">
            <mc:AlternateContent xmlns:mc="http://schemas.openxmlformats.org/markup-compatibility/2006">
              <mc:Choice xmlns:v="urn:schemas-microsoft-com:vml" Requires="v">
                <p:oleObj spid="_x0000_s62472" name="Equation" r:id="rId6" imgW="2057400" imgH="393700" progId="Equation.3">
                  <p:embed/>
                </p:oleObj>
              </mc:Choice>
              <mc:Fallback>
                <p:oleObj name="Equation" r:id="rId6" imgW="2057400" imgH="3937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3150" y="4356100"/>
                        <a:ext cx="6997700" cy="12731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676400" y="457200"/>
            <a:ext cx="5473700" cy="673100"/>
          </a:xfrm>
        </p:spPr>
        <p:txBody>
          <a:bodyPr/>
          <a:lstStyle/>
          <a:p>
            <a:pPr eaLnBrk="1" hangingPunct="1"/>
            <a:r>
              <a:rPr lang="en-US" altLang="en-US" sz="3600"/>
              <a:t>A Very Good Example</a:t>
            </a:r>
          </a:p>
        </p:txBody>
      </p:sp>
      <p:sp>
        <p:nvSpPr>
          <p:cNvPr id="5" name="Date Placeholder 2"/>
          <p:cNvSpPr>
            <a:spLocks noGrp="1"/>
          </p:cNvSpPr>
          <p:nvPr>
            <p:ph type="dt" sz="quarter" idx="10"/>
          </p:nvPr>
        </p:nvSpPr>
        <p:spPr/>
        <p:txBody>
          <a:bodyPr/>
          <a:lstStyle/>
          <a:p>
            <a:pPr>
              <a:defRPr/>
            </a:pPr>
            <a:r>
              <a:rPr lang="en-US"/>
              <a:t>Chapter 5</a:t>
            </a:r>
          </a:p>
        </p:txBody>
      </p:sp>
      <p:sp>
        <p:nvSpPr>
          <p:cNvPr id="6451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4290A909-FDAE-41E2-99E2-88669BD91939}" type="slidenum">
              <a:rPr lang="en-US" altLang="en-US" sz="1400"/>
              <a:pPr>
                <a:spcBef>
                  <a:spcPct val="0"/>
                </a:spcBef>
                <a:buClrTx/>
                <a:buSzTx/>
                <a:buFontTx/>
                <a:buNone/>
              </a:pPr>
              <a:t>28</a:t>
            </a:fld>
            <a:endParaRPr lang="en-US" altLang="en-US" sz="1400"/>
          </a:p>
        </p:txBody>
      </p:sp>
      <p:sp>
        <p:nvSpPr>
          <p:cNvPr id="64517" name="Text Box 3"/>
          <p:cNvSpPr txBox="1">
            <a:spLocks noChangeArrowheads="1"/>
          </p:cNvSpPr>
          <p:nvPr/>
        </p:nvSpPr>
        <p:spPr bwMode="auto">
          <a:xfrm>
            <a:off x="457200" y="1447800"/>
            <a:ext cx="8088313"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Out of the 12 identical AC generators on the C-5 aircraft, at least</a:t>
            </a:r>
          </a:p>
          <a:p>
            <a:pPr>
              <a:spcBef>
                <a:spcPct val="0"/>
              </a:spcBef>
              <a:buClrTx/>
              <a:buSzTx/>
              <a:buFontTx/>
              <a:buNone/>
            </a:pPr>
            <a:r>
              <a:rPr lang="en-US" altLang="en-US" sz="2400">
                <a:latin typeface="Times New Roman" panose="02020603050405020304" pitchFamily="18" charset="0"/>
              </a:rPr>
              <a:t>9 of them most be operating in order for the aircraft to complete </a:t>
            </a:r>
          </a:p>
          <a:p>
            <a:pPr>
              <a:spcBef>
                <a:spcPct val="0"/>
              </a:spcBef>
              <a:buClrTx/>
              <a:buSzTx/>
              <a:buFontTx/>
              <a:buNone/>
            </a:pPr>
            <a:r>
              <a:rPr lang="en-US" altLang="en-US" sz="2400">
                <a:latin typeface="Times New Roman" panose="02020603050405020304" pitchFamily="18" charset="0"/>
              </a:rPr>
              <a:t>its mission.  Failures are known to follow an exponential</a:t>
            </a:r>
          </a:p>
          <a:p>
            <a:pPr>
              <a:spcBef>
                <a:spcPct val="0"/>
              </a:spcBef>
              <a:buClrTx/>
              <a:buSzTx/>
              <a:buFontTx/>
              <a:buNone/>
            </a:pPr>
            <a:r>
              <a:rPr lang="en-US" altLang="en-US" sz="2400">
                <a:latin typeface="Times New Roman" panose="02020603050405020304" pitchFamily="18" charset="0"/>
              </a:rPr>
              <a:t>distribution with a mean of 100 operating hours.  What is the</a:t>
            </a:r>
          </a:p>
          <a:p>
            <a:pPr>
              <a:spcBef>
                <a:spcPct val="0"/>
              </a:spcBef>
              <a:buClrTx/>
              <a:buSzTx/>
              <a:buFontTx/>
              <a:buNone/>
            </a:pPr>
            <a:r>
              <a:rPr lang="en-US" altLang="en-US" sz="2400">
                <a:latin typeface="Times New Roman" panose="02020603050405020304" pitchFamily="18" charset="0"/>
              </a:rPr>
              <a:t>reliability of the generator system over a 10 hour mission?  Find</a:t>
            </a:r>
          </a:p>
          <a:p>
            <a:pPr>
              <a:spcBef>
                <a:spcPct val="0"/>
              </a:spcBef>
              <a:buClrTx/>
              <a:buSzTx/>
              <a:buFontTx/>
              <a:buNone/>
            </a:pPr>
            <a:r>
              <a:rPr lang="en-US" altLang="en-US" sz="2400">
                <a:latin typeface="Times New Roman" panose="02020603050405020304" pitchFamily="18" charset="0"/>
              </a:rPr>
              <a:t>the MTTF.</a:t>
            </a:r>
          </a:p>
        </p:txBody>
      </p:sp>
      <p:pic>
        <p:nvPicPr>
          <p:cNvPr id="6451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733800"/>
            <a:ext cx="5591175"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752600" y="685800"/>
            <a:ext cx="5473700" cy="673100"/>
          </a:xfrm>
        </p:spPr>
        <p:txBody>
          <a:bodyPr/>
          <a:lstStyle/>
          <a:p>
            <a:pPr eaLnBrk="1" hangingPunct="1"/>
            <a:r>
              <a:rPr lang="en-US" altLang="en-US" sz="3600"/>
              <a:t>A Very Good Solution</a:t>
            </a:r>
          </a:p>
        </p:txBody>
      </p:sp>
      <p:sp>
        <p:nvSpPr>
          <p:cNvPr id="7" name="Date Placeholder 2"/>
          <p:cNvSpPr>
            <a:spLocks noGrp="1"/>
          </p:cNvSpPr>
          <p:nvPr>
            <p:ph type="dt" sz="quarter" idx="10"/>
          </p:nvPr>
        </p:nvSpPr>
        <p:spPr/>
        <p:txBody>
          <a:bodyPr/>
          <a:lstStyle/>
          <a:p>
            <a:pPr>
              <a:defRPr/>
            </a:pPr>
            <a:r>
              <a:rPr lang="en-US"/>
              <a:t>Chapter 5</a:t>
            </a:r>
          </a:p>
        </p:txBody>
      </p:sp>
      <p:sp>
        <p:nvSpPr>
          <p:cNvPr id="6656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5532442A-5DB7-4315-9708-A954E83D71CF}" type="slidenum">
              <a:rPr lang="en-US" altLang="en-US" sz="1400"/>
              <a:pPr>
                <a:spcBef>
                  <a:spcPct val="0"/>
                </a:spcBef>
                <a:buClrTx/>
                <a:buSzTx/>
                <a:buFontTx/>
                <a:buNone/>
              </a:pPr>
              <a:t>29</a:t>
            </a:fld>
            <a:endParaRPr lang="en-US" altLang="en-US" sz="1400"/>
          </a:p>
        </p:txBody>
      </p:sp>
      <p:graphicFrame>
        <p:nvGraphicFramePr>
          <p:cNvPr id="66565" name="Object 3"/>
          <p:cNvGraphicFramePr>
            <a:graphicFrameLocks noChangeAspect="1"/>
          </p:cNvGraphicFramePr>
          <p:nvPr/>
        </p:nvGraphicFramePr>
        <p:xfrm>
          <a:off x="990600" y="2590800"/>
          <a:ext cx="3683000" cy="514350"/>
        </p:xfrm>
        <a:graphic>
          <a:graphicData uri="http://schemas.openxmlformats.org/presentationml/2006/ole">
            <mc:AlternateContent xmlns:mc="http://schemas.openxmlformats.org/markup-compatibility/2006">
              <mc:Choice xmlns:v="urn:schemas-microsoft-com:vml" Requires="v">
                <p:oleObj spid="_x0000_s66569" name="Equation" r:id="rId4" imgW="1727200" imgH="241300" progId="Equation.DSMT4">
                  <p:embed/>
                </p:oleObj>
              </mc:Choice>
              <mc:Fallback>
                <p:oleObj name="Equation" r:id="rId4" imgW="1727200" imgH="2413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590800"/>
                        <a:ext cx="368300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6" name="Text Box 4"/>
          <p:cNvSpPr txBox="1">
            <a:spLocks noChangeArrowheads="1"/>
          </p:cNvSpPr>
          <p:nvPr/>
        </p:nvSpPr>
        <p:spPr bwMode="auto">
          <a:xfrm>
            <a:off x="914400" y="1828800"/>
            <a:ext cx="5276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Let T</a:t>
            </a:r>
            <a:r>
              <a:rPr lang="en-US" altLang="en-US" sz="2400" baseline="-25000">
                <a:latin typeface="Times New Roman" panose="02020603050405020304" pitchFamily="18" charset="0"/>
              </a:rPr>
              <a:t>i</a:t>
            </a:r>
            <a:r>
              <a:rPr lang="en-US" altLang="en-US" sz="2400">
                <a:latin typeface="Times New Roman" panose="02020603050405020304" pitchFamily="18" charset="0"/>
              </a:rPr>
              <a:t> = time to failure of the i</a:t>
            </a:r>
            <a:r>
              <a:rPr lang="en-US" altLang="en-US" sz="2400" baseline="30000">
                <a:latin typeface="Times New Roman" panose="02020603050405020304" pitchFamily="18" charset="0"/>
              </a:rPr>
              <a:t>th</a:t>
            </a:r>
            <a:r>
              <a:rPr lang="en-US" altLang="en-US" sz="2400">
                <a:latin typeface="Times New Roman" panose="02020603050405020304" pitchFamily="18" charset="0"/>
              </a:rPr>
              <a:t> generator</a:t>
            </a:r>
          </a:p>
        </p:txBody>
      </p:sp>
      <p:graphicFrame>
        <p:nvGraphicFramePr>
          <p:cNvPr id="66567" name="Object 5"/>
          <p:cNvGraphicFramePr>
            <a:graphicFrameLocks/>
          </p:cNvGraphicFramePr>
          <p:nvPr/>
        </p:nvGraphicFramePr>
        <p:xfrm>
          <a:off x="914400" y="3352800"/>
          <a:ext cx="7910513" cy="998538"/>
        </p:xfrm>
        <a:graphic>
          <a:graphicData uri="http://schemas.openxmlformats.org/presentationml/2006/ole">
            <mc:AlternateContent xmlns:mc="http://schemas.openxmlformats.org/markup-compatibility/2006">
              <mc:Choice xmlns:v="urn:schemas-microsoft-com:vml" Requires="v">
                <p:oleObj spid="_x0000_s66570" name="Equation" r:id="rId6" imgW="2717800" imgH="457200" progId="Equation.DSMT4">
                  <p:embed/>
                </p:oleObj>
              </mc:Choice>
              <mc:Fallback>
                <p:oleObj name="Equation" r:id="rId6" imgW="2717800" imgH="457200" progId="Equation.DSMT4">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3352800"/>
                        <a:ext cx="7910513" cy="99853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8" name="Object 6"/>
          <p:cNvGraphicFramePr>
            <a:graphicFrameLocks/>
          </p:cNvGraphicFramePr>
          <p:nvPr/>
        </p:nvGraphicFramePr>
        <p:xfrm>
          <a:off x="914400" y="4572000"/>
          <a:ext cx="6600825" cy="895350"/>
        </p:xfrm>
        <a:graphic>
          <a:graphicData uri="http://schemas.openxmlformats.org/presentationml/2006/ole">
            <mc:AlternateContent xmlns:mc="http://schemas.openxmlformats.org/markup-compatibility/2006">
              <mc:Choice xmlns:v="urn:schemas-microsoft-com:vml" Requires="v">
                <p:oleObj spid="_x0000_s66571" name="Equation" r:id="rId8" imgW="2019300" imgH="431800" progId="Equation.DSMT4">
                  <p:embed/>
                </p:oleObj>
              </mc:Choice>
              <mc:Fallback>
                <p:oleObj name="Equation" r:id="rId8" imgW="2019300" imgH="431800" progId="Equation.DSMT4">
                  <p:embed/>
                  <p:pic>
                    <p:nvPicPr>
                      <p:cNvPr id="0" name="Object 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4572000"/>
                        <a:ext cx="6600825" cy="8953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371600" y="381000"/>
            <a:ext cx="6311900" cy="673100"/>
          </a:xfrm>
          <a:noFill/>
        </p:spPr>
        <p:txBody>
          <a:bodyPr/>
          <a:lstStyle/>
          <a:p>
            <a:pPr eaLnBrk="1" hangingPunct="1"/>
            <a:r>
              <a:rPr lang="en-US" altLang="en-US" sz="3600"/>
              <a:t>Multiple Components in Series</a:t>
            </a:r>
          </a:p>
        </p:txBody>
      </p:sp>
      <p:sp>
        <p:nvSpPr>
          <p:cNvPr id="13315" name="Rectangle 3"/>
          <p:cNvSpPr>
            <a:spLocks noGrp="1" noChangeArrowheads="1"/>
          </p:cNvSpPr>
          <p:nvPr>
            <p:ph idx="1"/>
          </p:nvPr>
        </p:nvSpPr>
        <p:spPr>
          <a:xfrm>
            <a:off x="685800" y="1752600"/>
            <a:ext cx="7759700" cy="3340100"/>
          </a:xfrm>
        </p:spPr>
        <p:txBody>
          <a:bodyPr/>
          <a:lstStyle/>
          <a:p>
            <a:pPr algn="just" eaLnBrk="1" hangingPunct="1"/>
            <a:r>
              <a:rPr lang="en-US" altLang="en-US">
                <a:latin typeface="Book Antiqua" panose="02040602050305030304" pitchFamily="18" charset="0"/>
              </a:rPr>
              <a:t>Generalizing to n mutually independent components in series; </a:t>
            </a:r>
          </a:p>
          <a:p>
            <a:pPr algn="just" eaLnBrk="1" hangingPunct="1"/>
            <a:endParaRPr lang="en-US" altLang="en-US">
              <a:latin typeface="Book Antiqua" panose="02040602050305030304" pitchFamily="18" charset="0"/>
            </a:endParaRPr>
          </a:p>
          <a:p>
            <a:pPr algn="just" eaLnBrk="1" hangingPunct="1"/>
            <a:r>
              <a:rPr lang="en-US" altLang="en-US">
                <a:latin typeface="Book Antiqua" panose="02040602050305030304" pitchFamily="18" charset="0"/>
              </a:rPr>
              <a:t>            R</a:t>
            </a:r>
            <a:r>
              <a:rPr lang="en-US" altLang="en-US" baseline="-25000">
                <a:latin typeface="Book Antiqua" panose="02040602050305030304" pitchFamily="18" charset="0"/>
              </a:rPr>
              <a:t>s</a:t>
            </a:r>
            <a:r>
              <a:rPr lang="en-US" altLang="en-US">
                <a:latin typeface="Book Antiqua" panose="02040602050305030304" pitchFamily="18" charset="0"/>
              </a:rPr>
              <a:t>(t) = R</a:t>
            </a:r>
            <a:r>
              <a:rPr lang="en-US" altLang="en-US" baseline="-25000">
                <a:latin typeface="Book Antiqua" panose="02040602050305030304" pitchFamily="18" charset="0"/>
              </a:rPr>
              <a:t>1</a:t>
            </a:r>
            <a:r>
              <a:rPr lang="en-US" altLang="en-US">
                <a:latin typeface="Book Antiqua" panose="02040602050305030304" pitchFamily="18" charset="0"/>
              </a:rPr>
              <a:t>(t) x R</a:t>
            </a:r>
            <a:r>
              <a:rPr lang="en-US" altLang="en-US" baseline="-25000">
                <a:latin typeface="Book Antiqua" panose="02040602050305030304" pitchFamily="18" charset="0"/>
              </a:rPr>
              <a:t>2</a:t>
            </a:r>
            <a:r>
              <a:rPr lang="en-US" altLang="en-US">
                <a:latin typeface="Book Antiqua" panose="02040602050305030304" pitchFamily="18" charset="0"/>
              </a:rPr>
              <a:t>(t) x ... x R</a:t>
            </a:r>
            <a:r>
              <a:rPr lang="en-US" altLang="en-US" baseline="-25000">
                <a:latin typeface="Book Antiqua" panose="02040602050305030304" pitchFamily="18" charset="0"/>
              </a:rPr>
              <a:t>n</a:t>
            </a:r>
            <a:r>
              <a:rPr lang="en-US" altLang="en-US">
                <a:latin typeface="Book Antiqua" panose="02040602050305030304" pitchFamily="18" charset="0"/>
              </a:rPr>
              <a:t>(t)</a:t>
            </a:r>
          </a:p>
          <a:p>
            <a:pPr algn="just" eaLnBrk="1" hangingPunct="1"/>
            <a:endParaRPr lang="en-US" altLang="en-US">
              <a:latin typeface="Book Antiqua" panose="02040602050305030304" pitchFamily="18" charset="0"/>
            </a:endParaRPr>
          </a:p>
          <a:p>
            <a:pPr algn="just" eaLnBrk="1" hangingPunct="1"/>
            <a:r>
              <a:rPr lang="en-US" altLang="en-US">
                <a:latin typeface="Book Antiqua" panose="02040602050305030304" pitchFamily="18" charset="0"/>
              </a:rPr>
              <a:t>and     R</a:t>
            </a:r>
            <a:r>
              <a:rPr lang="en-US" altLang="en-US" baseline="-25000">
                <a:latin typeface="Book Antiqua" panose="02040602050305030304" pitchFamily="18" charset="0"/>
              </a:rPr>
              <a:t>s</a:t>
            </a:r>
            <a:r>
              <a:rPr lang="en-US" altLang="en-US">
                <a:latin typeface="Book Antiqua" panose="02040602050305030304" pitchFamily="18" charset="0"/>
              </a:rPr>
              <a:t>(t) </a:t>
            </a:r>
            <a:r>
              <a:rPr lang="en-US" altLang="en-US">
                <a:latin typeface="Symbol" panose="05050102010706020507" pitchFamily="18" charset="2"/>
              </a:rPr>
              <a:t>£</a:t>
            </a:r>
            <a:r>
              <a:rPr lang="en-US" altLang="en-US">
                <a:latin typeface="Book Antiqua" panose="02040602050305030304" pitchFamily="18" charset="0"/>
              </a:rPr>
              <a:t> min {R</a:t>
            </a:r>
            <a:r>
              <a:rPr lang="en-US" altLang="en-US" baseline="-25000">
                <a:latin typeface="Book Antiqua" panose="02040602050305030304" pitchFamily="18" charset="0"/>
              </a:rPr>
              <a:t>1</a:t>
            </a:r>
            <a:r>
              <a:rPr lang="en-US" altLang="en-US">
                <a:latin typeface="Book Antiqua" panose="02040602050305030304" pitchFamily="18" charset="0"/>
              </a:rPr>
              <a:t>(t), R</a:t>
            </a:r>
            <a:r>
              <a:rPr lang="en-US" altLang="en-US" baseline="-25000">
                <a:latin typeface="Book Antiqua" panose="02040602050305030304" pitchFamily="18" charset="0"/>
              </a:rPr>
              <a:t>2</a:t>
            </a:r>
            <a:r>
              <a:rPr lang="en-US" altLang="en-US">
                <a:latin typeface="Book Antiqua" panose="02040602050305030304" pitchFamily="18" charset="0"/>
              </a:rPr>
              <a:t>(t), ..., R</a:t>
            </a:r>
            <a:r>
              <a:rPr lang="en-US" altLang="en-US" baseline="-25000">
                <a:latin typeface="Book Antiqua" panose="02040602050305030304" pitchFamily="18" charset="0"/>
              </a:rPr>
              <a:t>n</a:t>
            </a:r>
            <a:r>
              <a:rPr lang="en-US" altLang="en-US">
                <a:latin typeface="Book Antiqua" panose="02040602050305030304" pitchFamily="18" charset="0"/>
              </a:rPr>
              <a:t>(t)}</a:t>
            </a:r>
          </a:p>
        </p:txBody>
      </p:sp>
      <p:sp>
        <p:nvSpPr>
          <p:cNvPr id="4" name="Date Placeholder 3"/>
          <p:cNvSpPr>
            <a:spLocks noGrp="1"/>
          </p:cNvSpPr>
          <p:nvPr>
            <p:ph type="dt" sz="quarter" idx="10"/>
          </p:nvPr>
        </p:nvSpPr>
        <p:spPr/>
        <p:txBody>
          <a:bodyPr/>
          <a:lstStyle/>
          <a:p>
            <a:pPr>
              <a:defRPr/>
            </a:pPr>
            <a:r>
              <a:rPr lang="en-US"/>
              <a:t>Chapter 5</a:t>
            </a:r>
          </a:p>
        </p:txBody>
      </p:sp>
      <p:sp>
        <p:nvSpPr>
          <p:cNvPr id="13317"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8D9CD0AC-5270-463C-ABA4-B3C5FC31E1A9}" type="slidenum">
              <a:rPr lang="en-US" altLang="en-US" sz="1400"/>
              <a:pPr>
                <a:spcBef>
                  <a:spcPct val="0"/>
                </a:spcBef>
                <a:buClrTx/>
                <a:buSzTx/>
                <a:buFontTx/>
                <a:buNone/>
              </a:pPr>
              <a:t>3</a:t>
            </a:fld>
            <a:endParaRPr lang="en-US" altLang="en-US"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752600" y="457200"/>
            <a:ext cx="5321300" cy="762000"/>
          </a:xfrm>
          <a:noFill/>
        </p:spPr>
        <p:txBody>
          <a:bodyPr/>
          <a:lstStyle/>
          <a:p>
            <a:pPr eaLnBrk="1" hangingPunct="1"/>
            <a:r>
              <a:rPr lang="en-US" altLang="en-US" sz="3600"/>
              <a:t>Complex Configurations</a:t>
            </a:r>
          </a:p>
        </p:txBody>
      </p:sp>
      <p:sp>
        <p:nvSpPr>
          <p:cNvPr id="68611" name="Rectangle 3"/>
          <p:cNvSpPr>
            <a:spLocks noGrp="1" noChangeArrowheads="1"/>
          </p:cNvSpPr>
          <p:nvPr>
            <p:ph idx="1"/>
          </p:nvPr>
        </p:nvSpPr>
        <p:spPr>
          <a:xfrm>
            <a:off x="615950" y="2139950"/>
            <a:ext cx="7759700" cy="4102100"/>
          </a:xfrm>
        </p:spPr>
        <p:txBody>
          <a:bodyPr/>
          <a:lstStyle/>
          <a:p>
            <a:pPr eaLnBrk="1" hangingPunct="1"/>
            <a:r>
              <a:rPr lang="en-US" altLang="en-US" sz="3200">
                <a:solidFill>
                  <a:schemeClr val="tx2"/>
                </a:solidFill>
              </a:rPr>
              <a:t>a.  linked network:</a:t>
            </a:r>
          </a:p>
        </p:txBody>
      </p:sp>
      <p:sp>
        <p:nvSpPr>
          <p:cNvPr id="29" name="Date Placeholder 3"/>
          <p:cNvSpPr>
            <a:spLocks noGrp="1"/>
          </p:cNvSpPr>
          <p:nvPr>
            <p:ph type="dt" sz="quarter" idx="10"/>
          </p:nvPr>
        </p:nvSpPr>
        <p:spPr/>
        <p:txBody>
          <a:bodyPr/>
          <a:lstStyle/>
          <a:p>
            <a:pPr>
              <a:defRPr/>
            </a:pPr>
            <a:r>
              <a:rPr lang="en-US"/>
              <a:t>Chapter 5</a:t>
            </a:r>
          </a:p>
        </p:txBody>
      </p:sp>
      <p:sp>
        <p:nvSpPr>
          <p:cNvPr id="68613"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C74C77DE-E9AF-4498-A4E6-088D4B537255}" type="slidenum">
              <a:rPr lang="en-US" altLang="en-US" sz="1400"/>
              <a:pPr>
                <a:spcBef>
                  <a:spcPct val="0"/>
                </a:spcBef>
                <a:buClrTx/>
                <a:buSzTx/>
                <a:buFontTx/>
                <a:buNone/>
              </a:pPr>
              <a:t>30</a:t>
            </a:fld>
            <a:endParaRPr lang="en-US" altLang="en-US" sz="1400"/>
          </a:p>
        </p:txBody>
      </p:sp>
      <p:grpSp>
        <p:nvGrpSpPr>
          <p:cNvPr id="68614" name="Group 4"/>
          <p:cNvGrpSpPr>
            <a:grpSpLocks/>
          </p:cNvGrpSpPr>
          <p:nvPr/>
        </p:nvGrpSpPr>
        <p:grpSpPr bwMode="auto">
          <a:xfrm>
            <a:off x="1828800" y="3246438"/>
            <a:ext cx="5029200" cy="1951037"/>
            <a:chOff x="1152" y="2045"/>
            <a:chExt cx="3168" cy="1229"/>
          </a:xfrm>
        </p:grpSpPr>
        <p:sp>
          <p:nvSpPr>
            <p:cNvPr id="68615" name="Rectangle 5"/>
            <p:cNvSpPr>
              <a:spLocks noChangeArrowheads="1"/>
            </p:cNvSpPr>
            <p:nvPr/>
          </p:nvSpPr>
          <p:spPr bwMode="auto">
            <a:xfrm>
              <a:off x="1536" y="2068"/>
              <a:ext cx="435" cy="3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8616" name="Rectangle 6"/>
            <p:cNvSpPr>
              <a:spLocks noChangeArrowheads="1"/>
            </p:cNvSpPr>
            <p:nvPr/>
          </p:nvSpPr>
          <p:spPr bwMode="auto">
            <a:xfrm>
              <a:off x="3374" y="2068"/>
              <a:ext cx="435" cy="3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8617" name="Rectangle 7"/>
            <p:cNvSpPr>
              <a:spLocks noChangeArrowheads="1"/>
            </p:cNvSpPr>
            <p:nvPr/>
          </p:nvSpPr>
          <p:spPr bwMode="auto">
            <a:xfrm>
              <a:off x="1536" y="2868"/>
              <a:ext cx="435" cy="3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8618" name="Rectangle 8"/>
            <p:cNvSpPr>
              <a:spLocks noChangeArrowheads="1"/>
            </p:cNvSpPr>
            <p:nvPr/>
          </p:nvSpPr>
          <p:spPr bwMode="auto">
            <a:xfrm>
              <a:off x="3374" y="2918"/>
              <a:ext cx="435" cy="3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8619" name="Rectangle 9"/>
            <p:cNvSpPr>
              <a:spLocks noChangeArrowheads="1"/>
            </p:cNvSpPr>
            <p:nvPr/>
          </p:nvSpPr>
          <p:spPr bwMode="auto">
            <a:xfrm>
              <a:off x="2487" y="2468"/>
              <a:ext cx="435" cy="3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8620" name="Line 10"/>
            <p:cNvSpPr>
              <a:spLocks noChangeShapeType="1"/>
            </p:cNvSpPr>
            <p:nvPr/>
          </p:nvSpPr>
          <p:spPr bwMode="auto">
            <a:xfrm>
              <a:off x="1975" y="2264"/>
              <a:ext cx="139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21" name="Line 11"/>
            <p:cNvSpPr>
              <a:spLocks noChangeShapeType="1"/>
            </p:cNvSpPr>
            <p:nvPr/>
          </p:nvSpPr>
          <p:spPr bwMode="auto">
            <a:xfrm>
              <a:off x="2039" y="3114"/>
              <a:ext cx="133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22" name="Line 12"/>
            <p:cNvSpPr>
              <a:spLocks noChangeShapeType="1"/>
            </p:cNvSpPr>
            <p:nvPr/>
          </p:nvSpPr>
          <p:spPr bwMode="auto">
            <a:xfrm>
              <a:off x="1975" y="2414"/>
              <a:ext cx="508" cy="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8623" name="Line 13"/>
            <p:cNvSpPr>
              <a:spLocks noChangeShapeType="1"/>
            </p:cNvSpPr>
            <p:nvPr/>
          </p:nvSpPr>
          <p:spPr bwMode="auto">
            <a:xfrm flipV="1">
              <a:off x="1975" y="2664"/>
              <a:ext cx="508" cy="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8624" name="Line 14"/>
            <p:cNvSpPr>
              <a:spLocks noChangeShapeType="1"/>
            </p:cNvSpPr>
            <p:nvPr/>
          </p:nvSpPr>
          <p:spPr bwMode="auto">
            <a:xfrm flipH="1">
              <a:off x="2926" y="2414"/>
              <a:ext cx="444" cy="20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25" name="Line 15"/>
            <p:cNvSpPr>
              <a:spLocks noChangeShapeType="1"/>
            </p:cNvSpPr>
            <p:nvPr/>
          </p:nvSpPr>
          <p:spPr bwMode="auto">
            <a:xfrm flipH="1" flipV="1">
              <a:off x="2926" y="2664"/>
              <a:ext cx="444" cy="25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26" name="Line 16"/>
            <p:cNvSpPr>
              <a:spLocks noChangeShapeType="1"/>
            </p:cNvSpPr>
            <p:nvPr/>
          </p:nvSpPr>
          <p:spPr bwMode="auto">
            <a:xfrm>
              <a:off x="3813" y="2264"/>
              <a:ext cx="25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27" name="Line 17"/>
            <p:cNvSpPr>
              <a:spLocks noChangeShapeType="1"/>
            </p:cNvSpPr>
            <p:nvPr/>
          </p:nvSpPr>
          <p:spPr bwMode="auto">
            <a:xfrm>
              <a:off x="3813" y="3114"/>
              <a:ext cx="19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28" name="Line 18"/>
            <p:cNvSpPr>
              <a:spLocks noChangeShapeType="1"/>
            </p:cNvSpPr>
            <p:nvPr/>
          </p:nvSpPr>
          <p:spPr bwMode="auto">
            <a:xfrm>
              <a:off x="4067" y="2264"/>
              <a:ext cx="0" cy="8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29" name="Line 19"/>
            <p:cNvSpPr>
              <a:spLocks noChangeShapeType="1"/>
            </p:cNvSpPr>
            <p:nvPr/>
          </p:nvSpPr>
          <p:spPr bwMode="auto">
            <a:xfrm>
              <a:off x="4067" y="2664"/>
              <a:ext cx="253"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8630" name="Line 20"/>
            <p:cNvSpPr>
              <a:spLocks noChangeShapeType="1"/>
            </p:cNvSpPr>
            <p:nvPr/>
          </p:nvSpPr>
          <p:spPr bwMode="auto">
            <a:xfrm>
              <a:off x="1405" y="2214"/>
              <a:ext cx="12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31" name="Line 21"/>
            <p:cNvSpPr>
              <a:spLocks noChangeShapeType="1"/>
            </p:cNvSpPr>
            <p:nvPr/>
          </p:nvSpPr>
          <p:spPr bwMode="auto">
            <a:xfrm>
              <a:off x="1405" y="3064"/>
              <a:ext cx="12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32" name="Line 22"/>
            <p:cNvSpPr>
              <a:spLocks noChangeShapeType="1"/>
            </p:cNvSpPr>
            <p:nvPr/>
          </p:nvSpPr>
          <p:spPr bwMode="auto">
            <a:xfrm>
              <a:off x="1390" y="2214"/>
              <a:ext cx="0" cy="8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633" name="Line 23"/>
            <p:cNvSpPr>
              <a:spLocks noChangeShapeType="1"/>
            </p:cNvSpPr>
            <p:nvPr/>
          </p:nvSpPr>
          <p:spPr bwMode="auto">
            <a:xfrm>
              <a:off x="1152" y="2614"/>
              <a:ext cx="19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8634" name="Rectangle 24"/>
            <p:cNvSpPr>
              <a:spLocks noChangeArrowheads="1"/>
            </p:cNvSpPr>
            <p:nvPr/>
          </p:nvSpPr>
          <p:spPr bwMode="auto">
            <a:xfrm>
              <a:off x="1622" y="2045"/>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3200">
                  <a:latin typeface="Times New Roman" panose="02020603050405020304" pitchFamily="18" charset="0"/>
                </a:rPr>
                <a:t>A</a:t>
              </a:r>
            </a:p>
          </p:txBody>
        </p:sp>
        <p:sp>
          <p:nvSpPr>
            <p:cNvPr id="68635" name="Rectangle 25"/>
            <p:cNvSpPr>
              <a:spLocks noChangeArrowheads="1"/>
            </p:cNvSpPr>
            <p:nvPr/>
          </p:nvSpPr>
          <p:spPr bwMode="auto">
            <a:xfrm>
              <a:off x="1622" y="2861"/>
              <a:ext cx="2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3200">
                  <a:latin typeface="Times New Roman" panose="02020603050405020304" pitchFamily="18" charset="0"/>
                </a:rPr>
                <a:t>B</a:t>
              </a:r>
            </a:p>
          </p:txBody>
        </p:sp>
        <p:sp>
          <p:nvSpPr>
            <p:cNvPr id="68636" name="Rectangle 26"/>
            <p:cNvSpPr>
              <a:spLocks noChangeArrowheads="1"/>
            </p:cNvSpPr>
            <p:nvPr/>
          </p:nvSpPr>
          <p:spPr bwMode="auto">
            <a:xfrm>
              <a:off x="3446" y="2045"/>
              <a:ext cx="2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3200">
                  <a:latin typeface="Times New Roman" panose="02020603050405020304" pitchFamily="18" charset="0"/>
                </a:rPr>
                <a:t>C</a:t>
              </a:r>
            </a:p>
          </p:txBody>
        </p:sp>
        <p:sp>
          <p:nvSpPr>
            <p:cNvPr id="68637" name="Rectangle 27"/>
            <p:cNvSpPr>
              <a:spLocks noChangeArrowheads="1"/>
            </p:cNvSpPr>
            <p:nvPr/>
          </p:nvSpPr>
          <p:spPr bwMode="auto">
            <a:xfrm>
              <a:off x="3494" y="2909"/>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3200">
                  <a:latin typeface="Times New Roman" panose="02020603050405020304" pitchFamily="18" charset="0"/>
                </a:rPr>
                <a:t>D</a:t>
              </a:r>
            </a:p>
          </p:txBody>
        </p:sp>
        <p:sp>
          <p:nvSpPr>
            <p:cNvPr id="68638" name="Rectangle 28"/>
            <p:cNvSpPr>
              <a:spLocks noChangeArrowheads="1"/>
            </p:cNvSpPr>
            <p:nvPr/>
          </p:nvSpPr>
          <p:spPr bwMode="auto">
            <a:xfrm>
              <a:off x="2582" y="2429"/>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3200">
                  <a:latin typeface="Times New Roman" panose="02020603050405020304" pitchFamily="18" charset="0"/>
                </a:rPr>
                <a:t>E</a:t>
              </a:r>
            </a:p>
          </p:txBody>
        </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905000" y="457200"/>
            <a:ext cx="5473700" cy="673100"/>
          </a:xfrm>
          <a:noFill/>
        </p:spPr>
        <p:txBody>
          <a:bodyPr/>
          <a:lstStyle/>
          <a:p>
            <a:pPr eaLnBrk="1" hangingPunct="1"/>
            <a:r>
              <a:rPr lang="en-US" altLang="en-US" sz="3600"/>
              <a:t>Decomposition Approach</a:t>
            </a:r>
          </a:p>
        </p:txBody>
      </p:sp>
      <p:sp>
        <p:nvSpPr>
          <p:cNvPr id="70659" name="Rectangle 3"/>
          <p:cNvSpPr>
            <a:spLocks noGrp="1" noChangeArrowheads="1"/>
          </p:cNvSpPr>
          <p:nvPr>
            <p:ph idx="1"/>
          </p:nvPr>
        </p:nvSpPr>
        <p:spPr/>
        <p:txBody>
          <a:bodyPr/>
          <a:lstStyle/>
          <a:p>
            <a:pPr eaLnBrk="1" hangingPunct="1"/>
            <a:r>
              <a:rPr lang="en-US" altLang="en-US"/>
              <a:t>(b)  Component E does not fail, R</a:t>
            </a:r>
            <a:r>
              <a:rPr lang="en-US" altLang="en-US" baseline="-25000"/>
              <a:t>E</a:t>
            </a:r>
            <a:r>
              <a:rPr lang="en-US" altLang="en-US"/>
              <a:t>:</a:t>
            </a:r>
          </a:p>
        </p:txBody>
      </p:sp>
      <p:sp>
        <p:nvSpPr>
          <p:cNvPr id="30" name="Date Placeholder 3"/>
          <p:cNvSpPr>
            <a:spLocks noGrp="1"/>
          </p:cNvSpPr>
          <p:nvPr>
            <p:ph type="dt" sz="quarter" idx="10"/>
          </p:nvPr>
        </p:nvSpPr>
        <p:spPr/>
        <p:txBody>
          <a:bodyPr/>
          <a:lstStyle/>
          <a:p>
            <a:pPr>
              <a:defRPr/>
            </a:pPr>
            <a:r>
              <a:rPr lang="en-US"/>
              <a:t>Chapter 5</a:t>
            </a:r>
          </a:p>
        </p:txBody>
      </p:sp>
      <p:sp>
        <p:nvSpPr>
          <p:cNvPr id="70661"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B679181C-0254-40F4-A7B3-E5CF5623C466}" type="slidenum">
              <a:rPr lang="en-US" altLang="en-US" sz="1400"/>
              <a:pPr>
                <a:spcBef>
                  <a:spcPct val="0"/>
                </a:spcBef>
                <a:buClrTx/>
                <a:buSzTx/>
                <a:buFontTx/>
                <a:buNone/>
              </a:pPr>
              <a:t>31</a:t>
            </a:fld>
            <a:endParaRPr lang="en-US" altLang="en-US" sz="1400"/>
          </a:p>
        </p:txBody>
      </p:sp>
      <p:grpSp>
        <p:nvGrpSpPr>
          <p:cNvPr id="70662" name="Group 4"/>
          <p:cNvGrpSpPr>
            <a:grpSpLocks/>
          </p:cNvGrpSpPr>
          <p:nvPr/>
        </p:nvGrpSpPr>
        <p:grpSpPr bwMode="auto">
          <a:xfrm>
            <a:off x="3048000" y="2749550"/>
            <a:ext cx="3048000" cy="1816100"/>
            <a:chOff x="1920" y="1732"/>
            <a:chExt cx="1920" cy="1144"/>
          </a:xfrm>
        </p:grpSpPr>
        <p:sp>
          <p:nvSpPr>
            <p:cNvPr id="70664" name="Rectangle 5"/>
            <p:cNvSpPr>
              <a:spLocks noChangeArrowheads="1"/>
            </p:cNvSpPr>
            <p:nvPr/>
          </p:nvSpPr>
          <p:spPr bwMode="auto">
            <a:xfrm>
              <a:off x="2164" y="1732"/>
              <a:ext cx="424" cy="37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665" name="Rectangle 6"/>
            <p:cNvSpPr>
              <a:spLocks noChangeArrowheads="1"/>
            </p:cNvSpPr>
            <p:nvPr/>
          </p:nvSpPr>
          <p:spPr bwMode="auto">
            <a:xfrm>
              <a:off x="2164" y="2452"/>
              <a:ext cx="424" cy="42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70666" name="Group 7"/>
            <p:cNvGrpSpPr>
              <a:grpSpLocks/>
            </p:cNvGrpSpPr>
            <p:nvPr/>
          </p:nvGrpSpPr>
          <p:grpSpPr bwMode="auto">
            <a:xfrm>
              <a:off x="3124" y="1732"/>
              <a:ext cx="424" cy="1144"/>
              <a:chOff x="3124" y="1732"/>
              <a:chExt cx="424" cy="1144"/>
            </a:xfrm>
          </p:grpSpPr>
          <p:sp>
            <p:nvSpPr>
              <p:cNvPr id="70686" name="Rectangle 8"/>
              <p:cNvSpPr>
                <a:spLocks noChangeArrowheads="1"/>
              </p:cNvSpPr>
              <p:nvPr/>
            </p:nvSpPr>
            <p:spPr bwMode="auto">
              <a:xfrm>
                <a:off x="3124" y="1732"/>
                <a:ext cx="424" cy="37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0687" name="Rectangle 9"/>
              <p:cNvSpPr>
                <a:spLocks noChangeArrowheads="1"/>
              </p:cNvSpPr>
              <p:nvPr/>
            </p:nvSpPr>
            <p:spPr bwMode="auto">
              <a:xfrm>
                <a:off x="3124" y="2452"/>
                <a:ext cx="424" cy="42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70667" name="Line 10"/>
            <p:cNvSpPr>
              <a:spLocks noChangeShapeType="1"/>
            </p:cNvSpPr>
            <p:nvPr/>
          </p:nvSpPr>
          <p:spPr bwMode="auto">
            <a:xfrm>
              <a:off x="2592" y="1920"/>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668" name="Line 11"/>
            <p:cNvSpPr>
              <a:spLocks noChangeShapeType="1"/>
            </p:cNvSpPr>
            <p:nvPr/>
          </p:nvSpPr>
          <p:spPr bwMode="auto">
            <a:xfrm>
              <a:off x="2592" y="2688"/>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669" name="Line 12"/>
            <p:cNvSpPr>
              <a:spLocks noChangeShapeType="1"/>
            </p:cNvSpPr>
            <p:nvPr/>
          </p:nvSpPr>
          <p:spPr bwMode="auto">
            <a:xfrm>
              <a:off x="3024" y="1920"/>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670" name="Line 13"/>
            <p:cNvSpPr>
              <a:spLocks noChangeShapeType="1"/>
            </p:cNvSpPr>
            <p:nvPr/>
          </p:nvSpPr>
          <p:spPr bwMode="auto">
            <a:xfrm>
              <a:off x="2976" y="2688"/>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671" name="Line 14"/>
            <p:cNvSpPr>
              <a:spLocks noChangeShapeType="1"/>
            </p:cNvSpPr>
            <p:nvPr/>
          </p:nvSpPr>
          <p:spPr bwMode="auto">
            <a:xfrm>
              <a:off x="2784" y="1920"/>
              <a:ext cx="0" cy="7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672" name="Line 15"/>
            <p:cNvSpPr>
              <a:spLocks noChangeShapeType="1"/>
            </p:cNvSpPr>
            <p:nvPr/>
          </p:nvSpPr>
          <p:spPr bwMode="auto">
            <a:xfrm>
              <a:off x="2976" y="1920"/>
              <a:ext cx="0" cy="7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673" name="Line 16"/>
            <p:cNvSpPr>
              <a:spLocks noChangeShapeType="1"/>
            </p:cNvSpPr>
            <p:nvPr/>
          </p:nvSpPr>
          <p:spPr bwMode="auto">
            <a:xfrm>
              <a:off x="2784" y="2304"/>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674" name="Line 17"/>
            <p:cNvSpPr>
              <a:spLocks noChangeShapeType="1"/>
            </p:cNvSpPr>
            <p:nvPr/>
          </p:nvSpPr>
          <p:spPr bwMode="auto">
            <a:xfrm>
              <a:off x="2064" y="1920"/>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675" name="Line 18"/>
            <p:cNvSpPr>
              <a:spLocks noChangeShapeType="1"/>
            </p:cNvSpPr>
            <p:nvPr/>
          </p:nvSpPr>
          <p:spPr bwMode="auto">
            <a:xfrm>
              <a:off x="2064" y="2688"/>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676" name="Line 19"/>
            <p:cNvSpPr>
              <a:spLocks noChangeShapeType="1"/>
            </p:cNvSpPr>
            <p:nvPr/>
          </p:nvSpPr>
          <p:spPr bwMode="auto">
            <a:xfrm>
              <a:off x="2064" y="1920"/>
              <a:ext cx="0" cy="7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677" name="Line 20"/>
            <p:cNvSpPr>
              <a:spLocks noChangeShapeType="1"/>
            </p:cNvSpPr>
            <p:nvPr/>
          </p:nvSpPr>
          <p:spPr bwMode="auto">
            <a:xfrm>
              <a:off x="3552" y="1920"/>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678" name="Line 21"/>
            <p:cNvSpPr>
              <a:spLocks noChangeShapeType="1"/>
            </p:cNvSpPr>
            <p:nvPr/>
          </p:nvSpPr>
          <p:spPr bwMode="auto">
            <a:xfrm>
              <a:off x="3552" y="2688"/>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679" name="Line 22"/>
            <p:cNvSpPr>
              <a:spLocks noChangeShapeType="1"/>
            </p:cNvSpPr>
            <p:nvPr/>
          </p:nvSpPr>
          <p:spPr bwMode="auto">
            <a:xfrm>
              <a:off x="3696" y="1920"/>
              <a:ext cx="0" cy="7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680" name="Line 23"/>
            <p:cNvSpPr>
              <a:spLocks noChangeShapeType="1"/>
            </p:cNvSpPr>
            <p:nvPr/>
          </p:nvSpPr>
          <p:spPr bwMode="auto">
            <a:xfrm>
              <a:off x="3696" y="2304"/>
              <a:ext cx="144"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0681" name="Line 24"/>
            <p:cNvSpPr>
              <a:spLocks noChangeShapeType="1"/>
            </p:cNvSpPr>
            <p:nvPr/>
          </p:nvSpPr>
          <p:spPr bwMode="auto">
            <a:xfrm>
              <a:off x="1920" y="2304"/>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682" name="Rectangle 25"/>
            <p:cNvSpPr>
              <a:spLocks noChangeArrowheads="1"/>
            </p:cNvSpPr>
            <p:nvPr/>
          </p:nvSpPr>
          <p:spPr bwMode="auto">
            <a:xfrm>
              <a:off x="2294" y="176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a:t>
              </a:r>
            </a:p>
          </p:txBody>
        </p:sp>
        <p:sp>
          <p:nvSpPr>
            <p:cNvPr id="70683" name="Rectangle 26"/>
            <p:cNvSpPr>
              <a:spLocks noChangeArrowheads="1"/>
            </p:cNvSpPr>
            <p:nvPr/>
          </p:nvSpPr>
          <p:spPr bwMode="auto">
            <a:xfrm>
              <a:off x="2198" y="2534"/>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B</a:t>
              </a:r>
            </a:p>
          </p:txBody>
        </p:sp>
        <p:sp>
          <p:nvSpPr>
            <p:cNvPr id="70684" name="Rectangle 27"/>
            <p:cNvSpPr>
              <a:spLocks noChangeArrowheads="1"/>
            </p:cNvSpPr>
            <p:nvPr/>
          </p:nvSpPr>
          <p:spPr bwMode="auto">
            <a:xfrm>
              <a:off x="3206" y="1766"/>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C</a:t>
              </a:r>
            </a:p>
          </p:txBody>
        </p:sp>
        <p:sp>
          <p:nvSpPr>
            <p:cNvPr id="70685" name="Rectangle 28"/>
            <p:cNvSpPr>
              <a:spLocks noChangeArrowheads="1"/>
            </p:cNvSpPr>
            <p:nvPr/>
          </p:nvSpPr>
          <p:spPr bwMode="auto">
            <a:xfrm>
              <a:off x="3206" y="253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D</a:t>
              </a:r>
            </a:p>
          </p:txBody>
        </p:sp>
      </p:grpSp>
      <p:sp>
        <p:nvSpPr>
          <p:cNvPr id="70663" name="Rectangle 29"/>
          <p:cNvSpPr>
            <a:spLocks noChangeArrowheads="1"/>
          </p:cNvSpPr>
          <p:nvPr/>
        </p:nvSpPr>
        <p:spPr bwMode="auto">
          <a:xfrm>
            <a:off x="1431925" y="4846638"/>
            <a:ext cx="66722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3200">
                <a:latin typeface="Times New Roman" panose="02020603050405020304" pitchFamily="18" charset="0"/>
              </a:rPr>
              <a:t>R</a:t>
            </a:r>
            <a:r>
              <a:rPr lang="en-US" altLang="en-US" sz="3200" baseline="-25000">
                <a:latin typeface="Times New Roman" panose="02020603050405020304" pitchFamily="18" charset="0"/>
              </a:rPr>
              <a:t>(b)</a:t>
            </a:r>
            <a:r>
              <a:rPr lang="en-US" altLang="en-US" sz="3200">
                <a:latin typeface="Times New Roman" panose="02020603050405020304" pitchFamily="18" charset="0"/>
              </a:rPr>
              <a:t> = [1-(1-R</a:t>
            </a:r>
            <a:r>
              <a:rPr lang="en-US" altLang="en-US" sz="3200" baseline="-25000">
                <a:latin typeface="Times New Roman" panose="02020603050405020304" pitchFamily="18" charset="0"/>
              </a:rPr>
              <a:t>A</a:t>
            </a:r>
            <a:r>
              <a:rPr lang="en-US" altLang="en-US" sz="3200">
                <a:latin typeface="Times New Roman" panose="02020603050405020304" pitchFamily="18" charset="0"/>
              </a:rPr>
              <a:t>)(1-R</a:t>
            </a:r>
            <a:r>
              <a:rPr lang="en-US" altLang="en-US" sz="3200" baseline="-25000">
                <a:latin typeface="Times New Roman" panose="02020603050405020304" pitchFamily="18" charset="0"/>
              </a:rPr>
              <a:t>B</a:t>
            </a:r>
            <a:r>
              <a:rPr lang="en-US" altLang="en-US" sz="3200">
                <a:latin typeface="Times New Roman" panose="02020603050405020304" pitchFamily="18" charset="0"/>
              </a:rPr>
              <a:t>)][1-(1-R</a:t>
            </a:r>
            <a:r>
              <a:rPr lang="en-US" altLang="en-US" sz="3200" baseline="-25000">
                <a:latin typeface="Times New Roman" panose="02020603050405020304" pitchFamily="18" charset="0"/>
              </a:rPr>
              <a:t>C</a:t>
            </a:r>
            <a:r>
              <a:rPr lang="en-US" altLang="en-US" sz="3200">
                <a:latin typeface="Times New Roman" panose="02020603050405020304" pitchFamily="18" charset="0"/>
              </a:rPr>
              <a:t>)(1-R</a:t>
            </a:r>
            <a:r>
              <a:rPr lang="en-US" altLang="en-US" sz="3200" baseline="-25000">
                <a:latin typeface="Times New Roman" panose="02020603050405020304" pitchFamily="18" charset="0"/>
              </a:rPr>
              <a:t>D</a:t>
            </a:r>
            <a:r>
              <a:rPr lang="en-US" altLang="en-US" sz="3200">
                <a:latin typeface="Times New Roman" panose="02020603050405020304" pitchFamily="18" charset="0"/>
              </a:rPr>
              <a: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905000" y="457200"/>
            <a:ext cx="5473700" cy="673100"/>
          </a:xfrm>
          <a:noFill/>
        </p:spPr>
        <p:txBody>
          <a:bodyPr/>
          <a:lstStyle/>
          <a:p>
            <a:pPr eaLnBrk="1" hangingPunct="1"/>
            <a:r>
              <a:rPr lang="en-US" altLang="en-US" sz="3600"/>
              <a:t>Decomposition Approach</a:t>
            </a:r>
          </a:p>
        </p:txBody>
      </p:sp>
      <p:sp>
        <p:nvSpPr>
          <p:cNvPr id="72707" name="Rectangle 3"/>
          <p:cNvSpPr>
            <a:spLocks noGrp="1" noChangeArrowheads="1"/>
          </p:cNvSpPr>
          <p:nvPr>
            <p:ph idx="1"/>
          </p:nvPr>
        </p:nvSpPr>
        <p:spPr/>
        <p:txBody>
          <a:bodyPr/>
          <a:lstStyle/>
          <a:p>
            <a:pPr eaLnBrk="1" hangingPunct="1"/>
            <a:r>
              <a:rPr lang="en-US" altLang="en-US"/>
              <a:t>(c )  Component E fails (1-R</a:t>
            </a:r>
            <a:r>
              <a:rPr lang="en-US" altLang="en-US" baseline="-25000"/>
              <a:t>E</a:t>
            </a:r>
            <a:r>
              <a:rPr lang="en-US" altLang="en-US"/>
              <a:t>):</a:t>
            </a:r>
          </a:p>
        </p:txBody>
      </p:sp>
      <p:sp>
        <p:nvSpPr>
          <p:cNvPr id="25" name="Date Placeholder 3"/>
          <p:cNvSpPr>
            <a:spLocks noGrp="1"/>
          </p:cNvSpPr>
          <p:nvPr>
            <p:ph type="dt" sz="quarter" idx="10"/>
          </p:nvPr>
        </p:nvSpPr>
        <p:spPr/>
        <p:txBody>
          <a:bodyPr/>
          <a:lstStyle/>
          <a:p>
            <a:pPr>
              <a:defRPr/>
            </a:pPr>
            <a:r>
              <a:rPr lang="en-US"/>
              <a:t>Chapter 5</a:t>
            </a:r>
          </a:p>
        </p:txBody>
      </p:sp>
      <p:sp>
        <p:nvSpPr>
          <p:cNvPr id="7270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313700E1-650F-47A3-856E-FEB0F851F3A0}" type="slidenum">
              <a:rPr lang="en-US" altLang="en-US" sz="1400"/>
              <a:pPr>
                <a:spcBef>
                  <a:spcPct val="0"/>
                </a:spcBef>
                <a:buClrTx/>
                <a:buSzTx/>
                <a:buFontTx/>
                <a:buNone/>
              </a:pPr>
              <a:t>32</a:t>
            </a:fld>
            <a:endParaRPr lang="en-US" altLang="en-US" sz="1400"/>
          </a:p>
        </p:txBody>
      </p:sp>
      <p:grpSp>
        <p:nvGrpSpPr>
          <p:cNvPr id="72710" name="Group 4"/>
          <p:cNvGrpSpPr>
            <a:grpSpLocks/>
          </p:cNvGrpSpPr>
          <p:nvPr/>
        </p:nvGrpSpPr>
        <p:grpSpPr bwMode="auto">
          <a:xfrm>
            <a:off x="2819400" y="2901950"/>
            <a:ext cx="2895600" cy="1816100"/>
            <a:chOff x="1776" y="1828"/>
            <a:chExt cx="1824" cy="1144"/>
          </a:xfrm>
        </p:grpSpPr>
        <p:grpSp>
          <p:nvGrpSpPr>
            <p:cNvPr id="72712" name="Group 5"/>
            <p:cNvGrpSpPr>
              <a:grpSpLocks/>
            </p:cNvGrpSpPr>
            <p:nvPr/>
          </p:nvGrpSpPr>
          <p:grpSpPr bwMode="auto">
            <a:xfrm>
              <a:off x="2068" y="1828"/>
              <a:ext cx="1240" cy="1144"/>
              <a:chOff x="2068" y="1828"/>
              <a:chExt cx="1240" cy="1144"/>
            </a:xfrm>
          </p:grpSpPr>
          <p:sp>
            <p:nvSpPr>
              <p:cNvPr id="72727" name="Rectangle 6"/>
              <p:cNvSpPr>
                <a:spLocks noChangeArrowheads="1"/>
              </p:cNvSpPr>
              <p:nvPr/>
            </p:nvSpPr>
            <p:spPr bwMode="auto">
              <a:xfrm>
                <a:off x="2068" y="1828"/>
                <a:ext cx="424" cy="37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2728" name="Rectangle 7"/>
              <p:cNvSpPr>
                <a:spLocks noChangeArrowheads="1"/>
              </p:cNvSpPr>
              <p:nvPr/>
            </p:nvSpPr>
            <p:spPr bwMode="auto">
              <a:xfrm>
                <a:off x="2884" y="1828"/>
                <a:ext cx="424" cy="37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2729" name="Rectangle 8"/>
              <p:cNvSpPr>
                <a:spLocks noChangeArrowheads="1"/>
              </p:cNvSpPr>
              <p:nvPr/>
            </p:nvSpPr>
            <p:spPr bwMode="auto">
              <a:xfrm>
                <a:off x="2068" y="2548"/>
                <a:ext cx="424" cy="42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2730" name="Rectangle 9"/>
              <p:cNvSpPr>
                <a:spLocks noChangeArrowheads="1"/>
              </p:cNvSpPr>
              <p:nvPr/>
            </p:nvSpPr>
            <p:spPr bwMode="auto">
              <a:xfrm>
                <a:off x="2884" y="2548"/>
                <a:ext cx="424" cy="42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72713" name="Line 10"/>
            <p:cNvSpPr>
              <a:spLocks noChangeShapeType="1"/>
            </p:cNvSpPr>
            <p:nvPr/>
          </p:nvSpPr>
          <p:spPr bwMode="auto">
            <a:xfrm>
              <a:off x="2496" y="2016"/>
              <a:ext cx="38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2714" name="Line 11"/>
            <p:cNvSpPr>
              <a:spLocks noChangeShapeType="1"/>
            </p:cNvSpPr>
            <p:nvPr/>
          </p:nvSpPr>
          <p:spPr bwMode="auto">
            <a:xfrm>
              <a:off x="2496" y="2784"/>
              <a:ext cx="38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2715" name="Line 12"/>
            <p:cNvSpPr>
              <a:spLocks noChangeShapeType="1"/>
            </p:cNvSpPr>
            <p:nvPr/>
          </p:nvSpPr>
          <p:spPr bwMode="auto">
            <a:xfrm>
              <a:off x="3312" y="2016"/>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2716" name="Line 13"/>
            <p:cNvSpPr>
              <a:spLocks noChangeShapeType="1"/>
            </p:cNvSpPr>
            <p:nvPr/>
          </p:nvSpPr>
          <p:spPr bwMode="auto">
            <a:xfrm>
              <a:off x="3312" y="2784"/>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2717" name="Line 14"/>
            <p:cNvSpPr>
              <a:spLocks noChangeShapeType="1"/>
            </p:cNvSpPr>
            <p:nvPr/>
          </p:nvSpPr>
          <p:spPr bwMode="auto">
            <a:xfrm>
              <a:off x="3456" y="2016"/>
              <a:ext cx="0" cy="7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2718" name="Line 15"/>
            <p:cNvSpPr>
              <a:spLocks noChangeShapeType="1"/>
            </p:cNvSpPr>
            <p:nvPr/>
          </p:nvSpPr>
          <p:spPr bwMode="auto">
            <a:xfrm>
              <a:off x="3456" y="2400"/>
              <a:ext cx="144"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2719" name="Line 16"/>
            <p:cNvSpPr>
              <a:spLocks noChangeShapeType="1"/>
            </p:cNvSpPr>
            <p:nvPr/>
          </p:nvSpPr>
          <p:spPr bwMode="auto">
            <a:xfrm>
              <a:off x="1920" y="2016"/>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2720" name="Line 17"/>
            <p:cNvSpPr>
              <a:spLocks noChangeShapeType="1"/>
            </p:cNvSpPr>
            <p:nvPr/>
          </p:nvSpPr>
          <p:spPr bwMode="auto">
            <a:xfrm>
              <a:off x="1968" y="2784"/>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2721" name="Line 18"/>
            <p:cNvSpPr>
              <a:spLocks noChangeShapeType="1"/>
            </p:cNvSpPr>
            <p:nvPr/>
          </p:nvSpPr>
          <p:spPr bwMode="auto">
            <a:xfrm>
              <a:off x="1920" y="2016"/>
              <a:ext cx="0" cy="7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2722" name="Line 19"/>
            <p:cNvSpPr>
              <a:spLocks noChangeShapeType="1"/>
            </p:cNvSpPr>
            <p:nvPr/>
          </p:nvSpPr>
          <p:spPr bwMode="auto">
            <a:xfrm>
              <a:off x="1776" y="2400"/>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2723" name="Rectangle 20"/>
            <p:cNvSpPr>
              <a:spLocks noChangeArrowheads="1"/>
            </p:cNvSpPr>
            <p:nvPr/>
          </p:nvSpPr>
          <p:spPr bwMode="auto">
            <a:xfrm>
              <a:off x="2150" y="263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B</a:t>
              </a:r>
            </a:p>
          </p:txBody>
        </p:sp>
        <p:sp>
          <p:nvSpPr>
            <p:cNvPr id="72724" name="Rectangle 21"/>
            <p:cNvSpPr>
              <a:spLocks noChangeArrowheads="1"/>
            </p:cNvSpPr>
            <p:nvPr/>
          </p:nvSpPr>
          <p:spPr bwMode="auto">
            <a:xfrm>
              <a:off x="2150" y="191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a:t>
              </a:r>
            </a:p>
          </p:txBody>
        </p:sp>
        <p:sp>
          <p:nvSpPr>
            <p:cNvPr id="72725" name="Rectangle 22"/>
            <p:cNvSpPr>
              <a:spLocks noChangeArrowheads="1"/>
            </p:cNvSpPr>
            <p:nvPr/>
          </p:nvSpPr>
          <p:spPr bwMode="auto">
            <a:xfrm>
              <a:off x="2966" y="186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C</a:t>
              </a:r>
            </a:p>
          </p:txBody>
        </p:sp>
        <p:sp>
          <p:nvSpPr>
            <p:cNvPr id="72726" name="Rectangle 23"/>
            <p:cNvSpPr>
              <a:spLocks noChangeArrowheads="1"/>
            </p:cNvSpPr>
            <p:nvPr/>
          </p:nvSpPr>
          <p:spPr bwMode="auto">
            <a:xfrm>
              <a:off x="2966" y="263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D</a:t>
              </a:r>
            </a:p>
          </p:txBody>
        </p:sp>
      </p:grpSp>
      <p:sp>
        <p:nvSpPr>
          <p:cNvPr id="72711" name="Rectangle 24"/>
          <p:cNvSpPr>
            <a:spLocks noChangeArrowheads="1"/>
          </p:cNvSpPr>
          <p:nvPr/>
        </p:nvSpPr>
        <p:spPr bwMode="auto">
          <a:xfrm>
            <a:off x="2041525" y="5075238"/>
            <a:ext cx="46974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3200">
                <a:latin typeface="Times New Roman" panose="02020603050405020304" pitchFamily="18" charset="0"/>
              </a:rPr>
              <a:t>R</a:t>
            </a:r>
            <a:r>
              <a:rPr lang="en-US" altLang="en-US" sz="3200" baseline="-25000">
                <a:latin typeface="Times New Roman" panose="02020603050405020304" pitchFamily="18" charset="0"/>
              </a:rPr>
              <a:t>(c) </a:t>
            </a:r>
            <a:r>
              <a:rPr lang="en-US" altLang="en-US" sz="3200">
                <a:latin typeface="Times New Roman" panose="02020603050405020304" pitchFamily="18" charset="0"/>
              </a:rPr>
              <a:t>= 1-(1-R</a:t>
            </a:r>
            <a:r>
              <a:rPr lang="en-US" altLang="en-US" sz="3200" baseline="-25000">
                <a:latin typeface="Times New Roman" panose="02020603050405020304" pitchFamily="18" charset="0"/>
              </a:rPr>
              <a:t>A</a:t>
            </a:r>
            <a:r>
              <a:rPr lang="en-US" altLang="en-US" sz="3200">
                <a:latin typeface="Times New Roman" panose="02020603050405020304" pitchFamily="18" charset="0"/>
              </a:rPr>
              <a:t>R</a:t>
            </a:r>
            <a:r>
              <a:rPr lang="en-US" altLang="en-US" sz="3200" baseline="-25000">
                <a:latin typeface="Times New Roman" panose="02020603050405020304" pitchFamily="18" charset="0"/>
              </a:rPr>
              <a:t>C</a:t>
            </a:r>
            <a:r>
              <a:rPr lang="en-US" altLang="en-US" sz="3200">
                <a:latin typeface="Times New Roman" panose="02020603050405020304" pitchFamily="18" charset="0"/>
              </a:rPr>
              <a:t>) (1-R</a:t>
            </a:r>
            <a:r>
              <a:rPr lang="en-US" altLang="en-US" sz="3200" baseline="-25000">
                <a:latin typeface="Times New Roman" panose="02020603050405020304" pitchFamily="18" charset="0"/>
              </a:rPr>
              <a:t>B </a:t>
            </a:r>
            <a:r>
              <a:rPr lang="en-US" altLang="en-US" sz="3200">
                <a:latin typeface="Times New Roman" panose="02020603050405020304" pitchFamily="18" charset="0"/>
              </a:rPr>
              <a:t>R</a:t>
            </a:r>
            <a:r>
              <a:rPr lang="en-US" altLang="en-US" sz="3200" baseline="-25000">
                <a:latin typeface="Times New Roman" panose="02020603050405020304" pitchFamily="18" charset="0"/>
              </a:rPr>
              <a:t>D</a:t>
            </a:r>
            <a:r>
              <a:rPr lang="en-US" altLang="en-US" sz="3200">
                <a:latin typeface="Times New Roman" panose="02020603050405020304" pitchFamily="18" charset="0"/>
              </a:rPr>
              <a:t>)</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981200" y="381000"/>
            <a:ext cx="5473700" cy="673100"/>
          </a:xfrm>
          <a:noFill/>
        </p:spPr>
        <p:txBody>
          <a:bodyPr/>
          <a:lstStyle/>
          <a:p>
            <a:pPr eaLnBrk="1" hangingPunct="1"/>
            <a:r>
              <a:rPr lang="en-US" altLang="en-US" sz="3600"/>
              <a:t>Decomposition Approach</a:t>
            </a:r>
          </a:p>
        </p:txBody>
      </p:sp>
      <p:sp>
        <p:nvSpPr>
          <p:cNvPr id="74755" name="Rectangle 3"/>
          <p:cNvSpPr>
            <a:spLocks noGrp="1" noChangeArrowheads="1"/>
          </p:cNvSpPr>
          <p:nvPr>
            <p:ph idx="1"/>
          </p:nvPr>
        </p:nvSpPr>
        <p:spPr>
          <a:xfrm>
            <a:off x="457200" y="1676400"/>
            <a:ext cx="8382000" cy="3962400"/>
          </a:xfrm>
        </p:spPr>
        <p:txBody>
          <a:bodyPr/>
          <a:lstStyle/>
          <a:p>
            <a:pPr eaLnBrk="1" hangingPunct="1"/>
            <a:r>
              <a:rPr lang="en-US" altLang="en-US" sz="3600"/>
              <a:t>	R</a:t>
            </a:r>
            <a:r>
              <a:rPr lang="en-US" altLang="en-US" sz="3600" baseline="-25000"/>
              <a:t>S</a:t>
            </a:r>
            <a:r>
              <a:rPr lang="en-US" altLang="en-US" sz="3600"/>
              <a:t> = R</a:t>
            </a:r>
            <a:r>
              <a:rPr lang="en-US" altLang="en-US" sz="3600" baseline="-25000"/>
              <a:t>E</a:t>
            </a:r>
            <a:r>
              <a:rPr lang="en-US" altLang="en-US" sz="3600"/>
              <a:t> R</a:t>
            </a:r>
            <a:r>
              <a:rPr lang="en-US" altLang="en-US" sz="3600" baseline="-25000"/>
              <a:t>(b)</a:t>
            </a:r>
            <a:r>
              <a:rPr lang="en-US" altLang="en-US" sz="3600"/>
              <a:t> + (1 - R</a:t>
            </a:r>
            <a:r>
              <a:rPr lang="en-US" altLang="en-US" sz="3600" baseline="-25000"/>
              <a:t>E </a:t>
            </a:r>
            <a:r>
              <a:rPr lang="en-US" altLang="en-US" sz="3600"/>
              <a:t>) R</a:t>
            </a:r>
            <a:r>
              <a:rPr lang="en-US" altLang="en-US" sz="3600" baseline="-25000"/>
              <a:t>(c ) </a:t>
            </a:r>
          </a:p>
          <a:p>
            <a:pPr eaLnBrk="1" hangingPunct="1"/>
            <a:endParaRPr lang="en-US" altLang="en-US"/>
          </a:p>
          <a:p>
            <a:pPr eaLnBrk="1" hangingPunct="1"/>
            <a:r>
              <a:rPr lang="en-US" altLang="en-US"/>
              <a:t>if R</a:t>
            </a:r>
            <a:r>
              <a:rPr lang="en-US" altLang="en-US" baseline="-25000"/>
              <a:t>A</a:t>
            </a:r>
            <a:r>
              <a:rPr lang="en-US" altLang="en-US"/>
              <a:t> = R</a:t>
            </a:r>
            <a:r>
              <a:rPr lang="en-US" altLang="en-US" baseline="-25000"/>
              <a:t>B</a:t>
            </a:r>
            <a:r>
              <a:rPr lang="en-US" altLang="en-US"/>
              <a:t> = .9,  R</a:t>
            </a:r>
            <a:r>
              <a:rPr lang="en-US" altLang="en-US" baseline="-25000"/>
              <a:t>C</a:t>
            </a:r>
            <a:r>
              <a:rPr lang="en-US" altLang="en-US"/>
              <a:t> = R</a:t>
            </a:r>
            <a:r>
              <a:rPr lang="en-US" altLang="en-US" baseline="-25000"/>
              <a:t>D</a:t>
            </a:r>
            <a:r>
              <a:rPr lang="en-US" altLang="en-US"/>
              <a:t> = .95, and R</a:t>
            </a:r>
            <a:r>
              <a:rPr lang="en-US" altLang="en-US" baseline="-25000"/>
              <a:t>E</a:t>
            </a:r>
            <a:r>
              <a:rPr lang="en-US" altLang="en-US"/>
              <a:t> = .80, then</a:t>
            </a:r>
          </a:p>
          <a:p>
            <a:pPr eaLnBrk="1" hangingPunct="1"/>
            <a:r>
              <a:rPr lang="en-US" altLang="en-US"/>
              <a:t>R</a:t>
            </a:r>
            <a:r>
              <a:rPr lang="en-US" altLang="en-US" baseline="-25000"/>
              <a:t>(b)</a:t>
            </a:r>
            <a:r>
              <a:rPr lang="en-US" altLang="en-US"/>
              <a:t> = [1-(1-.9)</a:t>
            </a:r>
            <a:r>
              <a:rPr lang="en-US" altLang="en-US" baseline="30000"/>
              <a:t>2</a:t>
            </a:r>
            <a:r>
              <a:rPr lang="en-US" altLang="en-US"/>
              <a:t>] [1-(1-.95)</a:t>
            </a:r>
            <a:r>
              <a:rPr lang="en-US" altLang="en-US" baseline="30000"/>
              <a:t>2</a:t>
            </a:r>
            <a:r>
              <a:rPr lang="en-US" altLang="en-US"/>
              <a:t>] = .99 x .9975 = .9875</a:t>
            </a:r>
          </a:p>
          <a:p>
            <a:pPr eaLnBrk="1" hangingPunct="1"/>
            <a:r>
              <a:rPr lang="en-US" altLang="en-US"/>
              <a:t>R</a:t>
            </a:r>
            <a:r>
              <a:rPr lang="en-US" altLang="en-US" baseline="-25000"/>
              <a:t>(c )</a:t>
            </a:r>
            <a:r>
              <a:rPr lang="en-US" altLang="en-US"/>
              <a:t>= 1 - [1-(.9) (.95)]</a:t>
            </a:r>
            <a:r>
              <a:rPr lang="en-US" altLang="en-US" baseline="30000"/>
              <a:t>2</a:t>
            </a:r>
            <a:r>
              <a:rPr lang="en-US" altLang="en-US"/>
              <a:t> = .978975</a:t>
            </a:r>
          </a:p>
          <a:p>
            <a:pPr eaLnBrk="1" hangingPunct="1"/>
            <a:endParaRPr lang="en-US" altLang="en-US"/>
          </a:p>
          <a:p>
            <a:pPr eaLnBrk="1" hangingPunct="1"/>
            <a:r>
              <a:rPr lang="en-US" altLang="en-US"/>
              <a:t>R</a:t>
            </a:r>
            <a:r>
              <a:rPr lang="en-US" altLang="en-US" baseline="-25000"/>
              <a:t>s</a:t>
            </a:r>
            <a:r>
              <a:rPr lang="en-US" altLang="en-US"/>
              <a:t> = .8 (.9875) + (1-.8) (.978975) = .9858</a:t>
            </a:r>
          </a:p>
        </p:txBody>
      </p:sp>
      <p:sp>
        <p:nvSpPr>
          <p:cNvPr id="4" name="Date Placeholder 3"/>
          <p:cNvSpPr>
            <a:spLocks noGrp="1"/>
          </p:cNvSpPr>
          <p:nvPr>
            <p:ph type="dt" sz="quarter" idx="10"/>
          </p:nvPr>
        </p:nvSpPr>
        <p:spPr/>
        <p:txBody>
          <a:bodyPr/>
          <a:lstStyle/>
          <a:p>
            <a:pPr>
              <a:defRPr/>
            </a:pPr>
            <a:r>
              <a:rPr lang="en-US"/>
              <a:t>Chapter 5</a:t>
            </a:r>
          </a:p>
        </p:txBody>
      </p:sp>
      <p:sp>
        <p:nvSpPr>
          <p:cNvPr id="74757"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305EF9A5-0244-48D9-99FE-2ED7BFDC6F34}" type="slidenum">
              <a:rPr lang="en-US" altLang="en-US" sz="1400"/>
              <a:pPr>
                <a:spcBef>
                  <a:spcPct val="0"/>
                </a:spcBef>
                <a:buClrTx/>
                <a:buSzTx/>
                <a:buFontTx/>
                <a:buNone/>
              </a:pPr>
              <a:t>33</a:t>
            </a:fld>
            <a:endParaRPr lang="en-US" altLang="en-US" sz="140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752600" y="304800"/>
            <a:ext cx="5321300" cy="825500"/>
          </a:xfrm>
          <a:noFill/>
        </p:spPr>
        <p:txBody>
          <a:bodyPr/>
          <a:lstStyle/>
          <a:p>
            <a:pPr eaLnBrk="1" hangingPunct="1"/>
            <a:r>
              <a:rPr lang="en-US" altLang="en-US" sz="3600"/>
              <a:t>Enumeration Method</a:t>
            </a:r>
          </a:p>
        </p:txBody>
      </p:sp>
      <p:sp>
        <p:nvSpPr>
          <p:cNvPr id="76803" name="Rectangle 3"/>
          <p:cNvSpPr>
            <a:spLocks noGrp="1" noChangeArrowheads="1"/>
          </p:cNvSpPr>
          <p:nvPr>
            <p:ph idx="1"/>
          </p:nvPr>
        </p:nvSpPr>
        <p:spPr>
          <a:xfrm>
            <a:off x="615950" y="1911350"/>
            <a:ext cx="7759700" cy="4565650"/>
          </a:xfrm>
        </p:spPr>
        <p:txBody>
          <a:bodyPr/>
          <a:lstStyle/>
          <a:p>
            <a:pPr algn="just" eaLnBrk="1" hangingPunct="1">
              <a:lnSpc>
                <a:spcPct val="80000"/>
              </a:lnSpc>
            </a:pPr>
            <a:r>
              <a:rPr lang="en-US" altLang="en-US" sz="1800" u="sng">
                <a:latin typeface="Courier New" panose="02070309020205020404" pitchFamily="49" charset="0"/>
              </a:rPr>
              <a:t>	</a:t>
            </a:r>
            <a:r>
              <a:rPr lang="en-US" altLang="en-US" sz="1800" b="1" u="sng">
                <a:latin typeface="Courier New" panose="02070309020205020404" pitchFamily="49" charset="0"/>
              </a:rPr>
              <a:t>A</a:t>
            </a:r>
            <a:r>
              <a:rPr lang="en-US" altLang="en-US" sz="1800" b="1">
                <a:latin typeface="Courier New" panose="02070309020205020404" pitchFamily="49" charset="0"/>
              </a:rPr>
              <a:t>	</a:t>
            </a:r>
            <a:r>
              <a:rPr lang="en-US" altLang="en-US" sz="1800" b="1" u="sng">
                <a:latin typeface="Courier New" panose="02070309020205020404" pitchFamily="49" charset="0"/>
              </a:rPr>
              <a:t>B</a:t>
            </a:r>
            <a:r>
              <a:rPr lang="en-US" altLang="en-US" sz="1800" b="1">
                <a:latin typeface="Courier New" panose="02070309020205020404" pitchFamily="49" charset="0"/>
              </a:rPr>
              <a:t>	</a:t>
            </a:r>
            <a:r>
              <a:rPr lang="en-US" altLang="en-US" sz="1800" b="1" u="sng">
                <a:latin typeface="Courier New" panose="02070309020205020404" pitchFamily="49" charset="0"/>
              </a:rPr>
              <a:t>C</a:t>
            </a:r>
            <a:r>
              <a:rPr lang="en-US" altLang="en-US" sz="1800" b="1">
                <a:latin typeface="Courier New" panose="02070309020205020404" pitchFamily="49" charset="0"/>
              </a:rPr>
              <a:t>	</a:t>
            </a:r>
            <a:r>
              <a:rPr lang="en-US" altLang="en-US" sz="1800" b="1" u="sng">
                <a:latin typeface="Courier New" panose="02070309020205020404" pitchFamily="49" charset="0"/>
              </a:rPr>
              <a:t>D</a:t>
            </a:r>
            <a:r>
              <a:rPr lang="en-US" altLang="en-US" sz="1800" b="1">
                <a:latin typeface="Courier New" panose="02070309020205020404" pitchFamily="49" charset="0"/>
              </a:rPr>
              <a:t>	</a:t>
            </a:r>
            <a:r>
              <a:rPr lang="en-US" altLang="en-US" sz="1800" b="1" u="sng">
                <a:latin typeface="Courier New" panose="02070309020205020404" pitchFamily="49" charset="0"/>
              </a:rPr>
              <a:t>E</a:t>
            </a:r>
            <a:r>
              <a:rPr lang="en-US" altLang="en-US" sz="1800" b="1">
                <a:latin typeface="Courier New" panose="02070309020205020404" pitchFamily="49" charset="0"/>
              </a:rPr>
              <a:t>	</a:t>
            </a:r>
            <a:r>
              <a:rPr lang="en-US" altLang="en-US" sz="1800" b="1" u="sng">
                <a:latin typeface="Courier New" panose="02070309020205020404" pitchFamily="49" charset="0"/>
              </a:rPr>
              <a:t>System	</a:t>
            </a:r>
            <a:r>
              <a:rPr lang="en-US" altLang="en-US" sz="1800" b="1">
                <a:latin typeface="Courier New" panose="02070309020205020404" pitchFamily="49" charset="0"/>
              </a:rPr>
              <a:t>   </a:t>
            </a:r>
            <a:r>
              <a:rPr lang="en-US" altLang="en-US" sz="1800" b="1" u="sng">
                <a:latin typeface="Courier New" panose="02070309020205020404" pitchFamily="49" charset="0"/>
              </a:rPr>
              <a:t>Probability</a:t>
            </a:r>
            <a:endParaRPr lang="en-US" altLang="en-US" sz="1800" b="1">
              <a:latin typeface="Courier New" panose="02070309020205020404" pitchFamily="49" charset="0"/>
            </a:endParaRPr>
          </a:p>
          <a:p>
            <a:pPr algn="just" eaLnBrk="1" hangingPunct="1">
              <a:lnSpc>
                <a:spcPct val="80000"/>
              </a:lnSpc>
            </a:pPr>
            <a:r>
              <a:rPr lang="en-US" altLang="en-US" sz="1800" b="1">
                <a:latin typeface="Courier New" panose="02070309020205020404" pitchFamily="49" charset="0"/>
              </a:rPr>
              <a:t>	</a:t>
            </a:r>
            <a:r>
              <a:rPr lang="en-US" altLang="en-US" sz="2000" b="1">
                <a:latin typeface="Courier New" panose="02070309020205020404" pitchFamily="49" charset="0"/>
              </a:rPr>
              <a:t>S	S	S	S	S	S		.58482</a:t>
            </a:r>
          </a:p>
          <a:p>
            <a:pPr algn="just" eaLnBrk="1" hangingPunct="1">
              <a:lnSpc>
                <a:spcPct val="80000"/>
              </a:lnSpc>
            </a:pPr>
            <a:r>
              <a:rPr lang="en-US" altLang="en-US" sz="2000" b="1">
                <a:latin typeface="Courier New" panose="02070309020205020404" pitchFamily="49" charset="0"/>
              </a:rPr>
              <a:t>	F	S	S	S	S	S		.06498</a:t>
            </a:r>
          </a:p>
          <a:p>
            <a:pPr algn="just" eaLnBrk="1" hangingPunct="1">
              <a:lnSpc>
                <a:spcPct val="80000"/>
              </a:lnSpc>
            </a:pPr>
            <a:r>
              <a:rPr lang="en-US" altLang="en-US" sz="2000" b="1">
                <a:latin typeface="Courier New" panose="02070309020205020404" pitchFamily="49" charset="0"/>
              </a:rPr>
              <a:t>	S	F	S	S	S	S		.06498</a:t>
            </a:r>
          </a:p>
          <a:p>
            <a:pPr algn="just" eaLnBrk="1" hangingPunct="1">
              <a:lnSpc>
                <a:spcPct val="80000"/>
              </a:lnSpc>
            </a:pPr>
            <a:r>
              <a:rPr lang="en-US" altLang="en-US" sz="2000" b="1">
                <a:latin typeface="Courier New" panose="02070309020205020404" pitchFamily="49" charset="0"/>
              </a:rPr>
              <a:t>	S	S	F	S	S	S		.03078</a:t>
            </a:r>
          </a:p>
          <a:p>
            <a:pPr algn="just" eaLnBrk="1" hangingPunct="1">
              <a:lnSpc>
                <a:spcPct val="80000"/>
              </a:lnSpc>
            </a:pPr>
            <a:r>
              <a:rPr lang="en-US" altLang="en-US" sz="2000" b="1">
                <a:latin typeface="Courier New" panose="02070309020205020404" pitchFamily="49" charset="0"/>
              </a:rPr>
              <a:t>	S	S	S	F	S	S		.03078</a:t>
            </a:r>
          </a:p>
          <a:p>
            <a:pPr algn="just" eaLnBrk="1" hangingPunct="1">
              <a:lnSpc>
                <a:spcPct val="80000"/>
              </a:lnSpc>
            </a:pPr>
            <a:r>
              <a:rPr lang="en-US" altLang="en-US" sz="2000" b="1">
                <a:latin typeface="Courier New" panose="02070309020205020404" pitchFamily="49" charset="0"/>
              </a:rPr>
              <a:t>	S	S	S	S	F	S		.146205</a:t>
            </a:r>
          </a:p>
          <a:p>
            <a:pPr algn="just" eaLnBrk="1" hangingPunct="1">
              <a:lnSpc>
                <a:spcPct val="80000"/>
              </a:lnSpc>
            </a:pPr>
            <a:r>
              <a:rPr lang="en-US" altLang="en-US" sz="2000" b="1">
                <a:latin typeface="Courier New" panose="02070309020205020404" pitchFamily="49" charset="0"/>
              </a:rPr>
              <a:t>	F	F	S	S	S	F		</a:t>
            </a:r>
          </a:p>
          <a:p>
            <a:pPr algn="just" eaLnBrk="1" hangingPunct="1">
              <a:lnSpc>
                <a:spcPct val="80000"/>
              </a:lnSpc>
            </a:pPr>
            <a:r>
              <a:rPr lang="en-US" altLang="en-US" sz="2000" b="1">
                <a:latin typeface="Courier New" panose="02070309020205020404" pitchFamily="49" charset="0"/>
              </a:rPr>
              <a:t>	S	F	F	S	S	S		.00342</a:t>
            </a:r>
          </a:p>
          <a:p>
            <a:pPr algn="just" eaLnBrk="1" hangingPunct="1">
              <a:lnSpc>
                <a:spcPct val="80000"/>
              </a:lnSpc>
            </a:pPr>
            <a:r>
              <a:rPr lang="en-US" altLang="en-US" sz="2000" b="1">
                <a:latin typeface="Courier New" panose="02070309020205020404" pitchFamily="49" charset="0"/>
              </a:rPr>
              <a:t>	S	S	F	F	S	F</a:t>
            </a:r>
          </a:p>
          <a:p>
            <a:pPr algn="just" eaLnBrk="1" hangingPunct="1">
              <a:lnSpc>
                <a:spcPct val="80000"/>
              </a:lnSpc>
            </a:pPr>
            <a:r>
              <a:rPr lang="en-US" altLang="en-US" sz="2000" b="1">
                <a:latin typeface="Courier New" panose="02070309020205020404" pitchFamily="49" charset="0"/>
              </a:rPr>
              <a:t>	S	S	S	F	F	S		.007695</a:t>
            </a:r>
          </a:p>
          <a:p>
            <a:pPr algn="just" eaLnBrk="1" hangingPunct="1">
              <a:lnSpc>
                <a:spcPct val="80000"/>
              </a:lnSpc>
            </a:pPr>
            <a:r>
              <a:rPr lang="en-US" altLang="en-US" sz="2000">
                <a:latin typeface="Courier New" panose="02070309020205020404" pitchFamily="49" charset="0"/>
              </a:rPr>
              <a:t>						</a:t>
            </a:r>
            <a:r>
              <a:rPr lang="en-US" altLang="en-US" sz="1800" b="1">
                <a:latin typeface="Courier New" panose="02070309020205020404" pitchFamily="49" charset="0"/>
              </a:rPr>
              <a:t>TOTAL		.9858</a:t>
            </a:r>
            <a:r>
              <a:rPr lang="en-US" altLang="en-US" sz="2000">
                <a:latin typeface="Courier New" panose="02070309020205020404" pitchFamily="49" charset="0"/>
              </a:rPr>
              <a:t>		</a:t>
            </a:r>
          </a:p>
          <a:p>
            <a:pPr algn="just" eaLnBrk="1" hangingPunct="1">
              <a:lnSpc>
                <a:spcPct val="80000"/>
              </a:lnSpc>
            </a:pPr>
            <a:r>
              <a:rPr lang="en-US" altLang="en-US" sz="1800">
                <a:latin typeface="Courier New" panose="02070309020205020404" pitchFamily="49" charset="0"/>
              </a:rPr>
              <a:t>						</a:t>
            </a:r>
          </a:p>
          <a:p>
            <a:pPr eaLnBrk="1" hangingPunct="1">
              <a:lnSpc>
                <a:spcPct val="80000"/>
              </a:lnSpc>
            </a:pPr>
            <a:endParaRPr lang="en-US" altLang="en-US" sz="1800">
              <a:latin typeface="Courier New" panose="02070309020205020404" pitchFamily="49" charset="0"/>
            </a:endParaRPr>
          </a:p>
        </p:txBody>
      </p:sp>
      <p:sp>
        <p:nvSpPr>
          <p:cNvPr id="11" name="Date Placeholder 3"/>
          <p:cNvSpPr>
            <a:spLocks noGrp="1"/>
          </p:cNvSpPr>
          <p:nvPr>
            <p:ph type="dt" sz="quarter" idx="10"/>
          </p:nvPr>
        </p:nvSpPr>
        <p:spPr/>
        <p:txBody>
          <a:bodyPr/>
          <a:lstStyle/>
          <a:p>
            <a:pPr>
              <a:defRPr/>
            </a:pPr>
            <a:r>
              <a:rPr lang="en-US"/>
              <a:t>Chapter 5</a:t>
            </a:r>
          </a:p>
        </p:txBody>
      </p:sp>
      <p:sp>
        <p:nvSpPr>
          <p:cNvPr id="7680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21A5206F-8027-48E3-B1A6-B9D5C8F58160}" type="slidenum">
              <a:rPr lang="en-US" altLang="en-US" sz="1400"/>
              <a:pPr>
                <a:spcBef>
                  <a:spcPct val="0"/>
                </a:spcBef>
                <a:buClrTx/>
                <a:buSzTx/>
                <a:buFontTx/>
                <a:buNone/>
              </a:pPr>
              <a:t>34</a:t>
            </a:fld>
            <a:endParaRPr lang="en-US" altLang="en-US" sz="1400"/>
          </a:p>
        </p:txBody>
      </p:sp>
      <p:sp>
        <p:nvSpPr>
          <p:cNvPr id="76806" name="Oval 4"/>
          <p:cNvSpPr>
            <a:spLocks noChangeArrowheads="1"/>
          </p:cNvSpPr>
          <p:nvPr/>
        </p:nvSpPr>
        <p:spPr bwMode="auto">
          <a:xfrm>
            <a:off x="7626350" y="5568950"/>
            <a:ext cx="63500" cy="6350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6807" name="Oval 5"/>
          <p:cNvSpPr>
            <a:spLocks noChangeArrowheads="1"/>
          </p:cNvSpPr>
          <p:nvPr/>
        </p:nvSpPr>
        <p:spPr bwMode="auto">
          <a:xfrm>
            <a:off x="7626350" y="5797550"/>
            <a:ext cx="63500" cy="6350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6808" name="Oval 6"/>
          <p:cNvSpPr>
            <a:spLocks noChangeArrowheads="1"/>
          </p:cNvSpPr>
          <p:nvPr/>
        </p:nvSpPr>
        <p:spPr bwMode="auto">
          <a:xfrm>
            <a:off x="1682750" y="5645150"/>
            <a:ext cx="63500" cy="6350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6809" name="Oval 7"/>
          <p:cNvSpPr>
            <a:spLocks noChangeArrowheads="1"/>
          </p:cNvSpPr>
          <p:nvPr/>
        </p:nvSpPr>
        <p:spPr bwMode="auto">
          <a:xfrm>
            <a:off x="3511550" y="5645150"/>
            <a:ext cx="63500" cy="6350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6810" name="Oval 8"/>
          <p:cNvSpPr>
            <a:spLocks noChangeArrowheads="1"/>
          </p:cNvSpPr>
          <p:nvPr/>
        </p:nvSpPr>
        <p:spPr bwMode="auto">
          <a:xfrm>
            <a:off x="4425950" y="5645150"/>
            <a:ext cx="63500" cy="6350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6811" name="Oval 9"/>
          <p:cNvSpPr>
            <a:spLocks noChangeArrowheads="1"/>
          </p:cNvSpPr>
          <p:nvPr/>
        </p:nvSpPr>
        <p:spPr bwMode="auto">
          <a:xfrm>
            <a:off x="2597150" y="5645150"/>
            <a:ext cx="63500" cy="6350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6812" name="Rectangle 10"/>
          <p:cNvSpPr>
            <a:spLocks noChangeArrowheads="1"/>
          </p:cNvSpPr>
          <p:nvPr/>
        </p:nvSpPr>
        <p:spPr bwMode="auto">
          <a:xfrm>
            <a:off x="3489325" y="1477963"/>
            <a:ext cx="2628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S = success;  F = failure</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371600" y="304800"/>
            <a:ext cx="7391400" cy="984250"/>
          </a:xfrm>
          <a:noFill/>
        </p:spPr>
        <p:txBody>
          <a:bodyPr/>
          <a:lstStyle/>
          <a:p>
            <a:pPr eaLnBrk="1" hangingPunct="1"/>
            <a:r>
              <a:rPr lang="en-US" altLang="en-US" sz="3200"/>
              <a:t>Example – Automotive  Braking System</a:t>
            </a:r>
          </a:p>
        </p:txBody>
      </p:sp>
      <p:sp>
        <p:nvSpPr>
          <p:cNvPr id="78851" name="Rectangle 3"/>
          <p:cNvSpPr>
            <a:spLocks noGrp="1" noChangeArrowheads="1"/>
          </p:cNvSpPr>
          <p:nvPr>
            <p:ph idx="1"/>
          </p:nvPr>
        </p:nvSpPr>
        <p:spPr>
          <a:xfrm>
            <a:off x="311150" y="1835150"/>
            <a:ext cx="8216900" cy="4102100"/>
          </a:xfrm>
        </p:spPr>
        <p:txBody>
          <a:bodyPr/>
          <a:lstStyle/>
          <a:p>
            <a:pPr eaLnBrk="1" hangingPunct="1"/>
            <a:r>
              <a:rPr lang="en-US" altLang="en-US"/>
              <a:t> </a:t>
            </a:r>
          </a:p>
        </p:txBody>
      </p:sp>
      <p:sp>
        <p:nvSpPr>
          <p:cNvPr id="53" name="Date Placeholder 3"/>
          <p:cNvSpPr>
            <a:spLocks noGrp="1"/>
          </p:cNvSpPr>
          <p:nvPr>
            <p:ph type="dt" sz="quarter" idx="10"/>
          </p:nvPr>
        </p:nvSpPr>
        <p:spPr/>
        <p:txBody>
          <a:bodyPr/>
          <a:lstStyle/>
          <a:p>
            <a:pPr>
              <a:defRPr/>
            </a:pPr>
            <a:r>
              <a:rPr lang="en-US"/>
              <a:t>Chapter 5</a:t>
            </a:r>
          </a:p>
        </p:txBody>
      </p:sp>
      <p:sp>
        <p:nvSpPr>
          <p:cNvPr id="78853"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057C63BE-20CD-4B9A-AF4A-3099A7516E9D}" type="slidenum">
              <a:rPr lang="en-US" altLang="en-US" sz="1400"/>
              <a:pPr>
                <a:spcBef>
                  <a:spcPct val="0"/>
                </a:spcBef>
                <a:buClrTx/>
                <a:buSzTx/>
                <a:buFontTx/>
                <a:buNone/>
              </a:pPr>
              <a:t>35</a:t>
            </a:fld>
            <a:endParaRPr lang="en-US" altLang="en-US" sz="1400"/>
          </a:p>
        </p:txBody>
      </p:sp>
      <p:grpSp>
        <p:nvGrpSpPr>
          <p:cNvPr id="78854" name="Group 4"/>
          <p:cNvGrpSpPr>
            <a:grpSpLocks/>
          </p:cNvGrpSpPr>
          <p:nvPr/>
        </p:nvGrpSpPr>
        <p:grpSpPr bwMode="auto">
          <a:xfrm>
            <a:off x="914400" y="1981200"/>
            <a:ext cx="6934200" cy="3340100"/>
            <a:chOff x="576" y="1492"/>
            <a:chExt cx="4368" cy="2104"/>
          </a:xfrm>
        </p:grpSpPr>
        <p:sp>
          <p:nvSpPr>
            <p:cNvPr id="78856" name="Oval 5"/>
            <p:cNvSpPr>
              <a:spLocks noChangeArrowheads="1"/>
            </p:cNvSpPr>
            <p:nvPr/>
          </p:nvSpPr>
          <p:spPr bwMode="auto">
            <a:xfrm>
              <a:off x="1099" y="2356"/>
              <a:ext cx="511" cy="32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8857" name="Oval 6"/>
            <p:cNvSpPr>
              <a:spLocks noChangeArrowheads="1"/>
            </p:cNvSpPr>
            <p:nvPr/>
          </p:nvSpPr>
          <p:spPr bwMode="auto">
            <a:xfrm>
              <a:off x="1099" y="2932"/>
              <a:ext cx="511" cy="32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78858" name="Group 7"/>
            <p:cNvGrpSpPr>
              <a:grpSpLocks/>
            </p:cNvGrpSpPr>
            <p:nvPr/>
          </p:nvGrpSpPr>
          <p:grpSpPr bwMode="auto">
            <a:xfrm>
              <a:off x="2609" y="1492"/>
              <a:ext cx="1816" cy="328"/>
              <a:chOff x="2609" y="1492"/>
              <a:chExt cx="1816" cy="328"/>
            </a:xfrm>
          </p:grpSpPr>
          <p:sp>
            <p:nvSpPr>
              <p:cNvPr id="78896" name="Oval 8"/>
              <p:cNvSpPr>
                <a:spLocks noChangeArrowheads="1"/>
              </p:cNvSpPr>
              <p:nvPr/>
            </p:nvSpPr>
            <p:spPr bwMode="auto">
              <a:xfrm>
                <a:off x="3694" y="1492"/>
                <a:ext cx="511" cy="32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8897" name="Oval 9"/>
              <p:cNvSpPr>
                <a:spLocks noChangeArrowheads="1"/>
              </p:cNvSpPr>
              <p:nvPr/>
            </p:nvSpPr>
            <p:spPr bwMode="auto">
              <a:xfrm>
                <a:off x="2915" y="1492"/>
                <a:ext cx="511" cy="32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8898" name="Line 10"/>
              <p:cNvSpPr>
                <a:spLocks noChangeShapeType="1"/>
              </p:cNvSpPr>
              <p:nvPr/>
            </p:nvSpPr>
            <p:spPr bwMode="auto">
              <a:xfrm>
                <a:off x="3430" y="1680"/>
                <a:ext cx="26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8899" name="Line 11"/>
              <p:cNvSpPr>
                <a:spLocks noChangeShapeType="1"/>
              </p:cNvSpPr>
              <p:nvPr/>
            </p:nvSpPr>
            <p:spPr bwMode="auto">
              <a:xfrm>
                <a:off x="4209" y="1632"/>
                <a:ext cx="2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8900" name="Line 12"/>
              <p:cNvSpPr>
                <a:spLocks noChangeShapeType="1"/>
              </p:cNvSpPr>
              <p:nvPr/>
            </p:nvSpPr>
            <p:spPr bwMode="auto">
              <a:xfrm>
                <a:off x="2609" y="1680"/>
                <a:ext cx="30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8901" name="Rectangle 13"/>
              <p:cNvSpPr>
                <a:spLocks noChangeArrowheads="1"/>
              </p:cNvSpPr>
              <p:nvPr/>
            </p:nvSpPr>
            <p:spPr bwMode="auto">
              <a:xfrm>
                <a:off x="2894" y="1526"/>
                <a:ext cx="5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r">
                  <a:spcBef>
                    <a:spcPct val="0"/>
                  </a:spcBef>
                  <a:buClrTx/>
                  <a:buSzTx/>
                  <a:buFontTx/>
                  <a:buNone/>
                </a:pPr>
                <a:r>
                  <a:rPr lang="en-US" altLang="en-US" sz="2400">
                    <a:latin typeface="Times New Roman" panose="02020603050405020304" pitchFamily="18" charset="0"/>
                  </a:rPr>
                  <a:t>WC1</a:t>
                </a:r>
              </a:p>
            </p:txBody>
          </p:sp>
          <p:sp>
            <p:nvSpPr>
              <p:cNvPr id="78902" name="Rectangle 14"/>
              <p:cNvSpPr>
                <a:spLocks noChangeArrowheads="1"/>
              </p:cNvSpPr>
              <p:nvPr/>
            </p:nvSpPr>
            <p:spPr bwMode="auto">
              <a:xfrm>
                <a:off x="3732" y="1526"/>
                <a:ext cx="4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r">
                  <a:spcBef>
                    <a:spcPct val="0"/>
                  </a:spcBef>
                  <a:buClrTx/>
                  <a:buSzTx/>
                  <a:buFontTx/>
                  <a:buNone/>
                </a:pPr>
                <a:r>
                  <a:rPr lang="en-US" altLang="en-US" sz="2400">
                    <a:latin typeface="Times New Roman" panose="02020603050405020304" pitchFamily="18" charset="0"/>
                  </a:rPr>
                  <a:t>BP1</a:t>
                </a:r>
              </a:p>
            </p:txBody>
          </p:sp>
        </p:grpSp>
        <p:grpSp>
          <p:nvGrpSpPr>
            <p:cNvPr id="78859" name="Group 15"/>
            <p:cNvGrpSpPr>
              <a:grpSpLocks/>
            </p:cNvGrpSpPr>
            <p:nvPr/>
          </p:nvGrpSpPr>
          <p:grpSpPr bwMode="auto">
            <a:xfrm>
              <a:off x="2609" y="2068"/>
              <a:ext cx="1816" cy="328"/>
              <a:chOff x="2609" y="2068"/>
              <a:chExt cx="1816" cy="328"/>
            </a:xfrm>
          </p:grpSpPr>
          <p:sp>
            <p:nvSpPr>
              <p:cNvPr id="78889" name="Oval 16"/>
              <p:cNvSpPr>
                <a:spLocks noChangeArrowheads="1"/>
              </p:cNvSpPr>
              <p:nvPr/>
            </p:nvSpPr>
            <p:spPr bwMode="auto">
              <a:xfrm>
                <a:off x="3694" y="2068"/>
                <a:ext cx="511" cy="32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8890" name="Oval 17"/>
              <p:cNvSpPr>
                <a:spLocks noChangeArrowheads="1"/>
              </p:cNvSpPr>
              <p:nvPr/>
            </p:nvSpPr>
            <p:spPr bwMode="auto">
              <a:xfrm>
                <a:off x="2915" y="2068"/>
                <a:ext cx="511" cy="32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8891" name="Line 18"/>
              <p:cNvSpPr>
                <a:spLocks noChangeShapeType="1"/>
              </p:cNvSpPr>
              <p:nvPr/>
            </p:nvSpPr>
            <p:spPr bwMode="auto">
              <a:xfrm>
                <a:off x="3430" y="2256"/>
                <a:ext cx="26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8892" name="Line 19"/>
              <p:cNvSpPr>
                <a:spLocks noChangeShapeType="1"/>
              </p:cNvSpPr>
              <p:nvPr/>
            </p:nvSpPr>
            <p:spPr bwMode="auto">
              <a:xfrm>
                <a:off x="4209" y="2208"/>
                <a:ext cx="2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8893" name="Line 20"/>
              <p:cNvSpPr>
                <a:spLocks noChangeShapeType="1"/>
              </p:cNvSpPr>
              <p:nvPr/>
            </p:nvSpPr>
            <p:spPr bwMode="auto">
              <a:xfrm>
                <a:off x="2609" y="2256"/>
                <a:ext cx="30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8894" name="Rectangle 21"/>
              <p:cNvSpPr>
                <a:spLocks noChangeArrowheads="1"/>
              </p:cNvSpPr>
              <p:nvPr/>
            </p:nvSpPr>
            <p:spPr bwMode="auto">
              <a:xfrm>
                <a:off x="2894" y="2102"/>
                <a:ext cx="5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r">
                  <a:spcBef>
                    <a:spcPct val="0"/>
                  </a:spcBef>
                  <a:buClrTx/>
                  <a:buSzTx/>
                  <a:buFontTx/>
                  <a:buNone/>
                </a:pPr>
                <a:r>
                  <a:rPr lang="en-US" altLang="en-US" sz="2400">
                    <a:latin typeface="Times New Roman" panose="02020603050405020304" pitchFamily="18" charset="0"/>
                  </a:rPr>
                  <a:t>WC2</a:t>
                </a:r>
              </a:p>
            </p:txBody>
          </p:sp>
          <p:sp>
            <p:nvSpPr>
              <p:cNvPr id="78895" name="Rectangle 22"/>
              <p:cNvSpPr>
                <a:spLocks noChangeArrowheads="1"/>
              </p:cNvSpPr>
              <p:nvPr/>
            </p:nvSpPr>
            <p:spPr bwMode="auto">
              <a:xfrm>
                <a:off x="3732" y="2102"/>
                <a:ext cx="4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r">
                  <a:spcBef>
                    <a:spcPct val="0"/>
                  </a:spcBef>
                  <a:buClrTx/>
                  <a:buSzTx/>
                  <a:buFontTx/>
                  <a:buNone/>
                </a:pPr>
                <a:r>
                  <a:rPr lang="en-US" altLang="en-US" sz="2400">
                    <a:latin typeface="Times New Roman" panose="02020603050405020304" pitchFamily="18" charset="0"/>
                  </a:rPr>
                  <a:t>BP2</a:t>
                </a:r>
              </a:p>
            </p:txBody>
          </p:sp>
        </p:grpSp>
        <p:grpSp>
          <p:nvGrpSpPr>
            <p:cNvPr id="78860" name="Group 23"/>
            <p:cNvGrpSpPr>
              <a:grpSpLocks/>
            </p:cNvGrpSpPr>
            <p:nvPr/>
          </p:nvGrpSpPr>
          <p:grpSpPr bwMode="auto">
            <a:xfrm>
              <a:off x="2609" y="2644"/>
              <a:ext cx="1816" cy="328"/>
              <a:chOff x="2609" y="2644"/>
              <a:chExt cx="1816" cy="328"/>
            </a:xfrm>
          </p:grpSpPr>
          <p:sp>
            <p:nvSpPr>
              <p:cNvPr id="78882" name="Oval 24"/>
              <p:cNvSpPr>
                <a:spLocks noChangeArrowheads="1"/>
              </p:cNvSpPr>
              <p:nvPr/>
            </p:nvSpPr>
            <p:spPr bwMode="auto">
              <a:xfrm>
                <a:off x="3694" y="2644"/>
                <a:ext cx="511" cy="32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8883" name="Oval 25"/>
              <p:cNvSpPr>
                <a:spLocks noChangeArrowheads="1"/>
              </p:cNvSpPr>
              <p:nvPr/>
            </p:nvSpPr>
            <p:spPr bwMode="auto">
              <a:xfrm>
                <a:off x="2915" y="2644"/>
                <a:ext cx="511" cy="32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8884" name="Line 26"/>
              <p:cNvSpPr>
                <a:spLocks noChangeShapeType="1"/>
              </p:cNvSpPr>
              <p:nvPr/>
            </p:nvSpPr>
            <p:spPr bwMode="auto">
              <a:xfrm>
                <a:off x="3430" y="2832"/>
                <a:ext cx="26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8885" name="Line 27"/>
              <p:cNvSpPr>
                <a:spLocks noChangeShapeType="1"/>
              </p:cNvSpPr>
              <p:nvPr/>
            </p:nvSpPr>
            <p:spPr bwMode="auto">
              <a:xfrm>
                <a:off x="4209" y="2784"/>
                <a:ext cx="2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8886" name="Line 28"/>
              <p:cNvSpPr>
                <a:spLocks noChangeShapeType="1"/>
              </p:cNvSpPr>
              <p:nvPr/>
            </p:nvSpPr>
            <p:spPr bwMode="auto">
              <a:xfrm>
                <a:off x="2609" y="2832"/>
                <a:ext cx="30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8887" name="Rectangle 29"/>
              <p:cNvSpPr>
                <a:spLocks noChangeArrowheads="1"/>
              </p:cNvSpPr>
              <p:nvPr/>
            </p:nvSpPr>
            <p:spPr bwMode="auto">
              <a:xfrm>
                <a:off x="2894" y="2678"/>
                <a:ext cx="5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r">
                  <a:spcBef>
                    <a:spcPct val="0"/>
                  </a:spcBef>
                  <a:buClrTx/>
                  <a:buSzTx/>
                  <a:buFontTx/>
                  <a:buNone/>
                </a:pPr>
                <a:r>
                  <a:rPr lang="en-US" altLang="en-US" sz="2400">
                    <a:latin typeface="Times New Roman" panose="02020603050405020304" pitchFamily="18" charset="0"/>
                  </a:rPr>
                  <a:t>WC3</a:t>
                </a:r>
              </a:p>
            </p:txBody>
          </p:sp>
          <p:sp>
            <p:nvSpPr>
              <p:cNvPr id="78888" name="Rectangle 30"/>
              <p:cNvSpPr>
                <a:spLocks noChangeArrowheads="1"/>
              </p:cNvSpPr>
              <p:nvPr/>
            </p:nvSpPr>
            <p:spPr bwMode="auto">
              <a:xfrm>
                <a:off x="3732" y="2678"/>
                <a:ext cx="4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r">
                  <a:spcBef>
                    <a:spcPct val="0"/>
                  </a:spcBef>
                  <a:buClrTx/>
                  <a:buSzTx/>
                  <a:buFontTx/>
                  <a:buNone/>
                </a:pPr>
                <a:r>
                  <a:rPr lang="en-US" altLang="en-US" sz="2400">
                    <a:latin typeface="Times New Roman" panose="02020603050405020304" pitchFamily="18" charset="0"/>
                  </a:rPr>
                  <a:t>BP3</a:t>
                </a:r>
              </a:p>
            </p:txBody>
          </p:sp>
        </p:grpSp>
        <p:grpSp>
          <p:nvGrpSpPr>
            <p:cNvPr id="78861" name="Group 31"/>
            <p:cNvGrpSpPr>
              <a:grpSpLocks/>
            </p:cNvGrpSpPr>
            <p:nvPr/>
          </p:nvGrpSpPr>
          <p:grpSpPr bwMode="auto">
            <a:xfrm>
              <a:off x="2609" y="3268"/>
              <a:ext cx="1816" cy="328"/>
              <a:chOff x="2609" y="3268"/>
              <a:chExt cx="1816" cy="328"/>
            </a:xfrm>
          </p:grpSpPr>
          <p:sp>
            <p:nvSpPr>
              <p:cNvPr id="78875" name="Oval 32"/>
              <p:cNvSpPr>
                <a:spLocks noChangeArrowheads="1"/>
              </p:cNvSpPr>
              <p:nvPr/>
            </p:nvSpPr>
            <p:spPr bwMode="auto">
              <a:xfrm>
                <a:off x="3694" y="3268"/>
                <a:ext cx="511" cy="32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8876" name="Oval 33"/>
              <p:cNvSpPr>
                <a:spLocks noChangeArrowheads="1"/>
              </p:cNvSpPr>
              <p:nvPr/>
            </p:nvSpPr>
            <p:spPr bwMode="auto">
              <a:xfrm>
                <a:off x="2915" y="3268"/>
                <a:ext cx="511" cy="32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78877" name="Line 34"/>
              <p:cNvSpPr>
                <a:spLocks noChangeShapeType="1"/>
              </p:cNvSpPr>
              <p:nvPr/>
            </p:nvSpPr>
            <p:spPr bwMode="auto">
              <a:xfrm>
                <a:off x="3430" y="3456"/>
                <a:ext cx="26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8878" name="Line 35"/>
              <p:cNvSpPr>
                <a:spLocks noChangeShapeType="1"/>
              </p:cNvSpPr>
              <p:nvPr/>
            </p:nvSpPr>
            <p:spPr bwMode="auto">
              <a:xfrm>
                <a:off x="4209" y="3408"/>
                <a:ext cx="2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8879" name="Line 36"/>
              <p:cNvSpPr>
                <a:spLocks noChangeShapeType="1"/>
              </p:cNvSpPr>
              <p:nvPr/>
            </p:nvSpPr>
            <p:spPr bwMode="auto">
              <a:xfrm>
                <a:off x="2609" y="3456"/>
                <a:ext cx="30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8880" name="Rectangle 37"/>
              <p:cNvSpPr>
                <a:spLocks noChangeArrowheads="1"/>
              </p:cNvSpPr>
              <p:nvPr/>
            </p:nvSpPr>
            <p:spPr bwMode="auto">
              <a:xfrm>
                <a:off x="2894" y="3302"/>
                <a:ext cx="5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r">
                  <a:spcBef>
                    <a:spcPct val="0"/>
                  </a:spcBef>
                  <a:buClrTx/>
                  <a:buSzTx/>
                  <a:buFontTx/>
                  <a:buNone/>
                </a:pPr>
                <a:r>
                  <a:rPr lang="en-US" altLang="en-US" sz="2400">
                    <a:latin typeface="Times New Roman" panose="02020603050405020304" pitchFamily="18" charset="0"/>
                  </a:rPr>
                  <a:t>WC4</a:t>
                </a:r>
              </a:p>
            </p:txBody>
          </p:sp>
          <p:sp>
            <p:nvSpPr>
              <p:cNvPr id="78881" name="Rectangle 38"/>
              <p:cNvSpPr>
                <a:spLocks noChangeArrowheads="1"/>
              </p:cNvSpPr>
              <p:nvPr/>
            </p:nvSpPr>
            <p:spPr bwMode="auto">
              <a:xfrm>
                <a:off x="3732" y="3302"/>
                <a:ext cx="4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r">
                  <a:spcBef>
                    <a:spcPct val="0"/>
                  </a:spcBef>
                  <a:buClrTx/>
                  <a:buSzTx/>
                  <a:buFontTx/>
                  <a:buNone/>
                </a:pPr>
                <a:r>
                  <a:rPr lang="en-US" altLang="en-US" sz="2400">
                    <a:latin typeface="Times New Roman" panose="02020603050405020304" pitchFamily="18" charset="0"/>
                  </a:rPr>
                  <a:t>BP4</a:t>
                </a:r>
              </a:p>
            </p:txBody>
          </p:sp>
        </p:grpSp>
        <p:sp>
          <p:nvSpPr>
            <p:cNvPr id="78862" name="Line 39"/>
            <p:cNvSpPr>
              <a:spLocks noChangeShapeType="1"/>
            </p:cNvSpPr>
            <p:nvPr/>
          </p:nvSpPr>
          <p:spPr bwMode="auto">
            <a:xfrm>
              <a:off x="4425" y="1632"/>
              <a:ext cx="0" cy="17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8863" name="Line 40"/>
            <p:cNvSpPr>
              <a:spLocks noChangeShapeType="1"/>
            </p:cNvSpPr>
            <p:nvPr/>
          </p:nvSpPr>
          <p:spPr bwMode="auto">
            <a:xfrm>
              <a:off x="2609" y="1680"/>
              <a:ext cx="0" cy="17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8864" name="Line 41"/>
            <p:cNvSpPr>
              <a:spLocks noChangeShapeType="1"/>
            </p:cNvSpPr>
            <p:nvPr/>
          </p:nvSpPr>
          <p:spPr bwMode="auto">
            <a:xfrm>
              <a:off x="1614" y="2496"/>
              <a:ext cx="99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8865" name="Line 42"/>
            <p:cNvSpPr>
              <a:spLocks noChangeShapeType="1"/>
            </p:cNvSpPr>
            <p:nvPr/>
          </p:nvSpPr>
          <p:spPr bwMode="auto">
            <a:xfrm>
              <a:off x="4425" y="2496"/>
              <a:ext cx="519"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8866" name="Rectangle 43"/>
            <p:cNvSpPr>
              <a:spLocks noChangeArrowheads="1"/>
            </p:cNvSpPr>
            <p:nvPr/>
          </p:nvSpPr>
          <p:spPr bwMode="auto">
            <a:xfrm>
              <a:off x="1216" y="2390"/>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M</a:t>
              </a:r>
            </a:p>
          </p:txBody>
        </p:sp>
        <p:sp>
          <p:nvSpPr>
            <p:cNvPr id="78867" name="Rectangle 44"/>
            <p:cNvSpPr>
              <a:spLocks noChangeArrowheads="1"/>
            </p:cNvSpPr>
            <p:nvPr/>
          </p:nvSpPr>
          <p:spPr bwMode="auto">
            <a:xfrm>
              <a:off x="1216" y="2966"/>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C</a:t>
              </a:r>
            </a:p>
          </p:txBody>
        </p:sp>
        <p:sp>
          <p:nvSpPr>
            <p:cNvPr id="78868" name="Line 45"/>
            <p:cNvSpPr>
              <a:spLocks noChangeShapeType="1"/>
            </p:cNvSpPr>
            <p:nvPr/>
          </p:nvSpPr>
          <p:spPr bwMode="auto">
            <a:xfrm>
              <a:off x="922" y="2496"/>
              <a:ext cx="17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8869" name="Line 46"/>
            <p:cNvSpPr>
              <a:spLocks noChangeShapeType="1"/>
            </p:cNvSpPr>
            <p:nvPr/>
          </p:nvSpPr>
          <p:spPr bwMode="auto">
            <a:xfrm>
              <a:off x="922" y="3072"/>
              <a:ext cx="17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8870" name="Line 47"/>
            <p:cNvSpPr>
              <a:spLocks noChangeShapeType="1"/>
            </p:cNvSpPr>
            <p:nvPr/>
          </p:nvSpPr>
          <p:spPr bwMode="auto">
            <a:xfrm>
              <a:off x="576" y="2832"/>
              <a:ext cx="346"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8871" name="Line 48"/>
            <p:cNvSpPr>
              <a:spLocks noChangeShapeType="1"/>
            </p:cNvSpPr>
            <p:nvPr/>
          </p:nvSpPr>
          <p:spPr bwMode="auto">
            <a:xfrm>
              <a:off x="1614" y="3120"/>
              <a:ext cx="186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8872" name="Line 49"/>
            <p:cNvSpPr>
              <a:spLocks noChangeShapeType="1"/>
            </p:cNvSpPr>
            <p:nvPr/>
          </p:nvSpPr>
          <p:spPr bwMode="auto">
            <a:xfrm>
              <a:off x="922" y="249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8873" name="Line 50"/>
            <p:cNvSpPr>
              <a:spLocks noChangeShapeType="1"/>
            </p:cNvSpPr>
            <p:nvPr/>
          </p:nvSpPr>
          <p:spPr bwMode="auto">
            <a:xfrm flipV="1">
              <a:off x="3474" y="2832"/>
              <a:ext cx="0" cy="28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8874" name="Line 51"/>
            <p:cNvSpPr>
              <a:spLocks noChangeShapeType="1"/>
            </p:cNvSpPr>
            <p:nvPr/>
          </p:nvSpPr>
          <p:spPr bwMode="auto">
            <a:xfrm>
              <a:off x="3474" y="3120"/>
              <a:ext cx="0" cy="336"/>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78855" name="Object 52"/>
          <p:cNvGraphicFramePr>
            <a:graphicFrameLocks/>
          </p:cNvGraphicFramePr>
          <p:nvPr/>
        </p:nvGraphicFramePr>
        <p:xfrm>
          <a:off x="381000" y="1752600"/>
          <a:ext cx="1414463" cy="1339850"/>
        </p:xfrm>
        <a:graphic>
          <a:graphicData uri="http://schemas.openxmlformats.org/presentationml/2006/ole">
            <mc:AlternateContent xmlns:mc="http://schemas.openxmlformats.org/markup-compatibility/2006">
              <mc:Choice xmlns:v="urn:schemas-microsoft-com:vml" Requires="v">
                <p:oleObj spid="_x0000_s78903" name="ClipArt" r:id="rId4" imgW="5167546" imgH="4896124" progId="MS_ClipArt_Gallery.2">
                  <p:embed/>
                </p:oleObj>
              </mc:Choice>
              <mc:Fallback>
                <p:oleObj name="ClipArt" r:id="rId4" imgW="5167546" imgH="4896124" progId="MS_ClipArt_Gallery.2">
                  <p:embed/>
                  <p:pic>
                    <p:nvPicPr>
                      <p:cNvPr id="0" name="Object 5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752600"/>
                        <a:ext cx="1414463" cy="133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idx="1"/>
          </p:nvPr>
        </p:nvSpPr>
        <p:spPr>
          <a:xfrm>
            <a:off x="457200" y="1676400"/>
            <a:ext cx="7759700" cy="4406900"/>
          </a:xfrm>
        </p:spPr>
        <p:txBody>
          <a:bodyPr/>
          <a:lstStyle/>
          <a:p>
            <a:pPr algn="just" eaLnBrk="1" hangingPunct="1"/>
            <a:r>
              <a:rPr lang="en-US" altLang="en-US" sz="2400" b="1">
                <a:latin typeface="Book Antiqua" panose="02040602050305030304" pitchFamily="18" charset="0"/>
              </a:rPr>
              <a:t>Case I.    BP3 fails and BP4 is operational.</a:t>
            </a:r>
            <a:r>
              <a:rPr lang="en-US" altLang="en-US" sz="2400">
                <a:latin typeface="Book Antiqua" panose="02040602050305030304" pitchFamily="18" charset="0"/>
              </a:rPr>
              <a:t> </a:t>
            </a:r>
          </a:p>
          <a:p>
            <a:pPr algn="just" eaLnBrk="1" hangingPunct="1"/>
            <a:r>
              <a:rPr lang="en-US" altLang="en-US" sz="2400">
                <a:latin typeface="Book Antiqua" panose="02040602050305030304" pitchFamily="18" charset="0"/>
              </a:rPr>
              <a:t>1.  P</a:t>
            </a:r>
            <a:r>
              <a:rPr lang="en-US" altLang="en-US" sz="2400" baseline="-25000">
                <a:latin typeface="Book Antiqua" panose="02040602050305030304" pitchFamily="18" charset="0"/>
              </a:rPr>
              <a:t>I</a:t>
            </a:r>
            <a:r>
              <a:rPr lang="en-US" altLang="en-US" sz="2400">
                <a:latin typeface="Book Antiqua" panose="02040602050305030304" pitchFamily="18" charset="0"/>
              </a:rPr>
              <a:t>  =  [1 - R(BP)] R(BP)</a:t>
            </a:r>
          </a:p>
          <a:p>
            <a:pPr algn="just" eaLnBrk="1" hangingPunct="1"/>
            <a:r>
              <a:rPr lang="en-US" altLang="en-US" sz="2400">
                <a:latin typeface="Book Antiqua" panose="02040602050305030304" pitchFamily="18" charset="0"/>
              </a:rPr>
              <a:t>2. 	R</a:t>
            </a:r>
            <a:r>
              <a:rPr lang="en-US" altLang="en-US" sz="2400" baseline="-25000">
                <a:latin typeface="Book Antiqua" panose="02040602050305030304" pitchFamily="18" charset="0"/>
              </a:rPr>
              <a:t>f</a:t>
            </a:r>
            <a:r>
              <a:rPr lang="en-US" altLang="en-US" sz="2400">
                <a:latin typeface="Book Antiqua" panose="02040602050305030304" pitchFamily="18" charset="0"/>
              </a:rPr>
              <a:t>  = R(M){1 - [1 - R(WC) R(BP)]</a:t>
            </a:r>
            <a:r>
              <a:rPr lang="en-US" altLang="en-US" sz="2400" baseline="30000">
                <a:latin typeface="Book Antiqua" panose="02040602050305030304" pitchFamily="18" charset="0"/>
              </a:rPr>
              <a:t>2</a:t>
            </a:r>
            <a:r>
              <a:rPr lang="en-US" altLang="en-US" sz="2400">
                <a:latin typeface="Book Antiqua" panose="02040602050305030304" pitchFamily="18" charset="0"/>
              </a:rPr>
              <a:t> [1 - R(WC)]}.</a:t>
            </a:r>
          </a:p>
          <a:p>
            <a:pPr algn="just" eaLnBrk="1" hangingPunct="1"/>
            <a:r>
              <a:rPr lang="en-US" altLang="en-US" sz="2400">
                <a:latin typeface="Book Antiqua" panose="02040602050305030304" pitchFamily="18" charset="0"/>
              </a:rPr>
              <a:t>3.  R{mechanical} = R(C)</a:t>
            </a:r>
          </a:p>
          <a:p>
            <a:pPr algn="just" eaLnBrk="1" hangingPunct="1"/>
            <a:r>
              <a:rPr lang="en-US" altLang="en-US" sz="2400">
                <a:latin typeface="Book Antiqua" panose="02040602050305030304" pitchFamily="18" charset="0"/>
              </a:rPr>
              <a:t> 4.  These two subsystems operate in parallel, therefore,</a:t>
            </a:r>
          </a:p>
          <a:p>
            <a:pPr algn="just" eaLnBrk="1" hangingPunct="1"/>
            <a:r>
              <a:rPr lang="en-US" altLang="en-US" sz="2400">
                <a:latin typeface="Book Antiqua" panose="02040602050305030304" pitchFamily="18" charset="0"/>
              </a:rPr>
              <a:t>		R</a:t>
            </a:r>
            <a:r>
              <a:rPr lang="en-US" altLang="en-US" sz="2400" baseline="-25000">
                <a:latin typeface="Book Antiqua" panose="02040602050305030304" pitchFamily="18" charset="0"/>
              </a:rPr>
              <a:t>I</a:t>
            </a:r>
            <a:r>
              <a:rPr lang="en-US" altLang="en-US" sz="2400">
                <a:latin typeface="Book Antiqua" panose="02040602050305030304" pitchFamily="18" charset="0"/>
              </a:rPr>
              <a:t>  = 1 - [1 - R</a:t>
            </a:r>
            <a:r>
              <a:rPr lang="en-US" altLang="en-US" sz="2400" baseline="-25000">
                <a:latin typeface="Book Antiqua" panose="02040602050305030304" pitchFamily="18" charset="0"/>
              </a:rPr>
              <a:t>f</a:t>
            </a:r>
            <a:r>
              <a:rPr lang="en-US" altLang="en-US" sz="2400">
                <a:latin typeface="Book Antiqua" panose="02040602050305030304" pitchFamily="18" charset="0"/>
              </a:rPr>
              <a:t> ] [1 - R(C)].</a:t>
            </a:r>
          </a:p>
          <a:p>
            <a:pPr algn="just" eaLnBrk="1" hangingPunct="1"/>
            <a:r>
              <a:rPr lang="en-US" altLang="en-US" sz="2400" b="1">
                <a:latin typeface="Book Antiqua" panose="02040602050305030304" pitchFamily="18" charset="0"/>
              </a:rPr>
              <a:t>Case II.    BP4 fails and BP3 is operational.</a:t>
            </a:r>
            <a:r>
              <a:rPr lang="en-US" altLang="en-US" sz="2400">
                <a:latin typeface="Book Antiqua" panose="02040602050305030304" pitchFamily="18" charset="0"/>
              </a:rPr>
              <a:t> </a:t>
            </a:r>
          </a:p>
          <a:p>
            <a:pPr eaLnBrk="1" hangingPunct="1"/>
            <a:r>
              <a:rPr lang="en-US" altLang="en-US"/>
              <a:t>Then P</a:t>
            </a:r>
            <a:r>
              <a:rPr lang="en-US" altLang="en-US" baseline="-25000"/>
              <a:t>II</a:t>
            </a:r>
            <a:r>
              <a:rPr lang="en-US" altLang="en-US"/>
              <a:t> = P</a:t>
            </a:r>
            <a:r>
              <a:rPr lang="en-US" altLang="en-US" baseline="-25000"/>
              <a:t>I</a:t>
            </a:r>
            <a:r>
              <a:rPr lang="en-US" altLang="en-US"/>
              <a:t> and R</a:t>
            </a:r>
            <a:r>
              <a:rPr lang="en-US" altLang="en-US" baseline="-25000"/>
              <a:t>II</a:t>
            </a:r>
            <a:r>
              <a:rPr lang="en-US" altLang="en-US"/>
              <a:t> = R</a:t>
            </a:r>
            <a:r>
              <a:rPr lang="en-US" altLang="en-US" baseline="-25000"/>
              <a:t>I</a:t>
            </a:r>
            <a:r>
              <a:rPr lang="en-US" altLang="en-US"/>
              <a:t> (</a:t>
            </a:r>
            <a:r>
              <a:rPr lang="en-US" altLang="en-US" sz="2400"/>
              <a:t>by symmetry of the network and assuming identical reliabilities)</a:t>
            </a:r>
          </a:p>
          <a:p>
            <a:pPr eaLnBrk="1" hangingPunct="1"/>
            <a:endParaRPr lang="en-US" altLang="en-US" sz="2400"/>
          </a:p>
          <a:p>
            <a:pPr eaLnBrk="1" hangingPunct="1"/>
            <a:endParaRPr lang="en-US" altLang="en-US" sz="2400"/>
          </a:p>
        </p:txBody>
      </p:sp>
      <p:sp>
        <p:nvSpPr>
          <p:cNvPr id="44" name="Date Placeholder 3"/>
          <p:cNvSpPr>
            <a:spLocks noGrp="1"/>
          </p:cNvSpPr>
          <p:nvPr>
            <p:ph type="dt" sz="quarter" idx="10"/>
          </p:nvPr>
        </p:nvSpPr>
        <p:spPr/>
        <p:txBody>
          <a:bodyPr/>
          <a:lstStyle/>
          <a:p>
            <a:pPr>
              <a:defRPr/>
            </a:pPr>
            <a:r>
              <a:rPr lang="en-US"/>
              <a:t>Chapter 5</a:t>
            </a:r>
          </a:p>
        </p:txBody>
      </p:sp>
      <p:sp>
        <p:nvSpPr>
          <p:cNvPr id="8090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09BE5DBC-7EAE-4E08-AF33-D3C893F06BF5}" type="slidenum">
              <a:rPr lang="en-US" altLang="en-US" sz="1400"/>
              <a:pPr>
                <a:spcBef>
                  <a:spcPct val="0"/>
                </a:spcBef>
                <a:buClrTx/>
                <a:buSzTx/>
                <a:buFontTx/>
                <a:buNone/>
              </a:pPr>
              <a:t>36</a:t>
            </a:fld>
            <a:endParaRPr lang="en-US" altLang="en-US" sz="1400"/>
          </a:p>
        </p:txBody>
      </p:sp>
      <p:grpSp>
        <p:nvGrpSpPr>
          <p:cNvPr id="80901" name="Group 43"/>
          <p:cNvGrpSpPr>
            <a:grpSpLocks/>
          </p:cNvGrpSpPr>
          <p:nvPr/>
        </p:nvGrpSpPr>
        <p:grpSpPr bwMode="auto">
          <a:xfrm>
            <a:off x="5562600" y="152400"/>
            <a:ext cx="3581400" cy="1655763"/>
            <a:chOff x="2160" y="244"/>
            <a:chExt cx="2256" cy="1043"/>
          </a:xfrm>
        </p:grpSpPr>
        <p:sp>
          <p:nvSpPr>
            <p:cNvPr id="80902" name="Oval 3"/>
            <p:cNvSpPr>
              <a:spLocks noChangeArrowheads="1"/>
            </p:cNvSpPr>
            <p:nvPr/>
          </p:nvSpPr>
          <p:spPr bwMode="auto">
            <a:xfrm>
              <a:off x="2432" y="675"/>
              <a:ext cx="260" cy="1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0903" name="Oval 4"/>
            <p:cNvSpPr>
              <a:spLocks noChangeArrowheads="1"/>
            </p:cNvSpPr>
            <p:nvPr/>
          </p:nvSpPr>
          <p:spPr bwMode="auto">
            <a:xfrm>
              <a:off x="2432" y="960"/>
              <a:ext cx="260" cy="16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0904" name="Oval 5"/>
            <p:cNvSpPr>
              <a:spLocks noChangeArrowheads="1"/>
            </p:cNvSpPr>
            <p:nvPr/>
          </p:nvSpPr>
          <p:spPr bwMode="auto">
            <a:xfrm>
              <a:off x="3772" y="244"/>
              <a:ext cx="261" cy="1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0905" name="Oval 6"/>
            <p:cNvSpPr>
              <a:spLocks noChangeArrowheads="1"/>
            </p:cNvSpPr>
            <p:nvPr/>
          </p:nvSpPr>
          <p:spPr bwMode="auto">
            <a:xfrm>
              <a:off x="3370" y="244"/>
              <a:ext cx="261" cy="1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0906" name="Line 7"/>
            <p:cNvSpPr>
              <a:spLocks noChangeShapeType="1"/>
            </p:cNvSpPr>
            <p:nvPr/>
          </p:nvSpPr>
          <p:spPr bwMode="auto">
            <a:xfrm>
              <a:off x="3635" y="335"/>
              <a:ext cx="133"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0907" name="Line 8"/>
            <p:cNvSpPr>
              <a:spLocks noChangeShapeType="1"/>
            </p:cNvSpPr>
            <p:nvPr/>
          </p:nvSpPr>
          <p:spPr bwMode="auto">
            <a:xfrm>
              <a:off x="4037" y="312"/>
              <a:ext cx="11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0908" name="Line 9"/>
            <p:cNvSpPr>
              <a:spLocks noChangeShapeType="1"/>
            </p:cNvSpPr>
            <p:nvPr/>
          </p:nvSpPr>
          <p:spPr bwMode="auto">
            <a:xfrm>
              <a:off x="3210" y="335"/>
              <a:ext cx="1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0909" name="Rectangle 10"/>
            <p:cNvSpPr>
              <a:spLocks noChangeArrowheads="1"/>
            </p:cNvSpPr>
            <p:nvPr/>
          </p:nvSpPr>
          <p:spPr bwMode="auto">
            <a:xfrm>
              <a:off x="3341" y="247"/>
              <a:ext cx="2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r">
                <a:spcBef>
                  <a:spcPct val="0"/>
                </a:spcBef>
                <a:buClrTx/>
                <a:buSzTx/>
                <a:buFontTx/>
                <a:buNone/>
              </a:pPr>
              <a:r>
                <a:rPr lang="en-US" altLang="en-US" sz="1000">
                  <a:latin typeface="Times New Roman" panose="02020603050405020304" pitchFamily="18" charset="0"/>
                </a:rPr>
                <a:t>WC1</a:t>
              </a:r>
            </a:p>
          </p:txBody>
        </p:sp>
        <p:sp>
          <p:nvSpPr>
            <p:cNvPr id="80910" name="Rectangle 11"/>
            <p:cNvSpPr>
              <a:spLocks noChangeArrowheads="1"/>
            </p:cNvSpPr>
            <p:nvPr/>
          </p:nvSpPr>
          <p:spPr bwMode="auto">
            <a:xfrm>
              <a:off x="3767" y="247"/>
              <a:ext cx="25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r">
                <a:spcBef>
                  <a:spcPct val="0"/>
                </a:spcBef>
                <a:buClrTx/>
                <a:buSzTx/>
                <a:buFontTx/>
                <a:buNone/>
              </a:pPr>
              <a:r>
                <a:rPr lang="en-US" altLang="en-US" sz="1000">
                  <a:latin typeface="Times New Roman" panose="02020603050405020304" pitchFamily="18" charset="0"/>
                </a:rPr>
                <a:t>BP1</a:t>
              </a:r>
            </a:p>
          </p:txBody>
        </p:sp>
        <p:sp>
          <p:nvSpPr>
            <p:cNvPr id="80911" name="Oval 12"/>
            <p:cNvSpPr>
              <a:spLocks noChangeArrowheads="1"/>
            </p:cNvSpPr>
            <p:nvPr/>
          </p:nvSpPr>
          <p:spPr bwMode="auto">
            <a:xfrm>
              <a:off x="3772" y="531"/>
              <a:ext cx="261" cy="15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0912" name="Oval 13"/>
            <p:cNvSpPr>
              <a:spLocks noChangeArrowheads="1"/>
            </p:cNvSpPr>
            <p:nvPr/>
          </p:nvSpPr>
          <p:spPr bwMode="auto">
            <a:xfrm>
              <a:off x="3370" y="531"/>
              <a:ext cx="261" cy="15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0913" name="Line 14"/>
            <p:cNvSpPr>
              <a:spLocks noChangeShapeType="1"/>
            </p:cNvSpPr>
            <p:nvPr/>
          </p:nvSpPr>
          <p:spPr bwMode="auto">
            <a:xfrm>
              <a:off x="3635" y="622"/>
              <a:ext cx="133"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0914" name="Line 15"/>
            <p:cNvSpPr>
              <a:spLocks noChangeShapeType="1"/>
            </p:cNvSpPr>
            <p:nvPr/>
          </p:nvSpPr>
          <p:spPr bwMode="auto">
            <a:xfrm>
              <a:off x="4037" y="598"/>
              <a:ext cx="11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0915" name="Line 16"/>
            <p:cNvSpPr>
              <a:spLocks noChangeShapeType="1"/>
            </p:cNvSpPr>
            <p:nvPr/>
          </p:nvSpPr>
          <p:spPr bwMode="auto">
            <a:xfrm>
              <a:off x="3210" y="622"/>
              <a:ext cx="1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0916" name="Rectangle 17"/>
            <p:cNvSpPr>
              <a:spLocks noChangeArrowheads="1"/>
            </p:cNvSpPr>
            <p:nvPr/>
          </p:nvSpPr>
          <p:spPr bwMode="auto">
            <a:xfrm>
              <a:off x="3360" y="528"/>
              <a:ext cx="2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r">
                <a:spcBef>
                  <a:spcPct val="0"/>
                </a:spcBef>
                <a:buClrTx/>
                <a:buSzTx/>
                <a:buFontTx/>
                <a:buNone/>
              </a:pPr>
              <a:r>
                <a:rPr lang="en-US" altLang="en-US" sz="1000">
                  <a:latin typeface="Times New Roman" panose="02020603050405020304" pitchFamily="18" charset="0"/>
                </a:rPr>
                <a:t>WC2</a:t>
              </a:r>
            </a:p>
          </p:txBody>
        </p:sp>
        <p:sp>
          <p:nvSpPr>
            <p:cNvPr id="80917" name="Rectangle 18"/>
            <p:cNvSpPr>
              <a:spLocks noChangeArrowheads="1"/>
            </p:cNvSpPr>
            <p:nvPr/>
          </p:nvSpPr>
          <p:spPr bwMode="auto">
            <a:xfrm>
              <a:off x="3767" y="535"/>
              <a:ext cx="25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r">
                <a:spcBef>
                  <a:spcPct val="0"/>
                </a:spcBef>
                <a:buClrTx/>
                <a:buSzTx/>
                <a:buFontTx/>
                <a:buNone/>
              </a:pPr>
              <a:r>
                <a:rPr lang="en-US" altLang="en-US" sz="1000">
                  <a:latin typeface="Times New Roman" panose="02020603050405020304" pitchFamily="18" charset="0"/>
                </a:rPr>
                <a:t>BP2</a:t>
              </a:r>
            </a:p>
          </p:txBody>
        </p:sp>
        <p:sp>
          <p:nvSpPr>
            <p:cNvPr id="80918" name="Oval 19"/>
            <p:cNvSpPr>
              <a:spLocks noChangeArrowheads="1"/>
            </p:cNvSpPr>
            <p:nvPr/>
          </p:nvSpPr>
          <p:spPr bwMode="auto">
            <a:xfrm>
              <a:off x="3772" y="817"/>
              <a:ext cx="261" cy="159"/>
            </a:xfrm>
            <a:prstGeom prst="ellipse">
              <a:avLst/>
            </a:prstGeom>
            <a:solidFill>
              <a:srgbClr val="FF0033"/>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0919" name="Oval 20"/>
            <p:cNvSpPr>
              <a:spLocks noChangeArrowheads="1"/>
            </p:cNvSpPr>
            <p:nvPr/>
          </p:nvSpPr>
          <p:spPr bwMode="auto">
            <a:xfrm>
              <a:off x="3370" y="817"/>
              <a:ext cx="261" cy="1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0920" name="Line 21"/>
            <p:cNvSpPr>
              <a:spLocks noChangeShapeType="1"/>
            </p:cNvSpPr>
            <p:nvPr/>
          </p:nvSpPr>
          <p:spPr bwMode="auto">
            <a:xfrm>
              <a:off x="3635" y="908"/>
              <a:ext cx="133"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0921" name="Line 22"/>
            <p:cNvSpPr>
              <a:spLocks noChangeShapeType="1"/>
            </p:cNvSpPr>
            <p:nvPr/>
          </p:nvSpPr>
          <p:spPr bwMode="auto">
            <a:xfrm>
              <a:off x="4037" y="885"/>
              <a:ext cx="11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0922" name="Line 23"/>
            <p:cNvSpPr>
              <a:spLocks noChangeShapeType="1"/>
            </p:cNvSpPr>
            <p:nvPr/>
          </p:nvSpPr>
          <p:spPr bwMode="auto">
            <a:xfrm>
              <a:off x="3210" y="908"/>
              <a:ext cx="1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0923" name="Rectangle 24"/>
            <p:cNvSpPr>
              <a:spLocks noChangeArrowheads="1"/>
            </p:cNvSpPr>
            <p:nvPr/>
          </p:nvSpPr>
          <p:spPr bwMode="auto">
            <a:xfrm>
              <a:off x="3341" y="820"/>
              <a:ext cx="2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r">
                <a:spcBef>
                  <a:spcPct val="0"/>
                </a:spcBef>
                <a:buClrTx/>
                <a:buSzTx/>
                <a:buFontTx/>
                <a:buNone/>
              </a:pPr>
              <a:r>
                <a:rPr lang="en-US" altLang="en-US" sz="1000">
                  <a:latin typeface="Times New Roman" panose="02020603050405020304" pitchFamily="18" charset="0"/>
                </a:rPr>
                <a:t>WC3</a:t>
              </a:r>
            </a:p>
          </p:txBody>
        </p:sp>
        <p:sp>
          <p:nvSpPr>
            <p:cNvPr id="80924" name="Rectangle 25"/>
            <p:cNvSpPr>
              <a:spLocks noChangeArrowheads="1"/>
            </p:cNvSpPr>
            <p:nvPr/>
          </p:nvSpPr>
          <p:spPr bwMode="auto">
            <a:xfrm>
              <a:off x="3767" y="820"/>
              <a:ext cx="25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r">
                <a:spcBef>
                  <a:spcPct val="0"/>
                </a:spcBef>
                <a:buClrTx/>
                <a:buSzTx/>
                <a:buFontTx/>
                <a:buNone/>
              </a:pPr>
              <a:r>
                <a:rPr lang="en-US" altLang="en-US" sz="1000">
                  <a:latin typeface="Times New Roman" panose="02020603050405020304" pitchFamily="18" charset="0"/>
                </a:rPr>
                <a:t>BP3</a:t>
              </a:r>
            </a:p>
          </p:txBody>
        </p:sp>
        <p:sp>
          <p:nvSpPr>
            <p:cNvPr id="80925" name="Oval 26"/>
            <p:cNvSpPr>
              <a:spLocks noChangeArrowheads="1"/>
            </p:cNvSpPr>
            <p:nvPr/>
          </p:nvSpPr>
          <p:spPr bwMode="auto">
            <a:xfrm>
              <a:off x="3370" y="1128"/>
              <a:ext cx="261" cy="1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0926" name="Line 27"/>
            <p:cNvSpPr>
              <a:spLocks noChangeShapeType="1"/>
            </p:cNvSpPr>
            <p:nvPr/>
          </p:nvSpPr>
          <p:spPr bwMode="auto">
            <a:xfrm>
              <a:off x="3648" y="1195"/>
              <a:ext cx="5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0927" name="Line 28"/>
            <p:cNvSpPr>
              <a:spLocks noChangeShapeType="1"/>
            </p:cNvSpPr>
            <p:nvPr/>
          </p:nvSpPr>
          <p:spPr bwMode="auto">
            <a:xfrm>
              <a:off x="3210" y="1219"/>
              <a:ext cx="1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0928" name="Rectangle 29"/>
            <p:cNvSpPr>
              <a:spLocks noChangeArrowheads="1"/>
            </p:cNvSpPr>
            <p:nvPr/>
          </p:nvSpPr>
          <p:spPr bwMode="auto">
            <a:xfrm>
              <a:off x="3392" y="1131"/>
              <a:ext cx="2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r">
                <a:spcBef>
                  <a:spcPct val="0"/>
                </a:spcBef>
                <a:buClrTx/>
                <a:buSzTx/>
                <a:buFontTx/>
                <a:buNone/>
              </a:pPr>
              <a:r>
                <a:rPr lang="en-US" altLang="en-US" sz="1000">
                  <a:latin typeface="Times New Roman" panose="02020603050405020304" pitchFamily="18" charset="0"/>
                </a:rPr>
                <a:t>WC4</a:t>
              </a:r>
            </a:p>
          </p:txBody>
        </p:sp>
        <p:sp>
          <p:nvSpPr>
            <p:cNvPr id="80929" name="Line 30"/>
            <p:cNvSpPr>
              <a:spLocks noChangeShapeType="1"/>
            </p:cNvSpPr>
            <p:nvPr/>
          </p:nvSpPr>
          <p:spPr bwMode="auto">
            <a:xfrm>
              <a:off x="4148" y="312"/>
              <a:ext cx="0" cy="8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0930" name="Line 31"/>
            <p:cNvSpPr>
              <a:spLocks noChangeShapeType="1"/>
            </p:cNvSpPr>
            <p:nvPr/>
          </p:nvSpPr>
          <p:spPr bwMode="auto">
            <a:xfrm>
              <a:off x="3210" y="335"/>
              <a:ext cx="0" cy="8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0931" name="Line 32"/>
            <p:cNvSpPr>
              <a:spLocks noChangeShapeType="1"/>
            </p:cNvSpPr>
            <p:nvPr/>
          </p:nvSpPr>
          <p:spPr bwMode="auto">
            <a:xfrm>
              <a:off x="2696" y="741"/>
              <a:ext cx="514"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0932" name="Line 33"/>
            <p:cNvSpPr>
              <a:spLocks noChangeShapeType="1"/>
            </p:cNvSpPr>
            <p:nvPr/>
          </p:nvSpPr>
          <p:spPr bwMode="auto">
            <a:xfrm>
              <a:off x="4148" y="741"/>
              <a:ext cx="26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0933" name="Rectangle 34"/>
            <p:cNvSpPr>
              <a:spLocks noChangeArrowheads="1"/>
            </p:cNvSpPr>
            <p:nvPr/>
          </p:nvSpPr>
          <p:spPr bwMode="auto">
            <a:xfrm>
              <a:off x="2441" y="678"/>
              <a:ext cx="1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000">
                  <a:latin typeface="Times New Roman" panose="02020603050405020304" pitchFamily="18" charset="0"/>
                </a:rPr>
                <a:t>M</a:t>
              </a:r>
            </a:p>
          </p:txBody>
        </p:sp>
        <p:sp>
          <p:nvSpPr>
            <p:cNvPr id="80934" name="Rectangle 35"/>
            <p:cNvSpPr>
              <a:spLocks noChangeArrowheads="1"/>
            </p:cNvSpPr>
            <p:nvPr/>
          </p:nvSpPr>
          <p:spPr bwMode="auto">
            <a:xfrm>
              <a:off x="2491" y="965"/>
              <a:ext cx="1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000">
                  <a:latin typeface="Times New Roman" panose="02020603050405020304" pitchFamily="18" charset="0"/>
                </a:rPr>
                <a:t>C</a:t>
              </a:r>
            </a:p>
          </p:txBody>
        </p:sp>
        <p:sp>
          <p:nvSpPr>
            <p:cNvPr id="80935" name="Line 36"/>
            <p:cNvSpPr>
              <a:spLocks noChangeShapeType="1"/>
            </p:cNvSpPr>
            <p:nvPr/>
          </p:nvSpPr>
          <p:spPr bwMode="auto">
            <a:xfrm>
              <a:off x="2339" y="741"/>
              <a:ext cx="8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0936" name="Line 37"/>
            <p:cNvSpPr>
              <a:spLocks noChangeShapeType="1"/>
            </p:cNvSpPr>
            <p:nvPr/>
          </p:nvSpPr>
          <p:spPr bwMode="auto">
            <a:xfrm>
              <a:off x="2339" y="1028"/>
              <a:ext cx="8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0937" name="Line 38"/>
            <p:cNvSpPr>
              <a:spLocks noChangeShapeType="1"/>
            </p:cNvSpPr>
            <p:nvPr/>
          </p:nvSpPr>
          <p:spPr bwMode="auto">
            <a:xfrm>
              <a:off x="2160" y="908"/>
              <a:ext cx="179"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0938" name="Line 39"/>
            <p:cNvSpPr>
              <a:spLocks noChangeShapeType="1"/>
            </p:cNvSpPr>
            <p:nvPr/>
          </p:nvSpPr>
          <p:spPr bwMode="auto">
            <a:xfrm>
              <a:off x="2696" y="1053"/>
              <a:ext cx="96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0939" name="Line 40"/>
            <p:cNvSpPr>
              <a:spLocks noChangeShapeType="1"/>
            </p:cNvSpPr>
            <p:nvPr/>
          </p:nvSpPr>
          <p:spPr bwMode="auto">
            <a:xfrm>
              <a:off x="2339" y="741"/>
              <a:ext cx="0" cy="2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0940" name="Line 41"/>
            <p:cNvSpPr>
              <a:spLocks noChangeShapeType="1"/>
            </p:cNvSpPr>
            <p:nvPr/>
          </p:nvSpPr>
          <p:spPr bwMode="auto">
            <a:xfrm flipV="1">
              <a:off x="3657" y="908"/>
              <a:ext cx="0" cy="14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0941" name="Line 42"/>
            <p:cNvSpPr>
              <a:spLocks noChangeShapeType="1"/>
            </p:cNvSpPr>
            <p:nvPr/>
          </p:nvSpPr>
          <p:spPr bwMode="auto">
            <a:xfrm>
              <a:off x="3657" y="1053"/>
              <a:ext cx="0" cy="166"/>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idx="1"/>
          </p:nvPr>
        </p:nvSpPr>
        <p:spPr>
          <a:xfrm>
            <a:off x="685800" y="1981200"/>
            <a:ext cx="7759700" cy="3568700"/>
          </a:xfrm>
        </p:spPr>
        <p:txBody>
          <a:bodyPr/>
          <a:lstStyle/>
          <a:p>
            <a:pPr eaLnBrk="1" hangingPunct="1"/>
            <a:r>
              <a:rPr lang="en-US" altLang="en-US" sz="2400" b="1"/>
              <a:t>Case III.  BP3 and BP4 have failed.</a:t>
            </a:r>
          </a:p>
          <a:p>
            <a:pPr eaLnBrk="1" hangingPunct="1"/>
            <a:endParaRPr lang="en-US" altLang="en-US" sz="2400"/>
          </a:p>
          <a:p>
            <a:pPr eaLnBrk="1" hangingPunct="1"/>
            <a:r>
              <a:rPr lang="en-US" altLang="en-US" sz="2400"/>
              <a:t>1.  P</a:t>
            </a:r>
            <a:r>
              <a:rPr lang="en-US" altLang="en-US" sz="2400" baseline="-25000"/>
              <a:t>III</a:t>
            </a:r>
            <a:r>
              <a:rPr lang="en-US" altLang="en-US" sz="2400"/>
              <a:t> = [1 - R(BP)]</a:t>
            </a:r>
            <a:r>
              <a:rPr lang="en-US" altLang="en-US" sz="2400" baseline="30000"/>
              <a:t>2</a:t>
            </a:r>
            <a:r>
              <a:rPr lang="en-US" altLang="en-US" sz="2400"/>
              <a:t> </a:t>
            </a:r>
          </a:p>
          <a:p>
            <a:pPr eaLnBrk="1" hangingPunct="1"/>
            <a:endParaRPr lang="en-US" altLang="en-US" sz="2400"/>
          </a:p>
          <a:p>
            <a:pPr eaLnBrk="1" hangingPunct="1"/>
            <a:r>
              <a:rPr lang="en-US" altLang="en-US" sz="2400"/>
              <a:t>2.  Cable system has failed.</a:t>
            </a:r>
            <a:endParaRPr lang="en-US" altLang="en-US" sz="2400" b="1"/>
          </a:p>
          <a:p>
            <a:pPr eaLnBrk="1" hangingPunct="1"/>
            <a:endParaRPr lang="en-US" altLang="en-US" sz="2400"/>
          </a:p>
          <a:p>
            <a:pPr eaLnBrk="1" hangingPunct="1"/>
            <a:r>
              <a:rPr lang="en-US" altLang="en-US" sz="2400"/>
              <a:t>3.  R</a:t>
            </a:r>
            <a:r>
              <a:rPr lang="en-US" altLang="en-US" sz="2400" baseline="-25000"/>
              <a:t>III</a:t>
            </a:r>
            <a:r>
              <a:rPr lang="en-US" altLang="en-US" sz="2400"/>
              <a:t> = R(M) {1 - [1 - R(WC) R(BP)]</a:t>
            </a:r>
            <a:r>
              <a:rPr lang="en-US" altLang="en-US" sz="2400" baseline="30000"/>
              <a:t>2</a:t>
            </a:r>
            <a:r>
              <a:rPr lang="en-US" altLang="en-US" sz="2400"/>
              <a:t> }</a:t>
            </a:r>
          </a:p>
          <a:p>
            <a:pPr eaLnBrk="1" hangingPunct="1"/>
            <a:endParaRPr lang="en-US" altLang="en-US" sz="2400"/>
          </a:p>
        </p:txBody>
      </p:sp>
      <p:sp>
        <p:nvSpPr>
          <p:cNvPr id="47" name="Date Placeholder 3"/>
          <p:cNvSpPr>
            <a:spLocks noGrp="1"/>
          </p:cNvSpPr>
          <p:nvPr>
            <p:ph type="dt" sz="quarter" idx="10"/>
          </p:nvPr>
        </p:nvSpPr>
        <p:spPr/>
        <p:txBody>
          <a:bodyPr/>
          <a:lstStyle/>
          <a:p>
            <a:pPr>
              <a:defRPr/>
            </a:pPr>
            <a:r>
              <a:rPr lang="en-US"/>
              <a:t>Chapter 5</a:t>
            </a:r>
          </a:p>
        </p:txBody>
      </p:sp>
      <p:sp>
        <p:nvSpPr>
          <p:cNvPr id="8294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A04AF2C8-8806-4D02-9EA4-6E1ECD24B438}" type="slidenum">
              <a:rPr lang="en-US" altLang="en-US" sz="1400"/>
              <a:pPr>
                <a:spcBef>
                  <a:spcPct val="0"/>
                </a:spcBef>
                <a:buClrTx/>
                <a:buSzTx/>
                <a:buFontTx/>
                <a:buNone/>
              </a:pPr>
              <a:t>37</a:t>
            </a:fld>
            <a:endParaRPr lang="en-US" altLang="en-US" sz="1400"/>
          </a:p>
        </p:txBody>
      </p:sp>
      <p:grpSp>
        <p:nvGrpSpPr>
          <p:cNvPr id="82949" name="Group 128"/>
          <p:cNvGrpSpPr>
            <a:grpSpLocks/>
          </p:cNvGrpSpPr>
          <p:nvPr/>
        </p:nvGrpSpPr>
        <p:grpSpPr bwMode="auto">
          <a:xfrm>
            <a:off x="5029200" y="228600"/>
            <a:ext cx="3886200" cy="1968500"/>
            <a:chOff x="1968" y="196"/>
            <a:chExt cx="2448" cy="1240"/>
          </a:xfrm>
        </p:grpSpPr>
        <p:sp>
          <p:nvSpPr>
            <p:cNvPr id="82950" name="Oval 129"/>
            <p:cNvSpPr>
              <a:spLocks noChangeArrowheads="1"/>
            </p:cNvSpPr>
            <p:nvPr/>
          </p:nvSpPr>
          <p:spPr bwMode="auto">
            <a:xfrm>
              <a:off x="2263" y="695"/>
              <a:ext cx="283" cy="18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951" name="Oval 130"/>
            <p:cNvSpPr>
              <a:spLocks noChangeArrowheads="1"/>
            </p:cNvSpPr>
            <p:nvPr/>
          </p:nvSpPr>
          <p:spPr bwMode="auto">
            <a:xfrm>
              <a:off x="2263" y="1026"/>
              <a:ext cx="283" cy="18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952" name="Oval 131"/>
            <p:cNvSpPr>
              <a:spLocks noChangeArrowheads="1"/>
            </p:cNvSpPr>
            <p:nvPr/>
          </p:nvSpPr>
          <p:spPr bwMode="auto">
            <a:xfrm>
              <a:off x="3717" y="196"/>
              <a:ext cx="284" cy="18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953" name="Oval 132"/>
            <p:cNvSpPr>
              <a:spLocks noChangeArrowheads="1"/>
            </p:cNvSpPr>
            <p:nvPr/>
          </p:nvSpPr>
          <p:spPr bwMode="auto">
            <a:xfrm>
              <a:off x="3281" y="196"/>
              <a:ext cx="284" cy="18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954" name="Line 133"/>
            <p:cNvSpPr>
              <a:spLocks noChangeShapeType="1"/>
            </p:cNvSpPr>
            <p:nvPr/>
          </p:nvSpPr>
          <p:spPr bwMode="auto">
            <a:xfrm>
              <a:off x="3569" y="303"/>
              <a:ext cx="144"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955" name="Line 134"/>
            <p:cNvSpPr>
              <a:spLocks noChangeShapeType="1"/>
            </p:cNvSpPr>
            <p:nvPr/>
          </p:nvSpPr>
          <p:spPr bwMode="auto">
            <a:xfrm>
              <a:off x="4005" y="276"/>
              <a:ext cx="1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56" name="Line 135"/>
            <p:cNvSpPr>
              <a:spLocks noChangeShapeType="1"/>
            </p:cNvSpPr>
            <p:nvPr/>
          </p:nvSpPr>
          <p:spPr bwMode="auto">
            <a:xfrm>
              <a:off x="3107" y="303"/>
              <a:ext cx="17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57" name="Rectangle 136"/>
            <p:cNvSpPr>
              <a:spLocks noChangeArrowheads="1"/>
            </p:cNvSpPr>
            <p:nvPr/>
          </p:nvSpPr>
          <p:spPr bwMode="auto">
            <a:xfrm>
              <a:off x="3274" y="201"/>
              <a:ext cx="2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r">
                <a:spcBef>
                  <a:spcPct val="0"/>
                </a:spcBef>
                <a:buClrTx/>
                <a:buSzTx/>
                <a:buFontTx/>
                <a:buNone/>
              </a:pPr>
              <a:r>
                <a:rPr lang="en-US" altLang="en-US" sz="1000">
                  <a:latin typeface="Times New Roman" panose="02020603050405020304" pitchFamily="18" charset="0"/>
                </a:rPr>
                <a:t>WC1</a:t>
              </a:r>
            </a:p>
          </p:txBody>
        </p:sp>
        <p:sp>
          <p:nvSpPr>
            <p:cNvPr id="82958" name="Rectangle 137"/>
            <p:cNvSpPr>
              <a:spLocks noChangeArrowheads="1"/>
            </p:cNvSpPr>
            <p:nvPr/>
          </p:nvSpPr>
          <p:spPr bwMode="auto">
            <a:xfrm>
              <a:off x="3733" y="201"/>
              <a:ext cx="25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r">
                <a:spcBef>
                  <a:spcPct val="0"/>
                </a:spcBef>
                <a:buClrTx/>
                <a:buSzTx/>
                <a:buFontTx/>
                <a:buNone/>
              </a:pPr>
              <a:r>
                <a:rPr lang="en-US" altLang="en-US" sz="1000">
                  <a:latin typeface="Times New Roman" panose="02020603050405020304" pitchFamily="18" charset="0"/>
                </a:rPr>
                <a:t>BP1</a:t>
              </a:r>
            </a:p>
          </p:txBody>
        </p:sp>
        <p:sp>
          <p:nvSpPr>
            <p:cNvPr id="82959" name="Oval 138"/>
            <p:cNvSpPr>
              <a:spLocks noChangeArrowheads="1"/>
            </p:cNvSpPr>
            <p:nvPr/>
          </p:nvSpPr>
          <p:spPr bwMode="auto">
            <a:xfrm>
              <a:off x="3717" y="528"/>
              <a:ext cx="284" cy="18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960" name="Oval 139"/>
            <p:cNvSpPr>
              <a:spLocks noChangeArrowheads="1"/>
            </p:cNvSpPr>
            <p:nvPr/>
          </p:nvSpPr>
          <p:spPr bwMode="auto">
            <a:xfrm>
              <a:off x="3281" y="528"/>
              <a:ext cx="284" cy="18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961" name="Line 140"/>
            <p:cNvSpPr>
              <a:spLocks noChangeShapeType="1"/>
            </p:cNvSpPr>
            <p:nvPr/>
          </p:nvSpPr>
          <p:spPr bwMode="auto">
            <a:xfrm>
              <a:off x="3569" y="635"/>
              <a:ext cx="144"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962" name="Line 141"/>
            <p:cNvSpPr>
              <a:spLocks noChangeShapeType="1"/>
            </p:cNvSpPr>
            <p:nvPr/>
          </p:nvSpPr>
          <p:spPr bwMode="auto">
            <a:xfrm>
              <a:off x="4005" y="607"/>
              <a:ext cx="1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63" name="Line 142"/>
            <p:cNvSpPr>
              <a:spLocks noChangeShapeType="1"/>
            </p:cNvSpPr>
            <p:nvPr/>
          </p:nvSpPr>
          <p:spPr bwMode="auto">
            <a:xfrm>
              <a:off x="3107" y="635"/>
              <a:ext cx="17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64" name="Rectangle 143"/>
            <p:cNvSpPr>
              <a:spLocks noChangeArrowheads="1"/>
            </p:cNvSpPr>
            <p:nvPr/>
          </p:nvSpPr>
          <p:spPr bwMode="auto">
            <a:xfrm>
              <a:off x="3274" y="533"/>
              <a:ext cx="2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r">
                <a:spcBef>
                  <a:spcPct val="0"/>
                </a:spcBef>
                <a:buClrTx/>
                <a:buSzTx/>
                <a:buFontTx/>
                <a:buNone/>
              </a:pPr>
              <a:r>
                <a:rPr lang="en-US" altLang="en-US" sz="1000">
                  <a:latin typeface="Times New Roman" panose="02020603050405020304" pitchFamily="18" charset="0"/>
                </a:rPr>
                <a:t>WC2</a:t>
              </a:r>
            </a:p>
          </p:txBody>
        </p:sp>
        <p:sp>
          <p:nvSpPr>
            <p:cNvPr id="82965" name="Rectangle 144"/>
            <p:cNvSpPr>
              <a:spLocks noChangeArrowheads="1"/>
            </p:cNvSpPr>
            <p:nvPr/>
          </p:nvSpPr>
          <p:spPr bwMode="auto">
            <a:xfrm>
              <a:off x="3733" y="533"/>
              <a:ext cx="25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r">
                <a:spcBef>
                  <a:spcPct val="0"/>
                </a:spcBef>
                <a:buClrTx/>
                <a:buSzTx/>
                <a:buFontTx/>
                <a:buNone/>
              </a:pPr>
              <a:r>
                <a:rPr lang="en-US" altLang="en-US" sz="1000">
                  <a:latin typeface="Times New Roman" panose="02020603050405020304" pitchFamily="18" charset="0"/>
                </a:rPr>
                <a:t>BP2</a:t>
              </a:r>
            </a:p>
          </p:txBody>
        </p:sp>
        <p:sp>
          <p:nvSpPr>
            <p:cNvPr id="82966" name="Oval 145"/>
            <p:cNvSpPr>
              <a:spLocks noChangeArrowheads="1"/>
            </p:cNvSpPr>
            <p:nvPr/>
          </p:nvSpPr>
          <p:spPr bwMode="auto">
            <a:xfrm>
              <a:off x="3717" y="860"/>
              <a:ext cx="284" cy="185"/>
            </a:xfrm>
            <a:prstGeom prst="ellipse">
              <a:avLst/>
            </a:prstGeom>
            <a:solidFill>
              <a:srgbClr val="FF0033"/>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967" name="Oval 146"/>
            <p:cNvSpPr>
              <a:spLocks noChangeArrowheads="1"/>
            </p:cNvSpPr>
            <p:nvPr/>
          </p:nvSpPr>
          <p:spPr bwMode="auto">
            <a:xfrm>
              <a:off x="3281" y="860"/>
              <a:ext cx="284" cy="18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968" name="Line 147"/>
            <p:cNvSpPr>
              <a:spLocks noChangeShapeType="1"/>
            </p:cNvSpPr>
            <p:nvPr/>
          </p:nvSpPr>
          <p:spPr bwMode="auto">
            <a:xfrm>
              <a:off x="3569" y="966"/>
              <a:ext cx="144"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969" name="Line 148"/>
            <p:cNvSpPr>
              <a:spLocks noChangeShapeType="1"/>
            </p:cNvSpPr>
            <p:nvPr/>
          </p:nvSpPr>
          <p:spPr bwMode="auto">
            <a:xfrm>
              <a:off x="4005" y="939"/>
              <a:ext cx="1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70" name="Line 149"/>
            <p:cNvSpPr>
              <a:spLocks noChangeShapeType="1"/>
            </p:cNvSpPr>
            <p:nvPr/>
          </p:nvSpPr>
          <p:spPr bwMode="auto">
            <a:xfrm>
              <a:off x="3107" y="966"/>
              <a:ext cx="17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71" name="Rectangle 150"/>
            <p:cNvSpPr>
              <a:spLocks noChangeArrowheads="1"/>
            </p:cNvSpPr>
            <p:nvPr/>
          </p:nvSpPr>
          <p:spPr bwMode="auto">
            <a:xfrm>
              <a:off x="3274" y="865"/>
              <a:ext cx="2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r">
                <a:spcBef>
                  <a:spcPct val="0"/>
                </a:spcBef>
                <a:buClrTx/>
                <a:buSzTx/>
                <a:buFontTx/>
                <a:buNone/>
              </a:pPr>
              <a:r>
                <a:rPr lang="en-US" altLang="en-US" sz="1000">
                  <a:latin typeface="Times New Roman" panose="02020603050405020304" pitchFamily="18" charset="0"/>
                </a:rPr>
                <a:t>WC3</a:t>
              </a:r>
            </a:p>
          </p:txBody>
        </p:sp>
        <p:sp>
          <p:nvSpPr>
            <p:cNvPr id="82972" name="Rectangle 151"/>
            <p:cNvSpPr>
              <a:spLocks noChangeArrowheads="1"/>
            </p:cNvSpPr>
            <p:nvPr/>
          </p:nvSpPr>
          <p:spPr bwMode="auto">
            <a:xfrm>
              <a:off x="3733" y="865"/>
              <a:ext cx="25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r">
                <a:spcBef>
                  <a:spcPct val="0"/>
                </a:spcBef>
                <a:buClrTx/>
                <a:buSzTx/>
                <a:buFontTx/>
                <a:buNone/>
              </a:pPr>
              <a:r>
                <a:rPr lang="en-US" altLang="en-US" sz="1000">
                  <a:latin typeface="Times New Roman" panose="02020603050405020304" pitchFamily="18" charset="0"/>
                </a:rPr>
                <a:t>BP3</a:t>
              </a:r>
            </a:p>
          </p:txBody>
        </p:sp>
        <p:sp>
          <p:nvSpPr>
            <p:cNvPr id="82973" name="Oval 152"/>
            <p:cNvSpPr>
              <a:spLocks noChangeArrowheads="1"/>
            </p:cNvSpPr>
            <p:nvPr/>
          </p:nvSpPr>
          <p:spPr bwMode="auto">
            <a:xfrm>
              <a:off x="3717" y="1219"/>
              <a:ext cx="295" cy="217"/>
            </a:xfrm>
            <a:prstGeom prst="ellipse">
              <a:avLst/>
            </a:prstGeom>
            <a:solidFill>
              <a:srgbClr val="FF0033"/>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974" name="Oval 153"/>
            <p:cNvSpPr>
              <a:spLocks noChangeArrowheads="1"/>
            </p:cNvSpPr>
            <p:nvPr/>
          </p:nvSpPr>
          <p:spPr bwMode="auto">
            <a:xfrm>
              <a:off x="3281" y="1219"/>
              <a:ext cx="284" cy="18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975" name="Line 154"/>
            <p:cNvSpPr>
              <a:spLocks noChangeShapeType="1"/>
            </p:cNvSpPr>
            <p:nvPr/>
          </p:nvSpPr>
          <p:spPr bwMode="auto">
            <a:xfrm>
              <a:off x="3569" y="1326"/>
              <a:ext cx="144"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976" name="Line 155"/>
            <p:cNvSpPr>
              <a:spLocks noChangeShapeType="1"/>
            </p:cNvSpPr>
            <p:nvPr/>
          </p:nvSpPr>
          <p:spPr bwMode="auto">
            <a:xfrm>
              <a:off x="4005" y="1299"/>
              <a:ext cx="1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77" name="Line 156"/>
            <p:cNvSpPr>
              <a:spLocks noChangeShapeType="1"/>
            </p:cNvSpPr>
            <p:nvPr/>
          </p:nvSpPr>
          <p:spPr bwMode="auto">
            <a:xfrm>
              <a:off x="3107" y="1326"/>
              <a:ext cx="17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78" name="Rectangle 157"/>
            <p:cNvSpPr>
              <a:spLocks noChangeArrowheads="1"/>
            </p:cNvSpPr>
            <p:nvPr/>
          </p:nvSpPr>
          <p:spPr bwMode="auto">
            <a:xfrm>
              <a:off x="3281" y="1224"/>
              <a:ext cx="2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r">
                <a:spcBef>
                  <a:spcPct val="0"/>
                </a:spcBef>
                <a:buClrTx/>
                <a:buSzTx/>
                <a:buFontTx/>
                <a:buNone/>
              </a:pPr>
              <a:r>
                <a:rPr lang="en-US" altLang="en-US" sz="1000">
                  <a:latin typeface="Times New Roman" panose="02020603050405020304" pitchFamily="18" charset="0"/>
                </a:rPr>
                <a:t>WC4</a:t>
              </a:r>
            </a:p>
          </p:txBody>
        </p:sp>
        <p:sp>
          <p:nvSpPr>
            <p:cNvPr id="82979" name="Rectangle 158"/>
            <p:cNvSpPr>
              <a:spLocks noChangeArrowheads="1"/>
            </p:cNvSpPr>
            <p:nvPr/>
          </p:nvSpPr>
          <p:spPr bwMode="auto">
            <a:xfrm>
              <a:off x="3733" y="1224"/>
              <a:ext cx="25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r">
                <a:spcBef>
                  <a:spcPct val="0"/>
                </a:spcBef>
                <a:buClrTx/>
                <a:buSzTx/>
                <a:buFontTx/>
                <a:buNone/>
              </a:pPr>
              <a:r>
                <a:rPr lang="en-US" altLang="en-US" sz="1000">
                  <a:latin typeface="Times New Roman" panose="02020603050405020304" pitchFamily="18" charset="0"/>
                </a:rPr>
                <a:t>BP4</a:t>
              </a:r>
            </a:p>
          </p:txBody>
        </p:sp>
        <p:sp>
          <p:nvSpPr>
            <p:cNvPr id="82980" name="Line 159"/>
            <p:cNvSpPr>
              <a:spLocks noChangeShapeType="1"/>
            </p:cNvSpPr>
            <p:nvPr/>
          </p:nvSpPr>
          <p:spPr bwMode="auto">
            <a:xfrm>
              <a:off x="4125" y="276"/>
              <a:ext cx="0" cy="102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81" name="Line 160"/>
            <p:cNvSpPr>
              <a:spLocks noChangeShapeType="1"/>
            </p:cNvSpPr>
            <p:nvPr/>
          </p:nvSpPr>
          <p:spPr bwMode="auto">
            <a:xfrm>
              <a:off x="3107" y="303"/>
              <a:ext cx="0" cy="102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82" name="Line 161"/>
            <p:cNvSpPr>
              <a:spLocks noChangeShapeType="1"/>
            </p:cNvSpPr>
            <p:nvPr/>
          </p:nvSpPr>
          <p:spPr bwMode="auto">
            <a:xfrm>
              <a:off x="2550" y="773"/>
              <a:ext cx="557"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983" name="Line 162"/>
            <p:cNvSpPr>
              <a:spLocks noChangeShapeType="1"/>
            </p:cNvSpPr>
            <p:nvPr/>
          </p:nvSpPr>
          <p:spPr bwMode="auto">
            <a:xfrm>
              <a:off x="4125" y="773"/>
              <a:ext cx="291"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984" name="Rectangle 163"/>
            <p:cNvSpPr>
              <a:spLocks noChangeArrowheads="1"/>
            </p:cNvSpPr>
            <p:nvPr/>
          </p:nvSpPr>
          <p:spPr bwMode="auto">
            <a:xfrm>
              <a:off x="2273" y="700"/>
              <a:ext cx="1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000">
                  <a:latin typeface="Times New Roman" panose="02020603050405020304" pitchFamily="18" charset="0"/>
                </a:rPr>
                <a:t>M</a:t>
              </a:r>
            </a:p>
          </p:txBody>
        </p:sp>
        <p:sp>
          <p:nvSpPr>
            <p:cNvPr id="82985" name="Rectangle 164"/>
            <p:cNvSpPr>
              <a:spLocks noChangeArrowheads="1"/>
            </p:cNvSpPr>
            <p:nvPr/>
          </p:nvSpPr>
          <p:spPr bwMode="auto">
            <a:xfrm>
              <a:off x="2327" y="1032"/>
              <a:ext cx="1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000">
                  <a:latin typeface="Times New Roman" panose="02020603050405020304" pitchFamily="18" charset="0"/>
                </a:rPr>
                <a:t>C</a:t>
              </a:r>
            </a:p>
          </p:txBody>
        </p:sp>
        <p:sp>
          <p:nvSpPr>
            <p:cNvPr id="82986" name="Line 165"/>
            <p:cNvSpPr>
              <a:spLocks noChangeShapeType="1"/>
            </p:cNvSpPr>
            <p:nvPr/>
          </p:nvSpPr>
          <p:spPr bwMode="auto">
            <a:xfrm>
              <a:off x="2162" y="773"/>
              <a:ext cx="9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87" name="Line 166"/>
            <p:cNvSpPr>
              <a:spLocks noChangeShapeType="1"/>
            </p:cNvSpPr>
            <p:nvPr/>
          </p:nvSpPr>
          <p:spPr bwMode="auto">
            <a:xfrm>
              <a:off x="2162" y="1105"/>
              <a:ext cx="9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88" name="Line 167"/>
            <p:cNvSpPr>
              <a:spLocks noChangeShapeType="1"/>
            </p:cNvSpPr>
            <p:nvPr/>
          </p:nvSpPr>
          <p:spPr bwMode="auto">
            <a:xfrm>
              <a:off x="1968" y="966"/>
              <a:ext cx="194"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989" name="Line 168"/>
            <p:cNvSpPr>
              <a:spLocks noChangeShapeType="1"/>
            </p:cNvSpPr>
            <p:nvPr/>
          </p:nvSpPr>
          <p:spPr bwMode="auto">
            <a:xfrm>
              <a:off x="2550" y="1134"/>
              <a:ext cx="10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90" name="Line 169"/>
            <p:cNvSpPr>
              <a:spLocks noChangeShapeType="1"/>
            </p:cNvSpPr>
            <p:nvPr/>
          </p:nvSpPr>
          <p:spPr bwMode="auto">
            <a:xfrm>
              <a:off x="2162" y="773"/>
              <a:ext cx="0" cy="3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91" name="Line 170"/>
            <p:cNvSpPr>
              <a:spLocks noChangeShapeType="1"/>
            </p:cNvSpPr>
            <p:nvPr/>
          </p:nvSpPr>
          <p:spPr bwMode="auto">
            <a:xfrm flipV="1">
              <a:off x="3592" y="966"/>
              <a:ext cx="0" cy="16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992" name="Line 171"/>
            <p:cNvSpPr>
              <a:spLocks noChangeShapeType="1"/>
            </p:cNvSpPr>
            <p:nvPr/>
          </p:nvSpPr>
          <p:spPr bwMode="auto">
            <a:xfrm>
              <a:off x="3592" y="1134"/>
              <a:ext cx="0" cy="19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idx="1"/>
          </p:nvPr>
        </p:nvSpPr>
        <p:spPr>
          <a:xfrm>
            <a:off x="685800" y="1981200"/>
            <a:ext cx="7759700" cy="4102100"/>
          </a:xfrm>
        </p:spPr>
        <p:txBody>
          <a:bodyPr/>
          <a:lstStyle/>
          <a:p>
            <a:pPr algn="just" eaLnBrk="1" hangingPunct="1"/>
            <a:r>
              <a:rPr lang="en-US" altLang="en-US" sz="2400" b="1">
                <a:latin typeface="Book Antiqua" panose="02040602050305030304" pitchFamily="18" charset="0"/>
              </a:rPr>
              <a:t>Case IV.  Both BP3 and BP4 are operational. 	</a:t>
            </a:r>
          </a:p>
          <a:p>
            <a:pPr algn="just" eaLnBrk="1" hangingPunct="1"/>
            <a:r>
              <a:rPr lang="en-US" altLang="en-US" sz="2400">
                <a:latin typeface="Book Antiqua" panose="02040602050305030304" pitchFamily="18" charset="0"/>
              </a:rPr>
              <a:t>1.  P</a:t>
            </a:r>
            <a:r>
              <a:rPr lang="en-US" altLang="en-US" sz="2400" baseline="-25000">
                <a:latin typeface="Book Antiqua" panose="02040602050305030304" pitchFamily="18" charset="0"/>
              </a:rPr>
              <a:t>IV</a:t>
            </a:r>
            <a:r>
              <a:rPr lang="en-US" altLang="en-US" sz="2400">
                <a:latin typeface="Book Antiqua" panose="02040602050305030304" pitchFamily="18" charset="0"/>
              </a:rPr>
              <a:t>  = [R(BP)]</a:t>
            </a:r>
            <a:r>
              <a:rPr lang="en-US" altLang="en-US" sz="2400" baseline="30000">
                <a:latin typeface="Book Antiqua" panose="02040602050305030304" pitchFamily="18" charset="0"/>
              </a:rPr>
              <a:t>2</a:t>
            </a:r>
            <a:endParaRPr lang="en-US" altLang="en-US" sz="2400">
              <a:latin typeface="Book Antiqua" panose="02040602050305030304" pitchFamily="18" charset="0"/>
            </a:endParaRPr>
          </a:p>
          <a:p>
            <a:pPr algn="just" eaLnBrk="1" hangingPunct="1"/>
            <a:r>
              <a:rPr lang="en-US" altLang="en-US" sz="2400">
                <a:latin typeface="Book Antiqua" panose="02040602050305030304" pitchFamily="18" charset="0"/>
              </a:rPr>
              <a:t>2.  R</a:t>
            </a:r>
            <a:r>
              <a:rPr lang="en-US" altLang="en-US" sz="2400" baseline="-25000">
                <a:latin typeface="Book Antiqua" panose="02040602050305030304" pitchFamily="18" charset="0"/>
              </a:rPr>
              <a:t>f</a:t>
            </a:r>
            <a:r>
              <a:rPr lang="en-US" altLang="en-US" sz="2400">
                <a:latin typeface="Book Antiqua" panose="02040602050305030304" pitchFamily="18" charset="0"/>
              </a:rPr>
              <a:t> = R(M){1 - [1 - R(WC) R(BP)]2 [1 - R(WC)]2}.</a:t>
            </a:r>
          </a:p>
          <a:p>
            <a:pPr algn="just" eaLnBrk="1" hangingPunct="1"/>
            <a:r>
              <a:rPr lang="en-US" altLang="en-US" sz="2400">
                <a:latin typeface="Book Antiqua" panose="02040602050305030304" pitchFamily="18" charset="0"/>
              </a:rPr>
              <a:t>3. R{cable system} = R(C) </a:t>
            </a:r>
          </a:p>
          <a:p>
            <a:pPr algn="just" eaLnBrk="1" hangingPunct="1"/>
            <a:r>
              <a:rPr lang="en-US" altLang="en-US" sz="2400">
                <a:latin typeface="Book Antiqua" panose="02040602050305030304" pitchFamily="18" charset="0"/>
              </a:rPr>
              <a:t>4.	R</a:t>
            </a:r>
            <a:r>
              <a:rPr lang="en-US" altLang="en-US" sz="2400" baseline="-25000">
                <a:latin typeface="Book Antiqua" panose="02040602050305030304" pitchFamily="18" charset="0"/>
              </a:rPr>
              <a:t>IV</a:t>
            </a:r>
            <a:r>
              <a:rPr lang="en-US" altLang="en-US" sz="2400">
                <a:latin typeface="Book Antiqua" panose="02040602050305030304" pitchFamily="18" charset="0"/>
              </a:rPr>
              <a:t> = 1 - [1 - Rf] [1 - R(C)]</a:t>
            </a:r>
          </a:p>
          <a:p>
            <a:pPr algn="just" eaLnBrk="1" hangingPunct="1"/>
            <a:endParaRPr lang="en-US" altLang="en-US" sz="2400">
              <a:latin typeface="Book Antiqua" panose="02040602050305030304" pitchFamily="18" charset="0"/>
            </a:endParaRPr>
          </a:p>
          <a:p>
            <a:pPr algn="just" eaLnBrk="1" hangingPunct="1"/>
            <a:r>
              <a:rPr lang="en-US" altLang="en-US" sz="2400">
                <a:latin typeface="Book Antiqua" panose="02040602050305030304" pitchFamily="18" charset="0"/>
              </a:rPr>
              <a:t>The overall system reliability can now be found from:</a:t>
            </a:r>
          </a:p>
          <a:p>
            <a:pPr algn="just" eaLnBrk="1" hangingPunct="1"/>
            <a:r>
              <a:rPr lang="en-US" altLang="en-US" sz="2400">
                <a:latin typeface="Book Antiqua" panose="02040602050305030304" pitchFamily="18" charset="0"/>
              </a:rPr>
              <a:t>		R</a:t>
            </a:r>
            <a:r>
              <a:rPr lang="en-US" altLang="en-US" sz="2400" baseline="-25000">
                <a:latin typeface="Book Antiqua" panose="02040602050305030304" pitchFamily="18" charset="0"/>
              </a:rPr>
              <a:t>S</a:t>
            </a:r>
            <a:r>
              <a:rPr lang="en-US" altLang="en-US" sz="2400">
                <a:latin typeface="Book Antiqua" panose="02040602050305030304" pitchFamily="18" charset="0"/>
              </a:rPr>
              <a:t> = P</a:t>
            </a:r>
            <a:r>
              <a:rPr lang="en-US" altLang="en-US" sz="2400" baseline="-25000">
                <a:latin typeface="Book Antiqua" panose="02040602050305030304" pitchFamily="18" charset="0"/>
              </a:rPr>
              <a:t>I</a:t>
            </a:r>
            <a:r>
              <a:rPr lang="en-US" altLang="en-US" sz="2400">
                <a:latin typeface="Book Antiqua" panose="02040602050305030304" pitchFamily="18" charset="0"/>
              </a:rPr>
              <a:t> R</a:t>
            </a:r>
            <a:r>
              <a:rPr lang="en-US" altLang="en-US" sz="2400" baseline="-25000">
                <a:latin typeface="Book Antiqua" panose="02040602050305030304" pitchFamily="18" charset="0"/>
              </a:rPr>
              <a:t>I</a:t>
            </a:r>
            <a:r>
              <a:rPr lang="en-US" altLang="en-US" sz="2400">
                <a:latin typeface="Book Antiqua" panose="02040602050305030304" pitchFamily="18" charset="0"/>
              </a:rPr>
              <a:t> + P</a:t>
            </a:r>
            <a:r>
              <a:rPr lang="en-US" altLang="en-US" sz="2400" baseline="-25000">
                <a:latin typeface="Book Antiqua" panose="02040602050305030304" pitchFamily="18" charset="0"/>
              </a:rPr>
              <a:t>II</a:t>
            </a:r>
            <a:r>
              <a:rPr lang="en-US" altLang="en-US" sz="2400">
                <a:latin typeface="Book Antiqua" panose="02040602050305030304" pitchFamily="18" charset="0"/>
              </a:rPr>
              <a:t> R</a:t>
            </a:r>
            <a:r>
              <a:rPr lang="en-US" altLang="en-US" sz="2400" baseline="-25000">
                <a:latin typeface="Book Antiqua" panose="02040602050305030304" pitchFamily="18" charset="0"/>
              </a:rPr>
              <a:t>II</a:t>
            </a:r>
            <a:r>
              <a:rPr lang="en-US" altLang="en-US" sz="2400">
                <a:latin typeface="Book Antiqua" panose="02040602050305030304" pitchFamily="18" charset="0"/>
              </a:rPr>
              <a:t> + P</a:t>
            </a:r>
            <a:r>
              <a:rPr lang="en-US" altLang="en-US" sz="2400" baseline="-25000">
                <a:latin typeface="Book Antiqua" panose="02040602050305030304" pitchFamily="18" charset="0"/>
              </a:rPr>
              <a:t>III</a:t>
            </a:r>
            <a:r>
              <a:rPr lang="en-US" altLang="en-US" sz="2400">
                <a:latin typeface="Book Antiqua" panose="02040602050305030304" pitchFamily="18" charset="0"/>
              </a:rPr>
              <a:t> R</a:t>
            </a:r>
            <a:r>
              <a:rPr lang="en-US" altLang="en-US" sz="2400" baseline="-25000">
                <a:latin typeface="Book Antiqua" panose="02040602050305030304" pitchFamily="18" charset="0"/>
              </a:rPr>
              <a:t>III</a:t>
            </a:r>
            <a:r>
              <a:rPr lang="en-US" altLang="en-US" sz="2400">
                <a:latin typeface="Book Antiqua" panose="02040602050305030304" pitchFamily="18" charset="0"/>
              </a:rPr>
              <a:t> + P</a:t>
            </a:r>
            <a:r>
              <a:rPr lang="en-US" altLang="en-US" sz="2400" baseline="-25000">
                <a:latin typeface="Book Antiqua" panose="02040602050305030304" pitchFamily="18" charset="0"/>
              </a:rPr>
              <a:t>IV</a:t>
            </a:r>
            <a:r>
              <a:rPr lang="en-US" altLang="en-US" sz="2400">
                <a:latin typeface="Book Antiqua" panose="02040602050305030304" pitchFamily="18" charset="0"/>
              </a:rPr>
              <a:t> R</a:t>
            </a:r>
            <a:r>
              <a:rPr lang="en-US" altLang="en-US" sz="2400" baseline="-25000">
                <a:latin typeface="Book Antiqua" panose="02040602050305030304" pitchFamily="18" charset="0"/>
              </a:rPr>
              <a:t>IV</a:t>
            </a:r>
            <a:r>
              <a:rPr lang="en-US" altLang="en-US" sz="2400">
                <a:latin typeface="Book Antiqua" panose="02040602050305030304" pitchFamily="18" charset="0"/>
              </a:rPr>
              <a:t> </a:t>
            </a:r>
          </a:p>
          <a:p>
            <a:pPr eaLnBrk="1" hangingPunct="1"/>
            <a:endParaRPr lang="en-US" altLang="en-US" sz="2400">
              <a:latin typeface="Book Antiqua" panose="02040602050305030304" pitchFamily="18" charset="0"/>
            </a:endParaRPr>
          </a:p>
        </p:txBody>
      </p:sp>
      <p:sp>
        <p:nvSpPr>
          <p:cNvPr id="41" name="Date Placeholder 3"/>
          <p:cNvSpPr>
            <a:spLocks noGrp="1"/>
          </p:cNvSpPr>
          <p:nvPr>
            <p:ph type="dt" sz="quarter" idx="10"/>
          </p:nvPr>
        </p:nvSpPr>
        <p:spPr/>
        <p:txBody>
          <a:bodyPr/>
          <a:lstStyle/>
          <a:p>
            <a:pPr>
              <a:defRPr/>
            </a:pPr>
            <a:r>
              <a:rPr lang="en-US"/>
              <a:t>Chapter 5</a:t>
            </a:r>
          </a:p>
        </p:txBody>
      </p:sp>
      <p:sp>
        <p:nvSpPr>
          <p:cNvPr id="8499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3E30B052-02AD-46B2-A48D-788F9C6B967E}" type="slidenum">
              <a:rPr lang="en-US" altLang="en-US" sz="1400"/>
              <a:pPr>
                <a:spcBef>
                  <a:spcPct val="0"/>
                </a:spcBef>
                <a:buClrTx/>
                <a:buSzTx/>
                <a:buFontTx/>
                <a:buNone/>
              </a:pPr>
              <a:t>38</a:t>
            </a:fld>
            <a:endParaRPr lang="en-US" altLang="en-US" sz="1400"/>
          </a:p>
        </p:txBody>
      </p:sp>
      <p:grpSp>
        <p:nvGrpSpPr>
          <p:cNvPr id="84997" name="Group 81"/>
          <p:cNvGrpSpPr>
            <a:grpSpLocks/>
          </p:cNvGrpSpPr>
          <p:nvPr/>
        </p:nvGrpSpPr>
        <p:grpSpPr bwMode="auto">
          <a:xfrm>
            <a:off x="5181600" y="228600"/>
            <a:ext cx="3657600" cy="1730375"/>
            <a:chOff x="1872" y="196"/>
            <a:chExt cx="2304" cy="1090"/>
          </a:xfrm>
        </p:grpSpPr>
        <p:sp>
          <p:nvSpPr>
            <p:cNvPr id="84998" name="Oval 82"/>
            <p:cNvSpPr>
              <a:spLocks noChangeArrowheads="1"/>
            </p:cNvSpPr>
            <p:nvPr/>
          </p:nvSpPr>
          <p:spPr bwMode="auto">
            <a:xfrm>
              <a:off x="2150" y="646"/>
              <a:ext cx="265" cy="16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4999" name="Oval 83"/>
            <p:cNvSpPr>
              <a:spLocks noChangeArrowheads="1"/>
            </p:cNvSpPr>
            <p:nvPr/>
          </p:nvSpPr>
          <p:spPr bwMode="auto">
            <a:xfrm>
              <a:off x="2150" y="945"/>
              <a:ext cx="265" cy="16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5000" name="Oval 84"/>
            <p:cNvSpPr>
              <a:spLocks noChangeArrowheads="1"/>
            </p:cNvSpPr>
            <p:nvPr/>
          </p:nvSpPr>
          <p:spPr bwMode="auto">
            <a:xfrm>
              <a:off x="3519" y="196"/>
              <a:ext cx="266" cy="16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5001" name="Oval 85"/>
            <p:cNvSpPr>
              <a:spLocks noChangeArrowheads="1"/>
            </p:cNvSpPr>
            <p:nvPr/>
          </p:nvSpPr>
          <p:spPr bwMode="auto">
            <a:xfrm>
              <a:off x="3108" y="196"/>
              <a:ext cx="266" cy="16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5002" name="Line 86"/>
            <p:cNvSpPr>
              <a:spLocks noChangeShapeType="1"/>
            </p:cNvSpPr>
            <p:nvPr/>
          </p:nvSpPr>
          <p:spPr bwMode="auto">
            <a:xfrm>
              <a:off x="3378" y="292"/>
              <a:ext cx="137"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5003" name="Line 87"/>
            <p:cNvSpPr>
              <a:spLocks noChangeShapeType="1"/>
            </p:cNvSpPr>
            <p:nvPr/>
          </p:nvSpPr>
          <p:spPr bwMode="auto">
            <a:xfrm>
              <a:off x="3789" y="267"/>
              <a:ext cx="1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04" name="Line 88"/>
            <p:cNvSpPr>
              <a:spLocks noChangeShapeType="1"/>
            </p:cNvSpPr>
            <p:nvPr/>
          </p:nvSpPr>
          <p:spPr bwMode="auto">
            <a:xfrm>
              <a:off x="2944" y="292"/>
              <a:ext cx="16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05" name="Rectangle 89"/>
            <p:cNvSpPr>
              <a:spLocks noChangeArrowheads="1"/>
            </p:cNvSpPr>
            <p:nvPr/>
          </p:nvSpPr>
          <p:spPr bwMode="auto">
            <a:xfrm>
              <a:off x="3085" y="200"/>
              <a:ext cx="2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r">
                <a:spcBef>
                  <a:spcPct val="0"/>
                </a:spcBef>
                <a:buClrTx/>
                <a:buSzTx/>
                <a:buFontTx/>
                <a:buNone/>
              </a:pPr>
              <a:r>
                <a:rPr lang="en-US" altLang="en-US" sz="1000">
                  <a:latin typeface="Times New Roman" panose="02020603050405020304" pitchFamily="18" charset="0"/>
                </a:rPr>
                <a:t>WC1</a:t>
              </a:r>
            </a:p>
          </p:txBody>
        </p:sp>
        <p:sp>
          <p:nvSpPr>
            <p:cNvPr id="85006" name="Rectangle 90"/>
            <p:cNvSpPr>
              <a:spLocks noChangeArrowheads="1"/>
            </p:cNvSpPr>
            <p:nvPr/>
          </p:nvSpPr>
          <p:spPr bwMode="auto">
            <a:xfrm>
              <a:off x="3519" y="200"/>
              <a:ext cx="25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r">
                <a:spcBef>
                  <a:spcPct val="0"/>
                </a:spcBef>
                <a:buClrTx/>
                <a:buSzTx/>
                <a:buFontTx/>
                <a:buNone/>
              </a:pPr>
              <a:r>
                <a:rPr lang="en-US" altLang="en-US" sz="1000">
                  <a:latin typeface="Times New Roman" panose="02020603050405020304" pitchFamily="18" charset="0"/>
                </a:rPr>
                <a:t>BP1</a:t>
              </a:r>
            </a:p>
          </p:txBody>
        </p:sp>
        <p:sp>
          <p:nvSpPr>
            <p:cNvPr id="85007" name="Oval 91"/>
            <p:cNvSpPr>
              <a:spLocks noChangeArrowheads="1"/>
            </p:cNvSpPr>
            <p:nvPr/>
          </p:nvSpPr>
          <p:spPr bwMode="auto">
            <a:xfrm>
              <a:off x="3519" y="496"/>
              <a:ext cx="266" cy="16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5008" name="Oval 92"/>
            <p:cNvSpPr>
              <a:spLocks noChangeArrowheads="1"/>
            </p:cNvSpPr>
            <p:nvPr/>
          </p:nvSpPr>
          <p:spPr bwMode="auto">
            <a:xfrm>
              <a:off x="3108" y="496"/>
              <a:ext cx="266" cy="16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5009" name="Line 93"/>
            <p:cNvSpPr>
              <a:spLocks noChangeShapeType="1"/>
            </p:cNvSpPr>
            <p:nvPr/>
          </p:nvSpPr>
          <p:spPr bwMode="auto">
            <a:xfrm>
              <a:off x="3378" y="592"/>
              <a:ext cx="137"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5010" name="Line 94"/>
            <p:cNvSpPr>
              <a:spLocks noChangeShapeType="1"/>
            </p:cNvSpPr>
            <p:nvPr/>
          </p:nvSpPr>
          <p:spPr bwMode="auto">
            <a:xfrm>
              <a:off x="3789" y="566"/>
              <a:ext cx="1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11" name="Line 95"/>
            <p:cNvSpPr>
              <a:spLocks noChangeShapeType="1"/>
            </p:cNvSpPr>
            <p:nvPr/>
          </p:nvSpPr>
          <p:spPr bwMode="auto">
            <a:xfrm>
              <a:off x="2944" y="592"/>
              <a:ext cx="16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12" name="Rectangle 96"/>
            <p:cNvSpPr>
              <a:spLocks noChangeArrowheads="1"/>
            </p:cNvSpPr>
            <p:nvPr/>
          </p:nvSpPr>
          <p:spPr bwMode="auto">
            <a:xfrm>
              <a:off x="3085" y="500"/>
              <a:ext cx="2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r">
                <a:spcBef>
                  <a:spcPct val="0"/>
                </a:spcBef>
                <a:buClrTx/>
                <a:buSzTx/>
                <a:buFontTx/>
                <a:buNone/>
              </a:pPr>
              <a:r>
                <a:rPr lang="en-US" altLang="en-US" sz="1000">
                  <a:latin typeface="Times New Roman" panose="02020603050405020304" pitchFamily="18" charset="0"/>
                </a:rPr>
                <a:t>WC2</a:t>
              </a:r>
            </a:p>
          </p:txBody>
        </p:sp>
        <p:sp>
          <p:nvSpPr>
            <p:cNvPr id="85013" name="Rectangle 97"/>
            <p:cNvSpPr>
              <a:spLocks noChangeArrowheads="1"/>
            </p:cNvSpPr>
            <p:nvPr/>
          </p:nvSpPr>
          <p:spPr bwMode="auto">
            <a:xfrm>
              <a:off x="3519" y="500"/>
              <a:ext cx="25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r">
                <a:spcBef>
                  <a:spcPct val="0"/>
                </a:spcBef>
                <a:buClrTx/>
                <a:buSzTx/>
                <a:buFontTx/>
                <a:buNone/>
              </a:pPr>
              <a:r>
                <a:rPr lang="en-US" altLang="en-US" sz="1000">
                  <a:latin typeface="Times New Roman" panose="02020603050405020304" pitchFamily="18" charset="0"/>
                </a:rPr>
                <a:t>BP2</a:t>
              </a:r>
            </a:p>
          </p:txBody>
        </p:sp>
        <p:sp>
          <p:nvSpPr>
            <p:cNvPr id="85014" name="Oval 98"/>
            <p:cNvSpPr>
              <a:spLocks noChangeArrowheads="1"/>
            </p:cNvSpPr>
            <p:nvPr/>
          </p:nvSpPr>
          <p:spPr bwMode="auto">
            <a:xfrm>
              <a:off x="3108" y="795"/>
              <a:ext cx="266" cy="16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5015" name="Line 99"/>
            <p:cNvSpPr>
              <a:spLocks noChangeShapeType="1"/>
            </p:cNvSpPr>
            <p:nvPr/>
          </p:nvSpPr>
          <p:spPr bwMode="auto">
            <a:xfrm>
              <a:off x="3378" y="891"/>
              <a:ext cx="51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5016" name="Line 100"/>
            <p:cNvSpPr>
              <a:spLocks noChangeShapeType="1"/>
            </p:cNvSpPr>
            <p:nvPr/>
          </p:nvSpPr>
          <p:spPr bwMode="auto">
            <a:xfrm>
              <a:off x="2944" y="891"/>
              <a:ext cx="16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17" name="Rectangle 101"/>
            <p:cNvSpPr>
              <a:spLocks noChangeArrowheads="1"/>
            </p:cNvSpPr>
            <p:nvPr/>
          </p:nvSpPr>
          <p:spPr bwMode="auto">
            <a:xfrm>
              <a:off x="3085" y="799"/>
              <a:ext cx="2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r">
                <a:spcBef>
                  <a:spcPct val="0"/>
                </a:spcBef>
                <a:buClrTx/>
                <a:buSzTx/>
                <a:buFontTx/>
                <a:buNone/>
              </a:pPr>
              <a:r>
                <a:rPr lang="en-US" altLang="en-US" sz="1000">
                  <a:latin typeface="Times New Roman" panose="02020603050405020304" pitchFamily="18" charset="0"/>
                </a:rPr>
                <a:t>WC3</a:t>
              </a:r>
            </a:p>
          </p:txBody>
        </p:sp>
        <p:sp>
          <p:nvSpPr>
            <p:cNvPr id="85018" name="Oval 102"/>
            <p:cNvSpPr>
              <a:spLocks noChangeArrowheads="1"/>
            </p:cNvSpPr>
            <p:nvPr/>
          </p:nvSpPr>
          <p:spPr bwMode="auto">
            <a:xfrm>
              <a:off x="3108" y="1120"/>
              <a:ext cx="266" cy="16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5019" name="Line 103"/>
            <p:cNvSpPr>
              <a:spLocks noChangeShapeType="1"/>
            </p:cNvSpPr>
            <p:nvPr/>
          </p:nvSpPr>
          <p:spPr bwMode="auto">
            <a:xfrm>
              <a:off x="3378" y="1215"/>
              <a:ext cx="51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5020" name="Line 104"/>
            <p:cNvSpPr>
              <a:spLocks noChangeShapeType="1"/>
            </p:cNvSpPr>
            <p:nvPr/>
          </p:nvSpPr>
          <p:spPr bwMode="auto">
            <a:xfrm>
              <a:off x="2944" y="1215"/>
              <a:ext cx="16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21" name="Rectangle 105"/>
            <p:cNvSpPr>
              <a:spLocks noChangeArrowheads="1"/>
            </p:cNvSpPr>
            <p:nvPr/>
          </p:nvSpPr>
          <p:spPr bwMode="auto">
            <a:xfrm>
              <a:off x="3136" y="1124"/>
              <a:ext cx="2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r">
                <a:spcBef>
                  <a:spcPct val="0"/>
                </a:spcBef>
                <a:buClrTx/>
                <a:buSzTx/>
                <a:buFontTx/>
                <a:buNone/>
              </a:pPr>
              <a:r>
                <a:rPr lang="en-US" altLang="en-US" sz="1000">
                  <a:latin typeface="Times New Roman" panose="02020603050405020304" pitchFamily="18" charset="0"/>
                </a:rPr>
                <a:t>WC4</a:t>
              </a:r>
            </a:p>
          </p:txBody>
        </p:sp>
        <p:sp>
          <p:nvSpPr>
            <p:cNvPr id="85022" name="Line 106"/>
            <p:cNvSpPr>
              <a:spLocks noChangeShapeType="1"/>
            </p:cNvSpPr>
            <p:nvPr/>
          </p:nvSpPr>
          <p:spPr bwMode="auto">
            <a:xfrm>
              <a:off x="3902" y="267"/>
              <a:ext cx="0" cy="92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23" name="Line 107"/>
            <p:cNvSpPr>
              <a:spLocks noChangeShapeType="1"/>
            </p:cNvSpPr>
            <p:nvPr/>
          </p:nvSpPr>
          <p:spPr bwMode="auto">
            <a:xfrm>
              <a:off x="2944" y="292"/>
              <a:ext cx="0" cy="92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24" name="Line 108"/>
            <p:cNvSpPr>
              <a:spLocks noChangeShapeType="1"/>
            </p:cNvSpPr>
            <p:nvPr/>
          </p:nvSpPr>
          <p:spPr bwMode="auto">
            <a:xfrm>
              <a:off x="2419" y="716"/>
              <a:ext cx="52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5025" name="Line 109"/>
            <p:cNvSpPr>
              <a:spLocks noChangeShapeType="1"/>
            </p:cNvSpPr>
            <p:nvPr/>
          </p:nvSpPr>
          <p:spPr bwMode="auto">
            <a:xfrm>
              <a:off x="3902" y="716"/>
              <a:ext cx="274"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5026" name="Rectangle 110"/>
            <p:cNvSpPr>
              <a:spLocks noChangeArrowheads="1"/>
            </p:cNvSpPr>
            <p:nvPr/>
          </p:nvSpPr>
          <p:spPr bwMode="auto">
            <a:xfrm>
              <a:off x="2159" y="650"/>
              <a:ext cx="1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000">
                  <a:latin typeface="Times New Roman" panose="02020603050405020304" pitchFamily="18" charset="0"/>
                </a:rPr>
                <a:t>M</a:t>
              </a:r>
            </a:p>
          </p:txBody>
        </p:sp>
        <p:sp>
          <p:nvSpPr>
            <p:cNvPr id="85027" name="Rectangle 111"/>
            <p:cNvSpPr>
              <a:spLocks noChangeArrowheads="1"/>
            </p:cNvSpPr>
            <p:nvPr/>
          </p:nvSpPr>
          <p:spPr bwMode="auto">
            <a:xfrm>
              <a:off x="2210" y="950"/>
              <a:ext cx="1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000">
                  <a:latin typeface="Times New Roman" panose="02020603050405020304" pitchFamily="18" charset="0"/>
                </a:rPr>
                <a:t>C</a:t>
              </a:r>
            </a:p>
          </p:txBody>
        </p:sp>
        <p:sp>
          <p:nvSpPr>
            <p:cNvPr id="85028" name="Line 112"/>
            <p:cNvSpPr>
              <a:spLocks noChangeShapeType="1"/>
            </p:cNvSpPr>
            <p:nvPr/>
          </p:nvSpPr>
          <p:spPr bwMode="auto">
            <a:xfrm>
              <a:off x="2054" y="716"/>
              <a:ext cx="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29" name="Line 113"/>
            <p:cNvSpPr>
              <a:spLocks noChangeShapeType="1"/>
            </p:cNvSpPr>
            <p:nvPr/>
          </p:nvSpPr>
          <p:spPr bwMode="auto">
            <a:xfrm>
              <a:off x="2054" y="1016"/>
              <a:ext cx="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30" name="Line 114"/>
            <p:cNvSpPr>
              <a:spLocks noChangeShapeType="1"/>
            </p:cNvSpPr>
            <p:nvPr/>
          </p:nvSpPr>
          <p:spPr bwMode="auto">
            <a:xfrm>
              <a:off x="1872" y="891"/>
              <a:ext cx="18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5031" name="Line 115"/>
            <p:cNvSpPr>
              <a:spLocks noChangeShapeType="1"/>
            </p:cNvSpPr>
            <p:nvPr/>
          </p:nvSpPr>
          <p:spPr bwMode="auto">
            <a:xfrm>
              <a:off x="2419" y="1042"/>
              <a:ext cx="1037" cy="1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32" name="Line 116"/>
            <p:cNvSpPr>
              <a:spLocks noChangeShapeType="1"/>
            </p:cNvSpPr>
            <p:nvPr/>
          </p:nvSpPr>
          <p:spPr bwMode="auto">
            <a:xfrm>
              <a:off x="2054" y="716"/>
              <a:ext cx="0" cy="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033" name="Line 117"/>
            <p:cNvSpPr>
              <a:spLocks noChangeShapeType="1"/>
            </p:cNvSpPr>
            <p:nvPr/>
          </p:nvSpPr>
          <p:spPr bwMode="auto">
            <a:xfrm flipV="1">
              <a:off x="3449" y="891"/>
              <a:ext cx="0" cy="151"/>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5034" name="Line 118"/>
            <p:cNvSpPr>
              <a:spLocks noChangeShapeType="1"/>
            </p:cNvSpPr>
            <p:nvPr/>
          </p:nvSpPr>
          <p:spPr bwMode="auto">
            <a:xfrm>
              <a:off x="3449" y="1042"/>
              <a:ext cx="0" cy="17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219200" y="381000"/>
            <a:ext cx="7696200" cy="914400"/>
          </a:xfrm>
          <a:noFill/>
        </p:spPr>
        <p:txBody>
          <a:bodyPr/>
          <a:lstStyle/>
          <a:p>
            <a:pPr eaLnBrk="1" hangingPunct="1"/>
            <a:r>
              <a:rPr lang="en-US" altLang="en-US" sz="3200">
                <a:latin typeface="Arial" panose="020B0604020202020204" pitchFamily="34" charset="0"/>
              </a:rPr>
              <a:t>A Common Everyday Reliability Block Diagram to Solve</a:t>
            </a:r>
          </a:p>
        </p:txBody>
      </p:sp>
      <p:sp>
        <p:nvSpPr>
          <p:cNvPr id="43" name="Date Placeholder 2"/>
          <p:cNvSpPr>
            <a:spLocks noGrp="1"/>
          </p:cNvSpPr>
          <p:nvPr>
            <p:ph type="dt" sz="quarter" idx="10"/>
          </p:nvPr>
        </p:nvSpPr>
        <p:spPr/>
        <p:txBody>
          <a:bodyPr/>
          <a:lstStyle/>
          <a:p>
            <a:pPr>
              <a:defRPr/>
            </a:pPr>
            <a:r>
              <a:rPr lang="en-US"/>
              <a:t>Chapter 5</a:t>
            </a:r>
          </a:p>
        </p:txBody>
      </p:sp>
      <p:sp>
        <p:nvSpPr>
          <p:cNvPr id="8704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4F9389E8-9EB3-414A-8C76-6BA5A64710C1}" type="slidenum">
              <a:rPr lang="en-US" altLang="en-US" sz="1400"/>
              <a:pPr>
                <a:spcBef>
                  <a:spcPct val="0"/>
                </a:spcBef>
                <a:buClrTx/>
                <a:buSzTx/>
                <a:buFontTx/>
                <a:buNone/>
              </a:pPr>
              <a:t>39</a:t>
            </a:fld>
            <a:endParaRPr lang="en-US" altLang="en-US" sz="1400"/>
          </a:p>
        </p:txBody>
      </p:sp>
      <p:grpSp>
        <p:nvGrpSpPr>
          <p:cNvPr id="87045" name="Group 3"/>
          <p:cNvGrpSpPr>
            <a:grpSpLocks/>
          </p:cNvGrpSpPr>
          <p:nvPr/>
        </p:nvGrpSpPr>
        <p:grpSpPr bwMode="auto">
          <a:xfrm>
            <a:off x="3962400" y="4419600"/>
            <a:ext cx="4870450" cy="1898650"/>
            <a:chOff x="2596" y="3028"/>
            <a:chExt cx="3068" cy="1196"/>
          </a:xfrm>
        </p:grpSpPr>
        <p:pic>
          <p:nvPicPr>
            <p:cNvPr id="87080"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6" y="3110"/>
              <a:ext cx="1098" cy="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81" name="Rectangle 5"/>
            <p:cNvSpPr>
              <a:spLocks noChangeArrowheads="1"/>
            </p:cNvSpPr>
            <p:nvPr/>
          </p:nvSpPr>
          <p:spPr bwMode="auto">
            <a:xfrm>
              <a:off x="2726" y="3153"/>
              <a:ext cx="169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800">
                  <a:latin typeface="Arial" panose="020B0604020202020204" pitchFamily="34" charset="0"/>
                </a:rPr>
                <a:t>Help!  Where can I find</a:t>
              </a:r>
            </a:p>
            <a:p>
              <a:pPr>
                <a:spcBef>
                  <a:spcPct val="0"/>
                </a:spcBef>
                <a:buClrTx/>
                <a:buSzTx/>
                <a:buFontTx/>
                <a:buNone/>
              </a:pPr>
              <a:r>
                <a:rPr lang="en-US" altLang="en-US" sz="1800">
                  <a:latin typeface="Arial" panose="020B0604020202020204" pitchFamily="34" charset="0"/>
                </a:rPr>
                <a:t>a common everyday</a:t>
              </a:r>
            </a:p>
            <a:p>
              <a:pPr>
                <a:spcBef>
                  <a:spcPct val="0"/>
                </a:spcBef>
                <a:buClrTx/>
                <a:buSzTx/>
                <a:buFontTx/>
                <a:buNone/>
              </a:pPr>
              <a:r>
                <a:rPr lang="en-US" altLang="en-US" sz="1800">
                  <a:latin typeface="Arial" panose="020B0604020202020204" pitchFamily="34" charset="0"/>
                </a:rPr>
                <a:t>reliability block diagram?</a:t>
              </a:r>
            </a:p>
          </p:txBody>
        </p:sp>
        <p:sp>
          <p:nvSpPr>
            <p:cNvPr id="87082" name="Oval 6"/>
            <p:cNvSpPr>
              <a:spLocks noChangeArrowheads="1"/>
            </p:cNvSpPr>
            <p:nvPr/>
          </p:nvSpPr>
          <p:spPr bwMode="auto">
            <a:xfrm>
              <a:off x="2596" y="3028"/>
              <a:ext cx="1960" cy="80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7083" name="Oval 7"/>
            <p:cNvSpPr>
              <a:spLocks noChangeArrowheads="1"/>
            </p:cNvSpPr>
            <p:nvPr/>
          </p:nvSpPr>
          <p:spPr bwMode="auto">
            <a:xfrm>
              <a:off x="4420" y="3028"/>
              <a:ext cx="88" cy="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7084" name="Oval 8"/>
            <p:cNvSpPr>
              <a:spLocks noChangeArrowheads="1"/>
            </p:cNvSpPr>
            <p:nvPr/>
          </p:nvSpPr>
          <p:spPr bwMode="auto">
            <a:xfrm>
              <a:off x="4660" y="3028"/>
              <a:ext cx="88" cy="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87046" name="Group 9"/>
          <p:cNvGrpSpPr>
            <a:grpSpLocks/>
          </p:cNvGrpSpPr>
          <p:nvPr/>
        </p:nvGrpSpPr>
        <p:grpSpPr bwMode="auto">
          <a:xfrm>
            <a:off x="996950" y="3359150"/>
            <a:ext cx="977900" cy="825500"/>
            <a:chOff x="628" y="2116"/>
            <a:chExt cx="616" cy="520"/>
          </a:xfrm>
        </p:grpSpPr>
        <p:sp>
          <p:nvSpPr>
            <p:cNvPr id="87078" name="Rectangle 10"/>
            <p:cNvSpPr>
              <a:spLocks noChangeArrowheads="1"/>
            </p:cNvSpPr>
            <p:nvPr/>
          </p:nvSpPr>
          <p:spPr bwMode="auto">
            <a:xfrm>
              <a:off x="628" y="2116"/>
              <a:ext cx="616" cy="5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7079" name="Rectangle 11"/>
            <p:cNvSpPr>
              <a:spLocks noChangeArrowheads="1"/>
            </p:cNvSpPr>
            <p:nvPr/>
          </p:nvSpPr>
          <p:spPr bwMode="auto">
            <a:xfrm>
              <a:off x="662" y="2227"/>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000">
                  <a:latin typeface="Arial" panose="020B0604020202020204" pitchFamily="34" charset="0"/>
                </a:rPr>
                <a:t>R</a:t>
              </a:r>
              <a:r>
                <a:rPr lang="en-US" altLang="en-US" sz="2000" baseline="-25000">
                  <a:latin typeface="Arial" panose="020B0604020202020204" pitchFamily="34" charset="0"/>
                </a:rPr>
                <a:t>B</a:t>
              </a:r>
              <a:r>
                <a:rPr lang="en-US" altLang="en-US" sz="2000">
                  <a:latin typeface="Arial" panose="020B0604020202020204" pitchFamily="34" charset="0"/>
                </a:rPr>
                <a:t>=.9</a:t>
              </a:r>
            </a:p>
          </p:txBody>
        </p:sp>
      </p:grpSp>
      <p:grpSp>
        <p:nvGrpSpPr>
          <p:cNvPr id="87047" name="Group 12"/>
          <p:cNvGrpSpPr>
            <a:grpSpLocks/>
          </p:cNvGrpSpPr>
          <p:nvPr/>
        </p:nvGrpSpPr>
        <p:grpSpPr bwMode="auto">
          <a:xfrm>
            <a:off x="2368550" y="3359150"/>
            <a:ext cx="977900" cy="825500"/>
            <a:chOff x="1492" y="2116"/>
            <a:chExt cx="616" cy="520"/>
          </a:xfrm>
        </p:grpSpPr>
        <p:sp>
          <p:nvSpPr>
            <p:cNvPr id="87076" name="Rectangle 13"/>
            <p:cNvSpPr>
              <a:spLocks noChangeArrowheads="1"/>
            </p:cNvSpPr>
            <p:nvPr/>
          </p:nvSpPr>
          <p:spPr bwMode="auto">
            <a:xfrm>
              <a:off x="1492" y="2116"/>
              <a:ext cx="616" cy="5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7077" name="Rectangle 14"/>
            <p:cNvSpPr>
              <a:spLocks noChangeArrowheads="1"/>
            </p:cNvSpPr>
            <p:nvPr/>
          </p:nvSpPr>
          <p:spPr bwMode="auto">
            <a:xfrm>
              <a:off x="1526" y="2227"/>
              <a:ext cx="5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000">
                  <a:latin typeface="Arial" panose="020B0604020202020204" pitchFamily="34" charset="0"/>
                </a:rPr>
                <a:t>R</a:t>
              </a:r>
              <a:r>
                <a:rPr lang="en-US" altLang="en-US" sz="2000" baseline="-25000">
                  <a:latin typeface="Arial" panose="020B0604020202020204" pitchFamily="34" charset="0"/>
                </a:rPr>
                <a:t>C</a:t>
              </a:r>
              <a:r>
                <a:rPr lang="en-US" altLang="en-US" sz="2000">
                  <a:latin typeface="Arial" panose="020B0604020202020204" pitchFamily="34" charset="0"/>
                </a:rPr>
                <a:t>=.9</a:t>
              </a:r>
            </a:p>
          </p:txBody>
        </p:sp>
      </p:grpSp>
      <p:grpSp>
        <p:nvGrpSpPr>
          <p:cNvPr id="87048" name="Group 15"/>
          <p:cNvGrpSpPr>
            <a:grpSpLocks/>
          </p:cNvGrpSpPr>
          <p:nvPr/>
        </p:nvGrpSpPr>
        <p:grpSpPr bwMode="auto">
          <a:xfrm>
            <a:off x="1682750" y="1987550"/>
            <a:ext cx="977900" cy="825500"/>
            <a:chOff x="1060" y="1252"/>
            <a:chExt cx="616" cy="520"/>
          </a:xfrm>
        </p:grpSpPr>
        <p:sp>
          <p:nvSpPr>
            <p:cNvPr id="87074" name="Rectangle 16"/>
            <p:cNvSpPr>
              <a:spLocks noChangeArrowheads="1"/>
            </p:cNvSpPr>
            <p:nvPr/>
          </p:nvSpPr>
          <p:spPr bwMode="auto">
            <a:xfrm>
              <a:off x="1060" y="1252"/>
              <a:ext cx="616" cy="5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7075" name="Rectangle 17"/>
            <p:cNvSpPr>
              <a:spLocks noChangeArrowheads="1"/>
            </p:cNvSpPr>
            <p:nvPr/>
          </p:nvSpPr>
          <p:spPr bwMode="auto">
            <a:xfrm>
              <a:off x="1094" y="1363"/>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000">
                  <a:latin typeface="Arial" panose="020B0604020202020204" pitchFamily="34" charset="0"/>
                </a:rPr>
                <a:t>R</a:t>
              </a:r>
              <a:r>
                <a:rPr lang="en-US" altLang="en-US" sz="2000" baseline="-25000">
                  <a:latin typeface="Arial" panose="020B0604020202020204" pitchFamily="34" charset="0"/>
                </a:rPr>
                <a:t>A</a:t>
              </a:r>
              <a:r>
                <a:rPr lang="en-US" altLang="en-US" sz="2000">
                  <a:latin typeface="Arial" panose="020B0604020202020204" pitchFamily="34" charset="0"/>
                </a:rPr>
                <a:t>=.8</a:t>
              </a:r>
            </a:p>
          </p:txBody>
        </p:sp>
      </p:grpSp>
      <p:grpSp>
        <p:nvGrpSpPr>
          <p:cNvPr id="87049" name="Group 18"/>
          <p:cNvGrpSpPr>
            <a:grpSpLocks/>
          </p:cNvGrpSpPr>
          <p:nvPr/>
        </p:nvGrpSpPr>
        <p:grpSpPr bwMode="auto">
          <a:xfrm>
            <a:off x="5873750" y="1835150"/>
            <a:ext cx="977900" cy="825500"/>
            <a:chOff x="3700" y="1156"/>
            <a:chExt cx="616" cy="520"/>
          </a:xfrm>
        </p:grpSpPr>
        <p:sp>
          <p:nvSpPr>
            <p:cNvPr id="87072" name="Rectangle 19"/>
            <p:cNvSpPr>
              <a:spLocks noChangeArrowheads="1"/>
            </p:cNvSpPr>
            <p:nvPr/>
          </p:nvSpPr>
          <p:spPr bwMode="auto">
            <a:xfrm>
              <a:off x="3700" y="1156"/>
              <a:ext cx="616" cy="5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7073" name="Rectangle 20"/>
            <p:cNvSpPr>
              <a:spLocks noChangeArrowheads="1"/>
            </p:cNvSpPr>
            <p:nvPr/>
          </p:nvSpPr>
          <p:spPr bwMode="auto">
            <a:xfrm>
              <a:off x="3734" y="1267"/>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000">
                  <a:latin typeface="Arial" panose="020B0604020202020204" pitchFamily="34" charset="0"/>
                </a:rPr>
                <a:t>R</a:t>
              </a:r>
              <a:r>
                <a:rPr lang="en-US" altLang="en-US" sz="2000" baseline="-25000">
                  <a:latin typeface="Arial" panose="020B0604020202020204" pitchFamily="34" charset="0"/>
                </a:rPr>
                <a:t>E</a:t>
              </a:r>
              <a:r>
                <a:rPr lang="en-US" altLang="en-US" sz="2000">
                  <a:latin typeface="Arial" panose="020B0604020202020204" pitchFamily="34" charset="0"/>
                </a:rPr>
                <a:t>=.7</a:t>
              </a:r>
            </a:p>
          </p:txBody>
        </p:sp>
      </p:grpSp>
      <p:grpSp>
        <p:nvGrpSpPr>
          <p:cNvPr id="87050" name="Group 21"/>
          <p:cNvGrpSpPr>
            <a:grpSpLocks/>
          </p:cNvGrpSpPr>
          <p:nvPr/>
        </p:nvGrpSpPr>
        <p:grpSpPr bwMode="auto">
          <a:xfrm>
            <a:off x="4038600" y="2368550"/>
            <a:ext cx="989013" cy="825500"/>
            <a:chOff x="2544" y="1492"/>
            <a:chExt cx="623" cy="520"/>
          </a:xfrm>
        </p:grpSpPr>
        <p:sp>
          <p:nvSpPr>
            <p:cNvPr id="87070" name="Rectangle 22"/>
            <p:cNvSpPr>
              <a:spLocks noChangeArrowheads="1"/>
            </p:cNvSpPr>
            <p:nvPr/>
          </p:nvSpPr>
          <p:spPr bwMode="auto">
            <a:xfrm>
              <a:off x="2548" y="1492"/>
              <a:ext cx="616" cy="5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7071" name="Rectangle 23"/>
            <p:cNvSpPr>
              <a:spLocks noChangeArrowheads="1"/>
            </p:cNvSpPr>
            <p:nvPr/>
          </p:nvSpPr>
          <p:spPr bwMode="auto">
            <a:xfrm>
              <a:off x="2544" y="1584"/>
              <a:ext cx="6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000">
                  <a:latin typeface="Arial" panose="020B0604020202020204" pitchFamily="34" charset="0"/>
                </a:rPr>
                <a:t>R</a:t>
              </a:r>
              <a:r>
                <a:rPr lang="en-US" altLang="en-US" sz="2000" baseline="-25000">
                  <a:latin typeface="Arial" panose="020B0604020202020204" pitchFamily="34" charset="0"/>
                </a:rPr>
                <a:t>D</a:t>
              </a:r>
              <a:r>
                <a:rPr lang="en-US" altLang="en-US" sz="2000">
                  <a:latin typeface="Arial" panose="020B0604020202020204" pitchFamily="34" charset="0"/>
                </a:rPr>
                <a:t>=.95</a:t>
              </a:r>
            </a:p>
          </p:txBody>
        </p:sp>
      </p:grpSp>
      <p:grpSp>
        <p:nvGrpSpPr>
          <p:cNvPr id="87051" name="Group 24"/>
          <p:cNvGrpSpPr>
            <a:grpSpLocks/>
          </p:cNvGrpSpPr>
          <p:nvPr/>
        </p:nvGrpSpPr>
        <p:grpSpPr bwMode="auto">
          <a:xfrm>
            <a:off x="5873750" y="3054350"/>
            <a:ext cx="977900" cy="825500"/>
            <a:chOff x="3700" y="1924"/>
            <a:chExt cx="616" cy="520"/>
          </a:xfrm>
        </p:grpSpPr>
        <p:sp>
          <p:nvSpPr>
            <p:cNvPr id="87068" name="Rectangle 25"/>
            <p:cNvSpPr>
              <a:spLocks noChangeArrowheads="1"/>
            </p:cNvSpPr>
            <p:nvPr/>
          </p:nvSpPr>
          <p:spPr bwMode="auto">
            <a:xfrm>
              <a:off x="3700" y="1924"/>
              <a:ext cx="616" cy="5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7069" name="Rectangle 26"/>
            <p:cNvSpPr>
              <a:spLocks noChangeArrowheads="1"/>
            </p:cNvSpPr>
            <p:nvPr/>
          </p:nvSpPr>
          <p:spPr bwMode="auto">
            <a:xfrm>
              <a:off x="3734" y="2035"/>
              <a:ext cx="5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000">
                  <a:latin typeface="Arial" panose="020B0604020202020204" pitchFamily="34" charset="0"/>
                </a:rPr>
                <a:t>R</a:t>
              </a:r>
              <a:r>
                <a:rPr lang="en-US" altLang="en-US" sz="2000" baseline="-25000">
                  <a:latin typeface="Arial" panose="020B0604020202020204" pitchFamily="34" charset="0"/>
                </a:rPr>
                <a:t>F</a:t>
              </a:r>
              <a:r>
                <a:rPr lang="en-US" altLang="en-US" sz="2000">
                  <a:latin typeface="Arial" panose="020B0604020202020204" pitchFamily="34" charset="0"/>
                </a:rPr>
                <a:t>=.8</a:t>
              </a:r>
            </a:p>
          </p:txBody>
        </p:sp>
      </p:grpSp>
      <p:sp>
        <p:nvSpPr>
          <p:cNvPr id="87052" name="Line 27"/>
          <p:cNvSpPr>
            <a:spLocks noChangeShapeType="1"/>
          </p:cNvSpPr>
          <p:nvPr/>
        </p:nvSpPr>
        <p:spPr bwMode="auto">
          <a:xfrm>
            <a:off x="685800" y="2362200"/>
            <a:ext cx="0" cy="1371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7053" name="Line 28"/>
          <p:cNvSpPr>
            <a:spLocks noChangeShapeType="1"/>
          </p:cNvSpPr>
          <p:nvPr/>
        </p:nvSpPr>
        <p:spPr bwMode="auto">
          <a:xfrm>
            <a:off x="7543800" y="2133600"/>
            <a:ext cx="0" cy="1371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7054" name="Line 29"/>
          <p:cNvSpPr>
            <a:spLocks noChangeShapeType="1"/>
          </p:cNvSpPr>
          <p:nvPr/>
        </p:nvSpPr>
        <p:spPr bwMode="auto">
          <a:xfrm>
            <a:off x="685800" y="2362200"/>
            <a:ext cx="990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7055" name="Line 30"/>
          <p:cNvSpPr>
            <a:spLocks noChangeShapeType="1"/>
          </p:cNvSpPr>
          <p:nvPr/>
        </p:nvSpPr>
        <p:spPr bwMode="auto">
          <a:xfrm>
            <a:off x="685800" y="3733800"/>
            <a:ext cx="304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7056" name="Line 31"/>
          <p:cNvSpPr>
            <a:spLocks noChangeShapeType="1"/>
          </p:cNvSpPr>
          <p:nvPr/>
        </p:nvSpPr>
        <p:spPr bwMode="auto">
          <a:xfrm>
            <a:off x="1981200" y="3733800"/>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7057" name="Line 32"/>
          <p:cNvSpPr>
            <a:spLocks noChangeShapeType="1"/>
          </p:cNvSpPr>
          <p:nvPr/>
        </p:nvSpPr>
        <p:spPr bwMode="auto">
          <a:xfrm>
            <a:off x="3657600" y="2362200"/>
            <a:ext cx="0" cy="1371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7058" name="Line 33"/>
          <p:cNvSpPr>
            <a:spLocks noChangeShapeType="1"/>
          </p:cNvSpPr>
          <p:nvPr/>
        </p:nvSpPr>
        <p:spPr bwMode="auto">
          <a:xfrm>
            <a:off x="5410200" y="2209800"/>
            <a:ext cx="0" cy="1371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7059" name="Line 34"/>
          <p:cNvSpPr>
            <a:spLocks noChangeShapeType="1"/>
          </p:cNvSpPr>
          <p:nvPr/>
        </p:nvSpPr>
        <p:spPr bwMode="auto">
          <a:xfrm>
            <a:off x="2667000" y="2362200"/>
            <a:ext cx="990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7060" name="Line 35"/>
          <p:cNvSpPr>
            <a:spLocks noChangeShapeType="1"/>
          </p:cNvSpPr>
          <p:nvPr/>
        </p:nvSpPr>
        <p:spPr bwMode="auto">
          <a:xfrm>
            <a:off x="3352800" y="3733800"/>
            <a:ext cx="304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7061" name="Line 36"/>
          <p:cNvSpPr>
            <a:spLocks noChangeShapeType="1"/>
          </p:cNvSpPr>
          <p:nvPr/>
        </p:nvSpPr>
        <p:spPr bwMode="auto">
          <a:xfrm>
            <a:off x="3657600" y="2743200"/>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7062" name="Line 37"/>
          <p:cNvSpPr>
            <a:spLocks noChangeShapeType="1"/>
          </p:cNvSpPr>
          <p:nvPr/>
        </p:nvSpPr>
        <p:spPr bwMode="auto">
          <a:xfrm>
            <a:off x="5029200" y="2743200"/>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7063" name="Line 38"/>
          <p:cNvSpPr>
            <a:spLocks noChangeShapeType="1"/>
          </p:cNvSpPr>
          <p:nvPr/>
        </p:nvSpPr>
        <p:spPr bwMode="auto">
          <a:xfrm>
            <a:off x="5410200" y="220980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7064" name="Line 39"/>
          <p:cNvSpPr>
            <a:spLocks noChangeShapeType="1"/>
          </p:cNvSpPr>
          <p:nvPr/>
        </p:nvSpPr>
        <p:spPr bwMode="auto">
          <a:xfrm>
            <a:off x="5410200" y="358140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7065" name="Line 40"/>
          <p:cNvSpPr>
            <a:spLocks noChangeShapeType="1"/>
          </p:cNvSpPr>
          <p:nvPr/>
        </p:nvSpPr>
        <p:spPr bwMode="auto">
          <a:xfrm>
            <a:off x="7543800" y="281940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7066" name="Line 41"/>
          <p:cNvSpPr>
            <a:spLocks noChangeShapeType="1"/>
          </p:cNvSpPr>
          <p:nvPr/>
        </p:nvSpPr>
        <p:spPr bwMode="auto">
          <a:xfrm>
            <a:off x="6858000" y="21336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7067" name="Line 42"/>
          <p:cNvSpPr>
            <a:spLocks noChangeShapeType="1"/>
          </p:cNvSpPr>
          <p:nvPr/>
        </p:nvSpPr>
        <p:spPr bwMode="auto">
          <a:xfrm>
            <a:off x="6858000" y="35052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295400" y="533400"/>
            <a:ext cx="7620000" cy="673100"/>
          </a:xfrm>
          <a:noFill/>
        </p:spPr>
        <p:txBody>
          <a:bodyPr/>
          <a:lstStyle/>
          <a:p>
            <a:pPr eaLnBrk="1" hangingPunct="1"/>
            <a:r>
              <a:rPr lang="en-US" altLang="en-US" sz="3200"/>
              <a:t>Component Count vs. System Reliability</a:t>
            </a:r>
          </a:p>
        </p:txBody>
      </p:sp>
      <p:sp>
        <p:nvSpPr>
          <p:cNvPr id="15363" name="Rectangle 3"/>
          <p:cNvSpPr>
            <a:spLocks noGrp="1" noChangeArrowheads="1"/>
          </p:cNvSpPr>
          <p:nvPr>
            <p:ph idx="1"/>
          </p:nvPr>
        </p:nvSpPr>
        <p:spPr>
          <a:xfrm>
            <a:off x="692150" y="1530350"/>
            <a:ext cx="7759700" cy="3873500"/>
          </a:xfrm>
        </p:spPr>
        <p:txBody>
          <a:bodyPr/>
          <a:lstStyle/>
          <a:p>
            <a:pPr algn="just" eaLnBrk="1" hangingPunct="1">
              <a:spcAft>
                <a:spcPct val="24000"/>
              </a:spcAft>
            </a:pPr>
            <a:r>
              <a:rPr lang="en-US" altLang="en-US">
                <a:latin typeface="Book Antiqua" panose="02040602050305030304" pitchFamily="18" charset="0"/>
              </a:rPr>
              <a:t> Component 	Number of Components</a:t>
            </a:r>
          </a:p>
          <a:p>
            <a:pPr eaLnBrk="1" hangingPunct="1">
              <a:spcBef>
                <a:spcPct val="24000"/>
              </a:spcBef>
              <a:spcAft>
                <a:spcPct val="22000"/>
              </a:spcAft>
            </a:pPr>
            <a:r>
              <a:rPr lang="en-US" altLang="en-US" u="sng">
                <a:latin typeface="Book Antiqua" panose="02040602050305030304" pitchFamily="18" charset="0"/>
              </a:rPr>
              <a:t>Reliability	   10		  100		 1000		   </a:t>
            </a:r>
          </a:p>
          <a:p>
            <a:pPr eaLnBrk="1" hangingPunct="1">
              <a:spcBef>
                <a:spcPct val="24000"/>
              </a:spcBef>
              <a:spcAft>
                <a:spcPct val="22000"/>
              </a:spcAft>
            </a:pPr>
            <a:r>
              <a:rPr lang="en-US" altLang="en-US">
                <a:latin typeface="Book Antiqua" panose="02040602050305030304" pitchFamily="18" charset="0"/>
              </a:rPr>
              <a:t>	.900	.3487		. 266x10</a:t>
            </a:r>
            <a:r>
              <a:rPr lang="en-US" altLang="en-US" baseline="30000">
                <a:latin typeface="Book Antiqua" panose="02040602050305030304" pitchFamily="18" charset="0"/>
              </a:rPr>
              <a:t>-4</a:t>
            </a:r>
            <a:r>
              <a:rPr lang="en-US" altLang="en-US">
                <a:latin typeface="Book Antiqua" panose="02040602050305030304" pitchFamily="18" charset="0"/>
              </a:rPr>
              <a:t>   	. 1748x10</a:t>
            </a:r>
            <a:r>
              <a:rPr lang="en-US" altLang="en-US" baseline="30000">
                <a:latin typeface="Book Antiqua" panose="02040602050305030304" pitchFamily="18" charset="0"/>
              </a:rPr>
              <a:t>-45</a:t>
            </a:r>
            <a:r>
              <a:rPr lang="en-US" altLang="en-US">
                <a:latin typeface="Book Antiqua" panose="02040602050305030304" pitchFamily="18" charset="0"/>
              </a:rPr>
              <a:t>	</a:t>
            </a:r>
          </a:p>
          <a:p>
            <a:pPr eaLnBrk="1" hangingPunct="1">
              <a:spcBef>
                <a:spcPct val="24000"/>
              </a:spcBef>
              <a:spcAft>
                <a:spcPct val="22000"/>
              </a:spcAft>
            </a:pPr>
            <a:r>
              <a:rPr lang="en-US" altLang="en-US">
                <a:latin typeface="Book Antiqua" panose="02040602050305030304" pitchFamily="18" charset="0"/>
              </a:rPr>
              <a:t>	.950	.5987		.00592	. 5292x10</a:t>
            </a:r>
            <a:r>
              <a:rPr lang="en-US" altLang="en-US" baseline="30000">
                <a:latin typeface="Book Antiqua" panose="02040602050305030304" pitchFamily="18" charset="0"/>
              </a:rPr>
              <a:t>-22</a:t>
            </a:r>
            <a:r>
              <a:rPr lang="en-US" altLang="en-US">
                <a:latin typeface="Book Antiqua" panose="02040602050305030304" pitchFamily="18" charset="0"/>
              </a:rPr>
              <a:t>	</a:t>
            </a:r>
          </a:p>
          <a:p>
            <a:pPr eaLnBrk="1" hangingPunct="1">
              <a:spcBef>
                <a:spcPct val="24000"/>
              </a:spcBef>
              <a:spcAft>
                <a:spcPct val="22000"/>
              </a:spcAft>
            </a:pPr>
            <a:r>
              <a:rPr lang="en-US" altLang="en-US">
                <a:latin typeface="Book Antiqua" panose="02040602050305030304" pitchFamily="18" charset="0"/>
              </a:rPr>
              <a:t>	.990	.9044		.3660		. 443x10</a:t>
            </a:r>
            <a:r>
              <a:rPr lang="en-US" altLang="en-US" baseline="30000">
                <a:latin typeface="Book Antiqua" panose="02040602050305030304" pitchFamily="18" charset="0"/>
              </a:rPr>
              <a:t>-4</a:t>
            </a:r>
            <a:r>
              <a:rPr lang="en-US" altLang="en-US">
                <a:latin typeface="Book Antiqua" panose="02040602050305030304" pitchFamily="18" charset="0"/>
              </a:rPr>
              <a:t>	</a:t>
            </a:r>
          </a:p>
          <a:p>
            <a:pPr eaLnBrk="1" hangingPunct="1">
              <a:spcBef>
                <a:spcPct val="24000"/>
              </a:spcBef>
              <a:spcAft>
                <a:spcPct val="22000"/>
              </a:spcAft>
            </a:pPr>
            <a:r>
              <a:rPr lang="en-US" altLang="en-US">
                <a:latin typeface="Book Antiqua" panose="02040602050305030304" pitchFamily="18" charset="0"/>
              </a:rPr>
              <a:t>	.999	.9900		.9048		.3677	</a:t>
            </a:r>
          </a:p>
        </p:txBody>
      </p:sp>
      <p:sp>
        <p:nvSpPr>
          <p:cNvPr id="5" name="Date Placeholder 3"/>
          <p:cNvSpPr>
            <a:spLocks noGrp="1"/>
          </p:cNvSpPr>
          <p:nvPr>
            <p:ph type="dt" sz="quarter" idx="10"/>
          </p:nvPr>
        </p:nvSpPr>
        <p:spPr/>
        <p:txBody>
          <a:bodyPr/>
          <a:lstStyle/>
          <a:p>
            <a:pPr>
              <a:defRPr/>
            </a:pPr>
            <a:r>
              <a:rPr lang="en-US"/>
              <a:t>Chapter 5</a:t>
            </a:r>
          </a:p>
        </p:txBody>
      </p:sp>
      <p:sp>
        <p:nvSpPr>
          <p:cNvPr id="1536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93089090-D8F0-4BAA-A520-AE05E3B99D80}" type="slidenum">
              <a:rPr lang="en-US" altLang="en-US" sz="1400"/>
              <a:pPr>
                <a:spcBef>
                  <a:spcPct val="0"/>
                </a:spcBef>
                <a:buClrTx/>
                <a:buSzTx/>
                <a:buFontTx/>
                <a:buNone/>
              </a:pPr>
              <a:t>4</a:t>
            </a:fld>
            <a:endParaRPr lang="en-US" altLang="en-US" sz="1400"/>
          </a:p>
        </p:txBody>
      </p:sp>
      <p:sp>
        <p:nvSpPr>
          <p:cNvPr id="15366" name="Rectangle 4"/>
          <p:cNvSpPr>
            <a:spLocks noChangeArrowheads="1"/>
          </p:cNvSpPr>
          <p:nvPr/>
        </p:nvSpPr>
        <p:spPr bwMode="auto">
          <a:xfrm>
            <a:off x="2895600" y="5410200"/>
            <a:ext cx="2816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a:latin typeface="Times New Roman" panose="02020603050405020304" pitchFamily="18" charset="0"/>
              </a:rPr>
              <a:t>System Reliability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143000" y="457200"/>
            <a:ext cx="7315200" cy="762000"/>
          </a:xfrm>
          <a:noFill/>
        </p:spPr>
        <p:txBody>
          <a:bodyPr lIns="92075" tIns="46038" rIns="92075" bIns="46038" anchor="ctr"/>
          <a:lstStyle/>
          <a:p>
            <a:pPr eaLnBrk="1" hangingPunct="1"/>
            <a:r>
              <a:rPr lang="en-US" altLang="en-US" sz="3200"/>
              <a:t>A Common Everyday Reliability Block Diagram – solved</a:t>
            </a:r>
          </a:p>
        </p:txBody>
      </p:sp>
      <p:grpSp>
        <p:nvGrpSpPr>
          <p:cNvPr id="89091" name="Group 9"/>
          <p:cNvGrpSpPr>
            <a:grpSpLocks/>
          </p:cNvGrpSpPr>
          <p:nvPr/>
        </p:nvGrpSpPr>
        <p:grpSpPr bwMode="auto">
          <a:xfrm>
            <a:off x="996950" y="3359150"/>
            <a:ext cx="977900" cy="825500"/>
            <a:chOff x="628" y="2116"/>
            <a:chExt cx="616" cy="520"/>
          </a:xfrm>
        </p:grpSpPr>
        <p:sp>
          <p:nvSpPr>
            <p:cNvPr id="89128" name="Rectangle 10"/>
            <p:cNvSpPr>
              <a:spLocks noChangeArrowheads="1"/>
            </p:cNvSpPr>
            <p:nvPr/>
          </p:nvSpPr>
          <p:spPr bwMode="auto">
            <a:xfrm>
              <a:off x="628" y="2116"/>
              <a:ext cx="616" cy="5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9129" name="Rectangle 11"/>
            <p:cNvSpPr>
              <a:spLocks noChangeArrowheads="1"/>
            </p:cNvSpPr>
            <p:nvPr/>
          </p:nvSpPr>
          <p:spPr bwMode="auto">
            <a:xfrm>
              <a:off x="662" y="2227"/>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R</a:t>
              </a:r>
              <a:r>
                <a:rPr lang="en-US" altLang="en-US" sz="2000" baseline="-25000">
                  <a:latin typeface="Times New Roman" panose="02020603050405020304" pitchFamily="18" charset="0"/>
                </a:rPr>
                <a:t>B</a:t>
              </a:r>
              <a:r>
                <a:rPr lang="en-US" altLang="en-US" sz="2000">
                  <a:latin typeface="Times New Roman" panose="02020603050405020304" pitchFamily="18" charset="0"/>
                </a:rPr>
                <a:t>=.9</a:t>
              </a:r>
            </a:p>
          </p:txBody>
        </p:sp>
      </p:grpSp>
      <p:grpSp>
        <p:nvGrpSpPr>
          <p:cNvPr id="89092" name="Group 12"/>
          <p:cNvGrpSpPr>
            <a:grpSpLocks/>
          </p:cNvGrpSpPr>
          <p:nvPr/>
        </p:nvGrpSpPr>
        <p:grpSpPr bwMode="auto">
          <a:xfrm>
            <a:off x="2368550" y="3359150"/>
            <a:ext cx="977900" cy="825500"/>
            <a:chOff x="1492" y="2116"/>
            <a:chExt cx="616" cy="520"/>
          </a:xfrm>
        </p:grpSpPr>
        <p:sp>
          <p:nvSpPr>
            <p:cNvPr id="89126" name="Rectangle 13"/>
            <p:cNvSpPr>
              <a:spLocks noChangeArrowheads="1"/>
            </p:cNvSpPr>
            <p:nvPr/>
          </p:nvSpPr>
          <p:spPr bwMode="auto">
            <a:xfrm>
              <a:off x="1492" y="2116"/>
              <a:ext cx="616" cy="5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9127" name="Rectangle 14"/>
            <p:cNvSpPr>
              <a:spLocks noChangeArrowheads="1"/>
            </p:cNvSpPr>
            <p:nvPr/>
          </p:nvSpPr>
          <p:spPr bwMode="auto">
            <a:xfrm>
              <a:off x="1526" y="2227"/>
              <a:ext cx="5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R</a:t>
              </a:r>
              <a:r>
                <a:rPr lang="en-US" altLang="en-US" sz="2000" baseline="-25000">
                  <a:latin typeface="Times New Roman" panose="02020603050405020304" pitchFamily="18" charset="0"/>
                </a:rPr>
                <a:t>C</a:t>
              </a:r>
              <a:r>
                <a:rPr lang="en-US" altLang="en-US" sz="2000">
                  <a:latin typeface="Times New Roman" panose="02020603050405020304" pitchFamily="18" charset="0"/>
                </a:rPr>
                <a:t>=.9</a:t>
              </a:r>
            </a:p>
          </p:txBody>
        </p:sp>
      </p:grpSp>
      <p:grpSp>
        <p:nvGrpSpPr>
          <p:cNvPr id="89093" name="Group 15"/>
          <p:cNvGrpSpPr>
            <a:grpSpLocks/>
          </p:cNvGrpSpPr>
          <p:nvPr/>
        </p:nvGrpSpPr>
        <p:grpSpPr bwMode="auto">
          <a:xfrm>
            <a:off x="1655763" y="1987550"/>
            <a:ext cx="1055687" cy="825500"/>
            <a:chOff x="1043" y="1252"/>
            <a:chExt cx="665" cy="520"/>
          </a:xfrm>
        </p:grpSpPr>
        <p:sp>
          <p:nvSpPr>
            <p:cNvPr id="89124" name="Rectangle 16"/>
            <p:cNvSpPr>
              <a:spLocks noChangeArrowheads="1"/>
            </p:cNvSpPr>
            <p:nvPr/>
          </p:nvSpPr>
          <p:spPr bwMode="auto">
            <a:xfrm>
              <a:off x="1060" y="1252"/>
              <a:ext cx="616" cy="5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9189" name="Rectangle 17"/>
            <p:cNvSpPr>
              <a:spLocks noRot="1" noChangeAspect="1" noMove="1" noResize="1" noEditPoints="1" noAdjustHandles="1" noChangeArrowheads="1" noChangeShapeType="1" noTextEdit="1"/>
            </p:cNvSpPr>
            <p:nvPr/>
          </p:nvSpPr>
          <p:spPr bwMode="auto">
            <a:xfrm>
              <a:off x="1043" y="1387"/>
              <a:ext cx="665" cy="252"/>
            </a:xfrm>
            <a:prstGeom prst="rect">
              <a:avLst/>
            </a:prstGeom>
            <a:blipFill>
              <a:blip r:embed="rId3"/>
              <a:stretch>
                <a:fillRect b="-1515"/>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p:grpSp>
      <p:grpSp>
        <p:nvGrpSpPr>
          <p:cNvPr id="89094" name="Group 18"/>
          <p:cNvGrpSpPr>
            <a:grpSpLocks/>
          </p:cNvGrpSpPr>
          <p:nvPr/>
        </p:nvGrpSpPr>
        <p:grpSpPr bwMode="auto">
          <a:xfrm>
            <a:off x="5873750" y="1835150"/>
            <a:ext cx="977900" cy="825500"/>
            <a:chOff x="3700" y="1156"/>
            <a:chExt cx="616" cy="520"/>
          </a:xfrm>
        </p:grpSpPr>
        <p:sp>
          <p:nvSpPr>
            <p:cNvPr id="89122" name="Rectangle 19"/>
            <p:cNvSpPr>
              <a:spLocks noChangeArrowheads="1"/>
            </p:cNvSpPr>
            <p:nvPr/>
          </p:nvSpPr>
          <p:spPr bwMode="auto">
            <a:xfrm>
              <a:off x="3700" y="1156"/>
              <a:ext cx="616" cy="5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9123" name="Rectangle 20"/>
            <p:cNvSpPr>
              <a:spLocks noChangeArrowheads="1"/>
            </p:cNvSpPr>
            <p:nvPr/>
          </p:nvSpPr>
          <p:spPr bwMode="auto">
            <a:xfrm>
              <a:off x="3734" y="1267"/>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R</a:t>
              </a:r>
              <a:r>
                <a:rPr lang="en-US" altLang="en-US" sz="2000" baseline="-25000">
                  <a:latin typeface="Times New Roman" panose="02020603050405020304" pitchFamily="18" charset="0"/>
                </a:rPr>
                <a:t>E</a:t>
              </a:r>
              <a:r>
                <a:rPr lang="en-US" altLang="en-US" sz="2000">
                  <a:latin typeface="Times New Roman" panose="02020603050405020304" pitchFamily="18" charset="0"/>
                </a:rPr>
                <a:t>=.7</a:t>
              </a:r>
            </a:p>
          </p:txBody>
        </p:sp>
      </p:grpSp>
      <p:grpSp>
        <p:nvGrpSpPr>
          <p:cNvPr id="89095" name="Group 21"/>
          <p:cNvGrpSpPr>
            <a:grpSpLocks/>
          </p:cNvGrpSpPr>
          <p:nvPr/>
        </p:nvGrpSpPr>
        <p:grpSpPr bwMode="auto">
          <a:xfrm>
            <a:off x="3995738" y="2368550"/>
            <a:ext cx="1089025" cy="825500"/>
            <a:chOff x="2517" y="1492"/>
            <a:chExt cx="686" cy="520"/>
          </a:xfrm>
        </p:grpSpPr>
        <p:sp>
          <p:nvSpPr>
            <p:cNvPr id="89120" name="Rectangle 22"/>
            <p:cNvSpPr>
              <a:spLocks noChangeArrowheads="1"/>
            </p:cNvSpPr>
            <p:nvPr/>
          </p:nvSpPr>
          <p:spPr bwMode="auto">
            <a:xfrm>
              <a:off x="2548" y="1492"/>
              <a:ext cx="616" cy="5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9185" name="Rectangle 23"/>
            <p:cNvSpPr>
              <a:spLocks noRot="1" noChangeAspect="1" noMove="1" noResize="1" noEditPoints="1" noAdjustHandles="1" noChangeArrowheads="1" noChangeShapeType="1" noTextEdit="1"/>
            </p:cNvSpPr>
            <p:nvPr/>
          </p:nvSpPr>
          <p:spPr bwMode="auto">
            <a:xfrm>
              <a:off x="2517" y="1620"/>
              <a:ext cx="686" cy="252"/>
            </a:xfrm>
            <a:prstGeom prst="rect">
              <a:avLst/>
            </a:prstGeom>
            <a:blipFill>
              <a:blip r:embed="rId4"/>
              <a:stretch>
                <a:fillRect b="-1515"/>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p:grpSp>
      <p:grpSp>
        <p:nvGrpSpPr>
          <p:cNvPr id="89096" name="Group 24"/>
          <p:cNvGrpSpPr>
            <a:grpSpLocks/>
          </p:cNvGrpSpPr>
          <p:nvPr/>
        </p:nvGrpSpPr>
        <p:grpSpPr bwMode="auto">
          <a:xfrm>
            <a:off x="5873750" y="3054350"/>
            <a:ext cx="977900" cy="825500"/>
            <a:chOff x="3700" y="1924"/>
            <a:chExt cx="616" cy="520"/>
          </a:xfrm>
        </p:grpSpPr>
        <p:sp>
          <p:nvSpPr>
            <p:cNvPr id="89118" name="Rectangle 25"/>
            <p:cNvSpPr>
              <a:spLocks noChangeArrowheads="1"/>
            </p:cNvSpPr>
            <p:nvPr/>
          </p:nvSpPr>
          <p:spPr bwMode="auto">
            <a:xfrm>
              <a:off x="3700" y="1924"/>
              <a:ext cx="616" cy="5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9119" name="Rectangle 26"/>
            <p:cNvSpPr>
              <a:spLocks noChangeArrowheads="1"/>
            </p:cNvSpPr>
            <p:nvPr/>
          </p:nvSpPr>
          <p:spPr bwMode="auto">
            <a:xfrm>
              <a:off x="3734" y="2035"/>
              <a:ext cx="5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R</a:t>
              </a:r>
              <a:r>
                <a:rPr lang="en-US" altLang="en-US" sz="2000" baseline="-25000">
                  <a:latin typeface="Times New Roman" panose="02020603050405020304" pitchFamily="18" charset="0"/>
                </a:rPr>
                <a:t>F</a:t>
              </a:r>
              <a:r>
                <a:rPr lang="en-US" altLang="en-US" sz="2000">
                  <a:latin typeface="Times New Roman" panose="02020603050405020304" pitchFamily="18" charset="0"/>
                </a:rPr>
                <a:t>=.8</a:t>
              </a:r>
            </a:p>
          </p:txBody>
        </p:sp>
      </p:grpSp>
      <p:sp>
        <p:nvSpPr>
          <p:cNvPr id="89097" name="Line 27"/>
          <p:cNvSpPr>
            <a:spLocks noChangeShapeType="1"/>
          </p:cNvSpPr>
          <p:nvPr/>
        </p:nvSpPr>
        <p:spPr bwMode="auto">
          <a:xfrm>
            <a:off x="685800" y="2362200"/>
            <a:ext cx="0" cy="1371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9098" name="Line 28"/>
          <p:cNvSpPr>
            <a:spLocks noChangeShapeType="1"/>
          </p:cNvSpPr>
          <p:nvPr/>
        </p:nvSpPr>
        <p:spPr bwMode="auto">
          <a:xfrm>
            <a:off x="7543800" y="2133600"/>
            <a:ext cx="0" cy="1371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9099" name="Line 29"/>
          <p:cNvSpPr>
            <a:spLocks noChangeShapeType="1"/>
          </p:cNvSpPr>
          <p:nvPr/>
        </p:nvSpPr>
        <p:spPr bwMode="auto">
          <a:xfrm>
            <a:off x="685800" y="2362200"/>
            <a:ext cx="990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9100" name="Line 30"/>
          <p:cNvSpPr>
            <a:spLocks noChangeShapeType="1"/>
          </p:cNvSpPr>
          <p:nvPr/>
        </p:nvSpPr>
        <p:spPr bwMode="auto">
          <a:xfrm>
            <a:off x="685800" y="3733800"/>
            <a:ext cx="304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9101" name="Line 31"/>
          <p:cNvSpPr>
            <a:spLocks noChangeShapeType="1"/>
          </p:cNvSpPr>
          <p:nvPr/>
        </p:nvSpPr>
        <p:spPr bwMode="auto">
          <a:xfrm>
            <a:off x="1981200" y="3733800"/>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9102" name="Line 32"/>
          <p:cNvSpPr>
            <a:spLocks noChangeShapeType="1"/>
          </p:cNvSpPr>
          <p:nvPr/>
        </p:nvSpPr>
        <p:spPr bwMode="auto">
          <a:xfrm>
            <a:off x="3657600" y="2362200"/>
            <a:ext cx="0" cy="1371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9103" name="Line 33"/>
          <p:cNvSpPr>
            <a:spLocks noChangeShapeType="1"/>
          </p:cNvSpPr>
          <p:nvPr/>
        </p:nvSpPr>
        <p:spPr bwMode="auto">
          <a:xfrm>
            <a:off x="5410200" y="2209800"/>
            <a:ext cx="0" cy="1371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9104" name="Line 34"/>
          <p:cNvSpPr>
            <a:spLocks noChangeShapeType="1"/>
          </p:cNvSpPr>
          <p:nvPr/>
        </p:nvSpPr>
        <p:spPr bwMode="auto">
          <a:xfrm>
            <a:off x="2667000" y="2362200"/>
            <a:ext cx="990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9105" name="Line 35"/>
          <p:cNvSpPr>
            <a:spLocks noChangeShapeType="1"/>
          </p:cNvSpPr>
          <p:nvPr/>
        </p:nvSpPr>
        <p:spPr bwMode="auto">
          <a:xfrm>
            <a:off x="3352800" y="3733800"/>
            <a:ext cx="304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9106" name="Line 36"/>
          <p:cNvSpPr>
            <a:spLocks noChangeShapeType="1"/>
          </p:cNvSpPr>
          <p:nvPr/>
        </p:nvSpPr>
        <p:spPr bwMode="auto">
          <a:xfrm>
            <a:off x="3657600" y="2743200"/>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9107" name="Line 37"/>
          <p:cNvSpPr>
            <a:spLocks noChangeShapeType="1"/>
          </p:cNvSpPr>
          <p:nvPr/>
        </p:nvSpPr>
        <p:spPr bwMode="auto">
          <a:xfrm>
            <a:off x="5029200" y="2743200"/>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9108" name="Line 38"/>
          <p:cNvSpPr>
            <a:spLocks noChangeShapeType="1"/>
          </p:cNvSpPr>
          <p:nvPr/>
        </p:nvSpPr>
        <p:spPr bwMode="auto">
          <a:xfrm>
            <a:off x="5410200" y="220980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9109" name="Line 39"/>
          <p:cNvSpPr>
            <a:spLocks noChangeShapeType="1"/>
          </p:cNvSpPr>
          <p:nvPr/>
        </p:nvSpPr>
        <p:spPr bwMode="auto">
          <a:xfrm>
            <a:off x="5410200" y="358140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9110" name="Line 40"/>
          <p:cNvSpPr>
            <a:spLocks noChangeShapeType="1"/>
          </p:cNvSpPr>
          <p:nvPr/>
        </p:nvSpPr>
        <p:spPr bwMode="auto">
          <a:xfrm>
            <a:off x="7543800" y="281940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9111" name="Line 41"/>
          <p:cNvSpPr>
            <a:spLocks noChangeShapeType="1"/>
          </p:cNvSpPr>
          <p:nvPr/>
        </p:nvSpPr>
        <p:spPr bwMode="auto">
          <a:xfrm>
            <a:off x="6858000" y="21336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9112" name="Line 42"/>
          <p:cNvSpPr>
            <a:spLocks noChangeShapeType="1"/>
          </p:cNvSpPr>
          <p:nvPr/>
        </p:nvSpPr>
        <p:spPr bwMode="auto">
          <a:xfrm>
            <a:off x="6858000" y="35052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9113" name="Text Box 44"/>
          <p:cNvSpPr txBox="1">
            <a:spLocks noChangeArrowheads="1"/>
          </p:cNvSpPr>
          <p:nvPr/>
        </p:nvSpPr>
        <p:spPr bwMode="auto">
          <a:xfrm>
            <a:off x="1905000" y="4191000"/>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solidFill>
                  <a:srgbClr val="990000"/>
                </a:solidFill>
                <a:latin typeface="Times New Roman" panose="02020603050405020304" pitchFamily="18" charset="0"/>
              </a:rPr>
              <a:t>.81</a:t>
            </a:r>
          </a:p>
        </p:txBody>
      </p:sp>
      <p:sp>
        <p:nvSpPr>
          <p:cNvPr id="89114" name="Text Box 45"/>
          <p:cNvSpPr txBox="1">
            <a:spLocks noChangeArrowheads="1"/>
          </p:cNvSpPr>
          <p:nvPr/>
        </p:nvSpPr>
        <p:spPr bwMode="auto">
          <a:xfrm>
            <a:off x="457200" y="4876800"/>
            <a:ext cx="302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solidFill>
                  <a:srgbClr val="990000"/>
                </a:solidFill>
                <a:latin typeface="Times New Roman" panose="02020603050405020304" pitchFamily="18" charset="0"/>
              </a:rPr>
              <a:t>1-(1-.8)(1-.81) = .962</a:t>
            </a:r>
          </a:p>
        </p:txBody>
      </p:sp>
      <p:sp>
        <p:nvSpPr>
          <p:cNvPr id="89115" name="Text Box 46"/>
          <p:cNvSpPr txBox="1">
            <a:spLocks noChangeArrowheads="1"/>
          </p:cNvSpPr>
          <p:nvPr/>
        </p:nvSpPr>
        <p:spPr bwMode="auto">
          <a:xfrm>
            <a:off x="5486400" y="4191000"/>
            <a:ext cx="2682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solidFill>
                  <a:srgbClr val="990000"/>
                </a:solidFill>
                <a:latin typeface="Times New Roman" panose="02020603050405020304" pitchFamily="18" charset="0"/>
              </a:rPr>
              <a:t>1-(1-.7)(1-.8) = .94</a:t>
            </a:r>
          </a:p>
        </p:txBody>
      </p:sp>
      <p:sp>
        <p:nvSpPr>
          <p:cNvPr id="89116" name="Text Box 47"/>
          <p:cNvSpPr txBox="1">
            <a:spLocks noChangeArrowheads="1"/>
          </p:cNvSpPr>
          <p:nvPr/>
        </p:nvSpPr>
        <p:spPr bwMode="auto">
          <a:xfrm>
            <a:off x="533400" y="5410200"/>
            <a:ext cx="452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solidFill>
                  <a:srgbClr val="990000"/>
                </a:solidFill>
                <a:latin typeface="Times New Roman" panose="02020603050405020304" pitchFamily="18" charset="0"/>
              </a:rPr>
              <a:t>R</a:t>
            </a:r>
            <a:r>
              <a:rPr lang="en-US" altLang="en-US" sz="2400" baseline="-25000">
                <a:solidFill>
                  <a:srgbClr val="990000"/>
                </a:solidFill>
                <a:latin typeface="Times New Roman" panose="02020603050405020304" pitchFamily="18" charset="0"/>
              </a:rPr>
              <a:t>s</a:t>
            </a:r>
            <a:r>
              <a:rPr lang="en-US" altLang="en-US" sz="2400">
                <a:solidFill>
                  <a:srgbClr val="990000"/>
                </a:solidFill>
                <a:latin typeface="Times New Roman" panose="02020603050405020304" pitchFamily="18" charset="0"/>
              </a:rPr>
              <a:t> = (.962) (.95) (.94) = .859066</a:t>
            </a:r>
          </a:p>
        </p:txBody>
      </p:sp>
      <p:pic>
        <p:nvPicPr>
          <p:cNvPr id="89117" name="Picture 48" descr="MCWB01372_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4953000"/>
            <a:ext cx="98425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0"/>
          <p:cNvSpPr>
            <a:spLocks noGrp="1"/>
          </p:cNvSpPr>
          <p:nvPr>
            <p:ph type="title"/>
          </p:nvPr>
        </p:nvSpPr>
        <p:spPr>
          <a:xfrm>
            <a:off x="1447800" y="228600"/>
            <a:ext cx="7107238" cy="885825"/>
          </a:xfrm>
        </p:spPr>
        <p:txBody>
          <a:bodyPr/>
          <a:lstStyle/>
          <a:p>
            <a:pPr eaLnBrk="1" hangingPunct="1"/>
            <a:r>
              <a:rPr lang="en-US" altLang="en-US"/>
              <a:t>Summary</a:t>
            </a:r>
          </a:p>
        </p:txBody>
      </p:sp>
      <p:sp>
        <p:nvSpPr>
          <p:cNvPr id="91139" name="Content Placeholder 11"/>
          <p:cNvSpPr>
            <a:spLocks noGrp="1"/>
          </p:cNvSpPr>
          <p:nvPr>
            <p:ph idx="1"/>
          </p:nvPr>
        </p:nvSpPr>
        <p:spPr/>
        <p:txBody>
          <a:bodyPr/>
          <a:lstStyle/>
          <a:p>
            <a:pPr eaLnBrk="1" hangingPunct="1">
              <a:buFont typeface="Arial" panose="020B0604020202020204" pitchFamily="34" charset="0"/>
              <a:buChar char="•"/>
            </a:pPr>
            <a:r>
              <a:rPr lang="en-US" altLang="en-US"/>
              <a:t>Series Configuration</a:t>
            </a:r>
          </a:p>
          <a:p>
            <a:pPr eaLnBrk="1" hangingPunct="1">
              <a:buFont typeface="Arial" panose="020B0604020202020204" pitchFamily="34" charset="0"/>
              <a:buChar char="•"/>
            </a:pPr>
            <a:r>
              <a:rPr lang="en-US" altLang="en-US"/>
              <a:t>Parallel Configuration</a:t>
            </a:r>
          </a:p>
          <a:p>
            <a:pPr eaLnBrk="1" hangingPunct="1">
              <a:buFont typeface="Arial" panose="020B0604020202020204" pitchFamily="34" charset="0"/>
              <a:buChar char="•"/>
            </a:pPr>
            <a:r>
              <a:rPr lang="en-US" altLang="en-US"/>
              <a:t>Combined Series-Parallel Configuration</a:t>
            </a:r>
          </a:p>
          <a:p>
            <a:pPr eaLnBrk="1" hangingPunct="1">
              <a:buFont typeface="Arial" panose="020B0604020202020204" pitchFamily="34" charset="0"/>
              <a:buChar char="•"/>
            </a:pPr>
            <a:r>
              <a:rPr lang="en-US" altLang="en-US"/>
              <a:t>High / Low Level Redundancy</a:t>
            </a:r>
          </a:p>
          <a:p>
            <a:pPr eaLnBrk="1" hangingPunct="1">
              <a:buFont typeface="Arial" panose="020B0604020202020204" pitchFamily="34" charset="0"/>
              <a:buChar char="•"/>
            </a:pPr>
            <a:r>
              <a:rPr lang="en-US" altLang="en-US"/>
              <a:t>K out-of-n Redundancy</a:t>
            </a:r>
          </a:p>
          <a:p>
            <a:pPr eaLnBrk="1" hangingPunct="1">
              <a:buFont typeface="Arial" panose="020B0604020202020204" pitchFamily="34" charset="0"/>
              <a:buChar char="•"/>
            </a:pPr>
            <a:r>
              <a:rPr lang="en-US" altLang="en-US"/>
              <a:t>Complex Configurations – linked networks</a:t>
            </a:r>
          </a:p>
          <a:p>
            <a:pPr eaLnBrk="1" hangingPunct="1"/>
            <a:endParaRPr lang="en-US" altLang="en-US"/>
          </a:p>
        </p:txBody>
      </p:sp>
      <p:sp>
        <p:nvSpPr>
          <p:cNvPr id="8" name="Date Placeholder 1"/>
          <p:cNvSpPr>
            <a:spLocks noGrp="1"/>
          </p:cNvSpPr>
          <p:nvPr>
            <p:ph type="dt" sz="quarter" idx="10"/>
          </p:nvPr>
        </p:nvSpPr>
        <p:spPr/>
        <p:txBody>
          <a:bodyPr/>
          <a:lstStyle/>
          <a:p>
            <a:pPr>
              <a:defRPr/>
            </a:pPr>
            <a:r>
              <a:rPr lang="en-US"/>
              <a:t>Chapter 5</a:t>
            </a:r>
          </a:p>
        </p:txBody>
      </p:sp>
      <p:sp>
        <p:nvSpPr>
          <p:cNvPr id="9114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3BC1F4C6-E7FB-4AA4-BCFA-F249EA8C339C}" type="slidenum">
              <a:rPr lang="en-US" altLang="en-US" sz="1400"/>
              <a:pPr>
                <a:spcBef>
                  <a:spcPct val="0"/>
                </a:spcBef>
                <a:buClrTx/>
                <a:buSzTx/>
                <a:buFontTx/>
                <a:buNone/>
              </a:pPr>
              <a:t>41</a:t>
            </a:fld>
            <a:endParaRPr lang="en-US"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219200" y="533400"/>
            <a:ext cx="7772400" cy="673100"/>
          </a:xfrm>
          <a:noFill/>
        </p:spPr>
        <p:txBody>
          <a:bodyPr/>
          <a:lstStyle/>
          <a:p>
            <a:pPr eaLnBrk="1" hangingPunct="1"/>
            <a:r>
              <a:rPr lang="en-US" altLang="en-US" sz="3600"/>
              <a:t>Constant Failure Rate Components</a:t>
            </a:r>
          </a:p>
        </p:txBody>
      </p:sp>
      <p:graphicFrame>
        <p:nvGraphicFramePr>
          <p:cNvPr id="17411" name="Object 3"/>
          <p:cNvGraphicFramePr>
            <a:graphicFrameLocks/>
          </p:cNvGraphicFramePr>
          <p:nvPr>
            <p:ph idx="1"/>
          </p:nvPr>
        </p:nvGraphicFramePr>
        <p:xfrm>
          <a:off x="920750" y="1655763"/>
          <a:ext cx="7378700" cy="1449387"/>
        </p:xfrm>
        <a:graphic>
          <a:graphicData uri="http://schemas.openxmlformats.org/presentationml/2006/ole">
            <mc:AlternateContent xmlns:mc="http://schemas.openxmlformats.org/markup-compatibility/2006">
              <mc:Choice xmlns:v="urn:schemas-microsoft-com:vml" Requires="v">
                <p:oleObj spid="_x0000_s17415" name="Equation" r:id="rId4" imgW="3492500" imgH="685800" progId="Equation.3">
                  <p:embed/>
                </p:oleObj>
              </mc:Choice>
              <mc:Fallback>
                <p:oleObj name="Equation" r:id="rId4" imgW="3492500" imgH="6858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750" y="1655763"/>
                        <a:ext cx="7378700" cy="1449387"/>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Date Placeholder 3"/>
          <p:cNvSpPr>
            <a:spLocks noGrp="1"/>
          </p:cNvSpPr>
          <p:nvPr>
            <p:ph type="dt" sz="quarter" idx="10"/>
          </p:nvPr>
        </p:nvSpPr>
        <p:spPr/>
        <p:txBody>
          <a:bodyPr/>
          <a:lstStyle/>
          <a:p>
            <a:pPr>
              <a:defRPr/>
            </a:pPr>
            <a:r>
              <a:rPr lang="en-US"/>
              <a:t>Chapter 5</a:t>
            </a:r>
          </a:p>
        </p:txBody>
      </p:sp>
      <p:sp>
        <p:nvSpPr>
          <p:cNvPr id="17413"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58CD75AA-96C0-49CE-8B03-F213F68DAB3B}" type="slidenum">
              <a:rPr lang="en-US" altLang="en-US" sz="1400"/>
              <a:pPr>
                <a:spcBef>
                  <a:spcPct val="0"/>
                </a:spcBef>
                <a:buClrTx/>
                <a:buSzTx/>
                <a:buFontTx/>
                <a:buNone/>
              </a:pPr>
              <a:t>5</a:t>
            </a:fld>
            <a:endParaRPr lang="en-US" altLang="en-US" sz="1400"/>
          </a:p>
        </p:txBody>
      </p:sp>
      <p:graphicFrame>
        <p:nvGraphicFramePr>
          <p:cNvPr id="17414" name="Object 4"/>
          <p:cNvGraphicFramePr>
            <a:graphicFrameLocks/>
          </p:cNvGraphicFramePr>
          <p:nvPr/>
        </p:nvGraphicFramePr>
        <p:xfrm>
          <a:off x="2774950" y="3730625"/>
          <a:ext cx="3340100" cy="1119188"/>
        </p:xfrm>
        <a:graphic>
          <a:graphicData uri="http://schemas.openxmlformats.org/presentationml/2006/ole">
            <mc:AlternateContent xmlns:mc="http://schemas.openxmlformats.org/markup-compatibility/2006">
              <mc:Choice xmlns:v="urn:schemas-microsoft-com:vml" Requires="v">
                <p:oleObj spid="_x0000_s17416" name="Equation" r:id="rId6" imgW="1244600" imgH="431800" progId="Equation.3">
                  <p:embed/>
                </p:oleObj>
              </mc:Choice>
              <mc:Fallback>
                <p:oleObj name="Equation" r:id="rId6" imgW="1244600" imgH="4318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4950" y="3730625"/>
                        <a:ext cx="3340100" cy="1119188"/>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600200" y="457200"/>
            <a:ext cx="5473700" cy="673100"/>
          </a:xfrm>
          <a:noFill/>
        </p:spPr>
        <p:txBody>
          <a:bodyPr/>
          <a:lstStyle/>
          <a:p>
            <a:pPr eaLnBrk="1" hangingPunct="1"/>
            <a:r>
              <a:rPr lang="en-US" altLang="en-US" sz="3600"/>
              <a:t>Weibull Components</a:t>
            </a:r>
          </a:p>
        </p:txBody>
      </p:sp>
      <p:graphicFrame>
        <p:nvGraphicFramePr>
          <p:cNvPr id="19459" name="Object 3"/>
          <p:cNvGraphicFramePr>
            <a:graphicFrameLocks/>
          </p:cNvGraphicFramePr>
          <p:nvPr>
            <p:ph idx="1"/>
          </p:nvPr>
        </p:nvGraphicFramePr>
        <p:xfrm>
          <a:off x="1858963" y="1606550"/>
          <a:ext cx="5654675" cy="1739900"/>
        </p:xfrm>
        <a:graphic>
          <a:graphicData uri="http://schemas.openxmlformats.org/presentationml/2006/ole">
            <mc:AlternateContent xmlns:mc="http://schemas.openxmlformats.org/markup-compatibility/2006">
              <mc:Choice xmlns:v="urn:schemas-microsoft-com:vml" Requires="v">
                <p:oleObj spid="_x0000_s19467" name="Equation" r:id="rId4" imgW="2311400" imgH="711200" progId="Equation.3">
                  <p:embed/>
                </p:oleObj>
              </mc:Choice>
              <mc:Fallback>
                <p:oleObj name="Equation" r:id="rId4" imgW="2311400" imgH="7112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8963" y="1606550"/>
                        <a:ext cx="5654675" cy="17399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Date Placeholder 3"/>
          <p:cNvSpPr>
            <a:spLocks noGrp="1"/>
          </p:cNvSpPr>
          <p:nvPr>
            <p:ph type="dt" sz="quarter" idx="10"/>
          </p:nvPr>
        </p:nvSpPr>
        <p:spPr/>
        <p:txBody>
          <a:bodyPr/>
          <a:lstStyle/>
          <a:p>
            <a:pPr>
              <a:defRPr/>
            </a:pPr>
            <a:r>
              <a:rPr lang="en-US"/>
              <a:t>Chapter 5</a:t>
            </a:r>
          </a:p>
        </p:txBody>
      </p:sp>
      <p:sp>
        <p:nvSpPr>
          <p:cNvPr id="19461"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4D44AD06-906D-4221-A619-1B18E54BFAD4}" type="slidenum">
              <a:rPr lang="en-US" altLang="en-US" sz="1400"/>
              <a:pPr>
                <a:spcBef>
                  <a:spcPct val="0"/>
                </a:spcBef>
                <a:buClrTx/>
                <a:buSzTx/>
                <a:buFontTx/>
                <a:buNone/>
              </a:pPr>
              <a:t>6</a:t>
            </a:fld>
            <a:endParaRPr lang="en-US" altLang="en-US" sz="1400"/>
          </a:p>
        </p:txBody>
      </p:sp>
      <p:grpSp>
        <p:nvGrpSpPr>
          <p:cNvPr id="19462" name="Group 8"/>
          <p:cNvGrpSpPr>
            <a:grpSpLocks/>
          </p:cNvGrpSpPr>
          <p:nvPr/>
        </p:nvGrpSpPr>
        <p:grpSpPr bwMode="auto">
          <a:xfrm>
            <a:off x="685800" y="3740150"/>
            <a:ext cx="7689850" cy="2508250"/>
            <a:chOff x="772" y="2356"/>
            <a:chExt cx="4504" cy="1432"/>
          </a:xfrm>
        </p:grpSpPr>
        <p:sp>
          <p:nvSpPr>
            <p:cNvPr id="19463" name="Rectangle 4"/>
            <p:cNvSpPr>
              <a:spLocks noChangeArrowheads="1"/>
            </p:cNvSpPr>
            <p:nvPr/>
          </p:nvSpPr>
          <p:spPr bwMode="auto">
            <a:xfrm>
              <a:off x="772" y="2356"/>
              <a:ext cx="4504" cy="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19464" name="Group 7"/>
            <p:cNvGrpSpPr>
              <a:grpSpLocks/>
            </p:cNvGrpSpPr>
            <p:nvPr/>
          </p:nvGrpSpPr>
          <p:grpSpPr bwMode="auto">
            <a:xfrm>
              <a:off x="816" y="2409"/>
              <a:ext cx="4369" cy="1287"/>
              <a:chOff x="816" y="2409"/>
              <a:chExt cx="4369" cy="1287"/>
            </a:xfrm>
          </p:grpSpPr>
          <p:graphicFrame>
            <p:nvGraphicFramePr>
              <p:cNvPr id="19465" name="Object 5"/>
              <p:cNvGraphicFramePr>
                <a:graphicFrameLocks/>
              </p:cNvGraphicFramePr>
              <p:nvPr/>
            </p:nvGraphicFramePr>
            <p:xfrm>
              <a:off x="816" y="2409"/>
              <a:ext cx="2657" cy="1287"/>
            </p:xfrm>
            <a:graphic>
              <a:graphicData uri="http://schemas.openxmlformats.org/presentationml/2006/ole">
                <mc:AlternateContent xmlns:mc="http://schemas.openxmlformats.org/markup-compatibility/2006">
                  <mc:Choice xmlns:v="urn:schemas-microsoft-com:vml" Requires="v">
                    <p:oleObj spid="_x0000_s19468" name="Equation" r:id="rId6" imgW="1663700" imgH="939800" progId="Equation.3">
                      <p:embed/>
                    </p:oleObj>
                  </mc:Choice>
                  <mc:Fallback>
                    <p:oleObj name="Equation" r:id="rId6" imgW="1663700" imgH="93980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6" y="2409"/>
                            <a:ext cx="2657" cy="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6" name="Object 6"/>
              <p:cNvGraphicFramePr>
                <a:graphicFrameLocks/>
              </p:cNvGraphicFramePr>
              <p:nvPr/>
            </p:nvGraphicFramePr>
            <p:xfrm>
              <a:off x="3216" y="2592"/>
              <a:ext cx="1969" cy="847"/>
            </p:xfrm>
            <a:graphic>
              <a:graphicData uri="http://schemas.openxmlformats.org/presentationml/2006/ole">
                <mc:AlternateContent xmlns:mc="http://schemas.openxmlformats.org/markup-compatibility/2006">
                  <mc:Choice xmlns:v="urn:schemas-microsoft-com:vml" Requires="v">
                    <p:oleObj spid="_x0000_s19469" name="Equation" r:id="rId8" imgW="990170" imgH="431613" progId="Equation.3">
                      <p:embed/>
                    </p:oleObj>
                  </mc:Choice>
                  <mc:Fallback>
                    <p:oleObj name="Equation" r:id="rId8" imgW="990170" imgH="431613" progId="Equation.3">
                      <p:embed/>
                      <p:pic>
                        <p:nvPicPr>
                          <p:cNvPr id="0" name="Object 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6" y="2592"/>
                            <a:ext cx="1969" cy="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371600" y="457200"/>
            <a:ext cx="7543800" cy="673100"/>
          </a:xfrm>
          <a:noFill/>
        </p:spPr>
        <p:txBody>
          <a:bodyPr/>
          <a:lstStyle/>
          <a:p>
            <a:pPr eaLnBrk="1" hangingPunct="1"/>
            <a:r>
              <a:rPr lang="en-US" altLang="en-US" sz="3600"/>
              <a:t>Components in Series - Example</a:t>
            </a:r>
          </a:p>
        </p:txBody>
      </p:sp>
      <p:sp>
        <p:nvSpPr>
          <p:cNvPr id="21507" name="Rectangle 3"/>
          <p:cNvSpPr>
            <a:spLocks noGrp="1" noChangeArrowheads="1"/>
          </p:cNvSpPr>
          <p:nvPr>
            <p:ph idx="1"/>
          </p:nvPr>
        </p:nvSpPr>
        <p:spPr>
          <a:xfrm>
            <a:off x="685800" y="1447800"/>
            <a:ext cx="7759700" cy="4406900"/>
          </a:xfrm>
        </p:spPr>
        <p:txBody>
          <a:bodyPr/>
          <a:lstStyle/>
          <a:p>
            <a:pPr eaLnBrk="1" hangingPunct="1"/>
            <a:r>
              <a:rPr lang="en-US" altLang="en-US" sz="2200"/>
              <a:t>A communications satellite consists of the following components:</a:t>
            </a:r>
          </a:p>
          <a:p>
            <a:pPr eaLnBrk="1" hangingPunct="1"/>
            <a:endParaRPr lang="en-US" altLang="en-US" sz="2000"/>
          </a:p>
          <a:p>
            <a:pPr eaLnBrk="1" hangingPunct="1"/>
            <a:r>
              <a:rPr lang="en-US" altLang="en-US" sz="2000"/>
              <a:t>			Probability 	Shape 		Characteristic </a:t>
            </a:r>
          </a:p>
          <a:p>
            <a:pPr eaLnBrk="1" hangingPunct="1"/>
            <a:r>
              <a:rPr lang="en-US" altLang="en-US" sz="2000"/>
              <a:t>Component 	 Distribution	 Parameter 	life</a:t>
            </a:r>
          </a:p>
          <a:p>
            <a:pPr eaLnBrk="1" hangingPunct="1"/>
            <a:r>
              <a:rPr lang="en-US" altLang="en-US" sz="2200"/>
              <a:t>Power unit	Weibull		2.7		43,800 hr.</a:t>
            </a:r>
          </a:p>
          <a:p>
            <a:pPr eaLnBrk="1" hangingPunct="1"/>
            <a:r>
              <a:rPr lang="en-US" altLang="en-US" sz="2200"/>
              <a:t>Receiver	Weibull		1.4		75,000 hr.</a:t>
            </a:r>
          </a:p>
          <a:p>
            <a:pPr eaLnBrk="1" hangingPunct="1"/>
            <a:r>
              <a:rPr lang="en-US" altLang="en-US" sz="2200"/>
              <a:t>Transmitter	Weibull		1.8		68,000 hr.</a:t>
            </a:r>
          </a:p>
          <a:p>
            <a:pPr eaLnBrk="1" hangingPunct="1"/>
            <a:r>
              <a:rPr lang="en-US" altLang="en-US" sz="2200"/>
              <a:t>Antennae	Exponential	MTTF = 100,000 hr.</a:t>
            </a:r>
          </a:p>
        </p:txBody>
      </p:sp>
      <p:sp>
        <p:nvSpPr>
          <p:cNvPr id="6" name="Date Placeholder 3"/>
          <p:cNvSpPr>
            <a:spLocks noGrp="1"/>
          </p:cNvSpPr>
          <p:nvPr>
            <p:ph type="dt" sz="quarter" idx="10"/>
          </p:nvPr>
        </p:nvSpPr>
        <p:spPr/>
        <p:txBody>
          <a:bodyPr/>
          <a:lstStyle/>
          <a:p>
            <a:pPr>
              <a:defRPr/>
            </a:pPr>
            <a:r>
              <a:rPr lang="en-US"/>
              <a:t>Chapter 5</a:t>
            </a:r>
          </a:p>
        </p:txBody>
      </p:sp>
      <p:sp>
        <p:nvSpPr>
          <p:cNvPr id="2150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0794DEB9-BEA0-4A72-B7B3-712D193336A4}" type="slidenum">
              <a:rPr lang="en-US" altLang="en-US" sz="1400"/>
              <a:pPr>
                <a:spcBef>
                  <a:spcPct val="0"/>
                </a:spcBef>
                <a:buClrTx/>
                <a:buSzTx/>
                <a:buFontTx/>
                <a:buNone/>
              </a:pPr>
              <a:t>7</a:t>
            </a:fld>
            <a:endParaRPr lang="en-US" altLang="en-US" sz="1400"/>
          </a:p>
        </p:txBody>
      </p:sp>
      <p:pic>
        <p:nvPicPr>
          <p:cNvPr id="21510"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4953000"/>
            <a:ext cx="22098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Line 5"/>
          <p:cNvSpPr>
            <a:spLocks noChangeShapeType="1"/>
          </p:cNvSpPr>
          <p:nvPr/>
        </p:nvSpPr>
        <p:spPr bwMode="auto">
          <a:xfrm>
            <a:off x="685800" y="2895600"/>
            <a:ext cx="777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371600" y="609600"/>
            <a:ext cx="6248400" cy="673100"/>
          </a:xfrm>
          <a:noFill/>
        </p:spPr>
        <p:txBody>
          <a:bodyPr/>
          <a:lstStyle/>
          <a:p>
            <a:pPr eaLnBrk="1" hangingPunct="1"/>
            <a:r>
              <a:rPr lang="en-US" altLang="en-US" sz="3200"/>
              <a:t>Components in Series - Example</a:t>
            </a:r>
          </a:p>
        </p:txBody>
      </p:sp>
      <p:sp>
        <p:nvSpPr>
          <p:cNvPr id="23555" name="Rectangle 3"/>
          <p:cNvSpPr>
            <a:spLocks noGrp="1" noChangeArrowheads="1"/>
          </p:cNvSpPr>
          <p:nvPr>
            <p:ph idx="1"/>
          </p:nvPr>
        </p:nvSpPr>
        <p:spPr/>
        <p:txBody>
          <a:bodyPr/>
          <a:lstStyle/>
          <a:p>
            <a:pPr eaLnBrk="1" hangingPunct="1"/>
            <a:r>
              <a:rPr lang="en-US" altLang="en-US"/>
              <a:t> </a:t>
            </a:r>
          </a:p>
        </p:txBody>
      </p:sp>
      <p:sp>
        <p:nvSpPr>
          <p:cNvPr id="8" name="Date Placeholder 3"/>
          <p:cNvSpPr>
            <a:spLocks noGrp="1"/>
          </p:cNvSpPr>
          <p:nvPr>
            <p:ph type="dt" sz="quarter" idx="10"/>
          </p:nvPr>
        </p:nvSpPr>
        <p:spPr/>
        <p:txBody>
          <a:bodyPr/>
          <a:lstStyle/>
          <a:p>
            <a:pPr>
              <a:defRPr/>
            </a:pPr>
            <a:r>
              <a:rPr lang="en-US"/>
              <a:t>Chapter 5</a:t>
            </a:r>
          </a:p>
        </p:txBody>
      </p:sp>
      <p:sp>
        <p:nvSpPr>
          <p:cNvPr id="23557"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9767CA90-354B-47A7-B38E-11089FF86EF8}" type="slidenum">
              <a:rPr lang="en-US" altLang="en-US" sz="1400"/>
              <a:pPr>
                <a:spcBef>
                  <a:spcPct val="0"/>
                </a:spcBef>
                <a:buClrTx/>
                <a:buSzTx/>
                <a:buFontTx/>
                <a:buNone/>
              </a:pPr>
              <a:t>8</a:t>
            </a:fld>
            <a:endParaRPr lang="en-US" altLang="en-US" sz="1400"/>
          </a:p>
        </p:txBody>
      </p:sp>
      <p:pic>
        <p:nvPicPr>
          <p:cNvPr id="23558"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5257800"/>
            <a:ext cx="2497138"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59" name="Object 5"/>
          <p:cNvGraphicFramePr>
            <a:graphicFrameLocks/>
          </p:cNvGraphicFramePr>
          <p:nvPr/>
        </p:nvGraphicFramePr>
        <p:xfrm>
          <a:off x="838200" y="1600200"/>
          <a:ext cx="7288213" cy="914400"/>
        </p:xfrm>
        <a:graphic>
          <a:graphicData uri="http://schemas.openxmlformats.org/presentationml/2006/ole">
            <mc:AlternateContent xmlns:mc="http://schemas.openxmlformats.org/markup-compatibility/2006">
              <mc:Choice xmlns:v="urn:schemas-microsoft-com:vml" Requires="v">
                <p:oleObj spid="_x0000_s23562" name="Equation" r:id="rId5" imgW="4851400" imgH="482600" progId="Equation.3">
                  <p:embed/>
                </p:oleObj>
              </mc:Choice>
              <mc:Fallback>
                <p:oleObj name="Equation" r:id="rId5" imgW="4851400" imgH="482600"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1600200"/>
                        <a:ext cx="72882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0" name="Object 6"/>
          <p:cNvGraphicFramePr>
            <a:graphicFrameLocks/>
          </p:cNvGraphicFramePr>
          <p:nvPr/>
        </p:nvGraphicFramePr>
        <p:xfrm>
          <a:off x="838200" y="2743200"/>
          <a:ext cx="7543800" cy="1069975"/>
        </p:xfrm>
        <a:graphic>
          <a:graphicData uri="http://schemas.openxmlformats.org/presentationml/2006/ole">
            <mc:AlternateContent xmlns:mc="http://schemas.openxmlformats.org/markup-compatibility/2006">
              <mc:Choice xmlns:v="urn:schemas-microsoft-com:vml" Requires="v">
                <p:oleObj spid="_x0000_s23563" name="Equation" r:id="rId7" imgW="2717800" imgH="393700" progId="Equation.3">
                  <p:embed/>
                </p:oleObj>
              </mc:Choice>
              <mc:Fallback>
                <p:oleObj name="Equation" r:id="rId7" imgW="2717800" imgH="393700" progId="Equation.3">
                  <p:embed/>
                  <p:pic>
                    <p:nvPicPr>
                      <p:cNvPr id="0" name="Object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2743200"/>
                        <a:ext cx="75438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1" name="Object 7"/>
          <p:cNvGraphicFramePr>
            <a:graphicFrameLocks/>
          </p:cNvGraphicFramePr>
          <p:nvPr/>
        </p:nvGraphicFramePr>
        <p:xfrm>
          <a:off x="914400" y="4038600"/>
          <a:ext cx="7337425" cy="990600"/>
        </p:xfrm>
        <a:graphic>
          <a:graphicData uri="http://schemas.openxmlformats.org/presentationml/2006/ole">
            <mc:AlternateContent xmlns:mc="http://schemas.openxmlformats.org/markup-compatibility/2006">
              <mc:Choice xmlns:v="urn:schemas-microsoft-com:vml" Requires="v">
                <p:oleObj spid="_x0000_s23564" name="Equation" r:id="rId9" imgW="3390900" imgH="393700" progId="Equation.3">
                  <p:embed/>
                </p:oleObj>
              </mc:Choice>
              <mc:Fallback>
                <p:oleObj name="Equation" r:id="rId9" imgW="3390900" imgH="393700" progId="Equation.3">
                  <p:embed/>
                  <p:pic>
                    <p:nvPicPr>
                      <p:cNvPr id="0" name="Object 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4038600"/>
                        <a:ext cx="733742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752600" y="533400"/>
            <a:ext cx="5473700" cy="673100"/>
          </a:xfrm>
          <a:noFill/>
        </p:spPr>
        <p:txBody>
          <a:bodyPr/>
          <a:lstStyle/>
          <a:p>
            <a:pPr eaLnBrk="1" hangingPunct="1"/>
            <a:r>
              <a:rPr lang="en-US" altLang="en-US" sz="3600"/>
              <a:t>Class Exercise</a:t>
            </a:r>
          </a:p>
        </p:txBody>
      </p:sp>
      <p:sp>
        <p:nvSpPr>
          <p:cNvPr id="25603" name="Rectangle 3"/>
          <p:cNvSpPr>
            <a:spLocks noGrp="1" noChangeArrowheads="1"/>
          </p:cNvSpPr>
          <p:nvPr>
            <p:ph idx="1"/>
          </p:nvPr>
        </p:nvSpPr>
        <p:spPr>
          <a:xfrm>
            <a:off x="609600" y="1676400"/>
            <a:ext cx="7772400" cy="4114800"/>
          </a:xfrm>
        </p:spPr>
        <p:txBody>
          <a:bodyPr/>
          <a:lstStyle/>
          <a:p>
            <a:pPr eaLnBrk="1" hangingPunct="1"/>
            <a:r>
              <a:rPr lang="en-US" altLang="en-US"/>
              <a:t>The failure distribution of the main landing gear of a commercial airliner is Weibull with a shape parameter of 1.6 and a characteristic life of 10,000 landings.  The nose gear also has a Weibull distribution with a shape parameter of .90 and a characteristic life of 15000 landings.  What is the reliability of the landing gear system if the system is to be overhauled after</a:t>
            </a:r>
          </a:p>
          <a:p>
            <a:pPr eaLnBrk="1" hangingPunct="1"/>
            <a:r>
              <a:rPr lang="en-US" altLang="en-US"/>
              <a:t>    1000 landings?</a:t>
            </a:r>
          </a:p>
        </p:txBody>
      </p:sp>
      <p:sp>
        <p:nvSpPr>
          <p:cNvPr id="5" name="Date Placeholder 3"/>
          <p:cNvSpPr>
            <a:spLocks noGrp="1"/>
          </p:cNvSpPr>
          <p:nvPr>
            <p:ph type="dt" sz="quarter" idx="10"/>
          </p:nvPr>
        </p:nvSpPr>
        <p:spPr/>
        <p:txBody>
          <a:bodyPr/>
          <a:lstStyle/>
          <a:p>
            <a:pPr>
              <a:defRPr/>
            </a:pPr>
            <a:r>
              <a:rPr lang="en-US"/>
              <a:t>Chapter 5</a:t>
            </a:r>
          </a:p>
        </p:txBody>
      </p:sp>
      <p:sp>
        <p:nvSpPr>
          <p:cNvPr id="2560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AE5C26F3-19C1-42CB-AF8C-AD1DAD8A2375}" type="slidenum">
              <a:rPr lang="en-US" altLang="en-US" sz="1400"/>
              <a:pPr>
                <a:spcBef>
                  <a:spcPct val="0"/>
                </a:spcBef>
                <a:buClrTx/>
                <a:buSzTx/>
                <a:buFontTx/>
                <a:buNone/>
              </a:pPr>
              <a:t>9</a:t>
            </a:fld>
            <a:endParaRPr lang="en-US" altLang="en-US" sz="1400"/>
          </a:p>
        </p:txBody>
      </p:sp>
      <p:pic>
        <p:nvPicPr>
          <p:cNvPr id="2560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5029200"/>
            <a:ext cx="2173288"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Reliability FinalB">
  <a:themeElements>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Staff training presentat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taff training presentat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aff training presentatio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aff training presentat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aff training presentatio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aff training presentat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Reliability FinalB</Template>
  <TotalTime>651</TotalTime>
  <Words>3088</Words>
  <Application>Microsoft Office PowerPoint</Application>
  <PresentationFormat>On-screen Show (4:3)</PresentationFormat>
  <Paragraphs>406</Paragraphs>
  <Slides>41</Slides>
  <Notes>40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5</vt:i4>
      </vt:variant>
      <vt:variant>
        <vt:lpstr>Slide Titles</vt:lpstr>
      </vt:variant>
      <vt:variant>
        <vt:i4>41</vt:i4>
      </vt:variant>
    </vt:vector>
  </HeadingPairs>
  <TitlesOfParts>
    <vt:vector size="55" baseType="lpstr">
      <vt:lpstr>Times New Roman</vt:lpstr>
      <vt:lpstr>Arial</vt:lpstr>
      <vt:lpstr>Tahoma</vt:lpstr>
      <vt:lpstr>Wingdings</vt:lpstr>
      <vt:lpstr>Comic Sans MS</vt:lpstr>
      <vt:lpstr>Book Antiqua</vt:lpstr>
      <vt:lpstr>Symbol</vt:lpstr>
      <vt:lpstr>Courier New</vt:lpstr>
      <vt:lpstr>Reliability FinalB</vt:lpstr>
      <vt:lpstr>Microsoft Word 97 - 2003 Document</vt:lpstr>
      <vt:lpstr>Microsoft Equation 3.0</vt:lpstr>
      <vt:lpstr>MathType 6.0 Equation</vt:lpstr>
      <vt:lpstr>MathType 5.0 Equation</vt:lpstr>
      <vt:lpstr>ClipArt</vt:lpstr>
      <vt:lpstr>Chapter 5 Reliability of Systems</vt:lpstr>
      <vt:lpstr>Serial Configuration</vt:lpstr>
      <vt:lpstr>Multiple Components in Series</vt:lpstr>
      <vt:lpstr>Component Count vs. System Reliability</vt:lpstr>
      <vt:lpstr>Constant Failure Rate Components</vt:lpstr>
      <vt:lpstr>Weibull Components</vt:lpstr>
      <vt:lpstr>Components in Series - Example</vt:lpstr>
      <vt:lpstr>Components in Series - Example</vt:lpstr>
      <vt:lpstr>Class Exercise</vt:lpstr>
      <vt:lpstr>Class Exercise - solution</vt:lpstr>
      <vt:lpstr>Parallel Configuration</vt:lpstr>
      <vt:lpstr>Parallel Configuration - Generalization</vt:lpstr>
      <vt:lpstr>Parallel Configuration - CFR Model</vt:lpstr>
      <vt:lpstr>Parallel Configuration – 2-component CFR Model</vt:lpstr>
      <vt:lpstr>Parallel Configuration - Weibull Model</vt:lpstr>
      <vt:lpstr>Parallel Configuration - Example</vt:lpstr>
      <vt:lpstr>Parallel Configuration – Example Solution</vt:lpstr>
      <vt:lpstr>Combined Series - Parallel Systems</vt:lpstr>
      <vt:lpstr>Combined Series - Parallel Systems</vt:lpstr>
      <vt:lpstr>Combined Series - Parallel Systems</vt:lpstr>
      <vt:lpstr>Combined Series - Parallel Systems</vt:lpstr>
      <vt:lpstr>Combined Series - Parallel Systems</vt:lpstr>
      <vt:lpstr>High Level Redundancy</vt:lpstr>
      <vt:lpstr>Low Level Redundancy</vt:lpstr>
      <vt:lpstr>High vs Low Level Redundancy</vt:lpstr>
      <vt:lpstr>k-out-of-n Redundancy</vt:lpstr>
      <vt:lpstr>k-out-of-n Redundancy Exponential Distribution</vt:lpstr>
      <vt:lpstr>A Very Good Example</vt:lpstr>
      <vt:lpstr>A Very Good Solution</vt:lpstr>
      <vt:lpstr>Complex Configurations</vt:lpstr>
      <vt:lpstr>Decomposition Approach</vt:lpstr>
      <vt:lpstr>Decomposition Approach</vt:lpstr>
      <vt:lpstr>Decomposition Approach</vt:lpstr>
      <vt:lpstr>Enumeration Method</vt:lpstr>
      <vt:lpstr>Example – Automotive  Braking System</vt:lpstr>
      <vt:lpstr>PowerPoint Presentation</vt:lpstr>
      <vt:lpstr>PowerPoint Presentation</vt:lpstr>
      <vt:lpstr>PowerPoint Presentation</vt:lpstr>
      <vt:lpstr>A Common Everyday Reliability Block Diagram to Solve</vt:lpstr>
      <vt:lpstr>A Common Everyday Reliability Block Diagram – solved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 Configuration</dc:title>
  <dc:creator>CHARLES EBELING</dc:creator>
  <cp:lastModifiedBy>Jason Freels</cp:lastModifiedBy>
  <cp:revision>46</cp:revision>
  <dcterms:created xsi:type="dcterms:W3CDTF">1997-06-06T10:54:26Z</dcterms:created>
  <dcterms:modified xsi:type="dcterms:W3CDTF">2017-01-18T02:06:31Z</dcterms:modified>
</cp:coreProperties>
</file>