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notesMasterIdLst>
    <p:notesMasterId r:id="rId44"/>
  </p:notesMasterIdLst>
  <p:handoutMasterIdLst>
    <p:handoutMasterId r:id="rId45"/>
  </p:handoutMasterIdLst>
  <p:sldIdLst>
    <p:sldId id="259" r:id="rId2"/>
    <p:sldId id="323" r:id="rId3"/>
    <p:sldId id="256" r:id="rId4"/>
    <p:sldId id="322" r:id="rId5"/>
    <p:sldId id="321" r:id="rId6"/>
    <p:sldId id="320" r:id="rId7"/>
    <p:sldId id="257" r:id="rId8"/>
    <p:sldId id="258" r:id="rId9"/>
    <p:sldId id="260" r:id="rId10"/>
    <p:sldId id="261" r:id="rId11"/>
    <p:sldId id="262" r:id="rId12"/>
    <p:sldId id="263" r:id="rId13"/>
    <p:sldId id="264" r:id="rId14"/>
    <p:sldId id="265" r:id="rId15"/>
    <p:sldId id="266" r:id="rId16"/>
    <p:sldId id="268" r:id="rId17"/>
    <p:sldId id="324" r:id="rId18"/>
    <p:sldId id="269" r:id="rId19"/>
    <p:sldId id="270" r:id="rId20"/>
    <p:sldId id="271" r:id="rId21"/>
    <p:sldId id="285" r:id="rId22"/>
    <p:sldId id="331" r:id="rId23"/>
    <p:sldId id="272" r:id="rId24"/>
    <p:sldId id="282" r:id="rId25"/>
    <p:sldId id="332" r:id="rId26"/>
    <p:sldId id="333" r:id="rId27"/>
    <p:sldId id="273" r:id="rId28"/>
    <p:sldId id="325" r:id="rId29"/>
    <p:sldId id="326" r:id="rId30"/>
    <p:sldId id="274" r:id="rId31"/>
    <p:sldId id="275" r:id="rId32"/>
    <p:sldId id="276" r:id="rId33"/>
    <p:sldId id="277" r:id="rId34"/>
    <p:sldId id="278" r:id="rId35"/>
    <p:sldId id="279" r:id="rId36"/>
    <p:sldId id="280" r:id="rId37"/>
    <p:sldId id="281" r:id="rId38"/>
    <p:sldId id="334" r:id="rId39"/>
    <p:sldId id="335" r:id="rId40"/>
    <p:sldId id="327" r:id="rId41"/>
    <p:sldId id="328" r:id="rId42"/>
    <p:sldId id="319" r:id="rId43"/>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7FE"/>
    <a:srgbClr val="FFCCCC"/>
    <a:srgbClr val="CCFFFF"/>
    <a:srgbClr val="FF9999"/>
    <a:srgbClr val="660033"/>
    <a:srgbClr val="FF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22"/>
    </p:cViewPr>
  </p:sorterViewPr>
  <p:notesViewPr>
    <p:cSldViewPr>
      <p:cViewPr>
        <p:scale>
          <a:sx n="100" d="100"/>
          <a:sy n="100" d="100"/>
        </p:scale>
        <p:origin x="-768"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11" Type="http://schemas.openxmlformats.org/officeDocument/2006/relationships/image" Target="../media/image85.wmf"/><Relationship Id="rId5" Type="http://schemas.openxmlformats.org/officeDocument/2006/relationships/image" Target="../media/image79.wmf"/><Relationship Id="rId10" Type="http://schemas.openxmlformats.org/officeDocument/2006/relationships/image" Target="../media/image84.wmf"/><Relationship Id="rId4" Type="http://schemas.openxmlformats.org/officeDocument/2006/relationships/image" Target="../media/image78.wmf"/><Relationship Id="rId9" Type="http://schemas.openxmlformats.org/officeDocument/2006/relationships/image" Target="../media/image8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05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05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05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9B278BC-D884-4889-B824-E6E15DA5003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Until now, we have defined reliability, R(t), to be only a function of time.  While it is true that components are observed failing over time, components also fail as a result of the stresses placed upon them.  These stresses may be continuous leading to a gradual degradation in performance or they may occur at discrete points in time.  Discrete occurrences may be periodic, random, or simply a one-time event.  A single point-in-time stress may or may not result in a failure depending upon whether the stress exceeds the design strength of the component or not.  This chapter looks at several models that in some manner addresses the physical nature of the failure process.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example is rather straight-forward.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normal location parameter (the mean) is represented as a linear function of the covariates.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lognormal location parameter (the median) can be represented as a multiplicative function of the covariates.  Therefore the logarithm of the median is linear in the covariates.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entirely different approach to modeling reliability is to compute the probability that a stress exceeds a strength resulting in a failure.  Initially, it is assumed that a single stress is applied against some strength.  Either a failure occurs or does not occur.  However, if either the stress or strength (or both) are random, then there will some probability of a failure.  The static reliability is one minus the probability of a failure. It is called static reliability since the reliability over time is not being considered here. The three cases shown will be discussed in turn.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Defining both stress and strength as random variables leads to two probability distributions each having the PDF and CDF as represented above.  It is important to recognize that the random variables are stress and strength and not time to failure.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the design strength of the component is assumed to be constant and known, then the component will fail when a stress occurs that exceeds the design strength.  Therefore its reliability with respect to this stress is the probability that the stress, treated as random, does not exceed the design strength.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Good examples of random stresses are forces occurring in nature such as high winds, tornados, floods, hurricanes, etc.  Given the coefficient of variation and the mean, how would the standard deviation be found?  Is it reasonable to assume that the maximum annual wind velocity is normally distributed?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the stress placed upon a component is assumed to be constant and known, then the component will fail when its design strength is less than the stress.  Therefore its reliability with respect to this stress is the probability that the design strength, treated as random, exceeds the stress.</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Choice of materials during product design can have a significant impact on the design strength. However, for a given material selection, the design strength will usually vary because of differing amount of impurities in the materials used and variations in the manufacturing process.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both stress and strength are assumed to be random variables, then failures still occur when the strength is less than the stress.  This probability is found by analyzing the area where the tails of the two distributions overlap.  This is often referred to as interference theory.  Pay close attention to the limits of the two integrals.  It is important that they be correctly determined.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begin with covariate models.  Covariate models define at least one of the parameters of the failure distribution as a function of one or more stresses placed upon the component.  Determining a suitable relationship between a parameter and the stresses placed upon a component is discussed in Part II of the text.  Multiple and nonlinear regression analysis can be used to estimate the function f(x</a:t>
            </a:r>
            <a:r>
              <a:rPr lang="en-US" altLang="en-US" baseline="-25000"/>
              <a:t>1</a:t>
            </a:r>
            <a:r>
              <a:rPr lang="en-US" altLang="en-US"/>
              <a:t>,…,x</a:t>
            </a:r>
            <a:r>
              <a:rPr lang="en-US" altLang="en-US" baseline="-25000"/>
              <a:t>n</a:t>
            </a:r>
            <a:r>
              <a:rPr lang="en-US" altLang="en-US"/>
              <a:t>) shown above.  Typically the distribution parameter is a scale or location parameter such as mean or characteristic life.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both stress and strength are exponential, the static reliability can be found by evaluating the double integral as shown.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final result shows the static reliability as a function of the ratio of the mean stress to the mean strength.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static reliability is computed for certain values of the ratio of the mean stress to the mean strength.  Traditional engineering would refer to the reciprocal of this ratio as the safety factor and would not consider this factor as a ratio of means.  Therefore the static reliability would not be found and the problem would be treated as deterministic and not random.  As shown here, a safety factor of 10 would only provide a .91 reliability.</a:t>
            </a:r>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both stress and strength are normal, the static reliability may be found using the fact that the difference of two normally distributed random variables is also normally distributed having the mean and variance as shown.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the difference between the strength minus the stress is positive, then the component will not fail.  The probability can be found using the normal probability tables.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lognormal case where both stress and strength are lognormal, can be treated similar to the previous normal case.  Only now, we compute the probability that the ratio of the strength to the stress is greater than one (1).  By taking the natural logarithms, the problem is converted into the difference between two normally distributed random variables.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static reliability for the lognormal case, can be found using the normal probability tables.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above table summarizes for the four distributions shown the formulae for computing the static reliability.  Unfortunately, if both stress and strength are Weibull, then the double integral cannot be solved in closed-form.  Do you see how the constant strength and constant stress cases are derived?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You should now work the assigned Chapter 7 problems if you have not already done so.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simplest relationship that can be assumed between a parameter and a set of stress variables is a linear one.  However, the multiplicative model also shown above may be preferred over the linear model.  For example, it often fits the data better than the linear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a multiplicative model is shown here.  Lambda sub-b is a base failure rate that is observed when all of the stress variables are at ”nominal” values.  Nominal values are those values for which the corresponding factor equals one (1).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apply the multiplicative model to the exponential failure distribution, the failure rate is assumed to be equal to the expression shown above where the x</a:t>
            </a:r>
            <a:r>
              <a:rPr lang="en-US" altLang="en-US" baseline="-25000"/>
              <a:t>i</a:t>
            </a:r>
            <a:r>
              <a:rPr lang="en-US" altLang="en-US"/>
              <a:t> are covariates and the a</a:t>
            </a:r>
            <a:r>
              <a:rPr lang="en-US" altLang="en-US" baseline="-25000"/>
              <a:t>i</a:t>
            </a:r>
            <a:r>
              <a:rPr lang="en-US" altLang="en-US"/>
              <a:t> are coefficients to be estimated.  This form of the multiplicative model has the advantage that it is always positive even if some of the a</a:t>
            </a:r>
            <a:r>
              <a:rPr lang="en-US" altLang="en-US" baseline="-25000"/>
              <a:t>i</a:t>
            </a:r>
            <a:r>
              <a:rPr lang="en-US" altLang="en-US"/>
              <a:t> are negative.  It is also linear in the logarithm of lambda-x which allows for parameter estimation using least-squares.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this example, there are two covariates – voltage and temperature.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common approach is to use regression (least-square) analysis to establish a more general relationship between a distribution parameter such as the mean or median and one or more independent variables.  In the example shown, engine weight is perhaps a surrogate for the complexity of the engine or the magnitude of the forces acting upon the engine.  As complexity and stress levels increase, it is expected that time between failures would decrease.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multiplicative model can be used to estimate the scale parameter of the Weibull distribution. An assumption is that the shape parameter does not depend upon the values of the covariates.  Once the scale parameter is determine from the values of the covariates, the reliability and hazard rate functions will look the same as before.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ratio of two Weibull hazard rate functions is not a function of time but is only a function of the relative values of the scale parameters adjusted by beta.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7</a:t>
            </a:r>
            <a:endParaRPr lang="en-US" dirty="0"/>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2548E71E-2121-4A2C-8F87-3F4447EDE571}" type="slidenum">
              <a:rPr lang="en-US" altLang="en-US"/>
              <a:pPr/>
              <a:t>‹#›</a:t>
            </a:fld>
            <a:endParaRPr lang="en-US" altLang="en-US"/>
          </a:p>
        </p:txBody>
      </p:sp>
    </p:spTree>
    <p:extLst>
      <p:ext uri="{BB962C8B-B14F-4D97-AF65-F5344CB8AC3E}">
        <p14:creationId xmlns:p14="http://schemas.microsoft.com/office/powerpoint/2010/main" val="171782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7</a:t>
            </a:r>
            <a:endParaRPr lang="en-US" dirty="0"/>
          </a:p>
        </p:txBody>
      </p:sp>
      <p:sp>
        <p:nvSpPr>
          <p:cNvPr id="5" name="Rectangle 13"/>
          <p:cNvSpPr>
            <a:spLocks noGrp="1" noChangeArrowheads="1"/>
          </p:cNvSpPr>
          <p:nvPr>
            <p:ph type="sldNum" sz="quarter" idx="11"/>
          </p:nvPr>
        </p:nvSpPr>
        <p:spPr>
          <a:ln/>
        </p:spPr>
        <p:txBody>
          <a:bodyPr/>
          <a:lstStyle>
            <a:lvl1pPr>
              <a:defRPr/>
            </a:lvl1pPr>
          </a:lstStyle>
          <a:p>
            <a:fld id="{0762AFF5-82C5-4D57-8E4F-7FE102C378A0}" type="slidenum">
              <a:rPr lang="en-US" altLang="en-US"/>
              <a:pPr/>
              <a:t>‹#›</a:t>
            </a:fld>
            <a:endParaRPr lang="en-US" altLang="en-US"/>
          </a:p>
        </p:txBody>
      </p:sp>
    </p:spTree>
    <p:extLst>
      <p:ext uri="{BB962C8B-B14F-4D97-AF65-F5344CB8AC3E}">
        <p14:creationId xmlns:p14="http://schemas.microsoft.com/office/powerpoint/2010/main" val="347122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7</a:t>
            </a:r>
            <a:endParaRPr lang="en-US" dirty="0"/>
          </a:p>
        </p:txBody>
      </p:sp>
      <p:sp>
        <p:nvSpPr>
          <p:cNvPr id="5" name="Rectangle 13"/>
          <p:cNvSpPr>
            <a:spLocks noGrp="1" noChangeArrowheads="1"/>
          </p:cNvSpPr>
          <p:nvPr>
            <p:ph type="sldNum" sz="quarter" idx="11"/>
          </p:nvPr>
        </p:nvSpPr>
        <p:spPr>
          <a:ln/>
        </p:spPr>
        <p:txBody>
          <a:bodyPr/>
          <a:lstStyle>
            <a:lvl1pPr>
              <a:defRPr/>
            </a:lvl1pPr>
          </a:lstStyle>
          <a:p>
            <a:fld id="{7CABB6C9-8C82-4D1D-AF5D-5F9ABAFF3406}" type="slidenum">
              <a:rPr lang="en-US" altLang="en-US"/>
              <a:pPr/>
              <a:t>‹#›</a:t>
            </a:fld>
            <a:endParaRPr lang="en-US" altLang="en-US"/>
          </a:p>
        </p:txBody>
      </p:sp>
    </p:spTree>
    <p:extLst>
      <p:ext uri="{BB962C8B-B14F-4D97-AF65-F5344CB8AC3E}">
        <p14:creationId xmlns:p14="http://schemas.microsoft.com/office/powerpoint/2010/main" val="117267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7</a:t>
            </a:r>
            <a:endParaRPr lang="en-US" dirty="0"/>
          </a:p>
        </p:txBody>
      </p:sp>
      <p:sp>
        <p:nvSpPr>
          <p:cNvPr id="5" name="Slide Number Placeholder 5"/>
          <p:cNvSpPr>
            <a:spLocks noGrp="1"/>
          </p:cNvSpPr>
          <p:nvPr>
            <p:ph type="sldNum" sz="quarter" idx="11"/>
          </p:nvPr>
        </p:nvSpPr>
        <p:spPr/>
        <p:txBody>
          <a:bodyPr/>
          <a:lstStyle>
            <a:lvl1pPr>
              <a:defRPr/>
            </a:lvl1pPr>
          </a:lstStyle>
          <a:p>
            <a:fld id="{AA159F60-B1CF-40A0-B5E8-21E09611B3D5}" type="slidenum">
              <a:rPr lang="en-US" altLang="en-US"/>
              <a:pPr/>
              <a:t>‹#›</a:t>
            </a:fld>
            <a:endParaRPr lang="en-US" altLang="en-US"/>
          </a:p>
        </p:txBody>
      </p:sp>
    </p:spTree>
    <p:extLst>
      <p:ext uri="{BB962C8B-B14F-4D97-AF65-F5344CB8AC3E}">
        <p14:creationId xmlns:p14="http://schemas.microsoft.com/office/powerpoint/2010/main" val="70744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7</a:t>
            </a:r>
          </a:p>
        </p:txBody>
      </p:sp>
      <p:sp>
        <p:nvSpPr>
          <p:cNvPr id="5" name="Slide Number Placeholder 5"/>
          <p:cNvSpPr>
            <a:spLocks noGrp="1"/>
          </p:cNvSpPr>
          <p:nvPr>
            <p:ph type="sldNum" sz="quarter" idx="11"/>
          </p:nvPr>
        </p:nvSpPr>
        <p:spPr/>
        <p:txBody>
          <a:bodyPr/>
          <a:lstStyle>
            <a:lvl1pPr>
              <a:defRPr/>
            </a:lvl1pPr>
          </a:lstStyle>
          <a:p>
            <a:fld id="{7DB84EEF-33C5-407A-B50D-A1F9F45B8331}" type="slidenum">
              <a:rPr lang="en-US" altLang="en-US"/>
              <a:pPr/>
              <a:t>‹#›</a:t>
            </a:fld>
            <a:endParaRPr lang="en-US" altLang="en-US"/>
          </a:p>
        </p:txBody>
      </p:sp>
    </p:spTree>
    <p:extLst>
      <p:ext uri="{BB962C8B-B14F-4D97-AF65-F5344CB8AC3E}">
        <p14:creationId xmlns:p14="http://schemas.microsoft.com/office/powerpoint/2010/main" val="279230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7</a:t>
            </a:r>
          </a:p>
        </p:txBody>
      </p:sp>
      <p:sp>
        <p:nvSpPr>
          <p:cNvPr id="6" name="Slide Number Placeholder 6"/>
          <p:cNvSpPr>
            <a:spLocks noGrp="1"/>
          </p:cNvSpPr>
          <p:nvPr>
            <p:ph type="sldNum" sz="quarter" idx="11"/>
          </p:nvPr>
        </p:nvSpPr>
        <p:spPr/>
        <p:txBody>
          <a:bodyPr/>
          <a:lstStyle>
            <a:lvl1pPr>
              <a:defRPr/>
            </a:lvl1pPr>
          </a:lstStyle>
          <a:p>
            <a:fld id="{0B5ECE24-19EB-4D65-8C66-479270818A96}" type="slidenum">
              <a:rPr lang="en-US" altLang="en-US"/>
              <a:pPr/>
              <a:t>‹#›</a:t>
            </a:fld>
            <a:endParaRPr lang="en-US" altLang="en-US"/>
          </a:p>
        </p:txBody>
      </p:sp>
    </p:spTree>
    <p:extLst>
      <p:ext uri="{BB962C8B-B14F-4D97-AF65-F5344CB8AC3E}">
        <p14:creationId xmlns:p14="http://schemas.microsoft.com/office/powerpoint/2010/main" val="348035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7</a:t>
            </a:r>
          </a:p>
        </p:txBody>
      </p:sp>
      <p:sp>
        <p:nvSpPr>
          <p:cNvPr id="8" name="Slide Number Placeholder 8"/>
          <p:cNvSpPr>
            <a:spLocks noGrp="1"/>
          </p:cNvSpPr>
          <p:nvPr>
            <p:ph type="sldNum" sz="quarter" idx="11"/>
          </p:nvPr>
        </p:nvSpPr>
        <p:spPr/>
        <p:txBody>
          <a:bodyPr/>
          <a:lstStyle>
            <a:lvl1pPr>
              <a:defRPr/>
            </a:lvl1pPr>
          </a:lstStyle>
          <a:p>
            <a:fld id="{95942B45-24F7-4360-8E16-9D02B46FA6B5}" type="slidenum">
              <a:rPr lang="en-US" altLang="en-US"/>
              <a:pPr/>
              <a:t>‹#›</a:t>
            </a:fld>
            <a:endParaRPr lang="en-US" altLang="en-US"/>
          </a:p>
        </p:txBody>
      </p:sp>
    </p:spTree>
    <p:extLst>
      <p:ext uri="{BB962C8B-B14F-4D97-AF65-F5344CB8AC3E}">
        <p14:creationId xmlns:p14="http://schemas.microsoft.com/office/powerpoint/2010/main" val="319602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7</a:t>
            </a:r>
            <a:endParaRPr lang="en-US" dirty="0"/>
          </a:p>
        </p:txBody>
      </p:sp>
      <p:sp>
        <p:nvSpPr>
          <p:cNvPr id="4" name="Slide Number Placeholder 4"/>
          <p:cNvSpPr>
            <a:spLocks noGrp="1"/>
          </p:cNvSpPr>
          <p:nvPr>
            <p:ph type="sldNum" sz="quarter" idx="11"/>
          </p:nvPr>
        </p:nvSpPr>
        <p:spPr/>
        <p:txBody>
          <a:bodyPr/>
          <a:lstStyle>
            <a:lvl1pPr>
              <a:defRPr/>
            </a:lvl1pPr>
          </a:lstStyle>
          <a:p>
            <a:fld id="{9E4D9C17-8674-4A6A-92C8-28FAB943BC53}" type="slidenum">
              <a:rPr lang="en-US" altLang="en-US"/>
              <a:pPr/>
              <a:t>‹#›</a:t>
            </a:fld>
            <a:endParaRPr lang="en-US" altLang="en-US"/>
          </a:p>
        </p:txBody>
      </p:sp>
    </p:spTree>
    <p:extLst>
      <p:ext uri="{BB962C8B-B14F-4D97-AF65-F5344CB8AC3E}">
        <p14:creationId xmlns:p14="http://schemas.microsoft.com/office/powerpoint/2010/main" val="319469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7</a:t>
            </a:r>
            <a:endParaRPr lang="en-US" dirty="0"/>
          </a:p>
        </p:txBody>
      </p:sp>
      <p:sp>
        <p:nvSpPr>
          <p:cNvPr id="3" name="Slide Number Placeholder 3"/>
          <p:cNvSpPr>
            <a:spLocks noGrp="1"/>
          </p:cNvSpPr>
          <p:nvPr>
            <p:ph type="sldNum" sz="quarter" idx="11"/>
          </p:nvPr>
        </p:nvSpPr>
        <p:spPr/>
        <p:txBody>
          <a:bodyPr/>
          <a:lstStyle>
            <a:lvl1pPr>
              <a:defRPr/>
            </a:lvl1pPr>
          </a:lstStyle>
          <a:p>
            <a:fld id="{9F76366C-A0F0-4C0A-A1CA-B39DD67C423E}" type="slidenum">
              <a:rPr lang="en-US" altLang="en-US"/>
              <a:pPr/>
              <a:t>‹#›</a:t>
            </a:fld>
            <a:endParaRPr lang="en-US" altLang="en-US"/>
          </a:p>
        </p:txBody>
      </p:sp>
    </p:spTree>
    <p:extLst>
      <p:ext uri="{BB962C8B-B14F-4D97-AF65-F5344CB8AC3E}">
        <p14:creationId xmlns:p14="http://schemas.microsoft.com/office/powerpoint/2010/main" val="225280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7</a:t>
            </a:r>
            <a:endParaRPr lang="en-US" dirty="0"/>
          </a:p>
        </p:txBody>
      </p:sp>
      <p:sp>
        <p:nvSpPr>
          <p:cNvPr id="6" name="Rectangle 13"/>
          <p:cNvSpPr>
            <a:spLocks noGrp="1" noChangeArrowheads="1"/>
          </p:cNvSpPr>
          <p:nvPr>
            <p:ph type="sldNum" sz="quarter" idx="11"/>
          </p:nvPr>
        </p:nvSpPr>
        <p:spPr>
          <a:ln/>
        </p:spPr>
        <p:txBody>
          <a:bodyPr/>
          <a:lstStyle>
            <a:lvl1pPr>
              <a:defRPr/>
            </a:lvl1pPr>
          </a:lstStyle>
          <a:p>
            <a:fld id="{AAF8CC28-0984-4618-9190-BC4F13EBCC9A}" type="slidenum">
              <a:rPr lang="en-US" altLang="en-US"/>
              <a:pPr/>
              <a:t>‹#›</a:t>
            </a:fld>
            <a:endParaRPr lang="en-US" altLang="en-US"/>
          </a:p>
        </p:txBody>
      </p:sp>
    </p:spTree>
    <p:extLst>
      <p:ext uri="{BB962C8B-B14F-4D97-AF65-F5344CB8AC3E}">
        <p14:creationId xmlns:p14="http://schemas.microsoft.com/office/powerpoint/2010/main" val="53504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7</a:t>
            </a:r>
            <a:endParaRPr lang="en-US" dirty="0"/>
          </a:p>
        </p:txBody>
      </p:sp>
      <p:sp>
        <p:nvSpPr>
          <p:cNvPr id="6" name="Rectangle 13"/>
          <p:cNvSpPr>
            <a:spLocks noGrp="1" noChangeArrowheads="1"/>
          </p:cNvSpPr>
          <p:nvPr>
            <p:ph type="sldNum" sz="quarter" idx="11"/>
          </p:nvPr>
        </p:nvSpPr>
        <p:spPr>
          <a:ln/>
        </p:spPr>
        <p:txBody>
          <a:bodyPr/>
          <a:lstStyle>
            <a:lvl1pPr>
              <a:defRPr/>
            </a:lvl1pPr>
          </a:lstStyle>
          <a:p>
            <a:fld id="{43138C7C-A0DC-429F-8C5F-7463F9EE717F}" type="slidenum">
              <a:rPr lang="en-US" altLang="en-US"/>
              <a:pPr/>
              <a:t>‹#›</a:t>
            </a:fld>
            <a:endParaRPr lang="en-US" altLang="en-US"/>
          </a:p>
        </p:txBody>
      </p:sp>
    </p:spTree>
    <p:extLst>
      <p:ext uri="{BB962C8B-B14F-4D97-AF65-F5344CB8AC3E}">
        <p14:creationId xmlns:p14="http://schemas.microsoft.com/office/powerpoint/2010/main" val="257763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37899"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7900"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7</a:t>
            </a:r>
            <a:endParaRPr lang="en-US" dirty="0"/>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727E8C00-2C1B-4556-819D-64AC9B871BF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39" r:id="rId8"/>
    <p:sldLayoutId id="2147483740" r:id="rId9"/>
    <p:sldLayoutId id="2147483741" r:id="rId10"/>
    <p:sldLayoutId id="2147483742"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8.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19.wmf"/><Relationship Id="rId4" Type="http://schemas.openxmlformats.org/officeDocument/2006/relationships/oleObject" Target="../embeddings/oleObject14.bin"/><Relationship Id="rId9" Type="http://schemas.openxmlformats.org/officeDocument/2006/relationships/image" Target="../media/image21.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9.xml"/><Relationship Id="rId7"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2.wmf"/><Relationship Id="rId4" Type="http://schemas.openxmlformats.org/officeDocument/2006/relationships/oleObject" Target="../embeddings/oleObject17.bin"/><Relationship Id="rId9"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7.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2.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26.bin"/><Relationship Id="rId5" Type="http://schemas.openxmlformats.org/officeDocument/2006/relationships/image" Target="../media/image31.wmf"/><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4.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28.bin"/><Relationship Id="rId5" Type="http://schemas.openxmlformats.org/officeDocument/2006/relationships/image" Target="../media/image33.w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1.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32.bin"/><Relationship Id="rId5" Type="http://schemas.openxmlformats.org/officeDocument/2006/relationships/image" Target="../media/image40.wmf"/><Relationship Id="rId4"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4.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5.bin"/><Relationship Id="rId5" Type="http://schemas.openxmlformats.org/officeDocument/2006/relationships/image" Target="../media/image45.wmf"/><Relationship Id="rId4"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48.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37.bin"/><Relationship Id="rId5" Type="http://schemas.openxmlformats.org/officeDocument/2006/relationships/image" Target="../media/image47.wmf"/><Relationship Id="rId4" Type="http://schemas.openxmlformats.org/officeDocument/2006/relationships/oleObject" Target="../embeddings/oleObject3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19.xml"/><Relationship Id="rId7" Type="http://schemas.openxmlformats.org/officeDocument/2006/relationships/image" Target="../media/image51.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39.bin"/><Relationship Id="rId5" Type="http://schemas.openxmlformats.org/officeDocument/2006/relationships/image" Target="../media/image50.wmf"/><Relationship Id="rId4" Type="http://schemas.openxmlformats.org/officeDocument/2006/relationships/oleObject" Target="../embeddings/oleObject38.bin"/><Relationship Id="rId9" Type="http://schemas.openxmlformats.org/officeDocument/2006/relationships/image" Target="../media/image52.wmf"/></Relationships>
</file>

<file path=ppt/slides/_rels/slide2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54.wmf"/><Relationship Id="rId5" Type="http://schemas.openxmlformats.org/officeDocument/2006/relationships/oleObject" Target="../embeddings/oleObject42.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4.bin"/></Relationships>
</file>

<file path=ppt/slides/_rels/slide2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58.wmf"/><Relationship Id="rId5" Type="http://schemas.openxmlformats.org/officeDocument/2006/relationships/oleObject" Target="../embeddings/oleObject46.bin"/><Relationship Id="rId4" Type="http://schemas.openxmlformats.org/officeDocument/2006/relationships/image" Target="../media/image5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64.wmf"/><Relationship Id="rId3" Type="http://schemas.openxmlformats.org/officeDocument/2006/relationships/notesSlide" Target="../notesSlides/notesSlide20.xml"/><Relationship Id="rId7" Type="http://schemas.openxmlformats.org/officeDocument/2006/relationships/image" Target="../media/image61.wmf"/><Relationship Id="rId12" Type="http://schemas.openxmlformats.org/officeDocument/2006/relationships/oleObject" Target="../embeddings/oleObject52.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49.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62.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21.xml"/><Relationship Id="rId7" Type="http://schemas.openxmlformats.org/officeDocument/2006/relationships/image" Target="../media/image66.w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54.bin"/><Relationship Id="rId5" Type="http://schemas.openxmlformats.org/officeDocument/2006/relationships/image" Target="../media/image65.wmf"/><Relationship Id="rId4" Type="http://schemas.openxmlformats.org/officeDocument/2006/relationships/oleObject" Target="../embeddings/oleObject53.bin"/><Relationship Id="rId9" Type="http://schemas.openxmlformats.org/officeDocument/2006/relationships/image" Target="../media/image67.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28.vml"/><Relationship Id="rId5" Type="http://schemas.openxmlformats.org/officeDocument/2006/relationships/image" Target="../media/image68.wmf"/><Relationship Id="rId4" Type="http://schemas.openxmlformats.org/officeDocument/2006/relationships/oleObject" Target="../embeddings/oleObject56.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23.xml"/><Relationship Id="rId7" Type="http://schemas.openxmlformats.org/officeDocument/2006/relationships/image" Target="../media/image70.w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58.bin"/><Relationship Id="rId5" Type="http://schemas.openxmlformats.org/officeDocument/2006/relationships/image" Target="../media/image69.wmf"/><Relationship Id="rId4" Type="http://schemas.openxmlformats.org/officeDocument/2006/relationships/oleObject" Target="../embeddings/oleObject5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72.wmf"/><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61.bin"/><Relationship Id="rId5" Type="http://schemas.openxmlformats.org/officeDocument/2006/relationships/image" Target="../media/image71.wmf"/><Relationship Id="rId4" Type="http://schemas.openxmlformats.org/officeDocument/2006/relationships/oleObject" Target="../embeddings/oleObject60.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74.wmf"/><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63.bin"/><Relationship Id="rId5" Type="http://schemas.openxmlformats.org/officeDocument/2006/relationships/image" Target="../media/image73.wmf"/><Relationship Id="rId4" Type="http://schemas.openxmlformats.org/officeDocument/2006/relationships/oleObject" Target="../embeddings/oleObject62.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79.wmf"/><Relationship Id="rId18" Type="http://schemas.openxmlformats.org/officeDocument/2006/relationships/oleObject" Target="../embeddings/oleObject71.bin"/><Relationship Id="rId3" Type="http://schemas.openxmlformats.org/officeDocument/2006/relationships/notesSlide" Target="../notesSlides/notesSlide27.xml"/><Relationship Id="rId21" Type="http://schemas.openxmlformats.org/officeDocument/2006/relationships/image" Target="../media/image83.wmf"/><Relationship Id="rId7" Type="http://schemas.openxmlformats.org/officeDocument/2006/relationships/image" Target="../media/image76.wmf"/><Relationship Id="rId12" Type="http://schemas.openxmlformats.org/officeDocument/2006/relationships/oleObject" Target="../embeddings/oleObject68.bin"/><Relationship Id="rId17" Type="http://schemas.openxmlformats.org/officeDocument/2006/relationships/image" Target="../media/image81.wmf"/><Relationship Id="rId25" Type="http://schemas.openxmlformats.org/officeDocument/2006/relationships/image" Target="../media/image85.wmf"/><Relationship Id="rId2" Type="http://schemas.openxmlformats.org/officeDocument/2006/relationships/slideLayout" Target="../slideLayouts/slideLayout6.xml"/><Relationship Id="rId16" Type="http://schemas.openxmlformats.org/officeDocument/2006/relationships/oleObject" Target="../embeddings/oleObject70.bin"/><Relationship Id="rId20" Type="http://schemas.openxmlformats.org/officeDocument/2006/relationships/oleObject" Target="../embeddings/oleObject72.bin"/><Relationship Id="rId1" Type="http://schemas.openxmlformats.org/officeDocument/2006/relationships/vmlDrawing" Target="../drawings/vmlDrawing32.vml"/><Relationship Id="rId6" Type="http://schemas.openxmlformats.org/officeDocument/2006/relationships/oleObject" Target="../embeddings/oleObject65.bin"/><Relationship Id="rId11" Type="http://schemas.openxmlformats.org/officeDocument/2006/relationships/image" Target="../media/image78.wmf"/><Relationship Id="rId24" Type="http://schemas.openxmlformats.org/officeDocument/2006/relationships/oleObject" Target="../embeddings/oleObject74.bin"/><Relationship Id="rId5" Type="http://schemas.openxmlformats.org/officeDocument/2006/relationships/image" Target="../media/image75.wmf"/><Relationship Id="rId15" Type="http://schemas.openxmlformats.org/officeDocument/2006/relationships/image" Target="../media/image80.wmf"/><Relationship Id="rId23" Type="http://schemas.openxmlformats.org/officeDocument/2006/relationships/image" Target="../media/image84.wmf"/><Relationship Id="rId10" Type="http://schemas.openxmlformats.org/officeDocument/2006/relationships/oleObject" Target="../embeddings/oleObject67.bin"/><Relationship Id="rId19" Type="http://schemas.openxmlformats.org/officeDocument/2006/relationships/image" Target="../media/image82.wmf"/><Relationship Id="rId4" Type="http://schemas.openxmlformats.org/officeDocument/2006/relationships/oleObject" Target="../embeddings/oleObject64.bin"/><Relationship Id="rId9" Type="http://schemas.openxmlformats.org/officeDocument/2006/relationships/image" Target="../media/image77.wmf"/><Relationship Id="rId14" Type="http://schemas.openxmlformats.org/officeDocument/2006/relationships/oleObject" Target="../embeddings/oleObject69.bin"/><Relationship Id="rId22" Type="http://schemas.openxmlformats.org/officeDocument/2006/relationships/oleObject" Target="../embeddings/oleObject73.bin"/></Relationships>
</file>

<file path=ppt/slides/_rels/slide38.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image" Target="../media/image87.wmf"/><Relationship Id="rId5" Type="http://schemas.openxmlformats.org/officeDocument/2006/relationships/oleObject" Target="../embeddings/oleObject76.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7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9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92.wmf"/><Relationship Id="rId5" Type="http://schemas.openxmlformats.org/officeDocument/2006/relationships/oleObject" Target="../embeddings/oleObject81.bin"/><Relationship Id="rId4" Type="http://schemas.openxmlformats.org/officeDocument/2006/relationships/image" Target="../media/image91.wmf"/></Relationships>
</file>

<file path=ppt/slides/_rels/slide41.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3.wmf"/><Relationship Id="rId5" Type="http://schemas.openxmlformats.org/officeDocument/2006/relationships/oleObject" Target="../embeddings/oleObject83.bin"/><Relationship Id="rId4" Type="http://schemas.openxmlformats.org/officeDocument/2006/relationships/image" Target="../media/image91.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5.xml"/><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4.wmf"/><Relationship Id="rId4" Type="http://schemas.openxmlformats.org/officeDocument/2006/relationships/oleObject" Target="../embeddings/oleObject9.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905000" y="1981200"/>
            <a:ext cx="6096000" cy="1143000"/>
          </a:xfrm>
          <a:noFill/>
        </p:spPr>
        <p:txBody>
          <a:bodyPr/>
          <a:lstStyle/>
          <a:p>
            <a:r>
              <a:rPr lang="en-US" altLang="en-US" sz="4400"/>
              <a:t>Chapter 7</a:t>
            </a:r>
            <a:br>
              <a:rPr lang="en-US" altLang="en-US" sz="4400"/>
            </a:br>
            <a:r>
              <a:rPr lang="en-US" altLang="en-US" sz="4400"/>
              <a:t>Physical Reliability</a:t>
            </a:r>
          </a:p>
        </p:txBody>
      </p:sp>
      <p:sp>
        <p:nvSpPr>
          <p:cNvPr id="46083" name="Rectangle 3"/>
          <p:cNvSpPr>
            <a:spLocks noGrp="1" noChangeArrowheads="1"/>
          </p:cNvSpPr>
          <p:nvPr>
            <p:ph type="subTitle" idx="1"/>
          </p:nvPr>
        </p:nvSpPr>
        <p:spPr>
          <a:xfrm>
            <a:off x="1371600" y="3429000"/>
            <a:ext cx="6350000" cy="1879600"/>
          </a:xfrm>
        </p:spPr>
        <p:txBody>
          <a:bodyPr lIns="92075" tIns="46038" rIns="92075" bIns="46038"/>
          <a:lstStyle/>
          <a:p>
            <a:pPr marL="342900" indent="-342900"/>
            <a:r>
              <a:rPr lang="en-US" altLang="en-US"/>
              <a:t>Covariate Models</a:t>
            </a:r>
          </a:p>
          <a:p>
            <a:pPr marL="342900" indent="-342900"/>
            <a:r>
              <a:rPr lang="en-US" altLang="en-US"/>
              <a:t>Static &amp; Dynamic Models</a:t>
            </a:r>
          </a:p>
          <a:p>
            <a:pPr marL="342900" indent="-342900"/>
            <a:r>
              <a:rPr lang="en-US" altLang="en-US"/>
              <a:t>Physics of Failure Models</a:t>
            </a:r>
          </a:p>
        </p:txBody>
      </p:sp>
      <p:sp>
        <p:nvSpPr>
          <p:cNvPr id="11" name="Date Placeholder 10"/>
          <p:cNvSpPr>
            <a:spLocks noGrp="1"/>
          </p:cNvSpPr>
          <p:nvPr>
            <p:ph type="dt" sz="quarter" idx="10"/>
          </p:nvPr>
        </p:nvSpPr>
        <p:spPr/>
        <p:txBody>
          <a:bodyPr/>
          <a:lstStyle/>
          <a:p>
            <a:pPr>
              <a:defRPr/>
            </a:pPr>
            <a:r>
              <a:rPr lang="en-US"/>
              <a:t>Chapter 7</a:t>
            </a:r>
            <a:endParaRPr lang="en-US" dirty="0"/>
          </a:p>
        </p:txBody>
      </p:sp>
      <p:sp>
        <p:nvSpPr>
          <p:cNvPr id="5529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82518BF8-CD85-4DC1-ACB5-86BD94405D15}" type="slidenum">
              <a:rPr lang="en-US" altLang="en-US" sz="1400">
                <a:solidFill>
                  <a:schemeClr val="bg2"/>
                </a:solidFill>
                <a:latin typeface="Tahoma" panose="020B0604030504040204" pitchFamily="34" charset="0"/>
              </a:rPr>
              <a:pPr/>
              <a:t>1</a:t>
            </a:fld>
            <a:endParaRPr lang="en-US" altLang="en-US" sz="1400">
              <a:solidFill>
                <a:schemeClr val="bg2"/>
              </a:solidFill>
              <a:latin typeface="Tahoma" panose="020B0604030504040204" pitchFamily="34" charset="0"/>
            </a:endParaRPr>
          </a:p>
        </p:txBody>
      </p:sp>
      <p:pic>
        <p:nvPicPr>
          <p:cNvPr id="4608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81000"/>
            <a:ext cx="14287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1000"/>
            <a:ext cx="1039813"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9138" y="5257800"/>
            <a:ext cx="19431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4375150"/>
            <a:ext cx="20574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1524000"/>
            <a:ext cx="17589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066800" y="381000"/>
            <a:ext cx="7924800" cy="790575"/>
          </a:xfrm>
          <a:noFill/>
        </p:spPr>
        <p:txBody>
          <a:bodyPr/>
          <a:lstStyle/>
          <a:p>
            <a:r>
              <a:rPr lang="en-US" altLang="en-US" sz="3200"/>
              <a:t>Example - Exponential Multiplicative Model</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078C84A-94CA-4098-85C7-A9D54D851C80}"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graphicFrame>
        <p:nvGraphicFramePr>
          <p:cNvPr id="7170" name="Object 1024"/>
          <p:cNvGraphicFramePr>
            <a:graphicFrameLocks/>
          </p:cNvGraphicFramePr>
          <p:nvPr/>
        </p:nvGraphicFramePr>
        <p:xfrm>
          <a:off x="1524000" y="2438400"/>
          <a:ext cx="5580063" cy="881063"/>
        </p:xfrm>
        <a:graphic>
          <a:graphicData uri="http://schemas.openxmlformats.org/presentationml/2006/ole">
            <mc:AlternateContent xmlns:mc="http://schemas.openxmlformats.org/markup-compatibility/2006">
              <mc:Choice xmlns:v="urn:schemas-microsoft-com:vml" Requires="v">
                <p:oleObj spid="_x0000_s7176" name="Equation" r:id="rId4" imgW="1396800" imgH="228600" progId="Equation.3">
                  <p:embed/>
                </p:oleObj>
              </mc:Choice>
              <mc:Fallback>
                <p:oleObj name="Equation" r:id="rId4" imgW="1396800" imgH="22860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438400"/>
                        <a:ext cx="5580063"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Rectangle 4"/>
          <p:cNvSpPr>
            <a:spLocks noChangeArrowheads="1"/>
          </p:cNvSpPr>
          <p:nvPr/>
        </p:nvSpPr>
        <p:spPr bwMode="auto">
          <a:xfrm>
            <a:off x="1447800" y="3733800"/>
            <a:ext cx="5510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where x</a:t>
            </a:r>
            <a:r>
              <a:rPr lang="en-US" altLang="en-US" sz="2400" baseline="-25000"/>
              <a:t>1</a:t>
            </a:r>
            <a:r>
              <a:rPr lang="en-US" altLang="en-US" sz="2400"/>
              <a:t> = operating voltage</a:t>
            </a:r>
          </a:p>
          <a:p>
            <a:r>
              <a:rPr lang="en-US" altLang="en-US" sz="2400"/>
              <a:t>           x</a:t>
            </a:r>
            <a:r>
              <a:rPr lang="en-US" altLang="en-US" sz="2400" baseline="-25000"/>
              <a:t>2</a:t>
            </a:r>
            <a:r>
              <a:rPr lang="en-US" altLang="en-US" sz="2400"/>
              <a:t> = worst-case junction temperature</a:t>
            </a:r>
          </a:p>
        </p:txBody>
      </p:sp>
      <p:sp>
        <p:nvSpPr>
          <p:cNvPr id="7175" name="Rectangle 5"/>
          <p:cNvSpPr>
            <a:spLocks noChangeArrowheads="1"/>
          </p:cNvSpPr>
          <p:nvPr/>
        </p:nvSpPr>
        <p:spPr bwMode="auto">
          <a:xfrm>
            <a:off x="838200" y="1676400"/>
            <a:ext cx="7370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From MILHDBK 217:  monolithic microelectronic device: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371600" y="457200"/>
            <a:ext cx="7239000" cy="762000"/>
          </a:xfrm>
          <a:noFill/>
        </p:spPr>
        <p:txBody>
          <a:bodyPr/>
          <a:lstStyle/>
          <a:p>
            <a:r>
              <a:rPr lang="en-US" altLang="en-US"/>
              <a:t>Example - Parametric Model</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92FC7C8-E128-4A79-A276-2F20A7C45086}"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sp>
        <p:nvSpPr>
          <p:cNvPr id="8198" name="Rectangle 3"/>
          <p:cNvSpPr>
            <a:spLocks noChangeArrowheads="1"/>
          </p:cNvSpPr>
          <p:nvPr/>
        </p:nvSpPr>
        <p:spPr bwMode="auto">
          <a:xfrm>
            <a:off x="914400" y="1752600"/>
            <a:ext cx="667861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MTBM = 34.104 + .0009853 x </a:t>
            </a:r>
            <a:r>
              <a:rPr lang="en-US" altLang="en-US" i="1"/>
              <a:t>engine weight</a:t>
            </a:r>
          </a:p>
          <a:p>
            <a:endParaRPr lang="en-US" altLang="en-US"/>
          </a:p>
          <a:p>
            <a:r>
              <a:rPr lang="en-US" altLang="en-US"/>
              <a:t>		- .31223 </a:t>
            </a:r>
          </a:p>
        </p:txBody>
      </p:sp>
      <p:graphicFrame>
        <p:nvGraphicFramePr>
          <p:cNvPr id="8194" name="Object 4"/>
          <p:cNvGraphicFramePr>
            <a:graphicFrameLocks/>
          </p:cNvGraphicFramePr>
          <p:nvPr/>
        </p:nvGraphicFramePr>
        <p:xfrm>
          <a:off x="4038600" y="2514600"/>
          <a:ext cx="2106613" cy="517525"/>
        </p:xfrm>
        <a:graphic>
          <a:graphicData uri="http://schemas.openxmlformats.org/presentationml/2006/ole">
            <mc:AlternateContent xmlns:mc="http://schemas.openxmlformats.org/markup-compatibility/2006">
              <mc:Choice xmlns:v="urn:schemas-microsoft-com:vml" Requires="v">
                <p:oleObj spid="_x0000_s8200" name="Equation" r:id="rId4" imgW="1002960" imgH="253800" progId="Equation.3">
                  <p:embed/>
                </p:oleObj>
              </mc:Choice>
              <mc:Fallback>
                <p:oleObj name="Equation" r:id="rId4" imgW="1002960" imgH="2538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514600"/>
                        <a:ext cx="21066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Rectangle 5"/>
          <p:cNvSpPr>
            <a:spLocks noChangeArrowheads="1"/>
          </p:cNvSpPr>
          <p:nvPr/>
        </p:nvSpPr>
        <p:spPr bwMode="auto">
          <a:xfrm>
            <a:off x="914400" y="3657600"/>
            <a:ext cx="62960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where MTBM = mean time (flying hours)</a:t>
            </a:r>
          </a:p>
          <a:p>
            <a:r>
              <a:rPr lang="en-US" altLang="en-US"/>
              <a:t>between maintenance of an aircraft engine.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1371600" y="381000"/>
            <a:ext cx="7107238" cy="790575"/>
          </a:xfrm>
          <a:noFill/>
        </p:spPr>
        <p:txBody>
          <a:bodyPr/>
          <a:lstStyle/>
          <a:p>
            <a:r>
              <a:rPr lang="en-US" altLang="en-US"/>
              <a:t>Weibull Case</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93708D6B-F581-41F4-8F7F-9546545FC399}"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graphicFrame>
        <p:nvGraphicFramePr>
          <p:cNvPr id="9218" name="Object 2048"/>
          <p:cNvGraphicFramePr>
            <a:graphicFrameLocks/>
          </p:cNvGraphicFramePr>
          <p:nvPr/>
        </p:nvGraphicFramePr>
        <p:xfrm>
          <a:off x="808038" y="1749425"/>
          <a:ext cx="2620962" cy="1252538"/>
        </p:xfrm>
        <a:graphic>
          <a:graphicData uri="http://schemas.openxmlformats.org/presentationml/2006/ole">
            <mc:AlternateContent xmlns:mc="http://schemas.openxmlformats.org/markup-compatibility/2006">
              <mc:Choice xmlns:v="urn:schemas-microsoft-com:vml" Requires="v">
                <p:oleObj spid="_x0000_s9226" name="Equation" r:id="rId4" imgW="812520" imgH="393480" progId="Equation.3">
                  <p:embed/>
                </p:oleObj>
              </mc:Choice>
              <mc:Fallback>
                <p:oleObj name="Equation" r:id="rId4" imgW="812520" imgH="393480" progId="Equation.3">
                  <p:embed/>
                  <p:pic>
                    <p:nvPicPr>
                      <p:cNvPr id="0" name="Object 204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749425"/>
                        <a:ext cx="2620962"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24" name="Group 6"/>
          <p:cNvGrpSpPr>
            <a:grpSpLocks/>
          </p:cNvGrpSpPr>
          <p:nvPr/>
        </p:nvGrpSpPr>
        <p:grpSpPr bwMode="auto">
          <a:xfrm>
            <a:off x="3794125" y="1600200"/>
            <a:ext cx="4200525" cy="1325563"/>
            <a:chOff x="2390" y="1344"/>
            <a:chExt cx="2646" cy="835"/>
          </a:xfrm>
        </p:grpSpPr>
        <p:graphicFrame>
          <p:nvGraphicFramePr>
            <p:cNvPr id="9220" name="Object 2050"/>
            <p:cNvGraphicFramePr>
              <a:graphicFrameLocks/>
            </p:cNvGraphicFramePr>
            <p:nvPr/>
          </p:nvGraphicFramePr>
          <p:xfrm>
            <a:off x="3013" y="1344"/>
            <a:ext cx="2023" cy="835"/>
          </p:xfrm>
          <a:graphic>
            <a:graphicData uri="http://schemas.openxmlformats.org/presentationml/2006/ole">
              <mc:AlternateContent xmlns:mc="http://schemas.openxmlformats.org/markup-compatibility/2006">
                <mc:Choice xmlns:v="urn:schemas-microsoft-com:vml" Requires="v">
                  <p:oleObj spid="_x0000_s9227" name="Equation" r:id="rId6" imgW="939600" imgH="393480" progId="Equation.3">
                    <p:embed/>
                  </p:oleObj>
                </mc:Choice>
                <mc:Fallback>
                  <p:oleObj name="Equation" r:id="rId6" imgW="939600" imgH="393480" progId="Equation.3">
                    <p:embed/>
                    <p:pic>
                      <p:nvPicPr>
                        <p:cNvPr id="0" name="Object 205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3" y="1344"/>
                          <a:ext cx="2023" cy="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5" name="Rectangle 5"/>
            <p:cNvSpPr>
              <a:spLocks noChangeArrowheads="1"/>
            </p:cNvSpPr>
            <p:nvPr/>
          </p:nvSpPr>
          <p:spPr bwMode="auto">
            <a:xfrm>
              <a:off x="2390" y="1785"/>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and</a:t>
              </a:r>
            </a:p>
          </p:txBody>
        </p:sp>
      </p:grpSp>
      <p:graphicFrame>
        <p:nvGraphicFramePr>
          <p:cNvPr id="9219" name="Object 2049"/>
          <p:cNvGraphicFramePr>
            <a:graphicFrameLocks noChangeAspect="1"/>
          </p:cNvGraphicFramePr>
          <p:nvPr/>
        </p:nvGraphicFramePr>
        <p:xfrm>
          <a:off x="533400" y="3505200"/>
          <a:ext cx="7983538" cy="1589088"/>
        </p:xfrm>
        <a:graphic>
          <a:graphicData uri="http://schemas.openxmlformats.org/presentationml/2006/ole">
            <mc:AlternateContent xmlns:mc="http://schemas.openxmlformats.org/markup-compatibility/2006">
              <mc:Choice xmlns:v="urn:schemas-microsoft-com:vml" Requires="v">
                <p:oleObj spid="_x0000_s9228" name="Equation" r:id="rId8" imgW="2552400" imgH="507960" progId="Equation.DSMT4">
                  <p:embed/>
                </p:oleObj>
              </mc:Choice>
              <mc:Fallback>
                <p:oleObj name="Equation" r:id="rId8" imgW="2552400" imgH="507960" progId="Equation.DSMT4">
                  <p:embed/>
                  <p:pic>
                    <p:nvPicPr>
                      <p:cNvPr id="0" name="Object 20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505200"/>
                        <a:ext cx="7983538" cy="158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1371600" y="381000"/>
            <a:ext cx="7107238" cy="790575"/>
          </a:xfrm>
          <a:noFill/>
        </p:spPr>
        <p:txBody>
          <a:bodyPr/>
          <a:lstStyle/>
          <a:p>
            <a:r>
              <a:rPr lang="en-US" altLang="en-US"/>
              <a:t>Proportional Hazard Rate</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F81E74F-E1F2-4035-967B-0F1AA8EAE075}"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graphicFrame>
        <p:nvGraphicFramePr>
          <p:cNvPr id="10242" name="Object 2048"/>
          <p:cNvGraphicFramePr>
            <a:graphicFrameLocks/>
          </p:cNvGraphicFramePr>
          <p:nvPr/>
        </p:nvGraphicFramePr>
        <p:xfrm>
          <a:off x="1447800" y="4343400"/>
          <a:ext cx="3733800" cy="1611313"/>
        </p:xfrm>
        <a:graphic>
          <a:graphicData uri="http://schemas.openxmlformats.org/presentationml/2006/ole">
            <mc:AlternateContent xmlns:mc="http://schemas.openxmlformats.org/markup-compatibility/2006">
              <mc:Choice xmlns:v="urn:schemas-microsoft-com:vml" Requires="v">
                <p:oleObj spid="_x0000_s10248" name="Equation" r:id="rId4" imgW="1218960" imgH="507960" progId="Equation.3">
                  <p:embed/>
                </p:oleObj>
              </mc:Choice>
              <mc:Fallback>
                <p:oleObj name="Equation" r:id="rId4" imgW="1218960" imgH="507960" progId="Equation.3">
                  <p:embed/>
                  <p:pic>
                    <p:nvPicPr>
                      <p:cNvPr id="0" name="Object 204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343400"/>
                        <a:ext cx="3733800" cy="161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2049"/>
          <p:cNvGraphicFramePr>
            <a:graphicFrameLocks noChangeAspect="1"/>
          </p:cNvGraphicFramePr>
          <p:nvPr/>
        </p:nvGraphicFramePr>
        <p:xfrm>
          <a:off x="1524000" y="3200400"/>
          <a:ext cx="2503488" cy="754063"/>
        </p:xfrm>
        <a:graphic>
          <a:graphicData uri="http://schemas.openxmlformats.org/presentationml/2006/ole">
            <mc:AlternateContent xmlns:mc="http://schemas.openxmlformats.org/markup-compatibility/2006">
              <mc:Choice xmlns:v="urn:schemas-microsoft-com:vml" Requires="v">
                <p:oleObj spid="_x0000_s10249" name="Equation" r:id="rId6" imgW="799920" imgH="241200" progId="Equation.DSMT4">
                  <p:embed/>
                </p:oleObj>
              </mc:Choice>
              <mc:Fallback>
                <p:oleObj name="Equation" r:id="rId6" imgW="799920" imgH="241200" progId="Equation.DSMT4">
                  <p:embed/>
                  <p:pic>
                    <p:nvPicPr>
                      <p:cNvPr id="0" name="Object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200400"/>
                        <a:ext cx="2503488"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2050"/>
          <p:cNvGraphicFramePr>
            <a:graphicFrameLocks noChangeAspect="1"/>
          </p:cNvGraphicFramePr>
          <p:nvPr/>
        </p:nvGraphicFramePr>
        <p:xfrm>
          <a:off x="1524000" y="1600200"/>
          <a:ext cx="4267200" cy="1435100"/>
        </p:xfrm>
        <a:graphic>
          <a:graphicData uri="http://schemas.openxmlformats.org/presentationml/2006/ole">
            <mc:AlternateContent xmlns:mc="http://schemas.openxmlformats.org/markup-compatibility/2006">
              <mc:Choice xmlns:v="urn:schemas-microsoft-com:vml" Requires="v">
                <p:oleObj spid="_x0000_s10250" name="Equation" r:id="rId8" imgW="1358640" imgH="457200" progId="Equation.DSMT4">
                  <p:embed/>
                </p:oleObj>
              </mc:Choice>
              <mc:Fallback>
                <p:oleObj name="Equation" r:id="rId8" imgW="1358640" imgH="457200" progId="Equation.DSMT4">
                  <p:embed/>
                  <p:pic>
                    <p:nvPicPr>
                      <p:cNvPr id="0" name="Object 20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1600200"/>
                        <a:ext cx="42672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371600" y="457200"/>
            <a:ext cx="7107238" cy="790575"/>
          </a:xfrm>
          <a:noFill/>
        </p:spPr>
        <p:txBody>
          <a:bodyPr/>
          <a:lstStyle/>
          <a:p>
            <a:r>
              <a:rPr lang="en-US" altLang="en-US"/>
              <a:t>Weibull - Example</a:t>
            </a:r>
          </a:p>
        </p:txBody>
      </p:sp>
      <p:sp>
        <p:nvSpPr>
          <p:cNvPr id="12" name="Date Placeholder 11"/>
          <p:cNvSpPr>
            <a:spLocks noGrp="1"/>
          </p:cNvSpPr>
          <p:nvPr>
            <p:ph type="dt" sz="quarter" idx="10"/>
          </p:nvPr>
        </p:nvSpPr>
        <p:spPr/>
        <p:txBody>
          <a:bodyPr/>
          <a:lstStyle/>
          <a:p>
            <a:pPr>
              <a:defRPr/>
            </a:pPr>
            <a:r>
              <a:rPr lang="en-US"/>
              <a:t>Chapter 7</a:t>
            </a:r>
            <a:endParaRPr lang="en-US" dirty="0"/>
          </a:p>
        </p:txBody>
      </p:sp>
      <p:sp>
        <p:nvSpPr>
          <p:cNvPr id="11269"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D61026D-F48B-4AE9-9E20-8CDCAA0AA30B}"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graphicFrame>
        <p:nvGraphicFramePr>
          <p:cNvPr id="11266" name="Object 2048"/>
          <p:cNvGraphicFramePr>
            <a:graphicFrameLocks/>
          </p:cNvGraphicFramePr>
          <p:nvPr/>
        </p:nvGraphicFramePr>
        <p:xfrm>
          <a:off x="3657600" y="2057400"/>
          <a:ext cx="3048000" cy="557213"/>
        </p:xfrm>
        <a:graphic>
          <a:graphicData uri="http://schemas.openxmlformats.org/presentationml/2006/ole">
            <mc:AlternateContent xmlns:mc="http://schemas.openxmlformats.org/markup-compatibility/2006">
              <mc:Choice xmlns:v="urn:schemas-microsoft-com:vml" Requires="v">
                <p:oleObj spid="_x0000_s11273" name="Equation" r:id="rId4" imgW="977760" imgH="228600" progId="Equation.3">
                  <p:embed/>
                </p:oleObj>
              </mc:Choice>
              <mc:Fallback>
                <p:oleObj name="Equation" r:id="rId4" imgW="977760" imgH="228600" progId="Equation.3">
                  <p:embed/>
                  <p:pic>
                    <p:nvPicPr>
                      <p:cNvPr id="0" name="Object 204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057400"/>
                        <a:ext cx="30480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Rectangle 4"/>
          <p:cNvSpPr>
            <a:spLocks noChangeArrowheads="1"/>
          </p:cNvSpPr>
          <p:nvPr/>
        </p:nvSpPr>
        <p:spPr bwMode="auto">
          <a:xfrm>
            <a:off x="685800" y="2514600"/>
            <a:ext cx="69802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where x = load placed on a motor. Find the .95 design</a:t>
            </a:r>
          </a:p>
          <a:p>
            <a:r>
              <a:rPr lang="en-US" altLang="en-US" sz="2400"/>
              <a:t>life if a motor is to have a load of 115.  What if the load</a:t>
            </a:r>
          </a:p>
          <a:p>
            <a:r>
              <a:rPr lang="en-US" altLang="en-US" sz="2400"/>
              <a:t>is reduced to 100?</a:t>
            </a:r>
          </a:p>
        </p:txBody>
      </p:sp>
      <p:sp>
        <p:nvSpPr>
          <p:cNvPr id="11271" name="Rectangle 5"/>
          <p:cNvSpPr>
            <a:spLocks noChangeArrowheads="1"/>
          </p:cNvSpPr>
          <p:nvPr/>
        </p:nvSpPr>
        <p:spPr bwMode="auto">
          <a:xfrm>
            <a:off x="685800" y="1600200"/>
            <a:ext cx="6286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Time to failure of a motor is Weibull with a shape</a:t>
            </a:r>
          </a:p>
          <a:p>
            <a:r>
              <a:rPr lang="en-US" altLang="en-US" sz="2400"/>
              <a:t>parameter of 1.5 and</a:t>
            </a:r>
          </a:p>
        </p:txBody>
      </p:sp>
      <p:sp>
        <p:nvSpPr>
          <p:cNvPr id="11272" name="Rectangle 6"/>
          <p:cNvSpPr>
            <a:spLocks noChangeArrowheads="1"/>
          </p:cNvSpPr>
          <p:nvPr/>
        </p:nvSpPr>
        <p:spPr bwMode="auto">
          <a:xfrm>
            <a:off x="1295400" y="3733800"/>
            <a:ext cx="6088063" cy="2308225"/>
          </a:xfrm>
          <a:prstGeom prst="rect">
            <a:avLst/>
          </a:prstGeom>
          <a:solidFill>
            <a:srgbClr val="FFFFFF"/>
          </a:solidFill>
          <a:ln w="25400">
            <a:solidFill>
              <a:schemeClr val="tx1"/>
            </a:solidFill>
            <a:miter lim="800000"/>
            <a:headEnd/>
            <a:tailEnd/>
          </a:ln>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Solution:      </a:t>
            </a:r>
            <a:r>
              <a:rPr lang="en-US" altLang="en-US" sz="2400">
                <a:sym typeface="Symbol" panose="05050102010706020507" pitchFamily="18" charset="2"/>
              </a:rPr>
              <a:t></a:t>
            </a:r>
            <a:r>
              <a:rPr lang="en-US" altLang="en-US" sz="2400"/>
              <a:t>(115) = 2416.3</a:t>
            </a:r>
          </a:p>
          <a:p>
            <a:r>
              <a:rPr lang="en-US" altLang="en-US" sz="2400"/>
              <a:t> and t</a:t>
            </a:r>
            <a:r>
              <a:rPr lang="en-US" altLang="en-US" sz="2400" baseline="-25000"/>
              <a:t>.95</a:t>
            </a:r>
            <a:r>
              <a:rPr lang="en-US" altLang="en-US" sz="2400"/>
              <a:t>  =  2416.3 ( - ln .95 )</a:t>
            </a:r>
            <a:r>
              <a:rPr lang="en-US" altLang="en-US" sz="2400" baseline="30000"/>
              <a:t>.6667</a:t>
            </a:r>
            <a:r>
              <a:rPr lang="en-US" altLang="en-US" sz="2400"/>
              <a:t>  = 333.5  hr.</a:t>
            </a:r>
          </a:p>
          <a:p>
            <a:endParaRPr lang="en-US" altLang="en-US" sz="2400"/>
          </a:p>
          <a:p>
            <a:r>
              <a:rPr lang="en-US" altLang="en-US" sz="2400"/>
              <a:t>	         </a:t>
            </a:r>
            <a:r>
              <a:rPr lang="en-US" altLang="en-US" sz="2400">
                <a:sym typeface="Symbol" panose="05050102010706020507" pitchFamily="18" charset="2"/>
              </a:rPr>
              <a:t></a:t>
            </a:r>
            <a:r>
              <a:rPr lang="en-US" altLang="en-US" sz="2400"/>
              <a:t>(100) = 18033.7 </a:t>
            </a:r>
          </a:p>
          <a:p>
            <a:r>
              <a:rPr lang="en-US" altLang="en-US" sz="2400"/>
              <a:t>and  t</a:t>
            </a:r>
            <a:r>
              <a:rPr lang="en-US" altLang="en-US" sz="2400" baseline="-25000"/>
              <a:t>.95</a:t>
            </a:r>
            <a:r>
              <a:rPr lang="en-US" altLang="en-US" sz="2400"/>
              <a:t> =  18,033.7 ( - ln .95 )</a:t>
            </a:r>
            <a:r>
              <a:rPr lang="en-US" altLang="en-US" sz="2400" baseline="30000"/>
              <a:t>.6667</a:t>
            </a:r>
            <a:r>
              <a:rPr lang="en-US" altLang="en-US" sz="2400"/>
              <a:t>  = 2489.3  hr.</a:t>
            </a:r>
          </a:p>
          <a:p>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447800" y="381000"/>
            <a:ext cx="7107238" cy="790575"/>
          </a:xfrm>
          <a:noFill/>
        </p:spPr>
        <p:txBody>
          <a:bodyPr/>
          <a:lstStyle/>
          <a:p>
            <a:r>
              <a:rPr lang="en-US" altLang="en-US"/>
              <a:t>Location-Scale Models</a:t>
            </a:r>
          </a:p>
        </p:txBody>
      </p:sp>
      <p:sp>
        <p:nvSpPr>
          <p:cNvPr id="8" name="Date Placeholder 7"/>
          <p:cNvSpPr>
            <a:spLocks noGrp="1"/>
          </p:cNvSpPr>
          <p:nvPr>
            <p:ph type="dt" sz="quarter" idx="10"/>
          </p:nvPr>
        </p:nvSpPr>
        <p:spPr/>
        <p:txBody>
          <a:bodyPr/>
          <a:lstStyle/>
          <a:p>
            <a:pPr>
              <a:defRPr/>
            </a:pPr>
            <a:r>
              <a:rPr lang="en-US"/>
              <a:t>Chapter 7</a:t>
            </a:r>
            <a:endParaRPr lang="en-US" dirty="0"/>
          </a:p>
        </p:txBody>
      </p:sp>
      <p:sp>
        <p:nvSpPr>
          <p:cNvPr id="12293"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997C4D3-2358-453F-8DC2-9900EC4BD787}"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graphicFrame>
        <p:nvGraphicFramePr>
          <p:cNvPr id="12290" name="Object 2048"/>
          <p:cNvGraphicFramePr>
            <a:graphicFrameLocks/>
          </p:cNvGraphicFramePr>
          <p:nvPr/>
        </p:nvGraphicFramePr>
        <p:xfrm>
          <a:off x="2895600" y="1524000"/>
          <a:ext cx="2665413" cy="1262063"/>
        </p:xfrm>
        <a:graphic>
          <a:graphicData uri="http://schemas.openxmlformats.org/presentationml/2006/ole">
            <mc:AlternateContent xmlns:mc="http://schemas.openxmlformats.org/markup-compatibility/2006">
              <mc:Choice xmlns:v="urn:schemas-microsoft-com:vml" Requires="v">
                <p:oleObj spid="_x0000_s12296" name="Equation" r:id="rId4" imgW="901440" imgH="431640" progId="Equation.3">
                  <p:embed/>
                </p:oleObj>
              </mc:Choice>
              <mc:Fallback>
                <p:oleObj name="Equation" r:id="rId4" imgW="901440" imgH="431640" progId="Equation.3">
                  <p:embed/>
                  <p:pic>
                    <p:nvPicPr>
                      <p:cNvPr id="0" name="Object 204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524000"/>
                        <a:ext cx="2665413"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2049"/>
          <p:cNvGraphicFramePr>
            <a:graphicFrameLocks/>
          </p:cNvGraphicFramePr>
          <p:nvPr/>
        </p:nvGraphicFramePr>
        <p:xfrm>
          <a:off x="2057400" y="3048000"/>
          <a:ext cx="4348163" cy="869950"/>
        </p:xfrm>
        <a:graphic>
          <a:graphicData uri="http://schemas.openxmlformats.org/presentationml/2006/ole">
            <mc:AlternateContent xmlns:mc="http://schemas.openxmlformats.org/markup-compatibility/2006">
              <mc:Choice xmlns:v="urn:schemas-microsoft-com:vml" Requires="v">
                <p:oleObj spid="_x0000_s12297" name="Equation" r:id="rId6" imgW="914400" imgH="190440" progId="Equation.3">
                  <p:embed/>
                </p:oleObj>
              </mc:Choice>
              <mc:Fallback>
                <p:oleObj name="Equation" r:id="rId6" imgW="914400" imgH="190440" progId="Equation.3">
                  <p:embed/>
                  <p:pic>
                    <p:nvPicPr>
                      <p:cNvPr id="0" name="Object 204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048000"/>
                        <a:ext cx="4348163"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5" name="Rectangle 5"/>
          <p:cNvSpPr>
            <a:spLocks noChangeArrowheads="1"/>
          </p:cNvSpPr>
          <p:nvPr/>
        </p:nvSpPr>
        <p:spPr bwMode="auto">
          <a:xfrm>
            <a:off x="457200" y="4267200"/>
            <a:ext cx="82994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where z has a specified probability distribution such as</a:t>
            </a:r>
          </a:p>
          <a:p>
            <a:r>
              <a:rPr lang="en-US" altLang="en-US"/>
              <a:t>the normal with zero mean and variance of 1.  Therefore </a:t>
            </a:r>
          </a:p>
          <a:p>
            <a:r>
              <a:rPr lang="en-US" altLang="en-US"/>
              <a:t>Y is normal with mean u(</a:t>
            </a:r>
            <a:r>
              <a:rPr lang="en-US" altLang="en-US" b="1"/>
              <a:t>x</a:t>
            </a:r>
            <a:r>
              <a:rPr lang="en-US" altLang="en-US"/>
              <a:t>) and variance  </a:t>
            </a:r>
            <a:r>
              <a:rPr lang="en-US" altLang="en-US">
                <a:sym typeface="Symbol" panose="05050102010706020507" pitchFamily="18" charset="2"/>
              </a:rPr>
              <a:t></a:t>
            </a:r>
            <a:r>
              <a:rPr lang="en-US" altLang="en-US" baseline="30000">
                <a:sym typeface="Symbol" panose="05050102010706020507" pitchFamily="18" charset="2"/>
              </a:rPr>
              <a:t>2</a:t>
            </a:r>
            <a:r>
              <a:rPr lang="en-US" altLang="en-US"/>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371600" y="381000"/>
            <a:ext cx="7107238" cy="790575"/>
          </a:xfrm>
          <a:noFill/>
        </p:spPr>
        <p:txBody>
          <a:bodyPr/>
          <a:lstStyle/>
          <a:p>
            <a:r>
              <a:rPr lang="en-US" altLang="en-US"/>
              <a:t>Lognormal Case</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B4D3BDA-C104-4424-812B-DB4D02348642}"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graphicFrame>
        <p:nvGraphicFramePr>
          <p:cNvPr id="13314" name="Object 3"/>
          <p:cNvGraphicFramePr>
            <a:graphicFrameLocks/>
          </p:cNvGraphicFramePr>
          <p:nvPr/>
        </p:nvGraphicFramePr>
        <p:xfrm>
          <a:off x="2286000" y="2971800"/>
          <a:ext cx="3733800" cy="1828800"/>
        </p:xfrm>
        <a:graphic>
          <a:graphicData uri="http://schemas.openxmlformats.org/presentationml/2006/ole">
            <mc:AlternateContent xmlns:mc="http://schemas.openxmlformats.org/markup-compatibility/2006">
              <mc:Choice xmlns:v="urn:schemas-microsoft-com:vml" Requires="v">
                <p:oleObj spid="_x0000_s13320" name="Equation" r:id="rId4" imgW="1688760" imgH="876240" progId="Equation.3">
                  <p:embed/>
                </p:oleObj>
              </mc:Choice>
              <mc:Fallback>
                <p:oleObj name="Equation" r:id="rId4" imgW="1688760" imgH="8762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971800"/>
                        <a:ext cx="3733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8" name="Rectangle 4"/>
          <p:cNvSpPr>
            <a:spLocks noChangeArrowheads="1"/>
          </p:cNvSpPr>
          <p:nvPr/>
        </p:nvSpPr>
        <p:spPr bwMode="auto">
          <a:xfrm>
            <a:off x="685800" y="1600200"/>
            <a:ext cx="783907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t>Set T = e</a:t>
            </a:r>
            <a:r>
              <a:rPr lang="en-US" altLang="en-US" sz="3200" baseline="30000"/>
              <a:t>Y</a:t>
            </a:r>
            <a:r>
              <a:rPr lang="en-US" altLang="en-US" sz="3200"/>
              <a:t> ; if T is lognormal, then Y is normal</a:t>
            </a:r>
          </a:p>
          <a:p>
            <a:r>
              <a:rPr lang="en-US" altLang="en-US" sz="3200"/>
              <a:t>with some mean u(</a:t>
            </a:r>
            <a:r>
              <a:rPr lang="en-US" altLang="en-US" sz="3200" b="1"/>
              <a:t>x</a:t>
            </a:r>
            <a:r>
              <a:rPr lang="en-US" altLang="en-US" sz="3200"/>
              <a:t>) and standard deviation s,</a:t>
            </a:r>
          </a:p>
          <a:p>
            <a:r>
              <a:rPr lang="en-US" altLang="en-US" sz="3200"/>
              <a:t>and </a:t>
            </a:r>
          </a:p>
        </p:txBody>
      </p:sp>
      <p:sp>
        <p:nvSpPr>
          <p:cNvPr id="13319" name="Rectangle 5"/>
          <p:cNvSpPr>
            <a:spLocks noChangeArrowheads="1"/>
          </p:cNvSpPr>
          <p:nvPr/>
        </p:nvSpPr>
        <p:spPr bwMode="auto">
          <a:xfrm>
            <a:off x="533400" y="5257800"/>
            <a:ext cx="80010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T is lognormal with shape parameter s and t</a:t>
            </a:r>
            <a:r>
              <a:rPr lang="en-US" altLang="en-US" baseline="-25000"/>
              <a:t>med</a:t>
            </a:r>
            <a:r>
              <a:rPr lang="en-US" altLang="en-US"/>
              <a:t> = e</a:t>
            </a:r>
            <a:r>
              <a:rPr lang="en-US" altLang="en-US" baseline="30000"/>
              <a:t>u(</a:t>
            </a:r>
            <a:r>
              <a:rPr lang="en-US" altLang="en-US" b="1" baseline="30000"/>
              <a:t>x</a:t>
            </a:r>
            <a:r>
              <a:rPr lang="en-US" altLang="en-US" baseline="30000"/>
              <a:t>)</a:t>
            </a:r>
            <a:r>
              <a:rPr lang="en-US" alt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295400" y="304800"/>
            <a:ext cx="7107238" cy="885825"/>
          </a:xfrm>
        </p:spPr>
        <p:txBody>
          <a:bodyPr/>
          <a:lstStyle/>
          <a:p>
            <a:r>
              <a:rPr lang="en-US" altLang="en-US"/>
              <a:t>Example - Lognormal</a:t>
            </a:r>
          </a:p>
        </p:txBody>
      </p:sp>
      <p:sp>
        <p:nvSpPr>
          <p:cNvPr id="14340" name="Rectangle 3"/>
          <p:cNvSpPr>
            <a:spLocks noGrp="1" noChangeArrowheads="1"/>
          </p:cNvSpPr>
          <p:nvPr>
            <p:ph idx="1"/>
          </p:nvPr>
        </p:nvSpPr>
        <p:spPr>
          <a:xfrm>
            <a:off x="457200" y="1676400"/>
            <a:ext cx="8229600" cy="2286000"/>
          </a:xfrm>
        </p:spPr>
        <p:txBody>
          <a:bodyPr/>
          <a:lstStyle/>
          <a:p>
            <a:pPr>
              <a:lnSpc>
                <a:spcPct val="90000"/>
              </a:lnSpc>
            </a:pPr>
            <a:r>
              <a:rPr lang="en-US" altLang="en-US" sz="2400"/>
              <a:t>Time to failure of electrical connector is lognormal with s = .73 and</a:t>
            </a:r>
          </a:p>
          <a:p>
            <a:pPr>
              <a:lnSpc>
                <a:spcPct val="90000"/>
              </a:lnSpc>
            </a:pPr>
            <a:r>
              <a:rPr lang="en-US" altLang="en-US" sz="2400"/>
              <a:t>u(x) = -3.86 + .1213x</a:t>
            </a:r>
            <a:r>
              <a:rPr lang="en-US" altLang="en-US" sz="2400" baseline="-25000"/>
              <a:t>1</a:t>
            </a:r>
            <a:r>
              <a:rPr lang="en-US" altLang="en-US" sz="2400"/>
              <a:t> + .2886x</a:t>
            </a:r>
            <a:r>
              <a:rPr lang="en-US" altLang="en-US" sz="2400" baseline="-25000"/>
              <a:t>2</a:t>
            </a:r>
            <a:r>
              <a:rPr lang="en-US" altLang="en-US" sz="2400"/>
              <a:t> where x</a:t>
            </a:r>
            <a:r>
              <a:rPr lang="en-US" altLang="en-US" sz="2400" baseline="-25000"/>
              <a:t>1</a:t>
            </a:r>
            <a:r>
              <a:rPr lang="en-US" altLang="en-US" sz="2400"/>
              <a:t> = operating temperature and x</a:t>
            </a:r>
            <a:r>
              <a:rPr lang="en-US" altLang="en-US" sz="2400" baseline="-25000"/>
              <a:t>2</a:t>
            </a:r>
            <a:r>
              <a:rPr lang="en-US" altLang="en-US" sz="2400"/>
              <a:t> = number of electrical contacts</a:t>
            </a:r>
          </a:p>
          <a:p>
            <a:pPr>
              <a:lnSpc>
                <a:spcPct val="90000"/>
              </a:lnSpc>
            </a:pPr>
            <a:r>
              <a:rPr lang="en-US" altLang="en-US" sz="2400"/>
              <a:t>A connector used in a PC will operate at 80</a:t>
            </a:r>
            <a:r>
              <a:rPr lang="en-US" altLang="en-US" sz="2400" baseline="30000"/>
              <a:t>0</a:t>
            </a:r>
            <a:r>
              <a:rPr lang="en-US" altLang="en-US" sz="2400"/>
              <a:t> C. and has 16 contact pins.</a:t>
            </a:r>
          </a:p>
        </p:txBody>
      </p:sp>
      <p:sp>
        <p:nvSpPr>
          <p:cNvPr id="6" name="Date Placeholder 5"/>
          <p:cNvSpPr>
            <a:spLocks noGrp="1"/>
          </p:cNvSpPr>
          <p:nvPr>
            <p:ph type="dt" sz="quarter" idx="10"/>
          </p:nvPr>
        </p:nvSpPr>
        <p:spPr/>
        <p:txBody>
          <a:bodyPr/>
          <a:lstStyle/>
          <a:p>
            <a:pPr>
              <a:defRPr/>
            </a:pPr>
            <a:r>
              <a:rPr lang="en-US"/>
              <a:t>Chapter 7</a:t>
            </a:r>
            <a:endParaRPr lang="en-US" dirty="0"/>
          </a:p>
        </p:txBody>
      </p:sp>
      <p:sp>
        <p:nvSpPr>
          <p:cNvPr id="2"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9A054393-4754-4236-A57F-ACE854ED8844}"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graphicFrame>
        <p:nvGraphicFramePr>
          <p:cNvPr id="14338" name="Object 4"/>
          <p:cNvGraphicFramePr>
            <a:graphicFrameLocks noChangeAspect="1"/>
          </p:cNvGraphicFramePr>
          <p:nvPr/>
        </p:nvGraphicFramePr>
        <p:xfrm>
          <a:off x="609600" y="4114800"/>
          <a:ext cx="7391400" cy="1887538"/>
        </p:xfrm>
        <a:graphic>
          <a:graphicData uri="http://schemas.openxmlformats.org/presentationml/2006/ole">
            <mc:AlternateContent xmlns:mc="http://schemas.openxmlformats.org/markup-compatibility/2006">
              <mc:Choice xmlns:v="urn:schemas-microsoft-com:vml" Requires="v">
                <p:oleObj spid="_x0000_s14343" name="Equation" r:id="rId3" imgW="3530520" imgH="901440" progId="Equation.DSMT4">
                  <p:embed/>
                </p:oleObj>
              </mc:Choice>
              <mc:Fallback>
                <p:oleObj name="Equation" r:id="rId3" imgW="3530520" imgH="9014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114800"/>
                        <a:ext cx="7391400" cy="188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71600" y="457200"/>
            <a:ext cx="5105400" cy="762000"/>
          </a:xfrm>
          <a:noFill/>
        </p:spPr>
        <p:txBody>
          <a:bodyPr/>
          <a:lstStyle/>
          <a:p>
            <a:r>
              <a:rPr lang="en-US" altLang="en-US"/>
              <a:t>Static Models</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58370"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9A9699B7-DDDE-4E9C-806F-DDBCA6BC0675}"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pic>
        <p:nvPicPr>
          <p:cNvPr id="15363"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28600"/>
            <a:ext cx="15557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4"/>
          <p:cNvSpPr>
            <a:spLocks noChangeArrowheads="1"/>
          </p:cNvSpPr>
          <p:nvPr/>
        </p:nvSpPr>
        <p:spPr bwMode="auto">
          <a:xfrm>
            <a:off x="990600" y="4419600"/>
            <a:ext cx="6816725" cy="1385888"/>
          </a:xfrm>
          <a:prstGeom prst="rect">
            <a:avLst/>
          </a:prstGeom>
          <a:solidFill>
            <a:schemeClr val="accent1">
              <a:lumMod val="20000"/>
              <a:lumOff val="80000"/>
            </a:schemeClr>
          </a:solidFill>
          <a:ln w="12700">
            <a:solidFill>
              <a:schemeClr val="tx1"/>
            </a:solidFill>
            <a:miter lim="800000"/>
            <a:headEnd/>
            <a:tailEnd/>
          </a:ln>
        </p:spPr>
        <p:txBody>
          <a:bodyPr wrap="none" lIns="92075" tIns="46038" rIns="92075" bIns="46038">
            <a:spAutoFit/>
          </a:bodyPr>
          <a:lstStyle/>
          <a:p>
            <a:pPr>
              <a:defRPr/>
            </a:pPr>
            <a:r>
              <a:rPr lang="en-US"/>
              <a:t>Case 1:  Random Stress and Constant Strength</a:t>
            </a:r>
          </a:p>
          <a:p>
            <a:pPr>
              <a:defRPr/>
            </a:pPr>
            <a:r>
              <a:rPr lang="en-US"/>
              <a:t>Case 2:  Constant Stress and Random Strength</a:t>
            </a:r>
          </a:p>
          <a:p>
            <a:pPr>
              <a:defRPr/>
            </a:pPr>
            <a:r>
              <a:rPr lang="en-US"/>
              <a:t>Case 3:  Random Stress and Random Strength</a:t>
            </a:r>
          </a:p>
        </p:txBody>
      </p:sp>
      <p:sp>
        <p:nvSpPr>
          <p:cNvPr id="49159" name="Rectangle 5"/>
          <p:cNvSpPr>
            <a:spLocks noChangeArrowheads="1"/>
          </p:cNvSpPr>
          <p:nvPr/>
        </p:nvSpPr>
        <p:spPr bwMode="auto">
          <a:xfrm>
            <a:off x="3505200" y="1371600"/>
            <a:ext cx="378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Brushwood" charset="0"/>
              </a:rPr>
              <a:t>Stress versus Strength</a:t>
            </a:r>
          </a:p>
        </p:txBody>
      </p:sp>
      <p:sp>
        <p:nvSpPr>
          <p:cNvPr id="49160" name="Rectangle 6"/>
          <p:cNvSpPr>
            <a:spLocks noChangeArrowheads="1"/>
          </p:cNvSpPr>
          <p:nvPr/>
        </p:nvSpPr>
        <p:spPr bwMode="auto">
          <a:xfrm>
            <a:off x="609600" y="2133600"/>
            <a:ext cx="83280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Stress is any load which may produce a failure.  A</a:t>
            </a:r>
          </a:p>
          <a:p>
            <a:r>
              <a:rPr lang="en-US" altLang="en-US"/>
              <a:t>failure occurs if the stress exceeds the strength.  The</a:t>
            </a:r>
          </a:p>
          <a:p>
            <a:r>
              <a:rPr lang="en-US" altLang="en-US"/>
              <a:t>strength is the highest stress value that the system </a:t>
            </a:r>
          </a:p>
          <a:p>
            <a:r>
              <a:rPr lang="en-US" altLang="en-US"/>
              <a:t>can endure without failing.</a:t>
            </a:r>
          </a:p>
          <a:p>
            <a:r>
              <a:rPr lang="en-US" altLang="en-US" sz="2000">
                <a:solidFill>
                  <a:srgbClr val="660033"/>
                </a:solidFill>
              </a:rPr>
              <a:t>Strength = f(material properties, design configuration or geometry, dimensions)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1+#ppt_w/2"/>
                                          </p:val>
                                        </p:tav>
                                        <p:tav tm="100000">
                                          <p:val>
                                            <p:strVal val="#ppt_x"/>
                                          </p:val>
                                        </p:tav>
                                      </p:tavLst>
                                    </p:anim>
                                    <p:anim calcmode="lin" valueType="num">
                                      <p:cBhvr additive="base">
                                        <p:cTn id="8" dur="500" fill="hold"/>
                                        <p:tgtEl>
                                          <p:spTgt spid="1536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GARGL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295400" y="381000"/>
            <a:ext cx="7107238" cy="790575"/>
          </a:xfrm>
          <a:noFill/>
        </p:spPr>
        <p:txBody>
          <a:bodyPr/>
          <a:lstStyle/>
          <a:p>
            <a:r>
              <a:rPr lang="en-US" altLang="en-US"/>
              <a:t>The Random Variables</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72C66CD-8D26-40C7-AB47-BA3DE6D8726A}"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sp>
        <p:nvSpPr>
          <p:cNvPr id="15367" name="Rectangle 3"/>
          <p:cNvSpPr>
            <a:spLocks noChangeArrowheads="1"/>
          </p:cNvSpPr>
          <p:nvPr/>
        </p:nvSpPr>
        <p:spPr bwMode="auto">
          <a:xfrm>
            <a:off x="914400" y="1676400"/>
            <a:ext cx="7089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Let X = a continuous random variable, the stress</a:t>
            </a:r>
          </a:p>
          <a:p>
            <a:r>
              <a:rPr lang="en-US" altLang="en-US"/>
              <a:t>placed on a system with       </a:t>
            </a:r>
          </a:p>
        </p:txBody>
      </p:sp>
      <p:graphicFrame>
        <p:nvGraphicFramePr>
          <p:cNvPr id="15362" name="Object 2048"/>
          <p:cNvGraphicFramePr>
            <a:graphicFrameLocks/>
          </p:cNvGraphicFramePr>
          <p:nvPr/>
        </p:nvGraphicFramePr>
        <p:xfrm>
          <a:off x="969963" y="2732088"/>
          <a:ext cx="7123112" cy="795337"/>
        </p:xfrm>
        <a:graphic>
          <a:graphicData uri="http://schemas.openxmlformats.org/presentationml/2006/ole">
            <mc:AlternateContent xmlns:mc="http://schemas.openxmlformats.org/markup-compatibility/2006">
              <mc:Choice xmlns:v="urn:schemas-microsoft-com:vml" Requires="v">
                <p:oleObj spid="_x0000_s15370" name="Equation" r:id="rId4" imgW="2197080" imgH="253800" progId="Equation.3">
                  <p:embed/>
                </p:oleObj>
              </mc:Choice>
              <mc:Fallback>
                <p:oleObj name="Equation" r:id="rId4" imgW="2197080" imgH="253800" progId="Equation.3">
                  <p:embed/>
                  <p:pic>
                    <p:nvPicPr>
                      <p:cNvPr id="0" name="Object 204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963" y="2732088"/>
                        <a:ext cx="7123112"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68" name="Group 7"/>
          <p:cNvGrpSpPr>
            <a:grpSpLocks/>
          </p:cNvGrpSpPr>
          <p:nvPr/>
        </p:nvGrpSpPr>
        <p:grpSpPr bwMode="auto">
          <a:xfrm>
            <a:off x="893763" y="3886200"/>
            <a:ext cx="7135812" cy="1890713"/>
            <a:chOff x="553" y="2601"/>
            <a:chExt cx="4495" cy="1191"/>
          </a:xfrm>
        </p:grpSpPr>
        <p:sp>
          <p:nvSpPr>
            <p:cNvPr id="15369" name="Rectangle 5"/>
            <p:cNvSpPr>
              <a:spLocks noChangeArrowheads="1"/>
            </p:cNvSpPr>
            <p:nvPr/>
          </p:nvSpPr>
          <p:spPr bwMode="auto">
            <a:xfrm>
              <a:off x="566" y="2601"/>
              <a:ext cx="424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Y = a random variable, the strength (capacity)</a:t>
              </a:r>
            </a:p>
            <a:p>
              <a:r>
                <a:rPr lang="en-US" altLang="en-US"/>
                <a:t>of the system with </a:t>
              </a:r>
            </a:p>
          </p:txBody>
        </p:sp>
        <p:graphicFrame>
          <p:nvGraphicFramePr>
            <p:cNvPr id="15363" name="Object 2049"/>
            <p:cNvGraphicFramePr>
              <a:graphicFrameLocks/>
            </p:cNvGraphicFramePr>
            <p:nvPr/>
          </p:nvGraphicFramePr>
          <p:xfrm>
            <a:off x="553" y="3264"/>
            <a:ext cx="4495" cy="528"/>
          </p:xfrm>
          <a:graphic>
            <a:graphicData uri="http://schemas.openxmlformats.org/presentationml/2006/ole">
              <mc:AlternateContent xmlns:mc="http://schemas.openxmlformats.org/markup-compatibility/2006">
                <mc:Choice xmlns:v="urn:schemas-microsoft-com:vml" Requires="v">
                  <p:oleObj spid="_x0000_s15371" name="Equation" r:id="rId6" imgW="2197080" imgH="266400" progId="Equation.3">
                    <p:embed/>
                  </p:oleObj>
                </mc:Choice>
                <mc:Fallback>
                  <p:oleObj name="Equation" r:id="rId6" imgW="2197080" imgH="266400" progId="Equation.3">
                    <p:embed/>
                    <p:pic>
                      <p:nvPicPr>
                        <p:cNvPr id="0" name="Object 204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 y="3264"/>
                          <a:ext cx="4495"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47800" y="228600"/>
            <a:ext cx="7107238" cy="885825"/>
          </a:xfrm>
        </p:spPr>
        <p:txBody>
          <a:bodyPr/>
          <a:lstStyle/>
          <a:p>
            <a:r>
              <a:rPr lang="en-US" altLang="en-US"/>
              <a:t>Basic Premise of Chapter 7</a:t>
            </a:r>
          </a:p>
        </p:txBody>
      </p:sp>
      <p:sp>
        <p:nvSpPr>
          <p:cNvPr id="47107" name="Rectangle 3"/>
          <p:cNvSpPr>
            <a:spLocks noGrp="1" noChangeArrowheads="1"/>
          </p:cNvSpPr>
          <p:nvPr>
            <p:ph idx="1"/>
          </p:nvPr>
        </p:nvSpPr>
        <p:spPr>
          <a:xfrm>
            <a:off x="228600" y="1524000"/>
            <a:ext cx="8534400" cy="4419600"/>
          </a:xfrm>
        </p:spPr>
        <p:txBody>
          <a:bodyPr/>
          <a:lstStyle/>
          <a:p>
            <a:pPr>
              <a:lnSpc>
                <a:spcPct val="90000"/>
              </a:lnSpc>
              <a:buFont typeface="Arial" panose="020B0604020202020204" pitchFamily="34" charset="0"/>
              <a:buChar char="•"/>
            </a:pPr>
            <a:r>
              <a:rPr lang="en-US" altLang="en-US"/>
              <a:t>Factors other than time alone influence failures</a:t>
            </a:r>
          </a:p>
          <a:p>
            <a:pPr lvl="1">
              <a:lnSpc>
                <a:spcPct val="90000"/>
              </a:lnSpc>
              <a:buFont typeface="Arial" panose="020B0604020202020204" pitchFamily="34" charset="0"/>
              <a:buChar char="•"/>
            </a:pPr>
            <a:r>
              <a:rPr lang="en-US" altLang="en-US"/>
              <a:t>Factors may include external stresses and forces such as heat, pressure, contamination, vibration, and power surges.</a:t>
            </a:r>
          </a:p>
          <a:p>
            <a:pPr lvl="1">
              <a:lnSpc>
                <a:spcPct val="90000"/>
              </a:lnSpc>
              <a:buFont typeface="Arial" panose="020B0604020202020204" pitchFamily="34" charset="0"/>
              <a:buChar char="•"/>
            </a:pPr>
            <a:r>
              <a:rPr lang="en-US" altLang="en-US"/>
              <a:t>Factors may also include internal design characteristics such as strength of material, geometry, and operating use.</a:t>
            </a:r>
          </a:p>
          <a:p>
            <a:pPr lvl="1">
              <a:lnSpc>
                <a:spcPct val="90000"/>
              </a:lnSpc>
              <a:buFont typeface="Arial" panose="020B0604020202020204" pitchFamily="34" charset="0"/>
              <a:buChar char="•"/>
            </a:pPr>
            <a:r>
              <a:rPr lang="en-US" altLang="en-US"/>
              <a:t>Factors may also include the manufacturing environment such as production lot, manufacturing specs, quality control criteria, day of the week, and shift.</a:t>
            </a:r>
          </a:p>
          <a:p>
            <a:pPr>
              <a:lnSpc>
                <a:spcPct val="90000"/>
              </a:lnSpc>
              <a:buFont typeface="Arial" panose="020B0604020202020204" pitchFamily="34" charset="0"/>
              <a:buChar char="•"/>
            </a:pPr>
            <a:r>
              <a:rPr lang="en-US" altLang="en-US"/>
              <a:t>Individual units will differ among these factors</a:t>
            </a:r>
          </a:p>
        </p:txBody>
      </p:sp>
      <p:sp>
        <p:nvSpPr>
          <p:cNvPr id="5" name="Date Placeholder 4"/>
          <p:cNvSpPr>
            <a:spLocks noGrp="1"/>
          </p:cNvSpPr>
          <p:nvPr>
            <p:ph type="dt" sz="quarter" idx="10"/>
          </p:nvPr>
        </p:nvSpPr>
        <p:spPr/>
        <p:txBody>
          <a:bodyPr/>
          <a:lstStyle/>
          <a:p>
            <a:pPr>
              <a:defRPr/>
            </a:pPr>
            <a:r>
              <a:rPr lang="en-US"/>
              <a:t>Chapter 7</a:t>
            </a:r>
            <a:endParaRPr lang="en-US" dirty="0"/>
          </a:p>
        </p:txBody>
      </p:sp>
      <p:sp>
        <p:nvSpPr>
          <p:cNvPr id="56322"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37783CB3-C34F-483E-9771-39496C186861}"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143000" y="381000"/>
            <a:ext cx="7772400" cy="990600"/>
          </a:xfrm>
          <a:noFill/>
        </p:spPr>
        <p:txBody>
          <a:bodyPr/>
          <a:lstStyle/>
          <a:p>
            <a:r>
              <a:rPr lang="en-US" altLang="en-US" sz="3200"/>
              <a:t>Case 1:  Random Stress and Constant Strength</a:t>
            </a:r>
            <a:r>
              <a:rPr lang="en-US" altLang="en-US"/>
              <a:t> </a:t>
            </a:r>
          </a:p>
        </p:txBody>
      </p:sp>
      <p:sp>
        <p:nvSpPr>
          <p:cNvPr id="6" name="Date Placeholder 5"/>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356C4E95-DBD4-49DF-86DA-760595C76ECE}"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graphicFrame>
        <p:nvGraphicFramePr>
          <p:cNvPr id="16386" name="Object 0"/>
          <p:cNvGraphicFramePr>
            <a:graphicFrameLocks/>
          </p:cNvGraphicFramePr>
          <p:nvPr/>
        </p:nvGraphicFramePr>
        <p:xfrm>
          <a:off x="1087438" y="4724400"/>
          <a:ext cx="6303962" cy="952500"/>
        </p:xfrm>
        <a:graphic>
          <a:graphicData uri="http://schemas.openxmlformats.org/presentationml/2006/ole">
            <mc:AlternateContent xmlns:mc="http://schemas.openxmlformats.org/markup-compatibility/2006">
              <mc:Choice xmlns:v="urn:schemas-microsoft-com:vml" Requires="v">
                <p:oleObj spid="_x0000_s16391" name="Equation" r:id="rId4" imgW="1625400" imgH="253800" progId="Equation.3">
                  <p:embed/>
                </p:oleObj>
              </mc:Choice>
              <mc:Fallback>
                <p:oleObj name="Equation" r:id="rId4" imgW="1625400" imgH="25380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438" y="4724400"/>
                        <a:ext cx="6303962"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1"/>
          <p:cNvGraphicFramePr>
            <a:graphicFrameLocks/>
          </p:cNvGraphicFramePr>
          <p:nvPr/>
        </p:nvGraphicFramePr>
        <p:xfrm>
          <a:off x="1981200" y="1676400"/>
          <a:ext cx="3962400" cy="2730500"/>
        </p:xfrm>
        <a:graphic>
          <a:graphicData uri="http://schemas.openxmlformats.org/presentationml/2006/ole">
            <mc:AlternateContent xmlns:mc="http://schemas.openxmlformats.org/markup-compatibility/2006">
              <mc:Choice xmlns:v="urn:schemas-microsoft-com:vml" Requires="v">
                <p:oleObj spid="_x0000_s16392" name="Document" r:id="rId6" imgW="2743200" imgH="2743200" progId="Word.Document.8">
                  <p:embed/>
                </p:oleObj>
              </mc:Choice>
              <mc:Fallback>
                <p:oleObj name="Document" r:id="rId6" imgW="2743200" imgH="2743200" progId="Word.Document.8">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1676400"/>
                        <a:ext cx="3962400"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6"/>
          <p:cNvSpPr>
            <a:spLocks noGrp="1"/>
          </p:cNvSpPr>
          <p:nvPr>
            <p:ph type="title"/>
          </p:nvPr>
        </p:nvSpPr>
        <p:spPr>
          <a:xfrm>
            <a:off x="1295400" y="457200"/>
            <a:ext cx="7107238" cy="790575"/>
          </a:xfrm>
        </p:spPr>
        <p:txBody>
          <a:bodyPr/>
          <a:lstStyle/>
          <a:p>
            <a:r>
              <a:rPr lang="en-US" altLang="en-US"/>
              <a:t>Case 1 Example</a:t>
            </a:r>
          </a:p>
        </p:txBody>
      </p:sp>
      <p:sp>
        <p:nvSpPr>
          <p:cNvPr id="8" name="Date Placeholder 7"/>
          <p:cNvSpPr>
            <a:spLocks noGrp="1"/>
          </p:cNvSpPr>
          <p:nvPr>
            <p:ph type="dt" sz="quarter" idx="10"/>
          </p:nvPr>
        </p:nvSpPr>
        <p:spPr/>
        <p:txBody>
          <a:bodyPr/>
          <a:lstStyle/>
          <a:p>
            <a:pPr>
              <a:defRPr/>
            </a:pPr>
            <a:r>
              <a:rPr lang="en-US"/>
              <a:t>Chapter 7</a:t>
            </a:r>
            <a:endParaRPr lang="en-US" dirty="0"/>
          </a:p>
        </p:txBody>
      </p:sp>
      <p:sp>
        <p:nvSpPr>
          <p:cNvPr id="2"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04DE90A-F753-4DAA-A245-ACC1B6B2CCE4}"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graphicFrame>
        <p:nvGraphicFramePr>
          <p:cNvPr id="17410" name="Object 2"/>
          <p:cNvGraphicFramePr>
            <a:graphicFrameLocks/>
          </p:cNvGraphicFramePr>
          <p:nvPr/>
        </p:nvGraphicFramePr>
        <p:xfrm>
          <a:off x="990600" y="2133600"/>
          <a:ext cx="7102475" cy="2606675"/>
        </p:xfrm>
        <a:graphic>
          <a:graphicData uri="http://schemas.openxmlformats.org/presentationml/2006/ole">
            <mc:AlternateContent xmlns:mc="http://schemas.openxmlformats.org/markup-compatibility/2006">
              <mc:Choice xmlns:v="urn:schemas-microsoft-com:vml" Requires="v">
                <p:oleObj spid="_x0000_s17417" name="Document" r:id="rId4" imgW="3989160" imgH="1463400" progId="Word.Document.8">
                  <p:embed/>
                </p:oleObj>
              </mc:Choice>
              <mc:Fallback>
                <p:oleObj name="Document" r:id="rId4" imgW="3989160" imgH="1463400"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133600"/>
                        <a:ext cx="7102475"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414"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9788" y="0"/>
            <a:ext cx="1954212"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4"/>
          <p:cNvSpPr>
            <a:spLocks noChangeArrowheads="1"/>
          </p:cNvSpPr>
          <p:nvPr/>
        </p:nvSpPr>
        <p:spPr bwMode="auto">
          <a:xfrm>
            <a:off x="2819400" y="4724400"/>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Maximum Annual Value</a:t>
            </a:r>
          </a:p>
        </p:txBody>
      </p:sp>
      <p:sp>
        <p:nvSpPr>
          <p:cNvPr id="17416" name="Rectangle 5"/>
          <p:cNvSpPr>
            <a:spLocks noChangeArrowheads="1"/>
          </p:cNvSpPr>
          <p:nvPr/>
        </p:nvSpPr>
        <p:spPr bwMode="auto">
          <a:xfrm>
            <a:off x="2743200" y="1447800"/>
            <a:ext cx="228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b="1"/>
              <a:t>Wind velocity</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title"/>
          </p:nvPr>
        </p:nvSpPr>
        <p:spPr>
          <a:xfrm>
            <a:off x="1371600" y="457200"/>
            <a:ext cx="5715000" cy="762000"/>
          </a:xfrm>
        </p:spPr>
        <p:txBody>
          <a:bodyPr/>
          <a:lstStyle/>
          <a:p>
            <a:r>
              <a:rPr lang="en-US" altLang="en-US" sz="3600"/>
              <a:t>Case 1 Example</a:t>
            </a:r>
          </a:p>
        </p:txBody>
      </p:sp>
      <p:sp>
        <p:nvSpPr>
          <p:cNvPr id="12" name="Date Placeholder 11"/>
          <p:cNvSpPr>
            <a:spLocks noGrp="1"/>
          </p:cNvSpPr>
          <p:nvPr>
            <p:ph type="dt" sz="quarter" idx="10"/>
          </p:nvPr>
        </p:nvSpPr>
        <p:spPr/>
        <p:txBody>
          <a:bodyPr/>
          <a:lstStyle/>
          <a:p>
            <a:pPr>
              <a:defRPr/>
            </a:pPr>
            <a:r>
              <a:rPr lang="en-US"/>
              <a:t>Chapter 7</a:t>
            </a:r>
            <a:endParaRPr lang="en-US" dirty="0"/>
          </a:p>
        </p:txBody>
      </p:sp>
      <p:sp>
        <p:nvSpPr>
          <p:cNvPr id="1843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3B1A038A-6AE4-4176-A033-05B36171F341}"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graphicFrame>
        <p:nvGraphicFramePr>
          <p:cNvPr id="18434" name="Object 8"/>
          <p:cNvGraphicFramePr>
            <a:graphicFrameLocks noChangeAspect="1"/>
          </p:cNvGraphicFramePr>
          <p:nvPr/>
        </p:nvGraphicFramePr>
        <p:xfrm>
          <a:off x="457200" y="3733800"/>
          <a:ext cx="5897563" cy="2122488"/>
        </p:xfrm>
        <a:graphic>
          <a:graphicData uri="http://schemas.openxmlformats.org/presentationml/2006/ole">
            <mc:AlternateContent xmlns:mc="http://schemas.openxmlformats.org/markup-compatibility/2006">
              <mc:Choice xmlns:v="urn:schemas-microsoft-com:vml" Requires="v">
                <p:oleObj spid="_x0000_s18443" name="Equation" r:id="rId3" imgW="2400120" imgH="863280" progId="Equation.DSMT4">
                  <p:embed/>
                </p:oleObj>
              </mc:Choice>
              <mc:Fallback>
                <p:oleObj name="Equation" r:id="rId3" imgW="2400120" imgH="8632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33800"/>
                        <a:ext cx="5897563" cy="212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38" name="Picture 9" descr="j02919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19200"/>
            <a:ext cx="1552575"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0" descr="j02054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304800"/>
            <a:ext cx="18192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AutoShape 11"/>
          <p:cNvSpPr>
            <a:spLocks noChangeArrowheads="1"/>
          </p:cNvSpPr>
          <p:nvPr/>
        </p:nvSpPr>
        <p:spPr bwMode="auto">
          <a:xfrm>
            <a:off x="2514600" y="1295400"/>
            <a:ext cx="2667000" cy="1143000"/>
          </a:xfrm>
          <a:prstGeom prst="wedgeRoundRectCallout">
            <a:avLst>
              <a:gd name="adj1" fmla="val -82380"/>
              <a:gd name="adj2" fmla="val 17778"/>
              <a:gd name="adj3" fmla="val 16667"/>
            </a:avLst>
          </a:prstGeom>
          <a:solidFill>
            <a:srgbClr val="FFCCCC"/>
          </a:solidFill>
          <a:ln w="12700">
            <a:solidFill>
              <a:schemeClr val="tx1"/>
            </a:solidFill>
            <a:miter lim="800000"/>
            <a:headEnd type="none" w="sm" len="sm"/>
            <a:tailEnd type="none" w="sm" len="sm"/>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t>I designed this building to withstand winds up to 70 mph.</a:t>
            </a:r>
          </a:p>
        </p:txBody>
      </p:sp>
      <p:sp>
        <p:nvSpPr>
          <p:cNvPr id="18441" name="Text Box 12"/>
          <p:cNvSpPr txBox="1">
            <a:spLocks noChangeArrowheads="1"/>
          </p:cNvSpPr>
          <p:nvPr/>
        </p:nvSpPr>
        <p:spPr bwMode="auto">
          <a:xfrm>
            <a:off x="381000" y="3124200"/>
            <a:ext cx="4792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Assuming a normal distribution:</a:t>
            </a:r>
          </a:p>
        </p:txBody>
      </p:sp>
      <p:sp>
        <p:nvSpPr>
          <p:cNvPr id="18442" name="TextBox 10"/>
          <p:cNvSpPr txBox="1">
            <a:spLocks noChangeArrowheads="1"/>
          </p:cNvSpPr>
          <p:nvPr/>
        </p:nvSpPr>
        <p:spPr bwMode="auto">
          <a:xfrm>
            <a:off x="2209800" y="2514600"/>
            <a:ext cx="4911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Baltimore:  Mean = 55.9, k = .12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295400" y="457200"/>
            <a:ext cx="7107238" cy="790575"/>
          </a:xfrm>
          <a:noFill/>
        </p:spPr>
        <p:txBody>
          <a:bodyPr/>
          <a:lstStyle/>
          <a:p>
            <a:r>
              <a:rPr lang="en-US" altLang="en-US" sz="3200"/>
              <a:t>Case 2:  Constant Stress and Random Strength</a:t>
            </a:r>
          </a:p>
        </p:txBody>
      </p:sp>
      <p:sp>
        <p:nvSpPr>
          <p:cNvPr id="6" name="Date Placeholder 5"/>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896CD8E4-0795-4845-B956-567980A24095}"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graphicFrame>
        <p:nvGraphicFramePr>
          <p:cNvPr id="19458" name="Object 3"/>
          <p:cNvGraphicFramePr>
            <a:graphicFrameLocks/>
          </p:cNvGraphicFramePr>
          <p:nvPr/>
        </p:nvGraphicFramePr>
        <p:xfrm>
          <a:off x="717550" y="4803775"/>
          <a:ext cx="7135813" cy="730250"/>
        </p:xfrm>
        <a:graphic>
          <a:graphicData uri="http://schemas.openxmlformats.org/presentationml/2006/ole">
            <mc:AlternateContent xmlns:mc="http://schemas.openxmlformats.org/markup-compatibility/2006">
              <mc:Choice xmlns:v="urn:schemas-microsoft-com:vml" Requires="v">
                <p:oleObj spid="_x0000_s19463" name="Equation" r:id="rId4" imgW="2527200" imgH="266400" progId="Equation.3">
                  <p:embed/>
                </p:oleObj>
              </mc:Choice>
              <mc:Fallback>
                <p:oleObj name="Equation" r:id="rId4" imgW="2527200" imgH="266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4803775"/>
                        <a:ext cx="71358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4"/>
          <p:cNvGraphicFramePr>
            <a:graphicFrameLocks/>
          </p:cNvGraphicFramePr>
          <p:nvPr/>
        </p:nvGraphicFramePr>
        <p:xfrm>
          <a:off x="2286000" y="1600200"/>
          <a:ext cx="3967163" cy="2900363"/>
        </p:xfrm>
        <a:graphic>
          <a:graphicData uri="http://schemas.openxmlformats.org/presentationml/2006/ole">
            <mc:AlternateContent xmlns:mc="http://schemas.openxmlformats.org/markup-compatibility/2006">
              <mc:Choice xmlns:v="urn:schemas-microsoft-com:vml" Requires="v">
                <p:oleObj spid="_x0000_s19464" name="Document" r:id="rId6" imgW="2743200" imgH="2743200" progId="Word.Document.8">
                  <p:embed/>
                </p:oleObj>
              </mc:Choice>
              <mc:Fallback>
                <p:oleObj name="Document" r:id="rId6" imgW="2743200" imgH="2743200" progId="Word.Document.8">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600200"/>
                        <a:ext cx="3967163" cy="290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6"/>
          <p:cNvSpPr>
            <a:spLocks noGrp="1"/>
          </p:cNvSpPr>
          <p:nvPr>
            <p:ph type="title"/>
          </p:nvPr>
        </p:nvSpPr>
        <p:spPr>
          <a:xfrm>
            <a:off x="1371600" y="381000"/>
            <a:ext cx="7107238" cy="790575"/>
          </a:xfrm>
        </p:spPr>
        <p:txBody>
          <a:bodyPr/>
          <a:lstStyle/>
          <a:p>
            <a:r>
              <a:rPr lang="en-US" altLang="en-US"/>
              <a:t>Case 2 Example</a:t>
            </a:r>
          </a:p>
        </p:txBody>
      </p:sp>
      <p:sp>
        <p:nvSpPr>
          <p:cNvPr id="8" name="Date Placeholder 7"/>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01CE9C2-E0E8-448F-883A-40AE77BD20E4}"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graphicFrame>
        <p:nvGraphicFramePr>
          <p:cNvPr id="20482" name="Object 3"/>
          <p:cNvGraphicFramePr>
            <a:graphicFrameLocks/>
          </p:cNvGraphicFramePr>
          <p:nvPr/>
        </p:nvGraphicFramePr>
        <p:xfrm>
          <a:off x="463550" y="2052638"/>
          <a:ext cx="8035925" cy="2906712"/>
        </p:xfrm>
        <a:graphic>
          <a:graphicData uri="http://schemas.openxmlformats.org/presentationml/2006/ole">
            <mc:AlternateContent xmlns:mc="http://schemas.openxmlformats.org/markup-compatibility/2006">
              <mc:Choice xmlns:v="urn:schemas-microsoft-com:vml" Requires="v">
                <p:oleObj spid="_x0000_s20489" name="Document" r:id="rId4" imgW="5486400" imgH="1995480" progId="Word.Document.8">
                  <p:embed/>
                </p:oleObj>
              </mc:Choice>
              <mc:Fallback>
                <p:oleObj name="Document" r:id="rId4" imgW="5486400" imgH="199548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 y="2052638"/>
                        <a:ext cx="8035925" cy="2906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486"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105400"/>
            <a:ext cx="930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5181600"/>
            <a:ext cx="1063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7"/>
          <p:cNvSpPr txBox="1">
            <a:spLocks noChangeArrowheads="1"/>
          </p:cNvSpPr>
          <p:nvPr/>
        </p:nvSpPr>
        <p:spPr bwMode="auto">
          <a:xfrm>
            <a:off x="2590800" y="1371600"/>
            <a:ext cx="317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panose="020B0604020202020204" pitchFamily="34" charset="0"/>
              </a:rPr>
              <a:t>Material Properties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447800" y="228600"/>
            <a:ext cx="7107238" cy="885825"/>
          </a:xfrm>
        </p:spPr>
        <p:txBody>
          <a:bodyPr/>
          <a:lstStyle/>
          <a:p>
            <a:r>
              <a:rPr lang="en-US" altLang="en-US" sz="3600"/>
              <a:t>Example Case 2</a:t>
            </a:r>
          </a:p>
        </p:txBody>
      </p:sp>
      <p:sp>
        <p:nvSpPr>
          <p:cNvPr id="10" name="Date Placeholder 9"/>
          <p:cNvSpPr>
            <a:spLocks noGrp="1"/>
          </p:cNvSpPr>
          <p:nvPr>
            <p:ph type="dt" sz="quarter" idx="10"/>
          </p:nvPr>
        </p:nvSpPr>
        <p:spPr/>
        <p:txBody>
          <a:bodyPr/>
          <a:lstStyle/>
          <a:p>
            <a:pPr>
              <a:defRPr/>
            </a:pPr>
            <a:r>
              <a:rPr lang="en-US"/>
              <a:t>Chapter 7</a:t>
            </a:r>
            <a:endParaRPr lang="en-US" dirty="0"/>
          </a:p>
        </p:txBody>
      </p:sp>
      <p:sp>
        <p:nvSpPr>
          <p:cNvPr id="2"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98E2AF1-9DA3-43DA-B61D-760C6CA65D34}"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sp>
        <p:nvSpPr>
          <p:cNvPr id="21511" name="Text Box 6"/>
          <p:cNvSpPr txBox="1">
            <a:spLocks noChangeArrowheads="1"/>
          </p:cNvSpPr>
          <p:nvPr/>
        </p:nvSpPr>
        <p:spPr bwMode="auto">
          <a:xfrm>
            <a:off x="2209800" y="3733800"/>
            <a:ext cx="261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Load = s = 65 lb/in</a:t>
            </a:r>
            <a:r>
              <a:rPr lang="en-US" altLang="en-US" sz="2400" baseline="30000"/>
              <a:t>2</a:t>
            </a:r>
          </a:p>
          <a:p>
            <a:r>
              <a:rPr lang="en-US" altLang="en-US" sz="2400"/>
              <a:t>Assume normal:</a:t>
            </a:r>
          </a:p>
        </p:txBody>
      </p:sp>
      <p:pic>
        <p:nvPicPr>
          <p:cNvPr id="21512" name="Picture 8" descr="MCj035734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95600"/>
            <a:ext cx="1195388"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AutoShape 9"/>
          <p:cNvSpPr>
            <a:spLocks noChangeArrowheads="1"/>
          </p:cNvSpPr>
          <p:nvPr/>
        </p:nvSpPr>
        <p:spPr bwMode="auto">
          <a:xfrm>
            <a:off x="2133600" y="2590800"/>
            <a:ext cx="3276600" cy="1066800"/>
          </a:xfrm>
          <a:prstGeom prst="wedgeRoundRectCallout">
            <a:avLst>
              <a:gd name="adj1" fmla="val -65310"/>
              <a:gd name="adj2" fmla="val 8931"/>
              <a:gd name="adj3" fmla="val 16667"/>
            </a:avLst>
          </a:prstGeom>
          <a:solidFill>
            <a:srgbClr val="FFCCCC"/>
          </a:solidFill>
          <a:ln w="12700">
            <a:solidFill>
              <a:schemeClr val="tx1"/>
            </a:solidFill>
            <a:miter lim="800000"/>
            <a:headEnd type="none" w="sm" len="sm"/>
            <a:tailEnd type="none" w="sm" len="sm"/>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t>Observe that I am applying a constant load of 65 pounds per square inch.</a:t>
            </a:r>
          </a:p>
        </p:txBody>
      </p:sp>
      <p:graphicFrame>
        <p:nvGraphicFramePr>
          <p:cNvPr id="21506" name="Object 10"/>
          <p:cNvGraphicFramePr>
            <a:graphicFrameLocks noChangeAspect="1"/>
          </p:cNvGraphicFramePr>
          <p:nvPr/>
        </p:nvGraphicFramePr>
        <p:xfrm>
          <a:off x="685800" y="4800600"/>
          <a:ext cx="7442200" cy="1150938"/>
        </p:xfrm>
        <a:graphic>
          <a:graphicData uri="http://schemas.openxmlformats.org/presentationml/2006/ole">
            <mc:AlternateContent xmlns:mc="http://schemas.openxmlformats.org/markup-compatibility/2006">
              <mc:Choice xmlns:v="urn:schemas-microsoft-com:vml" Requires="v">
                <p:oleObj spid="_x0000_s21514" name="Equation" r:id="rId4" imgW="2793960" imgH="431640" progId="Equation.DSMT4">
                  <p:embed/>
                </p:oleObj>
              </mc:Choice>
              <mc:Fallback>
                <p:oleObj name="Equation" r:id="rId4" imgW="2793960" imgH="43164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800600"/>
                        <a:ext cx="744220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4"/>
          <p:cNvGraphicFramePr>
            <a:graphicFrameLocks noGrp="1"/>
          </p:cNvGraphicFramePr>
          <p:nvPr/>
        </p:nvGraphicFramePr>
        <p:xfrm>
          <a:off x="609600" y="1524000"/>
          <a:ext cx="8077200" cy="838200"/>
        </p:xfrm>
        <a:graphic>
          <a:graphicData uri="http://schemas.openxmlformats.org/presentationml/2006/ole">
            <mc:AlternateContent xmlns:mc="http://schemas.openxmlformats.org/markup-compatibility/2006">
              <mc:Choice xmlns:v="urn:schemas-microsoft-com:vml" Requires="v">
                <p:oleObj spid="_x0000_s21515" name="Document" r:id="rId6" imgW="5486400" imgH="1995480" progId="Word.Document.8">
                  <p:embed/>
                </p:oleObj>
              </mc:Choice>
              <mc:Fallback>
                <p:oleObj name="Document" r:id="rId6" imgW="5486400" imgH="1995480" progId="Word.Document.8">
                  <p:embed/>
                  <p:pic>
                    <p:nvPicPr>
                      <p:cNvPr id="0" name="Object 4"/>
                      <p:cNvPicPr>
                        <a:picLocks noGrp="1" noChangeArrowheads="1"/>
                      </p:cNvPicPr>
                      <p:nvPr/>
                    </p:nvPicPr>
                    <p:blipFill>
                      <a:blip r:embed="rId7">
                        <a:extLst>
                          <a:ext uri="{28A0092B-C50C-407E-A947-70E740481C1C}">
                            <a14:useLocalDpi xmlns:a14="http://schemas.microsoft.com/office/drawing/2010/main" val="0"/>
                          </a:ext>
                        </a:extLst>
                      </a:blip>
                      <a:srcRect b="73270"/>
                      <a:stretch>
                        <a:fillRect/>
                      </a:stretch>
                    </p:blipFill>
                    <p:spPr bwMode="auto">
                      <a:xfrm>
                        <a:off x="609600" y="15240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1219200" y="533400"/>
            <a:ext cx="6019800" cy="762000"/>
          </a:xfrm>
        </p:spPr>
        <p:txBody>
          <a:bodyPr/>
          <a:lstStyle/>
          <a:p>
            <a:r>
              <a:rPr lang="en-US" altLang="en-US" sz="3600"/>
              <a:t>Case 2 Lognormal Example</a:t>
            </a:r>
          </a:p>
        </p:txBody>
      </p:sp>
      <p:sp>
        <p:nvSpPr>
          <p:cNvPr id="8" name="Date Placeholder 7"/>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90FA552-4B9D-49A0-B256-0633DBC089A8}" type="slidenum">
              <a:rPr lang="en-US" altLang="en-US" sz="1400">
                <a:latin typeface="Tahoma" panose="020B0604030504040204" pitchFamily="34" charset="0"/>
              </a:rPr>
              <a:pPr/>
              <a:t>26</a:t>
            </a:fld>
            <a:endParaRPr lang="en-US" altLang="en-US" sz="1400">
              <a:latin typeface="Tahoma" panose="020B0604030504040204" pitchFamily="34" charset="0"/>
            </a:endParaRPr>
          </a:p>
        </p:txBody>
      </p:sp>
      <p:pic>
        <p:nvPicPr>
          <p:cNvPr id="22535" name="Picture 6" descr="MCj0398125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362200"/>
            <a:ext cx="1228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AutoShape 7"/>
          <p:cNvSpPr>
            <a:spLocks noChangeArrowheads="1"/>
          </p:cNvSpPr>
          <p:nvPr/>
        </p:nvSpPr>
        <p:spPr bwMode="auto">
          <a:xfrm>
            <a:off x="7239000" y="533400"/>
            <a:ext cx="1905000" cy="838200"/>
          </a:xfrm>
          <a:prstGeom prst="wedgeRoundRectCallout">
            <a:avLst>
              <a:gd name="adj1" fmla="val -20750"/>
              <a:gd name="adj2" fmla="val 184847"/>
              <a:gd name="adj3" fmla="val 16667"/>
            </a:avLst>
          </a:prstGeom>
          <a:solidFill>
            <a:srgbClr val="FFCCCC"/>
          </a:solidFill>
          <a:ln w="12700">
            <a:solidFill>
              <a:schemeClr val="tx1"/>
            </a:solidFill>
            <a:miter lim="800000"/>
            <a:headEnd type="none" w="sm" len="sm"/>
            <a:tailEnd type="none" w="sm" len="sm"/>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t>Why must they all be normal?</a:t>
            </a:r>
          </a:p>
        </p:txBody>
      </p:sp>
      <p:graphicFrame>
        <p:nvGraphicFramePr>
          <p:cNvPr id="22530" name="Object 8"/>
          <p:cNvGraphicFramePr>
            <a:graphicFrameLocks noChangeAspect="1"/>
          </p:cNvGraphicFramePr>
          <p:nvPr/>
        </p:nvGraphicFramePr>
        <p:xfrm>
          <a:off x="1066800" y="1295400"/>
          <a:ext cx="5232400" cy="4508500"/>
        </p:xfrm>
        <a:graphic>
          <a:graphicData uri="http://schemas.openxmlformats.org/presentationml/2006/ole">
            <mc:AlternateContent xmlns:mc="http://schemas.openxmlformats.org/markup-compatibility/2006">
              <mc:Choice xmlns:v="urn:schemas-microsoft-com:vml" Requires="v">
                <p:oleObj spid="_x0000_s22537" name="Equation" r:id="rId4" imgW="2565360" imgH="2209680" progId="Equation.DSMT4">
                  <p:embed/>
                </p:oleObj>
              </mc:Choice>
              <mc:Fallback>
                <p:oleObj name="Equation" r:id="rId4" imgW="2565360" imgH="220968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295400"/>
                        <a:ext cx="5232400"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9"/>
          <p:cNvGraphicFramePr>
            <a:graphicFrameLocks noChangeAspect="1"/>
          </p:cNvGraphicFramePr>
          <p:nvPr/>
        </p:nvGraphicFramePr>
        <p:xfrm>
          <a:off x="3124200" y="5181600"/>
          <a:ext cx="5791200" cy="796925"/>
        </p:xfrm>
        <a:graphic>
          <a:graphicData uri="http://schemas.openxmlformats.org/presentationml/2006/ole">
            <mc:AlternateContent xmlns:mc="http://schemas.openxmlformats.org/markup-compatibility/2006">
              <mc:Choice xmlns:v="urn:schemas-microsoft-com:vml" Requires="v">
                <p:oleObj spid="_x0000_s22538" name="Equation" r:id="rId6" imgW="3136680" imgH="431640" progId="Equation.DSMT4">
                  <p:embed/>
                </p:oleObj>
              </mc:Choice>
              <mc:Fallback>
                <p:oleObj name="Equation" r:id="rId6" imgW="3136680" imgH="43164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5181600"/>
                        <a:ext cx="57912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1295400" y="457200"/>
            <a:ext cx="7107238" cy="790575"/>
          </a:xfrm>
          <a:noFill/>
        </p:spPr>
        <p:txBody>
          <a:bodyPr/>
          <a:lstStyle/>
          <a:p>
            <a:r>
              <a:rPr lang="en-US" altLang="en-US" sz="3200"/>
              <a:t>Case 3: Random Stress and Random Strength</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FFEB23B-F4F8-4D16-A503-4E8C2252A0E9}"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graphicFrame>
        <p:nvGraphicFramePr>
          <p:cNvPr id="23554" name="Object 3"/>
          <p:cNvGraphicFramePr>
            <a:graphicFrameLocks/>
          </p:cNvGraphicFramePr>
          <p:nvPr/>
        </p:nvGraphicFramePr>
        <p:xfrm>
          <a:off x="749300" y="4198938"/>
          <a:ext cx="7789863" cy="835025"/>
        </p:xfrm>
        <a:graphic>
          <a:graphicData uri="http://schemas.openxmlformats.org/presentationml/2006/ole">
            <mc:AlternateContent xmlns:mc="http://schemas.openxmlformats.org/markup-compatibility/2006">
              <mc:Choice xmlns:v="urn:schemas-microsoft-com:vml" Requires="v">
                <p:oleObj spid="_x0000_s23562" name="Equation" r:id="rId4" imgW="2768400" imgH="304560" progId="Equation.3">
                  <p:embed/>
                </p:oleObj>
              </mc:Choice>
              <mc:Fallback>
                <p:oleObj name="Equation" r:id="rId4" imgW="2768400" imgH="3045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300" y="4198938"/>
                        <a:ext cx="77898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4"/>
          <p:cNvGraphicFramePr>
            <a:graphicFrameLocks/>
          </p:cNvGraphicFramePr>
          <p:nvPr/>
        </p:nvGraphicFramePr>
        <p:xfrm>
          <a:off x="3175000" y="5200650"/>
          <a:ext cx="4144963" cy="754063"/>
        </p:xfrm>
        <a:graphic>
          <a:graphicData uri="http://schemas.openxmlformats.org/presentationml/2006/ole">
            <mc:AlternateContent xmlns:mc="http://schemas.openxmlformats.org/markup-compatibility/2006">
              <mc:Choice xmlns:v="urn:schemas-microsoft-com:vml" Requires="v">
                <p:oleObj spid="_x0000_s23563" name="Equation" r:id="rId6" imgW="1422360" imgH="266400" progId="Equation.3">
                  <p:embed/>
                </p:oleObj>
              </mc:Choice>
              <mc:Fallback>
                <p:oleObj name="Equation" r:id="rId6" imgW="1422360" imgH="2664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0" y="5200650"/>
                        <a:ext cx="4144963"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5"/>
          <p:cNvGraphicFramePr>
            <a:graphicFrameLocks/>
          </p:cNvGraphicFramePr>
          <p:nvPr/>
        </p:nvGraphicFramePr>
        <p:xfrm>
          <a:off x="2743200" y="1447800"/>
          <a:ext cx="3738563" cy="2733675"/>
        </p:xfrm>
        <a:graphic>
          <a:graphicData uri="http://schemas.openxmlformats.org/presentationml/2006/ole">
            <mc:AlternateContent xmlns:mc="http://schemas.openxmlformats.org/markup-compatibility/2006">
              <mc:Choice xmlns:v="urn:schemas-microsoft-com:vml" Requires="v">
                <p:oleObj spid="_x0000_s23564" name="Document" r:id="rId8" imgW="2743200" imgH="2743200" progId="Word.Document.8">
                  <p:embed/>
                </p:oleObj>
              </mc:Choice>
              <mc:Fallback>
                <p:oleObj name="Document" r:id="rId8" imgW="2743200" imgH="2743200" progId="Word.Document.8">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447800"/>
                        <a:ext cx="3738563"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0" name="Rectangle 6"/>
          <p:cNvSpPr>
            <a:spLocks noChangeArrowheads="1"/>
          </p:cNvSpPr>
          <p:nvPr/>
        </p:nvSpPr>
        <p:spPr bwMode="auto">
          <a:xfrm>
            <a:off x="750888" y="2228850"/>
            <a:ext cx="1901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Interference</a:t>
            </a:r>
          </a:p>
          <a:p>
            <a:r>
              <a:rPr lang="en-US" altLang="en-US"/>
              <a:t>Theory</a:t>
            </a:r>
          </a:p>
        </p:txBody>
      </p:sp>
      <p:sp>
        <p:nvSpPr>
          <p:cNvPr id="23561" name="Arc 7"/>
          <p:cNvSpPr>
            <a:spLocks/>
          </p:cNvSpPr>
          <p:nvPr/>
        </p:nvSpPr>
        <p:spPr bwMode="auto">
          <a:xfrm>
            <a:off x="1909763" y="2824163"/>
            <a:ext cx="914400" cy="76200"/>
          </a:xfrm>
          <a:custGeom>
            <a:avLst/>
            <a:gdLst>
              <a:gd name="T0" fmla="*/ 2147483647 w 21600"/>
              <a:gd name="T1" fmla="*/ 0 h 21600"/>
              <a:gd name="T2" fmla="*/ 0 w 21600"/>
              <a:gd name="T3" fmla="*/ 334548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p:cNvSpPr>
            <a:spLocks noGrp="1" noChangeArrowheads="1"/>
          </p:cNvSpPr>
          <p:nvPr>
            <p:ph type="title"/>
          </p:nvPr>
        </p:nvSpPr>
        <p:spPr>
          <a:xfrm>
            <a:off x="1447800" y="381000"/>
            <a:ext cx="7107238" cy="790575"/>
          </a:xfrm>
        </p:spPr>
        <p:txBody>
          <a:bodyPr/>
          <a:lstStyle/>
          <a:p>
            <a:r>
              <a:rPr lang="en-US" altLang="en-US" sz="3600"/>
              <a:t>Case 3 Example - X &amp; Y Random</a:t>
            </a:r>
          </a:p>
        </p:txBody>
      </p:sp>
      <p:sp>
        <p:nvSpPr>
          <p:cNvPr id="8" name="Date Placeholder 7"/>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E5381F8-F258-4BF4-983D-EFFFBA5A5B97}"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graphicFrame>
        <p:nvGraphicFramePr>
          <p:cNvPr id="24578" name="Object 3"/>
          <p:cNvGraphicFramePr>
            <a:graphicFrameLocks noChangeAspect="1"/>
          </p:cNvGraphicFramePr>
          <p:nvPr/>
        </p:nvGraphicFramePr>
        <p:xfrm>
          <a:off x="609600" y="1600200"/>
          <a:ext cx="7696200" cy="1125538"/>
        </p:xfrm>
        <a:graphic>
          <a:graphicData uri="http://schemas.openxmlformats.org/presentationml/2006/ole">
            <mc:AlternateContent xmlns:mc="http://schemas.openxmlformats.org/markup-compatibility/2006">
              <mc:Choice xmlns:v="urn:schemas-microsoft-com:vml" Requires="v">
                <p:oleObj spid="_x0000_s24585" name="Equation" r:id="rId3" imgW="3213000" imgH="469800" progId="Equation.DSMT4">
                  <p:embed/>
                </p:oleObj>
              </mc:Choice>
              <mc:Fallback>
                <p:oleObj name="Equation" r:id="rId3" imgW="3213000" imgH="46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0200"/>
                        <a:ext cx="7696200"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24586" name="Equation" r:id="rId5" imgW="914400" imgH="198720" progId="Equation.DSMT4">
                  <p:embed/>
                </p:oleObj>
              </mc:Choice>
              <mc:Fallback>
                <p:oleObj name="Equation" r:id="rId5" imgW="914400" imgH="1987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5"/>
          <p:cNvGraphicFramePr>
            <a:graphicFrameLocks noChangeAspect="1"/>
          </p:cNvGraphicFramePr>
          <p:nvPr/>
        </p:nvGraphicFramePr>
        <p:xfrm>
          <a:off x="457200" y="2895600"/>
          <a:ext cx="7785100" cy="1400175"/>
        </p:xfrm>
        <a:graphic>
          <a:graphicData uri="http://schemas.openxmlformats.org/presentationml/2006/ole">
            <mc:AlternateContent xmlns:mc="http://schemas.openxmlformats.org/markup-compatibility/2006">
              <mc:Choice xmlns:v="urn:schemas-microsoft-com:vml" Requires="v">
                <p:oleObj spid="_x0000_s24587" name="Equation" r:id="rId7" imgW="3251160" imgH="583920" progId="Equation.DSMT4">
                  <p:embed/>
                </p:oleObj>
              </mc:Choice>
              <mc:Fallback>
                <p:oleObj name="Equation" r:id="rId7" imgW="3251160" imgH="5839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2895600"/>
                        <a:ext cx="7785100" cy="140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6"/>
          <p:cNvGraphicFramePr>
            <a:graphicFrameLocks noChangeAspect="1"/>
          </p:cNvGraphicFramePr>
          <p:nvPr/>
        </p:nvGraphicFramePr>
        <p:xfrm>
          <a:off x="990600" y="4495800"/>
          <a:ext cx="6934200" cy="1217613"/>
        </p:xfrm>
        <a:graphic>
          <a:graphicData uri="http://schemas.openxmlformats.org/presentationml/2006/ole">
            <mc:AlternateContent xmlns:mc="http://schemas.openxmlformats.org/markup-compatibility/2006">
              <mc:Choice xmlns:v="urn:schemas-microsoft-com:vml" Requires="v">
                <p:oleObj spid="_x0000_s24588" name="Equation" r:id="rId9" imgW="2895480" imgH="507960" progId="Equation.DSMT4">
                  <p:embed/>
                </p:oleObj>
              </mc:Choice>
              <mc:Fallback>
                <p:oleObj name="Equation" r:id="rId9" imgW="2895480" imgH="50796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4495800"/>
                        <a:ext cx="6934200"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1371600" y="381000"/>
            <a:ext cx="6781800" cy="762000"/>
          </a:xfrm>
        </p:spPr>
        <p:txBody>
          <a:bodyPr/>
          <a:lstStyle/>
          <a:p>
            <a:r>
              <a:rPr lang="en-US" altLang="en-US"/>
              <a:t>Continuing Case 3 Example</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3DC6985E-7F60-4BE3-91B2-8E2673B718F0}" type="slidenum">
              <a:rPr lang="en-US" altLang="en-US" sz="1400">
                <a:latin typeface="Tahoma" panose="020B0604030504040204" pitchFamily="34" charset="0"/>
              </a:rPr>
              <a:pPr/>
              <a:t>29</a:t>
            </a:fld>
            <a:endParaRPr lang="en-US" altLang="en-US" sz="1400">
              <a:latin typeface="Tahoma" panose="020B0604030504040204" pitchFamily="34" charset="0"/>
            </a:endParaRPr>
          </a:p>
        </p:txBody>
      </p:sp>
      <p:graphicFrame>
        <p:nvGraphicFramePr>
          <p:cNvPr id="25602" name="Object 3"/>
          <p:cNvGraphicFramePr>
            <a:graphicFrameLocks noChangeAspect="1"/>
          </p:cNvGraphicFramePr>
          <p:nvPr/>
        </p:nvGraphicFramePr>
        <p:xfrm>
          <a:off x="457200" y="1600200"/>
          <a:ext cx="6858000" cy="1047750"/>
        </p:xfrm>
        <a:graphic>
          <a:graphicData uri="http://schemas.openxmlformats.org/presentationml/2006/ole">
            <mc:AlternateContent xmlns:mc="http://schemas.openxmlformats.org/markup-compatibility/2006">
              <mc:Choice xmlns:v="urn:schemas-microsoft-com:vml" Requires="v">
                <p:oleObj spid="_x0000_s25608" name="Equation" r:id="rId3" imgW="3327120" imgH="507960" progId="Equation.DSMT4">
                  <p:embed/>
                </p:oleObj>
              </mc:Choice>
              <mc:Fallback>
                <p:oleObj name="Equation" r:id="rId3" imgW="3327120" imgH="5079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68580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 name="Object 4"/>
          <p:cNvGraphicFramePr>
            <a:graphicFrameLocks noChangeAspect="1"/>
          </p:cNvGraphicFramePr>
          <p:nvPr/>
        </p:nvGraphicFramePr>
        <p:xfrm>
          <a:off x="381000" y="2667000"/>
          <a:ext cx="5842000" cy="2193925"/>
        </p:xfrm>
        <a:graphic>
          <a:graphicData uri="http://schemas.openxmlformats.org/presentationml/2006/ole">
            <mc:AlternateContent xmlns:mc="http://schemas.openxmlformats.org/markup-compatibility/2006">
              <mc:Choice xmlns:v="urn:schemas-microsoft-com:vml" Requires="v">
                <p:oleObj spid="_x0000_s25609" name="Equation" r:id="rId5" imgW="3047760" imgH="1143000" progId="Equation.DSMT4">
                  <p:embed/>
                </p:oleObj>
              </mc:Choice>
              <mc:Fallback>
                <p:oleObj name="Equation" r:id="rId5" imgW="3047760" imgH="1143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667000"/>
                        <a:ext cx="5842000" cy="219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5"/>
          <p:cNvGraphicFramePr>
            <a:graphicFrameLocks noChangeAspect="1"/>
          </p:cNvGraphicFramePr>
          <p:nvPr/>
        </p:nvGraphicFramePr>
        <p:xfrm>
          <a:off x="322263" y="4876800"/>
          <a:ext cx="8821737" cy="1027113"/>
        </p:xfrm>
        <a:graphic>
          <a:graphicData uri="http://schemas.openxmlformats.org/presentationml/2006/ole">
            <mc:AlternateContent xmlns:mc="http://schemas.openxmlformats.org/markup-compatibility/2006">
              <mc:Choice xmlns:v="urn:schemas-microsoft-com:vml" Requires="v">
                <p:oleObj spid="_x0000_s25610" name="Equation" r:id="rId7" imgW="4686120" imgH="545760" progId="Equation.DSMT4">
                  <p:embed/>
                </p:oleObj>
              </mc:Choice>
              <mc:Fallback>
                <p:oleObj name="Equation" r:id="rId7" imgW="4686120" imgH="5457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263" y="4876800"/>
                        <a:ext cx="8821737"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47800" y="381000"/>
            <a:ext cx="7107238" cy="885825"/>
          </a:xfrm>
          <a:noFill/>
        </p:spPr>
        <p:txBody>
          <a:bodyPr/>
          <a:lstStyle/>
          <a:p>
            <a:r>
              <a:rPr lang="en-US" altLang="en-US"/>
              <a:t>Covariate Models</a:t>
            </a:r>
          </a:p>
        </p:txBody>
      </p:sp>
      <p:sp>
        <p:nvSpPr>
          <p:cNvPr id="48131" name="Rectangle 8"/>
          <p:cNvSpPr>
            <a:spLocks noGrp="1" noChangeArrowheads="1"/>
          </p:cNvSpPr>
          <p:nvPr>
            <p:ph idx="1"/>
          </p:nvPr>
        </p:nvSpPr>
        <p:spPr>
          <a:xfrm>
            <a:off x="381000" y="1752600"/>
            <a:ext cx="8458200" cy="3733800"/>
          </a:xfrm>
        </p:spPr>
        <p:txBody>
          <a:bodyPr/>
          <a:lstStyle/>
          <a:p>
            <a:pPr>
              <a:lnSpc>
                <a:spcPct val="90000"/>
              </a:lnSpc>
              <a:buFont typeface="Arial" panose="020B0604020202020204" pitchFamily="34" charset="0"/>
              <a:buChar char="•"/>
            </a:pPr>
            <a:r>
              <a:rPr lang="en-US" altLang="en-US"/>
              <a:t>One or more of the failure distribution parameters is a function of explanatory or covariate variables </a:t>
            </a:r>
          </a:p>
          <a:p>
            <a:pPr>
              <a:lnSpc>
                <a:spcPct val="90000"/>
              </a:lnSpc>
              <a:buFont typeface="Arial" panose="020B0604020202020204" pitchFamily="34" charset="0"/>
              <a:buChar char="•"/>
            </a:pPr>
            <a:r>
              <a:rPr lang="en-US" altLang="en-US"/>
              <a:t>Usually a physical cause and effect</a:t>
            </a:r>
          </a:p>
          <a:p>
            <a:pPr lvl="1">
              <a:lnSpc>
                <a:spcPct val="90000"/>
              </a:lnSpc>
              <a:buFont typeface="Arial" panose="020B0604020202020204" pitchFamily="34" charset="0"/>
              <a:buChar char="•"/>
            </a:pPr>
            <a:r>
              <a:rPr lang="en-US" altLang="en-US"/>
              <a:t>If cause and effect exist, then can use covariates to </a:t>
            </a:r>
            <a:r>
              <a:rPr lang="en-US" altLang="en-US" b="1"/>
              <a:t>control</a:t>
            </a:r>
            <a:r>
              <a:rPr lang="en-US" altLang="en-US"/>
              <a:t> reliability</a:t>
            </a:r>
          </a:p>
          <a:p>
            <a:pPr lvl="1">
              <a:lnSpc>
                <a:spcPct val="90000"/>
              </a:lnSpc>
              <a:buFont typeface="Arial" panose="020B0604020202020204" pitchFamily="34" charset="0"/>
              <a:buChar char="•"/>
            </a:pPr>
            <a:r>
              <a:rPr lang="en-US" altLang="en-US"/>
              <a:t>Otherwise, can only use covariates to </a:t>
            </a:r>
            <a:r>
              <a:rPr lang="en-US" altLang="en-US" b="1"/>
              <a:t>predict</a:t>
            </a:r>
            <a:r>
              <a:rPr lang="en-US" altLang="en-US"/>
              <a:t> reliability.</a:t>
            </a:r>
          </a:p>
          <a:p>
            <a:pPr lvl="1">
              <a:lnSpc>
                <a:spcPct val="90000"/>
              </a:lnSpc>
              <a:buFont typeface="Arial" panose="020B0604020202020204" pitchFamily="34" charset="0"/>
              <a:buChar char="•"/>
            </a:pPr>
            <a:r>
              <a:rPr lang="en-US" altLang="en-US"/>
              <a:t>Use design of experiments to establish cause and effect</a:t>
            </a:r>
          </a:p>
          <a:p>
            <a:pPr>
              <a:lnSpc>
                <a:spcPct val="90000"/>
              </a:lnSpc>
            </a:pPr>
            <a:endParaRPr lang="en-US" altLang="en-US"/>
          </a:p>
        </p:txBody>
      </p:sp>
      <p:sp>
        <p:nvSpPr>
          <p:cNvPr id="5" name="Date Placeholder 4"/>
          <p:cNvSpPr>
            <a:spLocks noGrp="1"/>
          </p:cNvSpPr>
          <p:nvPr>
            <p:ph type="dt" sz="quarter" idx="10"/>
          </p:nvPr>
        </p:nvSpPr>
        <p:spPr/>
        <p:txBody>
          <a:bodyPr/>
          <a:lstStyle/>
          <a:p>
            <a:pPr>
              <a:defRPr/>
            </a:pPr>
            <a:r>
              <a:rPr lang="en-US"/>
              <a:t>Chapter 7</a:t>
            </a:r>
            <a:endParaRPr lang="en-US" dirty="0"/>
          </a:p>
        </p:txBody>
      </p:sp>
      <p:sp>
        <p:nvSpPr>
          <p:cNvPr id="5734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81EF4C21-7298-45C3-8053-74A8FCC3AB5E}"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2"/>
          <p:cNvSpPr>
            <a:spLocks noGrp="1" noChangeArrowheads="1"/>
          </p:cNvSpPr>
          <p:nvPr>
            <p:ph type="title"/>
          </p:nvPr>
        </p:nvSpPr>
        <p:spPr>
          <a:xfrm>
            <a:off x="1371600" y="457200"/>
            <a:ext cx="7107238" cy="866775"/>
          </a:xfrm>
          <a:noFill/>
        </p:spPr>
        <p:txBody>
          <a:bodyPr/>
          <a:lstStyle/>
          <a:p>
            <a:r>
              <a:rPr lang="en-US" altLang="en-US" sz="3600"/>
              <a:t>Exponential Case 3</a:t>
            </a:r>
          </a:p>
        </p:txBody>
      </p:sp>
      <p:sp>
        <p:nvSpPr>
          <p:cNvPr id="10" name="Date Placeholder 9"/>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43A9D9D-D78B-4039-8292-701F58913E4B}" type="slidenum">
              <a:rPr lang="en-US" altLang="en-US" sz="1400">
                <a:latin typeface="Tahoma" panose="020B0604030504040204" pitchFamily="34" charset="0"/>
              </a:rPr>
              <a:pPr/>
              <a:t>30</a:t>
            </a:fld>
            <a:endParaRPr lang="en-US" altLang="en-US" sz="1400">
              <a:latin typeface="Tahoma" panose="020B0604030504040204" pitchFamily="34" charset="0"/>
            </a:endParaRPr>
          </a:p>
        </p:txBody>
      </p:sp>
      <p:graphicFrame>
        <p:nvGraphicFramePr>
          <p:cNvPr id="26626" name="Object 3"/>
          <p:cNvGraphicFramePr>
            <a:graphicFrameLocks/>
          </p:cNvGraphicFramePr>
          <p:nvPr/>
        </p:nvGraphicFramePr>
        <p:xfrm>
          <a:off x="698500" y="1747838"/>
          <a:ext cx="3275013" cy="806450"/>
        </p:xfrm>
        <a:graphic>
          <a:graphicData uri="http://schemas.openxmlformats.org/presentationml/2006/ole">
            <mc:AlternateContent xmlns:mc="http://schemas.openxmlformats.org/markup-compatibility/2006">
              <mc:Choice xmlns:v="urn:schemas-microsoft-com:vml" Requires="v">
                <p:oleObj spid="_x0000_s26634" name="Equation" r:id="rId4" imgW="1054080" imgH="266400" progId="Equation.3">
                  <p:embed/>
                </p:oleObj>
              </mc:Choice>
              <mc:Fallback>
                <p:oleObj name="Equation" r:id="rId4" imgW="1054080" imgH="266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 y="1747838"/>
                        <a:ext cx="32750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4"/>
          <p:cNvGraphicFramePr>
            <a:graphicFrameLocks/>
          </p:cNvGraphicFramePr>
          <p:nvPr/>
        </p:nvGraphicFramePr>
        <p:xfrm>
          <a:off x="4191000" y="1752600"/>
          <a:ext cx="4067175" cy="835025"/>
        </p:xfrm>
        <a:graphic>
          <a:graphicData uri="http://schemas.openxmlformats.org/presentationml/2006/ole">
            <mc:AlternateContent xmlns:mc="http://schemas.openxmlformats.org/markup-compatibility/2006">
              <mc:Choice xmlns:v="urn:schemas-microsoft-com:vml" Requires="v">
                <p:oleObj spid="_x0000_s26635" name="Equation" r:id="rId6" imgW="1384200" imgH="291960" progId="Equation.3">
                  <p:embed/>
                </p:oleObj>
              </mc:Choice>
              <mc:Fallback>
                <p:oleObj name="Equation" r:id="rId6" imgW="1384200" imgH="2919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752600"/>
                        <a:ext cx="406717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5"/>
          <p:cNvGraphicFramePr>
            <a:graphicFrameLocks/>
          </p:cNvGraphicFramePr>
          <p:nvPr/>
        </p:nvGraphicFramePr>
        <p:xfrm>
          <a:off x="1276350" y="2798763"/>
          <a:ext cx="4983163" cy="930275"/>
        </p:xfrm>
        <a:graphic>
          <a:graphicData uri="http://schemas.openxmlformats.org/presentationml/2006/ole">
            <mc:AlternateContent xmlns:mc="http://schemas.openxmlformats.org/markup-compatibility/2006">
              <mc:Choice xmlns:v="urn:schemas-microsoft-com:vml" Requires="v">
                <p:oleObj spid="_x0000_s26636" name="Equation" r:id="rId8" imgW="1726920" imgH="330120" progId="Equation.3">
                  <p:embed/>
                </p:oleObj>
              </mc:Choice>
              <mc:Fallback>
                <p:oleObj name="Equation" r:id="rId8" imgW="1726920" imgH="33012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6350" y="2798763"/>
                        <a:ext cx="4983163"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6"/>
          <p:cNvGraphicFramePr>
            <a:graphicFrameLocks/>
          </p:cNvGraphicFramePr>
          <p:nvPr/>
        </p:nvGraphicFramePr>
        <p:xfrm>
          <a:off x="1308100" y="3713163"/>
          <a:ext cx="4360863" cy="931862"/>
        </p:xfrm>
        <a:graphic>
          <a:graphicData uri="http://schemas.openxmlformats.org/presentationml/2006/ole">
            <mc:AlternateContent xmlns:mc="http://schemas.openxmlformats.org/markup-compatibility/2006">
              <mc:Choice xmlns:v="urn:schemas-microsoft-com:vml" Requires="v">
                <p:oleObj spid="_x0000_s26637" name="Equation" r:id="rId10" imgW="1511280" imgH="330120" progId="Equation.3">
                  <p:embed/>
                </p:oleObj>
              </mc:Choice>
              <mc:Fallback>
                <p:oleObj name="Equation" r:id="rId10" imgW="1511280" imgH="33012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8100" y="3713163"/>
                        <a:ext cx="4360863"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7"/>
          <p:cNvGraphicFramePr>
            <a:graphicFrameLocks/>
          </p:cNvGraphicFramePr>
          <p:nvPr/>
        </p:nvGraphicFramePr>
        <p:xfrm>
          <a:off x="1225550" y="4722813"/>
          <a:ext cx="6329363" cy="993775"/>
        </p:xfrm>
        <a:graphic>
          <a:graphicData uri="http://schemas.openxmlformats.org/presentationml/2006/ole">
            <mc:AlternateContent xmlns:mc="http://schemas.openxmlformats.org/markup-compatibility/2006">
              <mc:Choice xmlns:v="urn:schemas-microsoft-com:vml" Requires="v">
                <p:oleObj spid="_x0000_s26638" name="Equation" r:id="rId12" imgW="2133360" imgH="342720" progId="Equation.3">
                  <p:embed/>
                </p:oleObj>
              </mc:Choice>
              <mc:Fallback>
                <p:oleObj name="Equation" r:id="rId12" imgW="2133360" imgH="342720" progId="Equation.3">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5550" y="4722813"/>
                        <a:ext cx="6329363"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4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4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1371600" y="457200"/>
            <a:ext cx="7107238" cy="790575"/>
          </a:xfrm>
          <a:noFill/>
        </p:spPr>
        <p:txBody>
          <a:bodyPr/>
          <a:lstStyle/>
          <a:p>
            <a:r>
              <a:rPr lang="en-US" altLang="en-US" sz="3600"/>
              <a:t>Exponential Case 3 </a:t>
            </a:r>
            <a:r>
              <a:rPr lang="en-US" altLang="en-US" sz="3200"/>
              <a:t>(continued)</a:t>
            </a:r>
          </a:p>
        </p:txBody>
      </p:sp>
      <p:sp>
        <p:nvSpPr>
          <p:cNvPr id="8" name="Date Placeholder 7"/>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8CD6047-20B0-49D0-A655-63FD3C02AA7C}" type="slidenum">
              <a:rPr lang="en-US" altLang="en-US" sz="1400">
                <a:latin typeface="Tahoma" panose="020B0604030504040204" pitchFamily="34" charset="0"/>
              </a:rPr>
              <a:pPr/>
              <a:t>31</a:t>
            </a:fld>
            <a:endParaRPr lang="en-US" altLang="en-US" sz="1400">
              <a:latin typeface="Tahoma" panose="020B0604030504040204" pitchFamily="34" charset="0"/>
            </a:endParaRPr>
          </a:p>
        </p:txBody>
      </p:sp>
      <p:graphicFrame>
        <p:nvGraphicFramePr>
          <p:cNvPr id="27650" name="Object 3"/>
          <p:cNvGraphicFramePr>
            <a:graphicFrameLocks/>
          </p:cNvGraphicFramePr>
          <p:nvPr/>
        </p:nvGraphicFramePr>
        <p:xfrm>
          <a:off x="914400" y="1600200"/>
          <a:ext cx="6819900" cy="1008063"/>
        </p:xfrm>
        <a:graphic>
          <a:graphicData uri="http://schemas.openxmlformats.org/presentationml/2006/ole">
            <mc:AlternateContent xmlns:mc="http://schemas.openxmlformats.org/markup-compatibility/2006">
              <mc:Choice xmlns:v="urn:schemas-microsoft-com:vml" Requires="v">
                <p:oleObj spid="_x0000_s27656" name="Equation" r:id="rId4" imgW="2247840" imgH="342720" progId="Equation.3">
                  <p:embed/>
                </p:oleObj>
              </mc:Choice>
              <mc:Fallback>
                <p:oleObj name="Equation" r:id="rId4" imgW="2247840" imgH="34272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6819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4"/>
          <p:cNvGraphicFramePr>
            <a:graphicFrameLocks/>
          </p:cNvGraphicFramePr>
          <p:nvPr/>
        </p:nvGraphicFramePr>
        <p:xfrm>
          <a:off x="1252538" y="2692400"/>
          <a:ext cx="3497262" cy="1538288"/>
        </p:xfrm>
        <a:graphic>
          <a:graphicData uri="http://schemas.openxmlformats.org/presentationml/2006/ole">
            <mc:AlternateContent xmlns:mc="http://schemas.openxmlformats.org/markup-compatibility/2006">
              <mc:Choice xmlns:v="urn:schemas-microsoft-com:vml" Requires="v">
                <p:oleObj spid="_x0000_s27657" name="Equation" r:id="rId6" imgW="1346040" imgH="596880" progId="Equation.3">
                  <p:embed/>
                </p:oleObj>
              </mc:Choice>
              <mc:Fallback>
                <p:oleObj name="Equation" r:id="rId6" imgW="1346040" imgH="5968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2538" y="2692400"/>
                        <a:ext cx="3497262"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5"/>
          <p:cNvGraphicFramePr>
            <a:graphicFrameLocks/>
          </p:cNvGraphicFramePr>
          <p:nvPr/>
        </p:nvGraphicFramePr>
        <p:xfrm>
          <a:off x="450850" y="4598988"/>
          <a:ext cx="7872413" cy="1008062"/>
        </p:xfrm>
        <a:graphic>
          <a:graphicData uri="http://schemas.openxmlformats.org/presentationml/2006/ole">
            <mc:AlternateContent xmlns:mc="http://schemas.openxmlformats.org/markup-compatibility/2006">
              <mc:Choice xmlns:v="urn:schemas-microsoft-com:vml" Requires="v">
                <p:oleObj spid="_x0000_s27658" name="Equation" r:id="rId8" imgW="2984400" imgH="393480" progId="Equation.3">
                  <p:embed/>
                </p:oleObj>
              </mc:Choice>
              <mc:Fallback>
                <p:oleObj name="Equation" r:id="rId8" imgW="2984400" imgH="39348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 y="4598988"/>
                        <a:ext cx="7872413"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295400" y="304800"/>
            <a:ext cx="7107238" cy="942975"/>
          </a:xfrm>
          <a:noFill/>
        </p:spPr>
        <p:txBody>
          <a:bodyPr/>
          <a:lstStyle/>
          <a:p>
            <a:r>
              <a:rPr lang="en-US" altLang="en-US" sz="3600"/>
              <a:t>Exponential Case 3 </a:t>
            </a:r>
          </a:p>
        </p:txBody>
      </p:sp>
      <p:sp>
        <p:nvSpPr>
          <p:cNvPr id="5" name="Date Placeholder 4"/>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56FF9FB-771D-4F68-B4AA-57936D4F4C96}" type="slidenum">
              <a:rPr lang="en-US" altLang="en-US" sz="1400">
                <a:latin typeface="Tahoma" panose="020B0604030504040204" pitchFamily="34" charset="0"/>
              </a:rPr>
              <a:pPr/>
              <a:t>32</a:t>
            </a:fld>
            <a:endParaRPr lang="en-US" altLang="en-US" sz="1400">
              <a:latin typeface="Tahoma" panose="020B0604030504040204" pitchFamily="34" charset="0"/>
            </a:endParaRPr>
          </a:p>
        </p:txBody>
      </p:sp>
      <p:graphicFrame>
        <p:nvGraphicFramePr>
          <p:cNvPr id="28674" name="Object 3"/>
          <p:cNvGraphicFramePr>
            <a:graphicFrameLocks/>
          </p:cNvGraphicFramePr>
          <p:nvPr/>
        </p:nvGraphicFramePr>
        <p:xfrm>
          <a:off x="454025" y="1524000"/>
          <a:ext cx="8689975" cy="4411663"/>
        </p:xfrm>
        <a:graphic>
          <a:graphicData uri="http://schemas.openxmlformats.org/presentationml/2006/ole">
            <mc:AlternateContent xmlns:mc="http://schemas.openxmlformats.org/markup-compatibility/2006">
              <mc:Choice xmlns:v="urn:schemas-microsoft-com:vml" Requires="v">
                <p:oleObj spid="_x0000_s28678" name="Document" r:id="rId4" imgW="5486400" imgH="2450880" progId="Word.Document.8">
                  <p:embed/>
                </p:oleObj>
              </mc:Choice>
              <mc:Fallback>
                <p:oleObj name="Document" r:id="rId4" imgW="5486400" imgH="245088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025" y="1524000"/>
                        <a:ext cx="8689975"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1371600" y="304800"/>
            <a:ext cx="7107238" cy="790575"/>
          </a:xfrm>
          <a:noFill/>
        </p:spPr>
        <p:txBody>
          <a:bodyPr/>
          <a:lstStyle/>
          <a:p>
            <a:r>
              <a:rPr lang="en-US" altLang="en-US" sz="3600"/>
              <a:t>Static Reliability -Normal Case</a:t>
            </a:r>
          </a:p>
        </p:txBody>
      </p:sp>
      <p:sp>
        <p:nvSpPr>
          <p:cNvPr id="10" name="Date Placeholder 9"/>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98EA5FF-96D3-4101-B6DC-4AF38BBC5CB2}" type="slidenum">
              <a:rPr lang="en-US" altLang="en-US" sz="1400">
                <a:latin typeface="Tahoma" panose="020B0604030504040204" pitchFamily="34" charset="0"/>
              </a:rPr>
              <a:pPr/>
              <a:t>33</a:t>
            </a:fld>
            <a:endParaRPr lang="en-US" altLang="en-US" sz="1400">
              <a:latin typeface="Tahoma" panose="020B0604030504040204" pitchFamily="34" charset="0"/>
            </a:endParaRPr>
          </a:p>
        </p:txBody>
      </p:sp>
      <p:sp>
        <p:nvSpPr>
          <p:cNvPr id="29704" name="Rectangle 3"/>
          <p:cNvSpPr>
            <a:spLocks noChangeArrowheads="1"/>
          </p:cNvSpPr>
          <p:nvPr/>
        </p:nvSpPr>
        <p:spPr bwMode="auto">
          <a:xfrm>
            <a:off x="609600" y="4876800"/>
            <a:ext cx="3287713" cy="4397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200">
                <a:latin typeface="Arial" panose="020B0604020202020204" pitchFamily="34" charset="0"/>
              </a:rPr>
              <a:t>Y and X are independent</a:t>
            </a:r>
          </a:p>
        </p:txBody>
      </p:sp>
      <p:grpSp>
        <p:nvGrpSpPr>
          <p:cNvPr id="29705" name="Group 8"/>
          <p:cNvGrpSpPr>
            <a:grpSpLocks/>
          </p:cNvGrpSpPr>
          <p:nvPr/>
        </p:nvGrpSpPr>
        <p:grpSpPr bwMode="auto">
          <a:xfrm>
            <a:off x="609600" y="1828800"/>
            <a:ext cx="7847013" cy="2847975"/>
            <a:chOff x="231" y="1349"/>
            <a:chExt cx="4943" cy="1794"/>
          </a:xfrm>
        </p:grpSpPr>
        <p:sp>
          <p:nvSpPr>
            <p:cNvPr id="29706" name="Rectangle 4"/>
            <p:cNvSpPr>
              <a:spLocks noChangeArrowheads="1"/>
            </p:cNvSpPr>
            <p:nvPr/>
          </p:nvSpPr>
          <p:spPr bwMode="auto">
            <a:xfrm>
              <a:off x="231" y="1349"/>
              <a:ext cx="4943" cy="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200">
                  <a:latin typeface="Arial" panose="020B0604020202020204" pitchFamily="34" charset="0"/>
                </a:rPr>
                <a:t>Let X = a normal stress with mean u</a:t>
              </a:r>
              <a:r>
                <a:rPr lang="en-US" altLang="en-US" sz="2200" baseline="-25000">
                  <a:latin typeface="Arial" panose="020B0604020202020204" pitchFamily="34" charset="0"/>
                </a:rPr>
                <a:t>x</a:t>
              </a:r>
              <a:r>
                <a:rPr lang="en-US" altLang="en-US" sz="2200">
                  <a:latin typeface="Arial" panose="020B0604020202020204" pitchFamily="34" charset="0"/>
                </a:rPr>
                <a:t> and std deviation    </a:t>
              </a:r>
              <a:r>
                <a:rPr lang="en-US" altLang="en-US" sz="2200" baseline="-25000">
                  <a:latin typeface="Arial" panose="020B0604020202020204" pitchFamily="34" charset="0"/>
                </a:rPr>
                <a:t>x</a:t>
              </a:r>
              <a:r>
                <a:rPr lang="en-US" altLang="en-US" sz="2200">
                  <a:latin typeface="Arial" panose="020B0604020202020204" pitchFamily="34" charset="0"/>
                </a:rPr>
                <a:t> </a:t>
              </a:r>
            </a:p>
            <a:p>
              <a:r>
                <a:rPr lang="en-US" altLang="en-US" sz="2200">
                  <a:latin typeface="Arial" panose="020B0604020202020204" pitchFamily="34" charset="0"/>
                </a:rPr>
                <a:t>and  Y = a normal strength with mean u</a:t>
              </a:r>
              <a:r>
                <a:rPr lang="en-US" altLang="en-US" sz="2200" baseline="-25000">
                  <a:latin typeface="Arial" panose="020B0604020202020204" pitchFamily="34" charset="0"/>
                </a:rPr>
                <a:t>y</a:t>
              </a:r>
              <a:r>
                <a:rPr lang="en-US" altLang="en-US" sz="2200">
                  <a:latin typeface="Arial" panose="020B0604020202020204" pitchFamily="34" charset="0"/>
                </a:rPr>
                <a:t> and std deviation    </a:t>
              </a:r>
              <a:r>
                <a:rPr lang="en-US" altLang="en-US" sz="2200" baseline="-25000">
                  <a:latin typeface="Arial" panose="020B0604020202020204" pitchFamily="34" charset="0"/>
                </a:rPr>
                <a:t>y</a:t>
              </a:r>
              <a:r>
                <a:rPr lang="en-US" altLang="en-US" sz="2200">
                  <a:latin typeface="Arial" panose="020B0604020202020204" pitchFamily="34" charset="0"/>
                </a:rPr>
                <a:t>.</a:t>
              </a:r>
            </a:p>
            <a:p>
              <a:endParaRPr lang="en-US" altLang="en-US" sz="2200">
                <a:latin typeface="Arial" panose="020B0604020202020204" pitchFamily="34" charset="0"/>
              </a:endParaRPr>
            </a:p>
            <a:p>
              <a:r>
                <a:rPr lang="en-US" altLang="en-US" sz="2200">
                  <a:latin typeface="Arial" panose="020B0604020202020204" pitchFamily="34" charset="0"/>
                </a:rPr>
                <a:t>Then R = P(Y &gt;= X) = P(Y-X &gt;=  0) = P(W &gt;=  0)</a:t>
              </a:r>
            </a:p>
            <a:p>
              <a:endParaRPr lang="en-US" altLang="en-US" sz="2200">
                <a:latin typeface="Arial" panose="020B0604020202020204" pitchFamily="34" charset="0"/>
              </a:endParaRPr>
            </a:p>
            <a:p>
              <a:r>
                <a:rPr lang="en-US" altLang="en-US" sz="2200">
                  <a:latin typeface="Arial" panose="020B0604020202020204" pitchFamily="34" charset="0"/>
                </a:rPr>
                <a:t>where  W = Y-X, E[W] = E[Y-X] = u</a:t>
              </a:r>
              <a:r>
                <a:rPr lang="en-US" altLang="en-US" sz="2200" baseline="-25000">
                  <a:latin typeface="Arial" panose="020B0604020202020204" pitchFamily="34" charset="0"/>
                </a:rPr>
                <a:t>y</a:t>
              </a:r>
              <a:r>
                <a:rPr lang="en-US" altLang="en-US" sz="2200">
                  <a:latin typeface="Arial" panose="020B0604020202020204" pitchFamily="34" charset="0"/>
                </a:rPr>
                <a:t> - u</a:t>
              </a:r>
              <a:r>
                <a:rPr lang="en-US" altLang="en-US" sz="2200" baseline="-25000">
                  <a:latin typeface="Arial" panose="020B0604020202020204" pitchFamily="34" charset="0"/>
                </a:rPr>
                <a:t>x</a:t>
              </a:r>
              <a:r>
                <a:rPr lang="en-US" altLang="en-US" sz="2200">
                  <a:latin typeface="Arial" panose="020B0604020202020204" pitchFamily="34" charset="0"/>
                </a:rPr>
                <a:t>  and, </a:t>
              </a:r>
            </a:p>
            <a:p>
              <a:endParaRPr lang="en-US" altLang="en-US" sz="2200">
                <a:latin typeface="Arial" panose="020B0604020202020204" pitchFamily="34" charset="0"/>
              </a:endParaRPr>
            </a:p>
            <a:p>
              <a:r>
                <a:rPr lang="en-US" altLang="en-US" sz="2200">
                  <a:latin typeface="Arial" panose="020B0604020202020204" pitchFamily="34" charset="0"/>
                </a:rPr>
                <a:t>Var[W] = Var[Y-X] =</a:t>
              </a:r>
            </a:p>
          </p:txBody>
        </p:sp>
        <p:graphicFrame>
          <p:nvGraphicFramePr>
            <p:cNvPr id="29698" name="Object 5"/>
            <p:cNvGraphicFramePr>
              <a:graphicFrameLocks/>
            </p:cNvGraphicFramePr>
            <p:nvPr/>
          </p:nvGraphicFramePr>
          <p:xfrm>
            <a:off x="1897" y="2787"/>
            <a:ext cx="743" cy="356"/>
          </p:xfrm>
          <a:graphic>
            <a:graphicData uri="http://schemas.openxmlformats.org/presentationml/2006/ole">
              <mc:AlternateContent xmlns:mc="http://schemas.openxmlformats.org/markup-compatibility/2006">
                <mc:Choice xmlns:v="urn:schemas-microsoft-com:vml" Requires="v">
                  <p:oleObj spid="_x0000_s29707" name="Equation" r:id="rId4" imgW="520560" imgH="253800" progId="Equation.3">
                    <p:embed/>
                  </p:oleObj>
                </mc:Choice>
                <mc:Fallback>
                  <p:oleObj name="Equation" r:id="rId4" imgW="520560" imgH="25380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7" y="2787"/>
                          <a:ext cx="743"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6"/>
            <p:cNvGraphicFramePr>
              <a:graphicFrameLocks/>
            </p:cNvGraphicFramePr>
            <p:nvPr/>
          </p:nvGraphicFramePr>
          <p:xfrm>
            <a:off x="4557" y="1397"/>
            <a:ext cx="243" cy="222"/>
          </p:xfrm>
          <a:graphic>
            <a:graphicData uri="http://schemas.openxmlformats.org/presentationml/2006/ole">
              <mc:AlternateContent xmlns:mc="http://schemas.openxmlformats.org/markup-compatibility/2006">
                <mc:Choice xmlns:v="urn:schemas-microsoft-com:vml" Requires="v">
                  <p:oleObj spid="_x0000_s29708" name="Equation" r:id="rId6" imgW="152280" imgH="139680" progId="Equation.3">
                    <p:embed/>
                  </p:oleObj>
                </mc:Choice>
                <mc:Fallback>
                  <p:oleObj name="Equation" r:id="rId6" imgW="152280" imgH="1396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7" y="1397"/>
                          <a:ext cx="24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7"/>
            <p:cNvGraphicFramePr>
              <a:graphicFrameLocks/>
            </p:cNvGraphicFramePr>
            <p:nvPr/>
          </p:nvGraphicFramePr>
          <p:xfrm>
            <a:off x="4749" y="1589"/>
            <a:ext cx="243" cy="222"/>
          </p:xfrm>
          <a:graphic>
            <a:graphicData uri="http://schemas.openxmlformats.org/presentationml/2006/ole">
              <mc:AlternateContent xmlns:mc="http://schemas.openxmlformats.org/markup-compatibility/2006">
                <mc:Choice xmlns:v="urn:schemas-microsoft-com:vml" Requires="v">
                  <p:oleObj spid="_x0000_s29709" name="Equation" r:id="rId8" imgW="152280" imgH="139680" progId="Equation.3">
                    <p:embed/>
                  </p:oleObj>
                </mc:Choice>
                <mc:Fallback>
                  <p:oleObj name="Equation" r:id="rId8" imgW="152280" imgH="13968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9" y="1589"/>
                          <a:ext cx="24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1219200" y="457200"/>
            <a:ext cx="7107238" cy="790575"/>
          </a:xfrm>
          <a:noFill/>
        </p:spPr>
        <p:txBody>
          <a:bodyPr/>
          <a:lstStyle/>
          <a:p>
            <a:r>
              <a:rPr lang="en-US" altLang="en-US" sz="3600"/>
              <a:t>Static Reliability -Normal Case</a:t>
            </a:r>
          </a:p>
        </p:txBody>
      </p:sp>
      <p:sp>
        <p:nvSpPr>
          <p:cNvPr id="6" name="Date Placeholder 5"/>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384A0E9D-1F89-41E6-A0E9-F13526D79BBC}" type="slidenum">
              <a:rPr lang="en-US" altLang="en-US" sz="1400">
                <a:latin typeface="Tahoma" panose="020B0604030504040204" pitchFamily="34" charset="0"/>
              </a:rPr>
              <a:pPr/>
              <a:t>34</a:t>
            </a:fld>
            <a:endParaRPr lang="en-US" altLang="en-US" sz="1400">
              <a:latin typeface="Tahoma" panose="020B0604030504040204" pitchFamily="34" charset="0"/>
            </a:endParaRPr>
          </a:p>
        </p:txBody>
      </p:sp>
      <p:graphicFrame>
        <p:nvGraphicFramePr>
          <p:cNvPr id="30722" name="Object 3"/>
          <p:cNvGraphicFramePr>
            <a:graphicFrameLocks/>
          </p:cNvGraphicFramePr>
          <p:nvPr/>
        </p:nvGraphicFramePr>
        <p:xfrm>
          <a:off x="1131888" y="1911350"/>
          <a:ext cx="6488112" cy="1166813"/>
        </p:xfrm>
        <a:graphic>
          <a:graphicData uri="http://schemas.openxmlformats.org/presentationml/2006/ole">
            <mc:AlternateContent xmlns:mc="http://schemas.openxmlformats.org/markup-compatibility/2006">
              <mc:Choice xmlns:v="urn:schemas-microsoft-com:vml" Requires="v">
                <p:oleObj spid="_x0000_s30727" name="Equation" r:id="rId4" imgW="2145960" imgH="393480" progId="Equation.3">
                  <p:embed/>
                </p:oleObj>
              </mc:Choice>
              <mc:Fallback>
                <p:oleObj name="Equation" r:id="rId4" imgW="2145960" imgH="393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1888" y="1911350"/>
                        <a:ext cx="6488112"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4"/>
          <p:cNvGraphicFramePr>
            <a:graphicFrameLocks/>
          </p:cNvGraphicFramePr>
          <p:nvPr/>
        </p:nvGraphicFramePr>
        <p:xfrm>
          <a:off x="1208088" y="3656013"/>
          <a:ext cx="6107112" cy="1098550"/>
        </p:xfrm>
        <a:graphic>
          <a:graphicData uri="http://schemas.openxmlformats.org/presentationml/2006/ole">
            <mc:AlternateContent xmlns:mc="http://schemas.openxmlformats.org/markup-compatibility/2006">
              <mc:Choice xmlns:v="urn:schemas-microsoft-com:vml" Requires="v">
                <p:oleObj spid="_x0000_s30728" name="Equation" r:id="rId6" imgW="2145960" imgH="393480" progId="Equation.3">
                  <p:embed/>
                </p:oleObj>
              </mc:Choice>
              <mc:Fallback>
                <p:oleObj name="Equation" r:id="rId6" imgW="2145960" imgH="3934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8088" y="3656013"/>
                        <a:ext cx="6107112"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71600" y="457200"/>
            <a:ext cx="7107238" cy="790575"/>
          </a:xfrm>
          <a:noFill/>
        </p:spPr>
        <p:txBody>
          <a:bodyPr/>
          <a:lstStyle/>
          <a:p>
            <a:r>
              <a:rPr lang="en-US" altLang="en-US" sz="3600"/>
              <a:t>Static Reliability -Lognormal Case</a:t>
            </a:r>
          </a:p>
        </p:txBody>
      </p:sp>
      <p:sp>
        <p:nvSpPr>
          <p:cNvPr id="5" name="Date Placeholder 4"/>
          <p:cNvSpPr>
            <a:spLocks noGrp="1"/>
          </p:cNvSpPr>
          <p:nvPr>
            <p:ph type="dt" sz="quarter" idx="10"/>
          </p:nvPr>
        </p:nvSpPr>
        <p:spPr/>
        <p:txBody>
          <a:bodyPr/>
          <a:lstStyle/>
          <a:p>
            <a:pPr>
              <a:defRPr/>
            </a:pPr>
            <a:r>
              <a:rPr lang="en-US"/>
              <a:t>Chapter 7</a:t>
            </a:r>
            <a:endParaRPr lang="en-US" dirty="0"/>
          </a:p>
        </p:txBody>
      </p:sp>
      <p:sp>
        <p:nvSpPr>
          <p:cNvPr id="59394"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FD90796-FCD0-43FD-B27A-40E57B1E832C}" type="slidenum">
              <a:rPr lang="en-US" altLang="en-US" sz="1400">
                <a:latin typeface="Tahoma" panose="020B0604030504040204" pitchFamily="34" charset="0"/>
              </a:rPr>
              <a:pPr/>
              <a:t>35</a:t>
            </a:fld>
            <a:endParaRPr lang="en-US" altLang="en-US" sz="1400">
              <a:latin typeface="Tahoma" panose="020B0604030504040204" pitchFamily="34" charset="0"/>
            </a:endParaRPr>
          </a:p>
        </p:txBody>
      </p:sp>
      <p:sp>
        <p:nvSpPr>
          <p:cNvPr id="50181" name="Rectangle 3"/>
          <p:cNvSpPr>
            <a:spLocks noChangeArrowheads="1"/>
          </p:cNvSpPr>
          <p:nvPr/>
        </p:nvSpPr>
        <p:spPr bwMode="auto">
          <a:xfrm>
            <a:off x="215900" y="2217738"/>
            <a:ext cx="860742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200">
                <a:latin typeface="Arial" panose="020B0604020202020204" pitchFamily="34" charset="0"/>
              </a:rPr>
              <a:t>X = a lognormal stress with median m</a:t>
            </a:r>
            <a:r>
              <a:rPr lang="en-US" altLang="en-US" sz="2200" baseline="-25000">
                <a:latin typeface="Arial" panose="020B0604020202020204" pitchFamily="34" charset="0"/>
              </a:rPr>
              <a:t>x</a:t>
            </a:r>
            <a:r>
              <a:rPr lang="en-US" altLang="en-US" sz="2200">
                <a:latin typeface="Arial" panose="020B0604020202020204" pitchFamily="34" charset="0"/>
              </a:rPr>
              <a:t> and shape parameter s</a:t>
            </a:r>
            <a:r>
              <a:rPr lang="en-US" altLang="en-US" sz="2200" baseline="-25000">
                <a:latin typeface="Arial" panose="020B0604020202020204" pitchFamily="34" charset="0"/>
              </a:rPr>
              <a:t>x</a:t>
            </a:r>
            <a:endParaRPr lang="en-US" altLang="en-US" sz="2200">
              <a:latin typeface="Arial" panose="020B0604020202020204" pitchFamily="34" charset="0"/>
            </a:endParaRPr>
          </a:p>
          <a:p>
            <a:r>
              <a:rPr lang="en-US" altLang="en-US" sz="2200">
                <a:latin typeface="Arial" panose="020B0604020202020204" pitchFamily="34" charset="0"/>
              </a:rPr>
              <a:t>Y = a lognormal strength with median m</a:t>
            </a:r>
            <a:r>
              <a:rPr lang="en-US" altLang="en-US" sz="2200" baseline="-25000">
                <a:latin typeface="Arial" panose="020B0604020202020204" pitchFamily="34" charset="0"/>
              </a:rPr>
              <a:t>y</a:t>
            </a:r>
            <a:r>
              <a:rPr lang="en-US" altLang="en-US" sz="2200">
                <a:latin typeface="Arial" panose="020B0604020202020204" pitchFamily="34" charset="0"/>
              </a:rPr>
              <a:t> and shape parameter s</a:t>
            </a:r>
            <a:r>
              <a:rPr lang="en-US" altLang="en-US" sz="2200" baseline="-25000">
                <a:latin typeface="Arial" panose="020B0604020202020204" pitchFamily="34" charset="0"/>
              </a:rPr>
              <a:t>y</a:t>
            </a:r>
            <a:r>
              <a:rPr lang="en-US" altLang="en-US" sz="2200">
                <a:latin typeface="Arial" panose="020B0604020202020204" pitchFamily="34" charset="0"/>
              </a:rPr>
              <a:t>.</a:t>
            </a:r>
          </a:p>
          <a:p>
            <a:endParaRPr lang="en-US" altLang="en-US" sz="2200">
              <a:latin typeface="Arial" panose="020B0604020202020204" pitchFamily="34" charset="0"/>
            </a:endParaRPr>
          </a:p>
          <a:p>
            <a:r>
              <a:rPr lang="en-US" altLang="en-US" sz="2200">
                <a:latin typeface="Arial" panose="020B0604020202020204" pitchFamily="34" charset="0"/>
              </a:rPr>
              <a:t>Then R = P(Y &gt;= X) = P(Y/X  &gt;= 1)</a:t>
            </a:r>
          </a:p>
          <a:p>
            <a:endParaRPr lang="en-US" altLang="en-US" sz="2200">
              <a:latin typeface="Arial" panose="020B0604020202020204" pitchFamily="34" charset="0"/>
            </a:endParaRPr>
          </a:p>
          <a:p>
            <a:r>
              <a:rPr lang="en-US" altLang="en-US" sz="2200">
                <a:latin typeface="Arial" panose="020B0604020202020204" pitchFamily="34" charset="0"/>
              </a:rPr>
              <a:t>Let W = ln(Y/X) = ln Y - ln X, then W is normal with mean, </a:t>
            </a:r>
          </a:p>
          <a:p>
            <a:endParaRPr lang="en-US" altLang="en-US" sz="2200">
              <a:latin typeface="Arial" panose="020B0604020202020204" pitchFamily="34" charset="0"/>
            </a:endParaRPr>
          </a:p>
          <a:p>
            <a:r>
              <a:rPr lang="en-US" altLang="en-US" sz="2200">
                <a:latin typeface="Arial" panose="020B0604020202020204" pitchFamily="34" charset="0"/>
              </a:rPr>
              <a:t>W = ln(m</a:t>
            </a:r>
            <a:r>
              <a:rPr lang="en-US" altLang="en-US" sz="2200" baseline="-25000">
                <a:latin typeface="Arial" panose="020B0604020202020204" pitchFamily="34" charset="0"/>
              </a:rPr>
              <a:t>y</a:t>
            </a:r>
            <a:r>
              <a:rPr lang="en-US" altLang="en-US" sz="2200">
                <a:latin typeface="Arial" panose="020B0604020202020204" pitchFamily="34" charset="0"/>
              </a:rPr>
              <a:t>/m</a:t>
            </a:r>
            <a:r>
              <a:rPr lang="en-US" altLang="en-US" sz="2200" baseline="-25000">
                <a:latin typeface="Arial" panose="020B0604020202020204" pitchFamily="34" charset="0"/>
              </a:rPr>
              <a:t>x</a:t>
            </a:r>
            <a:r>
              <a:rPr lang="en-US" altLang="en-US" sz="2200">
                <a:latin typeface="Arial" panose="020B0604020202020204" pitchFamily="34" charset="0"/>
              </a:rPr>
              <a:t>)  and,     Var[W] = s</a:t>
            </a:r>
            <a:r>
              <a:rPr lang="en-US" altLang="en-US" sz="2200" baseline="-25000">
                <a:latin typeface="Arial" panose="020B0604020202020204" pitchFamily="34" charset="0"/>
              </a:rPr>
              <a:t>y</a:t>
            </a:r>
            <a:r>
              <a:rPr lang="en-US" altLang="en-US" sz="2200" baseline="30000">
                <a:latin typeface="Arial" panose="020B0604020202020204" pitchFamily="34" charset="0"/>
              </a:rPr>
              <a:t>2</a:t>
            </a:r>
            <a:r>
              <a:rPr lang="en-US" altLang="en-US" sz="2200">
                <a:latin typeface="Arial" panose="020B0604020202020204" pitchFamily="34" charset="0"/>
              </a:rPr>
              <a:t> + s</a:t>
            </a:r>
            <a:r>
              <a:rPr lang="en-US" altLang="en-US" sz="2200" baseline="-25000">
                <a:latin typeface="Arial" panose="020B0604020202020204" pitchFamily="34" charset="0"/>
              </a:rPr>
              <a:t>x</a:t>
            </a:r>
            <a:r>
              <a:rPr lang="en-US" altLang="en-US" sz="2200" baseline="30000">
                <a:latin typeface="Arial" panose="020B0604020202020204" pitchFamily="34" charset="0"/>
              </a:rPr>
              <a:t>2</a:t>
            </a:r>
            <a:r>
              <a:rPr lang="en-US" altLang="en-US" sz="2200">
                <a:latin typeface="Arial" panose="020B0604020202020204" pitchFamily="34" charset="0"/>
              </a:rPr>
              <a:t>  (Y and X are independent)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1295400" y="381000"/>
            <a:ext cx="7107238" cy="790575"/>
          </a:xfrm>
          <a:noFill/>
        </p:spPr>
        <p:txBody>
          <a:bodyPr/>
          <a:lstStyle/>
          <a:p>
            <a:r>
              <a:rPr lang="en-US" altLang="en-US" sz="3600"/>
              <a:t>Static Reliability -Lognormal Case</a:t>
            </a:r>
          </a:p>
        </p:txBody>
      </p:sp>
      <p:sp>
        <p:nvSpPr>
          <p:cNvPr id="6" name="Date Placeholder 5"/>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A214B3A-E717-4AF9-ABE3-57164991D809}" type="slidenum">
              <a:rPr lang="en-US" altLang="en-US" sz="1400">
                <a:latin typeface="Tahoma" panose="020B0604030504040204" pitchFamily="34" charset="0"/>
              </a:rPr>
              <a:pPr/>
              <a:t>36</a:t>
            </a:fld>
            <a:endParaRPr lang="en-US" altLang="en-US" sz="1400">
              <a:latin typeface="Tahoma" panose="020B0604030504040204" pitchFamily="34" charset="0"/>
            </a:endParaRPr>
          </a:p>
        </p:txBody>
      </p:sp>
      <p:graphicFrame>
        <p:nvGraphicFramePr>
          <p:cNvPr id="31746" name="Object 3"/>
          <p:cNvGraphicFramePr>
            <a:graphicFrameLocks/>
          </p:cNvGraphicFramePr>
          <p:nvPr/>
        </p:nvGraphicFramePr>
        <p:xfrm>
          <a:off x="268288" y="2212975"/>
          <a:ext cx="8189912" cy="820738"/>
        </p:xfrm>
        <a:graphic>
          <a:graphicData uri="http://schemas.openxmlformats.org/presentationml/2006/ole">
            <mc:AlternateContent xmlns:mc="http://schemas.openxmlformats.org/markup-compatibility/2006">
              <mc:Choice xmlns:v="urn:schemas-microsoft-com:vml" Requires="v">
                <p:oleObj spid="_x0000_s31751" name="Equation" r:id="rId4" imgW="2958840" imgH="304560" progId="Equation.3">
                  <p:embed/>
                </p:oleObj>
              </mc:Choice>
              <mc:Fallback>
                <p:oleObj name="Equation" r:id="rId4" imgW="2958840" imgH="3045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88" y="2212975"/>
                        <a:ext cx="8189912"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7" name="Object 4"/>
          <p:cNvGraphicFramePr>
            <a:graphicFrameLocks/>
          </p:cNvGraphicFramePr>
          <p:nvPr/>
        </p:nvGraphicFramePr>
        <p:xfrm>
          <a:off x="1119188" y="3462338"/>
          <a:ext cx="6013450" cy="1566862"/>
        </p:xfrm>
        <a:graphic>
          <a:graphicData uri="http://schemas.openxmlformats.org/presentationml/2006/ole">
            <mc:AlternateContent xmlns:mc="http://schemas.openxmlformats.org/markup-compatibility/2006">
              <mc:Choice xmlns:v="urn:schemas-microsoft-com:vml" Requires="v">
                <p:oleObj spid="_x0000_s31752" name="Equation" r:id="rId6" imgW="2019240" imgH="533160" progId="Equation.3">
                  <p:embed/>
                </p:oleObj>
              </mc:Choice>
              <mc:Fallback>
                <p:oleObj name="Equation" r:id="rId6" imgW="2019240" imgH="5331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9188" y="3462338"/>
                        <a:ext cx="6013450" cy="156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Rectangle 2"/>
          <p:cNvSpPr>
            <a:spLocks noGrp="1" noChangeArrowheads="1"/>
          </p:cNvSpPr>
          <p:nvPr>
            <p:ph type="title"/>
          </p:nvPr>
        </p:nvSpPr>
        <p:spPr>
          <a:xfrm>
            <a:off x="990600" y="228600"/>
            <a:ext cx="7772400" cy="1066800"/>
          </a:xfrm>
          <a:noFill/>
        </p:spPr>
        <p:txBody>
          <a:bodyPr/>
          <a:lstStyle/>
          <a:p>
            <a:r>
              <a:rPr lang="en-US" altLang="en-US" sz="3200"/>
              <a:t>Summary - Static Reliability and the Theoretical Distributions</a:t>
            </a:r>
          </a:p>
        </p:txBody>
      </p:sp>
      <p:sp>
        <p:nvSpPr>
          <p:cNvPr id="22" name="Date Placeholder 21"/>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9783A56F-00F5-419C-94E2-939940664869}" type="slidenum">
              <a:rPr lang="en-US" altLang="en-US" sz="1400">
                <a:latin typeface="Tahoma" panose="020B0604030504040204" pitchFamily="34" charset="0"/>
              </a:rPr>
              <a:pPr/>
              <a:t>37</a:t>
            </a:fld>
            <a:endParaRPr lang="en-US" altLang="en-US" sz="1400">
              <a:latin typeface="Tahoma" panose="020B0604030504040204" pitchFamily="34" charset="0"/>
            </a:endParaRPr>
          </a:p>
        </p:txBody>
      </p:sp>
      <p:sp>
        <p:nvSpPr>
          <p:cNvPr id="32784" name="Rectangle 3"/>
          <p:cNvSpPr>
            <a:spLocks noChangeArrowheads="1"/>
          </p:cNvSpPr>
          <p:nvPr/>
        </p:nvSpPr>
        <p:spPr bwMode="auto">
          <a:xfrm>
            <a:off x="685800" y="1371600"/>
            <a:ext cx="7848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		Constant	Constant	Random Stress</a:t>
            </a:r>
          </a:p>
          <a:p>
            <a:r>
              <a:rPr lang="en-US" altLang="en-US" sz="2400" u="sng">
                <a:latin typeface="Arial" panose="020B0604020202020204" pitchFamily="34" charset="0"/>
              </a:rPr>
              <a:t>Distribution	Strength k	Stress s	and strength</a:t>
            </a:r>
          </a:p>
        </p:txBody>
      </p:sp>
      <p:sp>
        <p:nvSpPr>
          <p:cNvPr id="32785" name="Rectangle 4"/>
          <p:cNvSpPr>
            <a:spLocks noChangeArrowheads="1"/>
          </p:cNvSpPr>
          <p:nvPr/>
        </p:nvSpPr>
        <p:spPr bwMode="auto">
          <a:xfrm>
            <a:off x="457200" y="2286000"/>
            <a:ext cx="16541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Exponential</a:t>
            </a:r>
          </a:p>
          <a:p>
            <a:endParaRPr lang="en-US" altLang="en-US" sz="2400"/>
          </a:p>
          <a:p>
            <a:endParaRPr lang="en-US" altLang="en-US" sz="2400"/>
          </a:p>
          <a:p>
            <a:r>
              <a:rPr lang="en-US" altLang="en-US" sz="2400"/>
              <a:t>Weibull</a:t>
            </a:r>
          </a:p>
          <a:p>
            <a:endParaRPr lang="en-US" altLang="en-US" sz="2400"/>
          </a:p>
          <a:p>
            <a:endParaRPr lang="en-US" altLang="en-US" sz="2400"/>
          </a:p>
          <a:p>
            <a:r>
              <a:rPr lang="en-US" altLang="en-US" sz="2400"/>
              <a:t>Normal</a:t>
            </a:r>
          </a:p>
          <a:p>
            <a:endParaRPr lang="en-US" altLang="en-US" sz="2400"/>
          </a:p>
          <a:p>
            <a:endParaRPr lang="en-US" altLang="en-US" sz="2400"/>
          </a:p>
          <a:p>
            <a:r>
              <a:rPr lang="en-US" altLang="en-US" sz="2400"/>
              <a:t>Lognormal</a:t>
            </a:r>
          </a:p>
        </p:txBody>
      </p:sp>
      <p:grpSp>
        <p:nvGrpSpPr>
          <p:cNvPr id="32786" name="Group 8"/>
          <p:cNvGrpSpPr>
            <a:grpSpLocks/>
          </p:cNvGrpSpPr>
          <p:nvPr/>
        </p:nvGrpSpPr>
        <p:grpSpPr bwMode="auto">
          <a:xfrm>
            <a:off x="2170113" y="2208213"/>
            <a:ext cx="5753100" cy="931862"/>
            <a:chOff x="1357" y="1765"/>
            <a:chExt cx="3624" cy="587"/>
          </a:xfrm>
        </p:grpSpPr>
        <p:graphicFrame>
          <p:nvGraphicFramePr>
            <p:cNvPr id="32778" name="Object 5"/>
            <p:cNvGraphicFramePr>
              <a:graphicFrameLocks/>
            </p:cNvGraphicFramePr>
            <p:nvPr/>
          </p:nvGraphicFramePr>
          <p:xfrm>
            <a:off x="1357" y="1765"/>
            <a:ext cx="1187" cy="484"/>
          </p:xfrm>
          <a:graphic>
            <a:graphicData uri="http://schemas.openxmlformats.org/presentationml/2006/ole">
              <mc:AlternateContent xmlns:mc="http://schemas.openxmlformats.org/markup-compatibility/2006">
                <mc:Choice xmlns:v="urn:schemas-microsoft-com:vml" Requires="v">
                  <p:oleObj spid="_x0000_s32791" name="Equation" r:id="rId4" imgW="1168200" imgH="482400" progId="Equation.3">
                    <p:embed/>
                  </p:oleObj>
                </mc:Choice>
                <mc:Fallback>
                  <p:oleObj name="Equation" r:id="rId4" imgW="1168200" imgH="48240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 y="1765"/>
                          <a:ext cx="1187" cy="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9" name="Object 6"/>
            <p:cNvGraphicFramePr>
              <a:graphicFrameLocks/>
            </p:cNvGraphicFramePr>
            <p:nvPr/>
          </p:nvGraphicFramePr>
          <p:xfrm>
            <a:off x="2749" y="1800"/>
            <a:ext cx="988" cy="504"/>
          </p:xfrm>
          <a:graphic>
            <a:graphicData uri="http://schemas.openxmlformats.org/presentationml/2006/ole">
              <mc:AlternateContent xmlns:mc="http://schemas.openxmlformats.org/markup-compatibility/2006">
                <mc:Choice xmlns:v="urn:schemas-microsoft-com:vml" Requires="v">
                  <p:oleObj spid="_x0000_s32792" name="Equation" r:id="rId6" imgW="977760" imgH="507960" progId="Equation.3">
                    <p:embed/>
                  </p:oleObj>
                </mc:Choice>
                <mc:Fallback>
                  <p:oleObj name="Equation" r:id="rId6" imgW="977760" imgH="50796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9" y="1800"/>
                          <a:ext cx="988"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0" name="Object 7"/>
            <p:cNvGraphicFramePr>
              <a:graphicFrameLocks/>
            </p:cNvGraphicFramePr>
            <p:nvPr/>
          </p:nvGraphicFramePr>
          <p:xfrm>
            <a:off x="3965" y="1769"/>
            <a:ext cx="1016" cy="583"/>
          </p:xfrm>
          <a:graphic>
            <a:graphicData uri="http://schemas.openxmlformats.org/presentationml/2006/ole">
              <mc:AlternateContent xmlns:mc="http://schemas.openxmlformats.org/markup-compatibility/2006">
                <mc:Choice xmlns:v="urn:schemas-microsoft-com:vml" Requires="v">
                  <p:oleObj spid="_x0000_s32793" name="Equation" r:id="rId8" imgW="812520" imgH="469800" progId="Equation.3">
                    <p:embed/>
                  </p:oleObj>
                </mc:Choice>
                <mc:Fallback>
                  <p:oleObj name="Equation" r:id="rId8" imgW="812520" imgH="46980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5" y="1769"/>
                          <a:ext cx="1016"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2787" name="Group 12"/>
          <p:cNvGrpSpPr>
            <a:grpSpLocks/>
          </p:cNvGrpSpPr>
          <p:nvPr/>
        </p:nvGrpSpPr>
        <p:grpSpPr bwMode="auto">
          <a:xfrm>
            <a:off x="2165350" y="3148013"/>
            <a:ext cx="6291263" cy="850900"/>
            <a:chOff x="1354" y="2357"/>
            <a:chExt cx="3963" cy="536"/>
          </a:xfrm>
        </p:grpSpPr>
        <p:graphicFrame>
          <p:nvGraphicFramePr>
            <p:cNvPr id="32776" name="Object 9"/>
            <p:cNvGraphicFramePr>
              <a:graphicFrameLocks/>
            </p:cNvGraphicFramePr>
            <p:nvPr/>
          </p:nvGraphicFramePr>
          <p:xfrm>
            <a:off x="1354" y="2376"/>
            <a:ext cx="1284" cy="504"/>
          </p:xfrm>
          <a:graphic>
            <a:graphicData uri="http://schemas.openxmlformats.org/presentationml/2006/ole">
              <mc:AlternateContent xmlns:mc="http://schemas.openxmlformats.org/markup-compatibility/2006">
                <mc:Choice xmlns:v="urn:schemas-microsoft-com:vml" Requires="v">
                  <p:oleObj spid="_x0000_s32794" name="Equation" r:id="rId10" imgW="1269720" imgH="507960" progId="Equation.3">
                    <p:embed/>
                  </p:oleObj>
                </mc:Choice>
                <mc:Fallback>
                  <p:oleObj name="Equation" r:id="rId10" imgW="1269720" imgH="507960"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4" y="2376"/>
                          <a:ext cx="1284"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7" name="Object 10"/>
            <p:cNvGraphicFramePr>
              <a:graphicFrameLocks/>
            </p:cNvGraphicFramePr>
            <p:nvPr/>
          </p:nvGraphicFramePr>
          <p:xfrm>
            <a:off x="2739" y="2357"/>
            <a:ext cx="1099" cy="536"/>
          </p:xfrm>
          <a:graphic>
            <a:graphicData uri="http://schemas.openxmlformats.org/presentationml/2006/ole">
              <mc:AlternateContent xmlns:mc="http://schemas.openxmlformats.org/markup-compatibility/2006">
                <mc:Choice xmlns:v="urn:schemas-microsoft-com:vml" Requires="v">
                  <p:oleObj spid="_x0000_s32795" name="Equation" r:id="rId12" imgW="1091880" imgH="545760" progId="Equation.3">
                    <p:embed/>
                  </p:oleObj>
                </mc:Choice>
                <mc:Fallback>
                  <p:oleObj name="Equation" r:id="rId12" imgW="1091880" imgH="545760" progId="Equation.3">
                    <p:embed/>
                    <p:pic>
                      <p:nvPicPr>
                        <p:cNvPr id="0" name="Object 1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9" y="2357"/>
                          <a:ext cx="1099"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90" name="Rectangle 11"/>
            <p:cNvSpPr>
              <a:spLocks noChangeArrowheads="1"/>
            </p:cNvSpPr>
            <p:nvPr/>
          </p:nvSpPr>
          <p:spPr bwMode="auto">
            <a:xfrm>
              <a:off x="3974" y="2563"/>
              <a:ext cx="13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latin typeface="Arial" panose="020B0604020202020204" pitchFamily="34" charset="0"/>
                </a:rPr>
                <a:t>solve numerically</a:t>
              </a:r>
            </a:p>
          </p:txBody>
        </p:sp>
      </p:grpSp>
      <p:grpSp>
        <p:nvGrpSpPr>
          <p:cNvPr id="32788" name="Group 16"/>
          <p:cNvGrpSpPr>
            <a:grpSpLocks/>
          </p:cNvGrpSpPr>
          <p:nvPr/>
        </p:nvGrpSpPr>
        <p:grpSpPr bwMode="auto">
          <a:xfrm>
            <a:off x="2182813" y="3978275"/>
            <a:ext cx="6211887" cy="1079500"/>
            <a:chOff x="1365" y="2880"/>
            <a:chExt cx="3913" cy="680"/>
          </a:xfrm>
        </p:grpSpPr>
        <p:graphicFrame>
          <p:nvGraphicFramePr>
            <p:cNvPr id="32773" name="Object 13"/>
            <p:cNvGraphicFramePr>
              <a:graphicFrameLocks/>
            </p:cNvGraphicFramePr>
            <p:nvPr/>
          </p:nvGraphicFramePr>
          <p:xfrm>
            <a:off x="1365" y="3013"/>
            <a:ext cx="1117" cy="539"/>
          </p:xfrm>
          <a:graphic>
            <a:graphicData uri="http://schemas.openxmlformats.org/presentationml/2006/ole">
              <mc:AlternateContent xmlns:mc="http://schemas.openxmlformats.org/markup-compatibility/2006">
                <mc:Choice xmlns:v="urn:schemas-microsoft-com:vml" Requires="v">
                  <p:oleObj spid="_x0000_s32796" name="Equation" r:id="rId14" imgW="990360" imgH="482400" progId="Equation.3">
                    <p:embed/>
                  </p:oleObj>
                </mc:Choice>
                <mc:Fallback>
                  <p:oleObj name="Equation" r:id="rId14" imgW="990360" imgH="482400" progId="Equation.3">
                    <p:embed/>
                    <p:pic>
                      <p:nvPicPr>
                        <p:cNvPr id="0" name="Object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65" y="3013"/>
                          <a:ext cx="1117"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14"/>
            <p:cNvGraphicFramePr>
              <a:graphicFrameLocks/>
            </p:cNvGraphicFramePr>
            <p:nvPr/>
          </p:nvGraphicFramePr>
          <p:xfrm>
            <a:off x="2568" y="2999"/>
            <a:ext cx="1297" cy="561"/>
          </p:xfrm>
          <a:graphic>
            <a:graphicData uri="http://schemas.openxmlformats.org/presentationml/2006/ole">
              <mc:AlternateContent xmlns:mc="http://schemas.openxmlformats.org/markup-compatibility/2006">
                <mc:Choice xmlns:v="urn:schemas-microsoft-com:vml" Requires="v">
                  <p:oleObj spid="_x0000_s32797" name="Equation" r:id="rId16" imgW="1155600" imgH="507960" progId="Equation.3">
                    <p:embed/>
                  </p:oleObj>
                </mc:Choice>
                <mc:Fallback>
                  <p:oleObj name="Equation" r:id="rId16" imgW="1155600" imgH="507960" progId="Equation.3">
                    <p:embed/>
                    <p:pic>
                      <p:nvPicPr>
                        <p:cNvPr id="0" name="Object 1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8" y="2999"/>
                          <a:ext cx="1297" cy="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5" name="Object 15"/>
            <p:cNvGraphicFramePr>
              <a:graphicFrameLocks/>
            </p:cNvGraphicFramePr>
            <p:nvPr/>
          </p:nvGraphicFramePr>
          <p:xfrm>
            <a:off x="4033" y="2880"/>
            <a:ext cx="1245" cy="624"/>
          </p:xfrm>
          <a:graphic>
            <a:graphicData uri="http://schemas.openxmlformats.org/presentationml/2006/ole">
              <mc:AlternateContent xmlns:mc="http://schemas.openxmlformats.org/markup-compatibility/2006">
                <mc:Choice xmlns:v="urn:schemas-microsoft-com:vml" Requires="v">
                  <p:oleObj spid="_x0000_s32798" name="Equation" r:id="rId18" imgW="1206360" imgH="609480" progId="Equation.3">
                    <p:embed/>
                  </p:oleObj>
                </mc:Choice>
                <mc:Fallback>
                  <p:oleObj name="Equation" r:id="rId18" imgW="1206360" imgH="609480" progId="Equation.3">
                    <p:embed/>
                    <p:pic>
                      <p:nvPicPr>
                        <p:cNvPr id="0" name="Object 1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3" y="2880"/>
                          <a:ext cx="1245"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2789" name="Group 20"/>
          <p:cNvGrpSpPr>
            <a:grpSpLocks/>
          </p:cNvGrpSpPr>
          <p:nvPr/>
        </p:nvGrpSpPr>
        <p:grpSpPr bwMode="auto">
          <a:xfrm>
            <a:off x="2116138" y="5045075"/>
            <a:ext cx="6462712" cy="993775"/>
            <a:chOff x="1323" y="3552"/>
            <a:chExt cx="4071" cy="626"/>
          </a:xfrm>
        </p:grpSpPr>
        <p:graphicFrame>
          <p:nvGraphicFramePr>
            <p:cNvPr id="32770" name="Object 17"/>
            <p:cNvGraphicFramePr>
              <a:graphicFrameLocks/>
            </p:cNvGraphicFramePr>
            <p:nvPr/>
          </p:nvGraphicFramePr>
          <p:xfrm>
            <a:off x="1323" y="3637"/>
            <a:ext cx="1191" cy="527"/>
          </p:xfrm>
          <a:graphic>
            <a:graphicData uri="http://schemas.openxmlformats.org/presentationml/2006/ole">
              <mc:AlternateContent xmlns:mc="http://schemas.openxmlformats.org/markup-compatibility/2006">
                <mc:Choice xmlns:v="urn:schemas-microsoft-com:vml" Requires="v">
                  <p:oleObj spid="_x0000_s32799" name="Equation" r:id="rId20" imgW="1066680" imgH="482400" progId="Equation.3">
                    <p:embed/>
                  </p:oleObj>
                </mc:Choice>
                <mc:Fallback>
                  <p:oleObj name="Equation" r:id="rId20" imgW="1066680" imgH="482400" progId="Equation.3">
                    <p:embed/>
                    <p:pic>
                      <p:nvPicPr>
                        <p:cNvPr id="0" name="Object 17"/>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23" y="3637"/>
                          <a:ext cx="1191"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1" name="Object 18"/>
            <p:cNvGraphicFramePr>
              <a:graphicFrameLocks/>
            </p:cNvGraphicFramePr>
            <p:nvPr/>
          </p:nvGraphicFramePr>
          <p:xfrm>
            <a:off x="2553" y="3623"/>
            <a:ext cx="1419" cy="555"/>
          </p:xfrm>
          <a:graphic>
            <a:graphicData uri="http://schemas.openxmlformats.org/presentationml/2006/ole">
              <mc:AlternateContent xmlns:mc="http://schemas.openxmlformats.org/markup-compatibility/2006">
                <mc:Choice xmlns:v="urn:schemas-microsoft-com:vml" Requires="v">
                  <p:oleObj spid="_x0000_s32800" name="Equation" r:id="rId22" imgW="1269720" imgH="507960" progId="Equation.3">
                    <p:embed/>
                  </p:oleObj>
                </mc:Choice>
                <mc:Fallback>
                  <p:oleObj name="Equation" r:id="rId22" imgW="1269720" imgH="507960" progId="Equation.3">
                    <p:embed/>
                    <p:pic>
                      <p:nvPicPr>
                        <p:cNvPr id="0" name="Object 18"/>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53" y="3623"/>
                          <a:ext cx="1419"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2" name="Object 19"/>
            <p:cNvGraphicFramePr>
              <a:graphicFrameLocks/>
            </p:cNvGraphicFramePr>
            <p:nvPr/>
          </p:nvGraphicFramePr>
          <p:xfrm>
            <a:off x="4103" y="3552"/>
            <a:ext cx="1291" cy="618"/>
          </p:xfrm>
          <a:graphic>
            <a:graphicData uri="http://schemas.openxmlformats.org/presentationml/2006/ole">
              <mc:AlternateContent xmlns:mc="http://schemas.openxmlformats.org/markup-compatibility/2006">
                <mc:Choice xmlns:v="urn:schemas-microsoft-com:vml" Requires="v">
                  <p:oleObj spid="_x0000_s32801" name="Equation" r:id="rId24" imgW="1257120" imgH="609480" progId="Equation.3">
                    <p:embed/>
                  </p:oleObj>
                </mc:Choice>
                <mc:Fallback>
                  <p:oleObj name="Equation" r:id="rId24" imgW="1257120" imgH="609480" progId="Equation.3">
                    <p:embed/>
                    <p:pic>
                      <p:nvPicPr>
                        <p:cNvPr id="0" name="Object 19"/>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03" y="3552"/>
                          <a:ext cx="1291" cy="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itle 1"/>
          <p:cNvSpPr>
            <a:spLocks noGrp="1"/>
          </p:cNvSpPr>
          <p:nvPr>
            <p:ph type="title"/>
          </p:nvPr>
        </p:nvSpPr>
        <p:spPr>
          <a:xfrm>
            <a:off x="1295400" y="457200"/>
            <a:ext cx="7620000" cy="790575"/>
          </a:xfrm>
        </p:spPr>
        <p:txBody>
          <a:bodyPr/>
          <a:lstStyle/>
          <a:p>
            <a:r>
              <a:rPr lang="en-US" altLang="en-US" sz="3200"/>
              <a:t>Mixed distributions:</a:t>
            </a:r>
            <a:br>
              <a:rPr lang="en-US" altLang="en-US" sz="3200"/>
            </a:br>
            <a:r>
              <a:rPr lang="en-US" altLang="en-US" sz="3200"/>
              <a:t>Exponential stress and gamma strength</a:t>
            </a:r>
          </a:p>
        </p:txBody>
      </p:sp>
      <p:sp>
        <p:nvSpPr>
          <p:cNvPr id="3" name="Date Placeholder 2"/>
          <p:cNvSpPr>
            <a:spLocks noGrp="1"/>
          </p:cNvSpPr>
          <p:nvPr>
            <p:ph type="dt" sz="quarter" idx="10"/>
          </p:nvPr>
        </p:nvSpPr>
        <p:spPr/>
        <p:txBody>
          <a:bodyPr/>
          <a:lstStyle/>
          <a:p>
            <a:pPr>
              <a:defRPr/>
            </a:pPr>
            <a:r>
              <a:rPr lang="en-US"/>
              <a:t>Chapter 7</a:t>
            </a:r>
            <a:endParaRPr lang="en-US" dirty="0"/>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6E5C407-E608-4305-A086-EE1B4FE8EBEF}" type="slidenum">
              <a:rPr lang="en-US" altLang="en-US" sz="1400">
                <a:latin typeface="Tahoma" panose="020B0604030504040204" pitchFamily="34" charset="0"/>
              </a:rPr>
              <a:pPr/>
              <a:t>38</a:t>
            </a:fld>
            <a:endParaRPr lang="en-US" altLang="en-US" sz="1400">
              <a:latin typeface="Tahoma" panose="020B0604030504040204" pitchFamily="34" charset="0"/>
            </a:endParaRPr>
          </a:p>
        </p:txBody>
      </p:sp>
      <p:sp>
        <p:nvSpPr>
          <p:cNvPr id="3380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33794" name="Object 1"/>
          <p:cNvGraphicFramePr>
            <a:graphicFrameLocks noChangeAspect="1"/>
          </p:cNvGraphicFramePr>
          <p:nvPr/>
        </p:nvGraphicFramePr>
        <p:xfrm>
          <a:off x="457200" y="1524000"/>
          <a:ext cx="4913313" cy="990600"/>
        </p:xfrm>
        <a:graphic>
          <a:graphicData uri="http://schemas.openxmlformats.org/presentationml/2006/ole">
            <mc:AlternateContent xmlns:mc="http://schemas.openxmlformats.org/markup-compatibility/2006">
              <mc:Choice xmlns:v="urn:schemas-microsoft-com:vml" Requires="v">
                <p:oleObj spid="_x0000_s33806" name="Equation" r:id="rId3" imgW="2311400" imgH="469900" progId="Equation.DSMT4">
                  <p:embed/>
                </p:oleObj>
              </mc:Choice>
              <mc:Fallback>
                <p:oleObj name="Equation" r:id="rId3" imgW="2311400" imgH="469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49133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33795" name="Object 3"/>
          <p:cNvGraphicFramePr>
            <a:graphicFrameLocks noChangeAspect="1"/>
          </p:cNvGraphicFramePr>
          <p:nvPr/>
        </p:nvGraphicFramePr>
        <p:xfrm>
          <a:off x="381000" y="2590800"/>
          <a:ext cx="7848600" cy="1627188"/>
        </p:xfrm>
        <a:graphic>
          <a:graphicData uri="http://schemas.openxmlformats.org/presentationml/2006/ole">
            <mc:AlternateContent xmlns:mc="http://schemas.openxmlformats.org/markup-compatibility/2006">
              <mc:Choice xmlns:v="urn:schemas-microsoft-com:vml" Requires="v">
                <p:oleObj spid="_x0000_s33807" name="Equation" r:id="rId5" imgW="4635500" imgH="965200" progId="Equation.DSMT4">
                  <p:embed/>
                </p:oleObj>
              </mc:Choice>
              <mc:Fallback>
                <p:oleObj name="Equation" r:id="rId5" imgW="4635500" imgH="965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590800"/>
                        <a:ext cx="784860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33796" name="Object 5"/>
          <p:cNvGraphicFramePr>
            <a:graphicFrameLocks noChangeAspect="1"/>
          </p:cNvGraphicFramePr>
          <p:nvPr/>
        </p:nvGraphicFramePr>
        <p:xfrm>
          <a:off x="304800" y="4572000"/>
          <a:ext cx="2327275" cy="800100"/>
        </p:xfrm>
        <a:graphic>
          <a:graphicData uri="http://schemas.openxmlformats.org/presentationml/2006/ole">
            <mc:AlternateContent xmlns:mc="http://schemas.openxmlformats.org/markup-compatibility/2006">
              <mc:Choice xmlns:v="urn:schemas-microsoft-com:vml" Requires="v">
                <p:oleObj spid="_x0000_s33808" name="Equation" r:id="rId7" imgW="1219200" imgH="419100" progId="Equation.DSMT4">
                  <p:embed/>
                </p:oleObj>
              </mc:Choice>
              <mc:Fallback>
                <p:oleObj name="Equation" r:id="rId7" imgW="1219200" imgH="4191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572000"/>
                        <a:ext cx="232727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33797" name="Object 7"/>
          <p:cNvGraphicFramePr>
            <a:graphicFrameLocks noChangeAspect="1"/>
          </p:cNvGraphicFramePr>
          <p:nvPr/>
        </p:nvGraphicFramePr>
        <p:xfrm>
          <a:off x="2743200" y="4495800"/>
          <a:ext cx="5399088" cy="885825"/>
        </p:xfrm>
        <a:graphic>
          <a:graphicData uri="http://schemas.openxmlformats.org/presentationml/2006/ole">
            <mc:AlternateContent xmlns:mc="http://schemas.openxmlformats.org/markup-compatibility/2006">
              <mc:Choice xmlns:v="urn:schemas-microsoft-com:vml" Requires="v">
                <p:oleObj spid="_x0000_s33809" name="Equation" r:id="rId9" imgW="3073400" imgH="508000" progId="Equation.DSMT4">
                  <p:embed/>
                </p:oleObj>
              </mc:Choice>
              <mc:Fallback>
                <p:oleObj name="Equation" r:id="rId9" imgW="3073400" imgH="5080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4495800"/>
                        <a:ext cx="5399088"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304800" y="5715000"/>
            <a:ext cx="6057900" cy="400050"/>
          </a:xfrm>
          <a:prstGeom prst="rect">
            <a:avLst/>
          </a:prstGeom>
          <a:solidFill>
            <a:schemeClr val="accent1">
              <a:lumMod val="20000"/>
              <a:lumOff val="80000"/>
            </a:schemeClr>
          </a:solidFill>
          <a:ln>
            <a:solidFill>
              <a:schemeClr val="bg2"/>
            </a:solidFill>
          </a:ln>
        </p:spPr>
        <p:txBody>
          <a:bodyPr wrap="none">
            <a:spAutoFit/>
          </a:bodyPr>
          <a:lstStyle/>
          <a:p>
            <a:pPr>
              <a:defRPr/>
            </a:pPr>
            <a:r>
              <a:rPr lang="en-US" sz="2000" dirty="0"/>
              <a:t>Gamma stress and exponential strength see Exercise 7.41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1447800" y="228600"/>
            <a:ext cx="7107238" cy="885825"/>
          </a:xfrm>
        </p:spPr>
        <p:txBody>
          <a:bodyPr/>
          <a:lstStyle/>
          <a:p>
            <a:r>
              <a:rPr lang="en-US" altLang="en-US"/>
              <a:t>Example 7.12</a:t>
            </a:r>
          </a:p>
        </p:txBody>
      </p:sp>
      <p:sp>
        <p:nvSpPr>
          <p:cNvPr id="34820" name="Content Placeholder 4"/>
          <p:cNvSpPr>
            <a:spLocks noGrp="1"/>
          </p:cNvSpPr>
          <p:nvPr>
            <p:ph idx="1"/>
          </p:nvPr>
        </p:nvSpPr>
        <p:spPr>
          <a:xfrm>
            <a:off x="457200" y="1600200"/>
            <a:ext cx="7772400" cy="4114800"/>
          </a:xfrm>
        </p:spPr>
        <p:txBody>
          <a:bodyPr/>
          <a:lstStyle/>
          <a:p>
            <a:r>
              <a:rPr lang="en-US" altLang="en-US" sz="2400"/>
              <a:t>   The stress placed on a manufactured part has been measured in a lab to be exponentially distributed with a mean of 20 psi.  Because of impurities in the manufacturing process, the strength of the part has been found to have a gamma distribution with a scale parameter of 70 psi and a shape parameter of 3.4.  Therefore,</a:t>
            </a:r>
          </a:p>
          <a:p>
            <a:endParaRPr lang="en-US" altLang="en-US"/>
          </a:p>
        </p:txBody>
      </p:sp>
      <p:sp>
        <p:nvSpPr>
          <p:cNvPr id="3" name="Date Placeholder 2"/>
          <p:cNvSpPr>
            <a:spLocks noGrp="1"/>
          </p:cNvSpPr>
          <p:nvPr>
            <p:ph type="dt" sz="quarter" idx="10"/>
          </p:nvPr>
        </p:nvSpPr>
        <p:spPr/>
        <p:txBody>
          <a:bodyPr/>
          <a:lstStyle/>
          <a:p>
            <a:pPr>
              <a:defRPr/>
            </a:pPr>
            <a:r>
              <a:rPr lang="en-US"/>
              <a:t>Chapter 7</a:t>
            </a:r>
            <a:endParaRPr lang="en-US" dirty="0"/>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CF4D888-8E1D-4A2A-B40B-4D38E46E3822}" type="slidenum">
              <a:rPr lang="en-US" altLang="en-US" sz="1400">
                <a:latin typeface="Tahoma" panose="020B0604030504040204" pitchFamily="34" charset="0"/>
              </a:rPr>
              <a:pPr/>
              <a:t>39</a:t>
            </a:fld>
            <a:endParaRPr lang="en-US" altLang="en-US" sz="1400">
              <a:latin typeface="Tahoma" panose="020B0604030504040204" pitchFamily="34" charset="0"/>
            </a:endParaRPr>
          </a:p>
        </p:txBody>
      </p:sp>
      <p:sp>
        <p:nvSpPr>
          <p:cNvPr id="3482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34818" name="Object 1"/>
          <p:cNvGraphicFramePr>
            <a:graphicFrameLocks noChangeAspect="1"/>
          </p:cNvGraphicFramePr>
          <p:nvPr/>
        </p:nvGraphicFramePr>
        <p:xfrm>
          <a:off x="762000" y="4419600"/>
          <a:ext cx="6086475" cy="1181100"/>
        </p:xfrm>
        <a:graphic>
          <a:graphicData uri="http://schemas.openxmlformats.org/presentationml/2006/ole">
            <mc:AlternateContent xmlns:mc="http://schemas.openxmlformats.org/markup-compatibility/2006">
              <mc:Choice xmlns:v="urn:schemas-microsoft-com:vml" Requires="v">
                <p:oleObj spid="_x0000_s34824" name="Equation" r:id="rId3" imgW="2552700" imgH="495300" progId="Equation.DSMT4">
                  <p:embed/>
                </p:oleObj>
              </mc:Choice>
              <mc:Fallback>
                <p:oleObj name="Equation" r:id="rId3" imgW="2552700" imgH="495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19600"/>
                        <a:ext cx="6086475"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1371600" y="457200"/>
            <a:ext cx="7107238" cy="790575"/>
          </a:xfrm>
        </p:spPr>
        <p:txBody>
          <a:bodyPr/>
          <a:lstStyle/>
          <a:p>
            <a:r>
              <a:rPr lang="en-US" altLang="en-US"/>
              <a:t>General Covariate Model</a:t>
            </a:r>
          </a:p>
        </p:txBody>
      </p:sp>
      <p:sp>
        <p:nvSpPr>
          <p:cNvPr id="8" name="Date Placeholder 7"/>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38F80D4-0BA2-4875-A099-A51C16D53BC0}"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graphicFrame>
        <p:nvGraphicFramePr>
          <p:cNvPr id="1026" name="Object 5"/>
          <p:cNvGraphicFramePr>
            <a:graphicFrameLocks/>
          </p:cNvGraphicFramePr>
          <p:nvPr/>
        </p:nvGraphicFramePr>
        <p:xfrm>
          <a:off x="914400" y="2057400"/>
          <a:ext cx="4876800" cy="698500"/>
        </p:xfrm>
        <a:graphic>
          <a:graphicData uri="http://schemas.openxmlformats.org/presentationml/2006/ole">
            <mc:AlternateContent xmlns:mc="http://schemas.openxmlformats.org/markup-compatibility/2006">
              <mc:Choice xmlns:v="urn:schemas-microsoft-com:vml" Requires="v">
                <p:oleObj spid="_x0000_s1033" name="Equation" r:id="rId3" imgW="1358640" imgH="203040" progId="Equation.3">
                  <p:embed/>
                </p:oleObj>
              </mc:Choice>
              <mc:Fallback>
                <p:oleObj name="Equation" r:id="rId3" imgW="1358640" imgH="20304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00"/>
                        <a:ext cx="48768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6"/>
          <p:cNvGraphicFramePr>
            <a:graphicFrameLocks/>
          </p:cNvGraphicFramePr>
          <p:nvPr/>
        </p:nvGraphicFramePr>
        <p:xfrm>
          <a:off x="1000125" y="3128963"/>
          <a:ext cx="1220788" cy="646112"/>
        </p:xfrm>
        <a:graphic>
          <a:graphicData uri="http://schemas.openxmlformats.org/presentationml/2006/ole">
            <mc:AlternateContent xmlns:mc="http://schemas.openxmlformats.org/markup-compatibility/2006">
              <mc:Choice xmlns:v="urn:schemas-microsoft-com:vml" Requires="v">
                <p:oleObj spid="_x0000_s1034" name="Equation" r:id="rId5" imgW="342720" imgH="190440" progId="Equation.3">
                  <p:embed/>
                </p:oleObj>
              </mc:Choice>
              <mc:Fallback>
                <p:oleObj name="Equation" r:id="rId5" imgW="342720" imgH="19044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3128963"/>
                        <a:ext cx="1220788"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7"/>
          <p:cNvSpPr>
            <a:spLocks noChangeArrowheads="1"/>
          </p:cNvSpPr>
          <p:nvPr/>
        </p:nvSpPr>
        <p:spPr bwMode="auto">
          <a:xfrm>
            <a:off x="2209800" y="3200400"/>
            <a:ext cx="580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may be a mean, median, percentile, etc.</a:t>
            </a:r>
          </a:p>
        </p:txBody>
      </p:sp>
      <p:sp>
        <p:nvSpPr>
          <p:cNvPr id="1032" name="Rectangle 8"/>
          <p:cNvSpPr>
            <a:spLocks noChangeArrowheads="1"/>
          </p:cNvSpPr>
          <p:nvPr/>
        </p:nvSpPr>
        <p:spPr bwMode="auto">
          <a:xfrm>
            <a:off x="762000" y="3962400"/>
            <a:ext cx="7931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and the x</a:t>
            </a:r>
            <a:r>
              <a:rPr lang="en-US" altLang="en-US" baseline="-25000"/>
              <a:t>i</a:t>
            </a:r>
            <a:r>
              <a:rPr lang="en-US" altLang="en-US"/>
              <a:t> may be a stress such as voltage, temperature</a:t>
            </a:r>
          </a:p>
          <a:p>
            <a:r>
              <a:rPr lang="en-US" altLang="en-US"/>
              <a:t>pressure, or humidity.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1219200" y="762000"/>
            <a:ext cx="7239000" cy="533400"/>
          </a:xfrm>
        </p:spPr>
        <p:txBody>
          <a:bodyPr/>
          <a:lstStyle/>
          <a:p>
            <a:r>
              <a:rPr lang="en-US" altLang="en-US" sz="3600"/>
              <a:t>Bonus Case 3 (no extra charge)</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33796"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C1986AA-E009-42BC-A9C6-9F3940634F4E}" type="slidenum">
              <a:rPr lang="en-US" altLang="en-US" sz="1400">
                <a:latin typeface="Tahoma" panose="020B0604030504040204" pitchFamily="34" charset="0"/>
              </a:rPr>
              <a:pPr/>
              <a:t>40</a:t>
            </a:fld>
            <a:endParaRPr lang="en-US" altLang="en-US" sz="1400">
              <a:latin typeface="Tahoma" panose="020B0604030504040204" pitchFamily="34" charset="0"/>
            </a:endParaRPr>
          </a:p>
        </p:txBody>
      </p:sp>
      <p:sp>
        <p:nvSpPr>
          <p:cNvPr id="35847" name="Text Box 3"/>
          <p:cNvSpPr txBox="1">
            <a:spLocks noChangeArrowheads="1"/>
          </p:cNvSpPr>
          <p:nvPr/>
        </p:nvSpPr>
        <p:spPr bwMode="auto">
          <a:xfrm>
            <a:off x="1600200" y="1295400"/>
            <a:ext cx="572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Normal strength and exponential stress</a:t>
            </a:r>
          </a:p>
        </p:txBody>
      </p:sp>
      <p:graphicFrame>
        <p:nvGraphicFramePr>
          <p:cNvPr id="35842" name="Object 4"/>
          <p:cNvGraphicFramePr>
            <a:graphicFrameLocks noChangeAspect="1"/>
          </p:cNvGraphicFramePr>
          <p:nvPr/>
        </p:nvGraphicFramePr>
        <p:xfrm>
          <a:off x="457200" y="1981200"/>
          <a:ext cx="7696200" cy="1381125"/>
        </p:xfrm>
        <a:graphic>
          <a:graphicData uri="http://schemas.openxmlformats.org/presentationml/2006/ole">
            <mc:AlternateContent xmlns:mc="http://schemas.openxmlformats.org/markup-compatibility/2006">
              <mc:Choice xmlns:v="urn:schemas-microsoft-com:vml" Requires="v">
                <p:oleObj spid="_x0000_s35850" name="Equation" r:id="rId3" imgW="2971800" imgH="533160" progId="Equation.DSMT4">
                  <p:embed/>
                </p:oleObj>
              </mc:Choice>
              <mc:Fallback>
                <p:oleObj name="Equation" r:id="rId3" imgW="2971800" imgH="533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769620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5"/>
          <p:cNvGraphicFramePr>
            <a:graphicFrameLocks noChangeAspect="1"/>
          </p:cNvGraphicFramePr>
          <p:nvPr/>
        </p:nvGraphicFramePr>
        <p:xfrm>
          <a:off x="457200" y="4038600"/>
          <a:ext cx="7959725" cy="1381125"/>
        </p:xfrm>
        <a:graphic>
          <a:graphicData uri="http://schemas.openxmlformats.org/presentationml/2006/ole">
            <mc:AlternateContent xmlns:mc="http://schemas.openxmlformats.org/markup-compatibility/2006">
              <mc:Choice xmlns:v="urn:schemas-microsoft-com:vml" Requires="v">
                <p:oleObj spid="_x0000_s35851" name="Equation" r:id="rId5" imgW="3073320" imgH="533160" progId="Equation.DSMT4">
                  <p:embed/>
                </p:oleObj>
              </mc:Choice>
              <mc:Fallback>
                <p:oleObj name="Equation" r:id="rId5" imgW="3073320" imgH="5331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038600"/>
                        <a:ext cx="7959725"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8" name="Text Box 6"/>
          <p:cNvSpPr txBox="1">
            <a:spLocks noChangeArrowheads="1"/>
          </p:cNvSpPr>
          <p:nvPr/>
        </p:nvSpPr>
        <p:spPr bwMode="auto">
          <a:xfrm>
            <a:off x="1447800" y="3505200"/>
            <a:ext cx="5648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exponential strength and normal stress</a:t>
            </a:r>
          </a:p>
        </p:txBody>
      </p:sp>
      <p:sp>
        <p:nvSpPr>
          <p:cNvPr id="35849" name="Text Box 7"/>
          <p:cNvSpPr txBox="1">
            <a:spLocks noChangeArrowheads="1"/>
          </p:cNvSpPr>
          <p:nvPr/>
        </p:nvSpPr>
        <p:spPr bwMode="auto">
          <a:xfrm>
            <a:off x="381000" y="5562600"/>
            <a:ext cx="756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800"/>
              <a:t>Reference:  Kapur &amp; Lamberson, </a:t>
            </a:r>
            <a:r>
              <a:rPr lang="en-US" altLang="en-US" sz="1800" i="1"/>
              <a:t>Reliability in Engineering Design</a:t>
            </a:r>
            <a:r>
              <a:rPr lang="en-US" altLang="en-US" sz="1800"/>
              <a:t>, Wiley 1977</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1066800" y="381000"/>
            <a:ext cx="7086600" cy="762000"/>
          </a:xfrm>
        </p:spPr>
        <p:txBody>
          <a:bodyPr/>
          <a:lstStyle/>
          <a:p>
            <a:r>
              <a:rPr lang="en-US" altLang="en-US"/>
              <a:t>Example of the bonus case</a:t>
            </a:r>
          </a:p>
        </p:txBody>
      </p:sp>
      <p:graphicFrame>
        <p:nvGraphicFramePr>
          <p:cNvPr id="36866" name="Object 3"/>
          <p:cNvGraphicFramePr>
            <a:graphicFrameLocks noGrp="1" noChangeAspect="1"/>
          </p:cNvGraphicFramePr>
          <p:nvPr>
            <p:ph idx="1"/>
          </p:nvPr>
        </p:nvGraphicFramePr>
        <p:xfrm>
          <a:off x="990600" y="1447800"/>
          <a:ext cx="7350125" cy="1319213"/>
        </p:xfrm>
        <a:graphic>
          <a:graphicData uri="http://schemas.openxmlformats.org/presentationml/2006/ole">
            <mc:AlternateContent xmlns:mc="http://schemas.openxmlformats.org/markup-compatibility/2006">
              <mc:Choice xmlns:v="urn:schemas-microsoft-com:vml" Requires="v">
                <p:oleObj spid="_x0000_s36872" name="Equation" r:id="rId3" imgW="2971800" imgH="533160" progId="Equation.DSMT4">
                  <p:embed/>
                </p:oleObj>
              </mc:Choice>
              <mc:Fallback>
                <p:oleObj name="Equation" r:id="rId3" imgW="2971800" imgH="533160" progId="Equation.DSMT4">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47800"/>
                        <a:ext cx="7350125" cy="131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Date Placeholder 6"/>
          <p:cNvSpPr>
            <a:spLocks noGrp="1"/>
          </p:cNvSpPr>
          <p:nvPr>
            <p:ph type="dt" sz="quarter" idx="10"/>
          </p:nvPr>
        </p:nvSpPr>
        <p:spPr/>
        <p:txBody>
          <a:bodyPr/>
          <a:lstStyle/>
          <a:p>
            <a:pPr>
              <a:defRPr/>
            </a:pPr>
            <a:r>
              <a:rPr lang="en-US"/>
              <a:t>Chapter 7</a:t>
            </a:r>
            <a:endParaRPr lang="en-US" dirty="0"/>
          </a:p>
        </p:txBody>
      </p:sp>
      <p:sp>
        <p:nvSpPr>
          <p:cNvPr id="34821"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48C770A-63A6-4FDE-BC1C-0705465F50A7}" type="slidenum">
              <a:rPr lang="en-US" altLang="en-US" sz="1400">
                <a:latin typeface="Tahoma" panose="020B0604030504040204" pitchFamily="34" charset="0"/>
              </a:rPr>
              <a:pPr/>
              <a:t>41</a:t>
            </a:fld>
            <a:endParaRPr lang="en-US" altLang="en-US" sz="1400">
              <a:latin typeface="Tahoma" panose="020B0604030504040204" pitchFamily="34" charset="0"/>
            </a:endParaRPr>
          </a:p>
        </p:txBody>
      </p:sp>
      <p:graphicFrame>
        <p:nvGraphicFramePr>
          <p:cNvPr id="36867" name="Object 4"/>
          <p:cNvGraphicFramePr>
            <a:graphicFrameLocks noChangeAspect="1"/>
          </p:cNvGraphicFramePr>
          <p:nvPr/>
        </p:nvGraphicFramePr>
        <p:xfrm>
          <a:off x="609600" y="2971800"/>
          <a:ext cx="6629400" cy="1090613"/>
        </p:xfrm>
        <a:graphic>
          <a:graphicData uri="http://schemas.openxmlformats.org/presentationml/2006/ole">
            <mc:AlternateContent xmlns:mc="http://schemas.openxmlformats.org/markup-compatibility/2006">
              <mc:Choice xmlns:v="urn:schemas-microsoft-com:vml" Requires="v">
                <p:oleObj spid="_x0000_s36873" name="Equation" r:id="rId5" imgW="2933640" imgH="482400" progId="Equation.DSMT4">
                  <p:embed/>
                </p:oleObj>
              </mc:Choice>
              <mc:Fallback>
                <p:oleObj name="Equation" r:id="rId5" imgW="2933640" imgH="482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971800"/>
                        <a:ext cx="6629400"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5"/>
          <p:cNvGraphicFramePr>
            <a:graphicFrameLocks noChangeAspect="1"/>
          </p:cNvGraphicFramePr>
          <p:nvPr/>
        </p:nvGraphicFramePr>
        <p:xfrm>
          <a:off x="609600" y="4191000"/>
          <a:ext cx="8013700" cy="1822450"/>
        </p:xfrm>
        <a:graphic>
          <a:graphicData uri="http://schemas.openxmlformats.org/presentationml/2006/ole">
            <mc:AlternateContent xmlns:mc="http://schemas.openxmlformats.org/markup-compatibility/2006">
              <mc:Choice xmlns:v="urn:schemas-microsoft-com:vml" Requires="v">
                <p:oleObj spid="_x0000_s36874" name="Equation" r:id="rId7" imgW="3238200" imgH="736560" progId="Equation.DSMT4">
                  <p:embed/>
                </p:oleObj>
              </mc:Choice>
              <mc:Fallback>
                <p:oleObj name="Equation" r:id="rId7" imgW="3238200" imgH="7365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191000"/>
                        <a:ext cx="801370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0" y="533400"/>
            <a:ext cx="4648200" cy="762000"/>
          </a:xfrm>
        </p:spPr>
        <p:txBody>
          <a:bodyPr/>
          <a:lstStyle/>
          <a:p>
            <a:r>
              <a:rPr lang="en-US" altLang="en-US"/>
              <a:t>Summary</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72706"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AF44802-E439-4761-BE7B-5746C97EFEF1}" type="slidenum">
              <a:rPr lang="en-US" altLang="en-US" sz="1400">
                <a:latin typeface="Tahoma" panose="020B0604030504040204" pitchFamily="34" charset="0"/>
              </a:rPr>
              <a:pPr/>
              <a:t>42</a:t>
            </a:fld>
            <a:endParaRPr lang="en-US" altLang="en-US" sz="1400">
              <a:latin typeface="Tahoma" panose="020B0604030504040204" pitchFamily="34" charset="0"/>
            </a:endParaRPr>
          </a:p>
        </p:txBody>
      </p:sp>
      <p:sp>
        <p:nvSpPr>
          <p:cNvPr id="51205" name="Rectangle 3"/>
          <p:cNvSpPr>
            <a:spLocks noChangeArrowheads="1"/>
          </p:cNvSpPr>
          <p:nvPr/>
        </p:nvSpPr>
        <p:spPr bwMode="auto">
          <a:xfrm>
            <a:off x="685800" y="1524000"/>
            <a:ext cx="7620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2075" tIns="46038" rIns="92075" bIns="46038"/>
          <a:lstStyle>
            <a:lvl1pPr marL="342900" indent="-342900">
              <a:defRPr sz="2800">
                <a:solidFill>
                  <a:schemeClr val="tx1"/>
                </a:solidFill>
                <a:latin typeface="Times New Roman" panose="02020603050405020304" pitchFamily="18" charset="0"/>
              </a:defRPr>
            </a:lvl1pPr>
            <a:lvl2pPr marL="800100" indent="-34290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20000"/>
              </a:spcBef>
              <a:buFontTx/>
              <a:buChar char="•"/>
            </a:pPr>
            <a:r>
              <a:rPr lang="en-US" altLang="en-US"/>
              <a:t>Covariate Models</a:t>
            </a:r>
          </a:p>
          <a:p>
            <a:pPr>
              <a:spcBef>
                <a:spcPct val="20000"/>
              </a:spcBef>
              <a:buFontTx/>
              <a:buChar char="•"/>
            </a:pPr>
            <a:r>
              <a:rPr lang="en-US" altLang="en-US"/>
              <a:t>Static Models</a:t>
            </a:r>
          </a:p>
          <a:p>
            <a:pPr lvl="1">
              <a:spcBef>
                <a:spcPct val="20000"/>
              </a:spcBef>
              <a:buFontTx/>
              <a:buChar char="•"/>
            </a:pPr>
            <a:r>
              <a:rPr lang="en-US" altLang="en-US"/>
              <a:t>Case 1 random stress</a:t>
            </a:r>
          </a:p>
          <a:p>
            <a:pPr lvl="1">
              <a:spcBef>
                <a:spcPct val="20000"/>
              </a:spcBef>
              <a:buFontTx/>
              <a:buChar char="•"/>
            </a:pPr>
            <a:r>
              <a:rPr lang="en-US" altLang="en-US"/>
              <a:t>Case 2 ransom strength</a:t>
            </a:r>
          </a:p>
          <a:p>
            <a:pPr lvl="1">
              <a:spcBef>
                <a:spcPct val="20000"/>
              </a:spcBef>
              <a:buFontTx/>
              <a:buChar char="•"/>
            </a:pPr>
            <a:r>
              <a:rPr lang="en-US" altLang="en-US"/>
              <a:t>Case 3 random stress and strength</a:t>
            </a:r>
          </a:p>
          <a:p>
            <a:pPr>
              <a:spcBef>
                <a:spcPct val="20000"/>
              </a:spcBef>
            </a:pPr>
            <a:r>
              <a:rPr lang="en-US" altLang="en-US"/>
              <a:t>Coming soon in Chapter 7</a:t>
            </a:r>
          </a:p>
          <a:p>
            <a:pPr>
              <a:spcBef>
                <a:spcPct val="20000"/>
              </a:spcBef>
              <a:buFontTx/>
              <a:buChar char="•"/>
            </a:pPr>
            <a:r>
              <a:rPr lang="en-US" altLang="en-US"/>
              <a:t>Dynamic Models</a:t>
            </a:r>
          </a:p>
          <a:p>
            <a:pPr>
              <a:spcBef>
                <a:spcPct val="20000"/>
              </a:spcBef>
              <a:buFontTx/>
              <a:buChar char="•"/>
            </a:pPr>
            <a:r>
              <a:rPr lang="en-US" altLang="en-US"/>
              <a:t>Physics of Failure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1371600" y="533400"/>
            <a:ext cx="7107238" cy="790575"/>
          </a:xfrm>
        </p:spPr>
        <p:txBody>
          <a:bodyPr/>
          <a:lstStyle/>
          <a:p>
            <a:r>
              <a:rPr lang="en-US" altLang="en-US"/>
              <a:t>The Effect of Stress</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09B5FB5-0899-4805-9DB7-576840B6AA2C}"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sp>
        <p:nvSpPr>
          <p:cNvPr id="2054" name="Text Box 5"/>
          <p:cNvSpPr txBox="1">
            <a:spLocks noChangeArrowheads="1"/>
          </p:cNvSpPr>
          <p:nvPr/>
        </p:nvSpPr>
        <p:spPr bwMode="auto">
          <a:xfrm>
            <a:off x="762000" y="2057400"/>
            <a:ext cx="69357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If x</a:t>
            </a:r>
            <a:r>
              <a:rPr lang="en-US" altLang="en-US" baseline="-25000"/>
              <a:t>1</a:t>
            </a:r>
            <a:r>
              <a:rPr lang="en-US" altLang="en-US"/>
              <a:t> and x</a:t>
            </a:r>
            <a:r>
              <a:rPr lang="en-US" altLang="en-US" baseline="-25000"/>
              <a:t>2</a:t>
            </a:r>
            <a:r>
              <a:rPr lang="en-US" altLang="en-US"/>
              <a:t> are two stress levels where x</a:t>
            </a:r>
            <a:r>
              <a:rPr lang="en-US" altLang="en-US" baseline="-25000"/>
              <a:t>2</a:t>
            </a:r>
            <a:r>
              <a:rPr lang="en-US" altLang="en-US"/>
              <a:t> &gt; x</a:t>
            </a:r>
            <a:r>
              <a:rPr lang="en-US" altLang="en-US" baseline="-25000"/>
              <a:t>1</a:t>
            </a:r>
            <a:r>
              <a:rPr lang="en-US" altLang="en-US"/>
              <a:t>, </a:t>
            </a:r>
          </a:p>
          <a:p>
            <a:r>
              <a:rPr lang="en-US" altLang="en-US"/>
              <a:t>then for all positive values of t,</a:t>
            </a:r>
          </a:p>
        </p:txBody>
      </p:sp>
      <p:graphicFrame>
        <p:nvGraphicFramePr>
          <p:cNvPr id="2050" name="Object 6"/>
          <p:cNvGraphicFramePr>
            <a:graphicFrameLocks noChangeAspect="1"/>
          </p:cNvGraphicFramePr>
          <p:nvPr/>
        </p:nvGraphicFramePr>
        <p:xfrm>
          <a:off x="2590800" y="3276600"/>
          <a:ext cx="3048000" cy="609600"/>
        </p:xfrm>
        <a:graphic>
          <a:graphicData uri="http://schemas.openxmlformats.org/presentationml/2006/ole">
            <mc:AlternateContent xmlns:mc="http://schemas.openxmlformats.org/markup-compatibility/2006">
              <mc:Choice xmlns:v="urn:schemas-microsoft-com:vml" Requires="v">
                <p:oleObj spid="_x0000_s2056" name="Equation" r:id="rId3" imgW="1143000" imgH="228600" progId="Equation.DSMT4">
                  <p:embed/>
                </p:oleObj>
              </mc:Choice>
              <mc:Fallback>
                <p:oleObj name="Equation" r:id="rId3" imgW="11430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3048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Text Box 7"/>
          <p:cNvSpPr txBox="1">
            <a:spLocks noChangeArrowheads="1"/>
          </p:cNvSpPr>
          <p:nvPr/>
        </p:nvSpPr>
        <p:spPr bwMode="auto">
          <a:xfrm>
            <a:off x="762000" y="4191000"/>
            <a:ext cx="7488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A more severe stress accelerates the time to failure.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219200" y="304800"/>
            <a:ext cx="7107238" cy="885825"/>
          </a:xfrm>
        </p:spPr>
        <p:txBody>
          <a:bodyPr/>
          <a:lstStyle/>
          <a:p>
            <a:r>
              <a:rPr lang="en-US" altLang="en-US"/>
              <a:t>Proportional Hazards Models</a:t>
            </a:r>
          </a:p>
        </p:txBody>
      </p:sp>
      <p:sp>
        <p:nvSpPr>
          <p:cNvPr id="3077" name="Rectangle 3"/>
          <p:cNvSpPr>
            <a:spLocks noGrp="1" noChangeArrowheads="1"/>
          </p:cNvSpPr>
          <p:nvPr>
            <p:ph idx="1"/>
          </p:nvPr>
        </p:nvSpPr>
        <p:spPr>
          <a:xfrm>
            <a:off x="228600" y="1676400"/>
            <a:ext cx="8229600" cy="3505200"/>
          </a:xfrm>
        </p:spPr>
        <p:txBody>
          <a:bodyPr/>
          <a:lstStyle/>
          <a:p>
            <a:pPr>
              <a:buFontTx/>
              <a:buNone/>
            </a:pPr>
            <a:r>
              <a:rPr lang="en-US" altLang="en-US"/>
              <a:t>   </a:t>
            </a:r>
            <a:r>
              <a:rPr lang="en-US" altLang="en-US" sz="2400"/>
              <a:t>Has the property that individual component hazard rate functions are proportional to each other.</a:t>
            </a:r>
          </a:p>
          <a:p>
            <a:endParaRPr lang="en-US" altLang="en-US" sz="2400"/>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2"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7DCC942-34BF-438F-B43D-BCDE0E4D50DB}"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graphicFrame>
        <p:nvGraphicFramePr>
          <p:cNvPr id="3074" name="Object 4"/>
          <p:cNvGraphicFramePr>
            <a:graphicFrameLocks noChangeAspect="1"/>
          </p:cNvGraphicFramePr>
          <p:nvPr/>
        </p:nvGraphicFramePr>
        <p:xfrm>
          <a:off x="1447800" y="2667000"/>
          <a:ext cx="5578475" cy="739775"/>
        </p:xfrm>
        <a:graphic>
          <a:graphicData uri="http://schemas.openxmlformats.org/presentationml/2006/ole">
            <mc:AlternateContent xmlns:mc="http://schemas.openxmlformats.org/markup-compatibility/2006">
              <mc:Choice xmlns:v="urn:schemas-microsoft-com:vml" Requires="v">
                <p:oleObj spid="_x0000_s3082" name="Equation" r:id="rId3" imgW="1726920" imgH="228600" progId="Equation.DSMT4">
                  <p:embed/>
                </p:oleObj>
              </mc:Choice>
              <mc:Fallback>
                <p:oleObj name="Equation" r:id="rId3" imgW="17269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667000"/>
                        <a:ext cx="5578475"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p:cNvGraphicFramePr>
            <a:graphicFrameLocks noChangeAspect="1"/>
          </p:cNvGraphicFramePr>
          <p:nvPr/>
        </p:nvGraphicFramePr>
        <p:xfrm>
          <a:off x="685800" y="3505200"/>
          <a:ext cx="7270750" cy="1138238"/>
        </p:xfrm>
        <a:graphic>
          <a:graphicData uri="http://schemas.openxmlformats.org/presentationml/2006/ole">
            <mc:AlternateContent xmlns:mc="http://schemas.openxmlformats.org/markup-compatibility/2006">
              <mc:Choice xmlns:v="urn:schemas-microsoft-com:vml" Requires="v">
                <p:oleObj spid="_x0000_s3083" name="Equation" r:id="rId5" imgW="2920680" imgH="457200" progId="Equation.DSMT4">
                  <p:embed/>
                </p:oleObj>
              </mc:Choice>
              <mc:Fallback>
                <p:oleObj name="Equation" r:id="rId5" imgW="292068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505200"/>
                        <a:ext cx="727075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6"/>
          <p:cNvSpPr txBox="1">
            <a:spLocks noChangeArrowheads="1"/>
          </p:cNvSpPr>
          <p:nvPr/>
        </p:nvSpPr>
        <p:spPr bwMode="auto">
          <a:xfrm>
            <a:off x="457200" y="5029200"/>
            <a:ext cx="72088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Not a function of time; therefore can extrapolate in stress</a:t>
            </a:r>
          </a:p>
          <a:p>
            <a:r>
              <a:rPr lang="en-US" altLang="en-US" sz="2400"/>
              <a:t>without regard to time.</a:t>
            </a:r>
          </a:p>
        </p:txBody>
      </p:sp>
      <p:sp>
        <p:nvSpPr>
          <p:cNvPr id="3081" name="Line 7"/>
          <p:cNvSpPr>
            <a:spLocks noChangeShapeType="1"/>
          </p:cNvSpPr>
          <p:nvPr/>
        </p:nvSpPr>
        <p:spPr bwMode="auto">
          <a:xfrm flipV="1">
            <a:off x="4800600" y="4419600"/>
            <a:ext cx="838200" cy="609600"/>
          </a:xfrm>
          <a:prstGeom prst="line">
            <a:avLst/>
          </a:prstGeom>
          <a:noFill/>
          <a:ln w="28575">
            <a:solidFill>
              <a:srgbClr val="660033"/>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143000" y="457200"/>
            <a:ext cx="7772400" cy="838200"/>
          </a:xfrm>
          <a:noFill/>
        </p:spPr>
        <p:txBody>
          <a:bodyPr/>
          <a:lstStyle/>
          <a:p>
            <a:r>
              <a:rPr lang="en-US" altLang="en-US" sz="3600"/>
              <a:t>Exponential Distribution</a:t>
            </a:r>
            <a:endParaRPr lang="en-US" altLang="en-US" sz="3200"/>
          </a:p>
        </p:txBody>
      </p:sp>
      <p:sp>
        <p:nvSpPr>
          <p:cNvPr id="10" name="Date Placeholder 9"/>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DF8E288-B467-4CAE-8141-5EB64FE57FE7}"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aphicFrame>
        <p:nvGraphicFramePr>
          <p:cNvPr id="4098" name="Object 3"/>
          <p:cNvGraphicFramePr>
            <a:graphicFrameLocks/>
          </p:cNvGraphicFramePr>
          <p:nvPr/>
        </p:nvGraphicFramePr>
        <p:xfrm>
          <a:off x="2971800" y="2209800"/>
          <a:ext cx="3000375" cy="1420813"/>
        </p:xfrm>
        <a:graphic>
          <a:graphicData uri="http://schemas.openxmlformats.org/presentationml/2006/ole">
            <mc:AlternateContent xmlns:mc="http://schemas.openxmlformats.org/markup-compatibility/2006">
              <mc:Choice xmlns:v="urn:schemas-microsoft-com:vml" Requires="v">
                <p:oleObj spid="_x0000_s4107" name="Equation" r:id="rId4" imgW="901440" imgH="431640" progId="Equation.3">
                  <p:embed/>
                </p:oleObj>
              </mc:Choice>
              <mc:Fallback>
                <p:oleObj name="Equation" r:id="rId4" imgW="90144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209800"/>
                        <a:ext cx="3000375"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Rectangle 4"/>
          <p:cNvSpPr>
            <a:spLocks noChangeArrowheads="1"/>
          </p:cNvSpPr>
          <p:nvPr/>
        </p:nvSpPr>
        <p:spPr bwMode="auto">
          <a:xfrm>
            <a:off x="457200" y="3505200"/>
            <a:ext cx="7705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where the a</a:t>
            </a:r>
            <a:r>
              <a:rPr lang="en-US" altLang="en-US" baseline="-25000"/>
              <a:t>i</a:t>
            </a:r>
            <a:r>
              <a:rPr lang="en-US" altLang="en-US"/>
              <a:t> are unknown parameters to be estimated</a:t>
            </a:r>
          </a:p>
          <a:p>
            <a:r>
              <a:rPr lang="en-US" altLang="en-US"/>
              <a:t>and x</a:t>
            </a:r>
            <a:r>
              <a:rPr lang="en-US" altLang="en-US" baseline="-25000"/>
              <a:t>0</a:t>
            </a:r>
            <a:r>
              <a:rPr lang="en-US" altLang="en-US"/>
              <a:t> =1.</a:t>
            </a:r>
          </a:p>
        </p:txBody>
      </p:sp>
      <p:grpSp>
        <p:nvGrpSpPr>
          <p:cNvPr id="4104" name="Group 7"/>
          <p:cNvGrpSpPr>
            <a:grpSpLocks/>
          </p:cNvGrpSpPr>
          <p:nvPr/>
        </p:nvGrpSpPr>
        <p:grpSpPr bwMode="auto">
          <a:xfrm>
            <a:off x="457200" y="4419600"/>
            <a:ext cx="6402388" cy="1401763"/>
            <a:chOff x="422" y="3168"/>
            <a:chExt cx="4033" cy="883"/>
          </a:xfrm>
        </p:grpSpPr>
        <p:graphicFrame>
          <p:nvGraphicFramePr>
            <p:cNvPr id="4099" name="Object 5"/>
            <p:cNvGraphicFramePr>
              <a:graphicFrameLocks/>
            </p:cNvGraphicFramePr>
            <p:nvPr/>
          </p:nvGraphicFramePr>
          <p:xfrm>
            <a:off x="2418" y="3168"/>
            <a:ext cx="2037" cy="883"/>
          </p:xfrm>
          <a:graphic>
            <a:graphicData uri="http://schemas.openxmlformats.org/presentationml/2006/ole">
              <mc:AlternateContent xmlns:mc="http://schemas.openxmlformats.org/markup-compatibility/2006">
                <mc:Choice xmlns:v="urn:schemas-microsoft-com:vml" Requires="v">
                  <p:oleObj spid="_x0000_s4108" name="Equation" r:id="rId6" imgW="977760" imgH="431640" progId="Equation.3">
                    <p:embed/>
                  </p:oleObj>
                </mc:Choice>
                <mc:Fallback>
                  <p:oleObj name="Equation" r:id="rId6" imgW="977760" imgH="4316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8" y="3168"/>
                          <a:ext cx="2037" cy="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6" name="Rectangle 6"/>
            <p:cNvSpPr>
              <a:spLocks noChangeArrowheads="1"/>
            </p:cNvSpPr>
            <p:nvPr/>
          </p:nvSpPr>
          <p:spPr bwMode="auto">
            <a:xfrm>
              <a:off x="422" y="3446"/>
              <a:ext cx="20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multiplicative model:</a:t>
              </a:r>
            </a:p>
          </p:txBody>
        </p:sp>
      </p:grpSp>
      <p:sp>
        <p:nvSpPr>
          <p:cNvPr id="4105" name="TextBox 8"/>
          <p:cNvSpPr txBox="1">
            <a:spLocks noChangeArrowheads="1"/>
          </p:cNvSpPr>
          <p:nvPr/>
        </p:nvSpPr>
        <p:spPr bwMode="auto">
          <a:xfrm>
            <a:off x="609600" y="1371600"/>
            <a:ext cx="75438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Has a proportional hazard rate since </a:t>
            </a:r>
            <a:r>
              <a:rPr lang="en-US" altLang="en-US">
                <a:sym typeface="Symbol" panose="05050102010706020507" pitchFamily="18" charset="2"/>
              </a:rPr>
              <a:t>(t) is a constant and </a:t>
            </a:r>
            <a:r>
              <a:rPr lang="en-US" altLang="en-US" baseline="-25000">
                <a:sym typeface="Symbol" panose="05050102010706020507" pitchFamily="18" charset="2"/>
              </a:rPr>
              <a:t>0</a:t>
            </a:r>
            <a:r>
              <a:rPr lang="en-US" altLang="en-US">
                <a:sym typeface="Symbol" panose="05050102010706020507" pitchFamily="18" charset="2"/>
              </a:rPr>
              <a:t>(t) =1</a:t>
            </a:r>
          </a:p>
          <a:p>
            <a:endParaRPr lang="en-US" altLang="en-US" sz="2400"/>
          </a:p>
          <a:p>
            <a:r>
              <a:rPr lang="en-US" altLang="en-US" sz="2400"/>
              <a:t>linear model:</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990600" y="533400"/>
            <a:ext cx="7924800" cy="762000"/>
          </a:xfrm>
          <a:noFill/>
        </p:spPr>
        <p:txBody>
          <a:bodyPr/>
          <a:lstStyle/>
          <a:p>
            <a:r>
              <a:rPr lang="en-US" altLang="en-US" sz="3200"/>
              <a:t>Example – Exponential Multiplicative Model</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a:xfrm>
            <a:off x="7239000" y="6400800"/>
            <a:ext cx="1905000" cy="457200"/>
          </a:xfrm>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F0D7920-32AD-4EBD-8336-34D8BEF3A25F}"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graphicFrame>
        <p:nvGraphicFramePr>
          <p:cNvPr id="5122" name="Object 3"/>
          <p:cNvGraphicFramePr>
            <a:graphicFrameLocks/>
          </p:cNvGraphicFramePr>
          <p:nvPr/>
        </p:nvGraphicFramePr>
        <p:xfrm>
          <a:off x="1066800" y="1828800"/>
          <a:ext cx="6477000" cy="914400"/>
        </p:xfrm>
        <a:graphic>
          <a:graphicData uri="http://schemas.openxmlformats.org/presentationml/2006/ole">
            <mc:AlternateContent xmlns:mc="http://schemas.openxmlformats.org/markup-compatibility/2006">
              <mc:Choice xmlns:v="urn:schemas-microsoft-com:vml" Requires="v">
                <p:oleObj spid="_x0000_s5128" name="Equation" r:id="rId4" imgW="2958840" imgH="520560" progId="Equation.3">
                  <p:embed/>
                </p:oleObj>
              </mc:Choice>
              <mc:Fallback>
                <p:oleObj name="Equation" r:id="rId4" imgW="2958840" imgH="5205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6477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Rectangle 4"/>
          <p:cNvSpPr>
            <a:spLocks noChangeArrowheads="1"/>
          </p:cNvSpPr>
          <p:nvPr/>
        </p:nvSpPr>
        <p:spPr bwMode="auto">
          <a:xfrm>
            <a:off x="1066800" y="1295400"/>
            <a:ext cx="363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Failure rate of ball bearings:</a:t>
            </a:r>
          </a:p>
        </p:txBody>
      </p:sp>
      <p:sp>
        <p:nvSpPr>
          <p:cNvPr id="5127" name="Rectangle 5"/>
          <p:cNvSpPr>
            <a:spLocks noChangeArrowheads="1"/>
          </p:cNvSpPr>
          <p:nvPr/>
        </p:nvSpPr>
        <p:spPr bwMode="auto">
          <a:xfrm>
            <a:off x="381000" y="2743200"/>
            <a:ext cx="85344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b = base failure rate of a bearing per 10</a:t>
            </a:r>
            <a:r>
              <a:rPr lang="en-US" altLang="en-US" sz="2000" baseline="30000"/>
              <a:t>6</a:t>
            </a:r>
            <a:r>
              <a:rPr lang="en-US" altLang="en-US" sz="2000"/>
              <a:t> hours of operation</a:t>
            </a:r>
          </a:p>
          <a:p>
            <a:r>
              <a:rPr lang="en-US" altLang="en-US" sz="2000"/>
              <a:t>L</a:t>
            </a:r>
            <a:r>
              <a:rPr lang="en-US" altLang="en-US" sz="2000" baseline="-25000"/>
              <a:t>a</a:t>
            </a:r>
            <a:r>
              <a:rPr lang="en-US" altLang="en-US" sz="2000"/>
              <a:t> = actual radial load in pounds</a:t>
            </a:r>
          </a:p>
          <a:p>
            <a:r>
              <a:rPr lang="en-US" altLang="en-US" sz="2000"/>
              <a:t>L</a:t>
            </a:r>
            <a:r>
              <a:rPr lang="en-US" altLang="en-US" sz="2000" baseline="-25000"/>
              <a:t>s</a:t>
            </a:r>
            <a:r>
              <a:rPr lang="en-US" altLang="en-US" sz="2000"/>
              <a:t>  = specification radial load in pounds</a:t>
            </a:r>
          </a:p>
          <a:p>
            <a:r>
              <a:rPr lang="en-US" altLang="en-US" sz="2000"/>
              <a:t>y = 3.33 for roller bearings; 3.0 for ball bearings</a:t>
            </a:r>
          </a:p>
          <a:p>
            <a:r>
              <a:rPr lang="en-US" altLang="en-US" sz="2000"/>
              <a:t>A</a:t>
            </a:r>
            <a:r>
              <a:rPr lang="en-US" altLang="en-US" sz="2000" baseline="-25000"/>
              <a:t>e</a:t>
            </a:r>
            <a:r>
              <a:rPr lang="en-US" altLang="en-US" sz="2000"/>
              <a:t> = alignment error in radians</a:t>
            </a:r>
          </a:p>
          <a:p>
            <a:r>
              <a:rPr lang="en-US" altLang="en-US" sz="2000"/>
              <a:t>v</a:t>
            </a:r>
            <a:r>
              <a:rPr lang="en-US" altLang="en-US" sz="2000" baseline="-25000"/>
              <a:t>0</a:t>
            </a:r>
            <a:r>
              <a:rPr lang="en-US" altLang="en-US" sz="2000"/>
              <a:t> = specification lubricant viscosity (lb-min/in2)</a:t>
            </a:r>
          </a:p>
          <a:p>
            <a:r>
              <a:rPr lang="en-US" altLang="en-US" sz="2000"/>
              <a:t>v</a:t>
            </a:r>
            <a:r>
              <a:rPr lang="en-US" altLang="en-US" sz="2000" baseline="-25000"/>
              <a:t>l</a:t>
            </a:r>
            <a:r>
              <a:rPr lang="en-US" altLang="en-US" sz="2000"/>
              <a:t>   = operating lubricant viscosity (lb-min/in2)</a:t>
            </a:r>
          </a:p>
          <a:p>
            <a:r>
              <a:rPr lang="en-US" altLang="en-US" sz="2000"/>
              <a:t>C</a:t>
            </a:r>
            <a:r>
              <a:rPr lang="en-US" altLang="en-US" sz="2000" baseline="-25000"/>
              <a:t>l</a:t>
            </a:r>
            <a:r>
              <a:rPr lang="en-US" altLang="en-US" sz="2000"/>
              <a:t> = actual contamination level in micrograms/meter3</a:t>
            </a:r>
          </a:p>
          <a:p>
            <a:r>
              <a:rPr lang="en-US" altLang="en-US" sz="2000"/>
              <a:t>M</a:t>
            </a:r>
            <a:r>
              <a:rPr lang="en-US" altLang="en-US" sz="2000" baseline="-25000"/>
              <a:t>b</a:t>
            </a:r>
            <a:r>
              <a:rPr lang="en-US" altLang="en-US" sz="2000"/>
              <a:t> = material factor, base material in PSI (yield strength)</a:t>
            </a:r>
          </a:p>
          <a:p>
            <a:r>
              <a:rPr lang="en-US" altLang="en-US" sz="2000"/>
              <a:t>M</a:t>
            </a:r>
            <a:r>
              <a:rPr lang="en-US" altLang="en-US" sz="2000" baseline="-25000"/>
              <a:t>f</a:t>
            </a:r>
            <a:r>
              <a:rPr lang="en-US" altLang="en-US" sz="2000"/>
              <a:t> = material factor, operating material in PSI (yield strength)</a:t>
            </a:r>
          </a:p>
          <a:p>
            <a:r>
              <a:rPr lang="en-US" altLang="en-US" sz="2000"/>
              <a:t>C</a:t>
            </a:r>
            <a:r>
              <a:rPr lang="en-US" altLang="en-US" sz="2000" baseline="-25000"/>
              <a:t>w</a:t>
            </a:r>
            <a:r>
              <a:rPr lang="en-US" altLang="en-US" sz="2000"/>
              <a:t> = water contamination factor (leakage of water into the oil lubricant)</a:t>
            </a:r>
            <a:r>
              <a:rPr lang="en-US" altLang="en-US" sz="18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1066800" y="457200"/>
            <a:ext cx="7315200" cy="762000"/>
          </a:xfrm>
          <a:noFill/>
        </p:spPr>
        <p:txBody>
          <a:bodyPr/>
          <a:lstStyle/>
          <a:p>
            <a:r>
              <a:rPr lang="en-US" altLang="en-US" sz="3600"/>
              <a:t>Exponential Multiplicative Model</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6F2AB6C-A683-414E-B981-D5D2A75BAB87}"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graphicFrame>
        <p:nvGraphicFramePr>
          <p:cNvPr id="6146" name="Object 3"/>
          <p:cNvGraphicFramePr>
            <a:graphicFrameLocks/>
          </p:cNvGraphicFramePr>
          <p:nvPr/>
        </p:nvGraphicFramePr>
        <p:xfrm>
          <a:off x="1752600" y="1447800"/>
          <a:ext cx="5260975" cy="1728788"/>
        </p:xfrm>
        <a:graphic>
          <a:graphicData uri="http://schemas.openxmlformats.org/presentationml/2006/ole">
            <mc:AlternateContent xmlns:mc="http://schemas.openxmlformats.org/markup-compatibility/2006">
              <mc:Choice xmlns:v="urn:schemas-microsoft-com:vml" Requires="v">
                <p:oleObj spid="_x0000_s6154" name="Equation" r:id="rId4" imgW="1371600" imgH="457200" progId="Equation.3">
                  <p:embed/>
                </p:oleObj>
              </mc:Choice>
              <mc:Fallback>
                <p:oleObj name="Equation" r:id="rId4" imgW="1371600" imgH="457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447800"/>
                        <a:ext cx="5260975"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4"/>
          <p:cNvGraphicFramePr>
            <a:graphicFrameLocks/>
          </p:cNvGraphicFramePr>
          <p:nvPr/>
        </p:nvGraphicFramePr>
        <p:xfrm>
          <a:off x="1676400" y="3276600"/>
          <a:ext cx="3465513" cy="931863"/>
        </p:xfrm>
        <a:graphic>
          <a:graphicData uri="http://schemas.openxmlformats.org/presentationml/2006/ole">
            <mc:AlternateContent xmlns:mc="http://schemas.openxmlformats.org/markup-compatibility/2006">
              <mc:Choice xmlns:v="urn:schemas-microsoft-com:vml" Requires="v">
                <p:oleObj spid="_x0000_s6155" name="Equation" r:id="rId6" imgW="825480" imgH="228600" progId="Equation.3">
                  <p:embed/>
                </p:oleObj>
              </mc:Choice>
              <mc:Fallback>
                <p:oleObj name="Equation" r:id="rId6" imgW="825480" imgH="2286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276600"/>
                        <a:ext cx="3465513"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6"/>
          <p:cNvGraphicFramePr>
            <a:graphicFrameLocks noChangeAspect="1"/>
          </p:cNvGraphicFramePr>
          <p:nvPr/>
        </p:nvGraphicFramePr>
        <p:xfrm>
          <a:off x="4114800" y="4191000"/>
          <a:ext cx="4191000" cy="1617663"/>
        </p:xfrm>
        <a:graphic>
          <a:graphicData uri="http://schemas.openxmlformats.org/presentationml/2006/ole">
            <mc:AlternateContent xmlns:mc="http://schemas.openxmlformats.org/markup-compatibility/2006">
              <mc:Choice xmlns:v="urn:schemas-microsoft-com:vml" Requires="v">
                <p:oleObj spid="_x0000_s6156" name="Equation" r:id="rId8" imgW="1117440" imgH="431640" progId="Equation.DSMT4">
                  <p:embed/>
                </p:oleObj>
              </mc:Choice>
              <mc:Fallback>
                <p:oleObj name="Equation" r:id="rId8" imgW="1117440" imgH="43164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4191000"/>
                        <a:ext cx="4191000" cy="161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Text Box 7"/>
          <p:cNvSpPr txBox="1">
            <a:spLocks noChangeArrowheads="1"/>
          </p:cNvSpPr>
          <p:nvPr/>
        </p:nvSpPr>
        <p:spPr bwMode="auto">
          <a:xfrm>
            <a:off x="228600" y="4648200"/>
            <a:ext cx="2301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Use multiple</a:t>
            </a:r>
          </a:p>
          <a:p>
            <a:r>
              <a:rPr lang="en-US" altLang="en-US" sz="2400"/>
              <a:t>linear regression </a:t>
            </a:r>
          </a:p>
          <a:p>
            <a:r>
              <a:rPr lang="en-US" altLang="en-US" sz="2400"/>
              <a:t>to estimate the a</a:t>
            </a:r>
            <a:r>
              <a:rPr lang="en-US" altLang="en-US" sz="2400" baseline="-25000"/>
              <a:t>i</a:t>
            </a:r>
          </a:p>
        </p:txBody>
      </p:sp>
      <p:sp>
        <p:nvSpPr>
          <p:cNvPr id="6153" name="Line 8"/>
          <p:cNvSpPr>
            <a:spLocks noChangeShapeType="1"/>
          </p:cNvSpPr>
          <p:nvPr/>
        </p:nvSpPr>
        <p:spPr bwMode="auto">
          <a:xfrm flipV="1">
            <a:off x="2819400" y="5105400"/>
            <a:ext cx="1219200" cy="228600"/>
          </a:xfrm>
          <a:prstGeom prst="line">
            <a:avLst/>
          </a:prstGeom>
          <a:noFill/>
          <a:ln w="28575">
            <a:solidFill>
              <a:srgbClr val="660033"/>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1032</TotalTime>
  <Words>2843</Words>
  <Application>Microsoft Office PowerPoint</Application>
  <PresentationFormat>On-screen Show (4:3)</PresentationFormat>
  <Paragraphs>294</Paragraphs>
  <Slides>42</Slides>
  <Notes>28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42</vt:i4>
      </vt:variant>
    </vt:vector>
  </HeadingPairs>
  <TitlesOfParts>
    <vt:vector size="53" baseType="lpstr">
      <vt:lpstr>Times New Roman</vt:lpstr>
      <vt:lpstr>Arial</vt:lpstr>
      <vt:lpstr>Tahoma</vt:lpstr>
      <vt:lpstr>Wingdings</vt:lpstr>
      <vt:lpstr>Symbol</vt:lpstr>
      <vt:lpstr>Brushwood</vt:lpstr>
      <vt:lpstr>Reliability FinalB</vt:lpstr>
      <vt:lpstr>Microsoft Equation 3.0</vt:lpstr>
      <vt:lpstr>MathType 5.0 Equation</vt:lpstr>
      <vt:lpstr>Microsoft Word 97 - 2003 Document</vt:lpstr>
      <vt:lpstr>MathType 6.0 Equation</vt:lpstr>
      <vt:lpstr>Chapter 7 Physical Reliability</vt:lpstr>
      <vt:lpstr>Basic Premise of Chapter 7</vt:lpstr>
      <vt:lpstr>Covariate Models</vt:lpstr>
      <vt:lpstr>General Covariate Model</vt:lpstr>
      <vt:lpstr>The Effect of Stress</vt:lpstr>
      <vt:lpstr>Proportional Hazards Models</vt:lpstr>
      <vt:lpstr>Exponential Distribution</vt:lpstr>
      <vt:lpstr>Example – Exponential Multiplicative Model</vt:lpstr>
      <vt:lpstr>Exponential Multiplicative Model</vt:lpstr>
      <vt:lpstr>Example - Exponential Multiplicative Model</vt:lpstr>
      <vt:lpstr>Example - Parametric Model</vt:lpstr>
      <vt:lpstr>Weibull Case</vt:lpstr>
      <vt:lpstr>Proportional Hazard Rate</vt:lpstr>
      <vt:lpstr>Weibull - Example</vt:lpstr>
      <vt:lpstr>Location-Scale Models</vt:lpstr>
      <vt:lpstr>Lognormal Case</vt:lpstr>
      <vt:lpstr>Example - Lognormal</vt:lpstr>
      <vt:lpstr>Static Models</vt:lpstr>
      <vt:lpstr>The Random Variables</vt:lpstr>
      <vt:lpstr>Case 1:  Random Stress and Constant Strength </vt:lpstr>
      <vt:lpstr>Case 1 Example</vt:lpstr>
      <vt:lpstr>Case 1 Example</vt:lpstr>
      <vt:lpstr>Case 2:  Constant Stress and Random Strength</vt:lpstr>
      <vt:lpstr>Case 2 Example</vt:lpstr>
      <vt:lpstr>Example Case 2</vt:lpstr>
      <vt:lpstr>Case 2 Lognormal Example</vt:lpstr>
      <vt:lpstr>Case 3: Random Stress and Random Strength</vt:lpstr>
      <vt:lpstr>Case 3 Example - X &amp; Y Random</vt:lpstr>
      <vt:lpstr>Continuing Case 3 Example</vt:lpstr>
      <vt:lpstr>Exponential Case 3</vt:lpstr>
      <vt:lpstr>Exponential Case 3 (continued)</vt:lpstr>
      <vt:lpstr>Exponential Case 3 </vt:lpstr>
      <vt:lpstr>Static Reliability -Normal Case</vt:lpstr>
      <vt:lpstr>Static Reliability -Normal Case</vt:lpstr>
      <vt:lpstr>Static Reliability -Lognormal Case</vt:lpstr>
      <vt:lpstr>Static Reliability -Lognormal Case</vt:lpstr>
      <vt:lpstr>Summary - Static Reliability and the Theoretical Distributions</vt:lpstr>
      <vt:lpstr>Mixed distributions: Exponential stress and gamma strength</vt:lpstr>
      <vt:lpstr>Example 7.12</vt:lpstr>
      <vt:lpstr>Bonus Case 3 (no extra charge)</vt:lpstr>
      <vt:lpstr>Example of the bonus case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Reliability</dc:title>
  <dc:creator>CHARLES EBELING</dc:creator>
  <cp:lastModifiedBy>Jason Freels</cp:lastModifiedBy>
  <cp:revision>58</cp:revision>
  <dcterms:created xsi:type="dcterms:W3CDTF">1997-09-21T22:51:10Z</dcterms:created>
  <dcterms:modified xsi:type="dcterms:W3CDTF">2017-01-18T02:07:36Z</dcterms:modified>
</cp:coreProperties>
</file>