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8" r:id="rId1"/>
  </p:sldMasterIdLst>
  <p:notesMasterIdLst>
    <p:notesMasterId r:id="rId25"/>
  </p:notesMasterIdLst>
  <p:handoutMasterIdLst>
    <p:handoutMasterId r:id="rId26"/>
  </p:handoutMasterIdLst>
  <p:sldIdLst>
    <p:sldId id="288" r:id="rId2"/>
    <p:sldId id="290" r:id="rId3"/>
    <p:sldId id="291" r:id="rId4"/>
    <p:sldId id="292" r:id="rId5"/>
    <p:sldId id="293" r:id="rId6"/>
    <p:sldId id="331" r:id="rId7"/>
    <p:sldId id="329" r:id="rId8"/>
    <p:sldId id="330" r:id="rId9"/>
    <p:sldId id="301" r:id="rId10"/>
    <p:sldId id="302" r:id="rId11"/>
    <p:sldId id="303" r:id="rId12"/>
    <p:sldId id="304" r:id="rId13"/>
    <p:sldId id="306" r:id="rId14"/>
    <p:sldId id="305" r:id="rId15"/>
    <p:sldId id="307" r:id="rId16"/>
    <p:sldId id="308" r:id="rId17"/>
    <p:sldId id="309" r:id="rId18"/>
    <p:sldId id="310" r:id="rId19"/>
    <p:sldId id="311" r:id="rId20"/>
    <p:sldId id="312" r:id="rId21"/>
    <p:sldId id="313" r:id="rId22"/>
    <p:sldId id="314" r:id="rId23"/>
    <p:sldId id="319" r:id="rId24"/>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FFCCCC"/>
    <a:srgbClr val="CCFFFF"/>
    <a:srgbClr val="FF9999"/>
    <a:srgbClr val="660033"/>
    <a:srgbClr val="FFF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1" d="100"/>
          <a:sy n="81" d="100"/>
        </p:scale>
        <p:origin x="15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222"/>
    </p:cViewPr>
  </p:sorterViewPr>
  <p:notesViewPr>
    <p:cSldViewPr>
      <p:cViewPr>
        <p:scale>
          <a:sx n="100" d="100"/>
          <a:sy n="100" d="100"/>
        </p:scale>
        <p:origin x="-768"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505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505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505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63CD29A-CD5E-41C6-B35D-3F3E7EE0900D}"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Often stresses occur either periodically or randomly over time.  When this happens, the static reliability can be converted to a dynamic reliability.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easy four-step approach to implementing the physics of failure process.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These concepts will be useful later as well when Failure Mode and Effect Analysis (FMEA) is discussed.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High level processes that generate failures.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Examples of failure mechanisms.  Can you name some others?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high level look at the physics of failure (POF) concept.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Where can we go wrong in this process?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early example that is in the spirit of the POF process.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Another example that attempts to model the physical process.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Although this model is more empirically than physically derived, it does capture mathematically the process that can lead to failure.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Electromigration failures have been a useful area for study within the POF process.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periodic loads are placed upon a component, each occurrence could potentially result in a failure.  Therefore the reliability over n occurrences is the probability that the component survives each load.  An important assumption is that the static reliability does not change over time (the stress and strength distributions are stationary).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When modeling failure due to friction, the different types of friction must be considered.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adhesive wear, the above relationship between load and wear can be used to derive a time to failure model based upon a failure occurring when the linear wear, h, reaches a maximum value.  To convert this into a time to failure, the rate of the friction over time must also be known.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You should now work the assigned Chapter 7 problems if you have not already done so.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loads occur at equal time intervals, then R(t) can be defined based by determining the number of occurrences in time 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Assuming loads occur at random based upon a Poisson process, then the probability of n stresses occurring in time t is found using the above probability mass function.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reliability at time t is the sum over all possible number of stresses n of R</a:t>
            </a:r>
            <a:r>
              <a:rPr lang="en-US" altLang="en-US" baseline="30000"/>
              <a:t>n</a:t>
            </a:r>
            <a:r>
              <a:rPr lang="en-US" altLang="en-US"/>
              <a:t> times the probability of n stresses occurring. The result is just another form of the exponential failure distribution where (1-R) </a:t>
            </a:r>
            <a:r>
              <a:rPr lang="en-US" altLang="en-US">
                <a:sym typeface="Symbol" panose="05050102010706020507" pitchFamily="18" charset="2"/>
              </a:rPr>
              <a:t> is the failure rate (probability of a failure times the mean number of occurrences).</a:t>
            </a: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different type of random case occurs when both the load and design strength are initially set and then remain fixed for each subsequent occurrence.  The case shown above assumes random (Poisson) loads.  R(t) can be interpreted as the probability stress &lt; strength (R) plus the probability the stress &gt;= strength times the probability of loads being applied (P</a:t>
            </a:r>
            <a:r>
              <a:rPr lang="en-US" altLang="en-US" baseline="-25000"/>
              <a:t>0</a:t>
            </a:r>
            <a:r>
              <a:rPr lang="en-US" altLang="en-US"/>
              <a:t>).  Otherwise the first load (when stress &gt;= strength) will result in a failure.  Can you think of an example that fits situation?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Why here is an example!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alternate approach to account for the physical characteristics of the failure process, is referred to as physics of failure. This method attempts to capture in a mathematical model the failure process itself by applying fundamental science and engineering relationships often at the molecular level.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Detailed knowledge of the physics and chemistry of the failure process is necessary to apply this method.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3688" y="2362200"/>
            <a:ext cx="8715375" cy="1052513"/>
            <a:chOff x="185" y="1536"/>
            <a:chExt cx="5490" cy="663"/>
          </a:xfrm>
        </p:grpSpPr>
        <p:grpSp>
          <p:nvGrpSpPr>
            <p:cNvPr id="5" name="Group 3"/>
            <p:cNvGrpSpPr>
              <a:grpSpLocks/>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rgbClr val="7A9A98"/>
              </a:solidFill>
              <a:ln w="9525">
                <a:noFill/>
                <a:miter lim="800000"/>
                <a:headEnd/>
                <a:tailEnd/>
              </a:ln>
              <a:effectLst/>
            </p:spPr>
            <p:txBody>
              <a:bodyPr wrap="none" anchor="ctr"/>
              <a:lstStyle/>
              <a:p>
                <a:pPr>
                  <a:defRPr/>
                </a:pPr>
                <a:endParaRPr lang="en-US"/>
              </a:p>
            </p:txBody>
          </p:sp>
          <p:sp>
            <p:nvSpPr>
              <p:cNvPr id="12" name="Rectangle 5"/>
              <p:cNvSpPr>
                <a:spLocks noChangeArrowheads="1"/>
              </p:cNvSpPr>
              <p:nvPr/>
            </p:nvSpPr>
            <p:spPr bwMode="auto">
              <a:xfrm>
                <a:off x="1056" y="336"/>
                <a:ext cx="288" cy="432"/>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path path="circle">
                  <a:fillToRect l="100000" b="100000"/>
                </a:path>
                <a:tileRect t="-100000" r="-100000"/>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rgbClr val="E7DD95"/>
              </a:solidFill>
              <a:ln w="9525">
                <a:noFill/>
                <a:miter lim="800000"/>
                <a:headEnd/>
                <a:tailEnd/>
              </a:ln>
              <a:effectLst/>
            </p:spPr>
            <p:txBody>
              <a:bodyPr wrap="none" anchor="ctr"/>
              <a:lstStyle/>
              <a:p>
                <a:pPr>
                  <a:defRPr/>
                </a:pPr>
                <a:endParaRPr lang="en-US"/>
              </a:p>
            </p:txBody>
          </p:sp>
          <p:sp>
            <p:nvSpPr>
              <p:cNvPr id="10" name="Rectangle 8"/>
              <p:cNvSpPr>
                <a:spLocks noChangeArrowheads="1"/>
              </p:cNvSpPr>
              <p:nvPr/>
            </p:nvSpPr>
            <p:spPr bwMode="auto">
              <a:xfrm>
                <a:off x="1248" y="2640"/>
                <a:ext cx="336" cy="432"/>
              </a:xfrm>
              <a:prstGeom prst="rect">
                <a:avLst/>
              </a:prstGeom>
              <a:solidFill>
                <a:srgbClr val="E7DD95"/>
              </a:solidFill>
              <a:ln w="9525">
                <a:noFill/>
                <a:miter lim="800000"/>
                <a:headEnd/>
                <a:tailEnd/>
              </a:ln>
              <a:effectLst/>
            </p:spPr>
            <p:txBody>
              <a:bodyPr wrap="none" anchor="ctr"/>
              <a:lstStyle/>
              <a:p>
                <a:pPr>
                  <a:defRPr/>
                </a:pPr>
                <a:endParaRPr lang="en-US"/>
              </a:p>
            </p:txBody>
          </p:sp>
        </p:grpSp>
        <p:sp>
          <p:nvSpPr>
            <p:cNvPr id="7"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 name="Text Box 12"/>
          <p:cNvSpPr txBox="1">
            <a:spLocks noChangeArrowheads="1"/>
          </p:cNvSpPr>
          <p:nvPr/>
        </p:nvSpPr>
        <p:spPr bwMode="auto">
          <a:xfrm>
            <a:off x="2347913" y="6172200"/>
            <a:ext cx="4170362" cy="461963"/>
          </a:xfrm>
          <a:prstGeom prst="rect">
            <a:avLst/>
          </a:prstGeom>
          <a:noFill/>
          <a:ln w="12700">
            <a:noFill/>
            <a:miter lim="800000"/>
            <a:headEnd type="none" w="sm" len="sm"/>
            <a:tailEnd type="none" w="sm" len="sm"/>
          </a:ln>
          <a:effectLst/>
        </p:spPr>
        <p:txBody>
          <a:bodyPr>
            <a:spAutoFit/>
          </a:bodyPr>
          <a:lstStyle/>
          <a:p>
            <a:pPr>
              <a:defRPr/>
            </a:pPr>
            <a:r>
              <a:rPr lang="en-US" sz="1200" dirty="0"/>
              <a:t>C. Ebeling, </a:t>
            </a:r>
            <a:r>
              <a:rPr lang="en-US" sz="1200" i="1" dirty="0"/>
              <a:t>Intro to Reliability &amp; Maintainability Engineering, 2</a:t>
            </a:r>
            <a:r>
              <a:rPr lang="en-US" sz="1200" i="1" baseline="30000" dirty="0"/>
              <a:t>nd</a:t>
            </a:r>
            <a:r>
              <a:rPr lang="en-US" sz="1200" i="1" dirty="0"/>
              <a:t> ed. </a:t>
            </a:r>
            <a:r>
              <a:rPr lang="en-US" sz="1200" dirty="0"/>
              <a:t>Waveland Press</a:t>
            </a:r>
            <a:r>
              <a:rPr lang="en-US" sz="1200" i="1" dirty="0"/>
              <a:t>, Inc. </a:t>
            </a:r>
            <a:r>
              <a:rPr lang="en-US" sz="1200" dirty="0"/>
              <a:t>Copyright © 2010</a:t>
            </a:r>
          </a:p>
        </p:txBody>
      </p:sp>
      <p:sp>
        <p:nvSpPr>
          <p:cNvPr id="14" name="Rectangle 6"/>
          <p:cNvSpPr>
            <a:spLocks noChangeArrowheads="1"/>
          </p:cNvSpPr>
          <p:nvPr/>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1084" name="Rectangle 12"/>
          <p:cNvSpPr>
            <a:spLocks noGrp="1" noChangeArrowheads="1"/>
          </p:cNvSpPr>
          <p:nvPr>
            <p:ph type="ctrTitle"/>
          </p:nvPr>
        </p:nvSpPr>
        <p:spPr>
          <a:xfrm>
            <a:off x="1357312" y="1676400"/>
            <a:ext cx="7405687" cy="1462088"/>
          </a:xfrm>
        </p:spPr>
        <p:txBody>
          <a:bodyPr/>
          <a:lstStyle>
            <a:lvl1pPr>
              <a:defRPr>
                <a:solidFill>
                  <a:schemeClr val="tx1"/>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3D5150"/>
                </a:solidFill>
              </a:defRPr>
            </a:lvl1pPr>
          </a:lstStyle>
          <a:p>
            <a:r>
              <a:rPr lang="en-US"/>
              <a:t>Click to edit Master subtitle style</a:t>
            </a:r>
            <a:endParaRPr lang="en-US" dirty="0"/>
          </a:p>
        </p:txBody>
      </p:sp>
      <p:sp>
        <p:nvSpPr>
          <p:cNvPr id="15" name="Date Placeholder 14"/>
          <p:cNvSpPr>
            <a:spLocks noGrp="1" noChangeArrowheads="1"/>
          </p:cNvSpPr>
          <p:nvPr>
            <p:ph type="dt" sz="half" idx="10"/>
          </p:nvPr>
        </p:nvSpPr>
        <p:spPr>
          <a:xfrm>
            <a:off x="228600" y="6172200"/>
            <a:ext cx="1905000" cy="457200"/>
          </a:xfrm>
        </p:spPr>
        <p:txBody>
          <a:bodyPr/>
          <a:lstStyle>
            <a:lvl1pPr>
              <a:defRPr sz="1200" smtClean="0">
                <a:solidFill>
                  <a:schemeClr val="bg2"/>
                </a:solidFill>
              </a:defRPr>
            </a:lvl1pPr>
          </a:lstStyle>
          <a:p>
            <a:pPr>
              <a:defRPr/>
            </a:pPr>
            <a:r>
              <a:rPr lang="en-US"/>
              <a:t>Chapter 7</a:t>
            </a:r>
          </a:p>
        </p:txBody>
      </p:sp>
      <p:sp>
        <p:nvSpPr>
          <p:cNvPr id="16" name="Slide Number Placeholder 15"/>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fld id="{A1A24A5E-FEBF-4013-88CD-4AE9BA18B49E}" type="slidenum">
              <a:rPr lang="en-US" altLang="en-US"/>
              <a:pPr/>
              <a:t>‹#›</a:t>
            </a:fld>
            <a:endParaRPr lang="en-US" altLang="en-US"/>
          </a:p>
        </p:txBody>
      </p:sp>
    </p:spTree>
    <p:extLst>
      <p:ext uri="{BB962C8B-B14F-4D97-AF65-F5344CB8AC3E}">
        <p14:creationId xmlns:p14="http://schemas.microsoft.com/office/powerpoint/2010/main" val="317880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7</a:t>
            </a:r>
            <a:endParaRPr lang="en-US" dirty="0"/>
          </a:p>
        </p:txBody>
      </p:sp>
      <p:sp>
        <p:nvSpPr>
          <p:cNvPr id="5" name="Rectangle 13"/>
          <p:cNvSpPr>
            <a:spLocks noGrp="1" noChangeArrowheads="1"/>
          </p:cNvSpPr>
          <p:nvPr>
            <p:ph type="sldNum" sz="quarter" idx="11"/>
          </p:nvPr>
        </p:nvSpPr>
        <p:spPr>
          <a:ln/>
        </p:spPr>
        <p:txBody>
          <a:bodyPr/>
          <a:lstStyle>
            <a:lvl1pPr>
              <a:defRPr/>
            </a:lvl1pPr>
          </a:lstStyle>
          <a:p>
            <a:fld id="{D8A54B19-E865-49A2-AF8D-78A0FC23E206}" type="slidenum">
              <a:rPr lang="en-US" altLang="en-US"/>
              <a:pPr/>
              <a:t>‹#›</a:t>
            </a:fld>
            <a:endParaRPr lang="en-US" altLang="en-US"/>
          </a:p>
        </p:txBody>
      </p:sp>
    </p:spTree>
    <p:extLst>
      <p:ext uri="{BB962C8B-B14F-4D97-AF65-F5344CB8AC3E}">
        <p14:creationId xmlns:p14="http://schemas.microsoft.com/office/powerpoint/2010/main" val="2213730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7</a:t>
            </a:r>
            <a:endParaRPr lang="en-US" dirty="0"/>
          </a:p>
        </p:txBody>
      </p:sp>
      <p:sp>
        <p:nvSpPr>
          <p:cNvPr id="5" name="Rectangle 13"/>
          <p:cNvSpPr>
            <a:spLocks noGrp="1" noChangeArrowheads="1"/>
          </p:cNvSpPr>
          <p:nvPr>
            <p:ph type="sldNum" sz="quarter" idx="11"/>
          </p:nvPr>
        </p:nvSpPr>
        <p:spPr>
          <a:ln/>
        </p:spPr>
        <p:txBody>
          <a:bodyPr/>
          <a:lstStyle>
            <a:lvl1pPr>
              <a:defRPr/>
            </a:lvl1pPr>
          </a:lstStyle>
          <a:p>
            <a:fld id="{43F6D1D5-DC57-4DFD-99FB-4D1D2F3F60AA}" type="slidenum">
              <a:rPr lang="en-US" altLang="en-US"/>
              <a:pPr/>
              <a:t>‹#›</a:t>
            </a:fld>
            <a:endParaRPr lang="en-US" altLang="en-US"/>
          </a:p>
        </p:txBody>
      </p:sp>
    </p:spTree>
    <p:extLst>
      <p:ext uri="{BB962C8B-B14F-4D97-AF65-F5344CB8AC3E}">
        <p14:creationId xmlns:p14="http://schemas.microsoft.com/office/powerpoint/2010/main" val="3885231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3D515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2800"/>
            </a:lvl1pPr>
            <a:lvl2pPr>
              <a:buNone/>
              <a:defRPr sz="2400"/>
            </a:lvl2pPr>
            <a:lvl3pPr>
              <a:buNone/>
              <a:defRPr sz="2000"/>
            </a:lvl3pPr>
            <a:lvl4pPr>
              <a:buNone/>
              <a:defRPr sz="1800"/>
            </a:lvl4pPr>
            <a:lvl5pP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smtClean="0"/>
            </a:lvl1pPr>
          </a:lstStyle>
          <a:p>
            <a:pPr>
              <a:defRPr/>
            </a:pPr>
            <a:r>
              <a:rPr lang="en-US"/>
              <a:t>Chapter 7</a:t>
            </a:r>
          </a:p>
        </p:txBody>
      </p:sp>
      <p:sp>
        <p:nvSpPr>
          <p:cNvPr id="5" name="Slide Number Placeholder 5"/>
          <p:cNvSpPr>
            <a:spLocks noGrp="1"/>
          </p:cNvSpPr>
          <p:nvPr>
            <p:ph type="sldNum" sz="quarter" idx="11"/>
          </p:nvPr>
        </p:nvSpPr>
        <p:spPr/>
        <p:txBody>
          <a:bodyPr/>
          <a:lstStyle>
            <a:lvl1pPr>
              <a:defRPr/>
            </a:lvl1pPr>
          </a:lstStyle>
          <a:p>
            <a:fld id="{2ED79309-0283-4EAF-A180-5AFB552C2A79}" type="slidenum">
              <a:rPr lang="en-US" altLang="en-US"/>
              <a:pPr/>
              <a:t>‹#›</a:t>
            </a:fld>
            <a:endParaRPr lang="en-US" altLang="en-US"/>
          </a:p>
        </p:txBody>
      </p:sp>
    </p:spTree>
    <p:extLst>
      <p:ext uri="{BB962C8B-B14F-4D97-AF65-F5344CB8AC3E}">
        <p14:creationId xmlns:p14="http://schemas.microsoft.com/office/powerpoint/2010/main" val="250309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smtClean="0"/>
            </a:lvl1pPr>
          </a:lstStyle>
          <a:p>
            <a:pPr>
              <a:defRPr/>
            </a:pPr>
            <a:r>
              <a:rPr lang="en-US"/>
              <a:t>Chapter 7</a:t>
            </a:r>
          </a:p>
        </p:txBody>
      </p:sp>
      <p:sp>
        <p:nvSpPr>
          <p:cNvPr id="5" name="Slide Number Placeholder 5"/>
          <p:cNvSpPr>
            <a:spLocks noGrp="1"/>
          </p:cNvSpPr>
          <p:nvPr>
            <p:ph type="sldNum" sz="quarter" idx="11"/>
          </p:nvPr>
        </p:nvSpPr>
        <p:spPr/>
        <p:txBody>
          <a:bodyPr/>
          <a:lstStyle>
            <a:lvl1pPr>
              <a:defRPr/>
            </a:lvl1pPr>
          </a:lstStyle>
          <a:p>
            <a:fld id="{B3016CC1-9FD3-443D-91E6-220535950EA9}" type="slidenum">
              <a:rPr lang="en-US" altLang="en-US"/>
              <a:pPr/>
              <a:t>‹#›</a:t>
            </a:fld>
            <a:endParaRPr lang="en-US" altLang="en-US"/>
          </a:p>
        </p:txBody>
      </p:sp>
    </p:spTree>
    <p:extLst>
      <p:ext uri="{BB962C8B-B14F-4D97-AF65-F5344CB8AC3E}">
        <p14:creationId xmlns:p14="http://schemas.microsoft.com/office/powerpoint/2010/main" val="265064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smtClean="0"/>
            </a:lvl1pPr>
          </a:lstStyle>
          <a:p>
            <a:pPr>
              <a:defRPr/>
            </a:pPr>
            <a:r>
              <a:rPr lang="en-US"/>
              <a:t>Chapter 7</a:t>
            </a:r>
          </a:p>
        </p:txBody>
      </p:sp>
      <p:sp>
        <p:nvSpPr>
          <p:cNvPr id="6" name="Slide Number Placeholder 6"/>
          <p:cNvSpPr>
            <a:spLocks noGrp="1"/>
          </p:cNvSpPr>
          <p:nvPr>
            <p:ph type="sldNum" sz="quarter" idx="11"/>
          </p:nvPr>
        </p:nvSpPr>
        <p:spPr/>
        <p:txBody>
          <a:bodyPr/>
          <a:lstStyle>
            <a:lvl1pPr>
              <a:defRPr/>
            </a:lvl1pPr>
          </a:lstStyle>
          <a:p>
            <a:fld id="{96856BAB-A340-4713-BA7C-B2BFC5CEA8FE}" type="slidenum">
              <a:rPr lang="en-US" altLang="en-US"/>
              <a:pPr/>
              <a:t>‹#›</a:t>
            </a:fld>
            <a:endParaRPr lang="en-US" altLang="en-US"/>
          </a:p>
        </p:txBody>
      </p:sp>
    </p:spTree>
    <p:extLst>
      <p:ext uri="{BB962C8B-B14F-4D97-AF65-F5344CB8AC3E}">
        <p14:creationId xmlns:p14="http://schemas.microsoft.com/office/powerpoint/2010/main" val="4171536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smtClean="0"/>
            </a:lvl1pPr>
          </a:lstStyle>
          <a:p>
            <a:pPr>
              <a:defRPr/>
            </a:pPr>
            <a:r>
              <a:rPr lang="en-US"/>
              <a:t>Chapter 7</a:t>
            </a:r>
          </a:p>
        </p:txBody>
      </p:sp>
      <p:sp>
        <p:nvSpPr>
          <p:cNvPr id="8" name="Slide Number Placeholder 8"/>
          <p:cNvSpPr>
            <a:spLocks noGrp="1"/>
          </p:cNvSpPr>
          <p:nvPr>
            <p:ph type="sldNum" sz="quarter" idx="11"/>
          </p:nvPr>
        </p:nvSpPr>
        <p:spPr/>
        <p:txBody>
          <a:bodyPr/>
          <a:lstStyle>
            <a:lvl1pPr>
              <a:defRPr/>
            </a:lvl1pPr>
          </a:lstStyle>
          <a:p>
            <a:fld id="{385A7142-05C7-4AEA-B828-DBA1951060A3}" type="slidenum">
              <a:rPr lang="en-US" altLang="en-US"/>
              <a:pPr/>
              <a:t>‹#›</a:t>
            </a:fld>
            <a:endParaRPr lang="en-US" altLang="en-US"/>
          </a:p>
        </p:txBody>
      </p:sp>
    </p:spTree>
    <p:extLst>
      <p:ext uri="{BB962C8B-B14F-4D97-AF65-F5344CB8AC3E}">
        <p14:creationId xmlns:p14="http://schemas.microsoft.com/office/powerpoint/2010/main" val="759078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smtClean="0"/>
            </a:lvl1pPr>
          </a:lstStyle>
          <a:p>
            <a:pPr>
              <a:defRPr/>
            </a:pPr>
            <a:r>
              <a:rPr lang="en-US"/>
              <a:t>Chapter 7</a:t>
            </a:r>
            <a:endParaRPr lang="en-US" dirty="0"/>
          </a:p>
        </p:txBody>
      </p:sp>
      <p:sp>
        <p:nvSpPr>
          <p:cNvPr id="4" name="Slide Number Placeholder 4"/>
          <p:cNvSpPr>
            <a:spLocks noGrp="1"/>
          </p:cNvSpPr>
          <p:nvPr>
            <p:ph type="sldNum" sz="quarter" idx="11"/>
          </p:nvPr>
        </p:nvSpPr>
        <p:spPr/>
        <p:txBody>
          <a:bodyPr/>
          <a:lstStyle>
            <a:lvl1pPr>
              <a:defRPr/>
            </a:lvl1pPr>
          </a:lstStyle>
          <a:p>
            <a:fld id="{640105CC-D5B1-4764-824E-BD33FECB3B1D}" type="slidenum">
              <a:rPr lang="en-US" altLang="en-US"/>
              <a:pPr/>
              <a:t>‹#›</a:t>
            </a:fld>
            <a:endParaRPr lang="en-US" altLang="en-US"/>
          </a:p>
        </p:txBody>
      </p:sp>
    </p:spTree>
    <p:extLst>
      <p:ext uri="{BB962C8B-B14F-4D97-AF65-F5344CB8AC3E}">
        <p14:creationId xmlns:p14="http://schemas.microsoft.com/office/powerpoint/2010/main" val="334754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smtClean="0"/>
            </a:lvl1pPr>
          </a:lstStyle>
          <a:p>
            <a:pPr>
              <a:defRPr/>
            </a:pPr>
            <a:r>
              <a:rPr lang="en-US"/>
              <a:t>Chapter 7</a:t>
            </a:r>
          </a:p>
        </p:txBody>
      </p:sp>
      <p:sp>
        <p:nvSpPr>
          <p:cNvPr id="3" name="Slide Number Placeholder 3"/>
          <p:cNvSpPr>
            <a:spLocks noGrp="1"/>
          </p:cNvSpPr>
          <p:nvPr>
            <p:ph type="sldNum" sz="quarter" idx="11"/>
          </p:nvPr>
        </p:nvSpPr>
        <p:spPr/>
        <p:txBody>
          <a:bodyPr/>
          <a:lstStyle>
            <a:lvl1pPr>
              <a:defRPr/>
            </a:lvl1pPr>
          </a:lstStyle>
          <a:p>
            <a:fld id="{F1A57024-1E70-410B-8941-411A312645C7}" type="slidenum">
              <a:rPr lang="en-US" altLang="en-US"/>
              <a:pPr/>
              <a:t>‹#›</a:t>
            </a:fld>
            <a:endParaRPr lang="en-US" altLang="en-US"/>
          </a:p>
        </p:txBody>
      </p:sp>
    </p:spTree>
    <p:extLst>
      <p:ext uri="{BB962C8B-B14F-4D97-AF65-F5344CB8AC3E}">
        <p14:creationId xmlns:p14="http://schemas.microsoft.com/office/powerpoint/2010/main" val="718151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7</a:t>
            </a:r>
            <a:endParaRPr lang="en-US" dirty="0"/>
          </a:p>
        </p:txBody>
      </p:sp>
      <p:sp>
        <p:nvSpPr>
          <p:cNvPr id="6" name="Rectangle 13"/>
          <p:cNvSpPr>
            <a:spLocks noGrp="1" noChangeArrowheads="1"/>
          </p:cNvSpPr>
          <p:nvPr>
            <p:ph type="sldNum" sz="quarter" idx="11"/>
          </p:nvPr>
        </p:nvSpPr>
        <p:spPr>
          <a:ln/>
        </p:spPr>
        <p:txBody>
          <a:bodyPr/>
          <a:lstStyle>
            <a:lvl1pPr>
              <a:defRPr/>
            </a:lvl1pPr>
          </a:lstStyle>
          <a:p>
            <a:fld id="{A90F90DD-7C15-4949-A95D-854DF236E522}" type="slidenum">
              <a:rPr lang="en-US" altLang="en-US"/>
              <a:pPr/>
              <a:t>‹#›</a:t>
            </a:fld>
            <a:endParaRPr lang="en-US" altLang="en-US"/>
          </a:p>
        </p:txBody>
      </p:sp>
    </p:spTree>
    <p:extLst>
      <p:ext uri="{BB962C8B-B14F-4D97-AF65-F5344CB8AC3E}">
        <p14:creationId xmlns:p14="http://schemas.microsoft.com/office/powerpoint/2010/main" val="2450532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7</a:t>
            </a:r>
            <a:endParaRPr lang="en-US" dirty="0"/>
          </a:p>
        </p:txBody>
      </p:sp>
      <p:sp>
        <p:nvSpPr>
          <p:cNvPr id="6" name="Rectangle 13"/>
          <p:cNvSpPr>
            <a:spLocks noGrp="1" noChangeArrowheads="1"/>
          </p:cNvSpPr>
          <p:nvPr>
            <p:ph type="sldNum" sz="quarter" idx="11"/>
          </p:nvPr>
        </p:nvSpPr>
        <p:spPr>
          <a:ln/>
        </p:spPr>
        <p:txBody>
          <a:bodyPr/>
          <a:lstStyle>
            <a:lvl1pPr>
              <a:defRPr/>
            </a:lvl1pPr>
          </a:lstStyle>
          <a:p>
            <a:fld id="{C129356D-5253-4619-B2A4-1B3D626E5B1A}" type="slidenum">
              <a:rPr lang="en-US" altLang="en-US"/>
              <a:pPr/>
              <a:t>‹#›</a:t>
            </a:fld>
            <a:endParaRPr lang="en-US" altLang="en-US"/>
          </a:p>
        </p:txBody>
      </p:sp>
    </p:spTree>
    <p:extLst>
      <p:ext uri="{BB962C8B-B14F-4D97-AF65-F5344CB8AC3E}">
        <p14:creationId xmlns:p14="http://schemas.microsoft.com/office/powerpoint/2010/main" val="76373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ChangeArrowheads="1"/>
          </p:cNvSpPr>
          <p:nvPr/>
        </p:nvSpPr>
        <p:spPr bwMode="ltGray">
          <a:xfrm>
            <a:off x="290513" y="612775"/>
            <a:ext cx="438150" cy="474663"/>
          </a:xfrm>
          <a:prstGeom prst="rect">
            <a:avLst/>
          </a:prstGeom>
          <a:solidFill>
            <a:srgbClr val="7A9A98"/>
          </a:solidFill>
          <a:ln w="9525">
            <a:noFill/>
            <a:miter lim="800000"/>
            <a:headEnd/>
            <a:tailEnd/>
          </a:ln>
          <a:effectLst/>
        </p:spPr>
        <p:txBody>
          <a:bodyPr wrap="none" anchor="ctr"/>
          <a:lstStyle/>
          <a:p>
            <a:pPr algn="ctr">
              <a:defRPr/>
            </a:pPr>
            <a:endParaRPr kumimoji="1" lang="en-US" dirty="0">
              <a:solidFill>
                <a:srgbClr val="548A84"/>
              </a:solidFill>
              <a:latin typeface="Tahoma" pitchFamily="34" charset="0"/>
            </a:endParaRPr>
          </a:p>
        </p:txBody>
      </p:sp>
      <p:sp>
        <p:nvSpPr>
          <p:cNvPr id="130051" name="Rectangle 3"/>
          <p:cNvSpPr>
            <a:spLocks noChangeArrowheads="1"/>
          </p:cNvSpPr>
          <p:nvPr/>
        </p:nvSpPr>
        <p:spPr bwMode="ltGray">
          <a:xfrm>
            <a:off x="673100" y="612775"/>
            <a:ext cx="328613" cy="474663"/>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lin ang="0" scaled="1"/>
            <a:tileRect/>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2" name="Rectangle 4"/>
          <p:cNvSpPr>
            <a:spLocks noChangeArrowheads="1"/>
          </p:cNvSpPr>
          <p:nvPr/>
        </p:nvSpPr>
        <p:spPr bwMode="ltGray">
          <a:xfrm>
            <a:off x="414338" y="1035050"/>
            <a:ext cx="422275" cy="474663"/>
          </a:xfrm>
          <a:prstGeom prst="rect">
            <a:avLst/>
          </a:prstGeom>
          <a:solidFill>
            <a:srgbClr val="E7DD95"/>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3" name="Rectangle 5"/>
          <p:cNvSpPr>
            <a:spLocks noChangeArrowheads="1"/>
          </p:cNvSpPr>
          <p:nvPr/>
        </p:nvSpPr>
        <p:spPr bwMode="ltGray">
          <a:xfrm>
            <a:off x="784225" y="1035050"/>
            <a:ext cx="368300" cy="474663"/>
          </a:xfrm>
          <a:prstGeom prst="rect">
            <a:avLst/>
          </a:prstGeom>
          <a:solidFill>
            <a:srgbClr val="E7DD95"/>
          </a:solidFill>
          <a:ln w="9525">
            <a:noFill/>
            <a:miter lim="800000"/>
            <a:headEnd/>
            <a:tailEnd/>
          </a:ln>
          <a:effectLst/>
        </p:spPr>
        <p:txBody>
          <a:bodyPr wrap="none" anchor="ctr"/>
          <a:lstStyle/>
          <a:p>
            <a:pPr algn="ctr">
              <a:defRPr/>
            </a:pPr>
            <a:endParaRPr kumimoji="1" lang="en-US" dirty="0">
              <a:solidFill>
                <a:srgbClr val="E7DD95"/>
              </a:solidFill>
              <a:latin typeface="Tahoma" pitchFamily="34" charset="0"/>
            </a:endParaRPr>
          </a:p>
        </p:txBody>
      </p:sp>
      <p:sp>
        <p:nvSpPr>
          <p:cNvPr id="130054" name="Rectangle 6"/>
          <p:cNvSpPr>
            <a:spLocks noChangeArrowheads="1"/>
          </p:cNvSpPr>
          <p:nvPr/>
        </p:nvSpPr>
        <p:spPr bwMode="ltGray">
          <a:xfrm>
            <a:off x="0" y="962025"/>
            <a:ext cx="560388" cy="422275"/>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5" name="Rectangle 7"/>
          <p:cNvSpPr>
            <a:spLocks noChangeArrowheads="1"/>
          </p:cNvSpPr>
          <p:nvPr/>
        </p:nvSpPr>
        <p:spPr bwMode="gray">
          <a:xfrm>
            <a:off x="635000" y="504825"/>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6"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323" name="Rectangle 9"/>
          <p:cNvSpPr>
            <a:spLocks noGrp="1" noChangeArrowheads="1"/>
          </p:cNvSpPr>
          <p:nvPr>
            <p:ph type="title"/>
          </p:nvPr>
        </p:nvSpPr>
        <p:spPr bwMode="auto">
          <a:xfrm>
            <a:off x="1558925" y="357188"/>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3324"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latin typeface="+mn-lt"/>
              </a:defRPr>
            </a:lvl1pPr>
          </a:lstStyle>
          <a:p>
            <a:pPr>
              <a:defRPr/>
            </a:pPr>
            <a:r>
              <a:rPr lang="en-US"/>
              <a:t>Chapter 7</a:t>
            </a:r>
            <a:endParaRPr lang="en-US" dirty="0"/>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fld id="{74E12B78-DE13-453E-9A5E-1085B3D0D85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57" r:id="rId8"/>
    <p:sldLayoutId id="2147483758" r:id="rId9"/>
    <p:sldLayoutId id="2147483759" r:id="rId10"/>
    <p:sldLayoutId id="2147483760" r:id="rId11"/>
  </p:sldLayoutIdLst>
  <p:hf hdr="0" ftr="0"/>
  <p:txStyles>
    <p:titleStyle>
      <a:lvl1pPr algn="l" rtl="0" fontAlgn="base">
        <a:spcBef>
          <a:spcPct val="0"/>
        </a:spcBef>
        <a:spcAft>
          <a:spcPct val="0"/>
        </a:spcAft>
        <a:defRPr sz="4000">
          <a:solidFill>
            <a:srgbClr val="3D5150"/>
          </a:solidFill>
          <a:latin typeface="+mj-lt"/>
          <a:ea typeface="+mj-ea"/>
          <a:cs typeface="+mj-cs"/>
        </a:defRPr>
      </a:lvl1pPr>
      <a:lvl2pPr algn="l" rtl="0" fontAlgn="base">
        <a:spcBef>
          <a:spcPct val="0"/>
        </a:spcBef>
        <a:spcAft>
          <a:spcPct val="0"/>
        </a:spcAft>
        <a:defRPr sz="4000">
          <a:solidFill>
            <a:srgbClr val="3D5150"/>
          </a:solidFill>
          <a:latin typeface="Tahoma" pitchFamily="34" charset="0"/>
        </a:defRPr>
      </a:lvl2pPr>
      <a:lvl3pPr algn="l" rtl="0" fontAlgn="base">
        <a:spcBef>
          <a:spcPct val="0"/>
        </a:spcBef>
        <a:spcAft>
          <a:spcPct val="0"/>
        </a:spcAft>
        <a:defRPr sz="4000">
          <a:solidFill>
            <a:srgbClr val="3D5150"/>
          </a:solidFill>
          <a:latin typeface="Tahoma" pitchFamily="34" charset="0"/>
        </a:defRPr>
      </a:lvl3pPr>
      <a:lvl4pPr algn="l" rtl="0" fontAlgn="base">
        <a:spcBef>
          <a:spcPct val="0"/>
        </a:spcBef>
        <a:spcAft>
          <a:spcPct val="0"/>
        </a:spcAft>
        <a:defRPr sz="4000">
          <a:solidFill>
            <a:srgbClr val="3D5150"/>
          </a:solidFill>
          <a:latin typeface="Tahoma" pitchFamily="34" charset="0"/>
        </a:defRPr>
      </a:lvl4pPr>
      <a:lvl5pPr algn="l" rtl="0" fontAlgn="base">
        <a:spcBef>
          <a:spcPct val="0"/>
        </a:spcBef>
        <a:spcAft>
          <a:spcPct val="0"/>
        </a:spcAft>
        <a:defRPr sz="4000">
          <a:solidFill>
            <a:srgbClr val="3D5150"/>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7.wmf"/><Relationship Id="rId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8.wmf"/><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notesSlide" Target="../notesSlides/notesSlide16.xml"/><Relationship Id="rId7"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17.xml"/><Relationship Id="rId7" Type="http://schemas.openxmlformats.org/officeDocument/2006/relationships/image" Target="../media/image23.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20.bin"/><Relationship Id="rId5" Type="http://schemas.openxmlformats.org/officeDocument/2006/relationships/image" Target="../media/image22.wmf"/><Relationship Id="rId4" Type="http://schemas.openxmlformats.org/officeDocument/2006/relationships/oleObject" Target="../embeddings/oleObject19.bin"/><Relationship Id="rId9" Type="http://schemas.openxmlformats.org/officeDocument/2006/relationships/image" Target="../media/image24.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oleObject" Target="../embeddings/oleObject2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oleObject" Target="../embeddings/oleObject23.bin"/></Relationships>
</file>

<file path=ppt/slides/_rels/slide2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image" Target="../media/image30.wmf"/><Relationship Id="rId4" Type="http://schemas.openxmlformats.org/officeDocument/2006/relationships/oleObject" Target="../embeddings/oleObject24.bin"/></Relationships>
</file>

<file path=ppt/slides/_rels/slide23.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5.xml"/><Relationship Id="rId7"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6.wmf"/><Relationship Id="rId3" Type="http://schemas.openxmlformats.org/officeDocument/2006/relationships/notesSlide" Target="../notesSlides/notesSlide6.xml"/><Relationship Id="rId7" Type="http://schemas.openxmlformats.org/officeDocument/2006/relationships/image" Target="../media/image13.wmf"/><Relationship Id="rId12"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1.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4.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1143000" y="1524000"/>
            <a:ext cx="7467600" cy="1447800"/>
          </a:xfrm>
          <a:noFill/>
        </p:spPr>
        <p:txBody>
          <a:bodyPr/>
          <a:lstStyle/>
          <a:p>
            <a:r>
              <a:rPr lang="en-US" altLang="en-US" sz="4800"/>
              <a:t>Chapter 7</a:t>
            </a:r>
            <a:br>
              <a:rPr lang="en-US" altLang="en-US" sz="4800"/>
            </a:br>
            <a:r>
              <a:rPr lang="en-US" altLang="en-US" sz="4800"/>
              <a:t>Physical Reliability Models</a:t>
            </a:r>
          </a:p>
        </p:txBody>
      </p:sp>
      <p:sp>
        <p:nvSpPr>
          <p:cNvPr id="21507" name="Rectangle 3"/>
          <p:cNvSpPr>
            <a:spLocks noGrp="1" noChangeArrowheads="1"/>
          </p:cNvSpPr>
          <p:nvPr>
            <p:ph type="subTitle" idx="1"/>
          </p:nvPr>
        </p:nvSpPr>
        <p:spPr>
          <a:xfrm>
            <a:off x="1143000" y="3200400"/>
            <a:ext cx="6375400" cy="1727200"/>
          </a:xfrm>
        </p:spPr>
        <p:txBody>
          <a:bodyPr lIns="92075" tIns="46038" rIns="92075" bIns="46038"/>
          <a:lstStyle/>
          <a:p>
            <a:pPr marL="342900" indent="-342900"/>
            <a:r>
              <a:rPr lang="en-US" altLang="en-US"/>
              <a:t>Periodic Loads</a:t>
            </a:r>
          </a:p>
          <a:p>
            <a:pPr marL="342900" indent="-342900"/>
            <a:r>
              <a:rPr lang="en-US" altLang="en-US"/>
              <a:t>Random Loads</a:t>
            </a:r>
          </a:p>
          <a:p>
            <a:pPr marL="342900" indent="-342900"/>
            <a:r>
              <a:rPr lang="en-US" altLang="en-US"/>
              <a:t>Physics of Failure</a:t>
            </a:r>
          </a:p>
        </p:txBody>
      </p:sp>
      <p:sp>
        <p:nvSpPr>
          <p:cNvPr id="10" name="Date Placeholder 9"/>
          <p:cNvSpPr>
            <a:spLocks noGrp="1"/>
          </p:cNvSpPr>
          <p:nvPr>
            <p:ph type="dt" sz="quarter" idx="10"/>
          </p:nvPr>
        </p:nvSpPr>
        <p:spPr/>
        <p:txBody>
          <a:bodyPr/>
          <a:lstStyle/>
          <a:p>
            <a:pPr>
              <a:defRPr/>
            </a:pPr>
            <a:r>
              <a:rPr lang="en-US"/>
              <a:t>Chapter 7</a:t>
            </a:r>
          </a:p>
        </p:txBody>
      </p:sp>
      <p:sp>
        <p:nvSpPr>
          <p:cNvPr id="60418"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29713F74-9D00-4161-952A-EB5ED254B4C9}" type="slidenum">
              <a:rPr lang="en-US" altLang="en-US" sz="1400">
                <a:solidFill>
                  <a:schemeClr val="bg2"/>
                </a:solidFill>
                <a:latin typeface="Tahoma" panose="020B0604030504040204" pitchFamily="34" charset="0"/>
              </a:rPr>
              <a:pPr/>
              <a:t>1</a:t>
            </a:fld>
            <a:endParaRPr lang="en-US" altLang="en-US" sz="1400">
              <a:solidFill>
                <a:schemeClr val="bg2"/>
              </a:solidFill>
              <a:latin typeface="Tahoma" panose="020B0604030504040204" pitchFamily="34" charset="0"/>
            </a:endParaRPr>
          </a:p>
        </p:txBody>
      </p:sp>
      <p:pic>
        <p:nvPicPr>
          <p:cNvPr id="21510"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381000"/>
            <a:ext cx="8001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191000"/>
            <a:ext cx="14478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0425" name="AutoShape 8"/>
          <p:cNvSpPr>
            <a:spLocks noChangeArrowheads="1"/>
          </p:cNvSpPr>
          <p:nvPr/>
        </p:nvSpPr>
        <p:spPr bwMode="auto">
          <a:xfrm>
            <a:off x="2133600" y="5105400"/>
            <a:ext cx="3581400" cy="914400"/>
          </a:xfrm>
          <a:prstGeom prst="wedgeRoundRectCallout">
            <a:avLst>
              <a:gd name="adj1" fmla="val -74537"/>
              <a:gd name="adj2" fmla="val 15725"/>
              <a:gd name="adj3" fmla="val 16667"/>
            </a:avLst>
          </a:prstGeom>
          <a:solidFill>
            <a:schemeClr val="accent1">
              <a:lumMod val="20000"/>
              <a:lumOff val="80000"/>
            </a:schemeClr>
          </a:solidFill>
          <a:ln w="12700">
            <a:solidFill>
              <a:schemeClr val="tx1"/>
            </a:solidFill>
            <a:miter lim="800000"/>
            <a:headEnd type="none" w="sm" len="sm"/>
            <a:tailEnd type="none" w="sm" len="sm"/>
          </a:ln>
        </p:spPr>
        <p:txBody>
          <a:bodyPr/>
          <a:lstStyle/>
          <a:p>
            <a:pPr algn="ctr">
              <a:defRPr/>
            </a:pPr>
            <a:r>
              <a:rPr lang="en-US" sz="2400"/>
              <a:t>Reliability just has to be my favorite subject!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295400" y="457200"/>
            <a:ext cx="7107238" cy="790575"/>
          </a:xfrm>
        </p:spPr>
        <p:txBody>
          <a:bodyPr/>
          <a:lstStyle/>
          <a:p>
            <a:r>
              <a:rPr lang="en-US" altLang="en-US"/>
              <a:t>More Physics of Failure (POF)</a:t>
            </a:r>
          </a:p>
        </p:txBody>
      </p:sp>
      <p:sp>
        <p:nvSpPr>
          <p:cNvPr id="6" name="Date Placeholder 5"/>
          <p:cNvSpPr>
            <a:spLocks noGrp="1"/>
          </p:cNvSpPr>
          <p:nvPr>
            <p:ph type="dt" sz="quarter" idx="10"/>
          </p:nvPr>
        </p:nvSpPr>
        <p:spPr/>
        <p:txBody>
          <a:bodyPr/>
          <a:lstStyle/>
          <a:p>
            <a:pPr>
              <a:defRPr/>
            </a:pPr>
            <a:r>
              <a:rPr lang="en-US"/>
              <a:t>Chapter 7</a:t>
            </a:r>
            <a:endParaRPr lang="en-US" dirty="0"/>
          </a:p>
        </p:txBody>
      </p:sp>
      <p:sp>
        <p:nvSpPr>
          <p:cNvPr id="6656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0F68FAC7-5C48-40B4-A13B-18E3CACDCD50}" type="slidenum">
              <a:rPr lang="en-US" altLang="en-US" sz="1400">
                <a:latin typeface="Tahoma" panose="020B0604030504040204" pitchFamily="34" charset="0"/>
              </a:rPr>
              <a:pPr/>
              <a:t>10</a:t>
            </a:fld>
            <a:endParaRPr lang="en-US" altLang="en-US" sz="1400">
              <a:latin typeface="Tahoma" panose="020B0604030504040204" pitchFamily="34" charset="0"/>
            </a:endParaRPr>
          </a:p>
        </p:txBody>
      </p:sp>
      <p:sp>
        <p:nvSpPr>
          <p:cNvPr id="25605" name="Text Box 3"/>
          <p:cNvSpPr txBox="1">
            <a:spLocks noChangeArrowheads="1"/>
          </p:cNvSpPr>
          <p:nvPr/>
        </p:nvSpPr>
        <p:spPr bwMode="auto">
          <a:xfrm>
            <a:off x="914400" y="1905000"/>
            <a:ext cx="721836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panose="020B0604020202020204" pitchFamily="34" charset="0"/>
              </a:rPr>
              <a:t>Basic premise - failure processes follow physical (or</a:t>
            </a:r>
          </a:p>
          <a:p>
            <a:r>
              <a:rPr lang="en-US" altLang="en-US" sz="2400">
                <a:latin typeface="Arial" panose="020B0604020202020204" pitchFamily="34" charset="0"/>
              </a:rPr>
              <a:t>chemical or metallurgical) laws that can be modeled</a:t>
            </a:r>
          </a:p>
          <a:p>
            <a:r>
              <a:rPr lang="en-US" altLang="en-US" sz="2400">
                <a:latin typeface="Arial" panose="020B0604020202020204" pitchFamily="34" charset="0"/>
              </a:rPr>
              <a:t>and the amount of life available for exposure to a</a:t>
            </a:r>
          </a:p>
          <a:p>
            <a:r>
              <a:rPr lang="en-US" altLang="en-US" sz="2400">
                <a:latin typeface="Arial" panose="020B0604020202020204" pitchFamily="34" charset="0"/>
              </a:rPr>
              <a:t>given stress condition can then be calculated.  From</a:t>
            </a:r>
          </a:p>
          <a:p>
            <a:r>
              <a:rPr lang="en-US" altLang="en-US" sz="2400">
                <a:latin typeface="Arial" panose="020B0604020202020204" pitchFamily="34" charset="0"/>
              </a:rPr>
              <a:t>this a failure free operating period is determined.</a:t>
            </a:r>
          </a:p>
        </p:txBody>
      </p:sp>
      <p:sp>
        <p:nvSpPr>
          <p:cNvPr id="25606" name="Text Box 4"/>
          <p:cNvSpPr txBox="1">
            <a:spLocks noChangeArrowheads="1"/>
          </p:cNvSpPr>
          <p:nvPr/>
        </p:nvSpPr>
        <p:spPr bwMode="auto">
          <a:xfrm>
            <a:off x="685800" y="4648200"/>
            <a:ext cx="7777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panose="020B0604020202020204" pitchFamily="34" charset="0"/>
              </a:rPr>
              <a:t>POF are physically based rather than statistically based!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66800" y="228600"/>
            <a:ext cx="7772400" cy="1143000"/>
          </a:xfrm>
        </p:spPr>
        <p:txBody>
          <a:bodyPr/>
          <a:lstStyle/>
          <a:p>
            <a:r>
              <a:rPr lang="en-US" altLang="en-US" sz="3200"/>
              <a:t>Even More Physics of Failure (POF)</a:t>
            </a:r>
            <a:br>
              <a:rPr lang="en-US" altLang="en-US" sz="3200"/>
            </a:br>
            <a:r>
              <a:rPr lang="en-US" altLang="en-US" sz="3200"/>
              <a:t>The Process</a:t>
            </a:r>
            <a:endParaRPr lang="en-US" altLang="en-US"/>
          </a:p>
        </p:txBody>
      </p:sp>
      <p:sp>
        <p:nvSpPr>
          <p:cNvPr id="26627" name="Rectangle 3"/>
          <p:cNvSpPr>
            <a:spLocks noGrp="1" noChangeArrowheads="1"/>
          </p:cNvSpPr>
          <p:nvPr>
            <p:ph idx="1"/>
          </p:nvPr>
        </p:nvSpPr>
        <p:spPr>
          <a:xfrm>
            <a:off x="685800" y="1752600"/>
            <a:ext cx="7772400" cy="4114800"/>
          </a:xfrm>
        </p:spPr>
        <p:txBody>
          <a:bodyPr/>
          <a:lstStyle/>
          <a:p>
            <a:pPr marL="533400" indent="-533400">
              <a:lnSpc>
                <a:spcPct val="90000"/>
              </a:lnSpc>
              <a:buFontTx/>
              <a:buAutoNum type="arabicPeriod"/>
            </a:pPr>
            <a:r>
              <a:rPr lang="en-US" altLang="en-US" sz="2400"/>
              <a:t>Identify failure mechanisms, failure sites, and failure modes.</a:t>
            </a:r>
          </a:p>
          <a:p>
            <a:pPr marL="533400" indent="-533400">
              <a:lnSpc>
                <a:spcPct val="90000"/>
              </a:lnSpc>
              <a:buFontTx/>
              <a:buAutoNum type="arabicPeriod"/>
            </a:pPr>
            <a:r>
              <a:rPr lang="en-US" altLang="en-US" sz="2400"/>
              <a:t>Determine appropriate failure models and their input parameters.</a:t>
            </a:r>
          </a:p>
          <a:p>
            <a:pPr marL="914400" lvl="1" indent="-457200">
              <a:lnSpc>
                <a:spcPct val="90000"/>
              </a:lnSpc>
            </a:pPr>
            <a:r>
              <a:rPr lang="en-US" altLang="en-US" sz="2000"/>
              <a:t>Material characteristics</a:t>
            </a:r>
          </a:p>
          <a:p>
            <a:pPr marL="914400" lvl="1" indent="-457200">
              <a:lnSpc>
                <a:spcPct val="90000"/>
              </a:lnSpc>
            </a:pPr>
            <a:r>
              <a:rPr lang="en-US" altLang="en-US" sz="2000"/>
              <a:t>damage properties</a:t>
            </a:r>
          </a:p>
          <a:p>
            <a:pPr marL="914400" lvl="1" indent="-457200">
              <a:lnSpc>
                <a:spcPct val="90000"/>
              </a:lnSpc>
            </a:pPr>
            <a:r>
              <a:rPr lang="en-US" altLang="en-US" sz="2000"/>
              <a:t>failure site geometry</a:t>
            </a:r>
          </a:p>
          <a:p>
            <a:pPr marL="914400" lvl="1" indent="-457200">
              <a:lnSpc>
                <a:spcPct val="90000"/>
              </a:lnSpc>
            </a:pPr>
            <a:r>
              <a:rPr lang="en-US" altLang="en-US" sz="2000"/>
              <a:t>manufacturing flaws and defects</a:t>
            </a:r>
          </a:p>
          <a:p>
            <a:pPr marL="914400" lvl="1" indent="-457200">
              <a:lnSpc>
                <a:spcPct val="90000"/>
              </a:lnSpc>
            </a:pPr>
            <a:r>
              <a:rPr lang="en-US" altLang="en-US" sz="2000"/>
              <a:t>environment and operating loads</a:t>
            </a:r>
          </a:p>
          <a:p>
            <a:pPr marL="533400" indent="-533400">
              <a:lnSpc>
                <a:spcPct val="90000"/>
              </a:lnSpc>
              <a:buFontTx/>
              <a:buAutoNum type="arabicPeriod"/>
            </a:pPr>
            <a:r>
              <a:rPr lang="en-US" altLang="en-US" sz="2400"/>
              <a:t>Determine variability of each design parameter.</a:t>
            </a:r>
          </a:p>
          <a:p>
            <a:pPr marL="533400" indent="-533400">
              <a:lnSpc>
                <a:spcPct val="90000"/>
              </a:lnSpc>
              <a:buFontTx/>
              <a:buAutoNum type="arabicPeriod"/>
            </a:pPr>
            <a:r>
              <a:rPr lang="en-US" altLang="en-US" sz="2400"/>
              <a:t>Compute an effective reliability function</a:t>
            </a:r>
          </a:p>
        </p:txBody>
      </p:sp>
      <p:sp>
        <p:nvSpPr>
          <p:cNvPr id="5" name="Date Placeholder 4"/>
          <p:cNvSpPr>
            <a:spLocks noGrp="1"/>
          </p:cNvSpPr>
          <p:nvPr>
            <p:ph type="dt" sz="quarter" idx="10"/>
          </p:nvPr>
        </p:nvSpPr>
        <p:spPr/>
        <p:txBody>
          <a:bodyPr/>
          <a:lstStyle/>
          <a:p>
            <a:pPr>
              <a:defRPr/>
            </a:pPr>
            <a:r>
              <a:rPr lang="en-US"/>
              <a:t>Chapter 7</a:t>
            </a:r>
          </a:p>
        </p:txBody>
      </p:sp>
      <p:sp>
        <p:nvSpPr>
          <p:cNvPr id="67586"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E639966F-9E1B-4C18-9524-FBE78F599ADB}" type="slidenum">
              <a:rPr lang="en-US" altLang="en-US" sz="1400">
                <a:latin typeface="Tahoma" panose="020B0604030504040204" pitchFamily="34" charset="0"/>
              </a:rPr>
              <a:pPr/>
              <a:t>11</a:t>
            </a:fld>
            <a:endParaRPr lang="en-US" altLang="en-US" sz="1400">
              <a:latin typeface="Tahoma" panose="020B060403050404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43000" y="457200"/>
            <a:ext cx="7772400" cy="762000"/>
          </a:xfrm>
        </p:spPr>
        <p:txBody>
          <a:bodyPr/>
          <a:lstStyle/>
          <a:p>
            <a:r>
              <a:rPr lang="en-US" altLang="en-US" sz="3200"/>
              <a:t>Failures can be defined by the failure mode, failure site, and failure mechanism</a:t>
            </a:r>
          </a:p>
        </p:txBody>
      </p:sp>
      <p:sp>
        <p:nvSpPr>
          <p:cNvPr id="7" name="Date Placeholder 6"/>
          <p:cNvSpPr>
            <a:spLocks noGrp="1"/>
          </p:cNvSpPr>
          <p:nvPr>
            <p:ph type="dt" sz="quarter" idx="10"/>
          </p:nvPr>
        </p:nvSpPr>
        <p:spPr/>
        <p:txBody>
          <a:bodyPr/>
          <a:lstStyle/>
          <a:p>
            <a:pPr>
              <a:defRPr/>
            </a:pPr>
            <a:r>
              <a:rPr lang="en-US"/>
              <a:t>Chapter 7</a:t>
            </a:r>
            <a:endParaRPr lang="en-US" dirty="0"/>
          </a:p>
        </p:txBody>
      </p:sp>
      <p:sp>
        <p:nvSpPr>
          <p:cNvPr id="68610"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C05E3B11-7CF8-40E5-BDFD-1F2BECB00D7D}" type="slidenum">
              <a:rPr lang="en-US" altLang="en-US" sz="1400">
                <a:latin typeface="Tahoma" panose="020B0604030504040204" pitchFamily="34" charset="0"/>
              </a:rPr>
              <a:pPr/>
              <a:t>12</a:t>
            </a:fld>
            <a:endParaRPr lang="en-US" altLang="en-US" sz="1400">
              <a:latin typeface="Tahoma" panose="020B0604030504040204" pitchFamily="34" charset="0"/>
            </a:endParaRPr>
          </a:p>
        </p:txBody>
      </p:sp>
      <p:sp>
        <p:nvSpPr>
          <p:cNvPr id="27653" name="Text Box 3"/>
          <p:cNvSpPr txBox="1">
            <a:spLocks noChangeArrowheads="1"/>
          </p:cNvSpPr>
          <p:nvPr/>
        </p:nvSpPr>
        <p:spPr bwMode="auto">
          <a:xfrm>
            <a:off x="381000" y="4724400"/>
            <a:ext cx="82343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b="1">
                <a:latin typeface="Arial" panose="020B0604020202020204" pitchFamily="34" charset="0"/>
              </a:rPr>
              <a:t>Failure mechanisms</a:t>
            </a:r>
            <a:r>
              <a:rPr lang="en-US" altLang="en-US" sz="2400">
                <a:latin typeface="Arial" panose="020B0604020202020204" pitchFamily="34" charset="0"/>
              </a:rPr>
              <a:t> are physical (or chemical) processes </a:t>
            </a:r>
          </a:p>
          <a:p>
            <a:r>
              <a:rPr lang="en-US" altLang="en-US" sz="2400">
                <a:latin typeface="Arial" panose="020B0604020202020204" pitchFamily="34" charset="0"/>
              </a:rPr>
              <a:t>by which stresses damage the material at the failure site.</a:t>
            </a:r>
            <a:endParaRPr lang="en-US" altLang="en-US">
              <a:latin typeface="Arial" panose="020B0604020202020204" pitchFamily="34" charset="0"/>
            </a:endParaRPr>
          </a:p>
        </p:txBody>
      </p:sp>
      <p:sp>
        <p:nvSpPr>
          <p:cNvPr id="27654" name="Text Box 4"/>
          <p:cNvSpPr txBox="1">
            <a:spLocks noChangeArrowheads="1"/>
          </p:cNvSpPr>
          <p:nvPr/>
        </p:nvSpPr>
        <p:spPr bwMode="auto">
          <a:xfrm>
            <a:off x="381000" y="3581400"/>
            <a:ext cx="85391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b="1">
                <a:latin typeface="Arial" panose="020B0604020202020204" pitchFamily="34" charset="0"/>
              </a:rPr>
              <a:t>Failure sites</a:t>
            </a:r>
            <a:r>
              <a:rPr lang="en-US" altLang="en-US" sz="2400">
                <a:latin typeface="Arial" panose="020B0604020202020204" pitchFamily="34" charset="0"/>
              </a:rPr>
              <a:t> are the specific locations and geometry at which</a:t>
            </a:r>
          </a:p>
          <a:p>
            <a:r>
              <a:rPr lang="en-US" altLang="en-US" sz="2400">
                <a:latin typeface="Arial" panose="020B0604020202020204" pitchFamily="34" charset="0"/>
              </a:rPr>
              <a:t>the failure mechanism interacts with the material.</a:t>
            </a:r>
            <a:endParaRPr lang="en-US" altLang="en-US">
              <a:latin typeface="Arial" panose="020B0604020202020204" pitchFamily="34" charset="0"/>
            </a:endParaRPr>
          </a:p>
        </p:txBody>
      </p:sp>
      <p:sp>
        <p:nvSpPr>
          <p:cNvPr id="27655" name="Text Box 5"/>
          <p:cNvSpPr txBox="1">
            <a:spLocks noChangeArrowheads="1"/>
          </p:cNvSpPr>
          <p:nvPr/>
        </p:nvSpPr>
        <p:spPr bwMode="auto">
          <a:xfrm>
            <a:off x="381000" y="2057400"/>
            <a:ext cx="82010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b="1">
                <a:latin typeface="Arial" panose="020B0604020202020204" pitchFamily="34" charset="0"/>
              </a:rPr>
              <a:t>Failure mode</a:t>
            </a:r>
            <a:r>
              <a:rPr lang="en-US" altLang="en-US" sz="2400">
                <a:latin typeface="Arial" panose="020B0604020202020204" pitchFamily="34" charset="0"/>
              </a:rPr>
              <a:t> is an observable change caused by a failure </a:t>
            </a:r>
          </a:p>
          <a:p>
            <a:r>
              <a:rPr lang="en-US" altLang="en-US" sz="2400">
                <a:latin typeface="Arial" panose="020B0604020202020204" pitchFamily="34" charset="0"/>
              </a:rPr>
              <a:t>mechanism.  Examples are opens, shorts, leaks, and </a:t>
            </a:r>
          </a:p>
          <a:p>
            <a:r>
              <a:rPr lang="en-US" altLang="en-US" sz="2400">
                <a:latin typeface="Arial" panose="020B0604020202020204" pitchFamily="34" charset="0"/>
              </a:rPr>
              <a:t>excessive noise or vibration.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143000" y="457200"/>
            <a:ext cx="8001000" cy="762000"/>
          </a:xfrm>
        </p:spPr>
        <p:txBody>
          <a:bodyPr/>
          <a:lstStyle/>
          <a:p>
            <a:r>
              <a:rPr lang="en-US" altLang="en-US" sz="3600"/>
              <a:t>Stresses trigger the failure mechanism</a:t>
            </a:r>
          </a:p>
        </p:txBody>
      </p:sp>
      <p:sp>
        <p:nvSpPr>
          <p:cNvPr id="6148" name="Rectangle 3"/>
          <p:cNvSpPr>
            <a:spLocks noGrp="1" noChangeArrowheads="1"/>
          </p:cNvSpPr>
          <p:nvPr>
            <p:ph idx="1"/>
          </p:nvPr>
        </p:nvSpPr>
        <p:spPr>
          <a:xfrm>
            <a:off x="609600" y="1828800"/>
            <a:ext cx="7772400" cy="4114800"/>
          </a:xfrm>
        </p:spPr>
        <p:txBody>
          <a:bodyPr/>
          <a:lstStyle/>
          <a:p>
            <a:r>
              <a:rPr lang="en-US" altLang="en-US"/>
              <a:t>Mechanical</a:t>
            </a:r>
          </a:p>
          <a:p>
            <a:r>
              <a:rPr lang="en-US" altLang="en-US"/>
              <a:t>thermal</a:t>
            </a:r>
          </a:p>
          <a:p>
            <a:r>
              <a:rPr lang="en-US" altLang="en-US"/>
              <a:t>electrical</a:t>
            </a:r>
          </a:p>
          <a:p>
            <a:r>
              <a:rPr lang="en-US" altLang="en-US"/>
              <a:t>radiation</a:t>
            </a:r>
          </a:p>
          <a:p>
            <a:r>
              <a:rPr lang="en-US" altLang="en-US"/>
              <a:t>chemical</a:t>
            </a:r>
          </a:p>
          <a:p>
            <a:r>
              <a:rPr lang="en-US" altLang="en-US"/>
              <a:t>biological</a:t>
            </a:r>
          </a:p>
          <a:p>
            <a:r>
              <a:rPr lang="en-US" altLang="en-US"/>
              <a:t>combinations</a:t>
            </a:r>
          </a:p>
        </p:txBody>
      </p:sp>
      <p:sp>
        <p:nvSpPr>
          <p:cNvPr id="6" name="Date Placeholder 5"/>
          <p:cNvSpPr>
            <a:spLocks noGrp="1"/>
          </p:cNvSpPr>
          <p:nvPr>
            <p:ph type="dt" sz="quarter" idx="10"/>
          </p:nvPr>
        </p:nvSpPr>
        <p:spPr/>
        <p:txBody>
          <a:bodyPr/>
          <a:lstStyle/>
          <a:p>
            <a:pPr>
              <a:defRPr/>
            </a:pPr>
            <a:r>
              <a:rPr lang="en-US"/>
              <a:t>Chapter 7</a:t>
            </a:r>
          </a:p>
        </p:txBody>
      </p:sp>
      <p:sp>
        <p:nvSpPr>
          <p:cNvPr id="47107"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4DB6587-4DA5-40A2-AE28-BDB7BDF7C74A}" type="slidenum">
              <a:rPr lang="en-US" altLang="en-US" sz="1400">
                <a:latin typeface="Tahoma" panose="020B0604030504040204" pitchFamily="34" charset="0"/>
              </a:rPr>
              <a:pPr/>
              <a:t>13</a:t>
            </a:fld>
            <a:endParaRPr lang="en-US" altLang="en-US" sz="1400">
              <a:latin typeface="Tahoma" panose="020B0604030504040204" pitchFamily="34" charset="0"/>
            </a:endParaRPr>
          </a:p>
        </p:txBody>
      </p:sp>
      <p:graphicFrame>
        <p:nvGraphicFramePr>
          <p:cNvPr id="6146" name="Object 4"/>
          <p:cNvGraphicFramePr>
            <a:graphicFrameLocks noChangeAspect="1"/>
          </p:cNvGraphicFramePr>
          <p:nvPr/>
        </p:nvGraphicFramePr>
        <p:xfrm>
          <a:off x="5638800" y="1600200"/>
          <a:ext cx="2055813" cy="3962400"/>
        </p:xfrm>
        <a:graphic>
          <a:graphicData uri="http://schemas.openxmlformats.org/presentationml/2006/ole">
            <mc:AlternateContent xmlns:mc="http://schemas.openxmlformats.org/markup-compatibility/2006">
              <mc:Choice xmlns:v="urn:schemas-microsoft-com:vml" Requires="v">
                <p:oleObj spid="_x0000_s6151" name="Clip" r:id="rId4" imgW="1447560" imgH="2793960" progId="MS_ClipArt_Gallery.2">
                  <p:embed/>
                </p:oleObj>
              </mc:Choice>
              <mc:Fallback>
                <p:oleObj name="Clip" r:id="rId4" imgW="1447560" imgH="2793960"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600200"/>
                        <a:ext cx="2055813" cy="396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447800" y="609600"/>
            <a:ext cx="7010400" cy="609600"/>
          </a:xfrm>
          <a:noFill/>
        </p:spPr>
        <p:txBody>
          <a:bodyPr/>
          <a:lstStyle/>
          <a:p>
            <a:r>
              <a:rPr lang="en-US" altLang="en-US" sz="3600"/>
              <a:t>Examples of Failure Mechanisms</a:t>
            </a:r>
            <a:endParaRPr lang="en-US" altLang="en-US"/>
          </a:p>
        </p:txBody>
      </p:sp>
      <p:sp>
        <p:nvSpPr>
          <p:cNvPr id="7172" name="Rectangle 3"/>
          <p:cNvSpPr>
            <a:spLocks noGrp="1" noChangeArrowheads="1"/>
          </p:cNvSpPr>
          <p:nvPr>
            <p:ph idx="1"/>
          </p:nvPr>
        </p:nvSpPr>
        <p:spPr>
          <a:xfrm>
            <a:off x="914400" y="1447800"/>
            <a:ext cx="7772400" cy="4953000"/>
          </a:xfrm>
        </p:spPr>
        <p:txBody>
          <a:bodyPr/>
          <a:lstStyle/>
          <a:p>
            <a:pPr>
              <a:lnSpc>
                <a:spcPct val="90000"/>
              </a:lnSpc>
            </a:pPr>
            <a:r>
              <a:rPr lang="en-US" altLang="en-US" sz="2000"/>
              <a:t>Wearout</a:t>
            </a:r>
          </a:p>
          <a:p>
            <a:pPr lvl="1">
              <a:lnSpc>
                <a:spcPct val="90000"/>
              </a:lnSpc>
            </a:pPr>
            <a:r>
              <a:rPr lang="en-US" altLang="en-US" sz="1800"/>
              <a:t>fatigue</a:t>
            </a:r>
          </a:p>
          <a:p>
            <a:pPr lvl="1">
              <a:lnSpc>
                <a:spcPct val="90000"/>
              </a:lnSpc>
            </a:pPr>
            <a:r>
              <a:rPr lang="en-US" altLang="en-US" sz="1800"/>
              <a:t>friction</a:t>
            </a:r>
          </a:p>
          <a:p>
            <a:pPr lvl="1">
              <a:lnSpc>
                <a:spcPct val="90000"/>
              </a:lnSpc>
            </a:pPr>
            <a:r>
              <a:rPr lang="en-US" altLang="en-US" sz="1800"/>
              <a:t>corrosion</a:t>
            </a:r>
          </a:p>
          <a:p>
            <a:pPr lvl="1">
              <a:lnSpc>
                <a:spcPct val="90000"/>
              </a:lnSpc>
            </a:pPr>
            <a:r>
              <a:rPr lang="en-US" altLang="en-US" sz="1800"/>
              <a:t>creep </a:t>
            </a:r>
          </a:p>
          <a:p>
            <a:pPr lvl="1">
              <a:lnSpc>
                <a:spcPct val="90000"/>
              </a:lnSpc>
            </a:pPr>
            <a:r>
              <a:rPr lang="en-US" altLang="en-US" sz="1800"/>
              <a:t>electromigration</a:t>
            </a:r>
          </a:p>
          <a:p>
            <a:pPr lvl="1">
              <a:lnSpc>
                <a:spcPct val="90000"/>
              </a:lnSpc>
            </a:pPr>
            <a:r>
              <a:rPr lang="en-US" altLang="en-US" sz="1800"/>
              <a:t>contamination</a:t>
            </a:r>
          </a:p>
          <a:p>
            <a:pPr lvl="1">
              <a:lnSpc>
                <a:spcPct val="90000"/>
              </a:lnSpc>
            </a:pPr>
            <a:r>
              <a:rPr lang="en-US" altLang="en-US" sz="1800"/>
              <a:t>molecular migration</a:t>
            </a:r>
          </a:p>
          <a:p>
            <a:pPr lvl="1">
              <a:lnSpc>
                <a:spcPct val="90000"/>
              </a:lnSpc>
            </a:pPr>
            <a:r>
              <a:rPr lang="en-US" altLang="en-US" sz="1800"/>
              <a:t>temperature cycling</a:t>
            </a:r>
          </a:p>
          <a:p>
            <a:pPr>
              <a:lnSpc>
                <a:spcPct val="90000"/>
              </a:lnSpc>
            </a:pPr>
            <a:r>
              <a:rPr lang="en-US" altLang="en-US" sz="2000"/>
              <a:t>Overstress</a:t>
            </a:r>
          </a:p>
          <a:p>
            <a:pPr lvl="1">
              <a:lnSpc>
                <a:spcPct val="90000"/>
              </a:lnSpc>
            </a:pPr>
            <a:r>
              <a:rPr lang="en-US" altLang="en-US" sz="1800"/>
              <a:t>dielectric breakdown</a:t>
            </a:r>
          </a:p>
          <a:p>
            <a:pPr lvl="1">
              <a:lnSpc>
                <a:spcPct val="90000"/>
              </a:lnSpc>
            </a:pPr>
            <a:r>
              <a:rPr lang="en-US" altLang="en-US" sz="1800"/>
              <a:t>fracture</a:t>
            </a:r>
          </a:p>
          <a:p>
            <a:pPr lvl="1">
              <a:lnSpc>
                <a:spcPct val="90000"/>
              </a:lnSpc>
            </a:pPr>
            <a:r>
              <a:rPr lang="en-US" altLang="en-US" sz="1800"/>
              <a:t>buckling</a:t>
            </a:r>
          </a:p>
          <a:p>
            <a:pPr lvl="1">
              <a:lnSpc>
                <a:spcPct val="90000"/>
              </a:lnSpc>
            </a:pPr>
            <a:r>
              <a:rPr lang="en-US" altLang="en-US" sz="1800"/>
              <a:t>thermal breakdown</a:t>
            </a:r>
          </a:p>
          <a:p>
            <a:pPr lvl="1">
              <a:lnSpc>
                <a:spcPct val="90000"/>
              </a:lnSpc>
            </a:pPr>
            <a:r>
              <a:rPr lang="en-US" altLang="en-US" sz="1800"/>
              <a:t>electrical overstress</a:t>
            </a:r>
          </a:p>
        </p:txBody>
      </p:sp>
      <p:sp>
        <p:nvSpPr>
          <p:cNvPr id="6" name="Date Placeholder 5"/>
          <p:cNvSpPr>
            <a:spLocks noGrp="1"/>
          </p:cNvSpPr>
          <p:nvPr>
            <p:ph type="dt" sz="quarter" idx="10"/>
          </p:nvPr>
        </p:nvSpPr>
        <p:spPr/>
        <p:txBody>
          <a:bodyPr/>
          <a:lstStyle/>
          <a:p>
            <a:pPr>
              <a:defRPr/>
            </a:pPr>
            <a:r>
              <a:rPr lang="en-US"/>
              <a:t>Chapter 7</a:t>
            </a:r>
          </a:p>
        </p:txBody>
      </p:sp>
      <p:sp>
        <p:nvSpPr>
          <p:cNvPr id="48131"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CFFA90F2-322B-4C81-82AC-AD13DCA14450}" type="slidenum">
              <a:rPr lang="en-US" altLang="en-US" sz="1400">
                <a:latin typeface="Tahoma" panose="020B0604030504040204" pitchFamily="34" charset="0"/>
              </a:rPr>
              <a:pPr/>
              <a:t>14</a:t>
            </a:fld>
            <a:endParaRPr lang="en-US" altLang="en-US" sz="1400">
              <a:latin typeface="Tahoma" panose="020B0604030504040204" pitchFamily="34" charset="0"/>
            </a:endParaRPr>
          </a:p>
        </p:txBody>
      </p:sp>
      <p:graphicFrame>
        <p:nvGraphicFramePr>
          <p:cNvPr id="7170" name="Object 0"/>
          <p:cNvGraphicFramePr>
            <a:graphicFrameLocks noChangeAspect="1"/>
          </p:cNvGraphicFramePr>
          <p:nvPr/>
        </p:nvGraphicFramePr>
        <p:xfrm>
          <a:off x="5029200" y="2971800"/>
          <a:ext cx="2990850" cy="2354263"/>
        </p:xfrm>
        <a:graphic>
          <a:graphicData uri="http://schemas.openxmlformats.org/presentationml/2006/ole">
            <mc:AlternateContent xmlns:mc="http://schemas.openxmlformats.org/markup-compatibility/2006">
              <mc:Choice xmlns:v="urn:schemas-microsoft-com:vml" Requires="v">
                <p:oleObj spid="_x0000_s7175" name="Clip" r:id="rId4" imgW="4000320" imgH="3147480" progId="MS_ClipArt_Gallery.2">
                  <p:embed/>
                </p:oleObj>
              </mc:Choice>
              <mc:Fallback>
                <p:oleObj name="Clip" r:id="rId4" imgW="4000320" imgH="3147480" progId="MS_ClipArt_Gallery.2">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971800"/>
                        <a:ext cx="2990850" cy="235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371600" y="457200"/>
            <a:ext cx="5943600" cy="762000"/>
          </a:xfrm>
          <a:noFill/>
        </p:spPr>
        <p:txBody>
          <a:bodyPr/>
          <a:lstStyle/>
          <a:p>
            <a:r>
              <a:rPr lang="en-US" altLang="en-US"/>
              <a:t>Physics of Failure</a:t>
            </a:r>
          </a:p>
        </p:txBody>
      </p:sp>
      <p:sp>
        <p:nvSpPr>
          <p:cNvPr id="22" name="Date Placeholder 21"/>
          <p:cNvSpPr>
            <a:spLocks noGrp="1"/>
          </p:cNvSpPr>
          <p:nvPr>
            <p:ph type="dt" sz="quarter" idx="10"/>
          </p:nvPr>
        </p:nvSpPr>
        <p:spPr/>
        <p:txBody>
          <a:bodyPr/>
          <a:lstStyle/>
          <a:p>
            <a:pPr>
              <a:defRPr/>
            </a:pPr>
            <a:r>
              <a:rPr lang="en-US"/>
              <a:t>Chapter 7</a:t>
            </a:r>
            <a:endParaRPr lang="en-US" dirty="0"/>
          </a:p>
        </p:txBody>
      </p:sp>
      <p:sp>
        <p:nvSpPr>
          <p:cNvPr id="69634"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EC474438-B6B9-481D-99E5-EB95AC097B60}" type="slidenum">
              <a:rPr lang="en-US" altLang="en-US" sz="1400">
                <a:latin typeface="Tahoma" panose="020B0604030504040204" pitchFamily="34" charset="0"/>
              </a:rPr>
              <a:pPr/>
              <a:t>15</a:t>
            </a:fld>
            <a:endParaRPr lang="en-US" altLang="en-US" sz="1400">
              <a:latin typeface="Tahoma" panose="020B0604030504040204" pitchFamily="34" charset="0"/>
            </a:endParaRPr>
          </a:p>
        </p:txBody>
      </p:sp>
      <p:grpSp>
        <p:nvGrpSpPr>
          <p:cNvPr id="2" name="Group 3"/>
          <p:cNvGrpSpPr>
            <a:grpSpLocks/>
          </p:cNvGrpSpPr>
          <p:nvPr/>
        </p:nvGrpSpPr>
        <p:grpSpPr bwMode="auto">
          <a:xfrm>
            <a:off x="1143000" y="1676400"/>
            <a:ext cx="6327775" cy="4078288"/>
            <a:chOff x="724" y="1198"/>
            <a:chExt cx="3986" cy="2569"/>
          </a:xfrm>
          <a:noFill/>
        </p:grpSpPr>
        <p:sp>
          <p:nvSpPr>
            <p:cNvPr id="69637" name="Oval 4"/>
            <p:cNvSpPr>
              <a:spLocks noChangeArrowheads="1"/>
            </p:cNvSpPr>
            <p:nvPr/>
          </p:nvSpPr>
          <p:spPr bwMode="auto">
            <a:xfrm>
              <a:off x="2350" y="2058"/>
              <a:ext cx="1819" cy="880"/>
            </a:xfrm>
            <a:prstGeom prst="ellipse">
              <a:avLst/>
            </a:prstGeom>
            <a:grpFill/>
            <a:ln w="12700">
              <a:solidFill>
                <a:schemeClr val="tx1"/>
              </a:solidFill>
              <a:round/>
              <a:headEnd/>
              <a:tailEnd/>
            </a:ln>
          </p:spPr>
          <p:txBody>
            <a:bodyPr wrap="none" anchor="ctr"/>
            <a:lstStyle/>
            <a:p>
              <a:pPr>
                <a:defRPr/>
              </a:pPr>
              <a:endParaRPr lang="en-US"/>
            </a:p>
          </p:txBody>
        </p:sp>
        <p:grpSp>
          <p:nvGrpSpPr>
            <p:cNvPr id="3" name="Group 5"/>
            <p:cNvGrpSpPr>
              <a:grpSpLocks/>
            </p:cNvGrpSpPr>
            <p:nvPr/>
          </p:nvGrpSpPr>
          <p:grpSpPr bwMode="auto">
            <a:xfrm>
              <a:off x="724" y="2145"/>
              <a:ext cx="1622" cy="756"/>
              <a:chOff x="724" y="2145"/>
              <a:chExt cx="1622" cy="756"/>
            </a:xfrm>
            <a:grpFill/>
          </p:grpSpPr>
          <p:sp>
            <p:nvSpPr>
              <p:cNvPr id="69652" name="Rectangle 6"/>
              <p:cNvSpPr>
                <a:spLocks noChangeArrowheads="1"/>
              </p:cNvSpPr>
              <p:nvPr/>
            </p:nvSpPr>
            <p:spPr bwMode="auto">
              <a:xfrm>
                <a:off x="724" y="2145"/>
                <a:ext cx="891" cy="756"/>
              </a:xfrm>
              <a:prstGeom prst="rect">
                <a:avLst/>
              </a:prstGeom>
              <a:grpFill/>
              <a:ln w="12700">
                <a:solidFill>
                  <a:schemeClr val="tx1"/>
                </a:solidFill>
                <a:miter lim="800000"/>
                <a:headEnd/>
                <a:tailEnd/>
              </a:ln>
            </p:spPr>
            <p:txBody>
              <a:bodyPr wrap="none" lIns="92075" tIns="46038" rIns="92075" bIns="46038">
                <a:spAutoFit/>
              </a:bodyPr>
              <a:lstStyle/>
              <a:p>
                <a:pPr>
                  <a:defRPr/>
                </a:pPr>
                <a:r>
                  <a:rPr lang="en-US" sz="2400"/>
                  <a:t>Geometry</a:t>
                </a:r>
              </a:p>
              <a:p>
                <a:pPr>
                  <a:defRPr/>
                </a:pPr>
                <a:r>
                  <a:rPr lang="en-US" sz="2400"/>
                  <a:t>at Failure</a:t>
                </a:r>
              </a:p>
              <a:p>
                <a:pPr>
                  <a:defRPr/>
                </a:pPr>
                <a:r>
                  <a:rPr lang="en-US" sz="2400"/>
                  <a:t>     Site</a:t>
                </a:r>
              </a:p>
            </p:txBody>
          </p:sp>
          <p:sp>
            <p:nvSpPr>
              <p:cNvPr id="69653" name="Line 7"/>
              <p:cNvSpPr>
                <a:spLocks noChangeShapeType="1"/>
              </p:cNvSpPr>
              <p:nvPr/>
            </p:nvSpPr>
            <p:spPr bwMode="auto">
              <a:xfrm>
                <a:off x="1632" y="2440"/>
                <a:ext cx="714" cy="0"/>
              </a:xfrm>
              <a:prstGeom prst="line">
                <a:avLst/>
              </a:prstGeom>
              <a:grpFill/>
              <a:ln w="12700">
                <a:solidFill>
                  <a:schemeClr val="tx1"/>
                </a:solidFill>
                <a:round/>
                <a:headEnd type="none" w="sm" len="sm"/>
                <a:tailEnd type="stealth" w="med" len="lg"/>
              </a:ln>
            </p:spPr>
            <p:txBody>
              <a:bodyPr wrap="none" anchor="ctr"/>
              <a:lstStyle/>
              <a:p>
                <a:pPr>
                  <a:defRPr/>
                </a:pPr>
                <a:endParaRPr lang="en-US"/>
              </a:p>
            </p:txBody>
          </p:sp>
        </p:grpSp>
        <p:grpSp>
          <p:nvGrpSpPr>
            <p:cNvPr id="4" name="Group 8"/>
            <p:cNvGrpSpPr>
              <a:grpSpLocks/>
            </p:cNvGrpSpPr>
            <p:nvPr/>
          </p:nvGrpSpPr>
          <p:grpSpPr bwMode="auto">
            <a:xfrm>
              <a:off x="772" y="1204"/>
              <a:ext cx="1751" cy="1025"/>
              <a:chOff x="772" y="1204"/>
              <a:chExt cx="1751" cy="1025"/>
            </a:xfrm>
            <a:grpFill/>
          </p:grpSpPr>
          <p:sp>
            <p:nvSpPr>
              <p:cNvPr id="69650" name="Rectangle 9"/>
              <p:cNvSpPr>
                <a:spLocks noChangeArrowheads="1"/>
              </p:cNvSpPr>
              <p:nvPr/>
            </p:nvSpPr>
            <p:spPr bwMode="auto">
              <a:xfrm>
                <a:off x="772" y="1204"/>
                <a:ext cx="902" cy="526"/>
              </a:xfrm>
              <a:prstGeom prst="rect">
                <a:avLst/>
              </a:prstGeom>
              <a:grpFill/>
              <a:ln w="12700">
                <a:solidFill>
                  <a:schemeClr val="tx1"/>
                </a:solidFill>
                <a:miter lim="800000"/>
                <a:headEnd/>
                <a:tailEnd/>
              </a:ln>
            </p:spPr>
            <p:txBody>
              <a:bodyPr wrap="none" lIns="92075" tIns="46038" rIns="92075" bIns="46038">
                <a:spAutoFit/>
              </a:bodyPr>
              <a:lstStyle/>
              <a:p>
                <a:pPr>
                  <a:defRPr/>
                </a:pPr>
                <a:r>
                  <a:rPr lang="en-US" sz="2400"/>
                  <a:t>Material</a:t>
                </a:r>
              </a:p>
              <a:p>
                <a:pPr>
                  <a:defRPr/>
                </a:pPr>
                <a:r>
                  <a:rPr lang="en-US" sz="2400"/>
                  <a:t>Properties</a:t>
                </a:r>
              </a:p>
            </p:txBody>
          </p:sp>
          <p:sp>
            <p:nvSpPr>
              <p:cNvPr id="69651" name="Line 10"/>
              <p:cNvSpPr>
                <a:spLocks noChangeShapeType="1"/>
              </p:cNvSpPr>
              <p:nvPr/>
            </p:nvSpPr>
            <p:spPr bwMode="auto">
              <a:xfrm>
                <a:off x="1588" y="1638"/>
                <a:ext cx="935" cy="591"/>
              </a:xfrm>
              <a:prstGeom prst="line">
                <a:avLst/>
              </a:prstGeom>
              <a:grpFill/>
              <a:ln w="12700">
                <a:solidFill>
                  <a:schemeClr val="tx1"/>
                </a:solidFill>
                <a:round/>
                <a:headEnd type="none" w="sm" len="sm"/>
                <a:tailEnd type="stealth" w="med" len="lg"/>
              </a:ln>
            </p:spPr>
            <p:txBody>
              <a:bodyPr wrap="none" anchor="ctr"/>
              <a:lstStyle/>
              <a:p>
                <a:pPr>
                  <a:defRPr/>
                </a:pPr>
                <a:endParaRPr lang="en-US"/>
              </a:p>
            </p:txBody>
          </p:sp>
        </p:grpSp>
        <p:sp>
          <p:nvSpPr>
            <p:cNvPr id="69640" name="Rectangle 11"/>
            <p:cNvSpPr>
              <a:spLocks noChangeArrowheads="1"/>
            </p:cNvSpPr>
            <p:nvPr/>
          </p:nvSpPr>
          <p:spPr bwMode="auto">
            <a:xfrm>
              <a:off x="2737" y="2257"/>
              <a:ext cx="1169" cy="518"/>
            </a:xfrm>
            <a:prstGeom prst="rect">
              <a:avLst/>
            </a:prstGeom>
            <a:grpFill/>
            <a:ln w="9525">
              <a:noFill/>
              <a:miter lim="800000"/>
              <a:headEnd/>
              <a:tailEnd/>
            </a:ln>
          </p:spPr>
          <p:txBody>
            <a:bodyPr wrap="none" lIns="92075" tIns="46038" rIns="92075" bIns="46038">
              <a:spAutoFit/>
            </a:bodyPr>
            <a:lstStyle/>
            <a:p>
              <a:pPr>
                <a:defRPr/>
              </a:pPr>
              <a:r>
                <a:rPr lang="en-US" sz="2400"/>
                <a:t>Mathematical</a:t>
              </a:r>
            </a:p>
            <a:p>
              <a:pPr>
                <a:defRPr/>
              </a:pPr>
              <a:r>
                <a:rPr lang="en-US" sz="2400"/>
                <a:t>       Model</a:t>
              </a:r>
            </a:p>
          </p:txBody>
        </p:sp>
        <p:grpSp>
          <p:nvGrpSpPr>
            <p:cNvPr id="5" name="Group 12"/>
            <p:cNvGrpSpPr>
              <a:grpSpLocks/>
            </p:cNvGrpSpPr>
            <p:nvPr/>
          </p:nvGrpSpPr>
          <p:grpSpPr bwMode="auto">
            <a:xfrm>
              <a:off x="2198" y="1198"/>
              <a:ext cx="891" cy="856"/>
              <a:chOff x="2198" y="1198"/>
              <a:chExt cx="891" cy="856"/>
            </a:xfrm>
            <a:grpFill/>
          </p:grpSpPr>
          <p:sp>
            <p:nvSpPr>
              <p:cNvPr id="69648" name="Rectangle 13"/>
              <p:cNvSpPr>
                <a:spLocks noChangeArrowheads="1"/>
              </p:cNvSpPr>
              <p:nvPr/>
            </p:nvSpPr>
            <p:spPr bwMode="auto">
              <a:xfrm>
                <a:off x="2198" y="1198"/>
                <a:ext cx="891" cy="526"/>
              </a:xfrm>
              <a:prstGeom prst="rect">
                <a:avLst/>
              </a:prstGeom>
              <a:grpFill/>
              <a:ln w="12700">
                <a:solidFill>
                  <a:schemeClr val="tx1"/>
                </a:solidFill>
                <a:miter lim="800000"/>
                <a:headEnd/>
                <a:tailEnd/>
              </a:ln>
            </p:spPr>
            <p:txBody>
              <a:bodyPr wrap="none" lIns="92075" tIns="46038" rIns="92075" bIns="46038">
                <a:spAutoFit/>
              </a:bodyPr>
              <a:lstStyle/>
              <a:p>
                <a:pPr>
                  <a:defRPr/>
                </a:pPr>
                <a:r>
                  <a:rPr lang="en-US" sz="2400"/>
                  <a:t>Operating</a:t>
                </a:r>
              </a:p>
              <a:p>
                <a:pPr>
                  <a:defRPr/>
                </a:pPr>
                <a:r>
                  <a:rPr lang="en-US" sz="2400"/>
                  <a:t> Profile</a:t>
                </a:r>
              </a:p>
            </p:txBody>
          </p:sp>
          <p:sp>
            <p:nvSpPr>
              <p:cNvPr id="69649" name="Line 14"/>
              <p:cNvSpPr>
                <a:spLocks noChangeShapeType="1"/>
              </p:cNvSpPr>
              <p:nvPr/>
            </p:nvSpPr>
            <p:spPr bwMode="auto">
              <a:xfrm>
                <a:off x="2791" y="1674"/>
                <a:ext cx="267" cy="380"/>
              </a:xfrm>
              <a:prstGeom prst="line">
                <a:avLst/>
              </a:prstGeom>
              <a:grpFill/>
              <a:ln w="12700">
                <a:solidFill>
                  <a:schemeClr val="tx1"/>
                </a:solidFill>
                <a:round/>
                <a:headEnd type="none" w="sm" len="sm"/>
                <a:tailEnd type="stealth" w="med" len="lg"/>
              </a:ln>
            </p:spPr>
            <p:txBody>
              <a:bodyPr wrap="none" anchor="ctr"/>
              <a:lstStyle/>
              <a:p>
                <a:pPr>
                  <a:defRPr/>
                </a:pPr>
                <a:endParaRPr lang="en-US"/>
              </a:p>
            </p:txBody>
          </p:sp>
        </p:grpSp>
        <p:grpSp>
          <p:nvGrpSpPr>
            <p:cNvPr id="6" name="Group 15"/>
            <p:cNvGrpSpPr>
              <a:grpSpLocks/>
            </p:cNvGrpSpPr>
            <p:nvPr/>
          </p:nvGrpSpPr>
          <p:grpSpPr bwMode="auto">
            <a:xfrm>
              <a:off x="3447" y="1198"/>
              <a:ext cx="1263" cy="899"/>
              <a:chOff x="3447" y="1198"/>
              <a:chExt cx="1263" cy="899"/>
            </a:xfrm>
            <a:grpFill/>
          </p:grpSpPr>
          <p:sp>
            <p:nvSpPr>
              <p:cNvPr id="69646" name="Rectangle 16"/>
              <p:cNvSpPr>
                <a:spLocks noChangeArrowheads="1"/>
              </p:cNvSpPr>
              <p:nvPr/>
            </p:nvSpPr>
            <p:spPr bwMode="auto">
              <a:xfrm>
                <a:off x="3447" y="1198"/>
                <a:ext cx="1263" cy="526"/>
              </a:xfrm>
              <a:prstGeom prst="rect">
                <a:avLst/>
              </a:prstGeom>
              <a:grpFill/>
              <a:ln w="12700">
                <a:solidFill>
                  <a:schemeClr val="tx1"/>
                </a:solidFill>
                <a:miter lim="800000"/>
                <a:headEnd/>
                <a:tailEnd/>
              </a:ln>
            </p:spPr>
            <p:txBody>
              <a:bodyPr wrap="none" lIns="92075" tIns="46038" rIns="92075" bIns="46038">
                <a:spAutoFit/>
              </a:bodyPr>
              <a:lstStyle/>
              <a:p>
                <a:pPr>
                  <a:defRPr/>
                </a:pPr>
                <a:r>
                  <a:rPr lang="en-US" sz="2400"/>
                  <a:t>Environmental</a:t>
                </a:r>
              </a:p>
              <a:p>
                <a:pPr>
                  <a:defRPr/>
                </a:pPr>
                <a:r>
                  <a:rPr lang="en-US" sz="2400"/>
                  <a:t>    Conditions</a:t>
                </a:r>
              </a:p>
            </p:txBody>
          </p:sp>
          <p:sp>
            <p:nvSpPr>
              <p:cNvPr id="69647" name="Line 17"/>
              <p:cNvSpPr>
                <a:spLocks noChangeShapeType="1"/>
              </p:cNvSpPr>
              <p:nvPr/>
            </p:nvSpPr>
            <p:spPr bwMode="auto">
              <a:xfrm flipH="1">
                <a:off x="3728" y="1674"/>
                <a:ext cx="222" cy="423"/>
              </a:xfrm>
              <a:prstGeom prst="line">
                <a:avLst/>
              </a:prstGeom>
              <a:grpFill/>
              <a:ln w="12700">
                <a:solidFill>
                  <a:schemeClr val="tx1"/>
                </a:solidFill>
                <a:round/>
                <a:headEnd type="none" w="sm" len="sm"/>
                <a:tailEnd type="stealth" w="med" len="lg"/>
              </a:ln>
            </p:spPr>
            <p:txBody>
              <a:bodyPr wrap="none" anchor="ctr"/>
              <a:lstStyle/>
              <a:p>
                <a:pPr>
                  <a:defRPr/>
                </a:pPr>
                <a:endParaRPr lang="en-US"/>
              </a:p>
            </p:txBody>
          </p:sp>
        </p:grpSp>
        <p:grpSp>
          <p:nvGrpSpPr>
            <p:cNvPr id="7" name="Group 18"/>
            <p:cNvGrpSpPr>
              <a:grpSpLocks/>
            </p:cNvGrpSpPr>
            <p:nvPr/>
          </p:nvGrpSpPr>
          <p:grpSpPr bwMode="auto">
            <a:xfrm>
              <a:off x="2686" y="2942"/>
              <a:ext cx="1125" cy="825"/>
              <a:chOff x="2686" y="2942"/>
              <a:chExt cx="1125" cy="825"/>
            </a:xfrm>
            <a:grpFill/>
          </p:grpSpPr>
          <p:sp>
            <p:nvSpPr>
              <p:cNvPr id="69644" name="Rectangle 19"/>
              <p:cNvSpPr>
                <a:spLocks noChangeArrowheads="1"/>
              </p:cNvSpPr>
              <p:nvPr/>
            </p:nvSpPr>
            <p:spPr bwMode="auto">
              <a:xfrm>
                <a:off x="2686" y="3501"/>
                <a:ext cx="1125" cy="266"/>
              </a:xfrm>
              <a:prstGeom prst="rect">
                <a:avLst/>
              </a:prstGeom>
              <a:grpFill/>
              <a:ln w="25400">
                <a:solidFill>
                  <a:schemeClr val="tx1"/>
                </a:solidFill>
                <a:miter lim="800000"/>
                <a:headEnd/>
                <a:tailEnd/>
              </a:ln>
            </p:spPr>
            <p:txBody>
              <a:bodyPr wrap="none" lIns="92075" tIns="46038" rIns="92075" bIns="46038">
                <a:spAutoFit/>
              </a:bodyPr>
              <a:lstStyle/>
              <a:p>
                <a:pPr>
                  <a:defRPr/>
                </a:pPr>
                <a:r>
                  <a:rPr lang="en-US" sz="2000"/>
                  <a:t>Time to Failure</a:t>
                </a:r>
              </a:p>
            </p:txBody>
          </p:sp>
          <p:sp>
            <p:nvSpPr>
              <p:cNvPr id="69645" name="Line 20"/>
              <p:cNvSpPr>
                <a:spLocks noChangeShapeType="1"/>
              </p:cNvSpPr>
              <p:nvPr/>
            </p:nvSpPr>
            <p:spPr bwMode="auto">
              <a:xfrm>
                <a:off x="3237" y="2942"/>
                <a:ext cx="0" cy="506"/>
              </a:xfrm>
              <a:prstGeom prst="line">
                <a:avLst/>
              </a:prstGeom>
              <a:grpFill/>
              <a:ln w="12700">
                <a:solidFill>
                  <a:schemeClr val="tx1"/>
                </a:solidFill>
                <a:round/>
                <a:headEnd type="none" w="sm" len="sm"/>
                <a:tailEnd type="stealth" w="med" len="lg"/>
              </a:ln>
            </p:spPr>
            <p:txBody>
              <a:bodyPr wrap="none" anchor="ctr"/>
              <a:lstStyle/>
              <a:p>
                <a:pPr>
                  <a:defRPr/>
                </a:pPr>
                <a:endParaRPr lang="en-US"/>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600200" y="457200"/>
            <a:ext cx="5867400" cy="762000"/>
          </a:xfrm>
        </p:spPr>
        <p:txBody>
          <a:bodyPr/>
          <a:lstStyle/>
          <a:p>
            <a:r>
              <a:rPr lang="en-US" altLang="en-US"/>
              <a:t>Model Accuracy</a:t>
            </a:r>
          </a:p>
        </p:txBody>
      </p:sp>
      <p:sp>
        <p:nvSpPr>
          <p:cNvPr id="29699" name="Rectangle 3"/>
          <p:cNvSpPr>
            <a:spLocks noGrp="1" noChangeArrowheads="1"/>
          </p:cNvSpPr>
          <p:nvPr>
            <p:ph idx="1"/>
          </p:nvPr>
        </p:nvSpPr>
        <p:spPr>
          <a:xfrm>
            <a:off x="533400" y="1828800"/>
            <a:ext cx="7772400" cy="4114800"/>
          </a:xfrm>
        </p:spPr>
        <p:txBody>
          <a:bodyPr/>
          <a:lstStyle/>
          <a:p>
            <a:pPr>
              <a:buFont typeface="Arial" panose="020B0604020202020204" pitchFamily="34" charset="0"/>
              <a:buChar char="•"/>
            </a:pPr>
            <a:r>
              <a:rPr lang="en-US" altLang="en-US"/>
              <a:t>accuracy of the material failure or damage model</a:t>
            </a:r>
          </a:p>
          <a:p>
            <a:pPr>
              <a:buFont typeface="Arial" panose="020B0604020202020204" pitchFamily="34" charset="0"/>
              <a:buChar char="•"/>
            </a:pPr>
            <a:r>
              <a:rPr lang="en-US" altLang="en-US"/>
              <a:t>accuracy of the corresponding stress analysis (environment)</a:t>
            </a:r>
          </a:p>
          <a:p>
            <a:pPr>
              <a:buFont typeface="Arial" panose="020B0604020202020204" pitchFamily="34" charset="0"/>
              <a:buChar char="•"/>
            </a:pPr>
            <a:r>
              <a:rPr lang="en-US" altLang="en-US"/>
              <a:t>the accuracy of the empirical data (geometry at the failure site and material property characteristics)</a:t>
            </a:r>
          </a:p>
        </p:txBody>
      </p:sp>
      <p:sp>
        <p:nvSpPr>
          <p:cNvPr id="5" name="Date Placeholder 4"/>
          <p:cNvSpPr>
            <a:spLocks noGrp="1"/>
          </p:cNvSpPr>
          <p:nvPr>
            <p:ph type="dt" sz="quarter" idx="10"/>
          </p:nvPr>
        </p:nvSpPr>
        <p:spPr/>
        <p:txBody>
          <a:bodyPr/>
          <a:lstStyle/>
          <a:p>
            <a:pPr>
              <a:defRPr/>
            </a:pPr>
            <a:r>
              <a:rPr lang="en-US"/>
              <a:t>Chapter 7</a:t>
            </a:r>
          </a:p>
        </p:txBody>
      </p:sp>
      <p:sp>
        <p:nvSpPr>
          <p:cNvPr id="70658"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0362E753-58CE-40A3-9FE5-DE72D2D4126B}" type="slidenum">
              <a:rPr lang="en-US" altLang="en-US" sz="1400">
                <a:latin typeface="Tahoma" panose="020B0604030504040204" pitchFamily="34" charset="0"/>
              </a:rPr>
              <a:pPr/>
              <a:t>16</a:t>
            </a:fld>
            <a:endParaRPr lang="en-US" altLang="en-US" sz="1400">
              <a:latin typeface="Tahom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26"/>
          <p:cNvSpPr>
            <a:spLocks noGrp="1" noChangeArrowheads="1"/>
          </p:cNvSpPr>
          <p:nvPr>
            <p:ph type="title"/>
          </p:nvPr>
        </p:nvSpPr>
        <p:spPr>
          <a:xfrm>
            <a:off x="1295400" y="304800"/>
            <a:ext cx="4343400" cy="990600"/>
          </a:xfrm>
          <a:noFill/>
        </p:spPr>
        <p:txBody>
          <a:bodyPr/>
          <a:lstStyle/>
          <a:p>
            <a:r>
              <a:rPr lang="en-US" altLang="en-US" sz="3600"/>
              <a:t>Example 7.19</a:t>
            </a:r>
          </a:p>
        </p:txBody>
      </p:sp>
      <p:sp>
        <p:nvSpPr>
          <p:cNvPr id="9" name="Date Placeholder 8"/>
          <p:cNvSpPr>
            <a:spLocks noGrp="1"/>
          </p:cNvSpPr>
          <p:nvPr>
            <p:ph type="dt" sz="quarter" idx="10"/>
          </p:nvPr>
        </p:nvSpPr>
        <p:spPr/>
        <p:txBody>
          <a:bodyPr/>
          <a:lstStyle/>
          <a:p>
            <a:pPr>
              <a:defRPr/>
            </a:pPr>
            <a:r>
              <a:rPr lang="en-US"/>
              <a:t>Chapter 7</a:t>
            </a:r>
            <a:endParaRPr lang="en-US" dirty="0"/>
          </a:p>
        </p:txBody>
      </p:sp>
      <p:sp>
        <p:nvSpPr>
          <p:cNvPr id="49156"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E632CEE4-41E9-40BB-8C5D-E59E32FA563D}" type="slidenum">
              <a:rPr lang="en-US" altLang="en-US" sz="1400">
                <a:latin typeface="Tahoma" panose="020B0604030504040204" pitchFamily="34" charset="0"/>
              </a:rPr>
              <a:pPr/>
              <a:t>17</a:t>
            </a:fld>
            <a:endParaRPr lang="en-US" altLang="en-US" sz="1400">
              <a:latin typeface="Tahoma" panose="020B0604030504040204" pitchFamily="34" charset="0"/>
            </a:endParaRPr>
          </a:p>
        </p:txBody>
      </p:sp>
      <p:graphicFrame>
        <p:nvGraphicFramePr>
          <p:cNvPr id="8194" name="Object 1024"/>
          <p:cNvGraphicFramePr>
            <a:graphicFrameLocks/>
          </p:cNvGraphicFramePr>
          <p:nvPr/>
        </p:nvGraphicFramePr>
        <p:xfrm>
          <a:off x="3276600" y="1981200"/>
          <a:ext cx="2779713" cy="1579563"/>
        </p:xfrm>
        <a:graphic>
          <a:graphicData uri="http://schemas.openxmlformats.org/presentationml/2006/ole">
            <mc:AlternateContent xmlns:mc="http://schemas.openxmlformats.org/markup-compatibility/2006">
              <mc:Choice xmlns:v="urn:schemas-microsoft-com:vml" Requires="v">
                <p:oleObj spid="_x0000_s8202" name="Equation" r:id="rId4" imgW="774360" imgH="444240" progId="Equation.3">
                  <p:embed/>
                </p:oleObj>
              </mc:Choice>
              <mc:Fallback>
                <p:oleObj name="Equation" r:id="rId4" imgW="774360" imgH="44424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981200"/>
                        <a:ext cx="2779713" cy="157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199" name="Group 1031"/>
          <p:cNvGrpSpPr>
            <a:grpSpLocks/>
          </p:cNvGrpSpPr>
          <p:nvPr/>
        </p:nvGrpSpPr>
        <p:grpSpPr bwMode="auto">
          <a:xfrm>
            <a:off x="304800" y="3733800"/>
            <a:ext cx="8432800" cy="2647950"/>
            <a:chOff x="192" y="2352"/>
            <a:chExt cx="5312" cy="1668"/>
          </a:xfrm>
        </p:grpSpPr>
        <p:sp>
          <p:nvSpPr>
            <p:cNvPr id="8201" name="Rectangle 1028"/>
            <p:cNvSpPr>
              <a:spLocks noChangeArrowheads="1"/>
            </p:cNvSpPr>
            <p:nvPr/>
          </p:nvSpPr>
          <p:spPr bwMode="auto">
            <a:xfrm>
              <a:off x="192" y="2352"/>
              <a:ext cx="5312"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where 	t  =  the life of a tool in minutes,</a:t>
              </a:r>
            </a:p>
            <a:p>
              <a:r>
                <a:rPr lang="en-US" altLang="en-US" sz="2400"/>
                <a:t>	B</a:t>
              </a:r>
              <a:r>
                <a:rPr lang="en-US" altLang="en-US" sz="2400" baseline="-25000"/>
                <a:t>hn</a:t>
              </a:r>
              <a:r>
                <a:rPr lang="en-US" altLang="en-US" sz="2400"/>
                <a:t>  =  the Brinell hardness number of the work material </a:t>
              </a:r>
            </a:p>
            <a:p>
              <a:r>
                <a:rPr lang="en-US" altLang="en-US" sz="2400"/>
                <a:t>	v = cutting speed in feet per minute</a:t>
              </a:r>
            </a:p>
            <a:p>
              <a:r>
                <a:rPr lang="en-US" altLang="en-US" sz="2400"/>
                <a:t>	f =  the feed in inches per revolution or inches per saw tooth</a:t>
              </a:r>
            </a:p>
            <a:p>
              <a:r>
                <a:rPr lang="en-US" altLang="en-US" sz="2400"/>
                <a:t>	d = depth of the cut in inches</a:t>
              </a:r>
            </a:p>
            <a:p>
              <a:r>
                <a:rPr lang="en-US" altLang="en-US" sz="2400"/>
                <a:t>	c,  m,                      and are empirical constants.</a:t>
              </a:r>
            </a:p>
            <a:p>
              <a:endParaRPr lang="en-US" altLang="en-US" sz="2400"/>
            </a:p>
          </p:txBody>
        </p:sp>
        <p:graphicFrame>
          <p:nvGraphicFramePr>
            <p:cNvPr id="8195" name="Object 1025"/>
            <p:cNvGraphicFramePr>
              <a:graphicFrameLocks/>
            </p:cNvGraphicFramePr>
            <p:nvPr/>
          </p:nvGraphicFramePr>
          <p:xfrm>
            <a:off x="1296" y="3552"/>
            <a:ext cx="893" cy="246"/>
          </p:xfrm>
          <a:graphic>
            <a:graphicData uri="http://schemas.openxmlformats.org/presentationml/2006/ole">
              <mc:AlternateContent xmlns:mc="http://schemas.openxmlformats.org/markup-compatibility/2006">
                <mc:Choice xmlns:v="urn:schemas-microsoft-com:vml" Requires="v">
                  <p:oleObj spid="_x0000_s8203" name="Equation" r:id="rId6" imgW="711000" imgH="203040" progId="Equation.3">
                    <p:embed/>
                  </p:oleObj>
                </mc:Choice>
                <mc:Fallback>
                  <p:oleObj name="Equation" r:id="rId6" imgW="711000" imgH="203040" progId="Equation.3">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 y="3552"/>
                          <a:ext cx="893"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8200" name="Picture 103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1905000"/>
            <a:ext cx="18859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1371600" y="381000"/>
            <a:ext cx="4114800" cy="838200"/>
          </a:xfrm>
          <a:noFill/>
        </p:spPr>
        <p:txBody>
          <a:bodyPr/>
          <a:lstStyle/>
          <a:p>
            <a:r>
              <a:rPr lang="en-US" altLang="en-US" sz="3600"/>
              <a:t>Example 7.20</a:t>
            </a:r>
            <a:endParaRPr lang="en-US" altLang="en-US" sz="2800"/>
          </a:p>
        </p:txBody>
      </p:sp>
      <p:sp>
        <p:nvSpPr>
          <p:cNvPr id="9" name="Date Placeholder 8"/>
          <p:cNvSpPr>
            <a:spLocks noGrp="1"/>
          </p:cNvSpPr>
          <p:nvPr>
            <p:ph type="dt" sz="quarter" idx="10"/>
          </p:nvPr>
        </p:nvSpPr>
        <p:spPr/>
        <p:txBody>
          <a:bodyPr/>
          <a:lstStyle/>
          <a:p>
            <a:pPr>
              <a:defRPr/>
            </a:pPr>
            <a:r>
              <a:rPr lang="en-US"/>
              <a:t>Chapter 7</a:t>
            </a:r>
            <a:endParaRPr lang="en-US" dirty="0"/>
          </a:p>
        </p:txBody>
      </p:sp>
      <p:sp>
        <p:nvSpPr>
          <p:cNvPr id="50181"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506523A8-8E40-4ACB-868F-9437859F62C5}" type="slidenum">
              <a:rPr lang="en-US" altLang="en-US" sz="1400">
                <a:latin typeface="Tahoma" panose="020B0604030504040204" pitchFamily="34" charset="0"/>
              </a:rPr>
              <a:pPr/>
              <a:t>18</a:t>
            </a:fld>
            <a:endParaRPr lang="en-US" altLang="en-US" sz="1400">
              <a:latin typeface="Tahoma" panose="020B0604030504040204" pitchFamily="34" charset="0"/>
            </a:endParaRPr>
          </a:p>
        </p:txBody>
      </p:sp>
      <p:graphicFrame>
        <p:nvGraphicFramePr>
          <p:cNvPr id="9218" name="Object 0"/>
          <p:cNvGraphicFramePr>
            <a:graphicFrameLocks/>
          </p:cNvGraphicFramePr>
          <p:nvPr/>
        </p:nvGraphicFramePr>
        <p:xfrm>
          <a:off x="990600" y="1447800"/>
          <a:ext cx="4572000" cy="1066800"/>
        </p:xfrm>
        <a:graphic>
          <a:graphicData uri="http://schemas.openxmlformats.org/presentationml/2006/ole">
            <mc:AlternateContent xmlns:mc="http://schemas.openxmlformats.org/markup-compatibility/2006">
              <mc:Choice xmlns:v="urn:schemas-microsoft-com:vml" Requires="v">
                <p:oleObj spid="_x0000_s9226" name="Equation" r:id="rId4" imgW="1765080" imgH="482400" progId="Equation.3">
                  <p:embed/>
                </p:oleObj>
              </mc:Choice>
              <mc:Fallback>
                <p:oleObj name="Equation" r:id="rId4" imgW="1765080" imgH="482400" progId="Equation.3">
                  <p:embed/>
                  <p:pic>
                    <p:nvPicPr>
                      <p:cNvPr id="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447800"/>
                        <a:ext cx="457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4" name="Rectangle 4"/>
          <p:cNvSpPr>
            <a:spLocks noChangeArrowheads="1"/>
          </p:cNvSpPr>
          <p:nvPr/>
        </p:nvSpPr>
        <p:spPr bwMode="auto">
          <a:xfrm>
            <a:off x="228600" y="2590800"/>
            <a:ext cx="7758113"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200"/>
              <a:t>W = pad wear per mile in inches</a:t>
            </a:r>
          </a:p>
          <a:p>
            <a:r>
              <a:rPr lang="en-US" altLang="en-US" sz="2200"/>
              <a:t>W</a:t>
            </a:r>
            <a:r>
              <a:rPr lang="en-US" altLang="en-US" sz="2200" baseline="-25000"/>
              <a:t>b</a:t>
            </a:r>
            <a:r>
              <a:rPr lang="en-US" altLang="en-US" sz="2200"/>
              <a:t> = specific wear rate of friction material (in</a:t>
            </a:r>
            <a:r>
              <a:rPr lang="en-US" altLang="en-US" sz="2200" baseline="30000"/>
              <a:t>3</a:t>
            </a:r>
            <a:r>
              <a:rPr lang="en-US" altLang="en-US" sz="2200"/>
              <a:t> /ft-lbf)</a:t>
            </a:r>
          </a:p>
          <a:p>
            <a:r>
              <a:rPr lang="en-US" altLang="en-US" sz="2200"/>
              <a:t>A =  lining area, in</a:t>
            </a:r>
            <a:r>
              <a:rPr lang="en-US" altLang="en-US" sz="2200" baseline="30000"/>
              <a:t>2</a:t>
            </a:r>
            <a:r>
              <a:rPr lang="en-US" altLang="en-US" sz="2200"/>
              <a:t> </a:t>
            </a:r>
          </a:p>
          <a:p>
            <a:r>
              <a:rPr lang="en-US" altLang="en-US" sz="2200"/>
              <a:t>   v = average change in velocity per brake action, ft/sec</a:t>
            </a:r>
          </a:p>
          <a:p>
            <a:r>
              <a:rPr lang="en-US" altLang="en-US" sz="2200"/>
              <a:t>Wt = weight of vehicle</a:t>
            </a:r>
          </a:p>
          <a:p>
            <a:r>
              <a:rPr lang="en-US" altLang="en-US" sz="2200"/>
              <a:t>g = acceleration due to gravity, 32.2 ft/sec</a:t>
            </a:r>
            <a:r>
              <a:rPr lang="en-US" altLang="en-US" sz="2200" baseline="30000"/>
              <a:t>2</a:t>
            </a:r>
          </a:p>
          <a:p>
            <a:r>
              <a:rPr lang="en-US" altLang="en-US" sz="2200"/>
              <a:t>N = frequency of brake applications per mile</a:t>
            </a:r>
          </a:p>
          <a:p>
            <a:r>
              <a:rPr lang="en-US" altLang="en-US" sz="2200"/>
              <a:t>y = proportion of total braking effort transmitted through the lining</a:t>
            </a:r>
          </a:p>
          <a:p>
            <a:endParaRPr lang="en-US" altLang="en-US" sz="2400"/>
          </a:p>
        </p:txBody>
      </p:sp>
      <p:graphicFrame>
        <p:nvGraphicFramePr>
          <p:cNvPr id="9219" name="Object 1"/>
          <p:cNvGraphicFramePr>
            <a:graphicFrameLocks/>
          </p:cNvGraphicFramePr>
          <p:nvPr/>
        </p:nvGraphicFramePr>
        <p:xfrm>
          <a:off x="147638" y="3733800"/>
          <a:ext cx="412750" cy="449263"/>
        </p:xfrm>
        <a:graphic>
          <a:graphicData uri="http://schemas.openxmlformats.org/presentationml/2006/ole">
            <mc:AlternateContent xmlns:mc="http://schemas.openxmlformats.org/markup-compatibility/2006">
              <mc:Choice xmlns:v="urn:schemas-microsoft-com:vml" Requires="v">
                <p:oleObj spid="_x0000_s9227" name="Equation" r:id="rId6" imgW="152280" imgH="164880" progId="Equation.3">
                  <p:embed/>
                </p:oleObj>
              </mc:Choice>
              <mc:Fallback>
                <p:oleObj name="Equation" r:id="rId6" imgW="152280" imgH="164880" progId="Equation.3">
                  <p:embed/>
                  <p:pic>
                    <p:nvPicPr>
                      <p:cNvPr id="0" name="Object 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8" y="3733800"/>
                        <a:ext cx="4127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5" name="Rectangle 6"/>
          <p:cNvSpPr>
            <a:spLocks noChangeArrowheads="1"/>
          </p:cNvSpPr>
          <p:nvPr/>
        </p:nvSpPr>
        <p:spPr bwMode="auto">
          <a:xfrm>
            <a:off x="1143000" y="5486400"/>
            <a:ext cx="5770563" cy="4619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panose="020B0604020202020204" pitchFamily="34" charset="0"/>
              </a:rPr>
              <a:t>Pad Life = d (pad thickness) / W  in miles</a:t>
            </a:r>
          </a:p>
        </p:txBody>
      </p:sp>
      <p:graphicFrame>
        <p:nvGraphicFramePr>
          <p:cNvPr id="9220" name="Object 2"/>
          <p:cNvGraphicFramePr>
            <a:graphicFrameLocks/>
          </p:cNvGraphicFramePr>
          <p:nvPr/>
        </p:nvGraphicFramePr>
        <p:xfrm>
          <a:off x="7239000" y="304800"/>
          <a:ext cx="1363663" cy="1292225"/>
        </p:xfrm>
        <a:graphic>
          <a:graphicData uri="http://schemas.openxmlformats.org/presentationml/2006/ole">
            <mc:AlternateContent xmlns:mc="http://schemas.openxmlformats.org/markup-compatibility/2006">
              <mc:Choice xmlns:v="urn:schemas-microsoft-com:vml" Requires="v">
                <p:oleObj spid="_x0000_s9228" name="ClipArt" r:id="rId8" imgW="1792080" imgH="1698480" progId="MS_ClipArt_Gallery.2">
                  <p:embed/>
                </p:oleObj>
              </mc:Choice>
              <mc:Fallback>
                <p:oleObj name="ClipArt" r:id="rId8" imgW="1792080" imgH="1698480" progId="MS_ClipArt_Gallery.2">
                  <p:embed/>
                  <p:pic>
                    <p:nvPicPr>
                      <p:cNvPr id="0" name="Object 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9000" y="304800"/>
                        <a:ext cx="1363663"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12"/>
          <p:cNvSpPr>
            <a:spLocks noGrp="1"/>
          </p:cNvSpPr>
          <p:nvPr>
            <p:ph type="dt" sz="quarter" idx="10"/>
          </p:nvPr>
        </p:nvSpPr>
        <p:spPr/>
        <p:txBody>
          <a:bodyPr/>
          <a:lstStyle/>
          <a:p>
            <a:pPr>
              <a:defRPr/>
            </a:pPr>
            <a:r>
              <a:rPr lang="en-US"/>
              <a:t>Chapter 7</a:t>
            </a:r>
          </a:p>
        </p:txBody>
      </p:sp>
      <p:sp>
        <p:nvSpPr>
          <p:cNvPr id="51209" name="Slide Number Placeholder 3"/>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115C1788-153A-4B27-ACC2-B235F97895F0}" type="slidenum">
              <a:rPr lang="en-US" altLang="en-US" sz="1400">
                <a:latin typeface="Tahoma" panose="020B0604030504040204" pitchFamily="34" charset="0"/>
              </a:rPr>
              <a:pPr/>
              <a:t>19</a:t>
            </a:fld>
            <a:endParaRPr lang="en-US" altLang="en-US" sz="1400">
              <a:latin typeface="Tahoma" panose="020B0604030504040204" pitchFamily="34" charset="0"/>
            </a:endParaRPr>
          </a:p>
        </p:txBody>
      </p:sp>
      <p:sp>
        <p:nvSpPr>
          <p:cNvPr id="10245" name="Rectangle 2"/>
          <p:cNvSpPr>
            <a:spLocks noChangeArrowheads="1"/>
          </p:cNvSpPr>
          <p:nvPr/>
        </p:nvSpPr>
        <p:spPr bwMode="auto">
          <a:xfrm>
            <a:off x="1447800" y="457200"/>
            <a:ext cx="335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3600">
                <a:solidFill>
                  <a:srgbClr val="006666"/>
                </a:solidFill>
              </a:rPr>
              <a:t>Example 7.21</a:t>
            </a:r>
          </a:p>
        </p:txBody>
      </p:sp>
      <p:graphicFrame>
        <p:nvGraphicFramePr>
          <p:cNvPr id="10242" name="Object 0"/>
          <p:cNvGraphicFramePr>
            <a:graphicFrameLocks/>
          </p:cNvGraphicFramePr>
          <p:nvPr/>
        </p:nvGraphicFramePr>
        <p:xfrm>
          <a:off x="1447800" y="1600200"/>
          <a:ext cx="4572000" cy="685800"/>
        </p:xfrm>
        <a:graphic>
          <a:graphicData uri="http://schemas.openxmlformats.org/presentationml/2006/ole">
            <mc:AlternateContent xmlns:mc="http://schemas.openxmlformats.org/markup-compatibility/2006">
              <mc:Choice xmlns:v="urn:schemas-microsoft-com:vml" Requires="v">
                <p:oleObj spid="_x0000_s10248" name="Equation" r:id="rId4" imgW="1143000" imgH="228600" progId="Equation.3">
                  <p:embed/>
                </p:oleObj>
              </mc:Choice>
              <mc:Fallback>
                <p:oleObj name="Equation" r:id="rId4" imgW="1143000" imgH="228600" progId="Equation.3">
                  <p:embed/>
                  <p:pic>
                    <p:nvPicPr>
                      <p:cNvPr id="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600200"/>
                        <a:ext cx="457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6" name="Rectangle 4"/>
          <p:cNvSpPr>
            <a:spLocks noChangeArrowheads="1"/>
          </p:cNvSpPr>
          <p:nvPr/>
        </p:nvSpPr>
        <p:spPr bwMode="auto">
          <a:xfrm>
            <a:off x="381000" y="2438400"/>
            <a:ext cx="8274050"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sym typeface="Symbol" panose="05050102010706020507" pitchFamily="18" charset="2"/>
              </a:rPr>
              <a:t></a:t>
            </a:r>
            <a:r>
              <a:rPr lang="en-US" altLang="en-US" sz="2400"/>
              <a:t> </a:t>
            </a:r>
            <a:r>
              <a:rPr lang="en-US" altLang="en-US" sz="2200">
                <a:latin typeface="Arial" panose="020B0604020202020204" pitchFamily="34" charset="0"/>
              </a:rPr>
              <a:t>= the strain at time t,</a:t>
            </a:r>
          </a:p>
          <a:p>
            <a:endParaRPr lang="en-US" altLang="en-US" sz="2200">
              <a:latin typeface="Arial" panose="020B0604020202020204" pitchFamily="34" charset="0"/>
            </a:endParaRPr>
          </a:p>
          <a:p>
            <a:r>
              <a:rPr lang="en-US" altLang="en-US" sz="2200">
                <a:latin typeface="Arial" panose="020B0604020202020204" pitchFamily="34" charset="0"/>
                <a:sym typeface="Symbol" panose="05050102010706020507" pitchFamily="18" charset="2"/>
              </a:rPr>
              <a:t></a:t>
            </a:r>
            <a:r>
              <a:rPr lang="en-US" altLang="en-US" sz="2200" baseline="-25000">
                <a:latin typeface="Arial" panose="020B0604020202020204" pitchFamily="34" charset="0"/>
                <a:sym typeface="Symbol" panose="05050102010706020507" pitchFamily="18" charset="2"/>
              </a:rPr>
              <a:t>0</a:t>
            </a:r>
            <a:r>
              <a:rPr lang="en-US" altLang="en-US" sz="2200">
                <a:latin typeface="Arial" panose="020B0604020202020204" pitchFamily="34" charset="0"/>
                <a:sym typeface="Symbol" panose="05050102010706020507" pitchFamily="18" charset="2"/>
              </a:rPr>
              <a:t> </a:t>
            </a:r>
            <a:r>
              <a:rPr lang="en-US" altLang="en-US" sz="2200">
                <a:latin typeface="Arial" panose="020B0604020202020204" pitchFamily="34" charset="0"/>
              </a:rPr>
              <a:t>= the initial elastic strain, and</a:t>
            </a:r>
          </a:p>
          <a:p>
            <a:r>
              <a:rPr lang="en-US" altLang="en-US" sz="2200">
                <a:latin typeface="Arial" panose="020B0604020202020204" pitchFamily="34" charset="0"/>
              </a:rPr>
              <a:t> </a:t>
            </a:r>
          </a:p>
          <a:p>
            <a:r>
              <a:rPr lang="en-US" altLang="en-US" sz="2200">
                <a:latin typeface="Arial" panose="020B0604020202020204" pitchFamily="34" charset="0"/>
                <a:sym typeface="Symbol" panose="05050102010706020507" pitchFamily="18" charset="2"/>
              </a:rPr>
              <a:t></a:t>
            </a:r>
            <a:r>
              <a:rPr lang="en-US" altLang="en-US" sz="2200">
                <a:latin typeface="Arial" panose="020B0604020202020204" pitchFamily="34" charset="0"/>
              </a:rPr>
              <a:t> , k are constants depending upon the particular material.</a:t>
            </a:r>
          </a:p>
          <a:p>
            <a:endParaRPr lang="en-US" altLang="en-US" sz="2200">
              <a:latin typeface="Arial" panose="020B0604020202020204" pitchFamily="34" charset="0"/>
            </a:endParaRPr>
          </a:p>
          <a:p>
            <a:r>
              <a:rPr lang="en-US" altLang="en-US" sz="2200">
                <a:latin typeface="Arial" panose="020B0604020202020204" pitchFamily="34" charset="0"/>
              </a:rPr>
              <a:t>If  </a:t>
            </a:r>
            <a:r>
              <a:rPr lang="en-US" altLang="en-US" sz="2200">
                <a:latin typeface="Arial" panose="020B0604020202020204" pitchFamily="34" charset="0"/>
                <a:sym typeface="Symbol" panose="05050102010706020507" pitchFamily="18" charset="2"/>
              </a:rPr>
              <a:t></a:t>
            </a:r>
            <a:r>
              <a:rPr lang="en-US" altLang="en-US" sz="2200" baseline="-25000">
                <a:latin typeface="Arial" panose="020B0604020202020204" pitchFamily="34" charset="0"/>
                <a:sym typeface="Symbol" panose="05050102010706020507" pitchFamily="18" charset="2"/>
              </a:rPr>
              <a:t>max</a:t>
            </a:r>
            <a:r>
              <a:rPr lang="en-US" altLang="en-US" sz="2200">
                <a:latin typeface="Arial" panose="020B0604020202020204" pitchFamily="34" charset="0"/>
                <a:sym typeface="Symbol" panose="05050102010706020507" pitchFamily="18" charset="2"/>
              </a:rPr>
              <a:t> </a:t>
            </a:r>
            <a:r>
              <a:rPr lang="en-US" altLang="en-US" sz="2200">
                <a:latin typeface="Arial" panose="020B0604020202020204" pitchFamily="34" charset="0"/>
              </a:rPr>
              <a:t>is the fracture stress of the material, then setting </a:t>
            </a:r>
            <a:r>
              <a:rPr lang="en-US" altLang="en-US" sz="2200">
                <a:latin typeface="Arial" panose="020B0604020202020204" pitchFamily="34" charset="0"/>
                <a:sym typeface="Symbol" panose="05050102010706020507" pitchFamily="18" charset="2"/>
              </a:rPr>
              <a:t> =</a:t>
            </a:r>
            <a:r>
              <a:rPr lang="en-US" altLang="en-US" sz="2200" baseline="-25000">
                <a:latin typeface="Arial" panose="020B0604020202020204" pitchFamily="34" charset="0"/>
                <a:sym typeface="Symbol" panose="05050102010706020507" pitchFamily="18" charset="2"/>
              </a:rPr>
              <a:t> </a:t>
            </a:r>
            <a:r>
              <a:rPr lang="en-US" altLang="en-US" sz="2200">
                <a:latin typeface="Arial" panose="020B0604020202020204" pitchFamily="34" charset="0"/>
                <a:sym typeface="Symbol" panose="05050102010706020507" pitchFamily="18" charset="2"/>
              </a:rPr>
              <a:t></a:t>
            </a:r>
            <a:r>
              <a:rPr lang="en-US" altLang="en-US" sz="2200" baseline="-25000">
                <a:latin typeface="Arial" panose="020B0604020202020204" pitchFamily="34" charset="0"/>
                <a:sym typeface="Symbol" panose="05050102010706020507" pitchFamily="18" charset="2"/>
              </a:rPr>
              <a:t>max</a:t>
            </a:r>
            <a:r>
              <a:rPr lang="en-US" altLang="en-US" sz="2200">
                <a:latin typeface="Arial" panose="020B0604020202020204" pitchFamily="34" charset="0"/>
                <a:sym typeface="Symbol" panose="05050102010706020507" pitchFamily="18" charset="2"/>
              </a:rPr>
              <a:t> </a:t>
            </a:r>
            <a:endParaRPr lang="en-US" altLang="en-US" sz="2200">
              <a:latin typeface="Arial" panose="020B0604020202020204" pitchFamily="34" charset="0"/>
            </a:endParaRPr>
          </a:p>
          <a:p>
            <a:r>
              <a:rPr lang="en-US" altLang="en-US" sz="2200">
                <a:latin typeface="Arial" panose="020B0604020202020204" pitchFamily="34" charset="0"/>
              </a:rPr>
              <a:t>in the above formula and solving for t provides the design life</a:t>
            </a:r>
          </a:p>
          <a:p>
            <a:r>
              <a:rPr lang="en-US" altLang="en-US" sz="2200">
                <a:latin typeface="Arial" panose="020B0604020202020204" pitchFamily="34" charset="0"/>
              </a:rPr>
              <a:t> with respect to creep (progressive deformation of the material).  </a:t>
            </a:r>
          </a:p>
          <a:p>
            <a:endParaRPr lang="en-US" altLang="en-US" sz="2200">
              <a:latin typeface="Arial" panose="020B0604020202020204" pitchFamily="34" charset="0"/>
            </a:endParaRPr>
          </a:p>
        </p:txBody>
      </p:sp>
      <p:pic>
        <p:nvPicPr>
          <p:cNvPr id="10247" name="Picture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0" y="304800"/>
            <a:ext cx="1143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219200" y="381000"/>
            <a:ext cx="7086600" cy="914400"/>
          </a:xfrm>
          <a:noFill/>
        </p:spPr>
        <p:txBody>
          <a:bodyPr/>
          <a:lstStyle/>
          <a:p>
            <a:r>
              <a:rPr lang="en-US" altLang="en-US" sz="3600"/>
              <a:t>Periodic Loads</a:t>
            </a:r>
          </a:p>
        </p:txBody>
      </p:sp>
      <p:sp>
        <p:nvSpPr>
          <p:cNvPr id="7" name="Date Placeholder 6"/>
          <p:cNvSpPr>
            <a:spLocks noGrp="1"/>
          </p:cNvSpPr>
          <p:nvPr>
            <p:ph type="dt" sz="quarter" idx="10"/>
          </p:nvPr>
        </p:nvSpPr>
        <p:spPr/>
        <p:txBody>
          <a:bodyPr/>
          <a:lstStyle/>
          <a:p>
            <a:pPr>
              <a:defRPr/>
            </a:pPr>
            <a:r>
              <a:rPr lang="en-US"/>
              <a:t>Chapter 7</a:t>
            </a:r>
            <a:endParaRPr lang="en-US" dirty="0"/>
          </a:p>
        </p:txBody>
      </p:sp>
      <p:sp>
        <p:nvSpPr>
          <p:cNvPr id="61442"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4FD12C2A-5296-4D79-9C01-80102C127793}" type="slidenum">
              <a:rPr lang="en-US" altLang="en-US" sz="1400">
                <a:latin typeface="Tahoma" panose="020B0604030504040204" pitchFamily="34" charset="0"/>
              </a:rPr>
              <a:pPr/>
              <a:t>2</a:t>
            </a:fld>
            <a:endParaRPr lang="en-US" altLang="en-US" sz="1400">
              <a:latin typeface="Tahoma" panose="020B0604030504040204" pitchFamily="34" charset="0"/>
            </a:endParaRPr>
          </a:p>
        </p:txBody>
      </p:sp>
      <p:sp>
        <p:nvSpPr>
          <p:cNvPr id="22533" name="Rectangle 3"/>
          <p:cNvSpPr>
            <a:spLocks noChangeArrowheads="1"/>
          </p:cNvSpPr>
          <p:nvPr/>
        </p:nvSpPr>
        <p:spPr bwMode="auto">
          <a:xfrm>
            <a:off x="228600" y="1447800"/>
            <a:ext cx="8685213"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300">
                <a:latin typeface="Arial" panose="020B0604020202020204" pitchFamily="34" charset="0"/>
              </a:rPr>
              <a:t>X</a:t>
            </a:r>
            <a:r>
              <a:rPr lang="en-US" altLang="en-US" sz="2300" baseline="-25000">
                <a:latin typeface="Arial" panose="020B0604020202020204" pitchFamily="34" charset="0"/>
              </a:rPr>
              <a:t>i</a:t>
            </a:r>
            <a:r>
              <a:rPr lang="en-US" altLang="en-US" sz="2300">
                <a:latin typeface="Arial" panose="020B0604020202020204" pitchFamily="34" charset="0"/>
              </a:rPr>
              <a:t> , Y</a:t>
            </a:r>
            <a:r>
              <a:rPr lang="en-US" altLang="en-US" sz="2300" baseline="-25000">
                <a:latin typeface="Arial" panose="020B0604020202020204" pitchFamily="34" charset="0"/>
              </a:rPr>
              <a:t>i</a:t>
            </a:r>
            <a:r>
              <a:rPr lang="en-US" altLang="en-US" sz="2300">
                <a:latin typeface="Arial" panose="020B0604020202020204" pitchFamily="34" charset="0"/>
              </a:rPr>
              <a:t> = the load and strength observed on the ith cycle </a:t>
            </a:r>
          </a:p>
          <a:p>
            <a:endParaRPr lang="en-US" altLang="en-US" sz="2300">
              <a:latin typeface="Arial" panose="020B0604020202020204" pitchFamily="34" charset="0"/>
            </a:endParaRPr>
          </a:p>
          <a:p>
            <a:r>
              <a:rPr lang="en-US" altLang="en-US" sz="2300">
                <a:latin typeface="Arial" panose="020B0604020202020204" pitchFamily="34" charset="0"/>
              </a:rPr>
              <a:t>After n cycles, the reliability, R</a:t>
            </a:r>
            <a:r>
              <a:rPr lang="en-US" altLang="en-US" sz="2300" baseline="-25000">
                <a:latin typeface="Arial" panose="020B0604020202020204" pitchFamily="34" charset="0"/>
              </a:rPr>
              <a:t>n</a:t>
            </a:r>
            <a:r>
              <a:rPr lang="en-US" altLang="en-US" sz="2300">
                <a:latin typeface="Arial" panose="020B0604020202020204" pitchFamily="34" charset="0"/>
              </a:rPr>
              <a:t> is found from</a:t>
            </a:r>
          </a:p>
          <a:p>
            <a:endParaRPr lang="en-US" altLang="en-US" sz="2300">
              <a:latin typeface="Arial" panose="020B0604020202020204" pitchFamily="34" charset="0"/>
            </a:endParaRPr>
          </a:p>
          <a:p>
            <a:r>
              <a:rPr lang="en-US" altLang="en-US" sz="2300">
                <a:latin typeface="Arial" panose="020B0604020202020204" pitchFamily="34" charset="0"/>
              </a:rPr>
              <a:t>	R</a:t>
            </a:r>
            <a:r>
              <a:rPr lang="en-US" altLang="en-US" sz="2300" baseline="-25000">
                <a:latin typeface="Arial" panose="020B0604020202020204" pitchFamily="34" charset="0"/>
              </a:rPr>
              <a:t>n</a:t>
            </a:r>
            <a:r>
              <a:rPr lang="en-US" altLang="en-US" sz="2300">
                <a:latin typeface="Arial" panose="020B0604020202020204" pitchFamily="34" charset="0"/>
              </a:rPr>
              <a:t> = P(X</a:t>
            </a:r>
            <a:r>
              <a:rPr lang="en-US" altLang="en-US" sz="2300" baseline="-25000">
                <a:latin typeface="Arial" panose="020B0604020202020204" pitchFamily="34" charset="0"/>
              </a:rPr>
              <a:t>1</a:t>
            </a:r>
            <a:r>
              <a:rPr lang="en-US" altLang="en-US" sz="2300">
                <a:latin typeface="Arial" panose="020B0604020202020204" pitchFamily="34" charset="0"/>
              </a:rPr>
              <a:t>&lt;Y</a:t>
            </a:r>
            <a:r>
              <a:rPr lang="en-US" altLang="en-US" sz="2300" baseline="-25000">
                <a:latin typeface="Arial" panose="020B0604020202020204" pitchFamily="34" charset="0"/>
              </a:rPr>
              <a:t>1</a:t>
            </a:r>
            <a:r>
              <a:rPr lang="en-US" altLang="en-US" sz="2300">
                <a:latin typeface="Arial" panose="020B0604020202020204" pitchFamily="34" charset="0"/>
              </a:rPr>
              <a:t>, X</a:t>
            </a:r>
            <a:r>
              <a:rPr lang="en-US" altLang="en-US" sz="2300" baseline="-25000">
                <a:latin typeface="Arial" panose="020B0604020202020204" pitchFamily="34" charset="0"/>
              </a:rPr>
              <a:t>2</a:t>
            </a:r>
            <a:r>
              <a:rPr lang="en-US" altLang="en-US" sz="2300">
                <a:latin typeface="Arial" panose="020B0604020202020204" pitchFamily="34" charset="0"/>
              </a:rPr>
              <a:t>&lt;Y</a:t>
            </a:r>
            <a:r>
              <a:rPr lang="en-US" altLang="en-US" sz="2300" baseline="-25000">
                <a:latin typeface="Arial" panose="020B0604020202020204" pitchFamily="34" charset="0"/>
              </a:rPr>
              <a:t>2</a:t>
            </a:r>
            <a:r>
              <a:rPr lang="en-US" altLang="en-US" sz="2300">
                <a:latin typeface="Arial" panose="020B0604020202020204" pitchFamily="34" charset="0"/>
              </a:rPr>
              <a:t>, ..  . , X</a:t>
            </a:r>
            <a:r>
              <a:rPr lang="en-US" altLang="en-US" sz="2300" baseline="-25000">
                <a:latin typeface="Arial" panose="020B0604020202020204" pitchFamily="34" charset="0"/>
              </a:rPr>
              <a:t>n</a:t>
            </a:r>
            <a:r>
              <a:rPr lang="en-US" altLang="en-US" sz="2300">
                <a:latin typeface="Arial" panose="020B0604020202020204" pitchFamily="34" charset="0"/>
              </a:rPr>
              <a:t>&lt;Y</a:t>
            </a:r>
            <a:r>
              <a:rPr lang="en-US" altLang="en-US" sz="2300" baseline="-25000">
                <a:latin typeface="Arial" panose="020B0604020202020204" pitchFamily="34" charset="0"/>
              </a:rPr>
              <a:t>n</a:t>
            </a:r>
            <a:r>
              <a:rPr lang="en-US" altLang="en-US" sz="2300">
                <a:latin typeface="Arial" panose="020B0604020202020204" pitchFamily="34" charset="0"/>
              </a:rPr>
              <a:t> ) </a:t>
            </a:r>
          </a:p>
          <a:p>
            <a:endParaRPr lang="en-US" altLang="en-US" sz="2300">
              <a:latin typeface="Arial" panose="020B0604020202020204" pitchFamily="34" charset="0"/>
            </a:endParaRPr>
          </a:p>
          <a:p>
            <a:r>
              <a:rPr lang="en-US" altLang="en-US" sz="2300">
                <a:latin typeface="Arial" panose="020B0604020202020204" pitchFamily="34" charset="0"/>
              </a:rPr>
              <a:t> 	= P(X</a:t>
            </a:r>
            <a:r>
              <a:rPr lang="en-US" altLang="en-US" sz="2300" baseline="-25000">
                <a:latin typeface="Arial" panose="020B0604020202020204" pitchFamily="34" charset="0"/>
              </a:rPr>
              <a:t>1</a:t>
            </a:r>
            <a:r>
              <a:rPr lang="en-US" altLang="en-US" sz="2300">
                <a:latin typeface="Arial" panose="020B0604020202020204" pitchFamily="34" charset="0"/>
              </a:rPr>
              <a:t>&lt;Y</a:t>
            </a:r>
            <a:r>
              <a:rPr lang="en-US" altLang="en-US" sz="2300" baseline="-25000">
                <a:latin typeface="Arial" panose="020B0604020202020204" pitchFamily="34" charset="0"/>
              </a:rPr>
              <a:t>1</a:t>
            </a:r>
            <a:r>
              <a:rPr lang="en-US" altLang="en-US" sz="2300">
                <a:latin typeface="Arial" panose="020B0604020202020204" pitchFamily="34" charset="0"/>
              </a:rPr>
              <a:t>) P(X</a:t>
            </a:r>
            <a:r>
              <a:rPr lang="en-US" altLang="en-US" sz="2300" baseline="-25000">
                <a:latin typeface="Arial" panose="020B0604020202020204" pitchFamily="34" charset="0"/>
              </a:rPr>
              <a:t>2</a:t>
            </a:r>
            <a:r>
              <a:rPr lang="en-US" altLang="en-US" sz="2300">
                <a:latin typeface="Arial" panose="020B0604020202020204" pitchFamily="34" charset="0"/>
              </a:rPr>
              <a:t>&lt;Y</a:t>
            </a:r>
            <a:r>
              <a:rPr lang="en-US" altLang="en-US" sz="2300" baseline="-25000">
                <a:latin typeface="Arial" panose="020B0604020202020204" pitchFamily="34" charset="0"/>
              </a:rPr>
              <a:t>2</a:t>
            </a:r>
            <a:r>
              <a:rPr lang="en-US" altLang="en-US" sz="2300">
                <a:latin typeface="Arial" panose="020B0604020202020204" pitchFamily="34" charset="0"/>
              </a:rPr>
              <a:t>) ... P(X</a:t>
            </a:r>
            <a:r>
              <a:rPr lang="en-US" altLang="en-US" sz="2300" baseline="-25000">
                <a:latin typeface="Arial" panose="020B0604020202020204" pitchFamily="34" charset="0"/>
              </a:rPr>
              <a:t>n</a:t>
            </a:r>
            <a:r>
              <a:rPr lang="en-US" altLang="en-US" sz="2300">
                <a:latin typeface="Arial" panose="020B0604020202020204" pitchFamily="34" charset="0"/>
              </a:rPr>
              <a:t>&lt;Y</a:t>
            </a:r>
            <a:r>
              <a:rPr lang="en-US" altLang="en-US" sz="2300" baseline="-25000">
                <a:latin typeface="Arial" panose="020B0604020202020204" pitchFamily="34" charset="0"/>
              </a:rPr>
              <a:t>n</a:t>
            </a:r>
            <a:r>
              <a:rPr lang="en-US" altLang="en-US" sz="2300">
                <a:latin typeface="Arial" panose="020B0604020202020204" pitchFamily="34" charset="0"/>
              </a:rPr>
              <a:t>) 	</a:t>
            </a:r>
          </a:p>
          <a:p>
            <a:endParaRPr lang="en-US" altLang="en-US" sz="2300">
              <a:latin typeface="Arial" panose="020B0604020202020204" pitchFamily="34" charset="0"/>
            </a:endParaRPr>
          </a:p>
          <a:p>
            <a:r>
              <a:rPr lang="en-US" altLang="en-US" sz="2300">
                <a:latin typeface="Arial" panose="020B0604020202020204" pitchFamily="34" charset="0"/>
              </a:rPr>
              <a:t>assuming independent load and strength applications each cycle.</a:t>
            </a:r>
            <a:r>
              <a:rPr lang="en-US" altLang="en-US" sz="2400"/>
              <a:t> </a:t>
            </a:r>
          </a:p>
        </p:txBody>
      </p:sp>
      <p:sp>
        <p:nvSpPr>
          <p:cNvPr id="22534" name="Rectangle 4"/>
          <p:cNvSpPr>
            <a:spLocks noChangeArrowheads="1"/>
          </p:cNvSpPr>
          <p:nvPr/>
        </p:nvSpPr>
        <p:spPr bwMode="auto">
          <a:xfrm>
            <a:off x="1447800" y="4724400"/>
            <a:ext cx="5422900" cy="531813"/>
          </a:xfrm>
          <a:prstGeom prst="rect">
            <a:avLst/>
          </a:prstGeom>
          <a:solidFill>
            <a:srgbClr val="CCFFFF"/>
          </a:solidFill>
          <a:ln w="12700">
            <a:solidFill>
              <a:schemeClr val="tx1"/>
            </a:solidFill>
            <a:miter lim="800000"/>
            <a:headEnd/>
            <a:tailEnd/>
          </a:ln>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t>Since Pr{X</a:t>
            </a:r>
            <a:r>
              <a:rPr lang="en-US" altLang="en-US" baseline="-25000"/>
              <a:t>i</a:t>
            </a:r>
            <a:r>
              <a:rPr lang="en-US" altLang="en-US"/>
              <a:t> &lt; Y</a:t>
            </a:r>
            <a:r>
              <a:rPr lang="en-US" altLang="en-US" baseline="-25000"/>
              <a:t>i</a:t>
            </a:r>
            <a:r>
              <a:rPr lang="en-US" altLang="en-US"/>
              <a:t>} = R, then R</a:t>
            </a:r>
            <a:r>
              <a:rPr lang="en-US" altLang="en-US" baseline="-25000"/>
              <a:t>n</a:t>
            </a:r>
            <a:r>
              <a:rPr lang="en-US" altLang="en-US"/>
              <a:t> = R</a:t>
            </a:r>
            <a:r>
              <a:rPr lang="en-US" altLang="en-US" baseline="30000"/>
              <a:t>n</a:t>
            </a:r>
            <a:r>
              <a:rPr lang="en-US" altLang="en-US" sz="2400"/>
              <a:t> </a:t>
            </a:r>
          </a:p>
        </p:txBody>
      </p:sp>
      <p:sp>
        <p:nvSpPr>
          <p:cNvPr id="22535" name="Text Box 5"/>
          <p:cNvSpPr txBox="1">
            <a:spLocks noChangeArrowheads="1"/>
          </p:cNvSpPr>
          <p:nvPr/>
        </p:nvSpPr>
        <p:spPr bwMode="auto">
          <a:xfrm>
            <a:off x="304800" y="5486400"/>
            <a:ext cx="8491538" cy="469900"/>
          </a:xfrm>
          <a:prstGeom prst="rect">
            <a:avLst/>
          </a:prstGeom>
          <a:solidFill>
            <a:srgbClr val="CCFFFF"/>
          </a:solidFill>
          <a:ln w="12700">
            <a:solidFill>
              <a:schemeClr val="tx1"/>
            </a:solidFill>
            <a:miter lim="800000"/>
            <a:headEnd type="none" w="sm" len="sm"/>
            <a:tailEnd type="none" w="sm" len="sm"/>
          </a:ln>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Building in Baltimore surviving 10 years:  R(10) = .98214</a:t>
            </a:r>
            <a:r>
              <a:rPr lang="en-US" altLang="en-US" sz="2400" baseline="30000"/>
              <a:t>10 </a:t>
            </a:r>
            <a:r>
              <a:rPr lang="en-US" altLang="en-US" sz="2400"/>
              <a:t>= .8351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quarter" idx="10"/>
          </p:nvPr>
        </p:nvSpPr>
        <p:spPr/>
        <p:txBody>
          <a:bodyPr/>
          <a:lstStyle/>
          <a:p>
            <a:pPr>
              <a:defRPr/>
            </a:pPr>
            <a:r>
              <a:rPr lang="en-US"/>
              <a:t>Chapter 7</a:t>
            </a:r>
          </a:p>
        </p:txBody>
      </p:sp>
      <p:sp>
        <p:nvSpPr>
          <p:cNvPr id="52227" name="Slide Number Placeholder 3"/>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A0A79A9-A965-43D0-A1E5-A2E652FD2AF2}" type="slidenum">
              <a:rPr lang="en-US" altLang="en-US" sz="1400">
                <a:latin typeface="Tahoma" panose="020B0604030504040204" pitchFamily="34" charset="0"/>
              </a:rPr>
              <a:pPr/>
              <a:t>20</a:t>
            </a:fld>
            <a:endParaRPr lang="en-US" altLang="en-US" sz="1400">
              <a:latin typeface="Tahoma" panose="020B0604030504040204" pitchFamily="34" charset="0"/>
            </a:endParaRPr>
          </a:p>
        </p:txBody>
      </p:sp>
      <p:sp>
        <p:nvSpPr>
          <p:cNvPr id="11269" name="Rectangle 2"/>
          <p:cNvSpPr>
            <a:spLocks noChangeArrowheads="1"/>
          </p:cNvSpPr>
          <p:nvPr/>
        </p:nvSpPr>
        <p:spPr bwMode="auto">
          <a:xfrm>
            <a:off x="1143000" y="457200"/>
            <a:ext cx="6858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3200">
                <a:solidFill>
                  <a:srgbClr val="006666"/>
                </a:solidFill>
              </a:rPr>
              <a:t>Example 7.22- Electromigration failures</a:t>
            </a:r>
          </a:p>
        </p:txBody>
      </p:sp>
      <p:graphicFrame>
        <p:nvGraphicFramePr>
          <p:cNvPr id="11266" name="Object 0"/>
          <p:cNvGraphicFramePr>
            <a:graphicFrameLocks/>
          </p:cNvGraphicFramePr>
          <p:nvPr/>
        </p:nvGraphicFramePr>
        <p:xfrm>
          <a:off x="1981200" y="1524000"/>
          <a:ext cx="2362200" cy="1295400"/>
        </p:xfrm>
        <a:graphic>
          <a:graphicData uri="http://schemas.openxmlformats.org/presentationml/2006/ole">
            <mc:AlternateContent xmlns:mc="http://schemas.openxmlformats.org/markup-compatibility/2006">
              <mc:Choice xmlns:v="urn:schemas-microsoft-com:vml" Requires="v">
                <p:oleObj spid="_x0000_s11272" name="Equation" r:id="rId4" imgW="660240" imgH="419040" progId="Equation.3">
                  <p:embed/>
                </p:oleObj>
              </mc:Choice>
              <mc:Fallback>
                <p:oleObj name="Equation" r:id="rId4" imgW="660240" imgH="419040" progId="Equation.3">
                  <p:embed/>
                  <p:pic>
                    <p:nvPicPr>
                      <p:cNvPr id="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524000"/>
                        <a:ext cx="2362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0" name="Rectangle 4"/>
          <p:cNvSpPr>
            <a:spLocks noChangeArrowheads="1"/>
          </p:cNvSpPr>
          <p:nvPr/>
        </p:nvSpPr>
        <p:spPr bwMode="auto">
          <a:xfrm>
            <a:off x="746125" y="3032125"/>
            <a:ext cx="7088188"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t> </a:t>
            </a:r>
            <a:r>
              <a:rPr lang="en-US" altLang="en-US" sz="2400">
                <a:latin typeface="Arial" panose="020B0604020202020204" pitchFamily="34" charset="0"/>
              </a:rPr>
              <a:t>t = mean time to failure in hours</a:t>
            </a:r>
          </a:p>
          <a:p>
            <a:r>
              <a:rPr lang="en-US" altLang="en-US" sz="2400">
                <a:latin typeface="Arial" panose="020B0604020202020204" pitchFamily="34" charset="0"/>
              </a:rPr>
              <a:t>b = empirically derived constant </a:t>
            </a:r>
          </a:p>
          <a:p>
            <a:r>
              <a:rPr lang="en-US" altLang="en-US" sz="2400">
                <a:latin typeface="Arial" panose="020B0604020202020204" pitchFamily="34" charset="0"/>
              </a:rPr>
              <a:t>(2.85 x 1015 for an aluminum conductor)</a:t>
            </a:r>
          </a:p>
          <a:p>
            <a:r>
              <a:rPr lang="en-US" altLang="en-US" sz="2400">
                <a:latin typeface="Arial" panose="020B0604020202020204" pitchFamily="34" charset="0"/>
              </a:rPr>
              <a:t>A = cross-sectional area of the conductor in cm2 </a:t>
            </a:r>
          </a:p>
          <a:p>
            <a:r>
              <a:rPr lang="en-US" altLang="en-US" sz="2400">
                <a:latin typeface="Arial" panose="020B0604020202020204" pitchFamily="34" charset="0"/>
              </a:rPr>
              <a:t>J = current density in amp/cm2</a:t>
            </a:r>
          </a:p>
          <a:p>
            <a:r>
              <a:rPr lang="en-US" altLang="en-US" sz="2400">
                <a:latin typeface="Arial" panose="020B0604020202020204" pitchFamily="34" charset="0"/>
              </a:rPr>
              <a:t>E</a:t>
            </a:r>
            <a:r>
              <a:rPr lang="en-US" altLang="en-US" sz="2400" baseline="-25000">
                <a:latin typeface="Arial" panose="020B0604020202020204" pitchFamily="34" charset="0"/>
              </a:rPr>
              <a:t>a</a:t>
            </a:r>
            <a:r>
              <a:rPr lang="en-US" altLang="en-US" sz="2400">
                <a:latin typeface="Arial" panose="020B0604020202020204" pitchFamily="34" charset="0"/>
              </a:rPr>
              <a:t> = activation energy in eV </a:t>
            </a:r>
          </a:p>
          <a:p>
            <a:r>
              <a:rPr lang="en-US" altLang="en-US" sz="2400">
                <a:latin typeface="Arial" panose="020B0604020202020204" pitchFamily="34" charset="0"/>
              </a:rPr>
              <a:t>k = Boltzman’s constant (8.62 x 10-5 eV/degree K.)</a:t>
            </a:r>
          </a:p>
          <a:p>
            <a:r>
              <a:rPr lang="en-US" altLang="en-US" sz="2400">
                <a:latin typeface="Arial" panose="020B0604020202020204" pitchFamily="34" charset="0"/>
              </a:rPr>
              <a:t>T = temperature in degrees Kelvin</a:t>
            </a:r>
          </a:p>
          <a:p>
            <a:endParaRPr lang="en-US" altLang="en-US" sz="2400">
              <a:latin typeface="Arial" panose="020B0604020202020204" pitchFamily="34" charset="0"/>
            </a:endParaRPr>
          </a:p>
        </p:txBody>
      </p:sp>
      <p:pic>
        <p:nvPicPr>
          <p:cNvPr id="11271"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1447800"/>
            <a:ext cx="26670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95400" y="381000"/>
            <a:ext cx="4394200" cy="838200"/>
          </a:xfrm>
        </p:spPr>
        <p:txBody>
          <a:bodyPr/>
          <a:lstStyle/>
          <a:p>
            <a:r>
              <a:rPr lang="en-US" altLang="en-US" sz="3600"/>
              <a:t>Wear Due to Friction</a:t>
            </a:r>
            <a:endParaRPr lang="en-US" altLang="en-US" sz="4400"/>
          </a:p>
        </p:txBody>
      </p:sp>
      <p:sp>
        <p:nvSpPr>
          <p:cNvPr id="30723" name="Rectangle 4"/>
          <p:cNvSpPr>
            <a:spLocks noGrp="1" noChangeArrowheads="1"/>
          </p:cNvSpPr>
          <p:nvPr>
            <p:ph idx="1"/>
          </p:nvPr>
        </p:nvSpPr>
        <p:spPr>
          <a:xfrm>
            <a:off x="457200" y="1524000"/>
            <a:ext cx="7772400" cy="3733800"/>
          </a:xfrm>
        </p:spPr>
        <p:txBody>
          <a:bodyPr lIns="92075" tIns="46038" rIns="92075" bIns="46038"/>
          <a:lstStyle/>
          <a:p>
            <a:pPr>
              <a:lnSpc>
                <a:spcPct val="90000"/>
              </a:lnSpc>
            </a:pPr>
            <a:r>
              <a:rPr lang="en-US" altLang="en-US" sz="2200" b="1">
                <a:latin typeface="Arial" panose="020B0604020202020204" pitchFamily="34" charset="0"/>
              </a:rPr>
              <a:t>adhesive wear</a:t>
            </a:r>
            <a:r>
              <a:rPr lang="en-US" altLang="en-US" sz="2200">
                <a:latin typeface="Arial" panose="020B0604020202020204" pitchFamily="34" charset="0"/>
              </a:rPr>
              <a:t> - fragments are pulled from one surface and adhere to the other. Loose particles may also be produced.</a:t>
            </a:r>
            <a:endParaRPr lang="en-US" altLang="en-US" sz="2200"/>
          </a:p>
          <a:p>
            <a:pPr>
              <a:lnSpc>
                <a:spcPct val="90000"/>
              </a:lnSpc>
            </a:pPr>
            <a:r>
              <a:rPr lang="en-US" altLang="en-US" sz="2200">
                <a:latin typeface="Arial" panose="020B0604020202020204" pitchFamily="34" charset="0"/>
              </a:rPr>
              <a:t>abrasive wear - occurs when a hard surface slides over a softer surface generating a series of grooves in the softer material along with loose particles.</a:t>
            </a:r>
          </a:p>
          <a:p>
            <a:pPr>
              <a:lnSpc>
                <a:spcPct val="90000"/>
              </a:lnSpc>
            </a:pPr>
            <a:r>
              <a:rPr lang="en-US" altLang="en-US" sz="2200">
                <a:latin typeface="Arial" panose="020B0604020202020204" pitchFamily="34" charset="0"/>
              </a:rPr>
              <a:t>corrosive wear - sliding surfaces chemically react with the the partner surface or the environment, or both.</a:t>
            </a:r>
          </a:p>
          <a:p>
            <a:pPr>
              <a:lnSpc>
                <a:spcPct val="90000"/>
              </a:lnSpc>
            </a:pPr>
            <a:r>
              <a:rPr lang="en-US" altLang="en-US" sz="2200">
                <a:latin typeface="Arial" panose="020B0604020202020204" pitchFamily="34" charset="0"/>
              </a:rPr>
              <a:t>surface fatigue - is generated when cycling loading produces cracks which break up the surface. Ball bearings, wheels on rails, and gears are susceptible to surface fatigue.</a:t>
            </a:r>
          </a:p>
        </p:txBody>
      </p:sp>
      <p:sp>
        <p:nvSpPr>
          <p:cNvPr id="8" name="Date Placeholder 7"/>
          <p:cNvSpPr>
            <a:spLocks noGrp="1"/>
          </p:cNvSpPr>
          <p:nvPr>
            <p:ph type="dt" sz="quarter" idx="10"/>
          </p:nvPr>
        </p:nvSpPr>
        <p:spPr/>
        <p:txBody>
          <a:bodyPr/>
          <a:lstStyle/>
          <a:p>
            <a:pPr>
              <a:defRPr/>
            </a:pPr>
            <a:r>
              <a:rPr lang="en-US"/>
              <a:t>Chapter 7</a:t>
            </a:r>
          </a:p>
        </p:txBody>
      </p:sp>
      <p:sp>
        <p:nvSpPr>
          <p:cNvPr id="71682" name="Slide Number Placeholder 5"/>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1C524E44-5A7F-4159-B039-CE866B3DD06A}" type="slidenum">
              <a:rPr lang="en-US" altLang="en-US" sz="1400">
                <a:latin typeface="Tahoma" panose="020B0604030504040204" pitchFamily="34" charset="0"/>
              </a:rPr>
              <a:pPr/>
              <a:t>21</a:t>
            </a:fld>
            <a:endParaRPr lang="en-US" altLang="en-US" sz="1400">
              <a:latin typeface="Tahoma" panose="020B0604030504040204" pitchFamily="34" charset="0"/>
            </a:endParaRPr>
          </a:p>
        </p:txBody>
      </p:sp>
      <p:sp>
        <p:nvSpPr>
          <p:cNvPr id="30726" name="Rectangle 3"/>
          <p:cNvSpPr>
            <a:spLocks noChangeArrowheads="1"/>
          </p:cNvSpPr>
          <p:nvPr/>
        </p:nvSpPr>
        <p:spPr bwMode="auto">
          <a:xfrm>
            <a:off x="93663" y="31750"/>
            <a:ext cx="2540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latin typeface="Arial" panose="020B0604020202020204" pitchFamily="34" charset="0"/>
              </a:rPr>
              <a:t>.</a:t>
            </a:r>
          </a:p>
          <a:p>
            <a:endParaRPr lang="en-US" altLang="en-US" sz="2000">
              <a:latin typeface="Arial" panose="020B0604020202020204" pitchFamily="34" charset="0"/>
            </a:endParaRPr>
          </a:p>
        </p:txBody>
      </p:sp>
      <p:sp>
        <p:nvSpPr>
          <p:cNvPr id="30727" name="Rectangle 5"/>
          <p:cNvSpPr>
            <a:spLocks noChangeArrowheads="1"/>
          </p:cNvSpPr>
          <p:nvPr/>
        </p:nvSpPr>
        <p:spPr bwMode="auto">
          <a:xfrm>
            <a:off x="1371600" y="5410200"/>
            <a:ext cx="6073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latin typeface="Arial" panose="020B0604020202020204" pitchFamily="34" charset="0"/>
              </a:rPr>
              <a:t>Wear due to friction can be reduced with the proper </a:t>
            </a:r>
          </a:p>
          <a:p>
            <a:r>
              <a:rPr lang="en-US" altLang="en-US" sz="2000">
                <a:latin typeface="Arial" panose="020B0604020202020204" pitchFamily="34" charset="0"/>
              </a:rPr>
              <a:t>choice of materials and lubrication</a:t>
            </a:r>
          </a:p>
        </p:txBody>
      </p:sp>
      <p:pic>
        <p:nvPicPr>
          <p:cNvPr id="30728"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304800"/>
            <a:ext cx="10033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752600" y="228600"/>
            <a:ext cx="5867400" cy="1066800"/>
          </a:xfrm>
        </p:spPr>
        <p:txBody>
          <a:bodyPr/>
          <a:lstStyle/>
          <a:p>
            <a:r>
              <a:rPr lang="en-US" altLang="en-US">
                <a:latin typeface="Arial" panose="020B0604020202020204" pitchFamily="34" charset="0"/>
              </a:rPr>
              <a:t>Law of adhesive wear</a:t>
            </a:r>
            <a:endParaRPr lang="en-US" altLang="en-US" sz="4400">
              <a:latin typeface="Arial" panose="020B0604020202020204" pitchFamily="34" charset="0"/>
            </a:endParaRPr>
          </a:p>
        </p:txBody>
      </p:sp>
      <p:sp>
        <p:nvSpPr>
          <p:cNvPr id="8" name="Date Placeholder 7"/>
          <p:cNvSpPr>
            <a:spLocks noGrp="1"/>
          </p:cNvSpPr>
          <p:nvPr>
            <p:ph type="dt" sz="quarter" idx="10"/>
          </p:nvPr>
        </p:nvSpPr>
        <p:spPr/>
        <p:txBody>
          <a:bodyPr/>
          <a:lstStyle/>
          <a:p>
            <a:pPr>
              <a:defRPr/>
            </a:pPr>
            <a:r>
              <a:rPr lang="en-US"/>
              <a:t>Chapter 7</a:t>
            </a:r>
            <a:endParaRPr lang="en-US" dirty="0"/>
          </a:p>
        </p:txBody>
      </p:sp>
      <p:sp>
        <p:nvSpPr>
          <p:cNvPr id="53251"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23C9F4CA-67D4-4807-878F-DBD80BA30C7B}" type="slidenum">
              <a:rPr lang="en-US" altLang="en-US" sz="1400">
                <a:latin typeface="Tahoma" panose="020B0604030504040204" pitchFamily="34" charset="0"/>
              </a:rPr>
              <a:pPr/>
              <a:t>22</a:t>
            </a:fld>
            <a:endParaRPr lang="en-US" altLang="en-US" sz="1400">
              <a:latin typeface="Tahoma" panose="020B0604030504040204" pitchFamily="34" charset="0"/>
            </a:endParaRPr>
          </a:p>
        </p:txBody>
      </p:sp>
      <p:sp>
        <p:nvSpPr>
          <p:cNvPr id="12294" name="Rectangle 3"/>
          <p:cNvSpPr>
            <a:spLocks noChangeArrowheads="1"/>
          </p:cNvSpPr>
          <p:nvPr/>
        </p:nvSpPr>
        <p:spPr bwMode="auto">
          <a:xfrm>
            <a:off x="152400" y="1447800"/>
            <a:ext cx="87630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latin typeface="Arial" panose="020B0604020202020204" pitchFamily="34" charset="0"/>
              </a:rPr>
              <a:t>Amount of wear is directly proportional to the load, L and distance slid x, </a:t>
            </a:r>
          </a:p>
          <a:p>
            <a:r>
              <a:rPr lang="en-US" altLang="en-US" sz="2000">
                <a:latin typeface="Arial" panose="020B0604020202020204" pitchFamily="34" charset="0"/>
              </a:rPr>
              <a:t>and inversely proportional to the hardness, p, of the surface being worn </a:t>
            </a:r>
          </a:p>
          <a:p>
            <a:r>
              <a:rPr lang="en-US" altLang="en-US" sz="2000">
                <a:latin typeface="Arial" panose="020B0604020202020204" pitchFamily="34" charset="0"/>
              </a:rPr>
              <a:t>away.   That is    V = k L x / p</a:t>
            </a:r>
          </a:p>
          <a:p>
            <a:endParaRPr lang="en-US" altLang="en-US" sz="2000">
              <a:latin typeface="Arial" panose="020B0604020202020204" pitchFamily="34" charset="0"/>
            </a:endParaRPr>
          </a:p>
          <a:p>
            <a:r>
              <a:rPr lang="en-US" altLang="en-US" sz="2000">
                <a:latin typeface="Arial" panose="020B0604020202020204" pitchFamily="34" charset="0"/>
              </a:rPr>
              <a:t>where 	V = volume worn away in mm</a:t>
            </a:r>
            <a:r>
              <a:rPr lang="en-US" altLang="en-US" sz="2000" b="1" baseline="30000">
                <a:latin typeface="Arial" panose="020B0604020202020204" pitchFamily="34" charset="0"/>
              </a:rPr>
              <a:t>3</a:t>
            </a:r>
            <a:r>
              <a:rPr lang="en-US" altLang="en-US" sz="2000">
                <a:latin typeface="Arial" panose="020B0604020202020204" pitchFamily="34" charset="0"/>
              </a:rPr>
              <a:t> </a:t>
            </a:r>
          </a:p>
          <a:p>
            <a:r>
              <a:rPr lang="en-US" altLang="en-US" sz="2000">
                <a:latin typeface="Arial" panose="020B0604020202020204" pitchFamily="34" charset="0"/>
              </a:rPr>
              <a:t>  	k = nondimensional wear coefficient determined experimentally</a:t>
            </a:r>
          </a:p>
          <a:p>
            <a:r>
              <a:rPr lang="en-US" altLang="en-US" sz="2000">
                <a:latin typeface="Arial" panose="020B0604020202020204" pitchFamily="34" charset="0"/>
              </a:rPr>
              <a:t>and dependent upon the materials in contact and the lubricant if present,</a:t>
            </a:r>
          </a:p>
          <a:p>
            <a:r>
              <a:rPr lang="en-US" altLang="en-US" sz="2000">
                <a:latin typeface="Arial" panose="020B0604020202020204" pitchFamily="34" charset="0"/>
              </a:rPr>
              <a:t>	L = load in kg</a:t>
            </a:r>
          </a:p>
          <a:p>
            <a:r>
              <a:rPr lang="en-US" altLang="en-US" sz="2000">
                <a:latin typeface="Arial" panose="020B0604020202020204" pitchFamily="34" charset="0"/>
              </a:rPr>
              <a:t>	x = sliding distance in mm</a:t>
            </a:r>
          </a:p>
          <a:p>
            <a:r>
              <a:rPr lang="en-US" altLang="en-US" sz="2000">
                <a:latin typeface="Arial" panose="020B0604020202020204" pitchFamily="34" charset="0"/>
              </a:rPr>
              <a:t>	p = hardness in kg/mm</a:t>
            </a:r>
            <a:r>
              <a:rPr lang="en-US" altLang="en-US" sz="2000" b="1" baseline="30000">
                <a:latin typeface="Arial" panose="020B0604020202020204" pitchFamily="34" charset="0"/>
              </a:rPr>
              <a:t>2</a:t>
            </a:r>
            <a:r>
              <a:rPr lang="en-US" altLang="en-US" sz="2000">
                <a:latin typeface="Arial" panose="020B0604020202020204" pitchFamily="34" charset="0"/>
              </a:rPr>
              <a:t>  (an indenter force divided by the projected </a:t>
            </a:r>
          </a:p>
          <a:p>
            <a:r>
              <a:rPr lang="en-US" altLang="en-US" sz="2000">
                <a:latin typeface="Arial" panose="020B0604020202020204" pitchFamily="34" charset="0"/>
              </a:rPr>
              <a:t>area of the indent)</a:t>
            </a:r>
          </a:p>
        </p:txBody>
      </p:sp>
      <p:grpSp>
        <p:nvGrpSpPr>
          <p:cNvPr id="2" name="Group 4"/>
          <p:cNvGrpSpPr>
            <a:grpSpLocks/>
          </p:cNvGrpSpPr>
          <p:nvPr/>
        </p:nvGrpSpPr>
        <p:grpSpPr bwMode="auto">
          <a:xfrm>
            <a:off x="381000" y="4633913"/>
            <a:ext cx="6613525" cy="1335087"/>
            <a:chOff x="192" y="2919"/>
            <a:chExt cx="4166" cy="841"/>
          </a:xfrm>
        </p:grpSpPr>
        <p:graphicFrame>
          <p:nvGraphicFramePr>
            <p:cNvPr id="12290" name="Object 5"/>
            <p:cNvGraphicFramePr>
              <a:graphicFrameLocks/>
            </p:cNvGraphicFramePr>
            <p:nvPr/>
          </p:nvGraphicFramePr>
          <p:xfrm>
            <a:off x="3324" y="2919"/>
            <a:ext cx="1034" cy="621"/>
          </p:xfrm>
          <a:graphic>
            <a:graphicData uri="http://schemas.openxmlformats.org/presentationml/2006/ole">
              <mc:AlternateContent xmlns:mc="http://schemas.openxmlformats.org/markup-compatibility/2006">
                <mc:Choice xmlns:v="urn:schemas-microsoft-com:vml" Requires="v">
                  <p:oleObj spid="_x0000_s12297" name="Equation" r:id="rId4" imgW="888840" imgH="431640" progId="Equation.DSMT4">
                    <p:embed/>
                  </p:oleObj>
                </mc:Choice>
                <mc:Fallback>
                  <p:oleObj name="Equation" r:id="rId4" imgW="888840" imgH="431640" progId="Equation.DSMT4">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4" y="2919"/>
                          <a:ext cx="1034" cy="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6" name="Rectangle 6"/>
            <p:cNvSpPr>
              <a:spLocks noChangeArrowheads="1"/>
            </p:cNvSpPr>
            <p:nvPr/>
          </p:nvSpPr>
          <p:spPr bwMode="auto">
            <a:xfrm>
              <a:off x="192" y="3120"/>
              <a:ext cx="412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000">
                  <a:latin typeface="Arial" panose="020B0604020202020204" pitchFamily="34" charset="0"/>
                </a:rPr>
                <a:t>If A = surface area in contact in mm</a:t>
              </a:r>
              <a:r>
                <a:rPr lang="en-US" altLang="en-US" sz="2400" b="1" baseline="30000">
                  <a:latin typeface="Arial" panose="020B0604020202020204" pitchFamily="34" charset="0"/>
                </a:rPr>
                <a:t>2</a:t>
              </a:r>
              <a:r>
                <a:rPr lang="en-US" altLang="en-US" sz="2000">
                  <a:latin typeface="Arial" panose="020B0604020202020204" pitchFamily="34" charset="0"/>
                </a:rPr>
                <a:t>  then </a:t>
              </a:r>
            </a:p>
            <a:p>
              <a:endParaRPr lang="en-US" altLang="en-US" sz="2000">
                <a:latin typeface="Arial" panose="020B0604020202020204" pitchFamily="34" charset="0"/>
              </a:endParaRPr>
            </a:p>
            <a:p>
              <a:r>
                <a:rPr lang="en-US" altLang="en-US" sz="2000">
                  <a:latin typeface="Arial" panose="020B0604020202020204" pitchFamily="34" charset="0"/>
                </a:rPr>
                <a:t> is the average depth of the material worn away in mm.</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295400" y="533400"/>
            <a:ext cx="4876800" cy="762000"/>
          </a:xfrm>
        </p:spPr>
        <p:txBody>
          <a:bodyPr/>
          <a:lstStyle/>
          <a:p>
            <a:r>
              <a:rPr lang="en-US" altLang="en-US"/>
              <a:t>Chapter 7 Summary</a:t>
            </a:r>
          </a:p>
        </p:txBody>
      </p:sp>
      <p:sp>
        <p:nvSpPr>
          <p:cNvPr id="9" name="Date Placeholder 8"/>
          <p:cNvSpPr>
            <a:spLocks noGrp="1"/>
          </p:cNvSpPr>
          <p:nvPr>
            <p:ph type="dt" sz="quarter" idx="10"/>
          </p:nvPr>
        </p:nvSpPr>
        <p:spPr/>
        <p:txBody>
          <a:bodyPr/>
          <a:lstStyle/>
          <a:p>
            <a:pPr>
              <a:defRPr/>
            </a:pPr>
            <a:r>
              <a:rPr lang="en-US"/>
              <a:t>Chapter 7</a:t>
            </a:r>
            <a:endParaRPr lang="en-US" dirty="0"/>
          </a:p>
        </p:txBody>
      </p:sp>
      <p:sp>
        <p:nvSpPr>
          <p:cNvPr id="72706"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526B8A49-A351-4670-A0DA-E9132D44A943}" type="slidenum">
              <a:rPr lang="en-US" altLang="en-US" sz="1400">
                <a:latin typeface="Tahoma" panose="020B0604030504040204" pitchFamily="34" charset="0"/>
              </a:rPr>
              <a:pPr/>
              <a:t>23</a:t>
            </a:fld>
            <a:endParaRPr lang="en-US" altLang="en-US" sz="1400">
              <a:latin typeface="Tahoma" panose="020B0604030504040204" pitchFamily="34" charset="0"/>
            </a:endParaRPr>
          </a:p>
        </p:txBody>
      </p:sp>
      <p:sp>
        <p:nvSpPr>
          <p:cNvPr id="31749" name="Rectangle 3"/>
          <p:cNvSpPr>
            <a:spLocks noChangeArrowheads="1"/>
          </p:cNvSpPr>
          <p:nvPr/>
        </p:nvSpPr>
        <p:spPr bwMode="auto">
          <a:xfrm>
            <a:off x="1524000" y="1371600"/>
            <a:ext cx="581660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92075" tIns="46038" rIns="92075" bIns="46038"/>
          <a:lstStyle>
            <a:lvl1pPr marL="342900" indent="-342900">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20000"/>
              </a:spcBef>
              <a:buFontTx/>
              <a:buChar char="•"/>
            </a:pPr>
            <a:r>
              <a:rPr lang="en-US" altLang="en-US" sz="3200"/>
              <a:t>Covariate Models</a:t>
            </a:r>
          </a:p>
          <a:p>
            <a:pPr>
              <a:spcBef>
                <a:spcPct val="20000"/>
              </a:spcBef>
              <a:buFontTx/>
              <a:buChar char="•"/>
            </a:pPr>
            <a:r>
              <a:rPr lang="en-US" altLang="en-US" sz="3200"/>
              <a:t>Static &amp; Dynamic Models</a:t>
            </a:r>
          </a:p>
          <a:p>
            <a:pPr>
              <a:spcBef>
                <a:spcPct val="20000"/>
              </a:spcBef>
              <a:buFontTx/>
              <a:buChar char="•"/>
            </a:pPr>
            <a:r>
              <a:rPr lang="en-US" altLang="en-US" sz="3200"/>
              <a:t>Physics of Failure Models</a:t>
            </a:r>
          </a:p>
        </p:txBody>
      </p:sp>
      <p:pic>
        <p:nvPicPr>
          <p:cNvPr id="317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276600"/>
            <a:ext cx="3638550" cy="253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72710" name="AutoShape 5"/>
          <p:cNvSpPr>
            <a:spLocks noChangeArrowheads="1"/>
          </p:cNvSpPr>
          <p:nvPr/>
        </p:nvSpPr>
        <p:spPr bwMode="auto">
          <a:xfrm>
            <a:off x="228600" y="3429000"/>
            <a:ext cx="2514600" cy="762000"/>
          </a:xfrm>
          <a:prstGeom prst="wedgeRoundRectCallout">
            <a:avLst>
              <a:gd name="adj1" fmla="val 69634"/>
              <a:gd name="adj2" fmla="val -18839"/>
              <a:gd name="adj3" fmla="val 16667"/>
            </a:avLst>
          </a:prstGeom>
          <a:solidFill>
            <a:schemeClr val="accent5"/>
          </a:solidFill>
          <a:ln w="12700">
            <a:solidFill>
              <a:schemeClr val="tx1"/>
            </a:solidFill>
            <a:miter lim="800000"/>
            <a:headEnd type="none" w="sm" len="sm"/>
            <a:tailEnd type="none" w="sm" len="sm"/>
          </a:ln>
        </p:spPr>
        <p:txBody>
          <a:bodyPr/>
          <a:lstStyle/>
          <a:p>
            <a:pPr algn="ctr">
              <a:defRPr/>
            </a:pPr>
            <a:r>
              <a:rPr lang="en-US" sz="2000" dirty="0"/>
              <a:t>These are some really great models.</a:t>
            </a:r>
          </a:p>
        </p:txBody>
      </p:sp>
      <p:sp>
        <p:nvSpPr>
          <p:cNvPr id="72711" name="AutoShape 6"/>
          <p:cNvSpPr>
            <a:spLocks noChangeArrowheads="1"/>
          </p:cNvSpPr>
          <p:nvPr/>
        </p:nvSpPr>
        <p:spPr bwMode="auto">
          <a:xfrm>
            <a:off x="6400800" y="2971800"/>
            <a:ext cx="2514600" cy="2209800"/>
          </a:xfrm>
          <a:prstGeom prst="wedgeRoundRectCallout">
            <a:avLst>
              <a:gd name="adj1" fmla="val -82027"/>
              <a:gd name="adj2" fmla="val -22404"/>
              <a:gd name="adj3" fmla="val 16667"/>
            </a:avLst>
          </a:prstGeom>
          <a:solidFill>
            <a:schemeClr val="accent5"/>
          </a:solidFill>
          <a:ln w="12700">
            <a:solidFill>
              <a:schemeClr val="tx1"/>
            </a:solidFill>
            <a:miter lim="800000"/>
            <a:headEnd type="none" w="sm" len="sm"/>
            <a:tailEnd type="none" w="sm" len="sm"/>
          </a:ln>
        </p:spPr>
        <p:txBody>
          <a:bodyPr/>
          <a:lstStyle/>
          <a:p>
            <a:pPr algn="ctr">
              <a:defRPr/>
            </a:pPr>
            <a:r>
              <a:rPr lang="en-US" sz="2000" dirty="0"/>
              <a:t>They sure are!  However, I am anxious to begin the next chapter to learn about other exciting reliability concepts.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371600" y="609600"/>
            <a:ext cx="6400800" cy="533400"/>
          </a:xfrm>
          <a:noFill/>
        </p:spPr>
        <p:txBody>
          <a:bodyPr/>
          <a:lstStyle/>
          <a:p>
            <a:r>
              <a:rPr lang="en-US" altLang="en-US"/>
              <a:t>Periodic Loads</a:t>
            </a:r>
          </a:p>
        </p:txBody>
      </p:sp>
      <p:sp>
        <p:nvSpPr>
          <p:cNvPr id="7" name="Date Placeholder 6"/>
          <p:cNvSpPr>
            <a:spLocks noGrp="1"/>
          </p:cNvSpPr>
          <p:nvPr>
            <p:ph type="dt" sz="quarter" idx="10"/>
          </p:nvPr>
        </p:nvSpPr>
        <p:spPr/>
        <p:txBody>
          <a:bodyPr/>
          <a:lstStyle/>
          <a:p>
            <a:pPr>
              <a:defRPr/>
            </a:pPr>
            <a:r>
              <a:rPr lang="en-US"/>
              <a:t>Chapter 7</a:t>
            </a:r>
            <a:endParaRPr lang="en-US" dirty="0"/>
          </a:p>
        </p:txBody>
      </p:sp>
      <p:sp>
        <p:nvSpPr>
          <p:cNvPr id="35843"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602BAF1F-A366-42A0-89A9-9E04E172A7B9}" type="slidenum">
              <a:rPr lang="en-US" altLang="en-US" sz="1400">
                <a:latin typeface="Tahoma" panose="020B0604030504040204" pitchFamily="34" charset="0"/>
              </a:rPr>
              <a:pPr/>
              <a:t>3</a:t>
            </a:fld>
            <a:endParaRPr lang="en-US" altLang="en-US" sz="1400">
              <a:latin typeface="Tahoma" panose="020B0604030504040204" pitchFamily="34" charset="0"/>
            </a:endParaRPr>
          </a:p>
        </p:txBody>
      </p:sp>
      <p:sp>
        <p:nvSpPr>
          <p:cNvPr id="1030" name="Rectangle 3"/>
          <p:cNvSpPr>
            <a:spLocks noChangeArrowheads="1"/>
          </p:cNvSpPr>
          <p:nvPr/>
        </p:nvSpPr>
        <p:spPr bwMode="auto">
          <a:xfrm>
            <a:off x="1447800" y="1828800"/>
            <a:ext cx="50196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3200">
                <a:latin typeface="Arial" panose="020B0604020202020204" pitchFamily="34" charset="0"/>
              </a:rPr>
              <a:t>R(t) = R</a:t>
            </a:r>
            <a:r>
              <a:rPr lang="en-US" altLang="en-US" sz="3200" baseline="30000">
                <a:latin typeface="Arial" panose="020B0604020202020204" pitchFamily="34" charset="0"/>
              </a:rPr>
              <a:t>n</a:t>
            </a:r>
            <a:r>
              <a:rPr lang="en-US" altLang="en-US" sz="3200">
                <a:latin typeface="Arial" panose="020B0604020202020204" pitchFamily="34" charset="0"/>
              </a:rPr>
              <a:t>   for  t</a:t>
            </a:r>
            <a:r>
              <a:rPr lang="en-US" altLang="en-US" sz="3200" baseline="-25000">
                <a:latin typeface="Arial" panose="020B0604020202020204" pitchFamily="34" charset="0"/>
              </a:rPr>
              <a:t>n</a:t>
            </a:r>
            <a:r>
              <a:rPr lang="en-US" altLang="en-US" sz="3200">
                <a:latin typeface="Arial" panose="020B0604020202020204" pitchFamily="34" charset="0"/>
              </a:rPr>
              <a:t>  &lt;= t &lt; t</a:t>
            </a:r>
            <a:r>
              <a:rPr lang="en-US" altLang="en-US" sz="3200" baseline="-25000">
                <a:latin typeface="Arial" panose="020B0604020202020204" pitchFamily="34" charset="0"/>
              </a:rPr>
              <a:t>n+1</a:t>
            </a:r>
          </a:p>
        </p:txBody>
      </p:sp>
      <p:graphicFrame>
        <p:nvGraphicFramePr>
          <p:cNvPr id="1026" name="Object 4"/>
          <p:cNvGraphicFramePr>
            <a:graphicFrameLocks/>
          </p:cNvGraphicFramePr>
          <p:nvPr/>
        </p:nvGraphicFramePr>
        <p:xfrm>
          <a:off x="396875" y="3429000"/>
          <a:ext cx="8518525" cy="1479550"/>
        </p:xfrm>
        <a:graphic>
          <a:graphicData uri="http://schemas.openxmlformats.org/presentationml/2006/ole">
            <mc:AlternateContent xmlns:mc="http://schemas.openxmlformats.org/markup-compatibility/2006">
              <mc:Choice xmlns:v="urn:schemas-microsoft-com:vml" Requires="v">
                <p:oleObj spid="_x0000_s1032" name="Equation" r:id="rId4" imgW="3365280" imgH="558720" progId="Equation.3">
                  <p:embed/>
                </p:oleObj>
              </mc:Choice>
              <mc:Fallback>
                <p:oleObj name="Equation" r:id="rId4" imgW="3365280" imgH="55872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875" y="3429000"/>
                        <a:ext cx="8518525" cy="147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Rectangle 5"/>
          <p:cNvSpPr>
            <a:spLocks noChangeArrowheads="1"/>
          </p:cNvSpPr>
          <p:nvPr/>
        </p:nvSpPr>
        <p:spPr bwMode="auto">
          <a:xfrm>
            <a:off x="457200" y="2667000"/>
            <a:ext cx="70342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3000"/>
              <a:t>With t</a:t>
            </a:r>
            <a:r>
              <a:rPr lang="en-US" altLang="en-US" sz="3000" baseline="-25000"/>
              <a:t>0</a:t>
            </a:r>
            <a:r>
              <a:rPr lang="en-US" altLang="en-US" sz="3000"/>
              <a:t> = 0 and uniformly spaced load times,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1295400" y="228600"/>
            <a:ext cx="5562600" cy="1066800"/>
          </a:xfrm>
          <a:noFill/>
        </p:spPr>
        <p:txBody>
          <a:bodyPr/>
          <a:lstStyle/>
          <a:p>
            <a:r>
              <a:rPr lang="en-US" altLang="en-US"/>
              <a:t>Random Loads</a:t>
            </a:r>
          </a:p>
        </p:txBody>
      </p:sp>
      <p:sp>
        <p:nvSpPr>
          <p:cNvPr id="11" name="Date Placeholder 10"/>
          <p:cNvSpPr>
            <a:spLocks noGrp="1"/>
          </p:cNvSpPr>
          <p:nvPr>
            <p:ph type="dt" sz="quarter" idx="10"/>
          </p:nvPr>
        </p:nvSpPr>
        <p:spPr/>
        <p:txBody>
          <a:bodyPr/>
          <a:lstStyle/>
          <a:p>
            <a:pPr>
              <a:defRPr/>
            </a:pPr>
            <a:r>
              <a:rPr lang="en-US"/>
              <a:t>Chapter 7</a:t>
            </a:r>
            <a:endParaRPr lang="en-US" dirty="0"/>
          </a:p>
        </p:txBody>
      </p:sp>
      <p:sp>
        <p:nvSpPr>
          <p:cNvPr id="36868"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87A73C58-F305-43E0-AA88-E1239F3B682E}" type="slidenum">
              <a:rPr lang="en-US" altLang="en-US" sz="1400">
                <a:latin typeface="Tahoma" panose="020B0604030504040204" pitchFamily="34" charset="0"/>
              </a:rPr>
              <a:pPr/>
              <a:t>4</a:t>
            </a:fld>
            <a:endParaRPr lang="en-US" altLang="en-US" sz="1400">
              <a:latin typeface="Tahoma" panose="020B0604030504040204" pitchFamily="34" charset="0"/>
            </a:endParaRPr>
          </a:p>
        </p:txBody>
      </p:sp>
      <p:sp>
        <p:nvSpPr>
          <p:cNvPr id="2055" name="Rectangle 3"/>
          <p:cNvSpPr>
            <a:spLocks noChangeArrowheads="1"/>
          </p:cNvSpPr>
          <p:nvPr/>
        </p:nvSpPr>
        <p:spPr bwMode="auto">
          <a:xfrm>
            <a:off x="898525" y="1965325"/>
            <a:ext cx="70294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panose="020B0604020202020204" pitchFamily="34" charset="0"/>
              </a:rPr>
              <a:t>Let N = a RV, the number of loads per unit of time.</a:t>
            </a:r>
          </a:p>
          <a:p>
            <a:endParaRPr lang="en-US" altLang="en-US" sz="2400">
              <a:latin typeface="Arial" panose="020B0604020202020204" pitchFamily="34" charset="0"/>
            </a:endParaRPr>
          </a:p>
          <a:p>
            <a:r>
              <a:rPr lang="en-US" altLang="en-US" sz="2400">
                <a:latin typeface="Arial" panose="020B0604020202020204" pitchFamily="34" charset="0"/>
              </a:rPr>
              <a:t>Then the probability of n loads in time t is given by:</a:t>
            </a:r>
          </a:p>
        </p:txBody>
      </p:sp>
      <p:graphicFrame>
        <p:nvGraphicFramePr>
          <p:cNvPr id="2050" name="Object 4"/>
          <p:cNvGraphicFramePr>
            <a:graphicFrameLocks/>
          </p:cNvGraphicFramePr>
          <p:nvPr/>
        </p:nvGraphicFramePr>
        <p:xfrm>
          <a:off x="2432050" y="3340100"/>
          <a:ext cx="3567113" cy="1033463"/>
        </p:xfrm>
        <a:graphic>
          <a:graphicData uri="http://schemas.openxmlformats.org/presentationml/2006/ole">
            <mc:AlternateContent xmlns:mc="http://schemas.openxmlformats.org/markup-compatibility/2006">
              <mc:Choice xmlns:v="urn:schemas-microsoft-com:vml" Requires="v">
                <p:oleObj spid="_x0000_s2060" name="Equation" r:id="rId4" imgW="1015920" imgH="304560" progId="Equation.DSMT4">
                  <p:embed/>
                </p:oleObj>
              </mc:Choice>
              <mc:Fallback>
                <p:oleObj name="Equation" r:id="rId4" imgW="1015920" imgH="30456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2050" y="3340100"/>
                        <a:ext cx="3567113" cy="103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Rectangle 5"/>
          <p:cNvSpPr>
            <a:spLocks noChangeArrowheads="1"/>
          </p:cNvSpPr>
          <p:nvPr/>
        </p:nvSpPr>
        <p:spPr bwMode="auto">
          <a:xfrm>
            <a:off x="685800" y="4724400"/>
            <a:ext cx="7639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panose="020B0604020202020204" pitchFamily="34" charset="0"/>
              </a:rPr>
              <a:t>where       is the mean number of loads per unit of time.</a:t>
            </a:r>
          </a:p>
        </p:txBody>
      </p:sp>
      <p:graphicFrame>
        <p:nvGraphicFramePr>
          <p:cNvPr id="2051" name="Object 6"/>
          <p:cNvGraphicFramePr>
            <a:graphicFrameLocks/>
          </p:cNvGraphicFramePr>
          <p:nvPr/>
        </p:nvGraphicFramePr>
        <p:xfrm>
          <a:off x="1676400" y="4495800"/>
          <a:ext cx="479425" cy="436563"/>
        </p:xfrm>
        <a:graphic>
          <a:graphicData uri="http://schemas.openxmlformats.org/presentationml/2006/ole">
            <mc:AlternateContent xmlns:mc="http://schemas.openxmlformats.org/markup-compatibility/2006">
              <mc:Choice xmlns:v="urn:schemas-microsoft-com:vml" Requires="v">
                <p:oleObj spid="_x0000_s2061" name="Equation" r:id="rId6" imgW="152280" imgH="139680" progId="Equation.3">
                  <p:embed/>
                </p:oleObj>
              </mc:Choice>
              <mc:Fallback>
                <p:oleObj name="Equation" r:id="rId6" imgW="152280" imgH="13968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4495800"/>
                        <a:ext cx="479425"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7"/>
          <p:cNvGrpSpPr>
            <a:grpSpLocks/>
          </p:cNvGrpSpPr>
          <p:nvPr/>
        </p:nvGrpSpPr>
        <p:grpSpPr bwMode="auto">
          <a:xfrm>
            <a:off x="441325" y="3557588"/>
            <a:ext cx="1920875" cy="641350"/>
            <a:chOff x="278" y="2241"/>
            <a:chExt cx="1210" cy="404"/>
          </a:xfrm>
        </p:grpSpPr>
        <p:sp>
          <p:nvSpPr>
            <p:cNvPr id="2058" name="Rectangle 8"/>
            <p:cNvSpPr>
              <a:spLocks noChangeArrowheads="1"/>
            </p:cNvSpPr>
            <p:nvPr/>
          </p:nvSpPr>
          <p:spPr bwMode="auto">
            <a:xfrm>
              <a:off x="278" y="2241"/>
              <a:ext cx="7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800">
                  <a:latin typeface="Arial" panose="020B0604020202020204" pitchFamily="34" charset="0"/>
                </a:rPr>
                <a:t>a Poisson</a:t>
              </a:r>
            </a:p>
            <a:p>
              <a:r>
                <a:rPr lang="en-US" altLang="en-US" sz="1800">
                  <a:latin typeface="Arial" panose="020B0604020202020204" pitchFamily="34" charset="0"/>
                </a:rPr>
                <a:t>process</a:t>
              </a:r>
            </a:p>
          </p:txBody>
        </p:sp>
        <p:sp>
          <p:nvSpPr>
            <p:cNvPr id="2059" name="Line 9"/>
            <p:cNvSpPr>
              <a:spLocks noChangeShapeType="1"/>
            </p:cNvSpPr>
            <p:nvPr/>
          </p:nvSpPr>
          <p:spPr bwMode="auto">
            <a:xfrm>
              <a:off x="960" y="2496"/>
              <a:ext cx="528"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9"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a:xfrm>
            <a:off x="1447800" y="304800"/>
            <a:ext cx="6172200" cy="838200"/>
          </a:xfrm>
          <a:noFill/>
        </p:spPr>
        <p:txBody>
          <a:bodyPr/>
          <a:lstStyle/>
          <a:p>
            <a:r>
              <a:rPr lang="en-US" altLang="en-US"/>
              <a:t>Random Loads</a:t>
            </a:r>
          </a:p>
        </p:txBody>
      </p:sp>
      <p:sp>
        <p:nvSpPr>
          <p:cNvPr id="11" name="Date Placeholder 10"/>
          <p:cNvSpPr>
            <a:spLocks noGrp="1"/>
          </p:cNvSpPr>
          <p:nvPr>
            <p:ph type="dt" sz="quarter" idx="10"/>
          </p:nvPr>
        </p:nvSpPr>
        <p:spPr/>
        <p:txBody>
          <a:bodyPr/>
          <a:lstStyle/>
          <a:p>
            <a:pPr>
              <a:defRPr/>
            </a:pPr>
            <a:r>
              <a:rPr lang="en-US"/>
              <a:t>Chapter 7</a:t>
            </a:r>
            <a:endParaRPr lang="en-US" dirty="0"/>
          </a:p>
        </p:txBody>
      </p:sp>
      <p:sp>
        <p:nvSpPr>
          <p:cNvPr id="37894"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BEFFD135-D07F-45BC-8037-34064D466009}" type="slidenum">
              <a:rPr lang="en-US" altLang="en-US" sz="1400">
                <a:latin typeface="Tahoma" panose="020B0604030504040204" pitchFamily="34" charset="0"/>
              </a:rPr>
              <a:pPr/>
              <a:t>5</a:t>
            </a:fld>
            <a:endParaRPr lang="en-US" altLang="en-US" sz="1400">
              <a:latin typeface="Tahoma" panose="020B0604030504040204" pitchFamily="34" charset="0"/>
            </a:endParaRPr>
          </a:p>
        </p:txBody>
      </p:sp>
      <p:graphicFrame>
        <p:nvGraphicFramePr>
          <p:cNvPr id="3074" name="Object 3"/>
          <p:cNvGraphicFramePr>
            <a:graphicFrameLocks/>
          </p:cNvGraphicFramePr>
          <p:nvPr/>
        </p:nvGraphicFramePr>
        <p:xfrm>
          <a:off x="838200" y="1600200"/>
          <a:ext cx="7097713" cy="1357313"/>
        </p:xfrm>
        <a:graphic>
          <a:graphicData uri="http://schemas.openxmlformats.org/presentationml/2006/ole">
            <mc:AlternateContent xmlns:mc="http://schemas.openxmlformats.org/markup-compatibility/2006">
              <mc:Choice xmlns:v="urn:schemas-microsoft-com:vml" Requires="v">
                <p:oleObj spid="_x0000_s3084" name="Equation" r:id="rId4" imgW="2247840" imgH="431640" progId="Equation.DSMT4">
                  <p:embed/>
                </p:oleObj>
              </mc:Choice>
              <mc:Fallback>
                <p:oleObj name="Equation" r:id="rId4" imgW="2247840" imgH="431640" progId="Equation.DSMT4">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00200"/>
                        <a:ext cx="7097713" cy="135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0" name="Object 4"/>
          <p:cNvGraphicFramePr>
            <a:graphicFrameLocks/>
          </p:cNvGraphicFramePr>
          <p:nvPr/>
        </p:nvGraphicFramePr>
        <p:xfrm>
          <a:off x="1255713" y="2895600"/>
          <a:ext cx="3789362" cy="1533525"/>
        </p:xfrm>
        <a:graphic>
          <a:graphicData uri="http://schemas.openxmlformats.org/presentationml/2006/ole">
            <mc:AlternateContent xmlns:mc="http://schemas.openxmlformats.org/markup-compatibility/2006">
              <mc:Choice xmlns:v="urn:schemas-microsoft-com:vml" Requires="v">
                <p:oleObj spid="_x0000_s3085" name="Equation" r:id="rId6" imgW="1066680" imgH="431640" progId="Equation.DSMT4">
                  <p:embed/>
                </p:oleObj>
              </mc:Choice>
              <mc:Fallback>
                <p:oleObj name="Equation" r:id="rId6" imgW="1066680" imgH="431640" progId="Equation.DSMT4">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5713" y="2895600"/>
                        <a:ext cx="3789362"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1" name="Object 5"/>
          <p:cNvGraphicFramePr>
            <a:graphicFrameLocks/>
          </p:cNvGraphicFramePr>
          <p:nvPr/>
        </p:nvGraphicFramePr>
        <p:xfrm>
          <a:off x="2057400" y="4648200"/>
          <a:ext cx="2871788" cy="842963"/>
        </p:xfrm>
        <a:graphic>
          <a:graphicData uri="http://schemas.openxmlformats.org/presentationml/2006/ole">
            <mc:AlternateContent xmlns:mc="http://schemas.openxmlformats.org/markup-compatibility/2006">
              <mc:Choice xmlns:v="urn:schemas-microsoft-com:vml" Requires="v">
                <p:oleObj spid="_x0000_s3086" name="Equation" r:id="rId8" imgW="634680" imgH="190440" progId="Equation.3">
                  <p:embed/>
                </p:oleObj>
              </mc:Choice>
              <mc:Fallback>
                <p:oleObj name="Equation" r:id="rId8" imgW="634680" imgH="19044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4648200"/>
                        <a:ext cx="2871788" cy="842963"/>
                      </a:xfrm>
                      <a:prstGeom prst="rect">
                        <a:avLst/>
                      </a:prstGeom>
                      <a:solidFill>
                        <a:srgbClr val="FFCC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6"/>
          <p:cNvGrpSpPr>
            <a:grpSpLocks/>
          </p:cNvGrpSpPr>
          <p:nvPr/>
        </p:nvGrpSpPr>
        <p:grpSpPr bwMode="auto">
          <a:xfrm>
            <a:off x="5181600" y="4267200"/>
            <a:ext cx="2971800" cy="1533525"/>
            <a:chOff x="2870" y="3290"/>
            <a:chExt cx="2194" cy="1035"/>
          </a:xfrm>
        </p:grpSpPr>
        <p:graphicFrame>
          <p:nvGraphicFramePr>
            <p:cNvPr id="3077" name="Object 7"/>
            <p:cNvGraphicFramePr>
              <a:graphicFrameLocks/>
            </p:cNvGraphicFramePr>
            <p:nvPr/>
          </p:nvGraphicFramePr>
          <p:xfrm>
            <a:off x="3492" y="3290"/>
            <a:ext cx="1572" cy="1035"/>
          </p:xfrm>
          <a:graphic>
            <a:graphicData uri="http://schemas.openxmlformats.org/presentationml/2006/ole">
              <mc:AlternateContent xmlns:mc="http://schemas.openxmlformats.org/markup-compatibility/2006">
                <mc:Choice xmlns:v="urn:schemas-microsoft-com:vml" Requires="v">
                  <p:oleObj spid="_x0000_s3087" name="Equation" r:id="rId10" imgW="838080" imgH="558720" progId="Equation.DSMT4">
                    <p:embed/>
                  </p:oleObj>
                </mc:Choice>
                <mc:Fallback>
                  <p:oleObj name="Equation" r:id="rId10" imgW="838080" imgH="558720" progId="Equation.DSMT4">
                    <p:embed/>
                    <p:pic>
                      <p:nvPicPr>
                        <p:cNvPr id="0" name="Object 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92" y="3290"/>
                          <a:ext cx="1572" cy="1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3" name="Rectangle 8"/>
            <p:cNvSpPr>
              <a:spLocks noChangeArrowheads="1"/>
            </p:cNvSpPr>
            <p:nvPr/>
          </p:nvSpPr>
          <p:spPr bwMode="auto">
            <a:xfrm>
              <a:off x="2870" y="3686"/>
              <a:ext cx="5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panose="020B0604020202020204" pitchFamily="34" charset="0"/>
                </a:rPr>
                <a:t>using</a:t>
              </a:r>
            </a:p>
          </p:txBody>
        </p:sp>
      </p:grpSp>
      <p:sp>
        <p:nvSpPr>
          <p:cNvPr id="3082" name="Text Box 9"/>
          <p:cNvSpPr txBox="1">
            <a:spLocks noChangeArrowheads="1"/>
          </p:cNvSpPr>
          <p:nvPr/>
        </p:nvSpPr>
        <p:spPr bwMode="auto">
          <a:xfrm>
            <a:off x="8001000" y="6172200"/>
            <a:ext cx="885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400"/>
              <a:t>Animated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99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99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4"/>
          <p:cNvSpPr>
            <a:spLocks noGrp="1"/>
          </p:cNvSpPr>
          <p:nvPr>
            <p:ph type="title"/>
          </p:nvPr>
        </p:nvSpPr>
        <p:spPr>
          <a:xfrm>
            <a:off x="1447800" y="228600"/>
            <a:ext cx="7107238" cy="885825"/>
          </a:xfrm>
        </p:spPr>
        <p:txBody>
          <a:bodyPr/>
          <a:lstStyle/>
          <a:p>
            <a:r>
              <a:rPr lang="en-US" altLang="en-US"/>
              <a:t>Dynamic Models - Example</a:t>
            </a:r>
          </a:p>
        </p:txBody>
      </p:sp>
      <p:sp>
        <p:nvSpPr>
          <p:cNvPr id="4101" name="Content Placeholder 5"/>
          <p:cNvSpPr>
            <a:spLocks noGrp="1"/>
          </p:cNvSpPr>
          <p:nvPr>
            <p:ph idx="1"/>
          </p:nvPr>
        </p:nvSpPr>
        <p:spPr>
          <a:xfrm>
            <a:off x="381000" y="1447800"/>
            <a:ext cx="8229600" cy="1295400"/>
          </a:xfrm>
        </p:spPr>
        <p:txBody>
          <a:bodyPr/>
          <a:lstStyle/>
          <a:p>
            <a:r>
              <a:rPr lang="en-US" altLang="en-US" sz="2400"/>
              <a:t>	</a:t>
            </a:r>
            <a:r>
              <a:rPr lang="en-US" altLang="en-US" sz="2200"/>
              <a:t>A critical component manufactured by the Stress n’Strength Company has a random design strength and will be subjected to a fixed stress of 25 psi .</a:t>
            </a:r>
          </a:p>
        </p:txBody>
      </p:sp>
      <p:sp>
        <p:nvSpPr>
          <p:cNvPr id="3" name="Date Placeholder 2"/>
          <p:cNvSpPr>
            <a:spLocks noGrp="1"/>
          </p:cNvSpPr>
          <p:nvPr>
            <p:ph type="dt" sz="quarter" idx="10"/>
          </p:nvPr>
        </p:nvSpPr>
        <p:spPr/>
        <p:txBody>
          <a:bodyPr/>
          <a:lstStyle/>
          <a:p>
            <a:pPr>
              <a:defRPr/>
            </a:pPr>
            <a:r>
              <a:rPr lang="en-US"/>
              <a:t>Chapter 7</a:t>
            </a:r>
            <a:endParaRPr lang="en-US" dirty="0"/>
          </a:p>
        </p:txBody>
      </p:sp>
      <p:sp>
        <p:nvSpPr>
          <p:cNvPr id="4" name="Slide Number Placeholder 3"/>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D8589AAA-690C-4B0B-BE0D-63B2239E0168}" type="slidenum">
              <a:rPr lang="en-US" altLang="en-US" sz="1400">
                <a:latin typeface="Tahoma" panose="020B0604030504040204" pitchFamily="34" charset="0"/>
              </a:rPr>
              <a:pPr/>
              <a:t>6</a:t>
            </a:fld>
            <a:endParaRPr lang="en-US" altLang="en-US" sz="1400">
              <a:latin typeface="Tahoma" panose="020B0604030504040204" pitchFamily="34" charset="0"/>
            </a:endParaRPr>
          </a:p>
        </p:txBody>
      </p:sp>
      <p:sp>
        <p:nvSpPr>
          <p:cNvPr id="410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10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10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10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4098" name="Object 7"/>
          <p:cNvGraphicFramePr>
            <a:graphicFrameLocks noChangeAspect="1"/>
          </p:cNvGraphicFramePr>
          <p:nvPr/>
        </p:nvGraphicFramePr>
        <p:xfrm>
          <a:off x="331788" y="2667000"/>
          <a:ext cx="8493125" cy="914400"/>
        </p:xfrm>
        <a:graphic>
          <a:graphicData uri="http://schemas.openxmlformats.org/presentationml/2006/ole">
            <mc:AlternateContent xmlns:mc="http://schemas.openxmlformats.org/markup-compatibility/2006">
              <mc:Choice xmlns:v="urn:schemas-microsoft-com:vml" Requires="v">
                <p:oleObj spid="_x0000_s4111" name="Equation" r:id="rId3" imgW="4597400" imgH="495300" progId="Equation.DSMT4">
                  <p:embed/>
                </p:oleObj>
              </mc:Choice>
              <mc:Fallback>
                <p:oleObj name="Equation" r:id="rId3" imgW="4597400" imgH="4953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788" y="2667000"/>
                        <a:ext cx="84931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8"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nvGrpSpPr>
          <p:cNvPr id="2" name="Group 17"/>
          <p:cNvGrpSpPr>
            <a:grpSpLocks/>
          </p:cNvGrpSpPr>
          <p:nvPr/>
        </p:nvGrpSpPr>
        <p:grpSpPr bwMode="auto">
          <a:xfrm>
            <a:off x="533400" y="3810000"/>
            <a:ext cx="8229600" cy="2209800"/>
            <a:chOff x="533400" y="3810000"/>
            <a:chExt cx="8229600" cy="2209800"/>
          </a:xfrm>
        </p:grpSpPr>
        <p:sp>
          <p:nvSpPr>
            <p:cNvPr id="4110" name="TextBox 12"/>
            <p:cNvSpPr txBox="1">
              <a:spLocks noChangeArrowheads="1"/>
            </p:cNvSpPr>
            <p:nvPr/>
          </p:nvSpPr>
          <p:spPr bwMode="auto">
            <a:xfrm>
              <a:off x="533400" y="3810000"/>
              <a:ext cx="82296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200">
                  <a:latin typeface="Tahoma" panose="020B0604030504040204" pitchFamily="34" charset="0"/>
                  <a:cs typeface="Tahoma" panose="020B0604030504040204" pitchFamily="34" charset="0"/>
                </a:rPr>
                <a:t>The component is replaced at the mean rate of once every 6 months, Poisson distributed. </a:t>
              </a:r>
              <a:endParaRPr lang="en-US" altLang="en-US"/>
            </a:p>
          </p:txBody>
        </p:sp>
        <p:graphicFrame>
          <p:nvGraphicFramePr>
            <p:cNvPr id="4099" name="Object 9"/>
            <p:cNvGraphicFramePr>
              <a:graphicFrameLocks noChangeAspect="1"/>
            </p:cNvGraphicFramePr>
            <p:nvPr/>
          </p:nvGraphicFramePr>
          <p:xfrm>
            <a:off x="609600" y="4648200"/>
            <a:ext cx="6544252" cy="1371600"/>
          </p:xfrm>
          <a:graphic>
            <a:graphicData uri="http://schemas.openxmlformats.org/presentationml/2006/ole">
              <mc:AlternateContent xmlns:mc="http://schemas.openxmlformats.org/markup-compatibility/2006">
                <mc:Choice xmlns:v="urn:schemas-microsoft-com:vml" Requires="v">
                  <p:oleObj spid="_x0000_s4112" name="Equation" r:id="rId5" imgW="3377880" imgH="711000" progId="Equation.DSMT4">
                    <p:embed/>
                  </p:oleObj>
                </mc:Choice>
                <mc:Fallback>
                  <p:oleObj name="Equation" r:id="rId5" imgW="3377880" imgH="7110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648200"/>
                          <a:ext cx="6544252"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2"/>
          <p:cNvSpPr>
            <a:spLocks noGrp="1" noChangeArrowheads="1"/>
          </p:cNvSpPr>
          <p:nvPr>
            <p:ph type="title"/>
          </p:nvPr>
        </p:nvSpPr>
        <p:spPr>
          <a:xfrm>
            <a:off x="1295400" y="685800"/>
            <a:ext cx="7162800" cy="533400"/>
          </a:xfrm>
          <a:noFill/>
        </p:spPr>
        <p:txBody>
          <a:bodyPr/>
          <a:lstStyle/>
          <a:p>
            <a:r>
              <a:rPr lang="en-US" altLang="en-US" sz="3600"/>
              <a:t>Random Fixed Stress and Strength</a:t>
            </a:r>
          </a:p>
        </p:txBody>
      </p:sp>
      <p:sp>
        <p:nvSpPr>
          <p:cNvPr id="13" name="Date Placeholder 12"/>
          <p:cNvSpPr>
            <a:spLocks noGrp="1"/>
          </p:cNvSpPr>
          <p:nvPr>
            <p:ph type="dt" sz="quarter" idx="10"/>
          </p:nvPr>
        </p:nvSpPr>
        <p:spPr/>
        <p:txBody>
          <a:bodyPr/>
          <a:lstStyle/>
          <a:p>
            <a:pPr>
              <a:defRPr/>
            </a:pPr>
            <a:r>
              <a:rPr lang="en-US"/>
              <a:t>Chapter 7</a:t>
            </a:r>
            <a:endParaRPr lang="en-US" dirty="0"/>
          </a:p>
        </p:txBody>
      </p:sp>
      <p:sp>
        <p:nvSpPr>
          <p:cNvPr id="46087"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38809566-644F-4CE4-A74F-A54B2D08DE79}" type="slidenum">
              <a:rPr lang="en-US" altLang="en-US" sz="1400">
                <a:latin typeface="Tahoma" panose="020B0604030504040204" pitchFamily="34" charset="0"/>
              </a:rPr>
              <a:pPr/>
              <a:t>7</a:t>
            </a:fld>
            <a:endParaRPr lang="en-US" altLang="en-US" sz="1400">
              <a:latin typeface="Tahoma" panose="020B0604030504040204" pitchFamily="34" charset="0"/>
            </a:endParaRPr>
          </a:p>
        </p:txBody>
      </p:sp>
      <p:grpSp>
        <p:nvGrpSpPr>
          <p:cNvPr id="5130" name="Group 3"/>
          <p:cNvGrpSpPr>
            <a:grpSpLocks/>
          </p:cNvGrpSpPr>
          <p:nvPr/>
        </p:nvGrpSpPr>
        <p:grpSpPr bwMode="auto">
          <a:xfrm>
            <a:off x="609600" y="1524000"/>
            <a:ext cx="7326313" cy="1220788"/>
            <a:chOff x="358" y="1055"/>
            <a:chExt cx="4615" cy="769"/>
          </a:xfrm>
        </p:grpSpPr>
        <p:graphicFrame>
          <p:nvGraphicFramePr>
            <p:cNvPr id="5125" name="Object 4"/>
            <p:cNvGraphicFramePr>
              <a:graphicFrameLocks/>
            </p:cNvGraphicFramePr>
            <p:nvPr/>
          </p:nvGraphicFramePr>
          <p:xfrm>
            <a:off x="358" y="1055"/>
            <a:ext cx="2289" cy="763"/>
          </p:xfrm>
          <a:graphic>
            <a:graphicData uri="http://schemas.openxmlformats.org/presentationml/2006/ole">
              <mc:AlternateContent xmlns:mc="http://schemas.openxmlformats.org/markup-compatibility/2006">
                <mc:Choice xmlns:v="urn:schemas-microsoft-com:vml" Requires="v">
                  <p:oleObj spid="_x0000_s5134" name="Equation" r:id="rId4" imgW="1269720" imgH="431640" progId="Equation.3">
                    <p:embed/>
                  </p:oleObj>
                </mc:Choice>
                <mc:Fallback>
                  <p:oleObj name="Equation" r:id="rId4" imgW="1269720" imgH="43164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 y="1055"/>
                          <a:ext cx="2289" cy="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6" name="Object 5"/>
            <p:cNvGraphicFramePr>
              <a:graphicFrameLocks/>
            </p:cNvGraphicFramePr>
            <p:nvPr/>
          </p:nvGraphicFramePr>
          <p:xfrm>
            <a:off x="2689" y="1109"/>
            <a:ext cx="2284" cy="715"/>
          </p:xfrm>
          <a:graphic>
            <a:graphicData uri="http://schemas.openxmlformats.org/presentationml/2006/ole">
              <mc:AlternateContent xmlns:mc="http://schemas.openxmlformats.org/markup-compatibility/2006">
                <mc:Choice xmlns:v="urn:schemas-microsoft-com:vml" Requires="v">
                  <p:oleObj spid="_x0000_s5135" name="Equation" r:id="rId6" imgW="1358640" imgH="431640" progId="Equation.3">
                    <p:embed/>
                  </p:oleObj>
                </mc:Choice>
                <mc:Fallback>
                  <p:oleObj name="Equation" r:id="rId6" imgW="1358640" imgH="43164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9" y="1109"/>
                          <a:ext cx="2284" cy="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131" name="Group 6"/>
          <p:cNvGrpSpPr>
            <a:grpSpLocks/>
          </p:cNvGrpSpPr>
          <p:nvPr/>
        </p:nvGrpSpPr>
        <p:grpSpPr bwMode="auto">
          <a:xfrm>
            <a:off x="746125" y="3184525"/>
            <a:ext cx="5653088" cy="1246188"/>
            <a:chOff x="422" y="2054"/>
            <a:chExt cx="3561" cy="785"/>
          </a:xfrm>
        </p:grpSpPr>
        <p:graphicFrame>
          <p:nvGraphicFramePr>
            <p:cNvPr id="5124" name="Object 7"/>
            <p:cNvGraphicFramePr>
              <a:graphicFrameLocks/>
            </p:cNvGraphicFramePr>
            <p:nvPr/>
          </p:nvGraphicFramePr>
          <p:xfrm>
            <a:off x="493" y="2421"/>
            <a:ext cx="3490" cy="418"/>
          </p:xfrm>
          <a:graphic>
            <a:graphicData uri="http://schemas.openxmlformats.org/presentationml/2006/ole">
              <mc:AlternateContent xmlns:mc="http://schemas.openxmlformats.org/markup-compatibility/2006">
                <mc:Choice xmlns:v="urn:schemas-microsoft-com:vml" Requires="v">
                  <p:oleObj spid="_x0000_s5136" name="Equation" r:id="rId8" imgW="1625400" imgH="203040" progId="Equation.3">
                    <p:embed/>
                  </p:oleObj>
                </mc:Choice>
                <mc:Fallback>
                  <p:oleObj name="Equation" r:id="rId8" imgW="1625400" imgH="203040" progId="Equation.3">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 y="2421"/>
                          <a:ext cx="3490"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3" name="Rectangle 8"/>
            <p:cNvSpPr>
              <a:spLocks noChangeArrowheads="1"/>
            </p:cNvSpPr>
            <p:nvPr/>
          </p:nvSpPr>
          <p:spPr bwMode="auto">
            <a:xfrm>
              <a:off x="422" y="2054"/>
              <a:ext cx="30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panose="020B0604020202020204" pitchFamily="34" charset="0"/>
                </a:rPr>
                <a:t>since R</a:t>
              </a:r>
              <a:r>
                <a:rPr lang="en-US" altLang="en-US" sz="2400" baseline="-25000">
                  <a:latin typeface="Arial" panose="020B0604020202020204" pitchFamily="34" charset="0"/>
                </a:rPr>
                <a:t>0</a:t>
              </a:r>
              <a:r>
                <a:rPr lang="en-US" altLang="en-US" sz="2400">
                  <a:latin typeface="Arial" panose="020B0604020202020204" pitchFamily="34" charset="0"/>
                </a:rPr>
                <a:t> =1 and R</a:t>
              </a:r>
              <a:r>
                <a:rPr lang="en-US" altLang="en-US" sz="2400" baseline="-25000">
                  <a:latin typeface="Arial" panose="020B0604020202020204" pitchFamily="34" charset="0"/>
                </a:rPr>
                <a:t>n</a:t>
              </a:r>
              <a:r>
                <a:rPr lang="en-US" altLang="en-US" sz="2400">
                  <a:latin typeface="Arial" panose="020B0604020202020204" pitchFamily="34" charset="0"/>
                </a:rPr>
                <a:t> = R = Pr{x &lt; y} </a:t>
              </a:r>
            </a:p>
          </p:txBody>
        </p:sp>
      </p:grpSp>
      <p:grpSp>
        <p:nvGrpSpPr>
          <p:cNvPr id="5132" name="Group 9"/>
          <p:cNvGrpSpPr>
            <a:grpSpLocks/>
          </p:cNvGrpSpPr>
          <p:nvPr/>
        </p:nvGrpSpPr>
        <p:grpSpPr bwMode="auto">
          <a:xfrm>
            <a:off x="381000" y="4495800"/>
            <a:ext cx="8350250" cy="1408113"/>
            <a:chOff x="260" y="2974"/>
            <a:chExt cx="5260" cy="887"/>
          </a:xfrm>
        </p:grpSpPr>
        <p:graphicFrame>
          <p:nvGraphicFramePr>
            <p:cNvPr id="5122" name="Object 10"/>
            <p:cNvGraphicFramePr>
              <a:graphicFrameLocks/>
            </p:cNvGraphicFramePr>
            <p:nvPr/>
          </p:nvGraphicFramePr>
          <p:xfrm>
            <a:off x="385" y="2974"/>
            <a:ext cx="4415" cy="513"/>
          </p:xfrm>
          <a:graphic>
            <a:graphicData uri="http://schemas.openxmlformats.org/presentationml/2006/ole">
              <mc:AlternateContent xmlns:mc="http://schemas.openxmlformats.org/markup-compatibility/2006">
                <mc:Choice xmlns:v="urn:schemas-microsoft-com:vml" Requires="v">
                  <p:oleObj spid="_x0000_s5137" name="Equation" r:id="rId10" imgW="3644640" imgH="431640" progId="Equation.3">
                    <p:embed/>
                  </p:oleObj>
                </mc:Choice>
                <mc:Fallback>
                  <p:oleObj name="Equation" r:id="rId10" imgW="3644640" imgH="431640" progId="Equation.3">
                    <p:embed/>
                    <p:pic>
                      <p:nvPicPr>
                        <p:cNvPr id="0" name="Object 1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 y="2974"/>
                          <a:ext cx="4415" cy="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11"/>
            <p:cNvGraphicFramePr>
              <a:graphicFrameLocks/>
            </p:cNvGraphicFramePr>
            <p:nvPr/>
          </p:nvGraphicFramePr>
          <p:xfrm>
            <a:off x="260" y="3410"/>
            <a:ext cx="5260" cy="451"/>
          </p:xfrm>
          <a:graphic>
            <a:graphicData uri="http://schemas.openxmlformats.org/presentationml/2006/ole">
              <mc:AlternateContent xmlns:mc="http://schemas.openxmlformats.org/markup-compatibility/2006">
                <mc:Choice xmlns:v="urn:schemas-microsoft-com:vml" Requires="v">
                  <p:oleObj spid="_x0000_s5138" name="Equation" r:id="rId12" imgW="2590560" imgH="228600" progId="Equation.3">
                    <p:embed/>
                  </p:oleObj>
                </mc:Choice>
                <mc:Fallback>
                  <p:oleObj name="Equation" r:id="rId12" imgW="2590560" imgH="228600" progId="Equation.3">
                    <p:embed/>
                    <p:pic>
                      <p:nvPicPr>
                        <p:cNvPr id="0" name="Object 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0" y="3410"/>
                          <a:ext cx="5260" cy="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295400" y="609600"/>
            <a:ext cx="7086600" cy="635000"/>
          </a:xfrm>
        </p:spPr>
        <p:txBody>
          <a:bodyPr/>
          <a:lstStyle/>
          <a:p>
            <a:r>
              <a:rPr lang="en-US" altLang="en-US"/>
              <a:t>Example 7.17</a:t>
            </a:r>
          </a:p>
        </p:txBody>
      </p:sp>
      <p:sp>
        <p:nvSpPr>
          <p:cNvPr id="9" name="Date Placeholder 8"/>
          <p:cNvSpPr>
            <a:spLocks noGrp="1"/>
          </p:cNvSpPr>
          <p:nvPr>
            <p:ph type="dt" sz="quarter" idx="10"/>
          </p:nvPr>
        </p:nvSpPr>
        <p:spPr/>
        <p:txBody>
          <a:bodyPr/>
          <a:lstStyle/>
          <a:p>
            <a:pPr>
              <a:defRPr/>
            </a:pPr>
            <a:r>
              <a:rPr lang="en-US"/>
              <a:t>Chapter 7</a:t>
            </a:r>
            <a:endParaRPr lang="en-US" dirty="0"/>
          </a:p>
        </p:txBody>
      </p:sp>
      <p:sp>
        <p:nvSpPr>
          <p:cNvPr id="64514"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088734D7-67BD-40CB-9298-16FC0913DC24}" type="slidenum">
              <a:rPr lang="en-US" altLang="en-US" sz="1400">
                <a:latin typeface="Tahoma" panose="020B0604030504040204" pitchFamily="34" charset="0"/>
              </a:rPr>
              <a:pPr/>
              <a:t>8</a:t>
            </a:fld>
            <a:endParaRPr lang="en-US" altLang="en-US" sz="1400">
              <a:latin typeface="Tahoma" panose="020B0604030504040204" pitchFamily="34" charset="0"/>
            </a:endParaRPr>
          </a:p>
        </p:txBody>
      </p:sp>
      <p:sp>
        <p:nvSpPr>
          <p:cNvPr id="23557" name="Text Box 3"/>
          <p:cNvSpPr txBox="1">
            <a:spLocks noChangeArrowheads="1"/>
          </p:cNvSpPr>
          <p:nvPr/>
        </p:nvSpPr>
        <p:spPr bwMode="auto">
          <a:xfrm>
            <a:off x="609600" y="1676400"/>
            <a:ext cx="79629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panose="020B0604020202020204" pitchFamily="34" charset="0"/>
              </a:rPr>
              <a:t>A single emergency shut-off valve has an exponentially</a:t>
            </a:r>
          </a:p>
          <a:p>
            <a:r>
              <a:rPr lang="en-US" altLang="en-US" sz="2400">
                <a:latin typeface="Arial" panose="020B0604020202020204" pitchFamily="34" charset="0"/>
              </a:rPr>
              <a:t>distributed strength having a mean of 3700 lb.  The force,</a:t>
            </a:r>
          </a:p>
          <a:p>
            <a:r>
              <a:rPr lang="en-US" altLang="en-US" sz="2400">
                <a:latin typeface="Arial" panose="020B0604020202020204" pitchFamily="34" charset="0"/>
              </a:rPr>
              <a:t>or load, is also exponentially distributed with a mean of</a:t>
            </a:r>
          </a:p>
          <a:p>
            <a:r>
              <a:rPr lang="en-US" altLang="en-US" sz="2400">
                <a:latin typeface="Arial" panose="020B0604020202020204" pitchFamily="34" charset="0"/>
              </a:rPr>
              <a:t>740 lb.  Once applied, the load will remain constant.  </a:t>
            </a:r>
          </a:p>
          <a:p>
            <a:r>
              <a:rPr lang="en-US" altLang="en-US" sz="2400">
                <a:latin typeface="Arial" panose="020B0604020202020204" pitchFamily="34" charset="0"/>
              </a:rPr>
              <a:t>Emergency shutoff procedures occur randomly at the rate</a:t>
            </a:r>
          </a:p>
          <a:p>
            <a:r>
              <a:rPr lang="en-US" altLang="en-US" sz="2400">
                <a:latin typeface="Arial" panose="020B0604020202020204" pitchFamily="34" charset="0"/>
              </a:rPr>
              <a:t>of 1 per yr.  </a:t>
            </a:r>
          </a:p>
        </p:txBody>
      </p:sp>
      <p:sp>
        <p:nvSpPr>
          <p:cNvPr id="148484" name="Text Box 4"/>
          <p:cNvSpPr txBox="1">
            <a:spLocks noChangeArrowheads="1"/>
          </p:cNvSpPr>
          <p:nvPr/>
        </p:nvSpPr>
        <p:spPr bwMode="auto">
          <a:xfrm>
            <a:off x="2438400" y="4114800"/>
            <a:ext cx="359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panose="020B0604020202020204" pitchFamily="34" charset="0"/>
              </a:rPr>
              <a:t>R = 1/(1+740/3700) = .83</a:t>
            </a:r>
          </a:p>
        </p:txBody>
      </p:sp>
      <p:sp>
        <p:nvSpPr>
          <p:cNvPr id="148485" name="Text Box 5"/>
          <p:cNvSpPr txBox="1">
            <a:spLocks noChangeArrowheads="1"/>
          </p:cNvSpPr>
          <p:nvPr/>
        </p:nvSpPr>
        <p:spPr bwMode="auto">
          <a:xfrm>
            <a:off x="2438400" y="4800600"/>
            <a:ext cx="2695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panose="020B0604020202020204" pitchFamily="34" charset="0"/>
              </a:rPr>
              <a:t>R(t) = .83 + .17 e</a:t>
            </a:r>
            <a:r>
              <a:rPr lang="en-US" altLang="en-US" sz="2400" baseline="30000">
                <a:latin typeface="Arial" panose="020B0604020202020204" pitchFamily="34" charset="0"/>
              </a:rPr>
              <a:t>-t</a:t>
            </a:r>
            <a:r>
              <a:rPr lang="en-US" altLang="en-US" sz="2400">
                <a:latin typeface="Arial" panose="020B0604020202020204" pitchFamily="34" charset="0"/>
              </a:rPr>
              <a:t> </a:t>
            </a:r>
          </a:p>
        </p:txBody>
      </p:sp>
      <p:sp>
        <p:nvSpPr>
          <p:cNvPr id="148486" name="Text Box 6"/>
          <p:cNvSpPr txBox="1">
            <a:spLocks noChangeArrowheads="1"/>
          </p:cNvSpPr>
          <p:nvPr/>
        </p:nvSpPr>
        <p:spPr bwMode="auto">
          <a:xfrm>
            <a:off x="2438400" y="5410200"/>
            <a:ext cx="1887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panose="020B0604020202020204" pitchFamily="34" charset="0"/>
              </a:rPr>
              <a:t>R(1) = .8925</a:t>
            </a:r>
          </a:p>
        </p:txBody>
      </p:sp>
      <p:sp>
        <p:nvSpPr>
          <p:cNvPr id="23561" name="Text Box 7"/>
          <p:cNvSpPr txBox="1">
            <a:spLocks noChangeArrowheads="1"/>
          </p:cNvSpPr>
          <p:nvPr/>
        </p:nvSpPr>
        <p:spPr bwMode="auto">
          <a:xfrm>
            <a:off x="7924800" y="6096000"/>
            <a:ext cx="885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400"/>
              <a:t>Animated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8484"/>
                                        </p:tgtEl>
                                        <p:attrNameLst>
                                          <p:attrName>style.visibility</p:attrName>
                                        </p:attrNameLst>
                                      </p:cBhvr>
                                      <p:to>
                                        <p:strVal val="visible"/>
                                      </p:to>
                                    </p:set>
                                    <p:animEffect transition="in" filter="strips(downRight)">
                                      <p:cBhvr>
                                        <p:cTn id="7" dur="500"/>
                                        <p:tgtEl>
                                          <p:spTgt spid="148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8485"/>
                                        </p:tgtEl>
                                        <p:attrNameLst>
                                          <p:attrName>style.visibility</p:attrName>
                                        </p:attrNameLst>
                                      </p:cBhvr>
                                      <p:to>
                                        <p:strVal val="visible"/>
                                      </p:to>
                                    </p:set>
                                    <p:animEffect transition="in" filter="randombar(horizontal)">
                                      <p:cBhvr>
                                        <p:cTn id="12" dur="500"/>
                                        <p:tgtEl>
                                          <p:spTgt spid="1484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8486"/>
                                        </p:tgtEl>
                                        <p:attrNameLst>
                                          <p:attrName>style.visibility</p:attrName>
                                        </p:attrNameLst>
                                      </p:cBhvr>
                                      <p:to>
                                        <p:strVal val="visible"/>
                                      </p:to>
                                    </p:set>
                                    <p:anim calcmode="lin" valueType="num">
                                      <p:cBhvr additive="base">
                                        <p:cTn id="17" dur="500" fill="hold"/>
                                        <p:tgtEl>
                                          <p:spTgt spid="148486"/>
                                        </p:tgtEl>
                                        <p:attrNameLst>
                                          <p:attrName>ppt_x</p:attrName>
                                        </p:attrNameLst>
                                      </p:cBhvr>
                                      <p:tavLst>
                                        <p:tav tm="0">
                                          <p:val>
                                            <p:strVal val="#ppt_x"/>
                                          </p:val>
                                        </p:tav>
                                        <p:tav tm="100000">
                                          <p:val>
                                            <p:strVal val="#ppt_x"/>
                                          </p:val>
                                        </p:tav>
                                      </p:tavLst>
                                    </p:anim>
                                    <p:anim calcmode="lin" valueType="num">
                                      <p:cBhvr additive="base">
                                        <p:cTn id="18" dur="500" fill="hold"/>
                                        <p:tgtEl>
                                          <p:spTgt spid="1484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autoUpdateAnimBg="0"/>
      <p:bldP spid="148485" grpId="0" autoUpdateAnimBg="0"/>
      <p:bldP spid="14848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5400" y="381000"/>
            <a:ext cx="6858000" cy="838200"/>
          </a:xfrm>
        </p:spPr>
        <p:txBody>
          <a:bodyPr/>
          <a:lstStyle/>
          <a:p>
            <a:r>
              <a:rPr lang="en-US" altLang="en-US"/>
              <a:t>Physics of Failure (POF)</a:t>
            </a:r>
          </a:p>
        </p:txBody>
      </p:sp>
      <p:sp>
        <p:nvSpPr>
          <p:cNvPr id="8" name="Date Placeholder 7"/>
          <p:cNvSpPr>
            <a:spLocks noGrp="1"/>
          </p:cNvSpPr>
          <p:nvPr>
            <p:ph type="dt" sz="quarter" idx="10"/>
          </p:nvPr>
        </p:nvSpPr>
        <p:spPr/>
        <p:txBody>
          <a:bodyPr/>
          <a:lstStyle/>
          <a:p>
            <a:pPr>
              <a:defRPr/>
            </a:pPr>
            <a:r>
              <a:rPr lang="en-US"/>
              <a:t>Chapter 7</a:t>
            </a:r>
            <a:endParaRPr lang="en-US" dirty="0"/>
          </a:p>
        </p:txBody>
      </p:sp>
      <p:sp>
        <p:nvSpPr>
          <p:cNvPr id="65538" name="Slide Number Placeholder 4"/>
          <p:cNvSpPr>
            <a:spLocks noGrp="1"/>
          </p:cNvSpPr>
          <p:nvPr>
            <p:ph type="sldNum" sz="quarter" idx="11"/>
          </p:nvPr>
        </p:nvSpPr>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531C6A7-0220-4C51-B7BD-BFDD68699CE9}" type="slidenum">
              <a:rPr lang="en-US" altLang="en-US" sz="1400">
                <a:latin typeface="Tahoma" panose="020B0604030504040204" pitchFamily="34" charset="0"/>
              </a:rPr>
              <a:pPr/>
              <a:t>9</a:t>
            </a:fld>
            <a:endParaRPr lang="en-US" altLang="en-US" sz="1400">
              <a:latin typeface="Tahoma" panose="020B0604030504040204" pitchFamily="34" charset="0"/>
            </a:endParaRPr>
          </a:p>
        </p:txBody>
      </p:sp>
      <p:sp>
        <p:nvSpPr>
          <p:cNvPr id="24581" name="Text Box 3"/>
          <p:cNvSpPr txBox="1">
            <a:spLocks noChangeArrowheads="1"/>
          </p:cNvSpPr>
          <p:nvPr/>
        </p:nvSpPr>
        <p:spPr bwMode="auto">
          <a:xfrm>
            <a:off x="838200" y="1600200"/>
            <a:ext cx="74596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panose="020B0604020202020204" pitchFamily="34" charset="0"/>
              </a:rPr>
              <a:t>An approach to  reliability which utilizes knowledge of </a:t>
            </a:r>
          </a:p>
          <a:p>
            <a:r>
              <a:rPr lang="en-US" altLang="en-US" sz="2400">
                <a:latin typeface="Arial" panose="020B0604020202020204" pitchFamily="34" charset="0"/>
              </a:rPr>
              <a:t>the failure mechanisms to prevent failures through </a:t>
            </a:r>
          </a:p>
          <a:p>
            <a:r>
              <a:rPr lang="en-US" altLang="en-US" sz="2400">
                <a:latin typeface="Arial" panose="020B0604020202020204" pitchFamily="34" charset="0"/>
              </a:rPr>
              <a:t>robust design and manufacturing practices.</a:t>
            </a:r>
          </a:p>
        </p:txBody>
      </p:sp>
      <p:sp>
        <p:nvSpPr>
          <p:cNvPr id="24582" name="Text Box 4"/>
          <p:cNvSpPr txBox="1">
            <a:spLocks noChangeArrowheads="1"/>
          </p:cNvSpPr>
          <p:nvPr/>
        </p:nvSpPr>
        <p:spPr bwMode="auto">
          <a:xfrm>
            <a:off x="822325" y="32400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latin typeface="Arial" panose="020B0604020202020204" pitchFamily="34" charset="0"/>
            </a:endParaRPr>
          </a:p>
        </p:txBody>
      </p:sp>
      <p:sp>
        <p:nvSpPr>
          <p:cNvPr id="24583" name="Text Box 5"/>
          <p:cNvSpPr txBox="1">
            <a:spLocks noChangeArrowheads="1"/>
          </p:cNvSpPr>
          <p:nvPr/>
        </p:nvSpPr>
        <p:spPr bwMode="auto">
          <a:xfrm>
            <a:off x="914400" y="3200400"/>
            <a:ext cx="72167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panose="020B0604020202020204" pitchFamily="34" charset="0"/>
              </a:rPr>
              <a:t>POF models are derived  for each failure mode from</a:t>
            </a:r>
          </a:p>
          <a:p>
            <a:r>
              <a:rPr lang="en-US" altLang="en-US" sz="2400">
                <a:latin typeface="Arial" panose="020B0604020202020204" pitchFamily="34" charset="0"/>
              </a:rPr>
              <a:t>design information, experimental data, engineering </a:t>
            </a:r>
          </a:p>
          <a:p>
            <a:r>
              <a:rPr lang="en-US" altLang="en-US" sz="2400">
                <a:latin typeface="Arial" panose="020B0604020202020204" pitchFamily="34" charset="0"/>
              </a:rPr>
              <a:t>analysis, and physical and chemical laws.  </a:t>
            </a:r>
          </a:p>
        </p:txBody>
      </p:sp>
      <p:sp>
        <p:nvSpPr>
          <p:cNvPr id="24584" name="Text Box 6"/>
          <p:cNvSpPr txBox="1">
            <a:spLocks noChangeArrowheads="1"/>
          </p:cNvSpPr>
          <p:nvPr/>
        </p:nvSpPr>
        <p:spPr bwMode="auto">
          <a:xfrm>
            <a:off x="838200" y="4953000"/>
            <a:ext cx="73707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panose="020B0604020202020204" pitchFamily="34" charset="0"/>
              </a:rPr>
              <a:t>To date, a relatively small number of parts have been</a:t>
            </a:r>
          </a:p>
          <a:p>
            <a:r>
              <a:rPr lang="en-US" altLang="en-US" sz="2400">
                <a:latin typeface="Arial" panose="020B0604020202020204" pitchFamily="34" charset="0"/>
              </a:rPr>
              <a:t>addressed with POF models.</a:t>
            </a:r>
          </a:p>
        </p:txBody>
      </p:sp>
    </p:spTree>
  </p:cSld>
  <p:clrMapOvr>
    <a:masterClrMapping/>
  </p:clrMapOvr>
</p:sld>
</file>

<file path=ppt/theme/theme1.xml><?xml version="1.0" encoding="utf-8"?>
<a:theme xmlns:a="http://schemas.openxmlformats.org/drawingml/2006/main" name="Reliability FinalB">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Reliability FinalB</Template>
  <TotalTime>1050</TotalTime>
  <Words>1754</Words>
  <Application>Microsoft Office PowerPoint</Application>
  <PresentationFormat>On-screen Show (4:3)</PresentationFormat>
  <Paragraphs>254</Paragraphs>
  <Slides>23</Slides>
  <Notes>22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4</vt:i4>
      </vt:variant>
      <vt:variant>
        <vt:lpstr>Slide Titles</vt:lpstr>
      </vt:variant>
      <vt:variant>
        <vt:i4>23</vt:i4>
      </vt:variant>
    </vt:vector>
  </HeadingPairs>
  <TitlesOfParts>
    <vt:vector size="33" baseType="lpstr">
      <vt:lpstr>Times New Roman</vt:lpstr>
      <vt:lpstr>Arial</vt:lpstr>
      <vt:lpstr>Tahoma</vt:lpstr>
      <vt:lpstr>Wingdings</vt:lpstr>
      <vt:lpstr>Symbol</vt:lpstr>
      <vt:lpstr>Reliability FinalB</vt:lpstr>
      <vt:lpstr>Microsoft Equation 3.0</vt:lpstr>
      <vt:lpstr>MathType 6.0 Equation</vt:lpstr>
      <vt:lpstr>Microsoft Clip Gallery</vt:lpstr>
      <vt:lpstr>ClipArt</vt:lpstr>
      <vt:lpstr>Chapter 7 Physical Reliability Models</vt:lpstr>
      <vt:lpstr>Periodic Loads</vt:lpstr>
      <vt:lpstr>Periodic Loads</vt:lpstr>
      <vt:lpstr>Random Loads</vt:lpstr>
      <vt:lpstr>Random Loads</vt:lpstr>
      <vt:lpstr>Dynamic Models - Example</vt:lpstr>
      <vt:lpstr>Random Fixed Stress and Strength</vt:lpstr>
      <vt:lpstr>Example 7.17</vt:lpstr>
      <vt:lpstr>Physics of Failure (POF)</vt:lpstr>
      <vt:lpstr>More Physics of Failure (POF)</vt:lpstr>
      <vt:lpstr>Even More Physics of Failure (POF) The Process</vt:lpstr>
      <vt:lpstr>Failures can be defined by the failure mode, failure site, and failure mechanism</vt:lpstr>
      <vt:lpstr>Stresses trigger the failure mechanism</vt:lpstr>
      <vt:lpstr>Examples of Failure Mechanisms</vt:lpstr>
      <vt:lpstr>Physics of Failure</vt:lpstr>
      <vt:lpstr>Model Accuracy</vt:lpstr>
      <vt:lpstr>Example 7.19</vt:lpstr>
      <vt:lpstr>Example 7.20</vt:lpstr>
      <vt:lpstr>PowerPoint Presentation</vt:lpstr>
      <vt:lpstr>PowerPoint Presentation</vt:lpstr>
      <vt:lpstr>Wear Due to Friction</vt:lpstr>
      <vt:lpstr>Law of adhesive wear</vt:lpstr>
      <vt:lpstr>Chapter 7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Reliability</dc:title>
  <dc:creator>CHARLES EBELING</dc:creator>
  <cp:lastModifiedBy>Jason Freels</cp:lastModifiedBy>
  <cp:revision>60</cp:revision>
  <dcterms:created xsi:type="dcterms:W3CDTF">1997-09-21T22:51:10Z</dcterms:created>
  <dcterms:modified xsi:type="dcterms:W3CDTF">2017-01-18T02:07:55Z</dcterms:modified>
</cp:coreProperties>
</file>